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65" r:id="rId4"/>
    <p:sldId id="259" r:id="rId5"/>
    <p:sldId id="287" r:id="rId6"/>
    <p:sldId id="288" r:id="rId7"/>
    <p:sldId id="289" r:id="rId8"/>
    <p:sldId id="290" r:id="rId9"/>
    <p:sldId id="291" r:id="rId10"/>
    <p:sldId id="292" r:id="rId11"/>
    <p:sldId id="293" r:id="rId12"/>
    <p:sldId id="295" r:id="rId13"/>
    <p:sldId id="294" r:id="rId14"/>
    <p:sldId id="296" r:id="rId15"/>
    <p:sldId id="297" r:id="rId16"/>
    <p:sldId id="298" r:id="rId17"/>
    <p:sldId id="299" r:id="rId18"/>
    <p:sldId id="300" r:id="rId19"/>
    <p:sldId id="301" r:id="rId20"/>
    <p:sldId id="303" r:id="rId21"/>
    <p:sldId id="302" r:id="rId22"/>
    <p:sldId id="306" r:id="rId23"/>
    <p:sldId id="275" r:id="rId24"/>
    <p:sldId id="276" r:id="rId25"/>
    <p:sldId id="271"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 initials="" lastIdx="2" clrIdx="0">
    <p:extLst>
      <p:ext uri="{19B8F6BF-5375-455C-9EA6-DF929625EA0E}">
        <p15:presenceInfo xmlns:p15="http://schemas.microsoft.com/office/powerpoint/2012/main" userId="2e4c0a13b9825b9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E7D8B"/>
    <a:srgbClr val="99AD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1" d="100"/>
          <a:sy n="71" d="100"/>
        </p:scale>
        <p:origin x="6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928"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929"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930"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931"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932"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933"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48581"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1048582"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1048583" name="日期占位符 3"/>
          <p:cNvSpPr>
            <a:spLocks noGrp="1"/>
          </p:cNvSpPr>
          <p:nvPr>
            <p:ph type="dt" sz="half" idx="10"/>
          </p:nvPr>
        </p:nvSpPr>
        <p:spPr/>
        <p:txBody>
          <a:bodyPr/>
          <a:lstStyle/>
          <a:p>
            <a:fld id="{D997B5FA-0921-464F-AAE1-844C04324D75}" type="datetimeFigureOut">
              <a:rPr lang="zh-CN" altLang="en-US" smtClean="0"/>
              <a:t>2019/12/24</a:t>
            </a:fld>
            <a:endParaRPr lang="zh-CN" altLang="en-US"/>
          </a:p>
        </p:txBody>
      </p:sp>
      <p:sp>
        <p:nvSpPr>
          <p:cNvPr id="1048584" name="页脚占位符 4"/>
          <p:cNvSpPr>
            <a:spLocks noGrp="1"/>
          </p:cNvSpPr>
          <p:nvPr>
            <p:ph type="ftr" sz="quarter" idx="11"/>
          </p:nvPr>
        </p:nvSpPr>
        <p:spPr/>
        <p:txBody>
          <a:bodyPr/>
          <a:lstStyle/>
          <a:p>
            <a:endParaRPr lang="zh-CN" altLang="en-US"/>
          </a:p>
        </p:txBody>
      </p:sp>
      <p:sp>
        <p:nvSpPr>
          <p:cNvPr id="1048585"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pic>
        <p:nvPicPr>
          <p:cNvPr id="2097152" name="图片 6"/>
          <p:cNvPicPr>
            <a:picLocks noChangeAspect="1"/>
          </p:cNvPicPr>
          <p:nvPr userDrawn="1"/>
        </p:nvPicPr>
        <p:blipFill rotWithShape="1">
          <a:blip r:embed="rId2"/>
          <a:srcRect l="1317" r="45317"/>
          <a:stretch>
            <a:fillRect/>
          </a:stretch>
        </p:blipFill>
        <p:spPr>
          <a:xfrm>
            <a:off x="0" y="0"/>
            <a:ext cx="6096000" cy="6858000"/>
          </a:xfrm>
          <a:prstGeom prst="rect">
            <a:avLst/>
          </a:prstGeom>
        </p:spPr>
      </p:pic>
      <p:pic>
        <p:nvPicPr>
          <p:cNvPr id="2097153" name="图片 7"/>
          <p:cNvPicPr>
            <a:picLocks noChangeAspect="1"/>
          </p:cNvPicPr>
          <p:nvPr userDrawn="1"/>
        </p:nvPicPr>
        <p:blipFill rotWithShape="1">
          <a:blip r:embed="rId2"/>
          <a:srcRect l="1317" r="45317"/>
          <a:stretch>
            <a:fillRect/>
          </a:stretch>
        </p:blipFill>
        <p:spPr>
          <a:xfrm flipH="1">
            <a:off x="6096000" y="0"/>
            <a:ext cx="6096000" cy="6858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048898" name="标题 1"/>
          <p:cNvSpPr>
            <a:spLocks noGrp="1"/>
          </p:cNvSpPr>
          <p:nvPr>
            <p:ph type="title"/>
          </p:nvPr>
        </p:nvSpPr>
        <p:spPr/>
        <p:txBody>
          <a:bodyPr/>
          <a:lstStyle/>
          <a:p>
            <a:r>
              <a:rPr lang="zh-CN" altLang="en-US"/>
              <a:t>单击此处编辑母版标题样式</a:t>
            </a:r>
          </a:p>
        </p:txBody>
      </p:sp>
      <p:sp>
        <p:nvSpPr>
          <p:cNvPr id="1048899"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900" name="日期占位符 3"/>
          <p:cNvSpPr>
            <a:spLocks noGrp="1"/>
          </p:cNvSpPr>
          <p:nvPr>
            <p:ph type="dt" sz="half" idx="10"/>
          </p:nvPr>
        </p:nvSpPr>
        <p:spPr/>
        <p:txBody>
          <a:bodyPr/>
          <a:lstStyle/>
          <a:p>
            <a:fld id="{D997B5FA-0921-464F-AAE1-844C04324D75}" type="datetimeFigureOut">
              <a:rPr lang="zh-CN" altLang="en-US" smtClean="0"/>
              <a:t>2019/12/24</a:t>
            </a:fld>
            <a:endParaRPr lang="zh-CN" altLang="en-US"/>
          </a:p>
        </p:txBody>
      </p:sp>
      <p:sp>
        <p:nvSpPr>
          <p:cNvPr id="1048901" name="页脚占位符 4"/>
          <p:cNvSpPr>
            <a:spLocks noGrp="1"/>
          </p:cNvSpPr>
          <p:nvPr>
            <p:ph type="ftr" sz="quarter" idx="11"/>
          </p:nvPr>
        </p:nvSpPr>
        <p:spPr/>
        <p:txBody>
          <a:bodyPr/>
          <a:lstStyle/>
          <a:p>
            <a:endParaRPr lang="zh-CN" altLang="en-US"/>
          </a:p>
        </p:txBody>
      </p:sp>
      <p:sp>
        <p:nvSpPr>
          <p:cNvPr id="1048902"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 文本">
    <p:spTree>
      <p:nvGrpSpPr>
        <p:cNvPr id="1" name=""/>
        <p:cNvGrpSpPr/>
        <p:nvPr/>
      </p:nvGrpSpPr>
      <p:grpSpPr>
        <a:xfrm>
          <a:off x="0" y="0"/>
          <a:ext cx="0" cy="0"/>
          <a:chOff x="0" y="0"/>
          <a:chExt cx="0" cy="0"/>
        </a:xfrm>
      </p:grpSpPr>
      <p:sp>
        <p:nvSpPr>
          <p:cNvPr id="1048887"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1048888"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889" name="日期占位符 3"/>
          <p:cNvSpPr>
            <a:spLocks noGrp="1"/>
          </p:cNvSpPr>
          <p:nvPr>
            <p:ph type="dt" sz="half" idx="10"/>
          </p:nvPr>
        </p:nvSpPr>
        <p:spPr/>
        <p:txBody>
          <a:bodyPr/>
          <a:lstStyle/>
          <a:p>
            <a:fld id="{D997B5FA-0921-464F-AAE1-844C04324D75}" type="datetimeFigureOut">
              <a:rPr lang="zh-CN" altLang="en-US" smtClean="0"/>
              <a:t>2019/12/24</a:t>
            </a:fld>
            <a:endParaRPr lang="zh-CN" altLang="en-US"/>
          </a:p>
        </p:txBody>
      </p:sp>
      <p:sp>
        <p:nvSpPr>
          <p:cNvPr id="1048890" name="页脚占位符 4"/>
          <p:cNvSpPr>
            <a:spLocks noGrp="1"/>
          </p:cNvSpPr>
          <p:nvPr>
            <p:ph type="ftr" sz="quarter" idx="11"/>
          </p:nvPr>
        </p:nvSpPr>
        <p:spPr/>
        <p:txBody>
          <a:bodyPr/>
          <a:lstStyle/>
          <a:p>
            <a:endParaRPr lang="zh-CN" altLang="en-US"/>
          </a:p>
        </p:txBody>
      </p:sp>
      <p:sp>
        <p:nvSpPr>
          <p:cNvPr id="1048891"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48591" name="标题 1"/>
          <p:cNvSpPr>
            <a:spLocks noGrp="1"/>
          </p:cNvSpPr>
          <p:nvPr>
            <p:ph type="title"/>
          </p:nvPr>
        </p:nvSpPr>
        <p:spPr/>
        <p:txBody>
          <a:bodyPr/>
          <a:lstStyle/>
          <a:p>
            <a:r>
              <a:rPr lang="zh-CN" altLang="en-US"/>
              <a:t>单击此处编辑母版标题样式</a:t>
            </a:r>
          </a:p>
        </p:txBody>
      </p:sp>
      <p:sp>
        <p:nvSpPr>
          <p:cNvPr id="1048592"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593" name="日期占位符 3"/>
          <p:cNvSpPr>
            <a:spLocks noGrp="1"/>
          </p:cNvSpPr>
          <p:nvPr>
            <p:ph type="dt" sz="half" idx="10"/>
          </p:nvPr>
        </p:nvSpPr>
        <p:spPr/>
        <p:txBody>
          <a:bodyPr/>
          <a:lstStyle/>
          <a:p>
            <a:fld id="{D997B5FA-0921-464F-AAE1-844C04324D75}" type="datetimeFigureOut">
              <a:rPr lang="zh-CN" altLang="en-US" smtClean="0"/>
              <a:t>2019/12/24</a:t>
            </a:fld>
            <a:endParaRPr lang="zh-CN" altLang="en-US"/>
          </a:p>
        </p:txBody>
      </p:sp>
      <p:sp>
        <p:nvSpPr>
          <p:cNvPr id="1048594" name="页脚占位符 4"/>
          <p:cNvSpPr>
            <a:spLocks noGrp="1"/>
          </p:cNvSpPr>
          <p:nvPr>
            <p:ph type="ftr" sz="quarter" idx="11"/>
          </p:nvPr>
        </p:nvSpPr>
        <p:spPr/>
        <p:txBody>
          <a:bodyPr/>
          <a:lstStyle/>
          <a:p>
            <a:endParaRPr lang="zh-CN" altLang="en-US"/>
          </a:p>
        </p:txBody>
      </p:sp>
      <p:sp>
        <p:nvSpPr>
          <p:cNvPr id="1048595"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pic>
        <p:nvPicPr>
          <p:cNvPr id="2097154" name="图片 6"/>
          <p:cNvPicPr>
            <a:picLocks noChangeAspect="1"/>
          </p:cNvPicPr>
          <p:nvPr userDrawn="1"/>
        </p:nvPicPr>
        <p:blipFill rotWithShape="1">
          <a:blip r:embed="rId2" cstate="print"/>
          <a:srcRect t="786" b="786"/>
          <a:stretch>
            <a:fillRect/>
          </a:stretch>
        </p:blipFill>
        <p:spPr>
          <a:xfrm>
            <a:off x="0" y="0"/>
            <a:ext cx="12192000" cy="68580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48903"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1048904"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1048905" name="日期占位符 3"/>
          <p:cNvSpPr>
            <a:spLocks noGrp="1"/>
          </p:cNvSpPr>
          <p:nvPr>
            <p:ph type="dt" sz="half" idx="10"/>
          </p:nvPr>
        </p:nvSpPr>
        <p:spPr/>
        <p:txBody>
          <a:bodyPr/>
          <a:lstStyle/>
          <a:p>
            <a:fld id="{D997B5FA-0921-464F-AAE1-844C04324D75}" type="datetimeFigureOut">
              <a:rPr lang="zh-CN" altLang="en-US" smtClean="0"/>
              <a:t>2019/12/24</a:t>
            </a:fld>
            <a:endParaRPr lang="zh-CN" altLang="en-US"/>
          </a:p>
        </p:txBody>
      </p:sp>
      <p:sp>
        <p:nvSpPr>
          <p:cNvPr id="1048906" name="页脚占位符 4"/>
          <p:cNvSpPr>
            <a:spLocks noGrp="1"/>
          </p:cNvSpPr>
          <p:nvPr>
            <p:ph type="ftr" sz="quarter" idx="11"/>
          </p:nvPr>
        </p:nvSpPr>
        <p:spPr/>
        <p:txBody>
          <a:bodyPr/>
          <a:lstStyle/>
          <a:p>
            <a:endParaRPr lang="zh-CN" altLang="en-US"/>
          </a:p>
        </p:txBody>
      </p:sp>
      <p:sp>
        <p:nvSpPr>
          <p:cNvPr id="1048907"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8908" name="标题 1"/>
          <p:cNvSpPr>
            <a:spLocks noGrp="1"/>
          </p:cNvSpPr>
          <p:nvPr>
            <p:ph type="title"/>
          </p:nvPr>
        </p:nvSpPr>
        <p:spPr/>
        <p:txBody>
          <a:bodyPr/>
          <a:lstStyle/>
          <a:p>
            <a:r>
              <a:rPr lang="zh-CN" altLang="en-US"/>
              <a:t>单击此处编辑母版标题样式</a:t>
            </a:r>
          </a:p>
        </p:txBody>
      </p:sp>
      <p:sp>
        <p:nvSpPr>
          <p:cNvPr id="1048909"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910"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911" name="日期占位符 4"/>
          <p:cNvSpPr>
            <a:spLocks noGrp="1"/>
          </p:cNvSpPr>
          <p:nvPr>
            <p:ph type="dt" sz="half" idx="10"/>
          </p:nvPr>
        </p:nvSpPr>
        <p:spPr/>
        <p:txBody>
          <a:bodyPr/>
          <a:lstStyle/>
          <a:p>
            <a:fld id="{D997B5FA-0921-464F-AAE1-844C04324D75}" type="datetimeFigureOut">
              <a:rPr lang="zh-CN" altLang="en-US" smtClean="0"/>
              <a:t>2019/12/24</a:t>
            </a:fld>
            <a:endParaRPr lang="zh-CN" altLang="en-US"/>
          </a:p>
        </p:txBody>
      </p:sp>
      <p:sp>
        <p:nvSpPr>
          <p:cNvPr id="1048912" name="页脚占位符 5"/>
          <p:cNvSpPr>
            <a:spLocks noGrp="1"/>
          </p:cNvSpPr>
          <p:nvPr>
            <p:ph type="ftr" sz="quarter" idx="11"/>
          </p:nvPr>
        </p:nvSpPr>
        <p:spPr/>
        <p:txBody>
          <a:bodyPr/>
          <a:lstStyle/>
          <a:p>
            <a:endParaRPr lang="zh-CN" altLang="en-US"/>
          </a:p>
        </p:txBody>
      </p:sp>
      <p:sp>
        <p:nvSpPr>
          <p:cNvPr id="1048913"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8914"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1048915"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48916"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917"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48918"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919" name="日期占位符 6"/>
          <p:cNvSpPr>
            <a:spLocks noGrp="1"/>
          </p:cNvSpPr>
          <p:nvPr>
            <p:ph type="dt" sz="half" idx="10"/>
          </p:nvPr>
        </p:nvSpPr>
        <p:spPr/>
        <p:txBody>
          <a:bodyPr/>
          <a:lstStyle/>
          <a:p>
            <a:fld id="{D997B5FA-0921-464F-AAE1-844C04324D75}" type="datetimeFigureOut">
              <a:rPr lang="zh-CN" altLang="en-US" smtClean="0"/>
              <a:t>2019/12/24</a:t>
            </a:fld>
            <a:endParaRPr lang="zh-CN" altLang="en-US"/>
          </a:p>
        </p:txBody>
      </p:sp>
      <p:sp>
        <p:nvSpPr>
          <p:cNvPr id="1048920" name="页脚占位符 7"/>
          <p:cNvSpPr>
            <a:spLocks noGrp="1"/>
          </p:cNvSpPr>
          <p:nvPr>
            <p:ph type="ftr" sz="quarter" idx="11"/>
          </p:nvPr>
        </p:nvSpPr>
        <p:spPr/>
        <p:txBody>
          <a:bodyPr/>
          <a:lstStyle/>
          <a:p>
            <a:endParaRPr lang="zh-CN" altLang="en-US"/>
          </a:p>
        </p:txBody>
      </p:sp>
      <p:sp>
        <p:nvSpPr>
          <p:cNvPr id="1048921"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8883" name="标题 1"/>
          <p:cNvSpPr>
            <a:spLocks noGrp="1"/>
          </p:cNvSpPr>
          <p:nvPr>
            <p:ph type="title"/>
          </p:nvPr>
        </p:nvSpPr>
        <p:spPr/>
        <p:txBody>
          <a:bodyPr/>
          <a:lstStyle/>
          <a:p>
            <a:r>
              <a:rPr lang="zh-CN" altLang="en-US"/>
              <a:t>单击此处编辑母版标题样式</a:t>
            </a:r>
          </a:p>
        </p:txBody>
      </p:sp>
      <p:sp>
        <p:nvSpPr>
          <p:cNvPr id="1048884" name="日期占位符 2"/>
          <p:cNvSpPr>
            <a:spLocks noGrp="1"/>
          </p:cNvSpPr>
          <p:nvPr>
            <p:ph type="dt" sz="half" idx="10"/>
          </p:nvPr>
        </p:nvSpPr>
        <p:spPr/>
        <p:txBody>
          <a:bodyPr/>
          <a:lstStyle/>
          <a:p>
            <a:fld id="{D997B5FA-0921-464F-AAE1-844C04324D75}" type="datetimeFigureOut">
              <a:rPr lang="zh-CN" altLang="en-US" smtClean="0"/>
              <a:t>2019/12/24</a:t>
            </a:fld>
            <a:endParaRPr lang="zh-CN" altLang="en-US"/>
          </a:p>
        </p:txBody>
      </p:sp>
      <p:sp>
        <p:nvSpPr>
          <p:cNvPr id="1048885" name="页脚占位符 3"/>
          <p:cNvSpPr>
            <a:spLocks noGrp="1"/>
          </p:cNvSpPr>
          <p:nvPr>
            <p:ph type="ftr" sz="quarter" idx="11"/>
          </p:nvPr>
        </p:nvSpPr>
        <p:spPr/>
        <p:txBody>
          <a:bodyPr/>
          <a:lstStyle/>
          <a:p>
            <a:endParaRPr lang="zh-CN" altLang="en-US"/>
          </a:p>
        </p:txBody>
      </p:sp>
      <p:sp>
        <p:nvSpPr>
          <p:cNvPr id="1048886"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097155" name="图片 5"/>
          <p:cNvPicPr>
            <a:picLocks noChangeAspect="1"/>
          </p:cNvPicPr>
          <p:nvPr userDrawn="1"/>
        </p:nvPicPr>
        <p:blipFill rotWithShape="1">
          <a:blip r:embed="rId2"/>
          <a:srcRect l="1317" r="45317"/>
          <a:stretch>
            <a:fillRect/>
          </a:stretch>
        </p:blipFill>
        <p:spPr>
          <a:xfrm>
            <a:off x="0" y="0"/>
            <a:ext cx="6096000" cy="6858000"/>
          </a:xfrm>
          <a:prstGeom prst="rect">
            <a:avLst/>
          </a:prstGeom>
        </p:spPr>
      </p:pic>
      <p:pic>
        <p:nvPicPr>
          <p:cNvPr id="2097156" name="图片 6"/>
          <p:cNvPicPr>
            <a:picLocks noChangeAspect="1"/>
          </p:cNvPicPr>
          <p:nvPr userDrawn="1"/>
        </p:nvPicPr>
        <p:blipFill rotWithShape="1">
          <a:blip r:embed="rId2"/>
          <a:srcRect l="1317" r="45317"/>
          <a:stretch>
            <a:fillRect/>
          </a:stretch>
        </p:blipFill>
        <p:spPr>
          <a:xfrm flipH="1">
            <a:off x="6096000" y="0"/>
            <a:ext cx="6096000" cy="6858000"/>
          </a:xfrm>
          <a:prstGeom prst="rect">
            <a:avLst/>
          </a:prstGeom>
        </p:spPr>
      </p:pic>
      <p:sp>
        <p:nvSpPr>
          <p:cNvPr id="1048617" name="日期占位符 1"/>
          <p:cNvSpPr>
            <a:spLocks noGrp="1"/>
          </p:cNvSpPr>
          <p:nvPr>
            <p:ph type="dt" sz="half" idx="10"/>
          </p:nvPr>
        </p:nvSpPr>
        <p:spPr/>
        <p:txBody>
          <a:bodyPr/>
          <a:lstStyle/>
          <a:p>
            <a:fld id="{D997B5FA-0921-464F-AAE1-844C04324D75}" type="datetimeFigureOut">
              <a:rPr lang="zh-CN" altLang="en-US" smtClean="0"/>
              <a:t>2019/12/24</a:t>
            </a:fld>
            <a:endParaRPr lang="zh-CN" altLang="en-US"/>
          </a:p>
        </p:txBody>
      </p:sp>
      <p:sp>
        <p:nvSpPr>
          <p:cNvPr id="1048618" name="页脚占位符 2"/>
          <p:cNvSpPr>
            <a:spLocks noGrp="1"/>
          </p:cNvSpPr>
          <p:nvPr>
            <p:ph type="ftr" sz="quarter" idx="11"/>
          </p:nvPr>
        </p:nvSpPr>
        <p:spPr/>
        <p:txBody>
          <a:bodyPr/>
          <a:lstStyle/>
          <a:p>
            <a:endParaRPr lang="zh-CN" altLang="en-US"/>
          </a:p>
        </p:txBody>
      </p:sp>
      <p:sp>
        <p:nvSpPr>
          <p:cNvPr id="1048619"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
        <p:nvSpPr>
          <p:cNvPr id="1048620" name="矩形: 圆角 4"/>
          <p:cNvSpPr/>
          <p:nvPr userDrawn="1"/>
        </p:nvSpPr>
        <p:spPr>
          <a:xfrm>
            <a:off x="320040" y="253682"/>
            <a:ext cx="11551920" cy="6350635"/>
          </a:xfrm>
          <a:prstGeom prst="roundRect">
            <a:avLst>
              <a:gd name="adj" fmla="val 4209"/>
            </a:avLst>
          </a:prstGeom>
          <a:solidFill>
            <a:schemeClr val="bg1">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04892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104892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92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1048925" name="日期占位符 4"/>
          <p:cNvSpPr>
            <a:spLocks noGrp="1"/>
          </p:cNvSpPr>
          <p:nvPr>
            <p:ph type="dt" sz="half" idx="10"/>
          </p:nvPr>
        </p:nvSpPr>
        <p:spPr/>
        <p:txBody>
          <a:bodyPr/>
          <a:lstStyle/>
          <a:p>
            <a:fld id="{D997B5FA-0921-464F-AAE1-844C04324D75}" type="datetimeFigureOut">
              <a:rPr lang="zh-CN" altLang="en-US" smtClean="0"/>
              <a:t>2019/12/24</a:t>
            </a:fld>
            <a:endParaRPr lang="zh-CN" altLang="en-US"/>
          </a:p>
        </p:txBody>
      </p:sp>
      <p:sp>
        <p:nvSpPr>
          <p:cNvPr id="1048926" name="页脚占位符 5"/>
          <p:cNvSpPr>
            <a:spLocks noGrp="1"/>
          </p:cNvSpPr>
          <p:nvPr>
            <p:ph type="ftr" sz="quarter" idx="11"/>
          </p:nvPr>
        </p:nvSpPr>
        <p:spPr/>
        <p:txBody>
          <a:bodyPr/>
          <a:lstStyle/>
          <a:p>
            <a:endParaRPr lang="zh-CN" altLang="en-US"/>
          </a:p>
        </p:txBody>
      </p:sp>
      <p:sp>
        <p:nvSpPr>
          <p:cNvPr id="104892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4889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104889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4889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1048895" name="日期占位符 4"/>
          <p:cNvSpPr>
            <a:spLocks noGrp="1"/>
          </p:cNvSpPr>
          <p:nvPr>
            <p:ph type="dt" sz="half" idx="10"/>
          </p:nvPr>
        </p:nvSpPr>
        <p:spPr/>
        <p:txBody>
          <a:bodyPr/>
          <a:lstStyle/>
          <a:p>
            <a:fld id="{D997B5FA-0921-464F-AAE1-844C04324D75}" type="datetimeFigureOut">
              <a:rPr lang="zh-CN" altLang="en-US" smtClean="0"/>
              <a:t>2019/12/24</a:t>
            </a:fld>
            <a:endParaRPr lang="zh-CN" altLang="en-US"/>
          </a:p>
        </p:txBody>
      </p:sp>
      <p:sp>
        <p:nvSpPr>
          <p:cNvPr id="1048896" name="页脚占位符 5"/>
          <p:cNvSpPr>
            <a:spLocks noGrp="1"/>
          </p:cNvSpPr>
          <p:nvPr>
            <p:ph type="ftr" sz="quarter" idx="11"/>
          </p:nvPr>
        </p:nvSpPr>
        <p:spPr/>
        <p:txBody>
          <a:bodyPr/>
          <a:lstStyle/>
          <a:p>
            <a:endParaRPr lang="zh-CN" altLang="en-US"/>
          </a:p>
        </p:txBody>
      </p:sp>
      <p:sp>
        <p:nvSpPr>
          <p:cNvPr id="104889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1048577"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578"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2019/12/24</a:t>
            </a:fld>
            <a:endParaRPr lang="zh-CN" altLang="en-US"/>
          </a:p>
        </p:txBody>
      </p:sp>
      <p:sp>
        <p:nvSpPr>
          <p:cNvPr id="1048579"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048580"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矩形 6"/>
          <p:cNvSpPr/>
          <p:nvPr/>
        </p:nvSpPr>
        <p:spPr>
          <a:xfrm>
            <a:off x="2590774" y="3277843"/>
            <a:ext cx="7010453" cy="825226"/>
          </a:xfrm>
          <a:prstGeom prst="rect">
            <a:avLst/>
          </a:prstGeom>
        </p:spPr>
        <p:txBody>
          <a:bodyPr wrap="square">
            <a:spAutoFit/>
          </a:bodyPr>
          <a:lstStyle/>
          <a:p>
            <a:pPr algn="ctr">
              <a:lnSpc>
                <a:spcPct val="150000"/>
              </a:lnSpc>
            </a:pPr>
            <a:r>
              <a:rPr lang="zh-CN" altLang="en-US" sz="3600" dirty="0">
                <a:latin typeface="华文中宋" panose="02010600040101010101" pitchFamily="2" charset="-122"/>
                <a:ea typeface="华文中宋" panose="02010600040101010101" pitchFamily="2" charset="-122"/>
              </a:rPr>
              <a:t>车牌检测与车牌字符分割</a:t>
            </a:r>
            <a:endParaRPr lang="en-US" altLang="zh-CN" sz="3200" dirty="0">
              <a:latin typeface="华文中宋" panose="02010600040101010101" pitchFamily="2" charset="-122"/>
              <a:ea typeface="华文中宋" panose="02010600040101010101" pitchFamily="2" charset="-122"/>
            </a:endParaRPr>
          </a:p>
        </p:txBody>
      </p:sp>
      <p:sp>
        <p:nvSpPr>
          <p:cNvPr id="1048587" name="文本框 7"/>
          <p:cNvSpPr txBox="1"/>
          <p:nvPr/>
        </p:nvSpPr>
        <p:spPr>
          <a:xfrm>
            <a:off x="2968708" y="2640288"/>
            <a:ext cx="6254583" cy="707886"/>
          </a:xfrm>
          <a:prstGeom prst="rect">
            <a:avLst/>
          </a:prstGeom>
          <a:noFill/>
        </p:spPr>
        <p:txBody>
          <a:bodyPr wrap="square" rtlCol="0">
            <a:spAutoFit/>
          </a:bodyPr>
          <a:lstStyle/>
          <a:p>
            <a:pPr algn="ctr"/>
            <a:r>
              <a:rPr lang="zh-CN" altLang="en-US" sz="4000" dirty="0">
                <a:solidFill>
                  <a:srgbClr val="5E7D8B"/>
                </a:solidFill>
                <a:latin typeface="思源黑体 Medium" panose="020B0600000000000000" pitchFamily="34" charset="-122"/>
                <a:ea typeface="思源黑体 Medium" panose="020B0600000000000000" pitchFamily="34" charset="-122"/>
              </a:rPr>
              <a:t>数字图像处理大作业答辩</a:t>
            </a:r>
          </a:p>
        </p:txBody>
      </p:sp>
      <p:sp>
        <p:nvSpPr>
          <p:cNvPr id="1048588" name="矩形: 圆角 8"/>
          <p:cNvSpPr/>
          <p:nvPr/>
        </p:nvSpPr>
        <p:spPr>
          <a:xfrm>
            <a:off x="5202034" y="4338944"/>
            <a:ext cx="1787932" cy="1760016"/>
          </a:xfrm>
          <a:prstGeom prst="roundRect">
            <a:avLst/>
          </a:prstGeom>
          <a:solidFill>
            <a:srgbClr val="A9C9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400"/>
              </a:lnSpc>
            </a:pPr>
            <a:r>
              <a:rPr lang="zh-CN" altLang="en-US" sz="1400" dirty="0"/>
              <a:t>教师：黄琳琳</a:t>
            </a:r>
            <a:endParaRPr lang="en-US" altLang="zh-CN" sz="1400" dirty="0"/>
          </a:p>
          <a:p>
            <a:pPr algn="ctr">
              <a:lnSpc>
                <a:spcPts val="2400"/>
              </a:lnSpc>
            </a:pPr>
            <a:r>
              <a:rPr lang="zh-CN" altLang="en-US" sz="1400" dirty="0"/>
              <a:t>组员：高成鑫</a:t>
            </a:r>
            <a:endParaRPr lang="en-US" altLang="zh-CN" sz="1400" dirty="0"/>
          </a:p>
          <a:p>
            <a:pPr algn="ctr">
              <a:lnSpc>
                <a:spcPts val="2400"/>
              </a:lnSpc>
            </a:pPr>
            <a:r>
              <a:rPr lang="zh-CN" altLang="en-US" sz="1400" dirty="0"/>
              <a:t>              潘先铧</a:t>
            </a:r>
            <a:endParaRPr lang="en-US" altLang="zh-CN" sz="1400" dirty="0"/>
          </a:p>
          <a:p>
            <a:pPr algn="ctr">
              <a:lnSpc>
                <a:spcPts val="2400"/>
              </a:lnSpc>
            </a:pPr>
            <a:r>
              <a:rPr lang="zh-CN" altLang="en-US" sz="1400" dirty="0"/>
              <a:t>              刘皓郡</a:t>
            </a:r>
            <a:endParaRPr lang="en-US" altLang="zh-CN" sz="1400" dirty="0"/>
          </a:p>
          <a:p>
            <a:pPr algn="ctr">
              <a:lnSpc>
                <a:spcPts val="2400"/>
              </a:lnSpc>
            </a:pPr>
            <a:r>
              <a:rPr lang="zh-CN" altLang="en-US" sz="1400" dirty="0"/>
              <a:t>               沈灿红</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45527C2-E1DB-4558-95D0-D2AE3E29A53F}"/>
              </a:ext>
            </a:extLst>
          </p:cNvPr>
          <p:cNvSpPr txBox="1"/>
          <p:nvPr/>
        </p:nvSpPr>
        <p:spPr>
          <a:xfrm>
            <a:off x="2590800" y="1087189"/>
            <a:ext cx="6392376" cy="5016758"/>
          </a:xfrm>
          <a:prstGeom prst="rect">
            <a:avLst/>
          </a:prstGeom>
          <a:noFill/>
        </p:spPr>
        <p:txBody>
          <a:bodyPr wrap="square" rtlCol="0">
            <a:spAutoFit/>
          </a:bodyPr>
          <a:lstStyle/>
          <a:p>
            <a:r>
              <a:rPr lang="zh-CN" altLang="en-US" sz="1600" dirty="0">
                <a:solidFill>
                  <a:srgbClr val="008000"/>
                </a:solidFill>
                <a:latin typeface="新宋体" panose="02010609030101010101" pitchFamily="49" charset="-122"/>
                <a:ea typeface="新宋体" panose="02010609030101010101" pitchFamily="49" charset="-122"/>
              </a:rPr>
              <a:t>在</a:t>
            </a:r>
            <a:r>
              <a:rPr lang="en-US" altLang="zh-CN" sz="1600" dirty="0">
                <a:solidFill>
                  <a:srgbClr val="008000"/>
                </a:solidFill>
                <a:latin typeface="新宋体" panose="02010609030101010101" pitchFamily="49" charset="-122"/>
                <a:ea typeface="新宋体" panose="02010609030101010101" pitchFamily="49" charset="-122"/>
              </a:rPr>
              <a:t>HSV</a:t>
            </a:r>
            <a:r>
              <a:rPr lang="zh-CN" altLang="en-US" sz="1600" dirty="0">
                <a:solidFill>
                  <a:srgbClr val="008000"/>
                </a:solidFill>
                <a:latin typeface="新宋体" panose="02010609030101010101" pitchFamily="49" charset="-122"/>
                <a:ea typeface="新宋体" panose="02010609030101010101" pitchFamily="49" charset="-122"/>
              </a:rPr>
              <a:t>下利用图像颜色特征分割车牌</a:t>
            </a:r>
            <a:endParaRPr lang="zh-CN" altLang="en-US" sz="1600" dirty="0">
              <a:solidFill>
                <a:srgbClr val="000000"/>
              </a:solidFill>
              <a:latin typeface="新宋体" panose="02010609030101010101" pitchFamily="49" charset="-122"/>
              <a:ea typeface="新宋体" panose="02010609030101010101" pitchFamily="49" charset="-122"/>
            </a:endParaRPr>
          </a:p>
          <a:p>
            <a:r>
              <a:rPr lang="en-US" altLang="zh-CN" sz="1600" dirty="0">
                <a:solidFill>
                  <a:srgbClr val="008000"/>
                </a:solidFill>
                <a:latin typeface="新宋体" panose="02010609030101010101" pitchFamily="49" charset="-122"/>
                <a:ea typeface="新宋体" panose="02010609030101010101" pitchFamily="49" charset="-122"/>
              </a:rPr>
              <a:t>//</a:t>
            </a:r>
            <a:r>
              <a:rPr lang="zh-CN" altLang="en-US" sz="1600" dirty="0">
                <a:solidFill>
                  <a:srgbClr val="008000"/>
                </a:solidFill>
                <a:latin typeface="新宋体" panose="02010609030101010101" pitchFamily="49" charset="-122"/>
                <a:ea typeface="新宋体" panose="02010609030101010101" pitchFamily="49" charset="-122"/>
              </a:rPr>
              <a:t>得到的是车牌区域图像的二值化图像，车牌区域白色，其他黑色</a:t>
            </a:r>
            <a:endParaRPr lang="zh-CN" altLang="en-US" sz="1600" dirty="0">
              <a:solidFill>
                <a:srgbClr val="000000"/>
              </a:solidFill>
              <a:latin typeface="新宋体" panose="02010609030101010101" pitchFamily="49" charset="-122"/>
              <a:ea typeface="新宋体" panose="02010609030101010101" pitchFamily="49" charset="-122"/>
            </a:endParaRPr>
          </a:p>
          <a:p>
            <a:r>
              <a:rPr lang="en-US" altLang="zh-CN" sz="1600" dirty="0">
                <a:solidFill>
                  <a:srgbClr val="008000"/>
                </a:solidFill>
                <a:latin typeface="新宋体" panose="02010609030101010101" pitchFamily="49" charset="-122"/>
                <a:ea typeface="新宋体" panose="02010609030101010101" pitchFamily="49" charset="-122"/>
              </a:rPr>
              <a:t>//******************************************</a:t>
            </a:r>
            <a:endParaRPr lang="zh-CN" altLang="en-US" sz="1600" dirty="0">
              <a:solidFill>
                <a:srgbClr val="000000"/>
              </a:solidFill>
              <a:latin typeface="新宋体" panose="02010609030101010101" pitchFamily="49" charset="-122"/>
              <a:ea typeface="新宋体" panose="02010609030101010101" pitchFamily="49" charset="-122"/>
            </a:endParaRPr>
          </a:p>
          <a:p>
            <a:r>
              <a:rPr lang="en-US" altLang="zh-CN" sz="1600" dirty="0">
                <a:solidFill>
                  <a:srgbClr val="000000"/>
                </a:solidFill>
                <a:latin typeface="新宋体" panose="02010609030101010101" pitchFamily="49" charset="-122"/>
                <a:ea typeface="新宋体" panose="02010609030101010101" pitchFamily="49" charset="-122"/>
              </a:rPr>
              <a:t>v = max;</a:t>
            </a:r>
          </a:p>
          <a:p>
            <a:r>
              <a:rPr lang="en-US" altLang="zh-CN" sz="1600" dirty="0">
                <a:solidFill>
                  <a:srgbClr val="0000FF"/>
                </a:solidFill>
                <a:latin typeface="新宋体" panose="02010609030101010101" pitchFamily="49" charset="-122"/>
                <a:ea typeface="新宋体" panose="02010609030101010101" pitchFamily="49" charset="-122"/>
              </a:rPr>
              <a:t>if</a:t>
            </a:r>
            <a:r>
              <a:rPr lang="en-US" altLang="zh-CN" sz="1600" dirty="0">
                <a:solidFill>
                  <a:srgbClr val="000000"/>
                </a:solidFill>
                <a:latin typeface="新宋体" panose="02010609030101010101" pitchFamily="49" charset="-122"/>
                <a:ea typeface="新宋体" panose="02010609030101010101" pitchFamily="49" charset="-122"/>
              </a:rPr>
              <a:t> (v == 0)</a:t>
            </a:r>
          </a:p>
          <a:p>
            <a:r>
              <a:rPr lang="en-US" altLang="zh-CN" sz="1600" dirty="0">
                <a:solidFill>
                  <a:srgbClr val="000000"/>
                </a:solidFill>
                <a:latin typeface="新宋体" panose="02010609030101010101" pitchFamily="49" charset="-122"/>
                <a:ea typeface="新宋体" panose="02010609030101010101" pitchFamily="49" charset="-122"/>
              </a:rPr>
              <a:t>{</a:t>
            </a:r>
          </a:p>
          <a:p>
            <a:r>
              <a:rPr lang="en-US" altLang="zh-CN" sz="1600" dirty="0">
                <a:solidFill>
                  <a:srgbClr val="000000"/>
                </a:solidFill>
                <a:latin typeface="新宋体" panose="02010609030101010101" pitchFamily="49" charset="-122"/>
                <a:ea typeface="新宋体" panose="02010609030101010101" pitchFamily="49" charset="-122"/>
              </a:rPr>
              <a:t>s = 0;</a:t>
            </a:r>
          </a:p>
          <a:p>
            <a:r>
              <a:rPr lang="en-US" altLang="zh-CN" sz="1600" dirty="0">
                <a:solidFill>
                  <a:srgbClr val="000000"/>
                </a:solidFill>
                <a:latin typeface="新宋体" panose="02010609030101010101" pitchFamily="49" charset="-122"/>
                <a:ea typeface="新宋体" panose="02010609030101010101" pitchFamily="49" charset="-122"/>
              </a:rPr>
              <a:t>}</a:t>
            </a:r>
          </a:p>
          <a:p>
            <a:r>
              <a:rPr lang="en-US" altLang="zh-CN" sz="1600" dirty="0">
                <a:solidFill>
                  <a:srgbClr val="0000FF"/>
                </a:solidFill>
                <a:latin typeface="新宋体" panose="02010609030101010101" pitchFamily="49" charset="-122"/>
                <a:ea typeface="新宋体" panose="02010609030101010101" pitchFamily="49" charset="-122"/>
              </a:rPr>
              <a:t>else</a:t>
            </a:r>
            <a:endParaRPr lang="en-US" altLang="zh-CN" sz="1600" dirty="0">
              <a:solidFill>
                <a:srgbClr val="000000"/>
              </a:solidFill>
              <a:latin typeface="新宋体" panose="02010609030101010101" pitchFamily="49" charset="-122"/>
              <a:ea typeface="新宋体" panose="02010609030101010101" pitchFamily="49" charset="-122"/>
            </a:endParaRPr>
          </a:p>
          <a:p>
            <a:r>
              <a:rPr lang="en-US" altLang="zh-CN" sz="1600" dirty="0">
                <a:solidFill>
                  <a:srgbClr val="000000"/>
                </a:solidFill>
                <a:latin typeface="新宋体" panose="02010609030101010101" pitchFamily="49" charset="-122"/>
                <a:ea typeface="新宋体" panose="02010609030101010101" pitchFamily="49" charset="-122"/>
              </a:rPr>
              <a:t>s = </a:t>
            </a:r>
            <a:r>
              <a:rPr lang="en-US" altLang="zh-CN" sz="1600" dirty="0">
                <a:solidFill>
                  <a:srgbClr val="0000FF"/>
                </a:solidFill>
                <a:latin typeface="新宋体" panose="02010609030101010101" pitchFamily="49" charset="-122"/>
                <a:ea typeface="新宋体" panose="02010609030101010101" pitchFamily="49" charset="-122"/>
              </a:rPr>
              <a:t>double</a:t>
            </a:r>
            <a:r>
              <a:rPr lang="en-US" altLang="zh-CN" sz="1600" dirty="0">
                <a:solidFill>
                  <a:srgbClr val="000000"/>
                </a:solidFill>
                <a:latin typeface="新宋体" panose="02010609030101010101" pitchFamily="49" charset="-122"/>
                <a:ea typeface="新宋体" panose="02010609030101010101" pitchFamily="49" charset="-122"/>
              </a:rPr>
              <a:t>(delta) / max;</a:t>
            </a:r>
          </a:p>
          <a:p>
            <a:r>
              <a:rPr lang="en-US" altLang="zh-CN" sz="1600" dirty="0">
                <a:solidFill>
                  <a:srgbClr val="0000FF"/>
                </a:solidFill>
                <a:latin typeface="新宋体" panose="02010609030101010101" pitchFamily="49" charset="-122"/>
                <a:ea typeface="新宋体" panose="02010609030101010101" pitchFamily="49" charset="-122"/>
              </a:rPr>
              <a:t>if</a:t>
            </a:r>
            <a:r>
              <a:rPr lang="en-US" altLang="zh-CN" sz="1600" dirty="0">
                <a:solidFill>
                  <a:srgbClr val="000000"/>
                </a:solidFill>
                <a:latin typeface="新宋体" panose="02010609030101010101" pitchFamily="49" charset="-122"/>
                <a:ea typeface="新宋体" panose="02010609030101010101" pitchFamily="49" charset="-122"/>
              </a:rPr>
              <a:t> (h &lt; 0)</a:t>
            </a:r>
          </a:p>
          <a:p>
            <a:r>
              <a:rPr lang="en-US" altLang="zh-CN" sz="1600" dirty="0">
                <a:solidFill>
                  <a:srgbClr val="000000"/>
                </a:solidFill>
                <a:latin typeface="新宋体" panose="02010609030101010101" pitchFamily="49" charset="-122"/>
                <a:ea typeface="新宋体" panose="02010609030101010101" pitchFamily="49" charset="-122"/>
              </a:rPr>
              <a:t>h += 360;</a:t>
            </a:r>
          </a:p>
          <a:p>
            <a:r>
              <a:rPr lang="en-US" altLang="zh-CN" sz="1600" dirty="0">
                <a:solidFill>
                  <a:srgbClr val="0000FF"/>
                </a:solidFill>
                <a:latin typeface="新宋体" panose="02010609030101010101" pitchFamily="49" charset="-122"/>
                <a:ea typeface="新宋体" panose="02010609030101010101" pitchFamily="49" charset="-122"/>
              </a:rPr>
              <a:t>if</a:t>
            </a:r>
            <a:r>
              <a:rPr lang="zh-CN" altLang="en-US"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000000"/>
                </a:solidFill>
                <a:latin typeface="新宋体" panose="02010609030101010101" pitchFamily="49" charset="-122"/>
                <a:ea typeface="新宋体" panose="02010609030101010101" pitchFamily="49" charset="-122"/>
              </a:rPr>
              <a:t>((h &lt;= 270.0 &amp;&amp; 208.0 &lt;= h) &amp;&amp; s &gt; 0.52)</a:t>
            </a:r>
          </a:p>
          <a:p>
            <a:r>
              <a:rPr lang="en-US" altLang="zh-CN" sz="1600" dirty="0">
                <a:solidFill>
                  <a:srgbClr val="000000"/>
                </a:solidFill>
                <a:latin typeface="新宋体" panose="02010609030101010101" pitchFamily="49" charset="-122"/>
                <a:ea typeface="新宋体" panose="02010609030101010101" pitchFamily="49" charset="-122"/>
              </a:rPr>
              <a:t>{</a:t>
            </a:r>
          </a:p>
          <a:p>
            <a:r>
              <a:rPr lang="pl-PL" altLang="zh-CN" sz="1600" dirty="0">
                <a:solidFill>
                  <a:srgbClr val="000000"/>
                </a:solidFill>
                <a:latin typeface="新宋体" panose="02010609030101010101" pitchFamily="49" charset="-122"/>
                <a:ea typeface="新宋体" panose="02010609030101010101" pitchFamily="49" charset="-122"/>
              </a:rPr>
              <a:t>huiimg1[i * width + j] = 255;</a:t>
            </a:r>
          </a:p>
          <a:p>
            <a:r>
              <a:rPr lang="en-US" altLang="zh-CN" sz="1600" dirty="0">
                <a:solidFill>
                  <a:srgbClr val="000000"/>
                </a:solidFill>
                <a:latin typeface="新宋体" panose="02010609030101010101" pitchFamily="49" charset="-122"/>
                <a:ea typeface="新宋体" panose="02010609030101010101" pitchFamily="49" charset="-122"/>
              </a:rPr>
              <a:t>}</a:t>
            </a:r>
          </a:p>
          <a:p>
            <a:r>
              <a:rPr lang="en-US" altLang="zh-CN" sz="1600" dirty="0">
                <a:solidFill>
                  <a:srgbClr val="0000FF"/>
                </a:solidFill>
                <a:latin typeface="新宋体" panose="02010609030101010101" pitchFamily="49" charset="-122"/>
                <a:ea typeface="新宋体" panose="02010609030101010101" pitchFamily="49" charset="-122"/>
              </a:rPr>
              <a:t>else</a:t>
            </a:r>
          </a:p>
          <a:p>
            <a:r>
              <a:rPr lang="en-US" altLang="zh-CN" sz="1600" dirty="0">
                <a:solidFill>
                  <a:srgbClr val="000000"/>
                </a:solidFill>
                <a:latin typeface="新宋体" panose="02010609030101010101" pitchFamily="49" charset="-122"/>
                <a:ea typeface="新宋体" panose="02010609030101010101" pitchFamily="49" charset="-122"/>
              </a:rPr>
              <a:t>{</a:t>
            </a:r>
          </a:p>
          <a:p>
            <a:r>
              <a:rPr lang="pl-PL" altLang="zh-CN" sz="1600" dirty="0">
                <a:solidFill>
                  <a:srgbClr val="000000"/>
                </a:solidFill>
                <a:latin typeface="新宋体" panose="02010609030101010101" pitchFamily="49" charset="-122"/>
                <a:ea typeface="新宋体" panose="02010609030101010101" pitchFamily="49" charset="-122"/>
              </a:rPr>
              <a:t>huiimg1[i * width + j] = 0;</a:t>
            </a:r>
          </a:p>
          <a:p>
            <a:r>
              <a:rPr lang="en-US" altLang="zh-CN" sz="1600" dirty="0">
                <a:solidFill>
                  <a:srgbClr val="000000"/>
                </a:solidFill>
                <a:latin typeface="新宋体" panose="02010609030101010101" pitchFamily="49" charset="-122"/>
                <a:ea typeface="新宋体" panose="02010609030101010101" pitchFamily="49" charset="-122"/>
              </a:rPr>
              <a:t>}</a:t>
            </a:r>
            <a:endParaRPr lang="zh-CN" altLang="en-US" sz="1600" dirty="0">
              <a:solidFill>
                <a:srgbClr val="000000"/>
              </a:solidFill>
              <a:latin typeface="新宋体" panose="02010609030101010101" pitchFamily="49" charset="-122"/>
              <a:ea typeface="新宋体" panose="02010609030101010101" pitchFamily="49" charset="-122"/>
            </a:endParaRPr>
          </a:p>
        </p:txBody>
      </p:sp>
      <p:sp>
        <p:nvSpPr>
          <p:cNvPr id="5" name="文本框 1">
            <a:extLst>
              <a:ext uri="{FF2B5EF4-FFF2-40B4-BE49-F238E27FC236}">
                <a16:creationId xmlns:a16="http://schemas.microsoft.com/office/drawing/2014/main" id="{F946EFF9-1309-4DB6-837D-6F1D79839934}"/>
              </a:ext>
            </a:extLst>
          </p:cNvPr>
          <p:cNvSpPr txBox="1"/>
          <p:nvPr/>
        </p:nvSpPr>
        <p:spPr>
          <a:xfrm>
            <a:off x="1465806" y="625524"/>
            <a:ext cx="6416265" cy="461665"/>
          </a:xfrm>
          <a:prstGeom prst="rect">
            <a:avLst/>
          </a:prstGeom>
          <a:noFill/>
        </p:spPr>
        <p:txBody>
          <a:bodyPr wrap="square" rtlCol="0">
            <a:spAutoFit/>
          </a:bodyPr>
          <a:lstStyle/>
          <a:p>
            <a:r>
              <a:rPr lang="en-US" altLang="zh-CN" sz="2400" b="1" dirty="0">
                <a:solidFill>
                  <a:srgbClr val="5E7D8B"/>
                </a:solidFill>
              </a:rPr>
              <a:t>2.1.2 </a:t>
            </a:r>
            <a:r>
              <a:rPr lang="zh-CN" altLang="en-US" sz="2400" b="1" dirty="0">
                <a:solidFill>
                  <a:srgbClr val="5E7D8B"/>
                </a:solidFill>
              </a:rPr>
              <a:t>在</a:t>
            </a:r>
            <a:r>
              <a:rPr lang="en-US" altLang="zh-CN" sz="2400" b="1" dirty="0">
                <a:solidFill>
                  <a:srgbClr val="5E7D8B"/>
                </a:solidFill>
              </a:rPr>
              <a:t>HSV</a:t>
            </a:r>
            <a:r>
              <a:rPr lang="zh-CN" altLang="en-US" sz="2400" b="1" dirty="0">
                <a:solidFill>
                  <a:srgbClr val="5E7D8B"/>
                </a:solidFill>
              </a:rPr>
              <a:t>色彩空间内对车牌进行初步定位</a:t>
            </a:r>
            <a:endParaRPr lang="zh-CN" altLang="zh-CN" sz="2400" b="1" dirty="0">
              <a:solidFill>
                <a:srgbClr val="5E7D8B"/>
              </a:solidFill>
            </a:endParaRPr>
          </a:p>
        </p:txBody>
      </p:sp>
    </p:spTree>
    <p:extLst>
      <p:ext uri="{BB962C8B-B14F-4D97-AF65-F5344CB8AC3E}">
        <p14:creationId xmlns:p14="http://schemas.microsoft.com/office/powerpoint/2010/main" val="4138771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45527C2-E1DB-4558-95D0-D2AE3E29A53F}"/>
              </a:ext>
            </a:extLst>
          </p:cNvPr>
          <p:cNvSpPr txBox="1"/>
          <p:nvPr/>
        </p:nvSpPr>
        <p:spPr>
          <a:xfrm>
            <a:off x="1830050" y="1782722"/>
            <a:ext cx="8531895" cy="775662"/>
          </a:xfrm>
          <a:prstGeom prst="rect">
            <a:avLst/>
          </a:prstGeom>
          <a:noFill/>
        </p:spPr>
        <p:txBody>
          <a:bodyPr wrap="square" rtlCol="0">
            <a:spAutoFit/>
          </a:bodyPr>
          <a:lstStyle/>
          <a:p>
            <a:pPr>
              <a:lnSpc>
                <a:spcPts val="2800"/>
              </a:lnSpc>
            </a:pPr>
            <a:r>
              <a:rPr lang="zh-CN" altLang="en-US" dirty="0">
                <a:latin typeface="+mn-ea"/>
              </a:rPr>
              <a:t>       </a:t>
            </a:r>
            <a:r>
              <a:rPr lang="en-US" altLang="zh-CN" dirty="0">
                <a:latin typeface="+mn-ea"/>
              </a:rPr>
              <a:t>1.</a:t>
            </a:r>
            <a:r>
              <a:rPr lang="zh-CN" altLang="en-US" dirty="0">
                <a:latin typeface="+mn-ea"/>
              </a:rPr>
              <a:t>腐蚀与膨胀。腐蚀与膨胀用于消除零散点在</a:t>
            </a:r>
            <a:r>
              <a:rPr lang="en-US" altLang="zh-CN" dirty="0">
                <a:latin typeface="+mn-ea"/>
              </a:rPr>
              <a:t>HSV</a:t>
            </a:r>
            <a:r>
              <a:rPr lang="zh-CN" altLang="en-US" dirty="0">
                <a:latin typeface="+mn-ea"/>
              </a:rPr>
              <a:t>定位范围内的误差，如天空中零散的蓝色点，由于反射折射而形成的蓝色点。</a:t>
            </a:r>
          </a:p>
        </p:txBody>
      </p:sp>
      <p:sp>
        <p:nvSpPr>
          <p:cNvPr id="8" name="文本框 1">
            <a:extLst>
              <a:ext uri="{FF2B5EF4-FFF2-40B4-BE49-F238E27FC236}">
                <a16:creationId xmlns:a16="http://schemas.microsoft.com/office/drawing/2014/main" id="{73E7A6B4-BD18-479B-8F19-99A2B047522C}"/>
              </a:ext>
            </a:extLst>
          </p:cNvPr>
          <p:cNvSpPr txBox="1"/>
          <p:nvPr/>
        </p:nvSpPr>
        <p:spPr>
          <a:xfrm>
            <a:off x="1588432" y="1029327"/>
            <a:ext cx="6416265" cy="461665"/>
          </a:xfrm>
          <a:prstGeom prst="rect">
            <a:avLst/>
          </a:prstGeom>
          <a:noFill/>
        </p:spPr>
        <p:txBody>
          <a:bodyPr wrap="square" rtlCol="0">
            <a:spAutoFit/>
          </a:bodyPr>
          <a:lstStyle/>
          <a:p>
            <a:r>
              <a:rPr lang="en-US" altLang="zh-CN" sz="2400" b="1" dirty="0">
                <a:solidFill>
                  <a:srgbClr val="5E7D8B"/>
                </a:solidFill>
              </a:rPr>
              <a:t>2.1.3 </a:t>
            </a:r>
            <a:r>
              <a:rPr lang="zh-CN" altLang="en-US" sz="2400" b="1" dirty="0">
                <a:solidFill>
                  <a:srgbClr val="5E7D8B"/>
                </a:solidFill>
              </a:rPr>
              <a:t>对初步定位图像进行形态学处理</a:t>
            </a:r>
            <a:endParaRPr lang="zh-CN" altLang="zh-CN" sz="2400" b="1" dirty="0">
              <a:solidFill>
                <a:srgbClr val="5E7D8B"/>
              </a:solidFill>
            </a:endParaRPr>
          </a:p>
        </p:txBody>
      </p:sp>
      <p:pic>
        <p:nvPicPr>
          <p:cNvPr id="3" name="图片 2">
            <a:extLst>
              <a:ext uri="{FF2B5EF4-FFF2-40B4-BE49-F238E27FC236}">
                <a16:creationId xmlns:a16="http://schemas.microsoft.com/office/drawing/2014/main" id="{739C480B-FB92-4D5C-869D-30E99612F66B}"/>
              </a:ext>
            </a:extLst>
          </p:cNvPr>
          <p:cNvPicPr>
            <a:picLocks noChangeAspect="1"/>
          </p:cNvPicPr>
          <p:nvPr/>
        </p:nvPicPr>
        <p:blipFill>
          <a:blip r:embed="rId2"/>
          <a:stretch>
            <a:fillRect/>
          </a:stretch>
        </p:blipFill>
        <p:spPr>
          <a:xfrm>
            <a:off x="2486702" y="2705496"/>
            <a:ext cx="7218589" cy="2921011"/>
          </a:xfrm>
          <a:prstGeom prst="rect">
            <a:avLst/>
          </a:prstGeom>
        </p:spPr>
      </p:pic>
      <p:sp>
        <p:nvSpPr>
          <p:cNvPr id="4" name="文本框 3">
            <a:extLst>
              <a:ext uri="{FF2B5EF4-FFF2-40B4-BE49-F238E27FC236}">
                <a16:creationId xmlns:a16="http://schemas.microsoft.com/office/drawing/2014/main" id="{D94B306C-D8CB-49BB-AF5F-00013FB8A641}"/>
              </a:ext>
            </a:extLst>
          </p:cNvPr>
          <p:cNvSpPr txBox="1"/>
          <p:nvPr/>
        </p:nvSpPr>
        <p:spPr>
          <a:xfrm>
            <a:off x="4187299" y="5773619"/>
            <a:ext cx="3817398" cy="338554"/>
          </a:xfrm>
          <a:prstGeom prst="rect">
            <a:avLst/>
          </a:prstGeom>
          <a:noFill/>
        </p:spPr>
        <p:txBody>
          <a:bodyPr wrap="square" rtlCol="0">
            <a:spAutoFit/>
          </a:bodyPr>
          <a:lstStyle/>
          <a:p>
            <a:pPr algn="ctr">
              <a:spcAft>
                <a:spcPts val="0"/>
              </a:spcAft>
            </a:pPr>
            <a:r>
              <a:rPr lang="zh-CN" altLang="zh-CN" sz="1600" kern="100" dirty="0">
                <a:latin typeface="等线 Light" panose="02010600030101010101" pitchFamily="2" charset="-122"/>
                <a:ea typeface="黑体" panose="02010609060101010101" pitchFamily="49" charset="-122"/>
                <a:cs typeface="Times New Roman" panose="02020603050405020304" pitchFamily="18" charset="0"/>
              </a:rPr>
              <a:t>图</a:t>
            </a:r>
            <a:r>
              <a:rPr lang="zh-CN" altLang="zh-CN" sz="1600" kern="100" dirty="0">
                <a:latin typeface="等线 Light" panose="02010600030101010101" pitchFamily="2" charset="-122"/>
                <a:ea typeface="等线 Light" panose="02010600030101010101" pitchFamily="2" charset="-122"/>
                <a:cs typeface="Times New Roman" panose="02020603050405020304" pitchFamily="18" charset="0"/>
              </a:rPr>
              <a:t> </a:t>
            </a:r>
            <a:r>
              <a:rPr lang="en-US" altLang="zh-CN" sz="1600" kern="100" dirty="0">
                <a:latin typeface="等线 Light" panose="02010600030101010101" pitchFamily="2" charset="-122"/>
                <a:ea typeface="等线 Light" panose="02010600030101010101" pitchFamily="2" charset="-122"/>
                <a:cs typeface="Times New Roman" panose="02020603050405020304" pitchFamily="18" charset="0"/>
              </a:rPr>
              <a:t>3 </a:t>
            </a:r>
            <a:r>
              <a:rPr lang="zh-CN" altLang="zh-CN" sz="1600" kern="100" dirty="0">
                <a:latin typeface="等线 Light" panose="02010600030101010101" pitchFamily="2" charset="-122"/>
                <a:ea typeface="黑体" panose="02010609060101010101" pitchFamily="49" charset="-122"/>
                <a:cs typeface="Times New Roman" panose="02020603050405020304" pitchFamily="18" charset="0"/>
              </a:rPr>
              <a:t>对判断区域进行腐蚀和膨胀</a:t>
            </a:r>
            <a:endParaRPr lang="zh-CN" altLang="zh-CN" sz="1600" kern="100" dirty="0">
              <a:latin typeface="等线 Light" panose="02010600030101010101" pitchFamily="2" charset="-122"/>
              <a:ea typeface="等线 Light"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329369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45527C2-E1DB-4558-95D0-D2AE3E29A53F}"/>
              </a:ext>
            </a:extLst>
          </p:cNvPr>
          <p:cNvSpPr txBox="1"/>
          <p:nvPr/>
        </p:nvSpPr>
        <p:spPr>
          <a:xfrm>
            <a:off x="2247302" y="1549164"/>
            <a:ext cx="8062110" cy="2800767"/>
          </a:xfrm>
          <a:prstGeom prst="rect">
            <a:avLst/>
          </a:prstGeom>
          <a:noFill/>
        </p:spPr>
        <p:txBody>
          <a:bodyPr wrap="square" rtlCol="0">
            <a:spAutoFit/>
          </a:bodyPr>
          <a:lstStyle/>
          <a:p>
            <a:r>
              <a:rPr lang="en-US" altLang="zh-CN" sz="1600" dirty="0">
                <a:solidFill>
                  <a:srgbClr val="2B91AF"/>
                </a:solidFill>
                <a:latin typeface="新宋体" panose="02010609030101010101" pitchFamily="49" charset="-122"/>
                <a:ea typeface="新宋体" panose="02010609030101010101" pitchFamily="49" charset="-122"/>
              </a:rPr>
              <a:t>BYTE</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err="1">
                <a:solidFill>
                  <a:srgbClr val="000000"/>
                </a:solidFill>
                <a:latin typeface="新宋体" panose="02010609030101010101" pitchFamily="49" charset="-122"/>
                <a:ea typeface="新宋体" panose="02010609030101010101" pitchFamily="49" charset="-122"/>
              </a:rPr>
              <a:t>tempout</a:t>
            </a:r>
            <a:r>
              <a:rPr lang="en-US" altLang="zh-CN" sz="1600" dirty="0">
                <a:solidFill>
                  <a:srgbClr val="000000"/>
                </a:solidFill>
                <a:latin typeface="新宋体" panose="02010609030101010101" pitchFamily="49" charset="-122"/>
                <a:ea typeface="新宋体" panose="02010609030101010101" pitchFamily="49" charset="-122"/>
              </a:rPr>
              <a:t>;</a:t>
            </a:r>
          </a:p>
          <a:p>
            <a:r>
              <a:rPr lang="en-US" altLang="zh-CN" sz="1600" dirty="0">
                <a:solidFill>
                  <a:srgbClr val="2B91AF"/>
                </a:solidFill>
                <a:latin typeface="新宋体" panose="02010609030101010101" pitchFamily="49" charset="-122"/>
                <a:ea typeface="新宋体" panose="02010609030101010101" pitchFamily="49" charset="-122"/>
              </a:rPr>
              <a:t>BYTE</a:t>
            </a:r>
            <a:r>
              <a:rPr lang="en-US" altLang="zh-CN" sz="1600" dirty="0">
                <a:solidFill>
                  <a:srgbClr val="000000"/>
                </a:solidFill>
                <a:latin typeface="新宋体" panose="02010609030101010101" pitchFamily="49" charset="-122"/>
                <a:ea typeface="新宋体" panose="02010609030101010101" pitchFamily="49" charset="-122"/>
              </a:rPr>
              <a:t>* tempout2;</a:t>
            </a:r>
          </a:p>
          <a:p>
            <a:r>
              <a:rPr lang="en-US" altLang="zh-CN" sz="1600" dirty="0" err="1">
                <a:solidFill>
                  <a:srgbClr val="000000"/>
                </a:solidFill>
                <a:latin typeface="新宋体" panose="02010609030101010101" pitchFamily="49" charset="-122"/>
                <a:ea typeface="新宋体" panose="02010609030101010101" pitchFamily="49" charset="-122"/>
              </a:rPr>
              <a:t>tempout</a:t>
            </a:r>
            <a:r>
              <a:rPr lang="en-US" altLang="zh-CN" sz="1600" dirty="0">
                <a:solidFill>
                  <a:srgbClr val="000000"/>
                </a:solidFill>
                <a:latin typeface="新宋体" panose="02010609030101010101" pitchFamily="49" charset="-122"/>
                <a:ea typeface="新宋体" panose="02010609030101010101" pitchFamily="49" charset="-122"/>
              </a:rPr>
              <a:t> = </a:t>
            </a:r>
            <a:r>
              <a:rPr lang="en-US" altLang="zh-CN" sz="1600" dirty="0">
                <a:solidFill>
                  <a:srgbClr val="6F008A"/>
                </a:solidFill>
                <a:latin typeface="新宋体" panose="02010609030101010101" pitchFamily="49" charset="-122"/>
                <a:ea typeface="新宋体" panose="02010609030101010101" pitchFamily="49" charset="-122"/>
              </a:rPr>
              <a:t>new</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2B91AF"/>
                </a:solidFill>
                <a:latin typeface="新宋体" panose="02010609030101010101" pitchFamily="49" charset="-122"/>
                <a:ea typeface="新宋体" panose="02010609030101010101" pitchFamily="49" charset="-122"/>
              </a:rPr>
              <a:t>BYTE</a:t>
            </a:r>
            <a:r>
              <a:rPr lang="en-US" altLang="zh-CN" sz="1600" dirty="0">
                <a:solidFill>
                  <a:srgbClr val="000000"/>
                </a:solidFill>
                <a:latin typeface="新宋体" panose="02010609030101010101" pitchFamily="49" charset="-122"/>
                <a:ea typeface="新宋体" panose="02010609030101010101" pitchFamily="49" charset="-122"/>
              </a:rPr>
              <a:t>[width * height];</a:t>
            </a:r>
          </a:p>
          <a:p>
            <a:r>
              <a:rPr lang="en-US" altLang="zh-CN" sz="1600" dirty="0">
                <a:solidFill>
                  <a:srgbClr val="000000"/>
                </a:solidFill>
                <a:latin typeface="新宋体" panose="02010609030101010101" pitchFamily="49" charset="-122"/>
                <a:ea typeface="新宋体" panose="02010609030101010101" pitchFamily="49" charset="-122"/>
              </a:rPr>
              <a:t>tempout2 = </a:t>
            </a:r>
            <a:r>
              <a:rPr lang="en-US" altLang="zh-CN" sz="1600" dirty="0">
                <a:solidFill>
                  <a:srgbClr val="6F008A"/>
                </a:solidFill>
                <a:latin typeface="新宋体" panose="02010609030101010101" pitchFamily="49" charset="-122"/>
                <a:ea typeface="新宋体" panose="02010609030101010101" pitchFamily="49" charset="-122"/>
              </a:rPr>
              <a:t>new</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2B91AF"/>
                </a:solidFill>
                <a:latin typeface="新宋体" panose="02010609030101010101" pitchFamily="49" charset="-122"/>
                <a:ea typeface="新宋体" panose="02010609030101010101" pitchFamily="49" charset="-122"/>
              </a:rPr>
              <a:t>BYTE</a:t>
            </a:r>
            <a:r>
              <a:rPr lang="en-US" altLang="zh-CN" sz="1600" dirty="0">
                <a:solidFill>
                  <a:srgbClr val="000000"/>
                </a:solidFill>
                <a:latin typeface="新宋体" panose="02010609030101010101" pitchFamily="49" charset="-122"/>
                <a:ea typeface="新宋体" panose="02010609030101010101" pitchFamily="49" charset="-122"/>
              </a:rPr>
              <a:t>[width * height];</a:t>
            </a:r>
          </a:p>
          <a:p>
            <a:endParaRPr lang="zh-CN" altLang="en-US" sz="1600" dirty="0">
              <a:solidFill>
                <a:srgbClr val="000000"/>
              </a:solidFill>
              <a:latin typeface="新宋体" panose="02010609030101010101" pitchFamily="49" charset="-122"/>
              <a:ea typeface="新宋体" panose="02010609030101010101" pitchFamily="49" charset="-122"/>
            </a:endParaRPr>
          </a:p>
          <a:p>
            <a:r>
              <a:rPr lang="en-US" altLang="zh-CN" sz="1600" dirty="0">
                <a:solidFill>
                  <a:srgbClr val="000000"/>
                </a:solidFill>
                <a:latin typeface="新宋体" panose="02010609030101010101" pitchFamily="49" charset="-122"/>
                <a:ea typeface="新宋体" panose="02010609030101010101" pitchFamily="49" charset="-122"/>
              </a:rPr>
              <a:t>erosion(huiimg1, width, height, tempout,1);         </a:t>
            </a:r>
            <a:r>
              <a:rPr lang="en-US" altLang="zh-CN" sz="1600" dirty="0">
                <a:solidFill>
                  <a:srgbClr val="008000"/>
                </a:solidFill>
                <a:latin typeface="新宋体" panose="02010609030101010101" pitchFamily="49" charset="-122"/>
                <a:ea typeface="新宋体" panose="02010609030101010101" pitchFamily="49" charset="-122"/>
              </a:rPr>
              <a:t>//first</a:t>
            </a:r>
            <a:r>
              <a:rPr lang="zh-CN" altLang="en-US" sz="1600" dirty="0">
                <a:solidFill>
                  <a:srgbClr val="008000"/>
                </a:solidFill>
                <a:latin typeface="新宋体" panose="02010609030101010101" pitchFamily="49" charset="-122"/>
                <a:ea typeface="新宋体" panose="02010609030101010101" pitchFamily="49" charset="-122"/>
              </a:rPr>
              <a:t>腐蚀</a:t>
            </a:r>
            <a:r>
              <a:rPr lang="en-US" altLang="zh-CN" sz="1600" dirty="0">
                <a:solidFill>
                  <a:srgbClr val="008000"/>
                </a:solidFill>
                <a:latin typeface="新宋体" panose="02010609030101010101" pitchFamily="49" charset="-122"/>
                <a:ea typeface="新宋体" panose="02010609030101010101" pitchFamily="49" charset="-122"/>
              </a:rPr>
              <a:t>then</a:t>
            </a:r>
            <a:r>
              <a:rPr lang="zh-CN" altLang="en-US" sz="1600" dirty="0">
                <a:solidFill>
                  <a:srgbClr val="008000"/>
                </a:solidFill>
                <a:latin typeface="新宋体" panose="02010609030101010101" pitchFamily="49" charset="-122"/>
                <a:ea typeface="新宋体" panose="02010609030101010101" pitchFamily="49" charset="-122"/>
              </a:rPr>
              <a:t>膨胀</a:t>
            </a:r>
            <a:endParaRPr lang="zh-CN" altLang="en-US" sz="1600" dirty="0">
              <a:solidFill>
                <a:srgbClr val="000000"/>
              </a:solidFill>
              <a:latin typeface="新宋体" panose="02010609030101010101" pitchFamily="49" charset="-122"/>
              <a:ea typeface="新宋体" panose="02010609030101010101" pitchFamily="49" charset="-122"/>
            </a:endParaRPr>
          </a:p>
          <a:p>
            <a:r>
              <a:rPr lang="en-US" altLang="zh-CN" sz="1600" dirty="0">
                <a:solidFill>
                  <a:srgbClr val="000000"/>
                </a:solidFill>
                <a:latin typeface="新宋体" panose="02010609030101010101" pitchFamily="49" charset="-122"/>
                <a:ea typeface="新宋体" panose="02010609030101010101" pitchFamily="49" charset="-122"/>
              </a:rPr>
              <a:t>dilation(</a:t>
            </a:r>
            <a:r>
              <a:rPr lang="en-US" altLang="zh-CN" sz="1600" dirty="0" err="1">
                <a:solidFill>
                  <a:srgbClr val="000000"/>
                </a:solidFill>
                <a:latin typeface="新宋体" panose="02010609030101010101" pitchFamily="49" charset="-122"/>
                <a:ea typeface="新宋体" panose="02010609030101010101" pitchFamily="49" charset="-122"/>
              </a:rPr>
              <a:t>tempout</a:t>
            </a:r>
            <a:r>
              <a:rPr lang="en-US" altLang="zh-CN" sz="1600" dirty="0">
                <a:solidFill>
                  <a:srgbClr val="000000"/>
                </a:solidFill>
                <a:latin typeface="新宋体" panose="02010609030101010101" pitchFamily="49" charset="-122"/>
                <a:ea typeface="新宋体" panose="02010609030101010101" pitchFamily="49" charset="-122"/>
              </a:rPr>
              <a:t>, width, height, tempout2,2);       </a:t>
            </a:r>
            <a:r>
              <a:rPr lang="en-US" altLang="zh-CN" sz="1600" dirty="0">
                <a:solidFill>
                  <a:srgbClr val="008000"/>
                </a:solidFill>
                <a:latin typeface="新宋体" panose="02010609030101010101" pitchFamily="49" charset="-122"/>
                <a:ea typeface="新宋体" panose="02010609030101010101" pitchFamily="49" charset="-122"/>
              </a:rPr>
              <a:t>//</a:t>
            </a:r>
            <a:r>
              <a:rPr lang="zh-CN" altLang="en-US" sz="1600" dirty="0">
                <a:solidFill>
                  <a:srgbClr val="008000"/>
                </a:solidFill>
                <a:latin typeface="新宋体" panose="02010609030101010101" pitchFamily="49" charset="-122"/>
                <a:ea typeface="新宋体" panose="02010609030101010101" pitchFamily="49" charset="-122"/>
              </a:rPr>
              <a:t>开运算</a:t>
            </a:r>
            <a:endParaRPr lang="en-US" altLang="zh-CN" sz="1600" dirty="0">
              <a:solidFill>
                <a:srgbClr val="000000"/>
              </a:solidFill>
              <a:latin typeface="新宋体" panose="02010609030101010101" pitchFamily="49" charset="-122"/>
              <a:ea typeface="新宋体" panose="02010609030101010101" pitchFamily="49" charset="-122"/>
            </a:endParaRPr>
          </a:p>
          <a:p>
            <a:r>
              <a:rPr lang="en-US" altLang="zh-CN" sz="1600" dirty="0">
                <a:solidFill>
                  <a:srgbClr val="000000"/>
                </a:solidFill>
                <a:latin typeface="新宋体" panose="02010609030101010101" pitchFamily="49" charset="-122"/>
                <a:ea typeface="新宋体" panose="02010609030101010101" pitchFamily="49" charset="-122"/>
              </a:rPr>
              <a:t>erosion(tempout2, width, height, </a:t>
            </a:r>
            <a:r>
              <a:rPr lang="en-US" altLang="zh-CN" sz="1600" dirty="0" err="1">
                <a:solidFill>
                  <a:srgbClr val="000000"/>
                </a:solidFill>
                <a:latin typeface="新宋体" panose="02010609030101010101" pitchFamily="49" charset="-122"/>
                <a:ea typeface="新宋体" panose="02010609030101010101" pitchFamily="49" charset="-122"/>
              </a:rPr>
              <a:t>tempout</a:t>
            </a:r>
            <a:r>
              <a:rPr lang="en-US" altLang="zh-CN" sz="1600" dirty="0">
                <a:solidFill>
                  <a:srgbClr val="000000"/>
                </a:solidFill>
                <a:latin typeface="新宋体" panose="02010609030101010101" pitchFamily="49" charset="-122"/>
                <a:ea typeface="新宋体" panose="02010609030101010101" pitchFamily="49" charset="-122"/>
              </a:rPr>
              <a:t>, 1);</a:t>
            </a:r>
            <a:r>
              <a:rPr lang="en-US" altLang="zh-CN" sz="1600" dirty="0">
                <a:solidFill>
                  <a:srgbClr val="008000"/>
                </a:solidFill>
                <a:latin typeface="新宋体" panose="02010609030101010101" pitchFamily="49" charset="-122"/>
                <a:ea typeface="新宋体" panose="02010609030101010101" pitchFamily="49" charset="-122"/>
              </a:rPr>
              <a:t>       //</a:t>
            </a:r>
            <a:r>
              <a:rPr lang="zh-CN" altLang="en-US" sz="1600" dirty="0">
                <a:solidFill>
                  <a:srgbClr val="008000"/>
                </a:solidFill>
                <a:latin typeface="新宋体" panose="02010609030101010101" pitchFamily="49" charset="-122"/>
                <a:ea typeface="新宋体" panose="02010609030101010101" pitchFamily="49" charset="-122"/>
              </a:rPr>
              <a:t>膨胀多余腐蚀</a:t>
            </a:r>
            <a:endParaRPr lang="en-US" altLang="zh-CN" sz="1600" dirty="0">
              <a:solidFill>
                <a:srgbClr val="008000"/>
              </a:solidFill>
              <a:latin typeface="新宋体" panose="02010609030101010101" pitchFamily="49" charset="-122"/>
              <a:ea typeface="新宋体" panose="02010609030101010101" pitchFamily="49" charset="-122"/>
            </a:endParaRPr>
          </a:p>
          <a:p>
            <a:r>
              <a:rPr lang="en-US" altLang="zh-CN" sz="1600" dirty="0">
                <a:solidFill>
                  <a:srgbClr val="000000"/>
                </a:solidFill>
                <a:latin typeface="新宋体" panose="02010609030101010101" pitchFamily="49" charset="-122"/>
                <a:ea typeface="新宋体" panose="02010609030101010101" pitchFamily="49" charset="-122"/>
              </a:rPr>
              <a:t>dilation(</a:t>
            </a:r>
            <a:r>
              <a:rPr lang="en-US" altLang="zh-CN" sz="1600" dirty="0" err="1">
                <a:solidFill>
                  <a:srgbClr val="000000"/>
                </a:solidFill>
                <a:latin typeface="新宋体" panose="02010609030101010101" pitchFamily="49" charset="-122"/>
                <a:ea typeface="新宋体" panose="02010609030101010101" pitchFamily="49" charset="-122"/>
              </a:rPr>
              <a:t>tempout</a:t>
            </a:r>
            <a:r>
              <a:rPr lang="en-US" altLang="zh-CN" sz="1600" dirty="0">
                <a:solidFill>
                  <a:srgbClr val="000000"/>
                </a:solidFill>
                <a:latin typeface="新宋体" panose="02010609030101010101" pitchFamily="49" charset="-122"/>
                <a:ea typeface="新宋体" panose="02010609030101010101" pitchFamily="49" charset="-122"/>
              </a:rPr>
              <a:t>, width, height, huiimg1, 1); </a:t>
            </a:r>
            <a:r>
              <a:rPr lang="en-US" altLang="zh-CN" sz="1600" dirty="0">
                <a:solidFill>
                  <a:srgbClr val="008000"/>
                </a:solidFill>
                <a:latin typeface="新宋体" panose="02010609030101010101" pitchFamily="49" charset="-122"/>
                <a:ea typeface="新宋体" panose="02010609030101010101" pitchFamily="49" charset="-122"/>
              </a:rPr>
              <a:t>//</a:t>
            </a:r>
            <a:r>
              <a:rPr lang="zh-CN" altLang="en-US" sz="1600" dirty="0">
                <a:solidFill>
                  <a:srgbClr val="008000"/>
                </a:solidFill>
                <a:latin typeface="新宋体" panose="02010609030101010101" pitchFamily="49" charset="-122"/>
                <a:ea typeface="新宋体" panose="02010609030101010101" pitchFamily="49" charset="-122"/>
              </a:rPr>
              <a:t>是为了尽量减少车牌区域的损失</a:t>
            </a:r>
            <a:endParaRPr lang="en-US" altLang="zh-CN" sz="1600" dirty="0">
              <a:solidFill>
                <a:srgbClr val="000000"/>
              </a:solidFill>
              <a:latin typeface="新宋体" panose="02010609030101010101" pitchFamily="49" charset="-122"/>
              <a:ea typeface="新宋体" panose="02010609030101010101" pitchFamily="49" charset="-122"/>
            </a:endParaRPr>
          </a:p>
          <a:p>
            <a:endParaRPr lang="en-US" altLang="zh-CN" sz="1600" dirty="0">
              <a:solidFill>
                <a:srgbClr val="000000"/>
              </a:solidFill>
              <a:latin typeface="新宋体" panose="02010609030101010101" pitchFamily="49" charset="-122"/>
              <a:ea typeface="新宋体" panose="02010609030101010101" pitchFamily="49" charset="-122"/>
            </a:endParaRPr>
          </a:p>
          <a:p>
            <a:r>
              <a:rPr lang="zh-CN" altLang="en-US" sz="1600" dirty="0">
                <a:solidFill>
                  <a:srgbClr val="000000"/>
                </a:solidFill>
                <a:latin typeface="新宋体" panose="02010609030101010101" pitchFamily="49" charset="-122"/>
                <a:ea typeface="新宋体" panose="02010609030101010101" pitchFamily="49" charset="-122"/>
              </a:rPr>
              <a:t>腐蚀与膨胀函数参考之前实验形态学处理中的程序</a:t>
            </a:r>
          </a:p>
        </p:txBody>
      </p:sp>
    </p:spTree>
    <p:extLst>
      <p:ext uri="{BB962C8B-B14F-4D97-AF65-F5344CB8AC3E}">
        <p14:creationId xmlns:p14="http://schemas.microsoft.com/office/powerpoint/2010/main" val="2706525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45527C2-E1DB-4558-95D0-D2AE3E29A53F}"/>
              </a:ext>
            </a:extLst>
          </p:cNvPr>
          <p:cNvSpPr txBox="1"/>
          <p:nvPr/>
        </p:nvSpPr>
        <p:spPr>
          <a:xfrm>
            <a:off x="1812295" y="1414003"/>
            <a:ext cx="8769888" cy="1493807"/>
          </a:xfrm>
          <a:prstGeom prst="rect">
            <a:avLst/>
          </a:prstGeom>
          <a:noFill/>
        </p:spPr>
        <p:txBody>
          <a:bodyPr wrap="square" rtlCol="0">
            <a:spAutoFit/>
          </a:bodyPr>
          <a:lstStyle/>
          <a:p>
            <a:pPr>
              <a:lnSpc>
                <a:spcPts val="2800"/>
              </a:lnSpc>
            </a:pPr>
            <a:r>
              <a:rPr lang="zh-CN" altLang="en-US" dirty="0">
                <a:latin typeface="+mn-ea"/>
              </a:rPr>
              <a:t>       </a:t>
            </a:r>
            <a:r>
              <a:rPr lang="en-US" altLang="zh-CN" dirty="0">
                <a:latin typeface="+mn-ea"/>
              </a:rPr>
              <a:t>2.</a:t>
            </a:r>
            <a:r>
              <a:rPr lang="zh-CN" altLang="en-US" dirty="0">
                <a:latin typeface="+mn-ea"/>
              </a:rPr>
              <a:t>消除大块误差。用于消除腐蚀与膨胀无法消去的，如大块天空，入镜的其他车牌造成的误差，由于一般来说它们的横向长度不长，小于待检测车牌，我们检测他们横向像素点的长度，如果在一段图像中检测其一行有像素的长度不足整幅图像的</a:t>
            </a:r>
            <a:r>
              <a:rPr lang="en-US" altLang="zh-CN" dirty="0">
                <a:latin typeface="+mn-ea"/>
              </a:rPr>
              <a:t>1/10</a:t>
            </a:r>
            <a:r>
              <a:rPr lang="zh-CN" altLang="en-US" dirty="0">
                <a:latin typeface="+mn-ea"/>
              </a:rPr>
              <a:t>（预估的长度），直接舍弃这一段图像，认为它不是车牌而是干扰图像。</a:t>
            </a:r>
          </a:p>
        </p:txBody>
      </p:sp>
      <p:sp>
        <p:nvSpPr>
          <p:cNvPr id="8" name="文本框 1">
            <a:extLst>
              <a:ext uri="{FF2B5EF4-FFF2-40B4-BE49-F238E27FC236}">
                <a16:creationId xmlns:a16="http://schemas.microsoft.com/office/drawing/2014/main" id="{73E7A6B4-BD18-479B-8F19-99A2B047522C}"/>
              </a:ext>
            </a:extLst>
          </p:cNvPr>
          <p:cNvSpPr txBox="1"/>
          <p:nvPr/>
        </p:nvSpPr>
        <p:spPr>
          <a:xfrm>
            <a:off x="1669130" y="757620"/>
            <a:ext cx="6416265" cy="461665"/>
          </a:xfrm>
          <a:prstGeom prst="rect">
            <a:avLst/>
          </a:prstGeom>
          <a:noFill/>
        </p:spPr>
        <p:txBody>
          <a:bodyPr wrap="square" rtlCol="0">
            <a:spAutoFit/>
          </a:bodyPr>
          <a:lstStyle/>
          <a:p>
            <a:r>
              <a:rPr lang="en-US" altLang="zh-CN" sz="2400" b="1" dirty="0">
                <a:solidFill>
                  <a:srgbClr val="5E7D8B"/>
                </a:solidFill>
              </a:rPr>
              <a:t>2.1.3 </a:t>
            </a:r>
            <a:r>
              <a:rPr lang="zh-CN" altLang="en-US" sz="2400" b="1" dirty="0">
                <a:solidFill>
                  <a:srgbClr val="5E7D8B"/>
                </a:solidFill>
              </a:rPr>
              <a:t>对初步定位图像进行形态学处理</a:t>
            </a:r>
            <a:endParaRPr lang="zh-CN" altLang="zh-CN" sz="2400" b="1" dirty="0">
              <a:solidFill>
                <a:srgbClr val="5E7D8B"/>
              </a:solidFill>
            </a:endParaRPr>
          </a:p>
        </p:txBody>
      </p:sp>
      <p:sp>
        <p:nvSpPr>
          <p:cNvPr id="4" name="文本框 3">
            <a:extLst>
              <a:ext uri="{FF2B5EF4-FFF2-40B4-BE49-F238E27FC236}">
                <a16:creationId xmlns:a16="http://schemas.microsoft.com/office/drawing/2014/main" id="{D94B306C-D8CB-49BB-AF5F-00013FB8A641}"/>
              </a:ext>
            </a:extLst>
          </p:cNvPr>
          <p:cNvSpPr txBox="1"/>
          <p:nvPr/>
        </p:nvSpPr>
        <p:spPr>
          <a:xfrm>
            <a:off x="3457850" y="6326849"/>
            <a:ext cx="5276298" cy="307777"/>
          </a:xfrm>
          <a:prstGeom prst="rect">
            <a:avLst/>
          </a:prstGeom>
          <a:noFill/>
        </p:spPr>
        <p:txBody>
          <a:bodyPr wrap="square" rtlCol="0">
            <a:spAutoFit/>
          </a:bodyPr>
          <a:lstStyle/>
          <a:p>
            <a:pPr algn="ctr">
              <a:spcAft>
                <a:spcPts val="0"/>
              </a:spcAft>
            </a:pPr>
            <a:r>
              <a:rPr lang="zh-CN" altLang="en-US" sz="1400" kern="100" dirty="0">
                <a:latin typeface="等线 Light" panose="02010600030101010101" pitchFamily="2" charset="-122"/>
                <a:ea typeface="黑体" panose="02010609060101010101" pitchFamily="49" charset="-122"/>
                <a:cs typeface="Times New Roman" panose="02020603050405020304" pitchFamily="18" charset="0"/>
              </a:rPr>
              <a:t>如上图三，可能存在腐蚀与膨胀无法消去的噪声点</a:t>
            </a:r>
            <a:endParaRPr lang="zh-CN" altLang="zh-CN" sz="1400" kern="100" dirty="0">
              <a:latin typeface="等线 Light" panose="02010600030101010101" pitchFamily="2" charset="-122"/>
              <a:ea typeface="等线 Light"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5DAF2780-6DF1-4F32-83FF-95E760B117DD}"/>
              </a:ext>
            </a:extLst>
          </p:cNvPr>
          <p:cNvPicPr>
            <a:picLocks noChangeAspect="1"/>
          </p:cNvPicPr>
          <p:nvPr/>
        </p:nvPicPr>
        <p:blipFill>
          <a:blip r:embed="rId2"/>
          <a:stretch>
            <a:fillRect/>
          </a:stretch>
        </p:blipFill>
        <p:spPr>
          <a:xfrm>
            <a:off x="2949638" y="2969582"/>
            <a:ext cx="6292723" cy="3295495"/>
          </a:xfrm>
          <a:prstGeom prst="rect">
            <a:avLst/>
          </a:prstGeom>
        </p:spPr>
      </p:pic>
    </p:spTree>
    <p:extLst>
      <p:ext uri="{BB962C8B-B14F-4D97-AF65-F5344CB8AC3E}">
        <p14:creationId xmlns:p14="http://schemas.microsoft.com/office/powerpoint/2010/main" val="2050323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par>
                                <p:cTn id="11" presetID="16" presetClass="entr" presetSubtype="21"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5" name="文本框 1"/>
          <p:cNvSpPr txBox="1"/>
          <p:nvPr/>
        </p:nvSpPr>
        <p:spPr>
          <a:xfrm>
            <a:off x="4886140" y="229869"/>
            <a:ext cx="2419720" cy="461665"/>
          </a:xfrm>
          <a:prstGeom prst="rect">
            <a:avLst/>
          </a:prstGeom>
          <a:noFill/>
        </p:spPr>
        <p:txBody>
          <a:bodyPr wrap="square" rtlCol="0">
            <a:spAutoFit/>
          </a:bodyPr>
          <a:lstStyle/>
          <a:p>
            <a:pPr algn="ctr"/>
            <a:r>
              <a:rPr lang="zh-CN" altLang="en-US" sz="2400" b="1" dirty="0">
                <a:solidFill>
                  <a:srgbClr val="5E7D8B"/>
                </a:solidFill>
              </a:rPr>
              <a:t>消除大块误差</a:t>
            </a:r>
          </a:p>
        </p:txBody>
      </p:sp>
      <p:cxnSp>
        <p:nvCxnSpPr>
          <p:cNvPr id="3145732" name="直接连接符 2"/>
          <p:cNvCxnSpPr>
            <a:cxnSpLocks/>
          </p:cNvCxnSpPr>
          <p:nvPr/>
        </p:nvCxnSpPr>
        <p:spPr>
          <a:xfrm>
            <a:off x="5742972" y="687853"/>
            <a:ext cx="706056" cy="0"/>
          </a:xfrm>
          <a:prstGeom prst="line">
            <a:avLst/>
          </a:prstGeom>
          <a:ln w="19050">
            <a:solidFill>
              <a:srgbClr val="43577C"/>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F45527C2-E1DB-4558-95D0-D2AE3E29A53F}"/>
              </a:ext>
            </a:extLst>
          </p:cNvPr>
          <p:cNvSpPr txBox="1"/>
          <p:nvPr/>
        </p:nvSpPr>
        <p:spPr>
          <a:xfrm>
            <a:off x="2600330" y="745728"/>
            <a:ext cx="7697395" cy="5509200"/>
          </a:xfrm>
          <a:prstGeom prst="rect">
            <a:avLst/>
          </a:prstGeom>
          <a:noFill/>
        </p:spPr>
        <p:txBody>
          <a:bodyPr wrap="square" rtlCol="0">
            <a:spAutoFit/>
          </a:bodyPr>
          <a:lstStyle/>
          <a:p>
            <a:r>
              <a:rPr lang="en-US" altLang="zh-CN" sz="1600" dirty="0">
                <a:solidFill>
                  <a:srgbClr val="008000"/>
                </a:solidFill>
                <a:latin typeface="新宋体" panose="02010609030101010101" pitchFamily="49" charset="-122"/>
                <a:ea typeface="新宋体" panose="02010609030101010101" pitchFamily="49" charset="-122"/>
              </a:rPr>
              <a:t>//</a:t>
            </a:r>
            <a:r>
              <a:rPr lang="zh-CN" altLang="en-US" sz="1600" dirty="0">
                <a:solidFill>
                  <a:srgbClr val="008000"/>
                </a:solidFill>
                <a:latin typeface="新宋体" panose="02010609030101010101" pitchFamily="49" charset="-122"/>
                <a:ea typeface="新宋体" panose="02010609030101010101" pitchFamily="49" charset="-122"/>
              </a:rPr>
              <a:t>腐蚀膨胀中可能对大块污点处理不充分，</a:t>
            </a:r>
            <a:endParaRPr lang="zh-CN" altLang="en-US" sz="1600" dirty="0">
              <a:solidFill>
                <a:srgbClr val="000000"/>
              </a:solidFill>
              <a:latin typeface="新宋体" panose="02010609030101010101" pitchFamily="49" charset="-122"/>
              <a:ea typeface="新宋体" panose="02010609030101010101" pitchFamily="49" charset="-122"/>
            </a:endParaRPr>
          </a:p>
          <a:p>
            <a:r>
              <a:rPr lang="en-US" altLang="zh-CN" sz="1600" dirty="0">
                <a:solidFill>
                  <a:srgbClr val="008000"/>
                </a:solidFill>
                <a:latin typeface="新宋体" panose="02010609030101010101" pitchFamily="49" charset="-122"/>
                <a:ea typeface="新宋体" panose="02010609030101010101" pitchFamily="49" charset="-122"/>
              </a:rPr>
              <a:t>//</a:t>
            </a:r>
            <a:r>
              <a:rPr lang="zh-CN" altLang="en-US" sz="1600" dirty="0">
                <a:solidFill>
                  <a:srgbClr val="008000"/>
                </a:solidFill>
                <a:latin typeface="新宋体" panose="02010609030101010101" pitchFamily="49" charset="-122"/>
                <a:ea typeface="新宋体" panose="02010609030101010101" pitchFamily="49" charset="-122"/>
              </a:rPr>
              <a:t>根据污点长度和车牌长度比较将其直接从图像中去除。</a:t>
            </a:r>
            <a:endParaRPr lang="zh-CN" altLang="en-US" sz="1600" dirty="0">
              <a:solidFill>
                <a:srgbClr val="000000"/>
              </a:solidFill>
              <a:latin typeface="新宋体" panose="02010609030101010101" pitchFamily="49" charset="-122"/>
              <a:ea typeface="新宋体" panose="02010609030101010101" pitchFamily="49" charset="-122"/>
            </a:endParaRPr>
          </a:p>
          <a:p>
            <a:r>
              <a:rPr lang="en-US" altLang="zh-CN" sz="1600" dirty="0">
                <a:solidFill>
                  <a:srgbClr val="008000"/>
                </a:solidFill>
                <a:latin typeface="新宋体" panose="02010609030101010101" pitchFamily="49" charset="-122"/>
                <a:ea typeface="新宋体" panose="02010609030101010101" pitchFamily="49" charset="-122"/>
              </a:rPr>
              <a:t>//</a:t>
            </a:r>
            <a:r>
              <a:rPr lang="en-US" altLang="zh-CN" sz="1600" dirty="0" err="1">
                <a:solidFill>
                  <a:srgbClr val="008000"/>
                </a:solidFill>
                <a:latin typeface="新宋体" panose="02010609030101010101" pitchFamily="49" charset="-122"/>
                <a:ea typeface="新宋体" panose="02010609030101010101" pitchFamily="49" charset="-122"/>
              </a:rPr>
              <a:t>maxh,minh</a:t>
            </a:r>
            <a:r>
              <a:rPr lang="zh-CN" altLang="en-US" sz="1600" dirty="0">
                <a:solidFill>
                  <a:srgbClr val="008000"/>
                </a:solidFill>
                <a:latin typeface="新宋体" panose="02010609030101010101" pitchFamily="49" charset="-122"/>
                <a:ea typeface="新宋体" panose="02010609030101010101" pitchFamily="49" charset="-122"/>
              </a:rPr>
              <a:t>纵向范围，</a:t>
            </a:r>
            <a:r>
              <a:rPr lang="en-US" altLang="zh-CN" sz="1600" dirty="0" err="1">
                <a:solidFill>
                  <a:srgbClr val="008000"/>
                </a:solidFill>
                <a:latin typeface="新宋体" panose="02010609030101010101" pitchFamily="49" charset="-122"/>
                <a:ea typeface="新宋体" panose="02010609030101010101" pitchFamily="49" charset="-122"/>
              </a:rPr>
              <a:t>maxw,minw</a:t>
            </a:r>
            <a:r>
              <a:rPr lang="zh-CN" altLang="en-US" sz="1600" dirty="0">
                <a:solidFill>
                  <a:srgbClr val="008000"/>
                </a:solidFill>
                <a:latin typeface="新宋体" panose="02010609030101010101" pitchFamily="49" charset="-122"/>
                <a:ea typeface="新宋体" panose="02010609030101010101" pitchFamily="49" charset="-122"/>
              </a:rPr>
              <a:t>横向范围</a:t>
            </a:r>
            <a:endParaRPr lang="zh-CN" altLang="en-US" sz="1600" dirty="0">
              <a:solidFill>
                <a:srgbClr val="000000"/>
              </a:solidFill>
              <a:latin typeface="新宋体" panose="02010609030101010101" pitchFamily="49" charset="-122"/>
              <a:ea typeface="新宋体" panose="02010609030101010101" pitchFamily="49" charset="-122"/>
            </a:endParaRPr>
          </a:p>
          <a:p>
            <a:r>
              <a:rPr lang="en-US" altLang="zh-CN" sz="1600" dirty="0">
                <a:solidFill>
                  <a:srgbClr val="008000"/>
                </a:solidFill>
                <a:latin typeface="新宋体" panose="02010609030101010101" pitchFamily="49" charset="-122"/>
                <a:ea typeface="新宋体" panose="02010609030101010101" pitchFamily="49" charset="-122"/>
              </a:rPr>
              <a:t>//**************************************************************</a:t>
            </a:r>
            <a:endParaRPr lang="zh-CN" altLang="en-US" sz="1600" dirty="0">
              <a:solidFill>
                <a:srgbClr val="000000"/>
              </a:solidFill>
              <a:latin typeface="新宋体" panose="02010609030101010101" pitchFamily="49" charset="-122"/>
              <a:ea typeface="新宋体" panose="02010609030101010101" pitchFamily="49" charset="-122"/>
            </a:endParaRPr>
          </a:p>
          <a:p>
            <a:r>
              <a:rPr lang="en-US" altLang="zh-CN" sz="1600" dirty="0" err="1">
                <a:solidFill>
                  <a:srgbClr val="000000"/>
                </a:solidFill>
                <a:latin typeface="新宋体" panose="02010609030101010101" pitchFamily="49" charset="-122"/>
                <a:ea typeface="新宋体" panose="02010609030101010101" pitchFamily="49" charset="-122"/>
              </a:rPr>
              <a:t>maxw</a:t>
            </a:r>
            <a:r>
              <a:rPr lang="en-US" altLang="zh-CN" sz="1600" dirty="0">
                <a:solidFill>
                  <a:srgbClr val="000000"/>
                </a:solidFill>
                <a:latin typeface="新宋体" panose="02010609030101010101" pitchFamily="49" charset="-122"/>
                <a:ea typeface="新宋体" panose="02010609030101010101" pitchFamily="49" charset="-122"/>
              </a:rPr>
              <a:t> = height / 10; </a:t>
            </a:r>
          </a:p>
          <a:p>
            <a:r>
              <a:rPr lang="en-US" altLang="zh-CN" sz="1600" dirty="0" err="1">
                <a:solidFill>
                  <a:srgbClr val="000000"/>
                </a:solidFill>
                <a:latin typeface="新宋体" panose="02010609030101010101" pitchFamily="49" charset="-122"/>
                <a:ea typeface="新宋体" panose="02010609030101010101" pitchFamily="49" charset="-122"/>
              </a:rPr>
              <a:t>maxh</a:t>
            </a:r>
            <a:r>
              <a:rPr lang="en-US" altLang="zh-CN" sz="1600" dirty="0">
                <a:solidFill>
                  <a:srgbClr val="000000"/>
                </a:solidFill>
                <a:latin typeface="新宋体" panose="02010609030101010101" pitchFamily="49" charset="-122"/>
                <a:ea typeface="新宋体" panose="02010609030101010101" pitchFamily="49" charset="-122"/>
              </a:rPr>
              <a:t> = width / 10; </a:t>
            </a:r>
          </a:p>
          <a:p>
            <a:r>
              <a:rPr lang="en-US" altLang="zh-CN" sz="1600" dirty="0" err="1">
                <a:solidFill>
                  <a:srgbClr val="000000"/>
                </a:solidFill>
                <a:latin typeface="新宋体" panose="02010609030101010101" pitchFamily="49" charset="-122"/>
                <a:ea typeface="新宋体" panose="02010609030101010101" pitchFamily="49" charset="-122"/>
              </a:rPr>
              <a:t>minh</a:t>
            </a:r>
            <a:r>
              <a:rPr lang="en-US" altLang="zh-CN" sz="1600" dirty="0">
                <a:solidFill>
                  <a:srgbClr val="000000"/>
                </a:solidFill>
                <a:latin typeface="新宋体" panose="02010609030101010101" pitchFamily="49" charset="-122"/>
                <a:ea typeface="新宋体" panose="02010609030101010101" pitchFamily="49" charset="-122"/>
              </a:rPr>
              <a:t> = 9 * height / 10; </a:t>
            </a:r>
          </a:p>
          <a:p>
            <a:r>
              <a:rPr lang="en-US" altLang="zh-CN" sz="1600" dirty="0" err="1">
                <a:solidFill>
                  <a:srgbClr val="000000"/>
                </a:solidFill>
                <a:latin typeface="新宋体" panose="02010609030101010101" pitchFamily="49" charset="-122"/>
                <a:ea typeface="新宋体" panose="02010609030101010101" pitchFamily="49" charset="-122"/>
              </a:rPr>
              <a:t>minw</a:t>
            </a:r>
            <a:r>
              <a:rPr lang="en-US" altLang="zh-CN" sz="1600" dirty="0">
                <a:solidFill>
                  <a:srgbClr val="000000"/>
                </a:solidFill>
                <a:latin typeface="新宋体" panose="02010609030101010101" pitchFamily="49" charset="-122"/>
                <a:ea typeface="新宋体" panose="02010609030101010101" pitchFamily="49" charset="-122"/>
              </a:rPr>
              <a:t> = 9 * width / 10;</a:t>
            </a:r>
          </a:p>
          <a:p>
            <a:endParaRPr lang="zh-CN" altLang="en-US" sz="1600" dirty="0">
              <a:solidFill>
                <a:srgbClr val="000000"/>
              </a:solidFill>
              <a:latin typeface="新宋体" panose="02010609030101010101" pitchFamily="49" charset="-122"/>
              <a:ea typeface="新宋体" panose="02010609030101010101" pitchFamily="49" charset="-122"/>
            </a:endParaRPr>
          </a:p>
          <a:p>
            <a:r>
              <a:rPr lang="nn-NO" altLang="zh-CN" sz="1600" dirty="0">
                <a:solidFill>
                  <a:srgbClr val="0000FF"/>
                </a:solidFill>
                <a:latin typeface="新宋体" panose="02010609030101010101" pitchFamily="49" charset="-122"/>
                <a:ea typeface="新宋体" panose="02010609030101010101" pitchFamily="49" charset="-122"/>
              </a:rPr>
              <a:t>for</a:t>
            </a:r>
            <a:r>
              <a:rPr lang="nn-NO" altLang="zh-CN" sz="1600" dirty="0">
                <a:solidFill>
                  <a:srgbClr val="000000"/>
                </a:solidFill>
                <a:latin typeface="新宋体" panose="02010609030101010101" pitchFamily="49" charset="-122"/>
                <a:ea typeface="新宋体" panose="02010609030101010101" pitchFamily="49" charset="-122"/>
              </a:rPr>
              <a:t> (i = 0; i &lt; height; i++) {</a:t>
            </a:r>
          </a:p>
          <a:p>
            <a:r>
              <a:rPr lang="en-US" altLang="zh-CN" sz="1600" dirty="0">
                <a:solidFill>
                  <a:srgbClr val="0000FF"/>
                </a:solidFill>
                <a:latin typeface="新宋体" panose="02010609030101010101" pitchFamily="49" charset="-122"/>
                <a:ea typeface="新宋体" panose="02010609030101010101" pitchFamily="49" charset="-122"/>
              </a:rPr>
              <a:t>int</a:t>
            </a:r>
            <a:r>
              <a:rPr lang="en-US" altLang="zh-CN" sz="1600" dirty="0">
                <a:solidFill>
                  <a:srgbClr val="000000"/>
                </a:solidFill>
                <a:latin typeface="新宋体" panose="02010609030101010101" pitchFamily="49" charset="-122"/>
                <a:ea typeface="新宋体" panose="02010609030101010101" pitchFamily="49" charset="-122"/>
              </a:rPr>
              <a:t> c = 0;</a:t>
            </a:r>
          </a:p>
          <a:p>
            <a:r>
              <a:rPr lang="en-US" altLang="zh-CN" sz="1600" dirty="0">
                <a:solidFill>
                  <a:srgbClr val="0000FF"/>
                </a:solidFill>
                <a:latin typeface="新宋体" panose="02010609030101010101" pitchFamily="49" charset="-122"/>
                <a:ea typeface="新宋体" panose="02010609030101010101" pitchFamily="49" charset="-122"/>
              </a:rPr>
              <a:t>for</a:t>
            </a:r>
            <a:r>
              <a:rPr lang="en-US" altLang="zh-CN" sz="1600" dirty="0">
                <a:solidFill>
                  <a:srgbClr val="000000"/>
                </a:solidFill>
                <a:latin typeface="新宋体" panose="02010609030101010101" pitchFamily="49" charset="-122"/>
                <a:ea typeface="新宋体" panose="02010609030101010101" pitchFamily="49" charset="-122"/>
              </a:rPr>
              <a:t> (j = 0; j &lt; width; </a:t>
            </a:r>
            <a:r>
              <a:rPr lang="en-US" altLang="zh-CN" sz="1600" dirty="0" err="1">
                <a:solidFill>
                  <a:srgbClr val="000000"/>
                </a:solidFill>
                <a:latin typeface="新宋体" panose="02010609030101010101" pitchFamily="49" charset="-122"/>
                <a:ea typeface="新宋体" panose="02010609030101010101" pitchFamily="49" charset="-122"/>
              </a:rPr>
              <a:t>j++</a:t>
            </a:r>
            <a:r>
              <a:rPr lang="en-US" altLang="zh-CN" sz="1600" dirty="0">
                <a:solidFill>
                  <a:srgbClr val="000000"/>
                </a:solidFill>
                <a:latin typeface="新宋体" panose="02010609030101010101" pitchFamily="49" charset="-122"/>
                <a:ea typeface="新宋体" panose="02010609030101010101" pitchFamily="49" charset="-122"/>
              </a:rPr>
              <a:t>) {</a:t>
            </a:r>
          </a:p>
          <a:p>
            <a:r>
              <a:rPr lang="en-US" altLang="zh-CN" sz="1600" dirty="0">
                <a:solidFill>
                  <a:srgbClr val="0000FF"/>
                </a:solidFill>
                <a:latin typeface="新宋体" panose="02010609030101010101" pitchFamily="49" charset="-122"/>
                <a:ea typeface="新宋体" panose="02010609030101010101" pitchFamily="49" charset="-122"/>
              </a:rPr>
              <a:t>if</a:t>
            </a:r>
            <a:r>
              <a:rPr lang="en-US" altLang="zh-CN" sz="1600" dirty="0">
                <a:solidFill>
                  <a:srgbClr val="000000"/>
                </a:solidFill>
                <a:latin typeface="新宋体" panose="02010609030101010101" pitchFamily="49" charset="-122"/>
                <a:ea typeface="新宋体" panose="02010609030101010101" pitchFamily="49" charset="-122"/>
              </a:rPr>
              <a:t> (huiimg1[</a:t>
            </a:r>
            <a:r>
              <a:rPr lang="en-US" altLang="zh-CN" sz="1600" dirty="0" err="1">
                <a:solidFill>
                  <a:srgbClr val="000000"/>
                </a:solidFill>
                <a:latin typeface="新宋体" panose="02010609030101010101" pitchFamily="49" charset="-122"/>
                <a:ea typeface="新宋体" panose="02010609030101010101" pitchFamily="49" charset="-122"/>
              </a:rPr>
              <a:t>i</a:t>
            </a:r>
            <a:r>
              <a:rPr lang="en-US" altLang="zh-CN" sz="1600" dirty="0">
                <a:solidFill>
                  <a:srgbClr val="000000"/>
                </a:solidFill>
                <a:latin typeface="新宋体" panose="02010609030101010101" pitchFamily="49" charset="-122"/>
                <a:ea typeface="新宋体" panose="02010609030101010101" pitchFamily="49" charset="-122"/>
              </a:rPr>
              <a:t> * width + j] == 255)</a:t>
            </a:r>
          </a:p>
          <a:p>
            <a:r>
              <a:rPr lang="en-US" altLang="zh-CN" sz="1600" dirty="0">
                <a:solidFill>
                  <a:srgbClr val="000000"/>
                </a:solidFill>
                <a:latin typeface="新宋体" panose="02010609030101010101" pitchFamily="49" charset="-122"/>
                <a:ea typeface="新宋体" panose="02010609030101010101" pitchFamily="49" charset="-122"/>
              </a:rPr>
              <a:t>c = c + 1;                                           </a:t>
            </a:r>
          </a:p>
          <a:p>
            <a:r>
              <a:rPr lang="en-US" altLang="zh-CN" sz="1600" dirty="0">
                <a:solidFill>
                  <a:srgbClr val="000000"/>
                </a:solidFill>
                <a:latin typeface="新宋体" panose="02010609030101010101" pitchFamily="49" charset="-122"/>
                <a:ea typeface="新宋体" panose="02010609030101010101" pitchFamily="49" charset="-122"/>
              </a:rPr>
              <a:t>}</a:t>
            </a:r>
          </a:p>
          <a:p>
            <a:r>
              <a:rPr lang="en-US" altLang="zh-CN" sz="1600" dirty="0">
                <a:solidFill>
                  <a:srgbClr val="0000FF"/>
                </a:solidFill>
                <a:latin typeface="新宋体" panose="02010609030101010101" pitchFamily="49" charset="-122"/>
                <a:ea typeface="新宋体" panose="02010609030101010101" pitchFamily="49" charset="-122"/>
              </a:rPr>
              <a:t>if</a:t>
            </a:r>
            <a:r>
              <a:rPr lang="en-US" altLang="zh-CN" sz="1600" dirty="0">
                <a:solidFill>
                  <a:srgbClr val="000000"/>
                </a:solidFill>
                <a:latin typeface="新宋体" panose="02010609030101010101" pitchFamily="49" charset="-122"/>
                <a:ea typeface="新宋体" panose="02010609030101010101" pitchFamily="49" charset="-122"/>
              </a:rPr>
              <a:t> (c &lt; width / 20) {</a:t>
            </a:r>
          </a:p>
          <a:p>
            <a:r>
              <a:rPr lang="en-US" altLang="zh-CN" sz="1600" dirty="0">
                <a:solidFill>
                  <a:srgbClr val="0000FF"/>
                </a:solidFill>
                <a:latin typeface="新宋体" panose="02010609030101010101" pitchFamily="49" charset="-122"/>
                <a:ea typeface="新宋体" panose="02010609030101010101" pitchFamily="49" charset="-122"/>
              </a:rPr>
              <a:t>for</a:t>
            </a:r>
            <a:r>
              <a:rPr lang="en-US" altLang="zh-CN" sz="1600" dirty="0">
                <a:solidFill>
                  <a:srgbClr val="000000"/>
                </a:solidFill>
                <a:latin typeface="新宋体" panose="02010609030101010101" pitchFamily="49" charset="-122"/>
                <a:ea typeface="新宋体" panose="02010609030101010101" pitchFamily="49" charset="-122"/>
              </a:rPr>
              <a:t> (j = 0; j &lt; width; </a:t>
            </a:r>
            <a:r>
              <a:rPr lang="en-US" altLang="zh-CN" sz="1600" dirty="0" err="1">
                <a:solidFill>
                  <a:srgbClr val="000000"/>
                </a:solidFill>
                <a:latin typeface="新宋体" panose="02010609030101010101" pitchFamily="49" charset="-122"/>
                <a:ea typeface="新宋体" panose="02010609030101010101" pitchFamily="49" charset="-122"/>
              </a:rPr>
              <a:t>j++</a:t>
            </a:r>
            <a:r>
              <a:rPr lang="en-US" altLang="zh-CN" sz="1600" dirty="0">
                <a:solidFill>
                  <a:srgbClr val="000000"/>
                </a:solidFill>
                <a:latin typeface="新宋体" panose="02010609030101010101" pitchFamily="49" charset="-122"/>
                <a:ea typeface="新宋体" panose="02010609030101010101" pitchFamily="49" charset="-122"/>
              </a:rPr>
              <a:t>) {</a:t>
            </a:r>
          </a:p>
          <a:p>
            <a:r>
              <a:rPr lang="pl-PL" altLang="zh-CN" sz="1600" dirty="0">
                <a:solidFill>
                  <a:srgbClr val="000000"/>
                </a:solidFill>
                <a:latin typeface="新宋体" panose="02010609030101010101" pitchFamily="49" charset="-122"/>
                <a:ea typeface="新宋体" panose="02010609030101010101" pitchFamily="49" charset="-122"/>
              </a:rPr>
              <a:t>huiimg1[i * width + j] =0;</a:t>
            </a:r>
          </a:p>
          <a:p>
            <a:r>
              <a:rPr lang="en-US" altLang="zh-CN" sz="1600" dirty="0">
                <a:solidFill>
                  <a:srgbClr val="000000"/>
                </a:solidFill>
                <a:latin typeface="新宋体" panose="02010609030101010101" pitchFamily="49" charset="-122"/>
                <a:ea typeface="新宋体" panose="02010609030101010101" pitchFamily="49" charset="-122"/>
              </a:rPr>
              <a:t>}</a:t>
            </a:r>
          </a:p>
          <a:p>
            <a:r>
              <a:rPr lang="en-US" altLang="zh-CN" sz="1600" dirty="0">
                <a:solidFill>
                  <a:srgbClr val="000000"/>
                </a:solidFill>
                <a:latin typeface="新宋体" panose="02010609030101010101" pitchFamily="49" charset="-122"/>
                <a:ea typeface="新宋体" panose="02010609030101010101" pitchFamily="49" charset="-122"/>
              </a:rPr>
              <a:t>}</a:t>
            </a:r>
          </a:p>
          <a:p>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008000"/>
                </a:solidFill>
                <a:latin typeface="新宋体" panose="02010609030101010101" pitchFamily="49" charset="-122"/>
                <a:ea typeface="新宋体" panose="02010609030101010101" pitchFamily="49" charset="-122"/>
              </a:rPr>
              <a:t>//</a:t>
            </a:r>
            <a:r>
              <a:rPr lang="zh-CN" altLang="en-US" sz="1600" dirty="0">
                <a:solidFill>
                  <a:srgbClr val="008000"/>
                </a:solidFill>
                <a:latin typeface="新宋体" panose="02010609030101010101" pitchFamily="49" charset="-122"/>
                <a:ea typeface="新宋体" panose="02010609030101010101" pitchFamily="49" charset="-122"/>
              </a:rPr>
              <a:t>去除大块污点</a:t>
            </a:r>
            <a:endParaRPr lang="zh-CN" altLang="en-US" sz="1600" dirty="0">
              <a:solidFill>
                <a:srgbClr val="000000"/>
              </a:solidFill>
              <a:latin typeface="新宋体" panose="02010609030101010101" pitchFamily="49" charset="-122"/>
              <a:ea typeface="新宋体" panose="02010609030101010101" pitchFamily="49" charset="-122"/>
            </a:endParaRPr>
          </a:p>
          <a:p>
            <a:endParaRPr lang="zh-CN" altLang="en-US" sz="1600" dirty="0">
              <a:solidFill>
                <a:srgbClr val="000000"/>
              </a:solidFill>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860347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45527C2-E1DB-4558-95D0-D2AE3E29A53F}"/>
              </a:ext>
            </a:extLst>
          </p:cNvPr>
          <p:cNvSpPr txBox="1"/>
          <p:nvPr/>
        </p:nvSpPr>
        <p:spPr>
          <a:xfrm>
            <a:off x="1830050" y="1509384"/>
            <a:ext cx="8769888" cy="1134734"/>
          </a:xfrm>
          <a:prstGeom prst="rect">
            <a:avLst/>
          </a:prstGeom>
          <a:noFill/>
        </p:spPr>
        <p:txBody>
          <a:bodyPr wrap="square" rtlCol="0">
            <a:spAutoFit/>
          </a:bodyPr>
          <a:lstStyle/>
          <a:p>
            <a:pPr>
              <a:lnSpc>
                <a:spcPts val="2800"/>
              </a:lnSpc>
            </a:pPr>
            <a:r>
              <a:rPr lang="zh-CN" altLang="en-US" dirty="0">
                <a:latin typeface="+mn-ea"/>
              </a:rPr>
              <a:t>       在消除误差点后，我们认为得到的一块区域全部都是车牌的范围，所以我们根据二值化图像白色点首先出现的位置，确定图像的最左、最右、最上、最下坐标，认为在这个矩形范围内的就是车牌，保留号对应的坐标，我们可以识别并分割出车牌。</a:t>
            </a:r>
          </a:p>
        </p:txBody>
      </p:sp>
      <p:sp>
        <p:nvSpPr>
          <p:cNvPr id="8" name="文本框 1">
            <a:extLst>
              <a:ext uri="{FF2B5EF4-FFF2-40B4-BE49-F238E27FC236}">
                <a16:creationId xmlns:a16="http://schemas.microsoft.com/office/drawing/2014/main" id="{73E7A6B4-BD18-479B-8F19-99A2B047522C}"/>
              </a:ext>
            </a:extLst>
          </p:cNvPr>
          <p:cNvSpPr txBox="1"/>
          <p:nvPr/>
        </p:nvSpPr>
        <p:spPr>
          <a:xfrm>
            <a:off x="1830050" y="926296"/>
            <a:ext cx="6416265" cy="461665"/>
          </a:xfrm>
          <a:prstGeom prst="rect">
            <a:avLst/>
          </a:prstGeom>
          <a:noFill/>
        </p:spPr>
        <p:txBody>
          <a:bodyPr wrap="square" rtlCol="0">
            <a:spAutoFit/>
          </a:bodyPr>
          <a:lstStyle/>
          <a:p>
            <a:r>
              <a:rPr lang="en-US" altLang="zh-CN" sz="2400" b="1" dirty="0">
                <a:solidFill>
                  <a:srgbClr val="5E7D8B"/>
                </a:solidFill>
              </a:rPr>
              <a:t>2.2</a:t>
            </a:r>
            <a:r>
              <a:rPr lang="zh-CN" altLang="en-US" sz="2400" b="1" dirty="0">
                <a:solidFill>
                  <a:srgbClr val="5E7D8B"/>
                </a:solidFill>
              </a:rPr>
              <a:t>车牌检测</a:t>
            </a:r>
            <a:endParaRPr lang="zh-CN" altLang="zh-CN" sz="2400" b="1" dirty="0">
              <a:solidFill>
                <a:srgbClr val="5E7D8B"/>
              </a:solidFill>
            </a:endParaRPr>
          </a:p>
        </p:txBody>
      </p:sp>
      <p:sp>
        <p:nvSpPr>
          <p:cNvPr id="4" name="文本框 3">
            <a:extLst>
              <a:ext uri="{FF2B5EF4-FFF2-40B4-BE49-F238E27FC236}">
                <a16:creationId xmlns:a16="http://schemas.microsoft.com/office/drawing/2014/main" id="{D94B306C-D8CB-49BB-AF5F-00013FB8A641}"/>
              </a:ext>
            </a:extLst>
          </p:cNvPr>
          <p:cNvSpPr txBox="1"/>
          <p:nvPr/>
        </p:nvSpPr>
        <p:spPr>
          <a:xfrm>
            <a:off x="3178814" y="5931704"/>
            <a:ext cx="5276298" cy="307777"/>
          </a:xfrm>
          <a:prstGeom prst="rect">
            <a:avLst/>
          </a:prstGeom>
          <a:noFill/>
        </p:spPr>
        <p:txBody>
          <a:bodyPr wrap="square" rtlCol="0">
            <a:spAutoFit/>
          </a:bodyPr>
          <a:lstStyle/>
          <a:p>
            <a:pPr algn="ctr">
              <a:spcAft>
                <a:spcPts val="0"/>
              </a:spcAft>
            </a:pPr>
            <a:r>
              <a:rPr lang="zh-CN" altLang="en-US" sz="1400" kern="100" dirty="0">
                <a:latin typeface="等线 Light" panose="02010600030101010101" pitchFamily="2" charset="-122"/>
                <a:ea typeface="黑体" panose="02010609060101010101" pitchFamily="49" charset="-122"/>
                <a:cs typeface="Times New Roman" panose="02020603050405020304" pitchFamily="18" charset="0"/>
              </a:rPr>
              <a:t>图 </a:t>
            </a:r>
            <a:r>
              <a:rPr lang="en-US" altLang="zh-CN" sz="1400" kern="100" dirty="0">
                <a:latin typeface="等线 Light" panose="02010600030101010101" pitchFamily="2" charset="-122"/>
                <a:ea typeface="黑体" panose="02010609060101010101" pitchFamily="49" charset="-122"/>
                <a:cs typeface="Times New Roman" panose="02020603050405020304" pitchFamily="18" charset="0"/>
              </a:rPr>
              <a:t>5 </a:t>
            </a:r>
            <a:r>
              <a:rPr lang="zh-CN" altLang="en-US" sz="1400" kern="100" dirty="0">
                <a:latin typeface="等线 Light" panose="02010600030101010101" pitchFamily="2" charset="-122"/>
                <a:ea typeface="黑体" panose="02010609060101010101" pitchFamily="49" charset="-122"/>
                <a:cs typeface="Times New Roman" panose="02020603050405020304" pitchFamily="18" charset="0"/>
              </a:rPr>
              <a:t>确定车牌检测范围</a:t>
            </a:r>
            <a:endParaRPr lang="zh-CN" altLang="zh-CN" sz="1400" kern="100" dirty="0">
              <a:latin typeface="等线 Light" panose="02010600030101010101" pitchFamily="2" charset="-122"/>
              <a:ea typeface="等线 Light"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36D981A5-B793-4AA2-A790-4F1F5B470AF9}"/>
              </a:ext>
            </a:extLst>
          </p:cNvPr>
          <p:cNvPicPr>
            <a:picLocks noChangeAspect="1"/>
          </p:cNvPicPr>
          <p:nvPr/>
        </p:nvPicPr>
        <p:blipFill>
          <a:blip r:embed="rId2"/>
          <a:stretch>
            <a:fillRect/>
          </a:stretch>
        </p:blipFill>
        <p:spPr>
          <a:xfrm>
            <a:off x="2517459" y="2920753"/>
            <a:ext cx="6965798" cy="2879306"/>
          </a:xfrm>
          <a:prstGeom prst="rect">
            <a:avLst/>
          </a:prstGeom>
        </p:spPr>
      </p:pic>
    </p:spTree>
    <p:extLst>
      <p:ext uri="{BB962C8B-B14F-4D97-AF65-F5344CB8AC3E}">
        <p14:creationId xmlns:p14="http://schemas.microsoft.com/office/powerpoint/2010/main" val="4286367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inVertical)">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45527C2-E1DB-4558-95D0-D2AE3E29A53F}"/>
              </a:ext>
            </a:extLst>
          </p:cNvPr>
          <p:cNvSpPr txBox="1"/>
          <p:nvPr/>
        </p:nvSpPr>
        <p:spPr>
          <a:xfrm>
            <a:off x="1130335" y="1507142"/>
            <a:ext cx="5109786" cy="3754874"/>
          </a:xfrm>
          <a:prstGeom prst="rect">
            <a:avLst/>
          </a:prstGeom>
          <a:noFill/>
        </p:spPr>
        <p:txBody>
          <a:bodyPr wrap="square" rtlCol="0">
            <a:spAutoFit/>
          </a:bodyPr>
          <a:lstStyle/>
          <a:p>
            <a:r>
              <a:rPr lang="nn-NO" altLang="zh-CN" sz="1400" dirty="0">
                <a:solidFill>
                  <a:srgbClr val="0000FF"/>
                </a:solidFill>
                <a:latin typeface="新宋体" panose="02010609030101010101" pitchFamily="49" charset="-122"/>
                <a:ea typeface="新宋体" panose="02010609030101010101" pitchFamily="49" charset="-122"/>
              </a:rPr>
              <a:t>for</a:t>
            </a:r>
            <a:r>
              <a:rPr lang="nn-NO" altLang="zh-CN" sz="1400" dirty="0">
                <a:solidFill>
                  <a:srgbClr val="000000"/>
                </a:solidFill>
                <a:latin typeface="新宋体" panose="02010609030101010101" pitchFamily="49" charset="-122"/>
                <a:ea typeface="新宋体" panose="02010609030101010101" pitchFamily="49" charset="-122"/>
              </a:rPr>
              <a:t> (i = 0; i &lt; height; i++)</a:t>
            </a:r>
          </a:p>
          <a:p>
            <a:r>
              <a:rPr lang="nn-NO" altLang="zh-CN" sz="1400" dirty="0">
                <a:solidFill>
                  <a:srgbClr val="000000"/>
                </a:solidFill>
                <a:latin typeface="新宋体" panose="02010609030101010101" pitchFamily="49" charset="-122"/>
                <a:ea typeface="新宋体" panose="02010609030101010101" pitchFamily="49" charset="-122"/>
              </a:rPr>
              <a:t>{</a:t>
            </a:r>
          </a:p>
          <a:p>
            <a:r>
              <a:rPr lang="en-US" altLang="zh-CN" sz="1400" dirty="0">
                <a:solidFill>
                  <a:srgbClr val="0000FF"/>
                </a:solidFill>
                <a:latin typeface="新宋体" panose="02010609030101010101" pitchFamily="49" charset="-122"/>
                <a:ea typeface="新宋体" panose="02010609030101010101" pitchFamily="49" charset="-122"/>
              </a:rPr>
              <a:t>for</a:t>
            </a:r>
            <a:r>
              <a:rPr lang="en-US" altLang="zh-CN" sz="1400" dirty="0">
                <a:solidFill>
                  <a:srgbClr val="000000"/>
                </a:solidFill>
                <a:latin typeface="新宋体" panose="02010609030101010101" pitchFamily="49" charset="-122"/>
                <a:ea typeface="新宋体" panose="02010609030101010101" pitchFamily="49" charset="-122"/>
              </a:rPr>
              <a:t> (j = 0; j &lt; width; </a:t>
            </a:r>
            <a:r>
              <a:rPr lang="en-US" altLang="zh-CN" sz="1400" dirty="0" err="1">
                <a:solidFill>
                  <a:srgbClr val="000000"/>
                </a:solidFill>
                <a:latin typeface="新宋体" panose="02010609030101010101" pitchFamily="49" charset="-122"/>
                <a:ea typeface="新宋体" panose="02010609030101010101" pitchFamily="49" charset="-122"/>
              </a:rPr>
              <a:t>j++</a:t>
            </a:r>
            <a:r>
              <a:rPr lang="en-US" altLang="zh-CN" sz="1400" dirty="0">
                <a:solidFill>
                  <a:srgbClr val="000000"/>
                </a:solidFill>
                <a:latin typeface="新宋体" panose="02010609030101010101" pitchFamily="49" charset="-122"/>
                <a:ea typeface="新宋体" panose="02010609030101010101" pitchFamily="49" charset="-122"/>
              </a:rPr>
              <a:t>) </a:t>
            </a:r>
          </a:p>
          <a:p>
            <a:r>
              <a:rPr lang="en-US" altLang="zh-CN" sz="1400" dirty="0">
                <a:solidFill>
                  <a:srgbClr val="000000"/>
                </a:solidFill>
                <a:latin typeface="新宋体" panose="02010609030101010101" pitchFamily="49" charset="-122"/>
                <a:ea typeface="新宋体" panose="02010609030101010101" pitchFamily="49" charset="-122"/>
              </a:rPr>
              <a:t>{</a:t>
            </a:r>
          </a:p>
          <a:p>
            <a:r>
              <a:rPr lang="en-US" altLang="zh-CN" sz="1400" dirty="0">
                <a:solidFill>
                  <a:srgbClr val="0000FF"/>
                </a:solidFill>
                <a:latin typeface="新宋体" panose="02010609030101010101" pitchFamily="49" charset="-122"/>
                <a:ea typeface="新宋体" panose="02010609030101010101" pitchFamily="49" charset="-122"/>
              </a:rPr>
              <a:t>if</a:t>
            </a:r>
            <a:r>
              <a:rPr lang="en-US" altLang="zh-CN" sz="1400" dirty="0">
                <a:solidFill>
                  <a:srgbClr val="000000"/>
                </a:solidFill>
                <a:latin typeface="新宋体" panose="02010609030101010101" pitchFamily="49" charset="-122"/>
                <a:ea typeface="新宋体" panose="02010609030101010101" pitchFamily="49" charset="-122"/>
              </a:rPr>
              <a:t> (huiimg1[</a:t>
            </a:r>
            <a:r>
              <a:rPr lang="en-US" altLang="zh-CN" sz="1400" dirty="0" err="1">
                <a:solidFill>
                  <a:srgbClr val="000000"/>
                </a:solidFill>
                <a:latin typeface="新宋体" panose="02010609030101010101" pitchFamily="49" charset="-122"/>
                <a:ea typeface="新宋体" panose="02010609030101010101" pitchFamily="49" charset="-122"/>
              </a:rPr>
              <a:t>i</a:t>
            </a:r>
            <a:r>
              <a:rPr lang="en-US" altLang="zh-CN" sz="1400" dirty="0">
                <a:solidFill>
                  <a:srgbClr val="000000"/>
                </a:solidFill>
                <a:latin typeface="新宋体" panose="02010609030101010101" pitchFamily="49" charset="-122"/>
                <a:ea typeface="新宋体" panose="02010609030101010101" pitchFamily="49" charset="-122"/>
              </a:rPr>
              <a:t> * width + j] == 255 &amp;&amp; j &lt; </a:t>
            </a:r>
            <a:r>
              <a:rPr lang="en-US" altLang="zh-CN" sz="1400" dirty="0" err="1">
                <a:solidFill>
                  <a:srgbClr val="000000"/>
                </a:solidFill>
                <a:latin typeface="新宋体" panose="02010609030101010101" pitchFamily="49" charset="-122"/>
                <a:ea typeface="新宋体" panose="02010609030101010101" pitchFamily="49" charset="-122"/>
              </a:rPr>
              <a:t>minw</a:t>
            </a:r>
            <a:r>
              <a:rPr lang="en-US" altLang="zh-CN" sz="1400" dirty="0">
                <a:solidFill>
                  <a:srgbClr val="000000"/>
                </a:solidFill>
                <a:latin typeface="新宋体" panose="02010609030101010101" pitchFamily="49" charset="-122"/>
                <a:ea typeface="新宋体" panose="02010609030101010101" pitchFamily="49" charset="-122"/>
              </a:rPr>
              <a:t>)</a:t>
            </a:r>
          </a:p>
          <a:p>
            <a:r>
              <a:rPr lang="en-US" altLang="zh-CN" sz="1400" dirty="0">
                <a:solidFill>
                  <a:srgbClr val="000000"/>
                </a:solidFill>
                <a:latin typeface="新宋体" panose="02010609030101010101" pitchFamily="49" charset="-122"/>
                <a:ea typeface="新宋体" panose="02010609030101010101" pitchFamily="49" charset="-122"/>
              </a:rPr>
              <a:t>{</a:t>
            </a:r>
          </a:p>
          <a:p>
            <a:r>
              <a:rPr lang="en-US" altLang="zh-CN" sz="1400" dirty="0" err="1">
                <a:solidFill>
                  <a:srgbClr val="000000"/>
                </a:solidFill>
                <a:latin typeface="新宋体" panose="02010609030101010101" pitchFamily="49" charset="-122"/>
                <a:ea typeface="新宋体" panose="02010609030101010101" pitchFamily="49" charset="-122"/>
              </a:rPr>
              <a:t>minw</a:t>
            </a:r>
            <a:r>
              <a:rPr lang="en-US" altLang="zh-CN" sz="1400" dirty="0">
                <a:solidFill>
                  <a:srgbClr val="000000"/>
                </a:solidFill>
                <a:latin typeface="新宋体" panose="02010609030101010101" pitchFamily="49" charset="-122"/>
                <a:ea typeface="新宋体" panose="02010609030101010101" pitchFamily="49" charset="-122"/>
              </a:rPr>
              <a:t> = j;</a:t>
            </a:r>
          </a:p>
          <a:p>
            <a:r>
              <a:rPr lang="en-US" altLang="zh-CN" sz="1400" dirty="0">
                <a:solidFill>
                  <a:srgbClr val="000000"/>
                </a:solidFill>
                <a:latin typeface="新宋体" panose="02010609030101010101" pitchFamily="49" charset="-122"/>
                <a:ea typeface="新宋体" panose="02010609030101010101" pitchFamily="49" charset="-122"/>
              </a:rPr>
              <a:t>}</a:t>
            </a:r>
          </a:p>
          <a:p>
            <a:r>
              <a:rPr lang="en-US" altLang="zh-CN" sz="1400" dirty="0">
                <a:solidFill>
                  <a:srgbClr val="0000FF"/>
                </a:solidFill>
                <a:latin typeface="新宋体" panose="02010609030101010101" pitchFamily="49" charset="-122"/>
                <a:ea typeface="新宋体" panose="02010609030101010101" pitchFamily="49" charset="-122"/>
              </a:rPr>
              <a:t>if</a:t>
            </a:r>
            <a:r>
              <a:rPr lang="en-US" altLang="zh-CN" sz="1400" dirty="0">
                <a:solidFill>
                  <a:srgbClr val="000000"/>
                </a:solidFill>
                <a:latin typeface="新宋体" panose="02010609030101010101" pitchFamily="49" charset="-122"/>
                <a:ea typeface="新宋体" panose="02010609030101010101" pitchFamily="49" charset="-122"/>
              </a:rPr>
              <a:t> (huiimg1[</a:t>
            </a:r>
            <a:r>
              <a:rPr lang="en-US" altLang="zh-CN" sz="1400" dirty="0" err="1">
                <a:solidFill>
                  <a:srgbClr val="000000"/>
                </a:solidFill>
                <a:latin typeface="新宋体" panose="02010609030101010101" pitchFamily="49" charset="-122"/>
                <a:ea typeface="新宋体" panose="02010609030101010101" pitchFamily="49" charset="-122"/>
              </a:rPr>
              <a:t>i</a:t>
            </a:r>
            <a:r>
              <a:rPr lang="en-US" altLang="zh-CN" sz="1400" dirty="0">
                <a:solidFill>
                  <a:srgbClr val="000000"/>
                </a:solidFill>
                <a:latin typeface="新宋体" panose="02010609030101010101" pitchFamily="49" charset="-122"/>
                <a:ea typeface="新宋体" panose="02010609030101010101" pitchFamily="49" charset="-122"/>
              </a:rPr>
              <a:t> * width + j] == 255 &amp;&amp; j &gt; </a:t>
            </a:r>
            <a:r>
              <a:rPr lang="en-US" altLang="zh-CN" sz="1400" dirty="0" err="1">
                <a:solidFill>
                  <a:srgbClr val="000000"/>
                </a:solidFill>
                <a:latin typeface="新宋体" panose="02010609030101010101" pitchFamily="49" charset="-122"/>
                <a:ea typeface="新宋体" panose="02010609030101010101" pitchFamily="49" charset="-122"/>
              </a:rPr>
              <a:t>maxw</a:t>
            </a:r>
            <a:r>
              <a:rPr lang="en-US" altLang="zh-CN" sz="1400" dirty="0">
                <a:solidFill>
                  <a:srgbClr val="000000"/>
                </a:solidFill>
                <a:latin typeface="新宋体" panose="02010609030101010101" pitchFamily="49" charset="-122"/>
                <a:ea typeface="新宋体" panose="02010609030101010101" pitchFamily="49" charset="-122"/>
              </a:rPr>
              <a:t>) </a:t>
            </a:r>
          </a:p>
          <a:p>
            <a:r>
              <a:rPr lang="en-US" altLang="zh-CN" sz="1400" dirty="0">
                <a:solidFill>
                  <a:srgbClr val="000000"/>
                </a:solidFill>
                <a:latin typeface="新宋体" panose="02010609030101010101" pitchFamily="49" charset="-122"/>
                <a:ea typeface="新宋体" panose="02010609030101010101" pitchFamily="49" charset="-122"/>
              </a:rPr>
              <a:t>{</a:t>
            </a:r>
          </a:p>
          <a:p>
            <a:r>
              <a:rPr lang="en-US" altLang="zh-CN" sz="1400" dirty="0" err="1">
                <a:solidFill>
                  <a:srgbClr val="000000"/>
                </a:solidFill>
                <a:latin typeface="新宋体" panose="02010609030101010101" pitchFamily="49" charset="-122"/>
                <a:ea typeface="新宋体" panose="02010609030101010101" pitchFamily="49" charset="-122"/>
              </a:rPr>
              <a:t>maxw</a:t>
            </a:r>
            <a:r>
              <a:rPr lang="en-US" altLang="zh-CN" sz="1400" dirty="0">
                <a:solidFill>
                  <a:srgbClr val="000000"/>
                </a:solidFill>
                <a:latin typeface="新宋体" panose="02010609030101010101" pitchFamily="49" charset="-122"/>
                <a:ea typeface="新宋体" panose="02010609030101010101" pitchFamily="49" charset="-122"/>
              </a:rPr>
              <a:t> = j;</a:t>
            </a:r>
          </a:p>
          <a:p>
            <a:r>
              <a:rPr lang="en-US" altLang="zh-CN" sz="1400" dirty="0">
                <a:solidFill>
                  <a:srgbClr val="000000"/>
                </a:solidFill>
                <a:latin typeface="新宋体" panose="02010609030101010101" pitchFamily="49" charset="-122"/>
                <a:ea typeface="新宋体" panose="02010609030101010101" pitchFamily="49" charset="-122"/>
              </a:rPr>
              <a:t>}</a:t>
            </a:r>
          </a:p>
          <a:p>
            <a:r>
              <a:rPr lang="en-US" altLang="zh-CN" sz="1400" dirty="0">
                <a:solidFill>
                  <a:srgbClr val="000000"/>
                </a:solidFill>
                <a:latin typeface="新宋体" panose="02010609030101010101" pitchFamily="49" charset="-122"/>
                <a:ea typeface="新宋体" panose="02010609030101010101" pitchFamily="49" charset="-122"/>
              </a:rPr>
              <a:t>}</a:t>
            </a:r>
          </a:p>
          <a:p>
            <a:r>
              <a:rPr lang="en-US" altLang="zh-CN" sz="1400" dirty="0">
                <a:solidFill>
                  <a:srgbClr val="000000"/>
                </a:solidFill>
                <a:latin typeface="新宋体" panose="02010609030101010101" pitchFamily="49" charset="-122"/>
                <a:ea typeface="新宋体" panose="02010609030101010101" pitchFamily="49" charset="-122"/>
              </a:rPr>
              <a:t>}                                                                      </a:t>
            </a:r>
            <a:r>
              <a:rPr lang="en-US" altLang="zh-CN" sz="1400" dirty="0">
                <a:solidFill>
                  <a:srgbClr val="008000"/>
                </a:solidFill>
                <a:latin typeface="新宋体" panose="02010609030101010101" pitchFamily="49" charset="-122"/>
                <a:ea typeface="新宋体" panose="02010609030101010101" pitchFamily="49" charset="-122"/>
              </a:rPr>
              <a:t>//find    </a:t>
            </a:r>
            <a:r>
              <a:rPr lang="en-US" altLang="zh-CN" sz="1400" dirty="0" err="1">
                <a:solidFill>
                  <a:srgbClr val="008000"/>
                </a:solidFill>
                <a:latin typeface="新宋体" panose="02010609030101010101" pitchFamily="49" charset="-122"/>
                <a:ea typeface="新宋体" panose="02010609030101010101" pitchFamily="49" charset="-122"/>
              </a:rPr>
              <a:t>minw,maxw</a:t>
            </a:r>
            <a:endParaRPr lang="en-US" altLang="zh-CN" sz="1400" dirty="0">
              <a:solidFill>
                <a:srgbClr val="000000"/>
              </a:solidFill>
              <a:latin typeface="新宋体" panose="02010609030101010101" pitchFamily="49" charset="-122"/>
              <a:ea typeface="新宋体" panose="02010609030101010101" pitchFamily="49" charset="-122"/>
            </a:endParaRPr>
          </a:p>
          <a:p>
            <a:endParaRPr lang="zh-CN" altLang="en-US" sz="1400" dirty="0">
              <a:solidFill>
                <a:srgbClr val="000000"/>
              </a:solidFill>
              <a:latin typeface="新宋体" panose="02010609030101010101" pitchFamily="49" charset="-122"/>
              <a:ea typeface="新宋体" panose="02010609030101010101" pitchFamily="49" charset="-122"/>
            </a:endParaRPr>
          </a:p>
          <a:p>
            <a:endParaRPr lang="zh-CN" altLang="en-US" sz="1400" dirty="0">
              <a:solidFill>
                <a:srgbClr val="000000"/>
              </a:solidFill>
              <a:latin typeface="新宋体" panose="02010609030101010101" pitchFamily="49" charset="-122"/>
              <a:ea typeface="新宋体" panose="02010609030101010101" pitchFamily="49" charset="-122"/>
            </a:endParaRPr>
          </a:p>
        </p:txBody>
      </p:sp>
      <p:sp>
        <p:nvSpPr>
          <p:cNvPr id="3" name="文本框 2">
            <a:extLst>
              <a:ext uri="{FF2B5EF4-FFF2-40B4-BE49-F238E27FC236}">
                <a16:creationId xmlns:a16="http://schemas.microsoft.com/office/drawing/2014/main" id="{8EC5CEB1-3915-4F22-9B3C-99DB0A005C1D}"/>
              </a:ext>
            </a:extLst>
          </p:cNvPr>
          <p:cNvSpPr txBox="1"/>
          <p:nvPr/>
        </p:nvSpPr>
        <p:spPr>
          <a:xfrm>
            <a:off x="5587197" y="583777"/>
            <a:ext cx="5269496" cy="5816977"/>
          </a:xfrm>
          <a:prstGeom prst="rect">
            <a:avLst/>
          </a:prstGeom>
          <a:noFill/>
        </p:spPr>
        <p:txBody>
          <a:bodyPr wrap="square" rtlCol="0">
            <a:spAutoFit/>
          </a:bodyPr>
          <a:lstStyle/>
          <a:p>
            <a:pPr lvl="0"/>
            <a:r>
              <a:rPr lang="nn-NO" altLang="zh-CN" sz="1200" dirty="0">
                <a:solidFill>
                  <a:srgbClr val="0000FF"/>
                </a:solidFill>
                <a:latin typeface="新宋体" panose="02010609030101010101" pitchFamily="49" charset="-122"/>
                <a:ea typeface="新宋体" panose="02010609030101010101" pitchFamily="49" charset="-122"/>
              </a:rPr>
              <a:t>for</a:t>
            </a:r>
            <a:r>
              <a:rPr lang="nn-NO" altLang="zh-CN" sz="1200" dirty="0">
                <a:solidFill>
                  <a:srgbClr val="000000"/>
                </a:solidFill>
                <a:latin typeface="新宋体" panose="02010609030101010101" pitchFamily="49" charset="-122"/>
                <a:ea typeface="新宋体" panose="02010609030101010101" pitchFamily="49" charset="-122"/>
              </a:rPr>
              <a:t> (i = 0; i &lt; height; i++) </a:t>
            </a:r>
          </a:p>
          <a:p>
            <a:pPr lvl="0"/>
            <a:r>
              <a:rPr lang="nn-NO" altLang="zh-CN" sz="1200" dirty="0">
                <a:solidFill>
                  <a:srgbClr val="000000"/>
                </a:solidFill>
                <a:latin typeface="新宋体" panose="02010609030101010101" pitchFamily="49" charset="-122"/>
                <a:ea typeface="新宋体" panose="02010609030101010101" pitchFamily="49" charset="-122"/>
              </a:rPr>
              <a:t>{</a:t>
            </a:r>
          </a:p>
          <a:p>
            <a:pPr lvl="0"/>
            <a:r>
              <a:rPr lang="en-US" altLang="zh-CN" sz="1200" dirty="0">
                <a:solidFill>
                  <a:srgbClr val="0000FF"/>
                </a:solidFill>
                <a:latin typeface="新宋体" panose="02010609030101010101" pitchFamily="49" charset="-122"/>
                <a:ea typeface="新宋体" panose="02010609030101010101" pitchFamily="49" charset="-122"/>
              </a:rPr>
              <a:t>for</a:t>
            </a:r>
            <a:r>
              <a:rPr lang="en-US" altLang="zh-CN" sz="1200" dirty="0">
                <a:solidFill>
                  <a:srgbClr val="000000"/>
                </a:solidFill>
                <a:latin typeface="新宋体" panose="02010609030101010101" pitchFamily="49" charset="-122"/>
                <a:ea typeface="新宋体" panose="02010609030101010101" pitchFamily="49" charset="-122"/>
              </a:rPr>
              <a:t> (j = 0; j &lt; width; </a:t>
            </a:r>
            <a:r>
              <a:rPr lang="en-US" altLang="zh-CN" sz="1200" dirty="0" err="1">
                <a:solidFill>
                  <a:srgbClr val="000000"/>
                </a:solidFill>
                <a:latin typeface="新宋体" panose="02010609030101010101" pitchFamily="49" charset="-122"/>
                <a:ea typeface="新宋体" panose="02010609030101010101" pitchFamily="49" charset="-122"/>
              </a:rPr>
              <a:t>j++</a:t>
            </a:r>
            <a:r>
              <a:rPr lang="en-US" altLang="zh-CN" sz="1200" dirty="0">
                <a:solidFill>
                  <a:srgbClr val="000000"/>
                </a:solidFill>
                <a:latin typeface="新宋体" panose="02010609030101010101" pitchFamily="49" charset="-122"/>
                <a:ea typeface="新宋体" panose="02010609030101010101" pitchFamily="49" charset="-122"/>
              </a:rPr>
              <a:t>) </a:t>
            </a:r>
          </a:p>
          <a:p>
            <a:pPr lvl="0"/>
            <a:r>
              <a:rPr lang="en-US" altLang="zh-CN" sz="1200" dirty="0">
                <a:solidFill>
                  <a:srgbClr val="000000"/>
                </a:solidFill>
                <a:latin typeface="新宋体" panose="02010609030101010101" pitchFamily="49" charset="-122"/>
                <a:ea typeface="新宋体" panose="02010609030101010101" pitchFamily="49" charset="-122"/>
              </a:rPr>
              <a:t>{</a:t>
            </a:r>
          </a:p>
          <a:p>
            <a:pPr lvl="0"/>
            <a:r>
              <a:rPr lang="en-US" altLang="zh-CN" sz="1200" dirty="0">
                <a:solidFill>
                  <a:srgbClr val="0000FF"/>
                </a:solidFill>
                <a:latin typeface="新宋体" panose="02010609030101010101" pitchFamily="49" charset="-122"/>
                <a:ea typeface="新宋体" panose="02010609030101010101" pitchFamily="49" charset="-122"/>
              </a:rPr>
              <a:t>if</a:t>
            </a:r>
            <a:r>
              <a:rPr lang="en-US" altLang="zh-CN" sz="1200" dirty="0">
                <a:solidFill>
                  <a:srgbClr val="000000"/>
                </a:solidFill>
                <a:latin typeface="新宋体" panose="02010609030101010101" pitchFamily="49" charset="-122"/>
                <a:ea typeface="新宋体" panose="02010609030101010101" pitchFamily="49" charset="-122"/>
              </a:rPr>
              <a:t> (huiimg1[</a:t>
            </a:r>
            <a:r>
              <a:rPr lang="en-US" altLang="zh-CN" sz="1200" dirty="0" err="1">
                <a:solidFill>
                  <a:srgbClr val="000000"/>
                </a:solidFill>
                <a:latin typeface="新宋体" panose="02010609030101010101" pitchFamily="49" charset="-122"/>
                <a:ea typeface="新宋体" panose="02010609030101010101" pitchFamily="49" charset="-122"/>
              </a:rPr>
              <a:t>i</a:t>
            </a:r>
            <a:r>
              <a:rPr lang="en-US" altLang="zh-CN" sz="1200" dirty="0">
                <a:solidFill>
                  <a:srgbClr val="000000"/>
                </a:solidFill>
                <a:latin typeface="新宋体" panose="02010609030101010101" pitchFamily="49" charset="-122"/>
                <a:ea typeface="新宋体" panose="02010609030101010101" pitchFamily="49" charset="-122"/>
              </a:rPr>
              <a:t> * width + j] == 255 &amp;&amp; </a:t>
            </a:r>
            <a:r>
              <a:rPr lang="en-US" altLang="zh-CN" sz="1200" dirty="0" err="1">
                <a:solidFill>
                  <a:srgbClr val="000000"/>
                </a:solidFill>
                <a:latin typeface="新宋体" panose="02010609030101010101" pitchFamily="49" charset="-122"/>
                <a:ea typeface="新宋体" panose="02010609030101010101" pitchFamily="49" charset="-122"/>
              </a:rPr>
              <a:t>i</a:t>
            </a:r>
            <a:r>
              <a:rPr lang="en-US" altLang="zh-CN" sz="1200" dirty="0">
                <a:solidFill>
                  <a:srgbClr val="000000"/>
                </a:solidFill>
                <a:latin typeface="新宋体" panose="02010609030101010101" pitchFamily="49" charset="-122"/>
                <a:ea typeface="新宋体" panose="02010609030101010101" pitchFamily="49" charset="-122"/>
              </a:rPr>
              <a:t> &lt; </a:t>
            </a:r>
            <a:r>
              <a:rPr lang="en-US" altLang="zh-CN" sz="1200" dirty="0" err="1">
                <a:solidFill>
                  <a:srgbClr val="000000"/>
                </a:solidFill>
                <a:latin typeface="新宋体" panose="02010609030101010101" pitchFamily="49" charset="-122"/>
                <a:ea typeface="新宋体" panose="02010609030101010101" pitchFamily="49" charset="-122"/>
              </a:rPr>
              <a:t>minh</a:t>
            </a:r>
            <a:r>
              <a:rPr lang="en-US" altLang="zh-CN" sz="1200" dirty="0">
                <a:solidFill>
                  <a:srgbClr val="000000"/>
                </a:solidFill>
                <a:latin typeface="新宋体" panose="02010609030101010101" pitchFamily="49" charset="-122"/>
                <a:ea typeface="新宋体" panose="02010609030101010101" pitchFamily="49" charset="-122"/>
              </a:rPr>
              <a:t>) </a:t>
            </a:r>
          </a:p>
          <a:p>
            <a:pPr lvl="0"/>
            <a:r>
              <a:rPr lang="en-US" altLang="zh-CN" sz="1200" dirty="0">
                <a:solidFill>
                  <a:srgbClr val="000000"/>
                </a:solidFill>
                <a:latin typeface="新宋体" panose="02010609030101010101" pitchFamily="49" charset="-122"/>
                <a:ea typeface="新宋体" panose="02010609030101010101" pitchFamily="49" charset="-122"/>
              </a:rPr>
              <a:t>{</a:t>
            </a:r>
          </a:p>
          <a:p>
            <a:pPr lvl="0"/>
            <a:r>
              <a:rPr lang="en-US" altLang="zh-CN" sz="1200" dirty="0" err="1">
                <a:solidFill>
                  <a:srgbClr val="000000"/>
                </a:solidFill>
                <a:latin typeface="新宋体" panose="02010609030101010101" pitchFamily="49" charset="-122"/>
                <a:ea typeface="新宋体" panose="02010609030101010101" pitchFamily="49" charset="-122"/>
              </a:rPr>
              <a:t>minh</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err="1">
                <a:solidFill>
                  <a:srgbClr val="000000"/>
                </a:solidFill>
                <a:latin typeface="新宋体" panose="02010609030101010101" pitchFamily="49" charset="-122"/>
                <a:ea typeface="新宋体" panose="02010609030101010101" pitchFamily="49" charset="-122"/>
              </a:rPr>
              <a:t>i</a:t>
            </a:r>
            <a:r>
              <a:rPr lang="en-US" altLang="zh-CN" sz="1200" dirty="0">
                <a:solidFill>
                  <a:srgbClr val="000000"/>
                </a:solidFill>
                <a:latin typeface="新宋体" panose="02010609030101010101" pitchFamily="49" charset="-122"/>
                <a:ea typeface="新宋体" panose="02010609030101010101" pitchFamily="49" charset="-122"/>
              </a:rPr>
              <a:t>;</a:t>
            </a:r>
          </a:p>
          <a:p>
            <a:pPr lvl="0"/>
            <a:r>
              <a:rPr lang="en-US" altLang="zh-CN" sz="1200" dirty="0">
                <a:solidFill>
                  <a:srgbClr val="000000"/>
                </a:solidFill>
                <a:latin typeface="新宋体" panose="02010609030101010101" pitchFamily="49" charset="-122"/>
                <a:ea typeface="新宋体" panose="02010609030101010101" pitchFamily="49" charset="-122"/>
              </a:rPr>
              <a:t>}</a:t>
            </a:r>
          </a:p>
          <a:p>
            <a:pPr lvl="0"/>
            <a:r>
              <a:rPr lang="en-US" altLang="zh-CN" sz="1200" dirty="0">
                <a:solidFill>
                  <a:srgbClr val="0000FF"/>
                </a:solidFill>
                <a:latin typeface="新宋体" panose="02010609030101010101" pitchFamily="49" charset="-122"/>
                <a:ea typeface="新宋体" panose="02010609030101010101" pitchFamily="49" charset="-122"/>
              </a:rPr>
              <a:t>if</a:t>
            </a:r>
            <a:r>
              <a:rPr lang="en-US" altLang="zh-CN" sz="1200" dirty="0">
                <a:solidFill>
                  <a:srgbClr val="000000"/>
                </a:solidFill>
                <a:latin typeface="新宋体" panose="02010609030101010101" pitchFamily="49" charset="-122"/>
                <a:ea typeface="新宋体" panose="02010609030101010101" pitchFamily="49" charset="-122"/>
              </a:rPr>
              <a:t> (huiimg1[</a:t>
            </a:r>
            <a:r>
              <a:rPr lang="en-US" altLang="zh-CN" sz="1200" dirty="0" err="1">
                <a:solidFill>
                  <a:srgbClr val="000000"/>
                </a:solidFill>
                <a:latin typeface="新宋体" panose="02010609030101010101" pitchFamily="49" charset="-122"/>
                <a:ea typeface="新宋体" panose="02010609030101010101" pitchFamily="49" charset="-122"/>
              </a:rPr>
              <a:t>i</a:t>
            </a:r>
            <a:r>
              <a:rPr lang="en-US" altLang="zh-CN" sz="1200" dirty="0">
                <a:solidFill>
                  <a:srgbClr val="000000"/>
                </a:solidFill>
                <a:latin typeface="新宋体" panose="02010609030101010101" pitchFamily="49" charset="-122"/>
                <a:ea typeface="新宋体" panose="02010609030101010101" pitchFamily="49" charset="-122"/>
              </a:rPr>
              <a:t> * width + j] == 255 &amp;&amp; </a:t>
            </a:r>
            <a:r>
              <a:rPr lang="en-US" altLang="zh-CN" sz="1200" dirty="0" err="1">
                <a:solidFill>
                  <a:srgbClr val="000000"/>
                </a:solidFill>
                <a:latin typeface="新宋体" panose="02010609030101010101" pitchFamily="49" charset="-122"/>
                <a:ea typeface="新宋体" panose="02010609030101010101" pitchFamily="49" charset="-122"/>
              </a:rPr>
              <a:t>i</a:t>
            </a:r>
            <a:r>
              <a:rPr lang="en-US" altLang="zh-CN" sz="1200" dirty="0">
                <a:solidFill>
                  <a:srgbClr val="000000"/>
                </a:solidFill>
                <a:latin typeface="新宋体" panose="02010609030101010101" pitchFamily="49" charset="-122"/>
                <a:ea typeface="新宋体" panose="02010609030101010101" pitchFamily="49" charset="-122"/>
              </a:rPr>
              <a:t> &gt; </a:t>
            </a:r>
            <a:r>
              <a:rPr lang="en-US" altLang="zh-CN" sz="1200" dirty="0" err="1">
                <a:solidFill>
                  <a:srgbClr val="000000"/>
                </a:solidFill>
                <a:latin typeface="新宋体" panose="02010609030101010101" pitchFamily="49" charset="-122"/>
                <a:ea typeface="新宋体" panose="02010609030101010101" pitchFamily="49" charset="-122"/>
              </a:rPr>
              <a:t>maxh</a:t>
            </a:r>
            <a:r>
              <a:rPr lang="en-US" altLang="zh-CN" sz="1200" dirty="0">
                <a:solidFill>
                  <a:srgbClr val="000000"/>
                </a:solidFill>
                <a:latin typeface="新宋体" panose="02010609030101010101" pitchFamily="49" charset="-122"/>
                <a:ea typeface="新宋体" panose="02010609030101010101" pitchFamily="49" charset="-122"/>
              </a:rPr>
              <a:t>)</a:t>
            </a:r>
          </a:p>
          <a:p>
            <a:pPr lvl="0"/>
            <a:r>
              <a:rPr lang="en-US" altLang="zh-CN" sz="1200" dirty="0">
                <a:solidFill>
                  <a:srgbClr val="000000"/>
                </a:solidFill>
                <a:latin typeface="新宋体" panose="02010609030101010101" pitchFamily="49" charset="-122"/>
                <a:ea typeface="新宋体" panose="02010609030101010101" pitchFamily="49" charset="-122"/>
              </a:rPr>
              <a:t> {</a:t>
            </a:r>
          </a:p>
          <a:p>
            <a:pPr lvl="0"/>
            <a:r>
              <a:rPr lang="en-US" altLang="zh-CN" sz="1200" dirty="0" err="1">
                <a:solidFill>
                  <a:srgbClr val="000000"/>
                </a:solidFill>
                <a:latin typeface="新宋体" panose="02010609030101010101" pitchFamily="49" charset="-122"/>
                <a:ea typeface="新宋体" panose="02010609030101010101" pitchFamily="49" charset="-122"/>
              </a:rPr>
              <a:t>maxh</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err="1">
                <a:solidFill>
                  <a:srgbClr val="000000"/>
                </a:solidFill>
                <a:latin typeface="新宋体" panose="02010609030101010101" pitchFamily="49" charset="-122"/>
                <a:ea typeface="新宋体" panose="02010609030101010101" pitchFamily="49" charset="-122"/>
              </a:rPr>
              <a:t>i</a:t>
            </a:r>
            <a:r>
              <a:rPr lang="en-US" altLang="zh-CN" sz="1200" dirty="0">
                <a:solidFill>
                  <a:srgbClr val="000000"/>
                </a:solidFill>
                <a:latin typeface="新宋体" panose="02010609030101010101" pitchFamily="49" charset="-122"/>
                <a:ea typeface="新宋体" panose="02010609030101010101" pitchFamily="49" charset="-122"/>
              </a:rPr>
              <a:t>;</a:t>
            </a:r>
          </a:p>
          <a:p>
            <a:pPr lvl="0"/>
            <a:r>
              <a:rPr lang="en-US" altLang="zh-CN" sz="1200" dirty="0">
                <a:solidFill>
                  <a:srgbClr val="000000"/>
                </a:solidFill>
                <a:latin typeface="新宋体" panose="02010609030101010101" pitchFamily="49" charset="-122"/>
                <a:ea typeface="新宋体" panose="02010609030101010101" pitchFamily="49" charset="-122"/>
              </a:rPr>
              <a:t>}</a:t>
            </a:r>
          </a:p>
          <a:p>
            <a:pPr lvl="0"/>
            <a:r>
              <a:rPr lang="en-US" altLang="zh-CN" sz="1200" dirty="0">
                <a:solidFill>
                  <a:srgbClr val="000000"/>
                </a:solidFill>
                <a:latin typeface="新宋体" panose="02010609030101010101" pitchFamily="49" charset="-122"/>
                <a:ea typeface="新宋体" panose="02010609030101010101" pitchFamily="49" charset="-122"/>
              </a:rPr>
              <a:t>}</a:t>
            </a:r>
          </a:p>
          <a:p>
            <a:pPr lvl="0"/>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8000"/>
                </a:solidFill>
                <a:latin typeface="新宋体" panose="02010609030101010101" pitchFamily="49" charset="-122"/>
                <a:ea typeface="新宋体" panose="02010609030101010101" pitchFamily="49" charset="-122"/>
              </a:rPr>
              <a:t>//find    </a:t>
            </a:r>
            <a:r>
              <a:rPr lang="en-US" altLang="zh-CN" sz="1200" dirty="0" err="1">
                <a:solidFill>
                  <a:srgbClr val="008000"/>
                </a:solidFill>
                <a:latin typeface="新宋体" panose="02010609030101010101" pitchFamily="49" charset="-122"/>
                <a:ea typeface="新宋体" panose="02010609030101010101" pitchFamily="49" charset="-122"/>
              </a:rPr>
              <a:t>minh,maxh</a:t>
            </a:r>
            <a:endParaRPr lang="en-US" altLang="zh-CN" sz="1200" dirty="0">
              <a:solidFill>
                <a:srgbClr val="000000"/>
              </a:solidFill>
              <a:latin typeface="新宋体" panose="02010609030101010101" pitchFamily="49" charset="-122"/>
              <a:ea typeface="新宋体" panose="02010609030101010101" pitchFamily="49" charset="-122"/>
            </a:endParaRPr>
          </a:p>
          <a:p>
            <a:pPr lvl="0"/>
            <a:endParaRPr lang="zh-CN" altLang="en-US" sz="1200" dirty="0">
              <a:solidFill>
                <a:srgbClr val="000000"/>
              </a:solidFill>
              <a:latin typeface="新宋体" panose="02010609030101010101" pitchFamily="49" charset="-122"/>
              <a:ea typeface="新宋体" panose="02010609030101010101" pitchFamily="49" charset="-122"/>
            </a:endParaRPr>
          </a:p>
          <a:p>
            <a:pPr lvl="0"/>
            <a:r>
              <a:rPr lang="en-US" altLang="zh-CN" sz="1200" dirty="0">
                <a:solidFill>
                  <a:srgbClr val="0000FF"/>
                </a:solidFill>
                <a:latin typeface="新宋体" panose="02010609030101010101" pitchFamily="49" charset="-122"/>
                <a:ea typeface="新宋体" panose="02010609030101010101" pitchFamily="49" charset="-122"/>
              </a:rPr>
              <a:t>for</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000000"/>
                </a:solidFill>
                <a:latin typeface="新宋体" panose="02010609030101010101" pitchFamily="49" charset="-122"/>
                <a:ea typeface="新宋体" panose="02010609030101010101" pitchFamily="49" charset="-122"/>
              </a:rPr>
              <a:t>i</a:t>
            </a:r>
            <a:r>
              <a:rPr lang="en-US" altLang="zh-CN" sz="1200" dirty="0">
                <a:solidFill>
                  <a:srgbClr val="000000"/>
                </a:solidFill>
                <a:latin typeface="新宋体" panose="02010609030101010101" pitchFamily="49" charset="-122"/>
                <a:ea typeface="新宋体" panose="02010609030101010101" pitchFamily="49" charset="-122"/>
              </a:rPr>
              <a:t> = 0; </a:t>
            </a:r>
            <a:r>
              <a:rPr lang="en-US" altLang="zh-CN" sz="1200" dirty="0" err="1">
                <a:solidFill>
                  <a:srgbClr val="000000"/>
                </a:solidFill>
                <a:latin typeface="新宋体" panose="02010609030101010101" pitchFamily="49" charset="-122"/>
                <a:ea typeface="新宋体" panose="02010609030101010101" pitchFamily="49" charset="-122"/>
              </a:rPr>
              <a:t>i</a:t>
            </a:r>
            <a:r>
              <a:rPr lang="en-US" altLang="zh-CN" sz="1200" dirty="0">
                <a:solidFill>
                  <a:srgbClr val="000000"/>
                </a:solidFill>
                <a:latin typeface="新宋体" panose="02010609030101010101" pitchFamily="49" charset="-122"/>
                <a:ea typeface="新宋体" panose="02010609030101010101" pitchFamily="49" charset="-122"/>
              </a:rPr>
              <a:t> &lt; height; </a:t>
            </a:r>
            <a:r>
              <a:rPr lang="en-US" altLang="zh-CN" sz="1200" dirty="0" err="1">
                <a:solidFill>
                  <a:srgbClr val="000000"/>
                </a:solidFill>
                <a:latin typeface="新宋体" panose="02010609030101010101" pitchFamily="49" charset="-122"/>
                <a:ea typeface="新宋体" panose="02010609030101010101" pitchFamily="49" charset="-122"/>
              </a:rPr>
              <a:t>i</a:t>
            </a:r>
            <a:r>
              <a:rPr lang="en-US" altLang="zh-CN" sz="1200" dirty="0">
                <a:solidFill>
                  <a:srgbClr val="000000"/>
                </a:solidFill>
                <a:latin typeface="新宋体" panose="02010609030101010101" pitchFamily="49" charset="-122"/>
                <a:ea typeface="新宋体" panose="02010609030101010101" pitchFamily="49" charset="-122"/>
              </a:rPr>
              <a:t>++) </a:t>
            </a:r>
          </a:p>
          <a:p>
            <a:pPr lvl="0"/>
            <a:r>
              <a:rPr lang="en-US" altLang="zh-CN" sz="1200" dirty="0">
                <a:solidFill>
                  <a:srgbClr val="000000"/>
                </a:solidFill>
                <a:latin typeface="新宋体" panose="02010609030101010101" pitchFamily="49" charset="-122"/>
                <a:ea typeface="新宋体" panose="02010609030101010101" pitchFamily="49" charset="-122"/>
              </a:rPr>
              <a:t>{</a:t>
            </a:r>
            <a:r>
              <a:rPr lang="en-US" altLang="zh-CN" sz="1200" dirty="0">
                <a:solidFill>
                  <a:srgbClr val="008000"/>
                </a:solidFill>
                <a:latin typeface="新宋体" panose="02010609030101010101" pitchFamily="49" charset="-122"/>
                <a:ea typeface="新宋体" panose="02010609030101010101" pitchFamily="49" charset="-122"/>
              </a:rPr>
              <a:t>//</a:t>
            </a:r>
            <a:r>
              <a:rPr lang="zh-CN" altLang="en-US" sz="1200" dirty="0">
                <a:solidFill>
                  <a:srgbClr val="008000"/>
                </a:solidFill>
                <a:latin typeface="新宋体" panose="02010609030101010101" pitchFamily="49" charset="-122"/>
                <a:ea typeface="新宋体" panose="02010609030101010101" pitchFamily="49" charset="-122"/>
              </a:rPr>
              <a:t>根据找到的车牌范围处理图像</a:t>
            </a:r>
            <a:endParaRPr lang="zh-CN" altLang="en-US" sz="1200" dirty="0">
              <a:solidFill>
                <a:srgbClr val="000000"/>
              </a:solidFill>
              <a:latin typeface="新宋体" panose="02010609030101010101" pitchFamily="49" charset="-122"/>
              <a:ea typeface="新宋体" panose="02010609030101010101" pitchFamily="49" charset="-122"/>
            </a:endParaRPr>
          </a:p>
          <a:p>
            <a:pPr lvl="0"/>
            <a:r>
              <a:rPr lang="en-US" altLang="zh-CN" sz="1200" dirty="0">
                <a:solidFill>
                  <a:srgbClr val="0000FF"/>
                </a:solidFill>
                <a:latin typeface="新宋体" panose="02010609030101010101" pitchFamily="49" charset="-122"/>
                <a:ea typeface="新宋体" panose="02010609030101010101" pitchFamily="49" charset="-122"/>
              </a:rPr>
              <a:t>for</a:t>
            </a:r>
            <a:r>
              <a:rPr lang="en-US" altLang="zh-CN" sz="1200" dirty="0">
                <a:solidFill>
                  <a:srgbClr val="000000"/>
                </a:solidFill>
                <a:latin typeface="新宋体" panose="02010609030101010101" pitchFamily="49" charset="-122"/>
                <a:ea typeface="新宋体" panose="02010609030101010101" pitchFamily="49" charset="-122"/>
              </a:rPr>
              <a:t> (j = 0; j &lt; width; </a:t>
            </a:r>
            <a:r>
              <a:rPr lang="en-US" altLang="zh-CN" sz="1200" dirty="0" err="1">
                <a:solidFill>
                  <a:srgbClr val="000000"/>
                </a:solidFill>
                <a:latin typeface="新宋体" panose="02010609030101010101" pitchFamily="49" charset="-122"/>
                <a:ea typeface="新宋体" panose="02010609030101010101" pitchFamily="49" charset="-122"/>
              </a:rPr>
              <a:t>j++</a:t>
            </a:r>
            <a:r>
              <a:rPr lang="en-US" altLang="zh-CN" sz="1200" dirty="0">
                <a:solidFill>
                  <a:srgbClr val="000000"/>
                </a:solidFill>
                <a:latin typeface="新宋体" panose="02010609030101010101" pitchFamily="49" charset="-122"/>
                <a:ea typeface="新宋体" panose="02010609030101010101" pitchFamily="49" charset="-122"/>
              </a:rPr>
              <a:t>) </a:t>
            </a:r>
          </a:p>
          <a:p>
            <a:pPr lvl="0"/>
            <a:r>
              <a:rPr lang="en-US" altLang="zh-CN" sz="1200" dirty="0">
                <a:solidFill>
                  <a:srgbClr val="000000"/>
                </a:solidFill>
                <a:latin typeface="新宋体" panose="02010609030101010101" pitchFamily="49" charset="-122"/>
                <a:ea typeface="新宋体" panose="02010609030101010101" pitchFamily="49" charset="-122"/>
              </a:rPr>
              <a:t>{</a:t>
            </a:r>
          </a:p>
          <a:p>
            <a:pPr lvl="0"/>
            <a:r>
              <a:rPr lang="en-US" altLang="zh-CN" sz="1200" dirty="0">
                <a:solidFill>
                  <a:srgbClr val="0000FF"/>
                </a:solidFill>
                <a:latin typeface="新宋体" panose="02010609030101010101" pitchFamily="49" charset="-122"/>
                <a:ea typeface="新宋体" panose="02010609030101010101" pitchFamily="49" charset="-122"/>
              </a:rPr>
              <a:t>if</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000000"/>
                </a:solidFill>
                <a:latin typeface="新宋体" panose="02010609030101010101" pitchFamily="49" charset="-122"/>
                <a:ea typeface="新宋体" panose="02010609030101010101" pitchFamily="49" charset="-122"/>
              </a:rPr>
              <a:t>i</a:t>
            </a:r>
            <a:r>
              <a:rPr lang="en-US" altLang="zh-CN" sz="1200" dirty="0">
                <a:solidFill>
                  <a:srgbClr val="000000"/>
                </a:solidFill>
                <a:latin typeface="新宋体" panose="02010609030101010101" pitchFamily="49" charset="-122"/>
                <a:ea typeface="新宋体" panose="02010609030101010101" pitchFamily="49" charset="-122"/>
              </a:rPr>
              <a:t> &gt;= </a:t>
            </a:r>
            <a:r>
              <a:rPr lang="en-US" altLang="zh-CN" sz="1200" dirty="0" err="1">
                <a:solidFill>
                  <a:srgbClr val="000000"/>
                </a:solidFill>
                <a:latin typeface="新宋体" panose="02010609030101010101" pitchFamily="49" charset="-122"/>
                <a:ea typeface="新宋体" panose="02010609030101010101" pitchFamily="49" charset="-122"/>
              </a:rPr>
              <a:t>minh</a:t>
            </a:r>
            <a:r>
              <a:rPr lang="en-US" altLang="zh-CN" sz="1200" dirty="0">
                <a:solidFill>
                  <a:srgbClr val="000000"/>
                </a:solidFill>
                <a:latin typeface="新宋体" panose="02010609030101010101" pitchFamily="49" charset="-122"/>
                <a:ea typeface="新宋体" panose="02010609030101010101" pitchFamily="49" charset="-122"/>
              </a:rPr>
              <a:t> &amp;&amp; </a:t>
            </a:r>
            <a:r>
              <a:rPr lang="en-US" altLang="zh-CN" sz="1200" dirty="0" err="1">
                <a:solidFill>
                  <a:srgbClr val="000000"/>
                </a:solidFill>
                <a:latin typeface="新宋体" panose="02010609030101010101" pitchFamily="49" charset="-122"/>
                <a:ea typeface="新宋体" panose="02010609030101010101" pitchFamily="49" charset="-122"/>
              </a:rPr>
              <a:t>i</a:t>
            </a:r>
            <a:r>
              <a:rPr lang="en-US" altLang="zh-CN" sz="1200" dirty="0">
                <a:solidFill>
                  <a:srgbClr val="000000"/>
                </a:solidFill>
                <a:latin typeface="新宋体" panose="02010609030101010101" pitchFamily="49" charset="-122"/>
                <a:ea typeface="新宋体" panose="02010609030101010101" pitchFamily="49" charset="-122"/>
              </a:rPr>
              <a:t> &lt;= </a:t>
            </a:r>
            <a:r>
              <a:rPr lang="en-US" altLang="zh-CN" sz="1200" dirty="0" err="1">
                <a:solidFill>
                  <a:srgbClr val="000000"/>
                </a:solidFill>
                <a:latin typeface="新宋体" panose="02010609030101010101" pitchFamily="49" charset="-122"/>
                <a:ea typeface="新宋体" panose="02010609030101010101" pitchFamily="49" charset="-122"/>
              </a:rPr>
              <a:t>maxh</a:t>
            </a:r>
            <a:r>
              <a:rPr lang="en-US" altLang="zh-CN" sz="1200" dirty="0">
                <a:solidFill>
                  <a:srgbClr val="000000"/>
                </a:solidFill>
                <a:latin typeface="新宋体" panose="02010609030101010101" pitchFamily="49" charset="-122"/>
                <a:ea typeface="新宋体" panose="02010609030101010101" pitchFamily="49" charset="-122"/>
              </a:rPr>
              <a:t> &amp;&amp; j &lt;= </a:t>
            </a:r>
            <a:r>
              <a:rPr lang="en-US" altLang="zh-CN" sz="1200" dirty="0" err="1">
                <a:solidFill>
                  <a:srgbClr val="000000"/>
                </a:solidFill>
                <a:latin typeface="新宋体" panose="02010609030101010101" pitchFamily="49" charset="-122"/>
                <a:ea typeface="新宋体" panose="02010609030101010101" pitchFamily="49" charset="-122"/>
              </a:rPr>
              <a:t>maxw</a:t>
            </a:r>
            <a:r>
              <a:rPr lang="en-US" altLang="zh-CN" sz="1200" dirty="0">
                <a:solidFill>
                  <a:srgbClr val="000000"/>
                </a:solidFill>
                <a:latin typeface="新宋体" panose="02010609030101010101" pitchFamily="49" charset="-122"/>
                <a:ea typeface="新宋体" panose="02010609030101010101" pitchFamily="49" charset="-122"/>
              </a:rPr>
              <a:t> &amp;&amp; j &gt;= </a:t>
            </a:r>
            <a:r>
              <a:rPr lang="en-US" altLang="zh-CN" sz="1200" dirty="0" err="1">
                <a:solidFill>
                  <a:srgbClr val="000000"/>
                </a:solidFill>
                <a:latin typeface="新宋体" panose="02010609030101010101" pitchFamily="49" charset="-122"/>
                <a:ea typeface="新宋体" panose="02010609030101010101" pitchFamily="49" charset="-122"/>
              </a:rPr>
              <a:t>minw</a:t>
            </a:r>
            <a:r>
              <a:rPr lang="en-US" altLang="zh-CN" sz="1200" dirty="0">
                <a:solidFill>
                  <a:srgbClr val="000000"/>
                </a:solidFill>
                <a:latin typeface="新宋体" panose="02010609030101010101" pitchFamily="49" charset="-122"/>
                <a:ea typeface="新宋体" panose="02010609030101010101" pitchFamily="49" charset="-122"/>
              </a:rPr>
              <a:t>) </a:t>
            </a:r>
          </a:p>
          <a:p>
            <a:pPr lvl="0"/>
            <a:r>
              <a:rPr lang="en-US" altLang="zh-CN" sz="1200" dirty="0">
                <a:solidFill>
                  <a:srgbClr val="000000"/>
                </a:solidFill>
                <a:latin typeface="新宋体" panose="02010609030101010101" pitchFamily="49" charset="-122"/>
                <a:ea typeface="新宋体" panose="02010609030101010101" pitchFamily="49" charset="-122"/>
              </a:rPr>
              <a:t>{</a:t>
            </a:r>
          </a:p>
          <a:p>
            <a:pPr lvl="0"/>
            <a:r>
              <a:rPr lang="pl-PL" altLang="zh-CN" sz="1200" dirty="0">
                <a:solidFill>
                  <a:srgbClr val="000000"/>
                </a:solidFill>
                <a:latin typeface="新宋体" panose="02010609030101010101" pitchFamily="49" charset="-122"/>
                <a:ea typeface="新宋体" panose="02010609030101010101" pitchFamily="49" charset="-122"/>
              </a:rPr>
              <a:t>huiimg1[i * width + j] = 255;</a:t>
            </a:r>
          </a:p>
          <a:p>
            <a:pPr lvl="0"/>
            <a:r>
              <a:rPr lang="en-US" altLang="zh-CN" sz="1200" dirty="0">
                <a:solidFill>
                  <a:srgbClr val="000000"/>
                </a:solidFill>
                <a:latin typeface="新宋体" panose="02010609030101010101" pitchFamily="49" charset="-122"/>
                <a:ea typeface="新宋体" panose="02010609030101010101" pitchFamily="49" charset="-122"/>
              </a:rPr>
              <a:t>}</a:t>
            </a:r>
          </a:p>
          <a:p>
            <a:pPr lvl="0"/>
            <a:r>
              <a:rPr lang="en-US" altLang="zh-CN" sz="1200" dirty="0">
                <a:solidFill>
                  <a:srgbClr val="0000FF"/>
                </a:solidFill>
                <a:latin typeface="新宋体" panose="02010609030101010101" pitchFamily="49" charset="-122"/>
                <a:ea typeface="新宋体" panose="02010609030101010101" pitchFamily="49" charset="-122"/>
              </a:rPr>
              <a:t>else</a:t>
            </a:r>
            <a:r>
              <a:rPr lang="en-US" altLang="zh-CN" sz="1200" dirty="0">
                <a:solidFill>
                  <a:srgbClr val="000000"/>
                </a:solidFill>
                <a:latin typeface="新宋体" panose="02010609030101010101" pitchFamily="49" charset="-122"/>
                <a:ea typeface="新宋体" panose="02010609030101010101" pitchFamily="49" charset="-122"/>
              </a:rPr>
              <a:t> {</a:t>
            </a:r>
          </a:p>
          <a:p>
            <a:pPr lvl="0"/>
            <a:r>
              <a:rPr lang="pl-PL" altLang="zh-CN" sz="1200" dirty="0">
                <a:solidFill>
                  <a:srgbClr val="000000"/>
                </a:solidFill>
                <a:latin typeface="新宋体" panose="02010609030101010101" pitchFamily="49" charset="-122"/>
                <a:ea typeface="新宋体" panose="02010609030101010101" pitchFamily="49" charset="-122"/>
              </a:rPr>
              <a:t>huiimg1[i * width + j] = 0;</a:t>
            </a:r>
          </a:p>
          <a:p>
            <a:pPr lvl="0"/>
            <a:r>
              <a:rPr lang="en-US" altLang="zh-CN" sz="1200" dirty="0">
                <a:solidFill>
                  <a:srgbClr val="000000"/>
                </a:solidFill>
                <a:latin typeface="新宋体" panose="02010609030101010101" pitchFamily="49" charset="-122"/>
                <a:ea typeface="新宋体" panose="02010609030101010101" pitchFamily="49" charset="-122"/>
              </a:rPr>
              <a:t>}</a:t>
            </a:r>
          </a:p>
          <a:p>
            <a:pPr lvl="0"/>
            <a:r>
              <a:rPr lang="en-US" altLang="zh-CN" sz="1200" dirty="0" err="1">
                <a:solidFill>
                  <a:srgbClr val="000000"/>
                </a:solidFill>
                <a:latin typeface="新宋体" panose="02010609030101010101" pitchFamily="49" charset="-122"/>
                <a:ea typeface="新宋体" panose="02010609030101010101" pitchFamily="49" charset="-122"/>
              </a:rPr>
              <a:t>huiimg</a:t>
            </a:r>
            <a:r>
              <a:rPr lang="en-US" altLang="zh-CN" sz="1200" dirty="0">
                <a:solidFill>
                  <a:srgbClr val="000000"/>
                </a:solidFill>
                <a:latin typeface="新宋体" panose="02010609030101010101" pitchFamily="49" charset="-122"/>
                <a:ea typeface="新宋体" panose="02010609030101010101" pitchFamily="49" charset="-122"/>
              </a:rPr>
              <a:t>[</a:t>
            </a:r>
            <a:r>
              <a:rPr lang="en-US" altLang="zh-CN" sz="1200" dirty="0" err="1">
                <a:solidFill>
                  <a:srgbClr val="000000"/>
                </a:solidFill>
                <a:latin typeface="新宋体" panose="02010609030101010101" pitchFamily="49" charset="-122"/>
                <a:ea typeface="新宋体" panose="02010609030101010101" pitchFamily="49" charset="-122"/>
              </a:rPr>
              <a:t>i</a:t>
            </a:r>
            <a:r>
              <a:rPr lang="en-US" altLang="zh-CN" sz="1200" dirty="0">
                <a:solidFill>
                  <a:srgbClr val="000000"/>
                </a:solidFill>
                <a:latin typeface="新宋体" panose="02010609030101010101" pitchFamily="49" charset="-122"/>
                <a:ea typeface="新宋体" panose="02010609030101010101" pitchFamily="49" charset="-122"/>
              </a:rPr>
              <a:t> * width + j] = huiimg1[</a:t>
            </a:r>
            <a:r>
              <a:rPr lang="en-US" altLang="zh-CN" sz="1200" dirty="0" err="1">
                <a:solidFill>
                  <a:srgbClr val="000000"/>
                </a:solidFill>
                <a:latin typeface="新宋体" panose="02010609030101010101" pitchFamily="49" charset="-122"/>
                <a:ea typeface="新宋体" panose="02010609030101010101" pitchFamily="49" charset="-122"/>
              </a:rPr>
              <a:t>i</a:t>
            </a:r>
            <a:r>
              <a:rPr lang="en-US" altLang="zh-CN" sz="1200" dirty="0">
                <a:solidFill>
                  <a:srgbClr val="000000"/>
                </a:solidFill>
                <a:latin typeface="新宋体" panose="02010609030101010101" pitchFamily="49" charset="-122"/>
                <a:ea typeface="新宋体" panose="02010609030101010101" pitchFamily="49" charset="-122"/>
              </a:rPr>
              <a:t> * width + j];</a:t>
            </a:r>
          </a:p>
          <a:p>
            <a:pPr lvl="0"/>
            <a:r>
              <a:rPr lang="en-US" altLang="zh-CN" sz="1200" dirty="0">
                <a:solidFill>
                  <a:srgbClr val="000000"/>
                </a:solidFill>
                <a:latin typeface="新宋体" panose="02010609030101010101" pitchFamily="49" charset="-122"/>
                <a:ea typeface="新宋体" panose="02010609030101010101" pitchFamily="49" charset="-122"/>
              </a:rPr>
              <a:t>}</a:t>
            </a:r>
          </a:p>
          <a:p>
            <a:pPr lvl="0"/>
            <a:r>
              <a:rPr lang="en-US" altLang="zh-CN" sz="1200" dirty="0">
                <a:solidFill>
                  <a:srgbClr val="000000"/>
                </a:solidFill>
                <a:latin typeface="新宋体" panose="02010609030101010101" pitchFamily="49" charset="-122"/>
                <a:ea typeface="新宋体" panose="02010609030101010101" pitchFamily="49" charset="-122"/>
              </a:rPr>
              <a:t>}</a:t>
            </a:r>
            <a:endParaRPr lang="zh-CN" altLang="en-US" sz="2000" dirty="0"/>
          </a:p>
        </p:txBody>
      </p:sp>
      <p:sp>
        <p:nvSpPr>
          <p:cNvPr id="6" name="文本框 1">
            <a:extLst>
              <a:ext uri="{FF2B5EF4-FFF2-40B4-BE49-F238E27FC236}">
                <a16:creationId xmlns:a16="http://schemas.microsoft.com/office/drawing/2014/main" id="{8BF7D83A-E68A-4C9A-BE8E-387F9E9EE87B}"/>
              </a:ext>
            </a:extLst>
          </p:cNvPr>
          <p:cNvSpPr txBox="1"/>
          <p:nvPr/>
        </p:nvSpPr>
        <p:spPr>
          <a:xfrm>
            <a:off x="1130335" y="814627"/>
            <a:ext cx="2016277" cy="461665"/>
          </a:xfrm>
          <a:prstGeom prst="rect">
            <a:avLst/>
          </a:prstGeom>
          <a:noFill/>
        </p:spPr>
        <p:txBody>
          <a:bodyPr wrap="square" rtlCol="0">
            <a:spAutoFit/>
          </a:bodyPr>
          <a:lstStyle/>
          <a:p>
            <a:r>
              <a:rPr lang="en-US" altLang="zh-CN" sz="2400" b="1" dirty="0">
                <a:solidFill>
                  <a:srgbClr val="5E7D8B"/>
                </a:solidFill>
              </a:rPr>
              <a:t>2.2</a:t>
            </a:r>
            <a:r>
              <a:rPr lang="zh-CN" altLang="en-US" sz="2400" b="1" dirty="0">
                <a:solidFill>
                  <a:srgbClr val="5E7D8B"/>
                </a:solidFill>
              </a:rPr>
              <a:t>车牌检测</a:t>
            </a:r>
            <a:endParaRPr lang="zh-CN" altLang="zh-CN" sz="2400" b="1" dirty="0">
              <a:solidFill>
                <a:srgbClr val="5E7D8B"/>
              </a:solidFill>
            </a:endParaRPr>
          </a:p>
        </p:txBody>
      </p:sp>
    </p:spTree>
    <p:extLst>
      <p:ext uri="{BB962C8B-B14F-4D97-AF65-F5344CB8AC3E}">
        <p14:creationId xmlns:p14="http://schemas.microsoft.com/office/powerpoint/2010/main" val="641554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1">
            <a:extLst>
              <a:ext uri="{FF2B5EF4-FFF2-40B4-BE49-F238E27FC236}">
                <a16:creationId xmlns:a16="http://schemas.microsoft.com/office/drawing/2014/main" id="{73E7A6B4-BD18-479B-8F19-99A2B047522C}"/>
              </a:ext>
            </a:extLst>
          </p:cNvPr>
          <p:cNvSpPr txBox="1"/>
          <p:nvPr/>
        </p:nvSpPr>
        <p:spPr>
          <a:xfrm>
            <a:off x="1830050" y="926296"/>
            <a:ext cx="6416265" cy="461665"/>
          </a:xfrm>
          <a:prstGeom prst="rect">
            <a:avLst/>
          </a:prstGeom>
          <a:noFill/>
        </p:spPr>
        <p:txBody>
          <a:bodyPr wrap="square" rtlCol="0">
            <a:spAutoFit/>
          </a:bodyPr>
          <a:lstStyle/>
          <a:p>
            <a:r>
              <a:rPr lang="en-US" altLang="zh-CN" sz="2400" b="1" dirty="0">
                <a:solidFill>
                  <a:srgbClr val="5E7D8B"/>
                </a:solidFill>
              </a:rPr>
              <a:t>2.2</a:t>
            </a:r>
            <a:r>
              <a:rPr lang="zh-CN" altLang="en-US" sz="2400" b="1" dirty="0">
                <a:solidFill>
                  <a:srgbClr val="5E7D8B"/>
                </a:solidFill>
              </a:rPr>
              <a:t>车牌区域图像的提取</a:t>
            </a:r>
            <a:endParaRPr lang="zh-CN" altLang="zh-CN" sz="2400" b="1" dirty="0">
              <a:solidFill>
                <a:srgbClr val="5E7D8B"/>
              </a:solidFill>
            </a:endParaRPr>
          </a:p>
        </p:txBody>
      </p:sp>
      <p:sp>
        <p:nvSpPr>
          <p:cNvPr id="4" name="文本框 3">
            <a:extLst>
              <a:ext uri="{FF2B5EF4-FFF2-40B4-BE49-F238E27FC236}">
                <a16:creationId xmlns:a16="http://schemas.microsoft.com/office/drawing/2014/main" id="{D94B306C-D8CB-49BB-AF5F-00013FB8A641}"/>
              </a:ext>
            </a:extLst>
          </p:cNvPr>
          <p:cNvSpPr txBox="1"/>
          <p:nvPr/>
        </p:nvSpPr>
        <p:spPr>
          <a:xfrm>
            <a:off x="3187692" y="5661823"/>
            <a:ext cx="5276298" cy="338554"/>
          </a:xfrm>
          <a:prstGeom prst="rect">
            <a:avLst/>
          </a:prstGeom>
          <a:noFill/>
        </p:spPr>
        <p:txBody>
          <a:bodyPr wrap="square" rtlCol="0">
            <a:spAutoFit/>
          </a:bodyPr>
          <a:lstStyle/>
          <a:p>
            <a:pPr algn="ctr">
              <a:spcAft>
                <a:spcPts val="0"/>
              </a:spcAft>
            </a:pPr>
            <a:r>
              <a:rPr lang="zh-CN" altLang="en-US" sz="1600" kern="100" dirty="0">
                <a:latin typeface="等线 Light" panose="02010600030101010101" pitchFamily="2" charset="-122"/>
                <a:ea typeface="黑体" panose="02010609060101010101" pitchFamily="49" charset="-122"/>
                <a:cs typeface="Times New Roman" panose="02020603050405020304" pitchFamily="18" charset="0"/>
              </a:rPr>
              <a:t>图 </a:t>
            </a:r>
            <a:r>
              <a:rPr lang="en-US" altLang="zh-CN" sz="1600" kern="100" dirty="0">
                <a:latin typeface="等线 Light" panose="02010600030101010101" pitchFamily="2" charset="-122"/>
                <a:ea typeface="黑体" panose="02010609060101010101" pitchFamily="49" charset="-122"/>
                <a:cs typeface="Times New Roman" panose="02020603050405020304" pitchFamily="18" charset="0"/>
              </a:rPr>
              <a:t>6 </a:t>
            </a:r>
            <a:r>
              <a:rPr lang="zh-CN" altLang="en-US" sz="1600" kern="100" dirty="0">
                <a:latin typeface="等线 Light" panose="02010600030101010101" pitchFamily="2" charset="-122"/>
                <a:ea typeface="黑体" panose="02010609060101010101" pitchFamily="49" charset="-122"/>
                <a:cs typeface="Times New Roman" panose="02020603050405020304" pitchFamily="18" charset="0"/>
              </a:rPr>
              <a:t>分割出来的车牌图片（彩色）</a:t>
            </a:r>
            <a:endParaRPr lang="zh-CN" altLang="zh-CN" sz="1600" kern="100" dirty="0">
              <a:latin typeface="等线 Light" panose="02010600030101010101" pitchFamily="2" charset="-122"/>
              <a:ea typeface="等线 Light"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B062F6EC-9154-4D43-AE80-AED7CB4E28D3}"/>
              </a:ext>
            </a:extLst>
          </p:cNvPr>
          <p:cNvPicPr>
            <a:picLocks noChangeAspect="1"/>
          </p:cNvPicPr>
          <p:nvPr/>
        </p:nvPicPr>
        <p:blipFill>
          <a:blip r:embed="rId2"/>
          <a:stretch>
            <a:fillRect/>
          </a:stretch>
        </p:blipFill>
        <p:spPr>
          <a:xfrm>
            <a:off x="2944067" y="1865225"/>
            <a:ext cx="6303866" cy="3319334"/>
          </a:xfrm>
          <a:prstGeom prst="rect">
            <a:avLst/>
          </a:prstGeom>
        </p:spPr>
      </p:pic>
    </p:spTree>
    <p:extLst>
      <p:ext uri="{BB962C8B-B14F-4D97-AF65-F5344CB8AC3E}">
        <p14:creationId xmlns:p14="http://schemas.microsoft.com/office/powerpoint/2010/main" val="74054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45527C2-E1DB-4558-95D0-D2AE3E29A53F}"/>
              </a:ext>
            </a:extLst>
          </p:cNvPr>
          <p:cNvSpPr txBox="1"/>
          <p:nvPr/>
        </p:nvSpPr>
        <p:spPr>
          <a:xfrm>
            <a:off x="1566038" y="258901"/>
            <a:ext cx="8777144" cy="6340197"/>
          </a:xfrm>
          <a:prstGeom prst="rect">
            <a:avLst/>
          </a:prstGeom>
          <a:noFill/>
        </p:spPr>
        <p:txBody>
          <a:bodyPr wrap="square" rtlCol="0">
            <a:spAutoFit/>
          </a:bodyPr>
          <a:lstStyle/>
          <a:p>
            <a:r>
              <a:rPr lang="en-US" altLang="zh-CN" sz="1400" dirty="0">
                <a:solidFill>
                  <a:srgbClr val="0000FF"/>
                </a:solidFill>
                <a:latin typeface="新宋体" panose="02010609030101010101" pitchFamily="49" charset="-122"/>
                <a:ea typeface="新宋体" panose="02010609030101010101" pitchFamily="49" charset="-122"/>
              </a:rPr>
              <a:t>void</a:t>
            </a:r>
            <a:r>
              <a:rPr lang="en-US" altLang="zh-CN" sz="1400" dirty="0">
                <a:solidFill>
                  <a:srgbClr val="000000"/>
                </a:solidFill>
                <a:latin typeface="新宋体" panose="02010609030101010101" pitchFamily="49" charset="-122"/>
                <a:ea typeface="新宋体" panose="02010609030101010101" pitchFamily="49" charset="-122"/>
              </a:rPr>
              <a:t> </a:t>
            </a:r>
            <a:r>
              <a:rPr lang="en-US" altLang="zh-CN" sz="1400" dirty="0" err="1">
                <a:solidFill>
                  <a:srgbClr val="2B91AF"/>
                </a:solidFill>
                <a:latin typeface="新宋体" panose="02010609030101010101" pitchFamily="49" charset="-122"/>
                <a:ea typeface="新宋体" panose="02010609030101010101" pitchFamily="49" charset="-122"/>
              </a:rPr>
              <a:t>CImgProView</a:t>
            </a:r>
            <a:r>
              <a:rPr lang="en-US" altLang="zh-CN" sz="1400" dirty="0">
                <a:solidFill>
                  <a:srgbClr val="000000"/>
                </a:solidFill>
                <a:latin typeface="新宋体" panose="02010609030101010101" pitchFamily="49" charset="-122"/>
                <a:ea typeface="新宋体" panose="02010609030101010101" pitchFamily="49" charset="-122"/>
              </a:rPr>
              <a:t>::</a:t>
            </a:r>
            <a:r>
              <a:rPr lang="en-US" altLang="zh-CN" sz="1400" dirty="0" err="1">
                <a:solidFill>
                  <a:srgbClr val="000000"/>
                </a:solidFill>
                <a:latin typeface="新宋体" panose="02010609030101010101" pitchFamily="49" charset="-122"/>
                <a:ea typeface="新宋体" panose="02010609030101010101" pitchFamily="49" charset="-122"/>
              </a:rPr>
              <a:t>Imgsegmentation</a:t>
            </a:r>
            <a:r>
              <a:rPr lang="en-US" altLang="zh-CN" sz="1400" dirty="0">
                <a:solidFill>
                  <a:srgbClr val="000000"/>
                </a:solidFill>
                <a:latin typeface="新宋体" panose="02010609030101010101" pitchFamily="49" charset="-122"/>
                <a:ea typeface="新宋体" panose="02010609030101010101" pitchFamily="49" charset="-122"/>
              </a:rPr>
              <a:t>()</a:t>
            </a:r>
          </a:p>
          <a:p>
            <a:r>
              <a:rPr lang="en-US" altLang="zh-CN" sz="1400" dirty="0">
                <a:solidFill>
                  <a:srgbClr val="000000"/>
                </a:solidFill>
                <a:latin typeface="新宋体" panose="02010609030101010101" pitchFamily="49" charset="-122"/>
                <a:ea typeface="新宋体" panose="02010609030101010101" pitchFamily="49" charset="-122"/>
              </a:rPr>
              <a:t>{</a:t>
            </a:r>
          </a:p>
          <a:p>
            <a:r>
              <a:rPr lang="en-US" altLang="zh-CN" sz="1400" dirty="0">
                <a:solidFill>
                  <a:srgbClr val="000000"/>
                </a:solidFill>
                <a:latin typeface="新宋体" panose="02010609030101010101" pitchFamily="49" charset="-122"/>
                <a:ea typeface="新宋体" panose="02010609030101010101" pitchFamily="49" charset="-122"/>
              </a:rPr>
              <a:t>flag = 0;</a:t>
            </a:r>
          </a:p>
          <a:p>
            <a:r>
              <a:rPr lang="en-US" altLang="zh-CN" sz="1400" dirty="0" err="1">
                <a:solidFill>
                  <a:srgbClr val="000000"/>
                </a:solidFill>
                <a:latin typeface="新宋体" panose="02010609030101010101" pitchFamily="49" charset="-122"/>
                <a:ea typeface="新宋体" panose="02010609030101010101" pitchFamily="49" charset="-122"/>
              </a:rPr>
              <a:t>segflag</a:t>
            </a:r>
            <a:r>
              <a:rPr lang="en-US" altLang="zh-CN" sz="1400" dirty="0">
                <a:solidFill>
                  <a:srgbClr val="000000"/>
                </a:solidFill>
                <a:latin typeface="新宋体" panose="02010609030101010101" pitchFamily="49" charset="-122"/>
                <a:ea typeface="新宋体" panose="02010609030101010101" pitchFamily="49" charset="-122"/>
              </a:rPr>
              <a:t> = 1;</a:t>
            </a:r>
          </a:p>
          <a:p>
            <a:r>
              <a:rPr lang="en-US" altLang="zh-CN" sz="1400" dirty="0">
                <a:solidFill>
                  <a:srgbClr val="0000FF"/>
                </a:solidFill>
                <a:latin typeface="新宋体" panose="02010609030101010101" pitchFamily="49" charset="-122"/>
                <a:ea typeface="新宋体" panose="02010609030101010101" pitchFamily="49" charset="-122"/>
              </a:rPr>
              <a:t>int</a:t>
            </a:r>
            <a:r>
              <a:rPr lang="en-US" altLang="zh-CN" sz="1400" dirty="0">
                <a:solidFill>
                  <a:srgbClr val="000000"/>
                </a:solidFill>
                <a:latin typeface="新宋体" panose="02010609030101010101" pitchFamily="49" charset="-122"/>
                <a:ea typeface="新宋体" panose="02010609030101010101" pitchFamily="49" charset="-122"/>
              </a:rPr>
              <a:t> </a:t>
            </a:r>
            <a:r>
              <a:rPr lang="en-US" altLang="zh-CN" sz="1400" dirty="0" err="1">
                <a:solidFill>
                  <a:srgbClr val="000000"/>
                </a:solidFill>
                <a:latin typeface="新宋体" panose="02010609030101010101" pitchFamily="49" charset="-122"/>
                <a:ea typeface="新宋体" panose="02010609030101010101" pitchFamily="49" charset="-122"/>
              </a:rPr>
              <a:t>i</a:t>
            </a:r>
            <a:r>
              <a:rPr lang="en-US" altLang="zh-CN" sz="1400" dirty="0">
                <a:solidFill>
                  <a:srgbClr val="000000"/>
                </a:solidFill>
                <a:latin typeface="新宋体" panose="02010609030101010101" pitchFamily="49" charset="-122"/>
                <a:ea typeface="新宋体" panose="02010609030101010101" pitchFamily="49" charset="-122"/>
              </a:rPr>
              <a:t>, j;</a:t>
            </a:r>
          </a:p>
          <a:p>
            <a:r>
              <a:rPr lang="en-US" altLang="zh-CN" sz="1400" dirty="0">
                <a:solidFill>
                  <a:srgbClr val="2B91AF"/>
                </a:solidFill>
                <a:latin typeface="新宋体" panose="02010609030101010101" pitchFamily="49" charset="-122"/>
                <a:ea typeface="新宋体" panose="02010609030101010101" pitchFamily="49" charset="-122"/>
              </a:rPr>
              <a:t>BYTE</a:t>
            </a:r>
            <a:r>
              <a:rPr lang="en-US" altLang="zh-CN" sz="1400" dirty="0">
                <a:solidFill>
                  <a:srgbClr val="000000"/>
                </a:solidFill>
                <a:latin typeface="新宋体" panose="02010609030101010101" pitchFamily="49" charset="-122"/>
                <a:ea typeface="新宋体" panose="02010609030101010101" pitchFamily="49" charset="-122"/>
              </a:rPr>
              <a:t> r, g, b;</a:t>
            </a:r>
          </a:p>
          <a:p>
            <a:r>
              <a:rPr lang="en-US" altLang="zh-CN" sz="1400" dirty="0">
                <a:solidFill>
                  <a:srgbClr val="2B91AF"/>
                </a:solidFill>
                <a:latin typeface="新宋体" panose="02010609030101010101" pitchFamily="49" charset="-122"/>
                <a:ea typeface="新宋体" panose="02010609030101010101" pitchFamily="49" charset="-122"/>
              </a:rPr>
              <a:t>BYTE</a:t>
            </a:r>
            <a:r>
              <a:rPr lang="en-US" altLang="zh-CN" sz="1400" dirty="0">
                <a:solidFill>
                  <a:srgbClr val="000000"/>
                </a:solidFill>
                <a:latin typeface="新宋体" panose="02010609030101010101" pitchFamily="49" charset="-122"/>
                <a:ea typeface="新宋体" panose="02010609030101010101" pitchFamily="49" charset="-122"/>
              </a:rPr>
              <a:t> gray;</a:t>
            </a:r>
          </a:p>
          <a:p>
            <a:r>
              <a:rPr lang="en-US" altLang="zh-CN" sz="1400" dirty="0" err="1">
                <a:solidFill>
                  <a:srgbClr val="000000"/>
                </a:solidFill>
                <a:latin typeface="新宋体" panose="02010609030101010101" pitchFamily="49" charset="-122"/>
                <a:ea typeface="新宋体" panose="02010609030101010101" pitchFamily="49" charset="-122"/>
              </a:rPr>
              <a:t>newhuiimg</a:t>
            </a:r>
            <a:r>
              <a:rPr lang="en-US" altLang="zh-CN" sz="1400" dirty="0">
                <a:solidFill>
                  <a:srgbClr val="000000"/>
                </a:solidFill>
                <a:latin typeface="新宋体" panose="02010609030101010101" pitchFamily="49" charset="-122"/>
                <a:ea typeface="新宋体" panose="02010609030101010101" pitchFamily="49" charset="-122"/>
              </a:rPr>
              <a:t> = </a:t>
            </a:r>
            <a:r>
              <a:rPr lang="en-US" altLang="zh-CN" sz="1400" dirty="0">
                <a:solidFill>
                  <a:srgbClr val="6F008A"/>
                </a:solidFill>
                <a:latin typeface="新宋体" panose="02010609030101010101" pitchFamily="49" charset="-122"/>
                <a:ea typeface="新宋体" panose="02010609030101010101" pitchFamily="49" charset="-122"/>
              </a:rPr>
              <a:t>new</a:t>
            </a:r>
            <a:r>
              <a:rPr lang="en-US" altLang="zh-CN" sz="1400" dirty="0">
                <a:solidFill>
                  <a:srgbClr val="000000"/>
                </a:solidFill>
                <a:latin typeface="新宋体" panose="02010609030101010101" pitchFamily="49" charset="-122"/>
                <a:ea typeface="新宋体" panose="02010609030101010101" pitchFamily="49" charset="-122"/>
              </a:rPr>
              <a:t> </a:t>
            </a:r>
            <a:r>
              <a:rPr lang="en-US" altLang="zh-CN" sz="1400" dirty="0">
                <a:solidFill>
                  <a:srgbClr val="2B91AF"/>
                </a:solidFill>
                <a:latin typeface="新宋体" panose="02010609030101010101" pitchFamily="49" charset="-122"/>
                <a:ea typeface="新宋体" panose="02010609030101010101" pitchFamily="49" charset="-122"/>
              </a:rPr>
              <a:t>BYTE</a:t>
            </a:r>
            <a:r>
              <a:rPr lang="en-US" altLang="zh-CN" sz="1400" dirty="0">
                <a:solidFill>
                  <a:srgbClr val="000000"/>
                </a:solidFill>
                <a:latin typeface="新宋体" panose="02010609030101010101" pitchFamily="49" charset="-122"/>
                <a:ea typeface="新宋体" panose="02010609030101010101" pitchFamily="49" charset="-122"/>
              </a:rPr>
              <a:t>[</a:t>
            </a:r>
            <a:r>
              <a:rPr lang="en-US" altLang="zh-CN" sz="1400" dirty="0" err="1">
                <a:solidFill>
                  <a:srgbClr val="000000"/>
                </a:solidFill>
                <a:latin typeface="新宋体" panose="02010609030101010101" pitchFamily="49" charset="-122"/>
                <a:ea typeface="新宋体" panose="02010609030101010101" pitchFamily="49" charset="-122"/>
              </a:rPr>
              <a:t>newwidth</a:t>
            </a:r>
            <a:r>
              <a:rPr lang="en-US" altLang="zh-CN" sz="1400" dirty="0">
                <a:solidFill>
                  <a:srgbClr val="000000"/>
                </a:solidFill>
                <a:latin typeface="新宋体" panose="02010609030101010101" pitchFamily="49" charset="-122"/>
                <a:ea typeface="新宋体" panose="02010609030101010101" pitchFamily="49" charset="-122"/>
              </a:rPr>
              <a:t> * </a:t>
            </a:r>
            <a:r>
              <a:rPr lang="en-US" altLang="zh-CN" sz="1400" dirty="0" err="1">
                <a:solidFill>
                  <a:srgbClr val="000000"/>
                </a:solidFill>
                <a:latin typeface="新宋体" panose="02010609030101010101" pitchFamily="49" charset="-122"/>
                <a:ea typeface="新宋体" panose="02010609030101010101" pitchFamily="49" charset="-122"/>
              </a:rPr>
              <a:t>newheight</a:t>
            </a:r>
            <a:r>
              <a:rPr lang="en-US" altLang="zh-CN" sz="1400" dirty="0">
                <a:solidFill>
                  <a:srgbClr val="000000"/>
                </a:solidFill>
                <a:latin typeface="新宋体" panose="02010609030101010101" pitchFamily="49" charset="-122"/>
                <a:ea typeface="新宋体" panose="02010609030101010101" pitchFamily="49" charset="-122"/>
              </a:rPr>
              <a:t>];</a:t>
            </a:r>
          </a:p>
          <a:p>
            <a:r>
              <a:rPr lang="en-US" altLang="zh-CN" sz="1400" dirty="0" err="1">
                <a:solidFill>
                  <a:srgbClr val="000000"/>
                </a:solidFill>
                <a:latin typeface="新宋体" panose="02010609030101010101" pitchFamily="49" charset="-122"/>
                <a:ea typeface="新宋体" panose="02010609030101010101" pitchFamily="49" charset="-122"/>
              </a:rPr>
              <a:t>OnInitialUpdate</a:t>
            </a:r>
            <a:r>
              <a:rPr lang="en-US" altLang="zh-CN" sz="1400" dirty="0">
                <a:solidFill>
                  <a:srgbClr val="000000"/>
                </a:solidFill>
                <a:latin typeface="新宋体" panose="02010609030101010101" pitchFamily="49" charset="-122"/>
                <a:ea typeface="新宋体" panose="02010609030101010101" pitchFamily="49" charset="-122"/>
              </a:rPr>
              <a:t>();</a:t>
            </a:r>
          </a:p>
          <a:p>
            <a:r>
              <a:rPr lang="en-US" altLang="zh-CN" sz="1400" dirty="0">
                <a:solidFill>
                  <a:srgbClr val="0000FF"/>
                </a:solidFill>
                <a:latin typeface="新宋体" panose="02010609030101010101" pitchFamily="49" charset="-122"/>
                <a:ea typeface="新宋体" panose="02010609030101010101" pitchFamily="49" charset="-122"/>
              </a:rPr>
              <a:t>if</a:t>
            </a:r>
            <a:r>
              <a:rPr lang="en-US" altLang="zh-CN" sz="1400" dirty="0">
                <a:solidFill>
                  <a:srgbClr val="000000"/>
                </a:solidFill>
                <a:latin typeface="新宋体" panose="02010609030101010101" pitchFamily="49" charset="-122"/>
                <a:ea typeface="新宋体" panose="02010609030101010101" pitchFamily="49" charset="-122"/>
              </a:rPr>
              <a:t> (</a:t>
            </a:r>
            <a:r>
              <a:rPr lang="en-US" altLang="zh-CN" sz="1400" dirty="0" err="1">
                <a:solidFill>
                  <a:srgbClr val="000000"/>
                </a:solidFill>
                <a:latin typeface="新宋体" panose="02010609030101010101" pitchFamily="49" charset="-122"/>
                <a:ea typeface="新宋体" panose="02010609030101010101" pitchFamily="49" charset="-122"/>
              </a:rPr>
              <a:t>huiimg</a:t>
            </a:r>
            <a:r>
              <a:rPr lang="en-US" altLang="zh-CN" sz="1400" dirty="0">
                <a:solidFill>
                  <a:srgbClr val="000000"/>
                </a:solidFill>
                <a:latin typeface="新宋体" panose="02010609030101010101" pitchFamily="49" charset="-122"/>
                <a:ea typeface="新宋体" panose="02010609030101010101" pitchFamily="49" charset="-122"/>
              </a:rPr>
              <a:t>)</a:t>
            </a:r>
          </a:p>
          <a:p>
            <a:r>
              <a:rPr lang="en-US" altLang="zh-CN" sz="1400" dirty="0">
                <a:solidFill>
                  <a:srgbClr val="000000"/>
                </a:solidFill>
                <a:latin typeface="新宋体" panose="02010609030101010101" pitchFamily="49" charset="-122"/>
                <a:ea typeface="新宋体" panose="02010609030101010101" pitchFamily="49" charset="-122"/>
              </a:rPr>
              <a:t>{</a:t>
            </a:r>
          </a:p>
          <a:p>
            <a:r>
              <a:rPr lang="nn-NO" altLang="zh-CN" sz="1400" dirty="0">
                <a:solidFill>
                  <a:srgbClr val="0000FF"/>
                </a:solidFill>
                <a:latin typeface="新宋体" panose="02010609030101010101" pitchFamily="49" charset="-122"/>
                <a:ea typeface="新宋体" panose="02010609030101010101" pitchFamily="49" charset="-122"/>
              </a:rPr>
              <a:t>for</a:t>
            </a:r>
            <a:r>
              <a:rPr lang="nn-NO" altLang="zh-CN" sz="1400" dirty="0">
                <a:solidFill>
                  <a:srgbClr val="000000"/>
                </a:solidFill>
                <a:latin typeface="新宋体" panose="02010609030101010101" pitchFamily="49" charset="-122"/>
                <a:ea typeface="新宋体" panose="02010609030101010101" pitchFamily="49" charset="-122"/>
              </a:rPr>
              <a:t> (i = 0; i &lt; height; i++)</a:t>
            </a:r>
          </a:p>
          <a:p>
            <a:r>
              <a:rPr lang="en-US" altLang="zh-CN" sz="1400" dirty="0">
                <a:solidFill>
                  <a:srgbClr val="000000"/>
                </a:solidFill>
                <a:latin typeface="新宋体" panose="02010609030101010101" pitchFamily="49" charset="-122"/>
                <a:ea typeface="新宋体" panose="02010609030101010101" pitchFamily="49" charset="-122"/>
              </a:rPr>
              <a:t>{</a:t>
            </a:r>
          </a:p>
          <a:p>
            <a:r>
              <a:rPr lang="en-US" altLang="zh-CN" sz="1400" dirty="0">
                <a:solidFill>
                  <a:srgbClr val="0000FF"/>
                </a:solidFill>
                <a:latin typeface="新宋体" panose="02010609030101010101" pitchFamily="49" charset="-122"/>
                <a:ea typeface="新宋体" panose="02010609030101010101" pitchFamily="49" charset="-122"/>
              </a:rPr>
              <a:t>for</a:t>
            </a:r>
            <a:r>
              <a:rPr lang="en-US" altLang="zh-CN" sz="1400" dirty="0">
                <a:solidFill>
                  <a:srgbClr val="000000"/>
                </a:solidFill>
                <a:latin typeface="新宋体" panose="02010609030101010101" pitchFamily="49" charset="-122"/>
                <a:ea typeface="新宋体" panose="02010609030101010101" pitchFamily="49" charset="-122"/>
              </a:rPr>
              <a:t> (j = 0; j &lt; width; </a:t>
            </a:r>
            <a:r>
              <a:rPr lang="en-US" altLang="zh-CN" sz="1400" dirty="0" err="1">
                <a:solidFill>
                  <a:srgbClr val="000000"/>
                </a:solidFill>
                <a:latin typeface="新宋体" panose="02010609030101010101" pitchFamily="49" charset="-122"/>
                <a:ea typeface="新宋体" panose="02010609030101010101" pitchFamily="49" charset="-122"/>
              </a:rPr>
              <a:t>j++</a:t>
            </a:r>
            <a:r>
              <a:rPr lang="en-US" altLang="zh-CN" sz="1400" dirty="0">
                <a:solidFill>
                  <a:srgbClr val="000000"/>
                </a:solidFill>
                <a:latin typeface="新宋体" panose="02010609030101010101" pitchFamily="49" charset="-122"/>
                <a:ea typeface="新宋体" panose="02010609030101010101" pitchFamily="49" charset="-122"/>
              </a:rPr>
              <a:t>)</a:t>
            </a:r>
          </a:p>
          <a:p>
            <a:r>
              <a:rPr lang="en-US" altLang="zh-CN" sz="1400" dirty="0">
                <a:solidFill>
                  <a:srgbClr val="000000"/>
                </a:solidFill>
                <a:latin typeface="新宋体" panose="02010609030101010101" pitchFamily="49" charset="-122"/>
                <a:ea typeface="新宋体" panose="02010609030101010101" pitchFamily="49" charset="-122"/>
              </a:rPr>
              <a:t>{</a:t>
            </a:r>
          </a:p>
          <a:p>
            <a:r>
              <a:rPr lang="en-US" altLang="zh-CN" sz="1400" dirty="0">
                <a:solidFill>
                  <a:srgbClr val="0000FF"/>
                </a:solidFill>
                <a:latin typeface="新宋体" panose="02010609030101010101" pitchFamily="49" charset="-122"/>
                <a:ea typeface="新宋体" panose="02010609030101010101" pitchFamily="49" charset="-122"/>
              </a:rPr>
              <a:t>if</a:t>
            </a:r>
            <a:r>
              <a:rPr lang="en-US" altLang="zh-CN" sz="1400" dirty="0">
                <a:solidFill>
                  <a:srgbClr val="000000"/>
                </a:solidFill>
                <a:latin typeface="新宋体" panose="02010609030101010101" pitchFamily="49" charset="-122"/>
                <a:ea typeface="新宋体" panose="02010609030101010101" pitchFamily="49" charset="-122"/>
              </a:rPr>
              <a:t> (</a:t>
            </a:r>
            <a:r>
              <a:rPr lang="en-US" altLang="zh-CN" sz="1400" dirty="0" err="1">
                <a:solidFill>
                  <a:srgbClr val="000000"/>
                </a:solidFill>
                <a:latin typeface="新宋体" panose="02010609030101010101" pitchFamily="49" charset="-122"/>
                <a:ea typeface="新宋体" panose="02010609030101010101" pitchFamily="49" charset="-122"/>
              </a:rPr>
              <a:t>huiimg</a:t>
            </a:r>
            <a:r>
              <a:rPr lang="en-US" altLang="zh-CN" sz="1400" dirty="0">
                <a:solidFill>
                  <a:srgbClr val="000000"/>
                </a:solidFill>
                <a:latin typeface="新宋体" panose="02010609030101010101" pitchFamily="49" charset="-122"/>
                <a:ea typeface="新宋体" panose="02010609030101010101" pitchFamily="49" charset="-122"/>
              </a:rPr>
              <a:t>[</a:t>
            </a:r>
            <a:r>
              <a:rPr lang="en-US" altLang="zh-CN" sz="1400" dirty="0" err="1">
                <a:solidFill>
                  <a:srgbClr val="000000"/>
                </a:solidFill>
                <a:latin typeface="新宋体" panose="02010609030101010101" pitchFamily="49" charset="-122"/>
                <a:ea typeface="新宋体" panose="02010609030101010101" pitchFamily="49" charset="-122"/>
              </a:rPr>
              <a:t>i</a:t>
            </a:r>
            <a:r>
              <a:rPr lang="en-US" altLang="zh-CN" sz="1400" dirty="0">
                <a:solidFill>
                  <a:srgbClr val="000000"/>
                </a:solidFill>
                <a:latin typeface="新宋体" panose="02010609030101010101" pitchFamily="49" charset="-122"/>
                <a:ea typeface="新宋体" panose="02010609030101010101" pitchFamily="49" charset="-122"/>
              </a:rPr>
              <a:t> * width + j] != 0) </a:t>
            </a:r>
          </a:p>
          <a:p>
            <a:r>
              <a:rPr lang="en-US" altLang="zh-CN" sz="1400" dirty="0">
                <a:solidFill>
                  <a:srgbClr val="000000"/>
                </a:solidFill>
                <a:latin typeface="新宋体" panose="02010609030101010101" pitchFamily="49" charset="-122"/>
                <a:ea typeface="新宋体" panose="02010609030101010101" pitchFamily="49" charset="-122"/>
              </a:rPr>
              <a:t>{</a:t>
            </a:r>
          </a:p>
          <a:p>
            <a:r>
              <a:rPr lang="pl-PL" altLang="zh-CN" sz="1400" dirty="0">
                <a:solidFill>
                  <a:srgbClr val="000000"/>
                </a:solidFill>
                <a:latin typeface="新宋体" panose="02010609030101010101" pitchFamily="49" charset="-122"/>
                <a:ea typeface="新宋体" panose="02010609030101010101" pitchFamily="49" charset="-122"/>
              </a:rPr>
              <a:t>b= rgbimg[i * 3 * width + j * 3];</a:t>
            </a:r>
          </a:p>
          <a:p>
            <a:r>
              <a:rPr lang="pl-PL" altLang="zh-CN" sz="1400" dirty="0">
                <a:solidFill>
                  <a:srgbClr val="000000"/>
                </a:solidFill>
                <a:latin typeface="新宋体" panose="02010609030101010101" pitchFamily="49" charset="-122"/>
                <a:ea typeface="新宋体" panose="02010609030101010101" pitchFamily="49" charset="-122"/>
              </a:rPr>
              <a:t>g= rgbimg[i * 3 * width + j * 3 + 1];</a:t>
            </a:r>
          </a:p>
          <a:p>
            <a:r>
              <a:rPr lang="en-US" altLang="zh-CN" sz="1400" dirty="0">
                <a:solidFill>
                  <a:srgbClr val="000000"/>
                </a:solidFill>
                <a:latin typeface="新宋体" panose="02010609030101010101" pitchFamily="49" charset="-122"/>
                <a:ea typeface="新宋体" panose="02010609030101010101" pitchFamily="49" charset="-122"/>
              </a:rPr>
              <a:t>r= </a:t>
            </a:r>
            <a:r>
              <a:rPr lang="en-US" altLang="zh-CN" sz="1400" dirty="0" err="1">
                <a:solidFill>
                  <a:srgbClr val="000000"/>
                </a:solidFill>
                <a:latin typeface="新宋体" panose="02010609030101010101" pitchFamily="49" charset="-122"/>
                <a:ea typeface="新宋体" panose="02010609030101010101" pitchFamily="49" charset="-122"/>
              </a:rPr>
              <a:t>rgbimg</a:t>
            </a:r>
            <a:r>
              <a:rPr lang="en-US" altLang="zh-CN" sz="1400" dirty="0">
                <a:solidFill>
                  <a:srgbClr val="000000"/>
                </a:solidFill>
                <a:latin typeface="新宋体" panose="02010609030101010101" pitchFamily="49" charset="-122"/>
                <a:ea typeface="新宋体" panose="02010609030101010101" pitchFamily="49" charset="-122"/>
              </a:rPr>
              <a:t>[</a:t>
            </a:r>
            <a:r>
              <a:rPr lang="en-US" altLang="zh-CN" sz="1400" dirty="0" err="1">
                <a:solidFill>
                  <a:srgbClr val="000000"/>
                </a:solidFill>
                <a:latin typeface="新宋体" panose="02010609030101010101" pitchFamily="49" charset="-122"/>
                <a:ea typeface="新宋体" panose="02010609030101010101" pitchFamily="49" charset="-122"/>
              </a:rPr>
              <a:t>i</a:t>
            </a:r>
            <a:r>
              <a:rPr lang="en-US" altLang="zh-CN" sz="1400" dirty="0">
                <a:solidFill>
                  <a:srgbClr val="000000"/>
                </a:solidFill>
                <a:latin typeface="新宋体" panose="02010609030101010101" pitchFamily="49" charset="-122"/>
                <a:ea typeface="新宋体" panose="02010609030101010101" pitchFamily="49" charset="-122"/>
              </a:rPr>
              <a:t> * 3 * width + j * 3 + 2];</a:t>
            </a:r>
          </a:p>
          <a:p>
            <a:endParaRPr lang="zh-CN" altLang="en-US" sz="1400" dirty="0">
              <a:solidFill>
                <a:srgbClr val="000000"/>
              </a:solidFill>
              <a:latin typeface="新宋体" panose="02010609030101010101" pitchFamily="49" charset="-122"/>
              <a:ea typeface="新宋体" panose="02010609030101010101" pitchFamily="49" charset="-122"/>
            </a:endParaRPr>
          </a:p>
          <a:p>
            <a:r>
              <a:rPr lang="en-US" altLang="zh-CN" sz="1400" dirty="0" err="1">
                <a:solidFill>
                  <a:srgbClr val="000000"/>
                </a:solidFill>
                <a:latin typeface="新宋体" panose="02010609030101010101" pitchFamily="49" charset="-122"/>
                <a:ea typeface="新宋体" panose="02010609030101010101" pitchFamily="49" charset="-122"/>
              </a:rPr>
              <a:t>newrgbimg</a:t>
            </a:r>
            <a:r>
              <a:rPr lang="en-US" altLang="zh-CN" sz="1400" dirty="0">
                <a:solidFill>
                  <a:srgbClr val="000000"/>
                </a:solidFill>
                <a:latin typeface="新宋体" panose="02010609030101010101" pitchFamily="49" charset="-122"/>
                <a:ea typeface="新宋体" panose="02010609030101010101" pitchFamily="49" charset="-122"/>
              </a:rPr>
              <a:t>[(</a:t>
            </a:r>
            <a:r>
              <a:rPr lang="en-US" altLang="zh-CN" sz="1400" dirty="0" err="1">
                <a:solidFill>
                  <a:srgbClr val="000000"/>
                </a:solidFill>
                <a:latin typeface="新宋体" panose="02010609030101010101" pitchFamily="49" charset="-122"/>
                <a:ea typeface="新宋体" panose="02010609030101010101" pitchFamily="49" charset="-122"/>
              </a:rPr>
              <a:t>i</a:t>
            </a:r>
            <a:r>
              <a:rPr lang="en-US" altLang="zh-CN" sz="1400" dirty="0">
                <a:solidFill>
                  <a:srgbClr val="000000"/>
                </a:solidFill>
                <a:latin typeface="新宋体" panose="02010609030101010101" pitchFamily="49" charset="-122"/>
                <a:ea typeface="新宋体" panose="02010609030101010101" pitchFamily="49" charset="-122"/>
              </a:rPr>
              <a:t> - </a:t>
            </a:r>
            <a:r>
              <a:rPr lang="en-US" altLang="zh-CN" sz="1400" dirty="0" err="1">
                <a:solidFill>
                  <a:srgbClr val="000000"/>
                </a:solidFill>
                <a:latin typeface="新宋体" panose="02010609030101010101" pitchFamily="49" charset="-122"/>
                <a:ea typeface="新宋体" panose="02010609030101010101" pitchFamily="49" charset="-122"/>
              </a:rPr>
              <a:t>minh</a:t>
            </a:r>
            <a:r>
              <a:rPr lang="en-US" altLang="zh-CN" sz="1400" dirty="0">
                <a:solidFill>
                  <a:srgbClr val="000000"/>
                </a:solidFill>
                <a:latin typeface="新宋体" panose="02010609030101010101" pitchFamily="49" charset="-122"/>
                <a:ea typeface="新宋体" panose="02010609030101010101" pitchFamily="49" charset="-122"/>
              </a:rPr>
              <a:t>) * </a:t>
            </a:r>
            <a:r>
              <a:rPr lang="en-US" altLang="zh-CN" sz="1400" dirty="0" err="1">
                <a:solidFill>
                  <a:srgbClr val="000000"/>
                </a:solidFill>
                <a:latin typeface="新宋体" panose="02010609030101010101" pitchFamily="49" charset="-122"/>
                <a:ea typeface="新宋体" panose="02010609030101010101" pitchFamily="49" charset="-122"/>
              </a:rPr>
              <a:t>newwidth</a:t>
            </a:r>
            <a:r>
              <a:rPr lang="en-US" altLang="zh-CN" sz="1400" dirty="0">
                <a:solidFill>
                  <a:srgbClr val="000000"/>
                </a:solidFill>
                <a:latin typeface="新宋体" panose="02010609030101010101" pitchFamily="49" charset="-122"/>
                <a:ea typeface="新宋体" panose="02010609030101010101" pitchFamily="49" charset="-122"/>
              </a:rPr>
              <a:t> * 3 + (j - </a:t>
            </a:r>
            <a:r>
              <a:rPr lang="en-US" altLang="zh-CN" sz="1400" dirty="0" err="1">
                <a:solidFill>
                  <a:srgbClr val="000000"/>
                </a:solidFill>
                <a:latin typeface="新宋体" panose="02010609030101010101" pitchFamily="49" charset="-122"/>
                <a:ea typeface="新宋体" panose="02010609030101010101" pitchFamily="49" charset="-122"/>
              </a:rPr>
              <a:t>minw</a:t>
            </a:r>
            <a:r>
              <a:rPr lang="en-US" altLang="zh-CN" sz="1400" dirty="0">
                <a:solidFill>
                  <a:srgbClr val="000000"/>
                </a:solidFill>
                <a:latin typeface="新宋体" panose="02010609030101010101" pitchFamily="49" charset="-122"/>
                <a:ea typeface="新宋体" panose="02010609030101010101" pitchFamily="49" charset="-122"/>
              </a:rPr>
              <a:t>) * 3] = b;</a:t>
            </a:r>
          </a:p>
          <a:p>
            <a:r>
              <a:rPr lang="sv-SE" altLang="zh-CN" sz="1400" dirty="0">
                <a:solidFill>
                  <a:srgbClr val="000000"/>
                </a:solidFill>
                <a:latin typeface="新宋体" panose="02010609030101010101" pitchFamily="49" charset="-122"/>
                <a:ea typeface="新宋体" panose="02010609030101010101" pitchFamily="49" charset="-122"/>
              </a:rPr>
              <a:t>newrgbimg[(i - minh) * newwidth * 3 + (j - minw) * 3 + 1] = g;</a:t>
            </a:r>
          </a:p>
          <a:p>
            <a:r>
              <a:rPr lang="en-US" altLang="zh-CN" sz="1400" dirty="0" err="1">
                <a:solidFill>
                  <a:srgbClr val="000000"/>
                </a:solidFill>
                <a:latin typeface="新宋体" panose="02010609030101010101" pitchFamily="49" charset="-122"/>
                <a:ea typeface="新宋体" panose="02010609030101010101" pitchFamily="49" charset="-122"/>
              </a:rPr>
              <a:t>newrgbimg</a:t>
            </a:r>
            <a:r>
              <a:rPr lang="en-US" altLang="zh-CN" sz="1400" dirty="0">
                <a:solidFill>
                  <a:srgbClr val="000000"/>
                </a:solidFill>
                <a:latin typeface="新宋体" panose="02010609030101010101" pitchFamily="49" charset="-122"/>
                <a:ea typeface="新宋体" panose="02010609030101010101" pitchFamily="49" charset="-122"/>
              </a:rPr>
              <a:t>[(</a:t>
            </a:r>
            <a:r>
              <a:rPr lang="en-US" altLang="zh-CN" sz="1400" dirty="0" err="1">
                <a:solidFill>
                  <a:srgbClr val="000000"/>
                </a:solidFill>
                <a:latin typeface="新宋体" panose="02010609030101010101" pitchFamily="49" charset="-122"/>
                <a:ea typeface="新宋体" panose="02010609030101010101" pitchFamily="49" charset="-122"/>
              </a:rPr>
              <a:t>i</a:t>
            </a:r>
            <a:r>
              <a:rPr lang="en-US" altLang="zh-CN" sz="1400" dirty="0">
                <a:solidFill>
                  <a:srgbClr val="000000"/>
                </a:solidFill>
                <a:latin typeface="新宋体" panose="02010609030101010101" pitchFamily="49" charset="-122"/>
                <a:ea typeface="新宋体" panose="02010609030101010101" pitchFamily="49" charset="-122"/>
              </a:rPr>
              <a:t> - </a:t>
            </a:r>
            <a:r>
              <a:rPr lang="en-US" altLang="zh-CN" sz="1400" dirty="0" err="1">
                <a:solidFill>
                  <a:srgbClr val="000000"/>
                </a:solidFill>
                <a:latin typeface="新宋体" panose="02010609030101010101" pitchFamily="49" charset="-122"/>
                <a:ea typeface="新宋体" panose="02010609030101010101" pitchFamily="49" charset="-122"/>
              </a:rPr>
              <a:t>minh</a:t>
            </a:r>
            <a:r>
              <a:rPr lang="en-US" altLang="zh-CN" sz="1400" dirty="0">
                <a:solidFill>
                  <a:srgbClr val="000000"/>
                </a:solidFill>
                <a:latin typeface="新宋体" panose="02010609030101010101" pitchFamily="49" charset="-122"/>
                <a:ea typeface="新宋体" panose="02010609030101010101" pitchFamily="49" charset="-122"/>
              </a:rPr>
              <a:t>) * </a:t>
            </a:r>
            <a:r>
              <a:rPr lang="en-US" altLang="zh-CN" sz="1400" dirty="0" err="1">
                <a:solidFill>
                  <a:srgbClr val="000000"/>
                </a:solidFill>
                <a:latin typeface="新宋体" panose="02010609030101010101" pitchFamily="49" charset="-122"/>
                <a:ea typeface="新宋体" panose="02010609030101010101" pitchFamily="49" charset="-122"/>
              </a:rPr>
              <a:t>newwidth</a:t>
            </a:r>
            <a:r>
              <a:rPr lang="en-US" altLang="zh-CN" sz="1400" dirty="0">
                <a:solidFill>
                  <a:srgbClr val="000000"/>
                </a:solidFill>
                <a:latin typeface="新宋体" panose="02010609030101010101" pitchFamily="49" charset="-122"/>
                <a:ea typeface="新宋体" panose="02010609030101010101" pitchFamily="49" charset="-122"/>
              </a:rPr>
              <a:t> * 3 + (j - </a:t>
            </a:r>
            <a:r>
              <a:rPr lang="en-US" altLang="zh-CN" sz="1400" dirty="0" err="1">
                <a:solidFill>
                  <a:srgbClr val="000000"/>
                </a:solidFill>
                <a:latin typeface="新宋体" panose="02010609030101010101" pitchFamily="49" charset="-122"/>
                <a:ea typeface="新宋体" panose="02010609030101010101" pitchFamily="49" charset="-122"/>
              </a:rPr>
              <a:t>minw</a:t>
            </a:r>
            <a:r>
              <a:rPr lang="en-US" altLang="zh-CN" sz="1400" dirty="0">
                <a:solidFill>
                  <a:srgbClr val="000000"/>
                </a:solidFill>
                <a:latin typeface="新宋体" panose="02010609030101010101" pitchFamily="49" charset="-122"/>
                <a:ea typeface="新宋体" panose="02010609030101010101" pitchFamily="49" charset="-122"/>
              </a:rPr>
              <a:t>) * 3 + 2] = r;</a:t>
            </a:r>
          </a:p>
          <a:p>
            <a:endParaRPr lang="zh-CN" altLang="en-US" sz="1400" dirty="0">
              <a:solidFill>
                <a:srgbClr val="000000"/>
              </a:solidFill>
              <a:latin typeface="新宋体" panose="02010609030101010101" pitchFamily="49" charset="-122"/>
              <a:ea typeface="新宋体" panose="02010609030101010101" pitchFamily="49" charset="-122"/>
            </a:endParaRPr>
          </a:p>
          <a:p>
            <a:r>
              <a:rPr lang="en-US" altLang="zh-CN" sz="1400" dirty="0">
                <a:solidFill>
                  <a:srgbClr val="008000"/>
                </a:solidFill>
                <a:latin typeface="新宋体" panose="02010609030101010101" pitchFamily="49" charset="-122"/>
                <a:ea typeface="新宋体" panose="02010609030101010101" pitchFamily="49" charset="-122"/>
              </a:rPr>
              <a:t>//</a:t>
            </a:r>
            <a:r>
              <a:rPr lang="en-US" altLang="zh-CN" sz="1400" dirty="0" err="1">
                <a:solidFill>
                  <a:srgbClr val="008000"/>
                </a:solidFill>
                <a:latin typeface="新宋体" panose="02010609030101010101" pitchFamily="49" charset="-122"/>
                <a:ea typeface="新宋体" panose="02010609030101010101" pitchFamily="49" charset="-122"/>
              </a:rPr>
              <a:t>newhuiimg</a:t>
            </a:r>
            <a:r>
              <a:rPr lang="en-US" altLang="zh-CN" sz="1400" dirty="0">
                <a:solidFill>
                  <a:srgbClr val="008000"/>
                </a:solidFill>
                <a:latin typeface="新宋体" panose="02010609030101010101" pitchFamily="49" charset="-122"/>
                <a:ea typeface="新宋体" panose="02010609030101010101" pitchFamily="49" charset="-122"/>
              </a:rPr>
              <a:t>[(</a:t>
            </a:r>
            <a:r>
              <a:rPr lang="en-US" altLang="zh-CN" sz="1400" dirty="0" err="1">
                <a:solidFill>
                  <a:srgbClr val="008000"/>
                </a:solidFill>
                <a:latin typeface="新宋体" panose="02010609030101010101" pitchFamily="49" charset="-122"/>
                <a:ea typeface="新宋体" panose="02010609030101010101" pitchFamily="49" charset="-122"/>
              </a:rPr>
              <a:t>i</a:t>
            </a:r>
            <a:r>
              <a:rPr lang="en-US" altLang="zh-CN" sz="1400" dirty="0">
                <a:solidFill>
                  <a:srgbClr val="008000"/>
                </a:solidFill>
                <a:latin typeface="新宋体" panose="02010609030101010101" pitchFamily="49" charset="-122"/>
                <a:ea typeface="新宋体" panose="02010609030101010101" pitchFamily="49" charset="-122"/>
              </a:rPr>
              <a:t> - </a:t>
            </a:r>
            <a:r>
              <a:rPr lang="en-US" altLang="zh-CN" sz="1400" dirty="0" err="1">
                <a:solidFill>
                  <a:srgbClr val="008000"/>
                </a:solidFill>
                <a:latin typeface="新宋体" panose="02010609030101010101" pitchFamily="49" charset="-122"/>
                <a:ea typeface="新宋体" panose="02010609030101010101" pitchFamily="49" charset="-122"/>
              </a:rPr>
              <a:t>minh</a:t>
            </a:r>
            <a:r>
              <a:rPr lang="en-US" altLang="zh-CN" sz="1400" dirty="0">
                <a:solidFill>
                  <a:srgbClr val="008000"/>
                </a:solidFill>
                <a:latin typeface="新宋体" panose="02010609030101010101" pitchFamily="49" charset="-122"/>
                <a:ea typeface="新宋体" panose="02010609030101010101" pitchFamily="49" charset="-122"/>
              </a:rPr>
              <a:t>) * </a:t>
            </a:r>
            <a:r>
              <a:rPr lang="en-US" altLang="zh-CN" sz="1400" dirty="0" err="1">
                <a:solidFill>
                  <a:srgbClr val="008000"/>
                </a:solidFill>
                <a:latin typeface="新宋体" panose="02010609030101010101" pitchFamily="49" charset="-122"/>
                <a:ea typeface="新宋体" panose="02010609030101010101" pitchFamily="49" charset="-122"/>
              </a:rPr>
              <a:t>newwidth</a:t>
            </a:r>
            <a:r>
              <a:rPr lang="en-US" altLang="zh-CN" sz="1400" dirty="0">
                <a:solidFill>
                  <a:srgbClr val="008000"/>
                </a:solidFill>
                <a:latin typeface="新宋体" panose="02010609030101010101" pitchFamily="49" charset="-122"/>
                <a:ea typeface="新宋体" panose="02010609030101010101" pitchFamily="49" charset="-122"/>
              </a:rPr>
              <a:t> + (j - </a:t>
            </a:r>
            <a:r>
              <a:rPr lang="en-US" altLang="zh-CN" sz="1400" dirty="0" err="1">
                <a:solidFill>
                  <a:srgbClr val="008000"/>
                </a:solidFill>
                <a:latin typeface="新宋体" panose="02010609030101010101" pitchFamily="49" charset="-122"/>
                <a:ea typeface="新宋体" panose="02010609030101010101" pitchFamily="49" charset="-122"/>
              </a:rPr>
              <a:t>minw</a:t>
            </a:r>
            <a:r>
              <a:rPr lang="en-US" altLang="zh-CN" sz="1400" dirty="0">
                <a:solidFill>
                  <a:srgbClr val="008000"/>
                </a:solidFill>
                <a:latin typeface="新宋体" panose="02010609030101010101" pitchFamily="49" charset="-122"/>
                <a:ea typeface="新宋体" panose="02010609030101010101" pitchFamily="49" charset="-122"/>
              </a:rPr>
              <a:t>)] = 0.110 * b + 0.588 * g + 0.302 * r;</a:t>
            </a:r>
            <a:endParaRPr lang="en-US" altLang="zh-CN" sz="1400" dirty="0">
              <a:solidFill>
                <a:srgbClr val="000000"/>
              </a:solidFill>
              <a:latin typeface="新宋体" panose="02010609030101010101" pitchFamily="49" charset="-122"/>
              <a:ea typeface="新宋体" panose="02010609030101010101" pitchFamily="49" charset="-122"/>
            </a:endParaRPr>
          </a:p>
          <a:p>
            <a:r>
              <a:rPr lang="en-US" altLang="zh-CN" sz="1400" dirty="0">
                <a:solidFill>
                  <a:srgbClr val="000000"/>
                </a:solidFill>
                <a:latin typeface="新宋体" panose="02010609030101010101" pitchFamily="49" charset="-122"/>
                <a:ea typeface="新宋体" panose="02010609030101010101" pitchFamily="49" charset="-122"/>
              </a:rPr>
              <a:t>}</a:t>
            </a:r>
          </a:p>
          <a:p>
            <a:r>
              <a:rPr lang="en-US" altLang="zh-CN" sz="1400" dirty="0">
                <a:solidFill>
                  <a:srgbClr val="000000"/>
                </a:solidFill>
                <a:latin typeface="新宋体" panose="02010609030101010101" pitchFamily="49" charset="-122"/>
                <a:ea typeface="新宋体" panose="02010609030101010101" pitchFamily="49" charset="-122"/>
              </a:rPr>
              <a:t>}</a:t>
            </a:r>
          </a:p>
          <a:p>
            <a:r>
              <a:rPr lang="en-US" altLang="zh-CN" sz="1400" dirty="0">
                <a:solidFill>
                  <a:srgbClr val="000000"/>
                </a:solidFill>
                <a:latin typeface="新宋体" panose="02010609030101010101" pitchFamily="49" charset="-122"/>
                <a:ea typeface="新宋体" panose="02010609030101010101" pitchFamily="49" charset="-122"/>
              </a:rPr>
              <a:t>}</a:t>
            </a:r>
            <a:endParaRPr lang="zh-CN" altLang="en-US" sz="1400" dirty="0">
              <a:solidFill>
                <a:srgbClr val="000000"/>
              </a:solidFill>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679781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45527C2-E1DB-4558-95D0-D2AE3E29A53F}"/>
              </a:ext>
            </a:extLst>
          </p:cNvPr>
          <p:cNvSpPr txBox="1"/>
          <p:nvPr/>
        </p:nvSpPr>
        <p:spPr>
          <a:xfrm>
            <a:off x="1830050" y="1203849"/>
            <a:ext cx="8769888" cy="1493807"/>
          </a:xfrm>
          <a:prstGeom prst="rect">
            <a:avLst/>
          </a:prstGeom>
          <a:noFill/>
        </p:spPr>
        <p:txBody>
          <a:bodyPr wrap="square" rtlCol="0">
            <a:spAutoFit/>
          </a:bodyPr>
          <a:lstStyle/>
          <a:p>
            <a:pPr>
              <a:lnSpc>
                <a:spcPts val="2800"/>
              </a:lnSpc>
            </a:pPr>
            <a:r>
              <a:rPr lang="zh-CN" altLang="en-US" dirty="0">
                <a:latin typeface="+mn-ea"/>
              </a:rPr>
              <a:t>       字符分割可使用霍夫变换校正图片，然后根据比例划分图片范围；也可以将车牌图片灰度化二值化，根据每一列是否有字符来判断两个字符之间空着的区域分割出来（所以对与存在边框的有较大的误判可能，通过设置阈值，小于某值认为无字符可改善）。对于车牌图片较好的情况，采用直接按比例分割可能更好。</a:t>
            </a:r>
          </a:p>
        </p:txBody>
      </p:sp>
      <p:sp>
        <p:nvSpPr>
          <p:cNvPr id="8" name="文本框 1">
            <a:extLst>
              <a:ext uri="{FF2B5EF4-FFF2-40B4-BE49-F238E27FC236}">
                <a16:creationId xmlns:a16="http://schemas.microsoft.com/office/drawing/2014/main" id="{73E7A6B4-BD18-479B-8F19-99A2B047522C}"/>
              </a:ext>
            </a:extLst>
          </p:cNvPr>
          <p:cNvSpPr txBox="1"/>
          <p:nvPr/>
        </p:nvSpPr>
        <p:spPr>
          <a:xfrm>
            <a:off x="1830050" y="617042"/>
            <a:ext cx="6416265" cy="461665"/>
          </a:xfrm>
          <a:prstGeom prst="rect">
            <a:avLst/>
          </a:prstGeom>
          <a:noFill/>
        </p:spPr>
        <p:txBody>
          <a:bodyPr wrap="square" rtlCol="0">
            <a:spAutoFit/>
          </a:bodyPr>
          <a:lstStyle/>
          <a:p>
            <a:r>
              <a:rPr lang="en-US" altLang="zh-CN" sz="2400" b="1" dirty="0">
                <a:solidFill>
                  <a:srgbClr val="5E7D8B"/>
                </a:solidFill>
              </a:rPr>
              <a:t>2.3</a:t>
            </a:r>
            <a:r>
              <a:rPr lang="zh-CN" altLang="en-US" sz="2400" b="1" dirty="0">
                <a:solidFill>
                  <a:srgbClr val="5E7D8B"/>
                </a:solidFill>
              </a:rPr>
              <a:t>字符分割</a:t>
            </a:r>
            <a:endParaRPr lang="zh-CN" altLang="zh-CN" sz="2400" b="1" dirty="0">
              <a:solidFill>
                <a:srgbClr val="5E7D8B"/>
              </a:solidFill>
            </a:endParaRPr>
          </a:p>
        </p:txBody>
      </p:sp>
      <p:sp>
        <p:nvSpPr>
          <p:cNvPr id="4" name="文本框 3">
            <a:extLst>
              <a:ext uri="{FF2B5EF4-FFF2-40B4-BE49-F238E27FC236}">
                <a16:creationId xmlns:a16="http://schemas.microsoft.com/office/drawing/2014/main" id="{D94B306C-D8CB-49BB-AF5F-00013FB8A641}"/>
              </a:ext>
            </a:extLst>
          </p:cNvPr>
          <p:cNvSpPr txBox="1"/>
          <p:nvPr/>
        </p:nvSpPr>
        <p:spPr>
          <a:xfrm>
            <a:off x="3392312" y="3591956"/>
            <a:ext cx="5276298" cy="307777"/>
          </a:xfrm>
          <a:prstGeom prst="rect">
            <a:avLst/>
          </a:prstGeom>
          <a:noFill/>
        </p:spPr>
        <p:txBody>
          <a:bodyPr wrap="square" rtlCol="0">
            <a:spAutoFit/>
          </a:bodyPr>
          <a:lstStyle/>
          <a:p>
            <a:pPr algn="ctr">
              <a:spcAft>
                <a:spcPts val="0"/>
              </a:spcAft>
            </a:pPr>
            <a:r>
              <a:rPr lang="zh-CN" altLang="en-US" sz="1400" kern="100" dirty="0">
                <a:latin typeface="等线 Light" panose="02010600030101010101" pitchFamily="2" charset="-122"/>
                <a:ea typeface="黑体" panose="02010609060101010101" pitchFamily="49" charset="-122"/>
                <a:cs typeface="Times New Roman" panose="02020603050405020304" pitchFamily="18" charset="0"/>
              </a:rPr>
              <a:t>字符分割（采用按比例划分）与错误分割示例</a:t>
            </a:r>
            <a:endParaRPr lang="zh-CN" altLang="zh-CN" sz="1400" kern="100" dirty="0">
              <a:latin typeface="等线 Light" panose="02010600030101010101" pitchFamily="2" charset="-122"/>
              <a:ea typeface="等线 Light"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432C37EF-A7D4-4012-A5B4-C923E9D61FCF}"/>
              </a:ext>
            </a:extLst>
          </p:cNvPr>
          <p:cNvPicPr>
            <a:picLocks noChangeAspect="1"/>
          </p:cNvPicPr>
          <p:nvPr/>
        </p:nvPicPr>
        <p:blipFill>
          <a:blip r:embed="rId2"/>
          <a:stretch>
            <a:fillRect/>
          </a:stretch>
        </p:blipFill>
        <p:spPr>
          <a:xfrm>
            <a:off x="2176211" y="2938941"/>
            <a:ext cx="8232984" cy="490059"/>
          </a:xfrm>
          <a:prstGeom prst="rect">
            <a:avLst/>
          </a:prstGeom>
        </p:spPr>
      </p:pic>
      <p:pic>
        <p:nvPicPr>
          <p:cNvPr id="6" name="图片 5">
            <a:extLst>
              <a:ext uri="{FF2B5EF4-FFF2-40B4-BE49-F238E27FC236}">
                <a16:creationId xmlns:a16="http://schemas.microsoft.com/office/drawing/2014/main" id="{A86B2598-A6CC-4BAE-B710-E6F543F326FD}"/>
              </a:ext>
            </a:extLst>
          </p:cNvPr>
          <p:cNvPicPr>
            <a:picLocks noChangeAspect="1"/>
          </p:cNvPicPr>
          <p:nvPr/>
        </p:nvPicPr>
        <p:blipFill>
          <a:blip r:embed="rId3"/>
          <a:stretch>
            <a:fillRect/>
          </a:stretch>
        </p:blipFill>
        <p:spPr>
          <a:xfrm>
            <a:off x="4486418" y="4062689"/>
            <a:ext cx="3219163" cy="651897"/>
          </a:xfrm>
          <a:prstGeom prst="rect">
            <a:avLst/>
          </a:prstGeom>
        </p:spPr>
      </p:pic>
      <p:sp>
        <p:nvSpPr>
          <p:cNvPr id="9" name="文本框 8">
            <a:extLst>
              <a:ext uri="{FF2B5EF4-FFF2-40B4-BE49-F238E27FC236}">
                <a16:creationId xmlns:a16="http://schemas.microsoft.com/office/drawing/2014/main" id="{A99FE6D9-0B09-4CCE-A5C2-7496C07E9F96}"/>
              </a:ext>
            </a:extLst>
          </p:cNvPr>
          <p:cNvSpPr txBox="1"/>
          <p:nvPr/>
        </p:nvSpPr>
        <p:spPr>
          <a:xfrm>
            <a:off x="3720092" y="4809520"/>
            <a:ext cx="5276298" cy="307777"/>
          </a:xfrm>
          <a:prstGeom prst="rect">
            <a:avLst/>
          </a:prstGeom>
          <a:noFill/>
        </p:spPr>
        <p:txBody>
          <a:bodyPr wrap="square" rtlCol="0">
            <a:spAutoFit/>
          </a:bodyPr>
          <a:lstStyle/>
          <a:p>
            <a:pPr algn="ctr">
              <a:spcAft>
                <a:spcPts val="0"/>
              </a:spcAft>
            </a:pPr>
            <a:r>
              <a:rPr lang="en-US" altLang="zh-CN" sz="1400" kern="100" dirty="0">
                <a:latin typeface="等线 Light" panose="02010600030101010101" pitchFamily="2" charset="-122"/>
                <a:ea typeface="黑体" panose="02010609060101010101" pitchFamily="49" charset="-122"/>
                <a:cs typeface="Times New Roman" panose="02020603050405020304" pitchFamily="18" charset="0"/>
              </a:rPr>
              <a:t> </a:t>
            </a:r>
            <a:r>
              <a:rPr lang="zh-CN" altLang="en-US" sz="1400" kern="100" dirty="0">
                <a:latin typeface="等线 Light" panose="02010600030101010101" pitchFamily="2" charset="-122"/>
                <a:ea typeface="黑体" panose="02010609060101010101" pitchFamily="49" charset="-122"/>
                <a:cs typeface="Times New Roman" panose="02020603050405020304" pitchFamily="18" charset="0"/>
              </a:rPr>
              <a:t>字符分割（扫描分割）与错误分割示例（过分割与分割不足）</a:t>
            </a:r>
            <a:endParaRPr lang="zh-CN" altLang="zh-CN" sz="1400" kern="100" dirty="0">
              <a:latin typeface="等线 Light" panose="02010600030101010101" pitchFamily="2" charset="-122"/>
              <a:ea typeface="等线 Light"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75349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par>
                                <p:cTn id="13" presetID="16" presetClass="entr" presetSubtype="21"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arn(inVertical)">
                                      <p:cBhvr>
                                        <p:cTn id="15" dur="500"/>
                                        <p:tgtEl>
                                          <p:spTgt spid="5"/>
                                        </p:tgtEl>
                                      </p:cBhvr>
                                    </p:animEffect>
                                  </p:childTnLst>
                                </p:cTn>
                              </p:par>
                              <p:par>
                                <p:cTn id="16" presetID="16" presetClass="entr" presetSubtype="21"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arn(inVertical)">
                                      <p:cBhvr>
                                        <p:cTn id="18" dur="500"/>
                                        <p:tgtEl>
                                          <p:spTgt spid="6"/>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arn(inVertical)">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Oval 3"/>
          <p:cNvSpPr>
            <a:spLocks noChangeArrowheads="1"/>
          </p:cNvSpPr>
          <p:nvPr/>
        </p:nvSpPr>
        <p:spPr bwMode="auto">
          <a:xfrm>
            <a:off x="6841065" y="4260410"/>
            <a:ext cx="1113367" cy="1109133"/>
          </a:xfrm>
          <a:prstGeom prst="ellipse">
            <a:avLst/>
          </a:prstGeom>
          <a:solidFill>
            <a:srgbClr val="A9C9CE"/>
          </a:solidFill>
          <a:ln>
            <a:noFill/>
          </a:ln>
          <a:effectLst>
            <a:outerShdw dist="35921" dir="8100000" algn="ctr" rotWithShape="0">
              <a:schemeClr val="bg2">
                <a:alpha val="50000"/>
              </a:schemeClr>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solidFill>
                <a:schemeClr val="tx1">
                  <a:lumMod val="75000"/>
                  <a:lumOff val="25000"/>
                </a:schemeClr>
              </a:solidFill>
            </a:endParaRPr>
          </a:p>
        </p:txBody>
      </p:sp>
      <p:sp>
        <p:nvSpPr>
          <p:cNvPr id="1048597" name="Oval 4"/>
          <p:cNvSpPr>
            <a:spLocks noChangeArrowheads="1"/>
          </p:cNvSpPr>
          <p:nvPr/>
        </p:nvSpPr>
        <p:spPr bwMode="auto">
          <a:xfrm>
            <a:off x="9477607" y="4247328"/>
            <a:ext cx="1113367" cy="1109133"/>
          </a:xfrm>
          <a:prstGeom prst="ellipse">
            <a:avLst/>
          </a:prstGeom>
          <a:solidFill>
            <a:srgbClr val="749CAA"/>
          </a:solidFill>
          <a:ln>
            <a:noFill/>
          </a:ln>
          <a:effectLst>
            <a:outerShdw dist="35921" dir="8100000" algn="ctr" rotWithShape="0">
              <a:schemeClr val="bg2">
                <a:alpha val="50000"/>
              </a:schemeClr>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solidFill>
                <a:schemeClr val="tx1">
                  <a:lumMod val="75000"/>
                  <a:lumOff val="25000"/>
                </a:schemeClr>
              </a:solidFill>
            </a:endParaRPr>
          </a:p>
        </p:txBody>
      </p:sp>
      <p:sp>
        <p:nvSpPr>
          <p:cNvPr id="1048598" name="Oval 5"/>
          <p:cNvSpPr>
            <a:spLocks noChangeArrowheads="1"/>
          </p:cNvSpPr>
          <p:nvPr/>
        </p:nvSpPr>
        <p:spPr bwMode="auto">
          <a:xfrm>
            <a:off x="4074046" y="4260410"/>
            <a:ext cx="1113367" cy="1109133"/>
          </a:xfrm>
          <a:prstGeom prst="ellipse">
            <a:avLst/>
          </a:prstGeom>
          <a:solidFill>
            <a:srgbClr val="749CAA"/>
          </a:solidFill>
          <a:ln>
            <a:noFill/>
          </a:ln>
          <a:effectLst>
            <a:outerShdw dist="35921" dir="8100000" algn="ctr" rotWithShape="0">
              <a:schemeClr val="bg2">
                <a:alpha val="50000"/>
              </a:schemeClr>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solidFill>
                <a:schemeClr val="tx1">
                  <a:lumMod val="75000"/>
                  <a:lumOff val="25000"/>
                </a:schemeClr>
              </a:solidFill>
            </a:endParaRPr>
          </a:p>
        </p:txBody>
      </p:sp>
      <p:sp>
        <p:nvSpPr>
          <p:cNvPr id="1048599" name="Text Box 6"/>
          <p:cNvSpPr txBox="1">
            <a:spLocks noChangeArrowheads="1"/>
          </p:cNvSpPr>
          <p:nvPr/>
        </p:nvSpPr>
        <p:spPr bwMode="auto">
          <a:xfrm>
            <a:off x="5440370" y="1356557"/>
            <a:ext cx="1478279" cy="396241"/>
          </a:xfrm>
          <a:prstGeom prst="rect">
            <a:avLst/>
          </a:prstGeom>
          <a:noFill/>
          <a:ln>
            <a:noFill/>
          </a:ln>
          <a:effec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zh-CN" sz="2000" dirty="0">
                <a:solidFill>
                  <a:srgbClr val="A9C9CE"/>
                </a:solidFill>
                <a:latin typeface="+mn-lt"/>
              </a:rPr>
              <a:t>CONTENTS</a:t>
            </a:r>
          </a:p>
        </p:txBody>
      </p:sp>
      <p:sp>
        <p:nvSpPr>
          <p:cNvPr id="1048600" name="Oval 8"/>
          <p:cNvSpPr>
            <a:spLocks noChangeArrowheads="1"/>
          </p:cNvSpPr>
          <p:nvPr/>
        </p:nvSpPr>
        <p:spPr bwMode="auto">
          <a:xfrm>
            <a:off x="1553632" y="4247328"/>
            <a:ext cx="1113367" cy="1109133"/>
          </a:xfrm>
          <a:prstGeom prst="ellipse">
            <a:avLst/>
          </a:prstGeom>
          <a:solidFill>
            <a:srgbClr val="A9C9CE"/>
          </a:solidFill>
          <a:ln>
            <a:noFill/>
          </a:ln>
          <a:effectLst>
            <a:outerShdw dist="35921" dir="8100000" algn="ctr" rotWithShape="0">
              <a:schemeClr val="bg2">
                <a:alpha val="50000"/>
              </a:schemeClr>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dirty="0">
              <a:solidFill>
                <a:schemeClr val="tx1">
                  <a:lumMod val="75000"/>
                  <a:lumOff val="25000"/>
                </a:schemeClr>
              </a:solidFill>
            </a:endParaRPr>
          </a:p>
        </p:txBody>
      </p:sp>
      <p:sp>
        <p:nvSpPr>
          <p:cNvPr id="1048601" name="Rectangle 9"/>
          <p:cNvSpPr>
            <a:spLocks noChangeArrowheads="1"/>
          </p:cNvSpPr>
          <p:nvPr/>
        </p:nvSpPr>
        <p:spPr bwMode="auto">
          <a:xfrm>
            <a:off x="1245658" y="2138893"/>
            <a:ext cx="1571340" cy="1395126"/>
          </a:xfrm>
          <a:prstGeom prst="rect">
            <a:avLst/>
          </a:prstGeom>
          <a:noFill/>
          <a:ln>
            <a:noFill/>
          </a:ln>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5333" dirty="0">
                <a:solidFill>
                  <a:schemeClr val="tx1">
                    <a:lumMod val="75000"/>
                    <a:lumOff val="25000"/>
                  </a:schemeClr>
                </a:solidFill>
                <a:latin typeface="+mn-lt"/>
              </a:rPr>
              <a:t>01</a:t>
            </a:r>
            <a:r>
              <a:rPr lang="zh-CN" altLang="en-US" sz="1333" b="1" dirty="0">
                <a:solidFill>
                  <a:schemeClr val="tx1">
                    <a:lumMod val="75000"/>
                    <a:lumOff val="25000"/>
                  </a:schemeClr>
                </a:solidFill>
                <a:latin typeface="+mn-lt"/>
              </a:rPr>
              <a:t> </a:t>
            </a:r>
          </a:p>
          <a:p>
            <a:pPr algn="ctr" eaLnBrk="1" hangingPunct="1">
              <a:spcBef>
                <a:spcPct val="0"/>
              </a:spcBef>
              <a:buFontTx/>
              <a:buNone/>
            </a:pPr>
            <a:endParaRPr lang="zh-CN" altLang="en-US" sz="1333" b="1" dirty="0">
              <a:solidFill>
                <a:schemeClr val="tx1">
                  <a:lumMod val="75000"/>
                  <a:lumOff val="25000"/>
                </a:schemeClr>
              </a:solidFill>
            </a:endParaRPr>
          </a:p>
          <a:p>
            <a:pPr algn="ctr">
              <a:spcBef>
                <a:spcPct val="0"/>
              </a:spcBef>
              <a:buNone/>
            </a:pPr>
            <a:r>
              <a:rPr lang="zh-CN" altLang="en-US" sz="2400" b="1" dirty="0">
                <a:solidFill>
                  <a:schemeClr val="tx1">
                    <a:lumMod val="75000"/>
                    <a:lumOff val="25000"/>
                  </a:schemeClr>
                </a:solidFill>
                <a:latin typeface="微软雅黑 Light" panose="020B0502040204020203" pitchFamily="34" charset="-122"/>
                <a:ea typeface="微软雅黑 Light" panose="020B0502040204020203" pitchFamily="34" charset="-122"/>
              </a:rPr>
              <a:t>背景和意义</a:t>
            </a:r>
            <a:endParaRPr lang="zh-CN" altLang="en-US" sz="18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1048602" name="Rectangle 10"/>
          <p:cNvSpPr>
            <a:spLocks noChangeArrowheads="1"/>
          </p:cNvSpPr>
          <p:nvPr/>
        </p:nvSpPr>
        <p:spPr bwMode="auto">
          <a:xfrm>
            <a:off x="3693442" y="2138893"/>
            <a:ext cx="1921932" cy="1395126"/>
          </a:xfrm>
          <a:prstGeom prst="rect">
            <a:avLst/>
          </a:prstGeom>
          <a:noFill/>
          <a:ln>
            <a:noFill/>
          </a:ln>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5333" dirty="0">
                <a:solidFill>
                  <a:schemeClr val="tx1">
                    <a:lumMod val="75000"/>
                    <a:lumOff val="25000"/>
                  </a:schemeClr>
                </a:solidFill>
                <a:latin typeface="+mn-lt"/>
              </a:rPr>
              <a:t>02</a:t>
            </a:r>
            <a:r>
              <a:rPr lang="zh-CN" altLang="en-US" sz="1333" b="1" dirty="0">
                <a:solidFill>
                  <a:schemeClr val="tx1">
                    <a:lumMod val="75000"/>
                    <a:lumOff val="25000"/>
                  </a:schemeClr>
                </a:solidFill>
                <a:latin typeface="+mn-lt"/>
              </a:rPr>
              <a:t> </a:t>
            </a:r>
          </a:p>
          <a:p>
            <a:pPr algn="ctr" eaLnBrk="1" hangingPunct="1">
              <a:spcBef>
                <a:spcPct val="0"/>
              </a:spcBef>
              <a:buFontTx/>
              <a:buNone/>
            </a:pPr>
            <a:endParaRPr lang="zh-CN" altLang="en-US" sz="1333" b="1" dirty="0">
              <a:solidFill>
                <a:schemeClr val="tx1">
                  <a:lumMod val="75000"/>
                  <a:lumOff val="25000"/>
                </a:schemeClr>
              </a:solidFill>
            </a:endParaRPr>
          </a:p>
          <a:p>
            <a:pPr algn="ctr" eaLnBrk="1" hangingPunct="1">
              <a:spcBef>
                <a:spcPct val="0"/>
              </a:spcBef>
              <a:buFontTx/>
              <a:buNone/>
            </a:pPr>
            <a:r>
              <a:rPr lang="zh-CN" altLang="en-US" sz="2400" b="1" dirty="0">
                <a:solidFill>
                  <a:schemeClr val="tx1">
                    <a:lumMod val="75000"/>
                    <a:lumOff val="25000"/>
                  </a:schemeClr>
                </a:solidFill>
                <a:latin typeface="微软雅黑 Light" panose="020B0502040204020203" pitchFamily="34" charset="-122"/>
                <a:ea typeface="微软雅黑 Light" panose="020B0502040204020203" pitchFamily="34" charset="-122"/>
              </a:rPr>
              <a:t>实验方法</a:t>
            </a:r>
            <a:endParaRPr lang="en-US" altLang="zh-CN" sz="24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1048603" name="Rectangle 11"/>
          <p:cNvSpPr>
            <a:spLocks noChangeArrowheads="1"/>
          </p:cNvSpPr>
          <p:nvPr/>
        </p:nvSpPr>
        <p:spPr bwMode="auto">
          <a:xfrm>
            <a:off x="6491818" y="2138893"/>
            <a:ext cx="1729316" cy="1395126"/>
          </a:xfrm>
          <a:prstGeom prst="rect">
            <a:avLst/>
          </a:prstGeom>
          <a:noFill/>
          <a:ln>
            <a:noFill/>
          </a:ln>
        </p:spPr>
        <p:txBody>
          <a:bodyPr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5333" dirty="0">
                <a:solidFill>
                  <a:schemeClr val="tx1">
                    <a:lumMod val="75000"/>
                    <a:lumOff val="25000"/>
                  </a:schemeClr>
                </a:solidFill>
                <a:latin typeface="+mn-lt"/>
              </a:rPr>
              <a:t>03</a:t>
            </a:r>
            <a:endParaRPr lang="zh-CN" altLang="en-US" sz="1333" b="1" dirty="0">
              <a:solidFill>
                <a:schemeClr val="tx1">
                  <a:lumMod val="75000"/>
                  <a:lumOff val="25000"/>
                </a:schemeClr>
              </a:solidFill>
              <a:latin typeface="+mn-lt"/>
            </a:endParaRPr>
          </a:p>
          <a:p>
            <a:pPr algn="ctr" eaLnBrk="1" hangingPunct="1">
              <a:spcBef>
                <a:spcPct val="0"/>
              </a:spcBef>
              <a:buFontTx/>
              <a:buNone/>
            </a:pPr>
            <a:endParaRPr lang="zh-CN" altLang="en-US" sz="1333" b="1" dirty="0">
              <a:solidFill>
                <a:schemeClr val="tx1">
                  <a:lumMod val="75000"/>
                  <a:lumOff val="25000"/>
                </a:schemeClr>
              </a:solidFill>
            </a:endParaRPr>
          </a:p>
          <a:p>
            <a:pPr algn="ctr">
              <a:spcBef>
                <a:spcPct val="0"/>
              </a:spcBef>
              <a:buNone/>
            </a:pPr>
            <a:r>
              <a:rPr lang="zh-CN" altLang="en-US" sz="2400" b="1" dirty="0">
                <a:solidFill>
                  <a:schemeClr val="tx1">
                    <a:lumMod val="75000"/>
                    <a:lumOff val="25000"/>
                  </a:schemeClr>
                </a:solidFill>
                <a:latin typeface="微软雅黑 Light" panose="020B0502040204020203" pitchFamily="34" charset="-122"/>
                <a:ea typeface="微软雅黑 Light" panose="020B0502040204020203" pitchFamily="34" charset="-122"/>
              </a:rPr>
              <a:t>实验结果</a:t>
            </a:r>
            <a:endParaRPr lang="en-US" altLang="zh-CN" sz="24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1048604" name="Rectangle 12"/>
          <p:cNvSpPr>
            <a:spLocks noChangeArrowheads="1"/>
          </p:cNvSpPr>
          <p:nvPr/>
        </p:nvSpPr>
        <p:spPr bwMode="auto">
          <a:xfrm>
            <a:off x="9154585" y="2138893"/>
            <a:ext cx="1729316" cy="1395126"/>
          </a:xfrm>
          <a:prstGeom prst="rect">
            <a:avLst/>
          </a:prstGeom>
          <a:noFill/>
          <a:ln>
            <a:noFill/>
          </a:ln>
        </p:spPr>
        <p:txBody>
          <a:bodyPr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5333" dirty="0">
                <a:solidFill>
                  <a:schemeClr val="tx1">
                    <a:lumMod val="75000"/>
                    <a:lumOff val="25000"/>
                  </a:schemeClr>
                </a:solidFill>
                <a:latin typeface="+mn-lt"/>
              </a:rPr>
              <a:t>04</a:t>
            </a:r>
            <a:r>
              <a:rPr lang="zh-CN" altLang="en-US" sz="1333" b="1" dirty="0">
                <a:solidFill>
                  <a:schemeClr val="tx1">
                    <a:lumMod val="75000"/>
                    <a:lumOff val="25000"/>
                  </a:schemeClr>
                </a:solidFill>
                <a:latin typeface="+mn-lt"/>
              </a:rPr>
              <a:t> </a:t>
            </a:r>
          </a:p>
          <a:p>
            <a:pPr algn="ctr" eaLnBrk="1" hangingPunct="1">
              <a:spcBef>
                <a:spcPct val="0"/>
              </a:spcBef>
              <a:buFontTx/>
              <a:buNone/>
            </a:pPr>
            <a:endParaRPr lang="zh-CN" altLang="en-US" sz="1333" b="1" dirty="0">
              <a:solidFill>
                <a:schemeClr val="tx1">
                  <a:lumMod val="75000"/>
                  <a:lumOff val="25000"/>
                </a:schemeClr>
              </a:solidFill>
            </a:endParaRPr>
          </a:p>
          <a:p>
            <a:pPr algn="ctr">
              <a:spcBef>
                <a:spcPct val="0"/>
              </a:spcBef>
              <a:buNone/>
            </a:pPr>
            <a:r>
              <a:rPr lang="zh-CN" altLang="en-US" sz="2400" b="1" dirty="0">
                <a:solidFill>
                  <a:schemeClr val="tx1">
                    <a:lumMod val="75000"/>
                    <a:lumOff val="25000"/>
                  </a:schemeClr>
                </a:solidFill>
                <a:latin typeface="微软雅黑 Light" panose="020B0502040204020203" pitchFamily="34" charset="-122"/>
                <a:ea typeface="微软雅黑 Light" panose="020B0502040204020203" pitchFamily="34" charset="-122"/>
              </a:rPr>
              <a:t>收获和建议</a:t>
            </a:r>
            <a:endParaRPr lang="en-US" altLang="zh-CN" sz="24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1048605" name="Line 13"/>
          <p:cNvSpPr>
            <a:spLocks noChangeShapeType="1"/>
          </p:cNvSpPr>
          <p:nvPr/>
        </p:nvSpPr>
        <p:spPr bwMode="auto">
          <a:xfrm>
            <a:off x="1634067" y="3004609"/>
            <a:ext cx="960967" cy="0"/>
          </a:xfrm>
          <a:prstGeom prst="line">
            <a:avLst/>
          </a:prstGeom>
          <a:noFill/>
          <a:ln w="6350">
            <a:solidFill>
              <a:srgbClr val="004549"/>
            </a:solidFill>
            <a:round/>
            <a:headEnd/>
            <a:tailEnd/>
          </a:ln>
          <a:effectLst/>
        </p:spPr>
        <p:txBody>
          <a:bodyPr/>
          <a:lstStyle/>
          <a:p>
            <a:endParaRPr lang="zh-CN" altLang="en-US" sz="2400">
              <a:solidFill>
                <a:schemeClr val="tx1">
                  <a:lumMod val="75000"/>
                  <a:lumOff val="25000"/>
                </a:schemeClr>
              </a:solidFill>
            </a:endParaRPr>
          </a:p>
        </p:txBody>
      </p:sp>
      <p:sp>
        <p:nvSpPr>
          <p:cNvPr id="1048606" name="Line 14"/>
          <p:cNvSpPr>
            <a:spLocks noChangeShapeType="1"/>
          </p:cNvSpPr>
          <p:nvPr/>
        </p:nvSpPr>
        <p:spPr bwMode="auto">
          <a:xfrm>
            <a:off x="4174067" y="3004609"/>
            <a:ext cx="960967" cy="0"/>
          </a:xfrm>
          <a:prstGeom prst="line">
            <a:avLst/>
          </a:prstGeom>
          <a:noFill/>
          <a:ln w="6350">
            <a:solidFill>
              <a:srgbClr val="004549"/>
            </a:solidFill>
            <a:round/>
            <a:headEnd/>
            <a:tailEnd/>
          </a:ln>
          <a:effectLst/>
        </p:spPr>
        <p:txBody>
          <a:bodyPr/>
          <a:lstStyle/>
          <a:p>
            <a:endParaRPr lang="zh-CN" altLang="en-US" sz="2400">
              <a:solidFill>
                <a:schemeClr val="tx1">
                  <a:lumMod val="75000"/>
                  <a:lumOff val="25000"/>
                </a:schemeClr>
              </a:solidFill>
            </a:endParaRPr>
          </a:p>
        </p:txBody>
      </p:sp>
      <p:sp>
        <p:nvSpPr>
          <p:cNvPr id="1048607" name="Line 15"/>
          <p:cNvSpPr>
            <a:spLocks noChangeShapeType="1"/>
          </p:cNvSpPr>
          <p:nvPr/>
        </p:nvSpPr>
        <p:spPr bwMode="auto">
          <a:xfrm>
            <a:off x="6877051" y="3004609"/>
            <a:ext cx="960967" cy="0"/>
          </a:xfrm>
          <a:prstGeom prst="line">
            <a:avLst/>
          </a:prstGeom>
          <a:noFill/>
          <a:ln w="6350">
            <a:solidFill>
              <a:srgbClr val="004549"/>
            </a:solidFill>
            <a:round/>
            <a:headEnd/>
            <a:tailEnd/>
          </a:ln>
          <a:effectLst/>
        </p:spPr>
        <p:txBody>
          <a:bodyPr/>
          <a:lstStyle/>
          <a:p>
            <a:endParaRPr lang="zh-CN" altLang="en-US" sz="2400">
              <a:solidFill>
                <a:schemeClr val="tx1">
                  <a:lumMod val="75000"/>
                  <a:lumOff val="25000"/>
                </a:schemeClr>
              </a:solidFill>
            </a:endParaRPr>
          </a:p>
        </p:txBody>
      </p:sp>
      <p:sp>
        <p:nvSpPr>
          <p:cNvPr id="1048608" name="Line 16"/>
          <p:cNvSpPr>
            <a:spLocks noChangeShapeType="1"/>
          </p:cNvSpPr>
          <p:nvPr/>
        </p:nvSpPr>
        <p:spPr bwMode="auto">
          <a:xfrm>
            <a:off x="9537701" y="3004609"/>
            <a:ext cx="960967" cy="0"/>
          </a:xfrm>
          <a:prstGeom prst="line">
            <a:avLst/>
          </a:prstGeom>
          <a:noFill/>
          <a:ln w="6350">
            <a:solidFill>
              <a:srgbClr val="004549"/>
            </a:solidFill>
            <a:round/>
            <a:headEnd/>
            <a:tailEnd/>
          </a:ln>
          <a:effectLst/>
        </p:spPr>
        <p:txBody>
          <a:bodyPr/>
          <a:lstStyle/>
          <a:p>
            <a:endParaRPr lang="zh-CN" altLang="en-US" sz="2400">
              <a:solidFill>
                <a:schemeClr val="tx1">
                  <a:lumMod val="75000"/>
                  <a:lumOff val="25000"/>
                </a:schemeClr>
              </a:solidFill>
            </a:endParaRPr>
          </a:p>
        </p:txBody>
      </p:sp>
      <p:sp>
        <p:nvSpPr>
          <p:cNvPr id="1048609" name="矩形 16"/>
          <p:cNvSpPr/>
          <p:nvPr/>
        </p:nvSpPr>
        <p:spPr>
          <a:xfrm>
            <a:off x="5490705" y="749599"/>
            <a:ext cx="1210588" cy="707886"/>
          </a:xfrm>
          <a:prstGeom prst="rect">
            <a:avLst/>
          </a:prstGeom>
        </p:spPr>
        <p:txBody>
          <a:bodyPr wrap="none">
            <a:spAutoFit/>
          </a:bodyPr>
          <a:lstStyle/>
          <a:p>
            <a:pPr algn="ctr">
              <a:spcBef>
                <a:spcPct val="0"/>
              </a:spcBef>
            </a:pPr>
            <a:r>
              <a:rPr lang="zh-CN" altLang="en-US" sz="4000" dirty="0">
                <a:solidFill>
                  <a:schemeClr val="tx1">
                    <a:lumMod val="75000"/>
                    <a:lumOff val="25000"/>
                  </a:schemeClr>
                </a:solidFill>
                <a:latin typeface="思源黑体 Medium" panose="020B0600000000000000" pitchFamily="34" charset="-122"/>
                <a:ea typeface="思源黑体 Medium" panose="020B0600000000000000" pitchFamily="34" charset="-122"/>
              </a:rPr>
              <a:t>目录</a:t>
            </a:r>
          </a:p>
        </p:txBody>
      </p:sp>
      <p:sp>
        <p:nvSpPr>
          <p:cNvPr id="1048610" name="stats-on-laptop-screen_51875"/>
          <p:cNvSpPr>
            <a:spLocks noChangeAspect="1"/>
          </p:cNvSpPr>
          <p:nvPr/>
        </p:nvSpPr>
        <p:spPr bwMode="auto">
          <a:xfrm>
            <a:off x="1868479" y="4650563"/>
            <a:ext cx="483671" cy="393074"/>
          </a:xfrm>
          <a:custGeom>
            <a:avLst/>
            <a:gdLst>
              <a:gd name="connsiteX0" fmla="*/ 0 w 601409"/>
              <a:gd name="connsiteY0" fmla="*/ 418641 h 488759"/>
              <a:gd name="connsiteX1" fmla="*/ 229655 w 601409"/>
              <a:gd name="connsiteY1" fmla="*/ 418641 h 488759"/>
              <a:gd name="connsiteX2" fmla="*/ 229655 w 601409"/>
              <a:gd name="connsiteY2" fmla="*/ 454415 h 488759"/>
              <a:gd name="connsiteX3" fmla="*/ 371754 w 601409"/>
              <a:gd name="connsiteY3" fmla="*/ 454415 h 488759"/>
              <a:gd name="connsiteX4" fmla="*/ 371754 w 601409"/>
              <a:gd name="connsiteY4" fmla="*/ 418641 h 488759"/>
              <a:gd name="connsiteX5" fmla="*/ 601409 w 601409"/>
              <a:gd name="connsiteY5" fmla="*/ 418641 h 488759"/>
              <a:gd name="connsiteX6" fmla="*/ 601409 w 601409"/>
              <a:gd name="connsiteY6" fmla="*/ 488759 h 488759"/>
              <a:gd name="connsiteX7" fmla="*/ 0 w 601409"/>
              <a:gd name="connsiteY7" fmla="*/ 488759 h 488759"/>
              <a:gd name="connsiteX8" fmla="*/ 439198 w 601409"/>
              <a:gd name="connsiteY8" fmla="*/ 97476 h 488759"/>
              <a:gd name="connsiteX9" fmla="*/ 472207 w 601409"/>
              <a:gd name="connsiteY9" fmla="*/ 130443 h 488759"/>
              <a:gd name="connsiteX10" fmla="*/ 439198 w 601409"/>
              <a:gd name="connsiteY10" fmla="*/ 163411 h 488759"/>
              <a:gd name="connsiteX11" fmla="*/ 436328 w 601409"/>
              <a:gd name="connsiteY11" fmla="*/ 163411 h 488759"/>
              <a:gd name="connsiteX12" fmla="*/ 366005 w 601409"/>
              <a:gd name="connsiteY12" fmla="*/ 246546 h 488759"/>
              <a:gd name="connsiteX13" fmla="*/ 366005 w 601409"/>
              <a:gd name="connsiteY13" fmla="*/ 253713 h 488759"/>
              <a:gd name="connsiteX14" fmla="*/ 332996 w 601409"/>
              <a:gd name="connsiteY14" fmla="*/ 286680 h 488759"/>
              <a:gd name="connsiteX15" fmla="*/ 299987 w 601409"/>
              <a:gd name="connsiteY15" fmla="*/ 253713 h 488759"/>
              <a:gd name="connsiteX16" fmla="*/ 299987 w 601409"/>
              <a:gd name="connsiteY16" fmla="*/ 250846 h 488759"/>
              <a:gd name="connsiteX17" fmla="*/ 248321 w 601409"/>
              <a:gd name="connsiteY17" fmla="*/ 210712 h 488759"/>
              <a:gd name="connsiteX18" fmla="*/ 235404 w 601409"/>
              <a:gd name="connsiteY18" fmla="*/ 213578 h 488759"/>
              <a:gd name="connsiteX19" fmla="*/ 226793 w 601409"/>
              <a:gd name="connsiteY19" fmla="*/ 212145 h 488759"/>
              <a:gd name="connsiteX20" fmla="*/ 195220 w 601409"/>
              <a:gd name="connsiteY20" fmla="*/ 240812 h 488759"/>
              <a:gd name="connsiteX21" fmla="*/ 195220 w 601409"/>
              <a:gd name="connsiteY21" fmla="*/ 246546 h 488759"/>
              <a:gd name="connsiteX22" fmla="*/ 162211 w 601409"/>
              <a:gd name="connsiteY22" fmla="*/ 279513 h 488759"/>
              <a:gd name="connsiteX23" fmla="*/ 129202 w 601409"/>
              <a:gd name="connsiteY23" fmla="*/ 246546 h 488759"/>
              <a:gd name="connsiteX24" fmla="*/ 162211 w 601409"/>
              <a:gd name="connsiteY24" fmla="*/ 213578 h 488759"/>
              <a:gd name="connsiteX25" fmla="*/ 167952 w 601409"/>
              <a:gd name="connsiteY25" fmla="*/ 213578 h 488759"/>
              <a:gd name="connsiteX26" fmla="*/ 202396 w 601409"/>
              <a:gd name="connsiteY26" fmla="*/ 180611 h 488759"/>
              <a:gd name="connsiteX27" fmla="*/ 202396 w 601409"/>
              <a:gd name="connsiteY27" fmla="*/ 179178 h 488759"/>
              <a:gd name="connsiteX28" fmla="*/ 235404 w 601409"/>
              <a:gd name="connsiteY28" fmla="*/ 146210 h 488759"/>
              <a:gd name="connsiteX29" fmla="*/ 268413 w 601409"/>
              <a:gd name="connsiteY29" fmla="*/ 176311 h 488759"/>
              <a:gd name="connsiteX30" fmla="*/ 324385 w 601409"/>
              <a:gd name="connsiteY30" fmla="*/ 222179 h 488759"/>
              <a:gd name="connsiteX31" fmla="*/ 332996 w 601409"/>
              <a:gd name="connsiteY31" fmla="*/ 220745 h 488759"/>
              <a:gd name="connsiteX32" fmla="*/ 335866 w 601409"/>
              <a:gd name="connsiteY32" fmla="*/ 220745 h 488759"/>
              <a:gd name="connsiteX33" fmla="*/ 407624 w 601409"/>
              <a:gd name="connsiteY33" fmla="*/ 137610 h 488759"/>
              <a:gd name="connsiteX34" fmla="*/ 406189 w 601409"/>
              <a:gd name="connsiteY34" fmla="*/ 130443 h 488759"/>
              <a:gd name="connsiteX35" fmla="*/ 439198 w 601409"/>
              <a:gd name="connsiteY35" fmla="*/ 97476 h 488759"/>
              <a:gd name="connsiteX36" fmla="*/ 100420 w 601409"/>
              <a:gd name="connsiteY36" fmla="*/ 57337 h 488759"/>
              <a:gd name="connsiteX37" fmla="*/ 100420 w 601409"/>
              <a:gd name="connsiteY37" fmla="*/ 326819 h 488759"/>
              <a:gd name="connsiteX38" fmla="*/ 500990 w 601409"/>
              <a:gd name="connsiteY38" fmla="*/ 326819 h 488759"/>
              <a:gd name="connsiteX39" fmla="*/ 500990 w 601409"/>
              <a:gd name="connsiteY39" fmla="*/ 57337 h 488759"/>
              <a:gd name="connsiteX40" fmla="*/ 42991 w 601409"/>
              <a:gd name="connsiteY40" fmla="*/ 0 h 488759"/>
              <a:gd name="connsiteX41" fmla="*/ 558419 w 601409"/>
              <a:gd name="connsiteY41" fmla="*/ 0 h 488759"/>
              <a:gd name="connsiteX42" fmla="*/ 558419 w 601409"/>
              <a:gd name="connsiteY42" fmla="*/ 384156 h 488759"/>
              <a:gd name="connsiteX43" fmla="*/ 42991 w 601409"/>
              <a:gd name="connsiteY43" fmla="*/ 384156 h 488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01409" h="488759">
                <a:moveTo>
                  <a:pt x="0" y="418641"/>
                </a:moveTo>
                <a:lnTo>
                  <a:pt x="229655" y="418641"/>
                </a:lnTo>
                <a:lnTo>
                  <a:pt x="229655" y="454415"/>
                </a:lnTo>
                <a:lnTo>
                  <a:pt x="371754" y="454415"/>
                </a:lnTo>
                <a:lnTo>
                  <a:pt x="371754" y="418641"/>
                </a:lnTo>
                <a:lnTo>
                  <a:pt x="601409" y="418641"/>
                </a:lnTo>
                <a:lnTo>
                  <a:pt x="601409" y="488759"/>
                </a:lnTo>
                <a:lnTo>
                  <a:pt x="0" y="488759"/>
                </a:lnTo>
                <a:close/>
                <a:moveTo>
                  <a:pt x="439198" y="97476"/>
                </a:moveTo>
                <a:cubicBezTo>
                  <a:pt x="457855" y="97476"/>
                  <a:pt x="472207" y="111810"/>
                  <a:pt x="472207" y="130443"/>
                </a:cubicBezTo>
                <a:cubicBezTo>
                  <a:pt x="472207" y="149077"/>
                  <a:pt x="457855" y="163411"/>
                  <a:pt x="439198" y="163411"/>
                </a:cubicBezTo>
                <a:cubicBezTo>
                  <a:pt x="437763" y="163411"/>
                  <a:pt x="436328" y="163411"/>
                  <a:pt x="436328" y="163411"/>
                </a:cubicBezTo>
                <a:lnTo>
                  <a:pt x="366005" y="246546"/>
                </a:lnTo>
                <a:cubicBezTo>
                  <a:pt x="366005" y="249413"/>
                  <a:pt x="366005" y="250846"/>
                  <a:pt x="366005" y="253713"/>
                </a:cubicBezTo>
                <a:cubicBezTo>
                  <a:pt x="366005" y="272346"/>
                  <a:pt x="351653" y="286680"/>
                  <a:pt x="332996" y="286680"/>
                </a:cubicBezTo>
                <a:cubicBezTo>
                  <a:pt x="314339" y="286680"/>
                  <a:pt x="299987" y="272346"/>
                  <a:pt x="299987" y="253713"/>
                </a:cubicBezTo>
                <a:cubicBezTo>
                  <a:pt x="299987" y="253713"/>
                  <a:pt x="299987" y="252279"/>
                  <a:pt x="299987" y="250846"/>
                </a:cubicBezTo>
                <a:lnTo>
                  <a:pt x="248321" y="210712"/>
                </a:lnTo>
                <a:cubicBezTo>
                  <a:pt x="244015" y="212145"/>
                  <a:pt x="239710" y="213578"/>
                  <a:pt x="235404" y="213578"/>
                </a:cubicBezTo>
                <a:cubicBezTo>
                  <a:pt x="232534" y="213578"/>
                  <a:pt x="229664" y="212145"/>
                  <a:pt x="226793" y="212145"/>
                </a:cubicBezTo>
                <a:lnTo>
                  <a:pt x="195220" y="240812"/>
                </a:lnTo>
                <a:cubicBezTo>
                  <a:pt x="195220" y="243679"/>
                  <a:pt x="195220" y="245112"/>
                  <a:pt x="195220" y="246546"/>
                </a:cubicBezTo>
                <a:cubicBezTo>
                  <a:pt x="195220" y="265180"/>
                  <a:pt x="180868" y="279513"/>
                  <a:pt x="162211" y="279513"/>
                </a:cubicBezTo>
                <a:cubicBezTo>
                  <a:pt x="143554" y="279513"/>
                  <a:pt x="129202" y="265180"/>
                  <a:pt x="129202" y="246546"/>
                </a:cubicBezTo>
                <a:cubicBezTo>
                  <a:pt x="129202" y="227912"/>
                  <a:pt x="143554" y="213578"/>
                  <a:pt x="162211" y="213578"/>
                </a:cubicBezTo>
                <a:cubicBezTo>
                  <a:pt x="163646" y="213578"/>
                  <a:pt x="166516" y="213578"/>
                  <a:pt x="167952" y="213578"/>
                </a:cubicBezTo>
                <a:lnTo>
                  <a:pt x="202396" y="180611"/>
                </a:lnTo>
                <a:cubicBezTo>
                  <a:pt x="202396" y="180611"/>
                  <a:pt x="202396" y="180611"/>
                  <a:pt x="202396" y="179178"/>
                </a:cubicBezTo>
                <a:cubicBezTo>
                  <a:pt x="202396" y="161977"/>
                  <a:pt x="216747" y="146210"/>
                  <a:pt x="235404" y="146210"/>
                </a:cubicBezTo>
                <a:cubicBezTo>
                  <a:pt x="252626" y="146210"/>
                  <a:pt x="266978" y="159111"/>
                  <a:pt x="268413" y="176311"/>
                </a:cubicBezTo>
                <a:lnTo>
                  <a:pt x="324385" y="222179"/>
                </a:lnTo>
                <a:cubicBezTo>
                  <a:pt x="327255" y="220745"/>
                  <a:pt x="330125" y="220745"/>
                  <a:pt x="332996" y="220745"/>
                </a:cubicBezTo>
                <a:cubicBezTo>
                  <a:pt x="334431" y="220745"/>
                  <a:pt x="335866" y="220745"/>
                  <a:pt x="335866" y="220745"/>
                </a:cubicBezTo>
                <a:lnTo>
                  <a:pt x="407624" y="137610"/>
                </a:lnTo>
                <a:cubicBezTo>
                  <a:pt x="406189" y="134743"/>
                  <a:pt x="406189" y="131877"/>
                  <a:pt x="406189" y="130443"/>
                </a:cubicBezTo>
                <a:cubicBezTo>
                  <a:pt x="406189" y="111810"/>
                  <a:pt x="421976" y="97476"/>
                  <a:pt x="439198" y="97476"/>
                </a:cubicBezTo>
                <a:close/>
                <a:moveTo>
                  <a:pt x="100420" y="57337"/>
                </a:moveTo>
                <a:lnTo>
                  <a:pt x="100420" y="326819"/>
                </a:lnTo>
                <a:lnTo>
                  <a:pt x="500990" y="326819"/>
                </a:lnTo>
                <a:lnTo>
                  <a:pt x="500990" y="57337"/>
                </a:lnTo>
                <a:close/>
                <a:moveTo>
                  <a:pt x="42991" y="0"/>
                </a:moveTo>
                <a:lnTo>
                  <a:pt x="558419" y="0"/>
                </a:lnTo>
                <a:lnTo>
                  <a:pt x="558419" y="384156"/>
                </a:lnTo>
                <a:lnTo>
                  <a:pt x="42991" y="384156"/>
                </a:lnTo>
                <a:close/>
              </a:path>
            </a:pathLst>
          </a:custGeom>
          <a:solidFill>
            <a:schemeClr val="bg1"/>
          </a:solidFill>
          <a:ln>
            <a:noFill/>
          </a:ln>
        </p:spPr>
      </p:sp>
      <p:sp>
        <p:nvSpPr>
          <p:cNvPr id="1048611" name="stats-on-laptop-screen_51875"/>
          <p:cNvSpPr>
            <a:spLocks noChangeAspect="1"/>
          </p:cNvSpPr>
          <p:nvPr/>
        </p:nvSpPr>
        <p:spPr bwMode="auto">
          <a:xfrm>
            <a:off x="4435918" y="4601873"/>
            <a:ext cx="437263" cy="426206"/>
          </a:xfrm>
          <a:custGeom>
            <a:avLst/>
            <a:gdLst>
              <a:gd name="T0" fmla="*/ 246 w 418"/>
              <a:gd name="T1" fmla="*/ 242 h 408"/>
              <a:gd name="T2" fmla="*/ 362 w 418"/>
              <a:gd name="T3" fmla="*/ 125 h 408"/>
              <a:gd name="T4" fmla="*/ 418 w 418"/>
              <a:gd name="T5" fmla="*/ 181 h 408"/>
              <a:gd name="T6" fmla="*/ 302 w 418"/>
              <a:gd name="T7" fmla="*/ 298 h 408"/>
              <a:gd name="T8" fmla="*/ 246 w 418"/>
              <a:gd name="T9" fmla="*/ 242 h 408"/>
              <a:gd name="T10" fmla="*/ 227 w 418"/>
              <a:gd name="T11" fmla="*/ 317 h 408"/>
              <a:gd name="T12" fmla="*/ 261 w 418"/>
              <a:gd name="T13" fmla="*/ 308 h 408"/>
              <a:gd name="T14" fmla="*/ 235 w 418"/>
              <a:gd name="T15" fmla="*/ 282 h 408"/>
              <a:gd name="T16" fmla="*/ 227 w 418"/>
              <a:gd name="T17" fmla="*/ 317 h 408"/>
              <a:gd name="T18" fmla="*/ 273 w 418"/>
              <a:gd name="T19" fmla="*/ 319 h 408"/>
              <a:gd name="T20" fmla="*/ 273 w 418"/>
              <a:gd name="T21" fmla="*/ 337 h 408"/>
              <a:gd name="T22" fmla="*/ 56 w 418"/>
              <a:gd name="T23" fmla="*/ 337 h 408"/>
              <a:gd name="T24" fmla="*/ 56 w 418"/>
              <a:gd name="T25" fmla="*/ 310 h 408"/>
              <a:gd name="T26" fmla="*/ 214 w 418"/>
              <a:gd name="T27" fmla="*/ 310 h 408"/>
              <a:gd name="T28" fmla="*/ 222 w 418"/>
              <a:gd name="T29" fmla="*/ 279 h 408"/>
              <a:gd name="T30" fmla="*/ 56 w 418"/>
              <a:gd name="T31" fmla="*/ 279 h 408"/>
              <a:gd name="T32" fmla="*/ 56 w 418"/>
              <a:gd name="T33" fmla="*/ 252 h 408"/>
              <a:gd name="T34" fmla="*/ 225 w 418"/>
              <a:gd name="T35" fmla="*/ 252 h 408"/>
              <a:gd name="T36" fmla="*/ 228 w 418"/>
              <a:gd name="T37" fmla="*/ 240 h 408"/>
              <a:gd name="T38" fmla="*/ 247 w 418"/>
              <a:gd name="T39" fmla="*/ 221 h 408"/>
              <a:gd name="T40" fmla="*/ 56 w 418"/>
              <a:gd name="T41" fmla="*/ 221 h 408"/>
              <a:gd name="T42" fmla="*/ 56 w 418"/>
              <a:gd name="T43" fmla="*/ 194 h 408"/>
              <a:gd name="T44" fmla="*/ 273 w 418"/>
              <a:gd name="T45" fmla="*/ 194 h 408"/>
              <a:gd name="T46" fmla="*/ 330 w 418"/>
              <a:gd name="T47" fmla="*/ 139 h 408"/>
              <a:gd name="T48" fmla="*/ 330 w 418"/>
              <a:gd name="T49" fmla="*/ 0 h 408"/>
              <a:gd name="T50" fmla="*/ 118 w 418"/>
              <a:gd name="T51" fmla="*/ 0 h 408"/>
              <a:gd name="T52" fmla="*/ 118 w 418"/>
              <a:gd name="T53" fmla="*/ 124 h 408"/>
              <a:gd name="T54" fmla="*/ 0 w 418"/>
              <a:gd name="T55" fmla="*/ 124 h 408"/>
              <a:gd name="T56" fmla="*/ 0 w 418"/>
              <a:gd name="T57" fmla="*/ 408 h 408"/>
              <a:gd name="T58" fmla="*/ 330 w 418"/>
              <a:gd name="T59" fmla="*/ 408 h 408"/>
              <a:gd name="T60" fmla="*/ 330 w 418"/>
              <a:gd name="T61" fmla="*/ 289 h 408"/>
              <a:gd name="T62" fmla="*/ 302 w 418"/>
              <a:gd name="T63" fmla="*/ 317 h 408"/>
              <a:gd name="T64" fmla="*/ 273 w 418"/>
              <a:gd name="T65" fmla="*/ 319 h 408"/>
              <a:gd name="T66" fmla="*/ 93 w 418"/>
              <a:gd name="T67" fmla="*/ 14 h 408"/>
              <a:gd name="T68" fmla="*/ 12 w 418"/>
              <a:gd name="T69" fmla="*/ 99 h 408"/>
              <a:gd name="T70" fmla="*/ 93 w 418"/>
              <a:gd name="T71" fmla="*/ 99 h 408"/>
              <a:gd name="T72" fmla="*/ 93 w 418"/>
              <a:gd name="T73" fmla="*/ 14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8" h="408">
                <a:moveTo>
                  <a:pt x="246" y="242"/>
                </a:moveTo>
                <a:lnTo>
                  <a:pt x="362" y="125"/>
                </a:lnTo>
                <a:lnTo>
                  <a:pt x="418" y="181"/>
                </a:lnTo>
                <a:lnTo>
                  <a:pt x="302" y="298"/>
                </a:lnTo>
                <a:lnTo>
                  <a:pt x="246" y="242"/>
                </a:lnTo>
                <a:close/>
                <a:moveTo>
                  <a:pt x="227" y="317"/>
                </a:moveTo>
                <a:lnTo>
                  <a:pt x="261" y="308"/>
                </a:lnTo>
                <a:lnTo>
                  <a:pt x="235" y="282"/>
                </a:lnTo>
                <a:lnTo>
                  <a:pt x="227" y="317"/>
                </a:lnTo>
                <a:close/>
                <a:moveTo>
                  <a:pt x="273" y="319"/>
                </a:moveTo>
                <a:lnTo>
                  <a:pt x="273" y="337"/>
                </a:lnTo>
                <a:lnTo>
                  <a:pt x="56" y="337"/>
                </a:lnTo>
                <a:lnTo>
                  <a:pt x="56" y="310"/>
                </a:lnTo>
                <a:lnTo>
                  <a:pt x="214" y="310"/>
                </a:lnTo>
                <a:lnTo>
                  <a:pt x="222" y="279"/>
                </a:lnTo>
                <a:lnTo>
                  <a:pt x="56" y="279"/>
                </a:lnTo>
                <a:lnTo>
                  <a:pt x="56" y="252"/>
                </a:lnTo>
                <a:lnTo>
                  <a:pt x="225" y="252"/>
                </a:lnTo>
                <a:lnTo>
                  <a:pt x="228" y="240"/>
                </a:lnTo>
                <a:lnTo>
                  <a:pt x="247" y="221"/>
                </a:lnTo>
                <a:lnTo>
                  <a:pt x="56" y="221"/>
                </a:lnTo>
                <a:lnTo>
                  <a:pt x="56" y="194"/>
                </a:lnTo>
                <a:lnTo>
                  <a:pt x="273" y="194"/>
                </a:lnTo>
                <a:lnTo>
                  <a:pt x="330" y="139"/>
                </a:lnTo>
                <a:lnTo>
                  <a:pt x="330" y="0"/>
                </a:lnTo>
                <a:lnTo>
                  <a:pt x="118" y="0"/>
                </a:lnTo>
                <a:lnTo>
                  <a:pt x="118" y="124"/>
                </a:lnTo>
                <a:lnTo>
                  <a:pt x="0" y="124"/>
                </a:lnTo>
                <a:lnTo>
                  <a:pt x="0" y="408"/>
                </a:lnTo>
                <a:lnTo>
                  <a:pt x="330" y="408"/>
                </a:lnTo>
                <a:lnTo>
                  <a:pt x="330" y="289"/>
                </a:lnTo>
                <a:lnTo>
                  <a:pt x="302" y="317"/>
                </a:lnTo>
                <a:lnTo>
                  <a:pt x="273" y="319"/>
                </a:lnTo>
                <a:close/>
                <a:moveTo>
                  <a:pt x="93" y="14"/>
                </a:moveTo>
                <a:lnTo>
                  <a:pt x="12" y="99"/>
                </a:lnTo>
                <a:lnTo>
                  <a:pt x="93" y="99"/>
                </a:lnTo>
                <a:lnTo>
                  <a:pt x="93" y="14"/>
                </a:lnTo>
                <a:close/>
              </a:path>
            </a:pathLst>
          </a:custGeom>
          <a:solidFill>
            <a:schemeClr val="bg1"/>
          </a:solidFill>
          <a:ln>
            <a:noFill/>
          </a:ln>
        </p:spPr>
        <p:txBody>
          <a:bodyPr/>
          <a:lstStyle/>
          <a:p>
            <a:endParaRPr lang="zh-CN" altLang="en-US" dirty="0">
              <a:solidFill>
                <a:schemeClr val="tx1">
                  <a:lumMod val="75000"/>
                  <a:lumOff val="25000"/>
                </a:schemeClr>
              </a:solidFill>
            </a:endParaRPr>
          </a:p>
        </p:txBody>
      </p:sp>
      <p:sp>
        <p:nvSpPr>
          <p:cNvPr id="1048612" name="stats-on-laptop-screen_51875"/>
          <p:cNvSpPr>
            <a:spLocks noChangeAspect="1"/>
          </p:cNvSpPr>
          <p:nvPr/>
        </p:nvSpPr>
        <p:spPr bwMode="auto">
          <a:xfrm>
            <a:off x="7175571" y="4601873"/>
            <a:ext cx="444353" cy="442306"/>
          </a:xfrm>
          <a:custGeom>
            <a:avLst/>
            <a:gdLst>
              <a:gd name="T0" fmla="*/ 6215 w 6887"/>
              <a:gd name="T1" fmla="*/ 4656 h 6866"/>
              <a:gd name="T2" fmla="*/ 6161 w 6887"/>
              <a:gd name="T3" fmla="*/ 4568 h 6866"/>
              <a:gd name="T4" fmla="*/ 5045 w 6887"/>
              <a:gd name="T5" fmla="*/ 3452 h 6866"/>
              <a:gd name="T6" fmla="*/ 6799 w 6887"/>
              <a:gd name="T7" fmla="*/ 1699 h 6866"/>
              <a:gd name="T8" fmla="*/ 6799 w 6887"/>
              <a:gd name="T9" fmla="*/ 1380 h 6866"/>
              <a:gd name="T10" fmla="*/ 5523 w 6887"/>
              <a:gd name="T11" fmla="*/ 105 h 6866"/>
              <a:gd name="T12" fmla="*/ 5364 w 6887"/>
              <a:gd name="T13" fmla="*/ 39 h 6866"/>
              <a:gd name="T14" fmla="*/ 5205 w 6887"/>
              <a:gd name="T15" fmla="*/ 105 h 6866"/>
              <a:gd name="T16" fmla="*/ 4726 w 6887"/>
              <a:gd name="T17" fmla="*/ 583 h 6866"/>
              <a:gd name="T18" fmla="*/ 5364 w 6887"/>
              <a:gd name="T19" fmla="*/ 1221 h 6866"/>
              <a:gd name="T20" fmla="*/ 5364 w 6887"/>
              <a:gd name="T21" fmla="*/ 1540 h 6866"/>
              <a:gd name="T22" fmla="*/ 5205 w 6887"/>
              <a:gd name="T23" fmla="*/ 1606 h 6866"/>
              <a:gd name="T24" fmla="*/ 5045 w 6887"/>
              <a:gd name="T25" fmla="*/ 1540 h 6866"/>
              <a:gd name="T26" fmla="*/ 4408 w 6887"/>
              <a:gd name="T27" fmla="*/ 902 h 6866"/>
              <a:gd name="T28" fmla="*/ 4089 w 6887"/>
              <a:gd name="T29" fmla="*/ 1221 h 6866"/>
              <a:gd name="T30" fmla="*/ 4726 w 6887"/>
              <a:gd name="T31" fmla="*/ 1858 h 6866"/>
              <a:gd name="T32" fmla="*/ 4726 w 6887"/>
              <a:gd name="T33" fmla="*/ 2177 h 6866"/>
              <a:gd name="T34" fmla="*/ 4567 w 6887"/>
              <a:gd name="T35" fmla="*/ 2243 h 6866"/>
              <a:gd name="T36" fmla="*/ 4408 w 6887"/>
              <a:gd name="T37" fmla="*/ 2177 h 6866"/>
              <a:gd name="T38" fmla="*/ 3770 w 6887"/>
              <a:gd name="T39" fmla="*/ 1540 h 6866"/>
              <a:gd name="T40" fmla="*/ 3451 w 6887"/>
              <a:gd name="T41" fmla="*/ 1858 h 6866"/>
              <a:gd name="T42" fmla="*/ 1857 w 6887"/>
              <a:gd name="T43" fmla="*/ 265 h 6866"/>
              <a:gd name="T44" fmla="*/ 901 w 6887"/>
              <a:gd name="T45" fmla="*/ 265 h 6866"/>
              <a:gd name="T46" fmla="*/ 263 w 6887"/>
              <a:gd name="T47" fmla="*/ 902 h 6866"/>
              <a:gd name="T48" fmla="*/ 263 w 6887"/>
              <a:gd name="T49" fmla="*/ 1858 h 6866"/>
              <a:gd name="T50" fmla="*/ 1857 w 6887"/>
              <a:gd name="T51" fmla="*/ 3452 h 6866"/>
              <a:gd name="T52" fmla="*/ 1539 w 6887"/>
              <a:gd name="T53" fmla="*/ 3771 h 6866"/>
              <a:gd name="T54" fmla="*/ 2176 w 6887"/>
              <a:gd name="T55" fmla="*/ 4409 h 6866"/>
              <a:gd name="T56" fmla="*/ 2176 w 6887"/>
              <a:gd name="T57" fmla="*/ 4727 h 6866"/>
              <a:gd name="T58" fmla="*/ 2017 w 6887"/>
              <a:gd name="T59" fmla="*/ 4794 h 6866"/>
              <a:gd name="T60" fmla="*/ 1857 w 6887"/>
              <a:gd name="T61" fmla="*/ 4727 h 6866"/>
              <a:gd name="T62" fmla="*/ 1220 w 6887"/>
              <a:gd name="T63" fmla="*/ 4090 h 6866"/>
              <a:gd name="T64" fmla="*/ 901 w 6887"/>
              <a:gd name="T65" fmla="*/ 4409 h 6866"/>
              <a:gd name="T66" fmla="*/ 1539 w 6887"/>
              <a:gd name="T67" fmla="*/ 5046 h 6866"/>
              <a:gd name="T68" fmla="*/ 1539 w 6887"/>
              <a:gd name="T69" fmla="*/ 5365 h 6866"/>
              <a:gd name="T70" fmla="*/ 1379 w 6887"/>
              <a:gd name="T71" fmla="*/ 5431 h 6866"/>
              <a:gd name="T72" fmla="*/ 1220 w 6887"/>
              <a:gd name="T73" fmla="*/ 5365 h 6866"/>
              <a:gd name="T74" fmla="*/ 582 w 6887"/>
              <a:gd name="T75" fmla="*/ 4728 h 6866"/>
              <a:gd name="T76" fmla="*/ 104 w 6887"/>
              <a:gd name="T77" fmla="*/ 5206 h 6866"/>
              <a:gd name="T78" fmla="*/ 104 w 6887"/>
              <a:gd name="T79" fmla="*/ 5525 h 6866"/>
              <a:gd name="T80" fmla="*/ 1379 w 6887"/>
              <a:gd name="T81" fmla="*/ 6800 h 6866"/>
              <a:gd name="T82" fmla="*/ 1539 w 6887"/>
              <a:gd name="T83" fmla="*/ 6866 h 6866"/>
              <a:gd name="T84" fmla="*/ 1698 w 6887"/>
              <a:gd name="T85" fmla="*/ 6800 h 6866"/>
              <a:gd name="T86" fmla="*/ 3451 w 6887"/>
              <a:gd name="T87" fmla="*/ 5046 h 6866"/>
              <a:gd name="T88" fmla="*/ 4567 w 6887"/>
              <a:gd name="T89" fmla="*/ 6162 h 6866"/>
              <a:gd name="T90" fmla="*/ 4655 w 6887"/>
              <a:gd name="T91" fmla="*/ 6217 h 6866"/>
              <a:gd name="T92" fmla="*/ 6568 w 6887"/>
              <a:gd name="T93" fmla="*/ 6854 h 6866"/>
              <a:gd name="T94" fmla="*/ 6639 w 6887"/>
              <a:gd name="T95" fmla="*/ 6866 h 6866"/>
              <a:gd name="T96" fmla="*/ 6799 w 6887"/>
              <a:gd name="T97" fmla="*/ 6800 h 6866"/>
              <a:gd name="T98" fmla="*/ 6853 w 6887"/>
              <a:gd name="T99" fmla="*/ 6569 h 6866"/>
              <a:gd name="T100" fmla="*/ 6215 w 6887"/>
              <a:gd name="T101" fmla="*/ 4656 h 6866"/>
              <a:gd name="T102" fmla="*/ 4726 w 6887"/>
              <a:gd name="T103" fmla="*/ 5684 h 6866"/>
              <a:gd name="T104" fmla="*/ 1379 w 6887"/>
              <a:gd name="T105" fmla="*/ 2337 h 6866"/>
              <a:gd name="T106" fmla="*/ 1698 w 6887"/>
              <a:gd name="T107" fmla="*/ 2018 h 6866"/>
              <a:gd name="T108" fmla="*/ 5045 w 6887"/>
              <a:gd name="T109" fmla="*/ 5365 h 6866"/>
              <a:gd name="T110" fmla="*/ 4726 w 6887"/>
              <a:gd name="T111" fmla="*/ 5684 h 6866"/>
              <a:gd name="T112" fmla="*/ 5364 w 6887"/>
              <a:gd name="T113" fmla="*/ 5046 h 6866"/>
              <a:gd name="T114" fmla="*/ 2017 w 6887"/>
              <a:gd name="T115" fmla="*/ 1699 h 6866"/>
              <a:gd name="T116" fmla="*/ 2336 w 6887"/>
              <a:gd name="T117" fmla="*/ 1380 h 6866"/>
              <a:gd name="T118" fmla="*/ 5683 w 6887"/>
              <a:gd name="T119" fmla="*/ 4728 h 6866"/>
              <a:gd name="T120" fmla="*/ 5364 w 6887"/>
              <a:gd name="T121" fmla="*/ 5046 h 6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887" h="6866">
                <a:moveTo>
                  <a:pt x="6215" y="4656"/>
                </a:moveTo>
                <a:cubicBezTo>
                  <a:pt x="6205" y="4626"/>
                  <a:pt x="6186" y="4593"/>
                  <a:pt x="6161" y="4568"/>
                </a:cubicBezTo>
                <a:lnTo>
                  <a:pt x="5045" y="3452"/>
                </a:lnTo>
                <a:lnTo>
                  <a:pt x="6799" y="1699"/>
                </a:lnTo>
                <a:cubicBezTo>
                  <a:pt x="6887" y="1611"/>
                  <a:pt x="6887" y="1468"/>
                  <a:pt x="6799" y="1380"/>
                </a:cubicBezTo>
                <a:lnTo>
                  <a:pt x="5523" y="105"/>
                </a:lnTo>
                <a:cubicBezTo>
                  <a:pt x="5481" y="63"/>
                  <a:pt x="5424" y="39"/>
                  <a:pt x="5364" y="39"/>
                </a:cubicBezTo>
                <a:cubicBezTo>
                  <a:pt x="5304" y="39"/>
                  <a:pt x="5247" y="63"/>
                  <a:pt x="5205" y="105"/>
                </a:cubicBezTo>
                <a:lnTo>
                  <a:pt x="4726" y="583"/>
                </a:lnTo>
                <a:lnTo>
                  <a:pt x="5364" y="1221"/>
                </a:lnTo>
                <a:cubicBezTo>
                  <a:pt x="5452" y="1309"/>
                  <a:pt x="5452" y="1452"/>
                  <a:pt x="5364" y="1540"/>
                </a:cubicBezTo>
                <a:cubicBezTo>
                  <a:pt x="5320" y="1584"/>
                  <a:pt x="5262" y="1606"/>
                  <a:pt x="5205" y="1606"/>
                </a:cubicBezTo>
                <a:cubicBezTo>
                  <a:pt x="5147" y="1606"/>
                  <a:pt x="5089" y="1584"/>
                  <a:pt x="5045" y="1540"/>
                </a:cubicBezTo>
                <a:lnTo>
                  <a:pt x="4408" y="902"/>
                </a:lnTo>
                <a:lnTo>
                  <a:pt x="4089" y="1221"/>
                </a:lnTo>
                <a:lnTo>
                  <a:pt x="4726" y="1858"/>
                </a:lnTo>
                <a:cubicBezTo>
                  <a:pt x="4815" y="1946"/>
                  <a:pt x="4815" y="2089"/>
                  <a:pt x="4726" y="2177"/>
                </a:cubicBezTo>
                <a:cubicBezTo>
                  <a:pt x="4682" y="2221"/>
                  <a:pt x="4625" y="2243"/>
                  <a:pt x="4567" y="2243"/>
                </a:cubicBezTo>
                <a:cubicBezTo>
                  <a:pt x="4509" y="2243"/>
                  <a:pt x="4452" y="2221"/>
                  <a:pt x="4408" y="2177"/>
                </a:cubicBezTo>
                <a:lnTo>
                  <a:pt x="3770" y="1540"/>
                </a:lnTo>
                <a:lnTo>
                  <a:pt x="3451" y="1858"/>
                </a:lnTo>
                <a:cubicBezTo>
                  <a:pt x="2668" y="1075"/>
                  <a:pt x="1987" y="394"/>
                  <a:pt x="1857" y="265"/>
                </a:cubicBezTo>
                <a:cubicBezTo>
                  <a:pt x="1593" y="0"/>
                  <a:pt x="1165" y="0"/>
                  <a:pt x="901" y="265"/>
                </a:cubicBezTo>
                <a:lnTo>
                  <a:pt x="263" y="902"/>
                </a:lnTo>
                <a:cubicBezTo>
                  <a:pt x="0" y="1166"/>
                  <a:pt x="0" y="1595"/>
                  <a:pt x="263" y="1858"/>
                </a:cubicBezTo>
                <a:lnTo>
                  <a:pt x="1857" y="3452"/>
                </a:lnTo>
                <a:lnTo>
                  <a:pt x="1539" y="3771"/>
                </a:lnTo>
                <a:lnTo>
                  <a:pt x="2176" y="4409"/>
                </a:lnTo>
                <a:cubicBezTo>
                  <a:pt x="2264" y="4497"/>
                  <a:pt x="2264" y="4639"/>
                  <a:pt x="2176" y="4727"/>
                </a:cubicBezTo>
                <a:cubicBezTo>
                  <a:pt x="2132" y="4772"/>
                  <a:pt x="2074" y="4794"/>
                  <a:pt x="2017" y="4794"/>
                </a:cubicBezTo>
                <a:cubicBezTo>
                  <a:pt x="1959" y="4794"/>
                  <a:pt x="1901" y="4772"/>
                  <a:pt x="1857" y="4727"/>
                </a:cubicBezTo>
                <a:lnTo>
                  <a:pt x="1220" y="4090"/>
                </a:lnTo>
                <a:lnTo>
                  <a:pt x="901" y="4409"/>
                </a:lnTo>
                <a:lnTo>
                  <a:pt x="1539" y="5046"/>
                </a:lnTo>
                <a:cubicBezTo>
                  <a:pt x="1627" y="5134"/>
                  <a:pt x="1627" y="5277"/>
                  <a:pt x="1539" y="5365"/>
                </a:cubicBezTo>
                <a:cubicBezTo>
                  <a:pt x="1495" y="5409"/>
                  <a:pt x="1437" y="5431"/>
                  <a:pt x="1379" y="5431"/>
                </a:cubicBezTo>
                <a:cubicBezTo>
                  <a:pt x="1322" y="5431"/>
                  <a:pt x="1264" y="5409"/>
                  <a:pt x="1220" y="5365"/>
                </a:cubicBezTo>
                <a:lnTo>
                  <a:pt x="582" y="4728"/>
                </a:lnTo>
                <a:lnTo>
                  <a:pt x="104" y="5206"/>
                </a:lnTo>
                <a:cubicBezTo>
                  <a:pt x="16" y="5294"/>
                  <a:pt x="16" y="5436"/>
                  <a:pt x="104" y="5525"/>
                </a:cubicBezTo>
                <a:lnTo>
                  <a:pt x="1379" y="6800"/>
                </a:lnTo>
                <a:cubicBezTo>
                  <a:pt x="1421" y="6842"/>
                  <a:pt x="1479" y="6866"/>
                  <a:pt x="1539" y="6866"/>
                </a:cubicBezTo>
                <a:cubicBezTo>
                  <a:pt x="1598" y="6866"/>
                  <a:pt x="1656" y="6842"/>
                  <a:pt x="1698" y="6800"/>
                </a:cubicBezTo>
                <a:lnTo>
                  <a:pt x="3451" y="5046"/>
                </a:lnTo>
                <a:lnTo>
                  <a:pt x="4567" y="6162"/>
                </a:lnTo>
                <a:cubicBezTo>
                  <a:pt x="4592" y="6187"/>
                  <a:pt x="4624" y="6206"/>
                  <a:pt x="4655" y="6217"/>
                </a:cubicBezTo>
                <a:lnTo>
                  <a:pt x="6568" y="6854"/>
                </a:lnTo>
                <a:cubicBezTo>
                  <a:pt x="6591" y="6862"/>
                  <a:pt x="6615" y="6866"/>
                  <a:pt x="6639" y="6866"/>
                </a:cubicBezTo>
                <a:cubicBezTo>
                  <a:pt x="6698" y="6866"/>
                  <a:pt x="6756" y="6843"/>
                  <a:pt x="6799" y="6800"/>
                </a:cubicBezTo>
                <a:cubicBezTo>
                  <a:pt x="6859" y="6739"/>
                  <a:pt x="6880" y="6650"/>
                  <a:pt x="6853" y="6569"/>
                </a:cubicBezTo>
                <a:lnTo>
                  <a:pt x="6215" y="4656"/>
                </a:lnTo>
                <a:close/>
                <a:moveTo>
                  <a:pt x="4726" y="5684"/>
                </a:moveTo>
                <a:lnTo>
                  <a:pt x="1379" y="2337"/>
                </a:lnTo>
                <a:lnTo>
                  <a:pt x="1698" y="2018"/>
                </a:lnTo>
                <a:lnTo>
                  <a:pt x="5045" y="5365"/>
                </a:lnTo>
                <a:lnTo>
                  <a:pt x="4726" y="5684"/>
                </a:lnTo>
                <a:close/>
                <a:moveTo>
                  <a:pt x="5364" y="5046"/>
                </a:moveTo>
                <a:lnTo>
                  <a:pt x="2017" y="1699"/>
                </a:lnTo>
                <a:lnTo>
                  <a:pt x="2336" y="1380"/>
                </a:lnTo>
                <a:lnTo>
                  <a:pt x="5683" y="4728"/>
                </a:lnTo>
                <a:lnTo>
                  <a:pt x="5364" y="5046"/>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solidFill>
                <a:schemeClr val="tx1">
                  <a:lumMod val="75000"/>
                  <a:lumOff val="25000"/>
                </a:schemeClr>
              </a:solidFill>
            </a:endParaRPr>
          </a:p>
        </p:txBody>
      </p:sp>
      <p:sp>
        <p:nvSpPr>
          <p:cNvPr id="1048613" name="stats-on-laptop-screen_51875"/>
          <p:cNvSpPr>
            <a:spLocks noChangeAspect="1"/>
          </p:cNvSpPr>
          <p:nvPr/>
        </p:nvSpPr>
        <p:spPr bwMode="auto">
          <a:xfrm>
            <a:off x="9776348" y="4652541"/>
            <a:ext cx="483671" cy="391096"/>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605451" h="489568">
                <a:moveTo>
                  <a:pt x="479900" y="284819"/>
                </a:moveTo>
                <a:cubicBezTo>
                  <a:pt x="465151" y="284819"/>
                  <a:pt x="453167" y="296695"/>
                  <a:pt x="453167" y="311424"/>
                </a:cubicBezTo>
                <a:cubicBezTo>
                  <a:pt x="453167" y="326245"/>
                  <a:pt x="465151" y="338120"/>
                  <a:pt x="479900" y="338120"/>
                </a:cubicBezTo>
                <a:cubicBezTo>
                  <a:pt x="494649" y="338120"/>
                  <a:pt x="506633" y="326245"/>
                  <a:pt x="506633" y="311424"/>
                </a:cubicBezTo>
                <a:cubicBezTo>
                  <a:pt x="506633" y="296695"/>
                  <a:pt x="494649" y="284819"/>
                  <a:pt x="479900" y="284819"/>
                </a:cubicBezTo>
                <a:close/>
                <a:moveTo>
                  <a:pt x="402929" y="284819"/>
                </a:moveTo>
                <a:cubicBezTo>
                  <a:pt x="388180" y="284819"/>
                  <a:pt x="376196" y="296695"/>
                  <a:pt x="376196" y="311424"/>
                </a:cubicBezTo>
                <a:cubicBezTo>
                  <a:pt x="376196" y="326245"/>
                  <a:pt x="388180" y="338120"/>
                  <a:pt x="402929" y="338120"/>
                </a:cubicBezTo>
                <a:cubicBezTo>
                  <a:pt x="417678" y="338120"/>
                  <a:pt x="429569" y="326245"/>
                  <a:pt x="429569" y="311424"/>
                </a:cubicBezTo>
                <a:cubicBezTo>
                  <a:pt x="429569" y="296695"/>
                  <a:pt x="417678" y="284819"/>
                  <a:pt x="402929" y="284819"/>
                </a:cubicBezTo>
                <a:close/>
                <a:moveTo>
                  <a:pt x="429477" y="174720"/>
                </a:moveTo>
                <a:cubicBezTo>
                  <a:pt x="528756" y="183649"/>
                  <a:pt x="605451" y="241369"/>
                  <a:pt x="605451" y="311516"/>
                </a:cubicBezTo>
                <a:cubicBezTo>
                  <a:pt x="605451" y="387738"/>
                  <a:pt x="514745" y="449508"/>
                  <a:pt x="402929" y="449508"/>
                </a:cubicBezTo>
                <a:cubicBezTo>
                  <a:pt x="382003" y="449508"/>
                  <a:pt x="361724" y="447299"/>
                  <a:pt x="342734" y="443340"/>
                </a:cubicBezTo>
                <a:lnTo>
                  <a:pt x="298579" y="486423"/>
                </a:lnTo>
                <a:cubicBezTo>
                  <a:pt x="295722" y="489368"/>
                  <a:pt x="291297" y="490289"/>
                  <a:pt x="287425" y="489000"/>
                </a:cubicBezTo>
                <a:cubicBezTo>
                  <a:pt x="283554" y="487527"/>
                  <a:pt x="280788" y="484121"/>
                  <a:pt x="280235" y="480071"/>
                </a:cubicBezTo>
                <a:lnTo>
                  <a:pt x="272123" y="416828"/>
                </a:lnTo>
                <a:cubicBezTo>
                  <a:pt x="228337" y="391513"/>
                  <a:pt x="200406" y="353677"/>
                  <a:pt x="200406" y="311516"/>
                </a:cubicBezTo>
                <a:cubicBezTo>
                  <a:pt x="200406" y="309675"/>
                  <a:pt x="200683" y="307833"/>
                  <a:pt x="200867" y="305992"/>
                </a:cubicBezTo>
                <a:cubicBezTo>
                  <a:pt x="201420" y="305992"/>
                  <a:pt x="201881" y="306084"/>
                  <a:pt x="202526" y="306084"/>
                </a:cubicBezTo>
                <a:cubicBezTo>
                  <a:pt x="219488" y="306084"/>
                  <a:pt x="236357" y="304796"/>
                  <a:pt x="252765" y="302218"/>
                </a:cubicBezTo>
                <a:lnTo>
                  <a:pt x="285766" y="334438"/>
                </a:lnTo>
                <a:cubicBezTo>
                  <a:pt x="293417" y="341894"/>
                  <a:pt x="303557" y="346129"/>
                  <a:pt x="314435" y="346129"/>
                </a:cubicBezTo>
                <a:cubicBezTo>
                  <a:pt x="318951" y="346129"/>
                  <a:pt x="323468" y="345392"/>
                  <a:pt x="327709" y="343919"/>
                </a:cubicBezTo>
                <a:cubicBezTo>
                  <a:pt x="342642" y="338580"/>
                  <a:pt x="353059" y="325784"/>
                  <a:pt x="354994" y="310411"/>
                </a:cubicBezTo>
                <a:lnTo>
                  <a:pt x="361263" y="261253"/>
                </a:lnTo>
                <a:cubicBezTo>
                  <a:pt x="395923" y="238055"/>
                  <a:pt x="419429" y="207952"/>
                  <a:pt x="429477" y="174720"/>
                </a:cubicBezTo>
                <a:close/>
                <a:moveTo>
                  <a:pt x="279509" y="111300"/>
                </a:moveTo>
                <a:cubicBezTo>
                  <a:pt x="264667" y="111300"/>
                  <a:pt x="252775" y="123268"/>
                  <a:pt x="252775" y="137997"/>
                </a:cubicBezTo>
                <a:cubicBezTo>
                  <a:pt x="252775" y="152727"/>
                  <a:pt x="264667" y="164695"/>
                  <a:pt x="279509" y="164695"/>
                </a:cubicBezTo>
                <a:cubicBezTo>
                  <a:pt x="294259" y="164695"/>
                  <a:pt x="306243" y="152727"/>
                  <a:pt x="306243" y="137997"/>
                </a:cubicBezTo>
                <a:cubicBezTo>
                  <a:pt x="306243" y="123268"/>
                  <a:pt x="294259" y="111300"/>
                  <a:pt x="279509" y="111300"/>
                </a:cubicBezTo>
                <a:close/>
                <a:moveTo>
                  <a:pt x="202534" y="111300"/>
                </a:moveTo>
                <a:cubicBezTo>
                  <a:pt x="187784" y="111300"/>
                  <a:pt x="175800" y="123268"/>
                  <a:pt x="175800" y="137997"/>
                </a:cubicBezTo>
                <a:cubicBezTo>
                  <a:pt x="175800" y="152727"/>
                  <a:pt x="187784" y="164695"/>
                  <a:pt x="202534" y="164695"/>
                </a:cubicBezTo>
                <a:cubicBezTo>
                  <a:pt x="217284" y="164695"/>
                  <a:pt x="229268" y="152727"/>
                  <a:pt x="229268" y="137997"/>
                </a:cubicBezTo>
                <a:cubicBezTo>
                  <a:pt x="229268" y="123268"/>
                  <a:pt x="217284" y="111300"/>
                  <a:pt x="202534" y="111300"/>
                </a:cubicBezTo>
                <a:close/>
                <a:moveTo>
                  <a:pt x="125558" y="111300"/>
                </a:moveTo>
                <a:cubicBezTo>
                  <a:pt x="110808" y="111300"/>
                  <a:pt x="98824" y="123268"/>
                  <a:pt x="98824" y="137997"/>
                </a:cubicBezTo>
                <a:cubicBezTo>
                  <a:pt x="98824" y="152727"/>
                  <a:pt x="110808" y="164695"/>
                  <a:pt x="125558" y="164695"/>
                </a:cubicBezTo>
                <a:cubicBezTo>
                  <a:pt x="140308" y="164695"/>
                  <a:pt x="152292" y="152727"/>
                  <a:pt x="152292" y="137997"/>
                </a:cubicBezTo>
                <a:cubicBezTo>
                  <a:pt x="152292" y="123268"/>
                  <a:pt x="140308" y="111300"/>
                  <a:pt x="125558" y="111300"/>
                </a:cubicBezTo>
                <a:close/>
                <a:moveTo>
                  <a:pt x="202534" y="0"/>
                </a:moveTo>
                <a:cubicBezTo>
                  <a:pt x="314356" y="0"/>
                  <a:pt x="404975" y="61772"/>
                  <a:pt x="404975" y="137997"/>
                </a:cubicBezTo>
                <a:cubicBezTo>
                  <a:pt x="404975" y="180253"/>
                  <a:pt x="377135" y="217997"/>
                  <a:pt x="333254" y="243314"/>
                </a:cubicBezTo>
                <a:lnTo>
                  <a:pt x="325234" y="306559"/>
                </a:lnTo>
                <a:cubicBezTo>
                  <a:pt x="324681" y="310701"/>
                  <a:pt x="321915" y="314108"/>
                  <a:pt x="317951" y="315489"/>
                </a:cubicBezTo>
                <a:cubicBezTo>
                  <a:pt x="316845" y="315857"/>
                  <a:pt x="315646" y="316133"/>
                  <a:pt x="314448" y="316133"/>
                </a:cubicBezTo>
                <a:cubicBezTo>
                  <a:pt x="311590" y="316133"/>
                  <a:pt x="308825" y="315028"/>
                  <a:pt x="306797" y="313003"/>
                </a:cubicBezTo>
                <a:lnTo>
                  <a:pt x="262731" y="269919"/>
                </a:lnTo>
                <a:cubicBezTo>
                  <a:pt x="243649" y="273878"/>
                  <a:pt x="223460" y="276087"/>
                  <a:pt x="202534" y="276087"/>
                </a:cubicBezTo>
                <a:cubicBezTo>
                  <a:pt x="90712" y="276087"/>
                  <a:pt x="0" y="214223"/>
                  <a:pt x="0" y="137997"/>
                </a:cubicBezTo>
                <a:cubicBezTo>
                  <a:pt x="0" y="61772"/>
                  <a:pt x="90712" y="0"/>
                  <a:pt x="202534" y="0"/>
                </a:cubicBezTo>
                <a:close/>
              </a:path>
            </a:pathLst>
          </a:custGeom>
          <a:solidFill>
            <a:schemeClr val="bg1"/>
          </a:solidFill>
          <a:ln>
            <a:noFill/>
          </a:ln>
        </p:spPr>
        <p:txBody>
          <a:bodyPr/>
          <a:lstStyle/>
          <a:p>
            <a:endParaRPr lang="zh-CN" altLang="en-US">
              <a:solidFill>
                <a:schemeClr val="tx1">
                  <a:lumMod val="75000"/>
                  <a:lumOff val="25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45527C2-E1DB-4558-95D0-D2AE3E29A53F}"/>
              </a:ext>
            </a:extLst>
          </p:cNvPr>
          <p:cNvSpPr txBox="1"/>
          <p:nvPr/>
        </p:nvSpPr>
        <p:spPr>
          <a:xfrm>
            <a:off x="1827149" y="1352359"/>
            <a:ext cx="4761910" cy="1493807"/>
          </a:xfrm>
          <a:prstGeom prst="rect">
            <a:avLst/>
          </a:prstGeom>
          <a:noFill/>
        </p:spPr>
        <p:txBody>
          <a:bodyPr wrap="square" rtlCol="0">
            <a:spAutoFit/>
          </a:bodyPr>
          <a:lstStyle/>
          <a:p>
            <a:pPr>
              <a:lnSpc>
                <a:spcPts val="2800"/>
              </a:lnSpc>
            </a:pPr>
            <a:r>
              <a:rPr lang="zh-CN" altLang="en-US" dirty="0">
                <a:latin typeface="+mn-ea"/>
              </a:rPr>
              <a:t>具体实现方法如下：</a:t>
            </a:r>
          </a:p>
          <a:p>
            <a:pPr>
              <a:lnSpc>
                <a:spcPts val="2800"/>
              </a:lnSpc>
            </a:pPr>
            <a:r>
              <a:rPr lang="zh-CN" altLang="en-US" dirty="0">
                <a:latin typeface="+mn-ea"/>
              </a:rPr>
              <a:t>（</a:t>
            </a:r>
            <a:r>
              <a:rPr lang="en-US" altLang="zh-CN" dirty="0">
                <a:latin typeface="+mn-ea"/>
              </a:rPr>
              <a:t>1</a:t>
            </a:r>
            <a:r>
              <a:rPr lang="zh-CN" altLang="en-US" dirty="0">
                <a:latin typeface="+mn-ea"/>
              </a:rPr>
              <a:t>）得到车牌的长度（</a:t>
            </a:r>
            <a:r>
              <a:rPr lang="en-US" altLang="zh-CN" dirty="0" err="1">
                <a:latin typeface="+mn-ea"/>
              </a:rPr>
              <a:t>minw-minw</a:t>
            </a:r>
            <a:r>
              <a:rPr lang="zh-CN" altLang="en-US" dirty="0">
                <a:latin typeface="+mn-ea"/>
              </a:rPr>
              <a:t>）；</a:t>
            </a:r>
          </a:p>
          <a:p>
            <a:pPr>
              <a:lnSpc>
                <a:spcPts val="2800"/>
              </a:lnSpc>
            </a:pPr>
            <a:r>
              <a:rPr lang="zh-CN" altLang="en-US" dirty="0">
                <a:latin typeface="+mn-ea"/>
              </a:rPr>
              <a:t>（</a:t>
            </a:r>
            <a:r>
              <a:rPr lang="en-US" altLang="zh-CN" dirty="0">
                <a:latin typeface="+mn-ea"/>
              </a:rPr>
              <a:t>2</a:t>
            </a:r>
            <a:r>
              <a:rPr lang="zh-CN" altLang="en-US" dirty="0">
                <a:latin typeface="+mn-ea"/>
              </a:rPr>
              <a:t>）按照比例进行划分；</a:t>
            </a:r>
          </a:p>
          <a:p>
            <a:pPr>
              <a:lnSpc>
                <a:spcPts val="2800"/>
              </a:lnSpc>
            </a:pPr>
            <a:r>
              <a:rPr lang="zh-CN" altLang="en-US" dirty="0">
                <a:latin typeface="+mn-ea"/>
              </a:rPr>
              <a:t>（</a:t>
            </a:r>
            <a:r>
              <a:rPr lang="en-US" altLang="zh-CN" dirty="0">
                <a:latin typeface="+mn-ea"/>
              </a:rPr>
              <a:t>3</a:t>
            </a:r>
            <a:r>
              <a:rPr lang="zh-CN" altLang="en-US" dirty="0">
                <a:latin typeface="+mn-ea"/>
              </a:rPr>
              <a:t>）画线。</a:t>
            </a:r>
          </a:p>
        </p:txBody>
      </p:sp>
      <p:sp>
        <p:nvSpPr>
          <p:cNvPr id="8" name="文本框 1">
            <a:extLst>
              <a:ext uri="{FF2B5EF4-FFF2-40B4-BE49-F238E27FC236}">
                <a16:creationId xmlns:a16="http://schemas.microsoft.com/office/drawing/2014/main" id="{73E7A6B4-BD18-479B-8F19-99A2B047522C}"/>
              </a:ext>
            </a:extLst>
          </p:cNvPr>
          <p:cNvSpPr txBox="1"/>
          <p:nvPr/>
        </p:nvSpPr>
        <p:spPr>
          <a:xfrm>
            <a:off x="1399745" y="784894"/>
            <a:ext cx="2033738" cy="461665"/>
          </a:xfrm>
          <a:prstGeom prst="rect">
            <a:avLst/>
          </a:prstGeom>
          <a:noFill/>
        </p:spPr>
        <p:txBody>
          <a:bodyPr wrap="square" rtlCol="0">
            <a:spAutoFit/>
          </a:bodyPr>
          <a:lstStyle/>
          <a:p>
            <a:r>
              <a:rPr lang="en-US" altLang="zh-CN" sz="2400" b="1" dirty="0">
                <a:solidFill>
                  <a:srgbClr val="5E7D8B"/>
                </a:solidFill>
              </a:rPr>
              <a:t>2.3</a:t>
            </a:r>
            <a:r>
              <a:rPr lang="zh-CN" altLang="en-US" sz="2400" b="1" dirty="0">
                <a:solidFill>
                  <a:srgbClr val="5E7D8B"/>
                </a:solidFill>
              </a:rPr>
              <a:t>字符分割</a:t>
            </a:r>
            <a:endParaRPr lang="zh-CN" altLang="zh-CN" sz="2400" b="1" dirty="0">
              <a:solidFill>
                <a:srgbClr val="5E7D8B"/>
              </a:solidFill>
            </a:endParaRPr>
          </a:p>
        </p:txBody>
      </p:sp>
      <p:sp>
        <p:nvSpPr>
          <p:cNvPr id="9" name="文本框 8">
            <a:extLst>
              <a:ext uri="{FF2B5EF4-FFF2-40B4-BE49-F238E27FC236}">
                <a16:creationId xmlns:a16="http://schemas.microsoft.com/office/drawing/2014/main" id="{A99FE6D9-0B09-4CCE-A5C2-7496C07E9F96}"/>
              </a:ext>
            </a:extLst>
          </p:cNvPr>
          <p:cNvSpPr txBox="1"/>
          <p:nvPr/>
        </p:nvSpPr>
        <p:spPr>
          <a:xfrm>
            <a:off x="3640302" y="6081513"/>
            <a:ext cx="5276298" cy="307777"/>
          </a:xfrm>
          <a:prstGeom prst="rect">
            <a:avLst/>
          </a:prstGeom>
          <a:noFill/>
        </p:spPr>
        <p:txBody>
          <a:bodyPr wrap="square" rtlCol="0">
            <a:spAutoFit/>
          </a:bodyPr>
          <a:lstStyle/>
          <a:p>
            <a:pPr algn="ctr">
              <a:spcAft>
                <a:spcPts val="0"/>
              </a:spcAft>
            </a:pPr>
            <a:r>
              <a:rPr lang="zh-CN" altLang="en-US" sz="1400" kern="100" dirty="0">
                <a:latin typeface="等线 Light" panose="02010600030101010101" pitchFamily="2" charset="-122"/>
                <a:ea typeface="等线 Light" panose="02010600030101010101" pitchFamily="2" charset="-122"/>
                <a:cs typeface="Times New Roman" panose="02020603050405020304" pitchFamily="18" charset="0"/>
              </a:rPr>
              <a:t>车牌内容比例划分</a:t>
            </a:r>
            <a:endParaRPr lang="zh-CN" altLang="zh-CN" sz="1400" kern="100" dirty="0">
              <a:latin typeface="等线 Light" panose="02010600030101010101" pitchFamily="2" charset="-122"/>
              <a:ea typeface="等线 Light"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FE6213B8-95DB-4268-84FB-1AD6B6D58EF5}"/>
              </a:ext>
            </a:extLst>
          </p:cNvPr>
          <p:cNvPicPr>
            <a:picLocks noChangeAspect="1"/>
          </p:cNvPicPr>
          <p:nvPr/>
        </p:nvPicPr>
        <p:blipFill>
          <a:blip r:embed="rId2"/>
          <a:stretch>
            <a:fillRect/>
          </a:stretch>
        </p:blipFill>
        <p:spPr>
          <a:xfrm>
            <a:off x="3088684" y="2846166"/>
            <a:ext cx="6246819" cy="3235347"/>
          </a:xfrm>
          <a:prstGeom prst="rect">
            <a:avLst/>
          </a:prstGeom>
        </p:spPr>
      </p:pic>
    </p:spTree>
    <p:extLst>
      <p:ext uri="{BB962C8B-B14F-4D97-AF65-F5344CB8AC3E}">
        <p14:creationId xmlns:p14="http://schemas.microsoft.com/office/powerpoint/2010/main" val="356636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inVertical)">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5" name="文本框 1"/>
          <p:cNvSpPr txBox="1"/>
          <p:nvPr/>
        </p:nvSpPr>
        <p:spPr>
          <a:xfrm>
            <a:off x="4886140" y="229869"/>
            <a:ext cx="2419720" cy="461665"/>
          </a:xfrm>
          <a:prstGeom prst="rect">
            <a:avLst/>
          </a:prstGeom>
          <a:noFill/>
        </p:spPr>
        <p:txBody>
          <a:bodyPr wrap="square" rtlCol="0">
            <a:spAutoFit/>
          </a:bodyPr>
          <a:lstStyle/>
          <a:p>
            <a:pPr algn="ctr"/>
            <a:r>
              <a:rPr lang="zh-CN" altLang="en-US" sz="2400" b="1" dirty="0">
                <a:solidFill>
                  <a:srgbClr val="5E7D8B"/>
                </a:solidFill>
              </a:rPr>
              <a:t>车牌分割</a:t>
            </a:r>
          </a:p>
        </p:txBody>
      </p:sp>
      <p:cxnSp>
        <p:nvCxnSpPr>
          <p:cNvPr id="3145732" name="直接连接符 2"/>
          <p:cNvCxnSpPr>
            <a:cxnSpLocks/>
          </p:cNvCxnSpPr>
          <p:nvPr/>
        </p:nvCxnSpPr>
        <p:spPr>
          <a:xfrm>
            <a:off x="5742972" y="687853"/>
            <a:ext cx="706056" cy="0"/>
          </a:xfrm>
          <a:prstGeom prst="line">
            <a:avLst/>
          </a:prstGeom>
          <a:ln w="19050">
            <a:solidFill>
              <a:srgbClr val="43577C"/>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F45527C2-E1DB-4558-95D0-D2AE3E29A53F}"/>
              </a:ext>
            </a:extLst>
          </p:cNvPr>
          <p:cNvSpPr txBox="1"/>
          <p:nvPr/>
        </p:nvSpPr>
        <p:spPr>
          <a:xfrm>
            <a:off x="1617405" y="745728"/>
            <a:ext cx="8777144" cy="3754874"/>
          </a:xfrm>
          <a:prstGeom prst="rect">
            <a:avLst/>
          </a:prstGeom>
          <a:noFill/>
        </p:spPr>
        <p:txBody>
          <a:bodyPr wrap="square" rtlCol="0">
            <a:spAutoFit/>
          </a:bodyPr>
          <a:lstStyle/>
          <a:p>
            <a:r>
              <a:rPr lang="zh-CN" altLang="en-US" sz="1400" dirty="0">
                <a:solidFill>
                  <a:srgbClr val="008000"/>
                </a:solidFill>
                <a:latin typeface="新宋体" panose="02010609030101010101" pitchFamily="49" charset="-122"/>
                <a:ea typeface="新宋体" panose="02010609030101010101" pitchFamily="49" charset="-122"/>
              </a:rPr>
              <a:t>车牌图像的扫描分割</a:t>
            </a:r>
            <a:endParaRPr lang="zh-CN" altLang="en-US" sz="1400" dirty="0">
              <a:solidFill>
                <a:srgbClr val="000000"/>
              </a:solidFill>
              <a:latin typeface="新宋体" panose="02010609030101010101" pitchFamily="49" charset="-122"/>
              <a:ea typeface="新宋体" panose="02010609030101010101" pitchFamily="49" charset="-122"/>
            </a:endParaRPr>
          </a:p>
          <a:p>
            <a:r>
              <a:rPr lang="en-US" altLang="zh-CN" sz="1400" dirty="0">
                <a:solidFill>
                  <a:srgbClr val="008000"/>
                </a:solidFill>
                <a:latin typeface="新宋体" panose="02010609030101010101" pitchFamily="49" charset="-122"/>
                <a:ea typeface="新宋体" panose="02010609030101010101" pitchFamily="49" charset="-122"/>
              </a:rPr>
              <a:t>//</a:t>
            </a:r>
            <a:r>
              <a:rPr lang="zh-CN" altLang="en-US" sz="1400" dirty="0">
                <a:solidFill>
                  <a:srgbClr val="008000"/>
                </a:solidFill>
                <a:latin typeface="新宋体" panose="02010609030101010101" pitchFamily="49" charset="-122"/>
                <a:ea typeface="新宋体" panose="02010609030101010101" pitchFamily="49" charset="-122"/>
              </a:rPr>
              <a:t>按比例分割图片</a:t>
            </a:r>
            <a:endParaRPr lang="zh-CN" altLang="en-US" sz="1400" dirty="0">
              <a:solidFill>
                <a:srgbClr val="000000"/>
              </a:solidFill>
              <a:latin typeface="新宋体" panose="02010609030101010101" pitchFamily="49" charset="-122"/>
              <a:ea typeface="新宋体" panose="02010609030101010101" pitchFamily="49" charset="-122"/>
            </a:endParaRPr>
          </a:p>
          <a:p>
            <a:r>
              <a:rPr lang="en-US" altLang="zh-CN" sz="1400" dirty="0">
                <a:solidFill>
                  <a:srgbClr val="008000"/>
                </a:solidFill>
                <a:latin typeface="新宋体" panose="02010609030101010101" pitchFamily="49" charset="-122"/>
                <a:ea typeface="新宋体" panose="02010609030101010101" pitchFamily="49" charset="-122"/>
              </a:rPr>
              <a:t>//</a:t>
            </a:r>
            <a:r>
              <a:rPr lang="zh-CN" altLang="en-US" sz="1400" dirty="0">
                <a:solidFill>
                  <a:srgbClr val="008000"/>
                </a:solidFill>
                <a:latin typeface="新宋体" panose="02010609030101010101" pitchFamily="49" charset="-122"/>
                <a:ea typeface="新宋体" panose="02010609030101010101" pitchFamily="49" charset="-122"/>
              </a:rPr>
              <a:t>容易受车牌倾斜、图片角度变化影响</a:t>
            </a:r>
            <a:endParaRPr lang="zh-CN" altLang="en-US" sz="1400" dirty="0">
              <a:solidFill>
                <a:srgbClr val="000000"/>
              </a:solidFill>
              <a:latin typeface="新宋体" panose="02010609030101010101" pitchFamily="49" charset="-122"/>
              <a:ea typeface="新宋体" panose="02010609030101010101" pitchFamily="49" charset="-122"/>
            </a:endParaRPr>
          </a:p>
          <a:p>
            <a:r>
              <a:rPr lang="en-US" altLang="zh-CN" sz="1400" dirty="0">
                <a:solidFill>
                  <a:srgbClr val="008000"/>
                </a:solidFill>
                <a:latin typeface="新宋体" panose="02010609030101010101" pitchFamily="49" charset="-122"/>
                <a:ea typeface="新宋体" panose="02010609030101010101" pitchFamily="49" charset="-122"/>
              </a:rPr>
              <a:t>//</a:t>
            </a:r>
            <a:r>
              <a:rPr lang="zh-CN" altLang="en-US" sz="1400" dirty="0">
                <a:solidFill>
                  <a:srgbClr val="008000"/>
                </a:solidFill>
                <a:latin typeface="新宋体" panose="02010609030101010101" pitchFamily="49" charset="-122"/>
                <a:ea typeface="新宋体" panose="02010609030101010101" pitchFamily="49" charset="-122"/>
              </a:rPr>
              <a:t>应该对图像进行处理，如霍夫变换纠正倾斜图像</a:t>
            </a:r>
            <a:endParaRPr lang="zh-CN" altLang="en-US" sz="1400" dirty="0">
              <a:solidFill>
                <a:srgbClr val="000000"/>
              </a:solidFill>
              <a:latin typeface="新宋体" panose="02010609030101010101" pitchFamily="49" charset="-122"/>
              <a:ea typeface="新宋体" panose="02010609030101010101" pitchFamily="49" charset="-122"/>
            </a:endParaRPr>
          </a:p>
          <a:p>
            <a:r>
              <a:rPr lang="en-US" altLang="zh-CN" sz="1400" dirty="0">
                <a:solidFill>
                  <a:srgbClr val="008000"/>
                </a:solidFill>
                <a:latin typeface="新宋体" panose="02010609030101010101" pitchFamily="49" charset="-122"/>
                <a:ea typeface="新宋体" panose="02010609030101010101" pitchFamily="49" charset="-122"/>
              </a:rPr>
              <a:t>//</a:t>
            </a:r>
            <a:r>
              <a:rPr lang="zh-CN" altLang="en-US" sz="1400" dirty="0">
                <a:solidFill>
                  <a:srgbClr val="008000"/>
                </a:solidFill>
                <a:latin typeface="新宋体" panose="02010609030101010101" pitchFamily="49" charset="-122"/>
                <a:ea typeface="新宋体" panose="02010609030101010101" pitchFamily="49" charset="-122"/>
              </a:rPr>
              <a:t>同理，分割时更好的处理方法应该是</a:t>
            </a:r>
            <a:endParaRPr lang="zh-CN" altLang="en-US" sz="1400" dirty="0">
              <a:solidFill>
                <a:srgbClr val="000000"/>
              </a:solidFill>
              <a:latin typeface="新宋体" panose="02010609030101010101" pitchFamily="49" charset="-122"/>
              <a:ea typeface="新宋体" panose="02010609030101010101" pitchFamily="49" charset="-122"/>
            </a:endParaRPr>
          </a:p>
          <a:p>
            <a:r>
              <a:rPr lang="en-US" altLang="zh-CN" sz="1400" dirty="0">
                <a:solidFill>
                  <a:srgbClr val="008000"/>
                </a:solidFill>
                <a:latin typeface="新宋体" panose="02010609030101010101" pitchFamily="49" charset="-122"/>
                <a:ea typeface="新宋体" panose="02010609030101010101" pitchFamily="49" charset="-122"/>
              </a:rPr>
              <a:t>//</a:t>
            </a:r>
            <a:r>
              <a:rPr lang="zh-CN" altLang="en-US" sz="1400" dirty="0">
                <a:solidFill>
                  <a:srgbClr val="008000"/>
                </a:solidFill>
                <a:latin typeface="新宋体" panose="02010609030101010101" pitchFamily="49" charset="-122"/>
                <a:ea typeface="新宋体" panose="02010609030101010101" pitchFamily="49" charset="-122"/>
              </a:rPr>
              <a:t>基于灰度图像对图像进行连通域分析</a:t>
            </a:r>
            <a:endParaRPr lang="zh-CN" altLang="en-US" sz="1400" dirty="0">
              <a:solidFill>
                <a:srgbClr val="000000"/>
              </a:solidFill>
              <a:latin typeface="新宋体" panose="02010609030101010101" pitchFamily="49" charset="-122"/>
              <a:ea typeface="新宋体" panose="02010609030101010101" pitchFamily="49" charset="-122"/>
            </a:endParaRPr>
          </a:p>
          <a:p>
            <a:r>
              <a:rPr lang="en-US" altLang="zh-CN" sz="1400" dirty="0">
                <a:solidFill>
                  <a:srgbClr val="008000"/>
                </a:solidFill>
                <a:latin typeface="新宋体" panose="02010609030101010101" pitchFamily="49" charset="-122"/>
                <a:ea typeface="新宋体" panose="02010609030101010101" pitchFamily="49" charset="-122"/>
              </a:rPr>
              <a:t>//*************************************************************</a:t>
            </a:r>
            <a:endParaRPr lang="zh-CN" altLang="en-US" sz="1400" dirty="0">
              <a:solidFill>
                <a:srgbClr val="000000"/>
              </a:solidFill>
              <a:latin typeface="新宋体" panose="02010609030101010101" pitchFamily="49" charset="-122"/>
              <a:ea typeface="新宋体" panose="02010609030101010101" pitchFamily="49" charset="-122"/>
            </a:endParaRPr>
          </a:p>
          <a:p>
            <a:endParaRPr lang="zh-CN" altLang="en-US" sz="1400" dirty="0">
              <a:solidFill>
                <a:srgbClr val="000000"/>
              </a:solidFill>
              <a:latin typeface="新宋体" panose="02010609030101010101" pitchFamily="49" charset="-122"/>
              <a:ea typeface="新宋体" panose="02010609030101010101" pitchFamily="49" charset="-122"/>
            </a:endParaRPr>
          </a:p>
          <a:p>
            <a:r>
              <a:rPr lang="en-US" altLang="zh-CN" sz="1400" dirty="0">
                <a:solidFill>
                  <a:srgbClr val="0000FF"/>
                </a:solidFill>
                <a:latin typeface="新宋体" panose="02010609030101010101" pitchFamily="49" charset="-122"/>
                <a:ea typeface="新宋体" panose="02010609030101010101" pitchFamily="49" charset="-122"/>
              </a:rPr>
              <a:t>void</a:t>
            </a:r>
            <a:r>
              <a:rPr lang="en-US" altLang="zh-CN" sz="1400" dirty="0">
                <a:solidFill>
                  <a:srgbClr val="000000"/>
                </a:solidFill>
                <a:latin typeface="新宋体" panose="02010609030101010101" pitchFamily="49" charset="-122"/>
                <a:ea typeface="新宋体" panose="02010609030101010101" pitchFamily="49" charset="-122"/>
              </a:rPr>
              <a:t> </a:t>
            </a:r>
            <a:r>
              <a:rPr lang="en-US" altLang="zh-CN" sz="1400" dirty="0" err="1">
                <a:solidFill>
                  <a:srgbClr val="2B91AF"/>
                </a:solidFill>
                <a:latin typeface="新宋体" panose="02010609030101010101" pitchFamily="49" charset="-122"/>
                <a:ea typeface="新宋体" panose="02010609030101010101" pitchFamily="49" charset="-122"/>
              </a:rPr>
              <a:t>CImgProView</a:t>
            </a:r>
            <a:r>
              <a:rPr lang="en-US" altLang="zh-CN" sz="1400" dirty="0">
                <a:solidFill>
                  <a:srgbClr val="000000"/>
                </a:solidFill>
                <a:latin typeface="新宋体" panose="02010609030101010101" pitchFamily="49" charset="-122"/>
                <a:ea typeface="新宋体" panose="02010609030101010101" pitchFamily="49" charset="-122"/>
              </a:rPr>
              <a:t>::</a:t>
            </a:r>
            <a:r>
              <a:rPr lang="en-US" altLang="zh-CN" sz="1400" dirty="0" err="1">
                <a:solidFill>
                  <a:srgbClr val="000000"/>
                </a:solidFill>
                <a:latin typeface="新宋体" panose="02010609030101010101" pitchFamily="49" charset="-122"/>
                <a:ea typeface="新宋体" panose="02010609030101010101" pitchFamily="49" charset="-122"/>
              </a:rPr>
              <a:t>imgdivided</a:t>
            </a:r>
            <a:r>
              <a:rPr lang="en-US" altLang="zh-CN" sz="1400" dirty="0">
                <a:solidFill>
                  <a:srgbClr val="000000"/>
                </a:solidFill>
                <a:latin typeface="新宋体" panose="02010609030101010101" pitchFamily="49" charset="-122"/>
                <a:ea typeface="新宋体" panose="02010609030101010101" pitchFamily="49" charset="-122"/>
              </a:rPr>
              <a:t>()</a:t>
            </a:r>
          </a:p>
          <a:p>
            <a:r>
              <a:rPr lang="en-US" altLang="zh-CN" sz="1400" dirty="0">
                <a:solidFill>
                  <a:srgbClr val="000000"/>
                </a:solidFill>
                <a:latin typeface="新宋体" panose="02010609030101010101" pitchFamily="49" charset="-122"/>
                <a:ea typeface="新宋体" panose="02010609030101010101" pitchFamily="49" charset="-122"/>
              </a:rPr>
              <a:t>{</a:t>
            </a:r>
          </a:p>
          <a:p>
            <a:r>
              <a:rPr lang="en-US" altLang="zh-CN" sz="1400" dirty="0">
                <a:solidFill>
                  <a:srgbClr val="008000"/>
                </a:solidFill>
                <a:latin typeface="新宋体" panose="02010609030101010101" pitchFamily="49" charset="-122"/>
                <a:ea typeface="新宋体" panose="02010609030101010101" pitchFamily="49" charset="-122"/>
              </a:rPr>
              <a:t>// TODO: </a:t>
            </a:r>
            <a:r>
              <a:rPr lang="zh-CN" altLang="en-US" sz="1400" dirty="0">
                <a:solidFill>
                  <a:srgbClr val="008000"/>
                </a:solidFill>
                <a:latin typeface="新宋体" panose="02010609030101010101" pitchFamily="49" charset="-122"/>
                <a:ea typeface="新宋体" panose="02010609030101010101" pitchFamily="49" charset="-122"/>
              </a:rPr>
              <a:t>在此添加命令处理程序代码</a:t>
            </a:r>
            <a:endParaRPr lang="zh-CN" altLang="en-US" sz="1400" dirty="0">
              <a:solidFill>
                <a:srgbClr val="000000"/>
              </a:solidFill>
              <a:latin typeface="新宋体" panose="02010609030101010101" pitchFamily="49" charset="-122"/>
              <a:ea typeface="新宋体" panose="02010609030101010101" pitchFamily="49" charset="-122"/>
            </a:endParaRPr>
          </a:p>
          <a:p>
            <a:r>
              <a:rPr lang="en-US" altLang="zh-CN" sz="1400" dirty="0" err="1">
                <a:solidFill>
                  <a:srgbClr val="000000"/>
                </a:solidFill>
                <a:latin typeface="新宋体" panose="02010609030101010101" pitchFamily="49" charset="-122"/>
                <a:ea typeface="新宋体" panose="02010609030101010101" pitchFamily="49" charset="-122"/>
              </a:rPr>
              <a:t>divflag</a:t>
            </a:r>
            <a:r>
              <a:rPr lang="en-US" altLang="zh-CN" sz="1400" dirty="0">
                <a:solidFill>
                  <a:srgbClr val="000000"/>
                </a:solidFill>
                <a:latin typeface="新宋体" panose="02010609030101010101" pitchFamily="49" charset="-122"/>
                <a:ea typeface="新宋体" panose="02010609030101010101" pitchFamily="49" charset="-122"/>
              </a:rPr>
              <a:t> = 1;</a:t>
            </a:r>
          </a:p>
          <a:p>
            <a:r>
              <a:rPr lang="en-US" altLang="zh-CN" sz="1400" dirty="0">
                <a:solidFill>
                  <a:srgbClr val="000000"/>
                </a:solidFill>
                <a:latin typeface="新宋体" panose="02010609030101010101" pitchFamily="49" charset="-122"/>
                <a:ea typeface="新宋体" panose="02010609030101010101" pitchFamily="49" charset="-122"/>
              </a:rPr>
              <a:t>flag = 2;</a:t>
            </a:r>
          </a:p>
          <a:p>
            <a:r>
              <a:rPr lang="en-US" altLang="zh-CN" sz="1400" dirty="0" err="1">
                <a:solidFill>
                  <a:srgbClr val="000000"/>
                </a:solidFill>
                <a:latin typeface="新宋体" panose="02010609030101010101" pitchFamily="49" charset="-122"/>
                <a:ea typeface="新宋体" panose="02010609030101010101" pitchFamily="49" charset="-122"/>
              </a:rPr>
              <a:t>segflag</a:t>
            </a:r>
            <a:r>
              <a:rPr lang="en-US" altLang="zh-CN" sz="1400" dirty="0">
                <a:solidFill>
                  <a:srgbClr val="000000"/>
                </a:solidFill>
                <a:latin typeface="新宋体" panose="02010609030101010101" pitchFamily="49" charset="-122"/>
                <a:ea typeface="新宋体" panose="02010609030101010101" pitchFamily="49" charset="-122"/>
              </a:rPr>
              <a:t> = 1;</a:t>
            </a:r>
          </a:p>
          <a:p>
            <a:r>
              <a:rPr lang="en-US" altLang="zh-CN" sz="1400" dirty="0" err="1">
                <a:solidFill>
                  <a:srgbClr val="000000"/>
                </a:solidFill>
                <a:latin typeface="新宋体" panose="02010609030101010101" pitchFamily="49" charset="-122"/>
                <a:ea typeface="新宋体" panose="02010609030101010101" pitchFamily="49" charset="-122"/>
              </a:rPr>
              <a:t>OnInitialUpdate</a:t>
            </a:r>
            <a:r>
              <a:rPr lang="en-US" altLang="zh-CN" sz="1400" dirty="0">
                <a:solidFill>
                  <a:srgbClr val="000000"/>
                </a:solidFill>
                <a:latin typeface="新宋体" panose="02010609030101010101" pitchFamily="49" charset="-122"/>
                <a:ea typeface="新宋体" panose="02010609030101010101" pitchFamily="49" charset="-122"/>
              </a:rPr>
              <a:t>();</a:t>
            </a:r>
          </a:p>
          <a:p>
            <a:r>
              <a:rPr lang="en-US" altLang="zh-CN" sz="1400" dirty="0">
                <a:solidFill>
                  <a:srgbClr val="000000"/>
                </a:solidFill>
                <a:latin typeface="新宋体" panose="02010609030101010101" pitchFamily="49" charset="-122"/>
                <a:ea typeface="新宋体" panose="02010609030101010101" pitchFamily="49" charset="-122"/>
              </a:rPr>
              <a:t>}</a:t>
            </a:r>
          </a:p>
          <a:p>
            <a:endParaRPr lang="zh-CN" altLang="en-US" sz="1400" dirty="0">
              <a:solidFill>
                <a:srgbClr val="000000"/>
              </a:solidFill>
              <a:latin typeface="新宋体" panose="02010609030101010101" pitchFamily="49" charset="-122"/>
              <a:ea typeface="新宋体" panose="02010609030101010101" pitchFamily="49" charset="-122"/>
            </a:endParaRPr>
          </a:p>
        </p:txBody>
      </p:sp>
      <p:pic>
        <p:nvPicPr>
          <p:cNvPr id="3" name="图片 2">
            <a:extLst>
              <a:ext uri="{FF2B5EF4-FFF2-40B4-BE49-F238E27FC236}">
                <a16:creationId xmlns:a16="http://schemas.microsoft.com/office/drawing/2014/main" id="{C79EA863-E749-4490-8619-76A256F850F8}"/>
              </a:ext>
            </a:extLst>
          </p:cNvPr>
          <p:cNvPicPr>
            <a:picLocks noChangeAspect="1"/>
          </p:cNvPicPr>
          <p:nvPr/>
        </p:nvPicPr>
        <p:blipFill>
          <a:blip r:embed="rId2"/>
          <a:stretch>
            <a:fillRect/>
          </a:stretch>
        </p:blipFill>
        <p:spPr>
          <a:xfrm>
            <a:off x="1482935" y="687853"/>
            <a:ext cx="8198271" cy="4743694"/>
          </a:xfrm>
          <a:prstGeom prst="rect">
            <a:avLst/>
          </a:prstGeom>
        </p:spPr>
      </p:pic>
    </p:spTree>
    <p:extLst>
      <p:ext uri="{BB962C8B-B14F-4D97-AF65-F5344CB8AC3E}">
        <p14:creationId xmlns:p14="http://schemas.microsoft.com/office/powerpoint/2010/main" val="1102322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5" name="文本框 1"/>
          <p:cNvSpPr txBox="1"/>
          <p:nvPr/>
        </p:nvSpPr>
        <p:spPr>
          <a:xfrm>
            <a:off x="1470604" y="457020"/>
            <a:ext cx="3567578" cy="461665"/>
          </a:xfrm>
          <a:prstGeom prst="rect">
            <a:avLst/>
          </a:prstGeom>
          <a:noFill/>
        </p:spPr>
        <p:txBody>
          <a:bodyPr wrap="square" rtlCol="0">
            <a:spAutoFit/>
          </a:bodyPr>
          <a:lstStyle/>
          <a:p>
            <a:r>
              <a:rPr lang="zh-CN" altLang="en-US" sz="2400" b="1" dirty="0">
                <a:solidFill>
                  <a:srgbClr val="5E7D8B"/>
                </a:solidFill>
              </a:rPr>
              <a:t>三、实验结果</a:t>
            </a:r>
          </a:p>
        </p:txBody>
      </p:sp>
      <p:sp>
        <p:nvSpPr>
          <p:cNvPr id="5" name="文本框 1">
            <a:extLst>
              <a:ext uri="{FF2B5EF4-FFF2-40B4-BE49-F238E27FC236}">
                <a16:creationId xmlns:a16="http://schemas.microsoft.com/office/drawing/2014/main" id="{13A0EBC3-2F35-4C45-879A-DD35194F5BBD}"/>
              </a:ext>
            </a:extLst>
          </p:cNvPr>
          <p:cNvSpPr txBox="1"/>
          <p:nvPr/>
        </p:nvSpPr>
        <p:spPr>
          <a:xfrm>
            <a:off x="1830050" y="1211707"/>
            <a:ext cx="6416265" cy="461665"/>
          </a:xfrm>
          <a:prstGeom prst="rect">
            <a:avLst/>
          </a:prstGeom>
          <a:noFill/>
        </p:spPr>
        <p:txBody>
          <a:bodyPr wrap="square" rtlCol="0">
            <a:spAutoFit/>
          </a:bodyPr>
          <a:lstStyle/>
          <a:p>
            <a:r>
              <a:rPr lang="en-US" altLang="zh-CN" sz="2400" b="1" dirty="0">
                <a:solidFill>
                  <a:srgbClr val="5E7D8B"/>
                </a:solidFill>
              </a:rPr>
              <a:t>3.1</a:t>
            </a:r>
            <a:r>
              <a:rPr lang="zh-CN" altLang="en-US" sz="2400" b="1" dirty="0">
                <a:solidFill>
                  <a:srgbClr val="5E7D8B"/>
                </a:solidFill>
              </a:rPr>
              <a:t>车牌检测准确率</a:t>
            </a:r>
            <a:endParaRPr lang="zh-CN" altLang="zh-CN" sz="2400" b="1" dirty="0">
              <a:solidFill>
                <a:srgbClr val="5E7D8B"/>
              </a:solidFill>
            </a:endParaRPr>
          </a:p>
        </p:txBody>
      </p:sp>
      <p:sp>
        <p:nvSpPr>
          <p:cNvPr id="7" name="文本框 1">
            <a:extLst>
              <a:ext uri="{FF2B5EF4-FFF2-40B4-BE49-F238E27FC236}">
                <a16:creationId xmlns:a16="http://schemas.microsoft.com/office/drawing/2014/main" id="{0ECF6390-25C6-432B-839C-8183B1BA4CE7}"/>
              </a:ext>
            </a:extLst>
          </p:cNvPr>
          <p:cNvSpPr txBox="1"/>
          <p:nvPr/>
        </p:nvSpPr>
        <p:spPr>
          <a:xfrm>
            <a:off x="1830050" y="3198167"/>
            <a:ext cx="6416265" cy="461665"/>
          </a:xfrm>
          <a:prstGeom prst="rect">
            <a:avLst/>
          </a:prstGeom>
          <a:noFill/>
        </p:spPr>
        <p:txBody>
          <a:bodyPr wrap="square" rtlCol="0">
            <a:spAutoFit/>
          </a:bodyPr>
          <a:lstStyle/>
          <a:p>
            <a:r>
              <a:rPr lang="en-US" altLang="zh-CN" sz="2400" b="1" dirty="0">
                <a:solidFill>
                  <a:srgbClr val="5E7D8B"/>
                </a:solidFill>
              </a:rPr>
              <a:t>3.2</a:t>
            </a:r>
            <a:r>
              <a:rPr lang="zh-CN" altLang="en-US" sz="2400" b="1" dirty="0">
                <a:solidFill>
                  <a:srgbClr val="5E7D8B"/>
                </a:solidFill>
              </a:rPr>
              <a:t>字符分割准确率</a:t>
            </a:r>
            <a:endParaRPr lang="zh-CN" altLang="zh-CN" sz="2400" b="1" dirty="0">
              <a:solidFill>
                <a:srgbClr val="5E7D8B"/>
              </a:solidFill>
            </a:endParaRPr>
          </a:p>
        </p:txBody>
      </p:sp>
      <p:sp>
        <p:nvSpPr>
          <p:cNvPr id="4" name="文本框 3">
            <a:extLst>
              <a:ext uri="{FF2B5EF4-FFF2-40B4-BE49-F238E27FC236}">
                <a16:creationId xmlns:a16="http://schemas.microsoft.com/office/drawing/2014/main" id="{E0FD3582-5A3E-4594-B767-A04ACAD395FD}"/>
              </a:ext>
            </a:extLst>
          </p:cNvPr>
          <p:cNvSpPr txBox="1"/>
          <p:nvPr/>
        </p:nvSpPr>
        <p:spPr>
          <a:xfrm>
            <a:off x="2192784" y="1914999"/>
            <a:ext cx="6053531" cy="923330"/>
          </a:xfrm>
          <a:prstGeom prst="rect">
            <a:avLst/>
          </a:prstGeom>
          <a:noFill/>
        </p:spPr>
        <p:txBody>
          <a:bodyPr wrap="square" rtlCol="0">
            <a:spAutoFit/>
          </a:bodyPr>
          <a:lstStyle/>
          <a:p>
            <a:r>
              <a:rPr lang="en-US" altLang="zh-CN" dirty="0"/>
              <a:t>        </a:t>
            </a:r>
            <a:r>
              <a:rPr lang="zh-CN" altLang="zh-CN" dirty="0"/>
              <a:t>在</a:t>
            </a:r>
            <a:r>
              <a:rPr lang="en-US" altLang="zh-CN" dirty="0"/>
              <a:t>bmp15</a:t>
            </a:r>
            <a:r>
              <a:rPr lang="zh-CN" altLang="zh-CN" dirty="0"/>
              <a:t>中，车牌的尾部最后一个数字没有被检测到，</a:t>
            </a:r>
            <a:r>
              <a:rPr lang="en-US" altLang="zh-CN" dirty="0"/>
              <a:t>bmp13</a:t>
            </a:r>
            <a:r>
              <a:rPr lang="zh-CN" altLang="zh-CN" dirty="0"/>
              <a:t>中第一个字仅检测到一半，其他均正常。</a:t>
            </a:r>
          </a:p>
          <a:p>
            <a:r>
              <a:rPr lang="en-US" altLang="zh-CN" dirty="0"/>
              <a:t>        </a:t>
            </a:r>
            <a:r>
              <a:rPr lang="zh-CN" altLang="zh-CN" dirty="0"/>
              <a:t>准确率：</a:t>
            </a:r>
            <a:r>
              <a:rPr lang="en-US" altLang="zh-CN" dirty="0"/>
              <a:t>18/20*100%=90%</a:t>
            </a:r>
            <a:endParaRPr lang="zh-CN" altLang="zh-CN" dirty="0"/>
          </a:p>
        </p:txBody>
      </p:sp>
      <p:sp>
        <p:nvSpPr>
          <p:cNvPr id="8" name="文本框 7">
            <a:extLst>
              <a:ext uri="{FF2B5EF4-FFF2-40B4-BE49-F238E27FC236}">
                <a16:creationId xmlns:a16="http://schemas.microsoft.com/office/drawing/2014/main" id="{04EED0B2-E23C-41A3-A6E0-C16C48D7ADC4}"/>
              </a:ext>
            </a:extLst>
          </p:cNvPr>
          <p:cNvSpPr txBox="1"/>
          <p:nvPr/>
        </p:nvSpPr>
        <p:spPr>
          <a:xfrm>
            <a:off x="2192784" y="3901459"/>
            <a:ext cx="6480699" cy="923330"/>
          </a:xfrm>
          <a:prstGeom prst="rect">
            <a:avLst/>
          </a:prstGeom>
          <a:noFill/>
        </p:spPr>
        <p:txBody>
          <a:bodyPr wrap="square" rtlCol="0">
            <a:spAutoFit/>
          </a:bodyPr>
          <a:lstStyle/>
          <a:p>
            <a:r>
              <a:rPr lang="en-US" altLang="zh-CN" dirty="0"/>
              <a:t>        </a:t>
            </a:r>
            <a:r>
              <a:rPr lang="zh-CN" altLang="zh-CN" dirty="0"/>
              <a:t>除去上面提到的两个图片因检测出问题影响了分割之外，</a:t>
            </a:r>
            <a:r>
              <a:rPr lang="en-US" altLang="zh-CN" dirty="0"/>
              <a:t>bmp11</a:t>
            </a:r>
            <a:r>
              <a:rPr lang="zh-CN" altLang="zh-CN" dirty="0"/>
              <a:t>因为车牌较倾斜分割出现问题。</a:t>
            </a:r>
            <a:endParaRPr lang="en-US" altLang="zh-CN" dirty="0"/>
          </a:p>
          <a:p>
            <a:r>
              <a:rPr lang="en-US" altLang="zh-CN" dirty="0"/>
              <a:t>       </a:t>
            </a:r>
            <a:r>
              <a:rPr lang="zh-CN" altLang="zh-CN" dirty="0"/>
              <a:t>正确率</a:t>
            </a:r>
            <a:r>
              <a:rPr lang="en-US" altLang="zh-CN" dirty="0"/>
              <a:t>:17/20*100%=85%</a:t>
            </a:r>
            <a:r>
              <a:rPr lang="zh-CN" altLang="zh-CN" dirty="0"/>
              <a:t>。</a:t>
            </a:r>
          </a:p>
        </p:txBody>
      </p:sp>
    </p:spTree>
    <p:extLst>
      <p:ext uri="{BB962C8B-B14F-4D97-AF65-F5344CB8AC3E}">
        <p14:creationId xmlns:p14="http://schemas.microsoft.com/office/powerpoint/2010/main" val="2807942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0" name="文本框 3"/>
          <p:cNvSpPr txBox="1"/>
          <p:nvPr/>
        </p:nvSpPr>
        <p:spPr>
          <a:xfrm>
            <a:off x="2513059" y="578023"/>
            <a:ext cx="2339102"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a:solidFill>
                  <a:srgbClr val="5E7D8B"/>
                </a:solidFill>
              </a:rPr>
              <a:t>四、收获及建议</a:t>
            </a:r>
          </a:p>
        </p:txBody>
      </p:sp>
      <p:sp>
        <p:nvSpPr>
          <p:cNvPr id="1048661" name="矩形 5"/>
          <p:cNvSpPr/>
          <p:nvPr/>
        </p:nvSpPr>
        <p:spPr>
          <a:xfrm>
            <a:off x="2692593" y="1101243"/>
            <a:ext cx="6806813" cy="4730141"/>
          </a:xfrm>
          <a:prstGeom prst="rect">
            <a:avLst/>
          </a:prstGeom>
        </p:spPr>
        <p:txBody>
          <a:bodyPr wrap="square">
            <a:spAutoFit/>
          </a:bodyPr>
          <a:lstStyle/>
          <a:p>
            <a:pPr lvl="0">
              <a:lnSpc>
                <a:spcPts val="2800"/>
              </a:lnSpc>
            </a:pPr>
            <a:r>
              <a:rPr lang="zh-CN" altLang="en-US" dirty="0">
                <a:solidFill>
                  <a:prstClr val="black"/>
                </a:solidFill>
              </a:rPr>
              <a:t>         本门数字图像处理课程是一门理论与实践并重的课程，我们既要掌握一定的数学推导能力，也要具有动手实践锻炼编程水平的能力，通过这门课我们将学习的视角从硬件、电路等转化到数字的图像、信号处理上，对于平时的学习有了更丰富的经历，通过本门课程的学习，我们掌握了对数字图像的基本处理方法，通过实验课题及讨论，我们巩固所学基础知识，提高学生思考并解决实际问题的能力。所做的实验和最后的研讨，让我们通过自己的控制，改变输出的图像，给我们学习带来了极大的兴趣。</a:t>
            </a:r>
            <a:endParaRPr lang="en-US" altLang="zh-CN" dirty="0">
              <a:solidFill>
                <a:prstClr val="black"/>
              </a:solidFill>
            </a:endParaRPr>
          </a:p>
          <a:p>
            <a:pPr lvl="0">
              <a:lnSpc>
                <a:spcPts val="2800"/>
              </a:lnSpc>
            </a:pPr>
            <a:endParaRPr lang="en-US" altLang="zh-CN" dirty="0">
              <a:solidFill>
                <a:prstClr val="black"/>
              </a:solidFill>
            </a:endParaRPr>
          </a:p>
          <a:p>
            <a:pPr lvl="0">
              <a:lnSpc>
                <a:spcPts val="2800"/>
              </a:lnSpc>
            </a:pPr>
            <a:r>
              <a:rPr lang="en-US" altLang="zh-CN" dirty="0">
                <a:solidFill>
                  <a:prstClr val="black"/>
                </a:solidFill>
              </a:rPr>
              <a:t>         </a:t>
            </a:r>
            <a:r>
              <a:rPr lang="zh-CN" altLang="en-US" dirty="0">
                <a:solidFill>
                  <a:prstClr val="black"/>
                </a:solidFill>
              </a:rPr>
              <a:t>对课程建议：</a:t>
            </a:r>
            <a:r>
              <a:rPr lang="en-US" altLang="zh-CN" dirty="0">
                <a:solidFill>
                  <a:prstClr val="black"/>
                </a:solidFill>
              </a:rPr>
              <a:t>1.</a:t>
            </a:r>
            <a:r>
              <a:rPr lang="zh-CN" altLang="en-US" dirty="0">
                <a:solidFill>
                  <a:prstClr val="black"/>
                </a:solidFill>
              </a:rPr>
              <a:t>在课堂上可以多一点数学上的内容，可以帮助我们更好的理解对图像操作过程的原理帮助我们感受图像处理算法背后的过程；</a:t>
            </a:r>
            <a:r>
              <a:rPr lang="en-US" altLang="zh-CN" dirty="0">
                <a:solidFill>
                  <a:prstClr val="black"/>
                </a:solidFill>
              </a:rPr>
              <a:t>2.</a:t>
            </a:r>
            <a:r>
              <a:rPr lang="zh-CN" altLang="en-US" dirty="0">
                <a:solidFill>
                  <a:prstClr val="black"/>
                </a:solidFill>
              </a:rPr>
              <a:t>我们的课程可以结合社会新热点，新技术做一些改变，培养我们追踪新技术的能力。</a:t>
            </a:r>
          </a:p>
        </p:txBody>
      </p:sp>
    </p:spTree>
    <p:extLst>
      <p:ext uri="{BB962C8B-B14F-4D97-AF65-F5344CB8AC3E}">
        <p14:creationId xmlns:p14="http://schemas.microsoft.com/office/powerpoint/2010/main" val="263106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48661"/>
                                        </p:tgtEl>
                                        <p:attrNameLst>
                                          <p:attrName>style.visibility</p:attrName>
                                        </p:attrNameLst>
                                      </p:cBhvr>
                                      <p:to>
                                        <p:strVal val="visible"/>
                                      </p:to>
                                    </p:set>
                                    <p:animEffect transition="in" filter="barn(inVertical)">
                                      <p:cBhvr>
                                        <p:cTn id="7" dur="500"/>
                                        <p:tgtEl>
                                          <p:spTgt spid="10486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6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56B0B613-C93D-4D2A-9001-EBA588CEE5FB}"/>
              </a:ext>
            </a:extLst>
          </p:cNvPr>
          <p:cNvPicPr>
            <a:picLocks noChangeAspect="1"/>
          </p:cNvPicPr>
          <p:nvPr/>
        </p:nvPicPr>
        <p:blipFill>
          <a:blip r:embed="rId2"/>
          <a:stretch>
            <a:fillRect/>
          </a:stretch>
        </p:blipFill>
        <p:spPr>
          <a:xfrm>
            <a:off x="658193" y="1356758"/>
            <a:ext cx="10875613" cy="2569273"/>
          </a:xfrm>
          <a:prstGeom prst="rect">
            <a:avLst/>
          </a:prstGeom>
        </p:spPr>
      </p:pic>
      <p:sp>
        <p:nvSpPr>
          <p:cNvPr id="7" name="文本框 1">
            <a:extLst>
              <a:ext uri="{FF2B5EF4-FFF2-40B4-BE49-F238E27FC236}">
                <a16:creationId xmlns:a16="http://schemas.microsoft.com/office/drawing/2014/main" id="{A78BE911-057D-4934-924D-A18927826710}"/>
              </a:ext>
            </a:extLst>
          </p:cNvPr>
          <p:cNvSpPr txBox="1"/>
          <p:nvPr/>
        </p:nvSpPr>
        <p:spPr>
          <a:xfrm>
            <a:off x="1676505" y="973526"/>
            <a:ext cx="3022360" cy="461665"/>
          </a:xfrm>
          <a:prstGeom prst="rect">
            <a:avLst/>
          </a:prstGeom>
          <a:noFill/>
        </p:spPr>
        <p:txBody>
          <a:bodyPr wrap="square" rtlCol="0">
            <a:spAutoFit/>
          </a:bodyPr>
          <a:lstStyle/>
          <a:p>
            <a:r>
              <a:rPr lang="zh-CN" altLang="en-US" sz="2400" b="1" dirty="0">
                <a:solidFill>
                  <a:srgbClr val="5E7D8B"/>
                </a:solidFill>
              </a:rPr>
              <a:t>五、小组组员贡献率</a:t>
            </a:r>
            <a:endParaRPr lang="zh-CN" altLang="zh-CN" sz="2400" b="1" dirty="0">
              <a:solidFill>
                <a:srgbClr val="5E7D8B"/>
              </a:solidFill>
            </a:endParaRPr>
          </a:p>
        </p:txBody>
      </p:sp>
    </p:spTree>
    <p:extLst>
      <p:ext uri="{BB962C8B-B14F-4D97-AF65-F5344CB8AC3E}">
        <p14:creationId xmlns:p14="http://schemas.microsoft.com/office/powerpoint/2010/main" val="34586742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79" name="文本框 7"/>
          <p:cNvSpPr txBox="1"/>
          <p:nvPr/>
        </p:nvSpPr>
        <p:spPr>
          <a:xfrm>
            <a:off x="4875153" y="2925777"/>
            <a:ext cx="2441694" cy="769441"/>
          </a:xfrm>
          <a:prstGeom prst="rect">
            <a:avLst/>
          </a:prstGeom>
          <a:noFill/>
        </p:spPr>
        <p:txBody>
          <a:bodyPr wrap="none" rtlCol="0">
            <a:spAutoFit/>
          </a:bodyPr>
          <a:lstStyle/>
          <a:p>
            <a:pPr algn="ctr"/>
            <a:r>
              <a:rPr lang="zh-CN" altLang="en-US" sz="4400" dirty="0">
                <a:solidFill>
                  <a:schemeClr val="tx1">
                    <a:lumMod val="75000"/>
                    <a:lumOff val="25000"/>
                  </a:schemeClr>
                </a:solidFill>
                <a:latin typeface="思源黑体 Medium" panose="020B0600000000000000" pitchFamily="34" charset="-122"/>
                <a:ea typeface="思源黑体 Medium" panose="020B0600000000000000" pitchFamily="34" charset="-122"/>
              </a:rPr>
              <a:t>感谢聆听</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5" name="文本框 1"/>
          <p:cNvSpPr txBox="1"/>
          <p:nvPr/>
        </p:nvSpPr>
        <p:spPr>
          <a:xfrm>
            <a:off x="1049226" y="545785"/>
            <a:ext cx="2419720" cy="461665"/>
          </a:xfrm>
          <a:prstGeom prst="rect">
            <a:avLst/>
          </a:prstGeom>
          <a:noFill/>
        </p:spPr>
        <p:txBody>
          <a:bodyPr wrap="square" rtlCol="0">
            <a:spAutoFit/>
          </a:bodyPr>
          <a:lstStyle/>
          <a:p>
            <a:pPr algn="ctr"/>
            <a:r>
              <a:rPr lang="zh-CN" altLang="en-US" sz="2400" b="1" dirty="0">
                <a:solidFill>
                  <a:srgbClr val="5E7D8B"/>
                </a:solidFill>
              </a:rPr>
              <a:t>一、背景</a:t>
            </a:r>
          </a:p>
        </p:txBody>
      </p:sp>
      <p:sp>
        <p:nvSpPr>
          <p:cNvPr id="2" name="文本框 1">
            <a:extLst>
              <a:ext uri="{FF2B5EF4-FFF2-40B4-BE49-F238E27FC236}">
                <a16:creationId xmlns:a16="http://schemas.microsoft.com/office/drawing/2014/main" id="{F45527C2-E1DB-4558-95D0-D2AE3E29A53F}"/>
              </a:ext>
            </a:extLst>
          </p:cNvPr>
          <p:cNvSpPr txBox="1"/>
          <p:nvPr/>
        </p:nvSpPr>
        <p:spPr>
          <a:xfrm>
            <a:off x="1357829" y="1218104"/>
            <a:ext cx="9476341" cy="1493807"/>
          </a:xfrm>
          <a:prstGeom prst="rect">
            <a:avLst/>
          </a:prstGeom>
          <a:noFill/>
        </p:spPr>
        <p:txBody>
          <a:bodyPr wrap="square" rtlCol="0">
            <a:spAutoFit/>
          </a:bodyPr>
          <a:lstStyle/>
          <a:p>
            <a:pPr>
              <a:lnSpc>
                <a:spcPts val="2800"/>
              </a:lnSpc>
            </a:pPr>
            <a:r>
              <a:rPr lang="zh-CN" altLang="en-US" dirty="0">
                <a:latin typeface="+mn-ea"/>
              </a:rPr>
              <a:t>       车牌识别在高速公路车辆管理中得到广泛应用，电子收费（</a:t>
            </a:r>
            <a:r>
              <a:rPr lang="en-US" altLang="zh-CN" dirty="0">
                <a:latin typeface="+mn-ea"/>
              </a:rPr>
              <a:t>ETC</a:t>
            </a:r>
            <a:r>
              <a:rPr lang="zh-CN" altLang="en-US" dirty="0">
                <a:latin typeface="+mn-ea"/>
              </a:rPr>
              <a:t>）系统中，也是结合</a:t>
            </a:r>
            <a:r>
              <a:rPr lang="en-US" altLang="zh-CN" dirty="0">
                <a:latin typeface="+mn-ea"/>
              </a:rPr>
              <a:t>DSRC </a:t>
            </a:r>
            <a:r>
              <a:rPr lang="zh-CN" altLang="en-US" dirty="0">
                <a:latin typeface="+mn-ea"/>
              </a:rPr>
              <a:t>技术识别车辆身份的主要手段。在停车场管理中，车牌识别技术也是识别车辆身份的主要手段。在深圳市公安局建设的</a:t>
            </a:r>
            <a:r>
              <a:rPr lang="en-US" altLang="zh-CN" dirty="0">
                <a:latin typeface="+mn-ea"/>
              </a:rPr>
              <a:t>《</a:t>
            </a:r>
            <a:r>
              <a:rPr lang="zh-CN" altLang="en-US" dirty="0">
                <a:latin typeface="+mn-ea"/>
              </a:rPr>
              <a:t>停车库（场）车辆图像和号牌信息采集与传输系统技术要求</a:t>
            </a:r>
            <a:r>
              <a:rPr lang="en-US" altLang="zh-CN" dirty="0">
                <a:latin typeface="+mn-ea"/>
              </a:rPr>
              <a:t>》</a:t>
            </a:r>
            <a:r>
              <a:rPr lang="zh-CN" altLang="en-US" dirty="0">
                <a:latin typeface="+mn-ea"/>
              </a:rPr>
              <a:t>中，车牌识别技术成为车辆身份识别的主要手段。</a:t>
            </a:r>
            <a:endParaRPr lang="en-US" altLang="zh-CN" dirty="0">
              <a:latin typeface="+mn-ea"/>
            </a:endParaRPr>
          </a:p>
        </p:txBody>
      </p:sp>
      <p:pic>
        <p:nvPicPr>
          <p:cNvPr id="3" name="图片 2">
            <a:extLst>
              <a:ext uri="{FF2B5EF4-FFF2-40B4-BE49-F238E27FC236}">
                <a16:creationId xmlns:a16="http://schemas.microsoft.com/office/drawing/2014/main" id="{4DD145DC-462D-4DE8-B444-1C411CCEDB14}"/>
              </a:ext>
            </a:extLst>
          </p:cNvPr>
          <p:cNvPicPr>
            <a:picLocks noChangeAspect="1"/>
          </p:cNvPicPr>
          <p:nvPr/>
        </p:nvPicPr>
        <p:blipFill>
          <a:blip r:embed="rId2"/>
          <a:stretch>
            <a:fillRect/>
          </a:stretch>
        </p:blipFill>
        <p:spPr>
          <a:xfrm>
            <a:off x="1557854" y="2922564"/>
            <a:ext cx="3822185" cy="3245977"/>
          </a:xfrm>
          <a:prstGeom prst="rect">
            <a:avLst/>
          </a:prstGeom>
        </p:spPr>
      </p:pic>
      <p:pic>
        <p:nvPicPr>
          <p:cNvPr id="6" name="图片 5">
            <a:extLst>
              <a:ext uri="{FF2B5EF4-FFF2-40B4-BE49-F238E27FC236}">
                <a16:creationId xmlns:a16="http://schemas.microsoft.com/office/drawing/2014/main" id="{258C87C9-6C0E-4D7B-9402-8E8331950792}"/>
              </a:ext>
            </a:extLst>
          </p:cNvPr>
          <p:cNvPicPr>
            <a:picLocks noChangeAspect="1"/>
          </p:cNvPicPr>
          <p:nvPr/>
        </p:nvPicPr>
        <p:blipFill>
          <a:blip r:embed="rId3"/>
          <a:stretch>
            <a:fillRect/>
          </a:stretch>
        </p:blipFill>
        <p:spPr>
          <a:xfrm>
            <a:off x="6449028" y="2922564"/>
            <a:ext cx="3867961" cy="3245977"/>
          </a:xfrm>
          <a:prstGeom prst="rect">
            <a:avLst/>
          </a:prstGeom>
        </p:spPr>
      </p:pic>
      <p:sp>
        <p:nvSpPr>
          <p:cNvPr id="7" name="文本框 6">
            <a:extLst>
              <a:ext uri="{FF2B5EF4-FFF2-40B4-BE49-F238E27FC236}">
                <a16:creationId xmlns:a16="http://schemas.microsoft.com/office/drawing/2014/main" id="{83D5F458-42CF-42EE-BE8A-C7E6B62960DE}"/>
              </a:ext>
            </a:extLst>
          </p:cNvPr>
          <p:cNvSpPr txBox="1"/>
          <p:nvPr/>
        </p:nvSpPr>
        <p:spPr>
          <a:xfrm>
            <a:off x="4948840" y="6379194"/>
            <a:ext cx="3000375" cy="276999"/>
          </a:xfrm>
          <a:prstGeom prst="rect">
            <a:avLst/>
          </a:prstGeom>
          <a:noFill/>
        </p:spPr>
        <p:txBody>
          <a:bodyPr wrap="square" rtlCol="0">
            <a:spAutoFit/>
          </a:bodyPr>
          <a:lstStyle/>
          <a:p>
            <a:r>
              <a:rPr lang="zh-CN" altLang="en-US" sz="1200"/>
              <a:t>图 </a:t>
            </a:r>
            <a:r>
              <a:rPr lang="en-US" altLang="zh-CN" sz="1200"/>
              <a:t>1</a:t>
            </a:r>
            <a:r>
              <a:rPr lang="zh-CN" altLang="en-US" sz="1200"/>
              <a:t>停车场管理中的车牌识别技术</a:t>
            </a:r>
            <a:endParaRPr lang="zh-CN" alt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par>
                                <p:cTn id="13" presetID="16" presetClass="entr" presetSubtype="21"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inVertical)">
                                      <p:cBhvr>
                                        <p:cTn id="15" dur="500"/>
                                        <p:tgtEl>
                                          <p:spTgt spid="6"/>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arn(inVertical)">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文本框 1"/>
          <p:cNvSpPr txBox="1"/>
          <p:nvPr/>
        </p:nvSpPr>
        <p:spPr>
          <a:xfrm>
            <a:off x="1726015" y="735952"/>
            <a:ext cx="2191561" cy="461665"/>
          </a:xfrm>
          <a:prstGeom prst="rect">
            <a:avLst/>
          </a:prstGeom>
          <a:noFill/>
        </p:spPr>
        <p:txBody>
          <a:bodyPr wrap="square" rtlCol="0">
            <a:spAutoFit/>
          </a:bodyPr>
          <a:lstStyle/>
          <a:p>
            <a:r>
              <a:rPr lang="zh-CN" altLang="en-US" sz="2400" b="1" dirty="0">
                <a:solidFill>
                  <a:srgbClr val="5E7D8B"/>
                </a:solidFill>
              </a:rPr>
              <a:t>二、实验方法</a:t>
            </a:r>
            <a:endParaRPr lang="zh-CN" altLang="zh-CN" sz="2400" b="1" dirty="0">
              <a:solidFill>
                <a:srgbClr val="5E7D8B"/>
              </a:solidFill>
            </a:endParaRPr>
          </a:p>
        </p:txBody>
      </p:sp>
      <p:grpSp>
        <p:nvGrpSpPr>
          <p:cNvPr id="36" name="Group 46"/>
          <p:cNvGrpSpPr/>
          <p:nvPr/>
        </p:nvGrpSpPr>
        <p:grpSpPr>
          <a:xfrm>
            <a:off x="6738212" y="2258428"/>
            <a:ext cx="375646" cy="328531"/>
            <a:chOff x="2016919" y="5503517"/>
            <a:chExt cx="386534" cy="338053"/>
          </a:xfrm>
          <a:solidFill>
            <a:schemeClr val="bg1"/>
          </a:solidFill>
        </p:grpSpPr>
        <p:sp>
          <p:nvSpPr>
            <p:cNvPr id="1048625" name="Freeform 147"/>
            <p:cNvSpPr/>
            <p:nvPr/>
          </p:nvSpPr>
          <p:spPr bwMode="auto">
            <a:xfrm>
              <a:off x="2016919" y="5503517"/>
              <a:ext cx="151993" cy="151993"/>
            </a:xfrm>
            <a:custGeom>
              <a:avLst/>
              <a:gdLst>
                <a:gd name="T0" fmla="*/ 8 w 101"/>
                <a:gd name="T1" fmla="*/ 80 h 100"/>
                <a:gd name="T2" fmla="*/ 16 w 101"/>
                <a:gd name="T3" fmla="*/ 72 h 100"/>
                <a:gd name="T4" fmla="*/ 16 w 101"/>
                <a:gd name="T5" fmla="*/ 27 h 100"/>
                <a:gd name="T6" fmla="*/ 86 w 101"/>
                <a:gd name="T7" fmla="*/ 98 h 100"/>
                <a:gd name="T8" fmla="*/ 92 w 101"/>
                <a:gd name="T9" fmla="*/ 100 h 100"/>
                <a:gd name="T10" fmla="*/ 98 w 101"/>
                <a:gd name="T11" fmla="*/ 98 h 100"/>
                <a:gd name="T12" fmla="*/ 98 w 101"/>
                <a:gd name="T13" fmla="*/ 86 h 100"/>
                <a:gd name="T14" fmla="*/ 27 w 101"/>
                <a:gd name="T15" fmla="*/ 16 h 100"/>
                <a:gd name="T16" fmla="*/ 72 w 101"/>
                <a:gd name="T17" fmla="*/ 16 h 100"/>
                <a:gd name="T18" fmla="*/ 80 w 101"/>
                <a:gd name="T19" fmla="*/ 8 h 100"/>
                <a:gd name="T20" fmla="*/ 72 w 101"/>
                <a:gd name="T21" fmla="*/ 0 h 100"/>
                <a:gd name="T22" fmla="*/ 8 w 101"/>
                <a:gd name="T23" fmla="*/ 0 h 100"/>
                <a:gd name="T24" fmla="*/ 0 w 101"/>
                <a:gd name="T25" fmla="*/ 8 h 100"/>
                <a:gd name="T26" fmla="*/ 0 w 101"/>
                <a:gd name="T27" fmla="*/ 72 h 100"/>
                <a:gd name="T28" fmla="*/ 8 w 101"/>
                <a:gd name="T29" fmla="*/ 8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1" h="100">
                  <a:moveTo>
                    <a:pt x="8" y="80"/>
                  </a:moveTo>
                  <a:cubicBezTo>
                    <a:pt x="12" y="80"/>
                    <a:pt x="16" y="76"/>
                    <a:pt x="16" y="72"/>
                  </a:cubicBezTo>
                  <a:cubicBezTo>
                    <a:pt x="16" y="27"/>
                    <a:pt x="16" y="27"/>
                    <a:pt x="16" y="27"/>
                  </a:cubicBezTo>
                  <a:cubicBezTo>
                    <a:pt x="86" y="98"/>
                    <a:pt x="86" y="98"/>
                    <a:pt x="86" y="98"/>
                  </a:cubicBezTo>
                  <a:cubicBezTo>
                    <a:pt x="88" y="99"/>
                    <a:pt x="90" y="100"/>
                    <a:pt x="92" y="100"/>
                  </a:cubicBezTo>
                  <a:cubicBezTo>
                    <a:pt x="94" y="100"/>
                    <a:pt x="96" y="99"/>
                    <a:pt x="98" y="98"/>
                  </a:cubicBezTo>
                  <a:cubicBezTo>
                    <a:pt x="101" y="95"/>
                    <a:pt x="101" y="89"/>
                    <a:pt x="98" y="86"/>
                  </a:cubicBezTo>
                  <a:cubicBezTo>
                    <a:pt x="27" y="16"/>
                    <a:pt x="27" y="16"/>
                    <a:pt x="27" y="16"/>
                  </a:cubicBezTo>
                  <a:cubicBezTo>
                    <a:pt x="72" y="16"/>
                    <a:pt x="72" y="16"/>
                    <a:pt x="72" y="16"/>
                  </a:cubicBezTo>
                  <a:cubicBezTo>
                    <a:pt x="76" y="16"/>
                    <a:pt x="80" y="12"/>
                    <a:pt x="80" y="8"/>
                  </a:cubicBezTo>
                  <a:cubicBezTo>
                    <a:pt x="80" y="4"/>
                    <a:pt x="76" y="0"/>
                    <a:pt x="72" y="0"/>
                  </a:cubicBezTo>
                  <a:cubicBezTo>
                    <a:pt x="8" y="0"/>
                    <a:pt x="8" y="0"/>
                    <a:pt x="8" y="0"/>
                  </a:cubicBezTo>
                  <a:cubicBezTo>
                    <a:pt x="4" y="0"/>
                    <a:pt x="0" y="4"/>
                    <a:pt x="0" y="8"/>
                  </a:cubicBezTo>
                  <a:cubicBezTo>
                    <a:pt x="0" y="72"/>
                    <a:pt x="0" y="72"/>
                    <a:pt x="0" y="72"/>
                  </a:cubicBezTo>
                  <a:cubicBezTo>
                    <a:pt x="0" y="76"/>
                    <a:pt x="4" y="80"/>
                    <a:pt x="8" y="80"/>
                  </a:cubicBezTo>
                  <a:close/>
                </a:path>
              </a:pathLst>
            </a:custGeom>
            <a:grpFill/>
            <a:ln>
              <a:noFill/>
            </a:ln>
          </p:spPr>
          <p:txBody>
            <a:bodyPr vert="horz" wrap="square" lIns="182880" tIns="91440" rIns="182880" bIns="91440" numCol="1" anchor="t" anchorCtr="0" compatLnSpc="1">
              <a:prstTxWarp prst="textNoShape">
                <a:avLst/>
              </a:prstTxWarp>
            </a:bodyPr>
            <a:lstStyle/>
            <a:p>
              <a:endParaRPr lang="en-US" sz="10000" dirty="0"/>
            </a:p>
          </p:txBody>
        </p:sp>
        <p:sp>
          <p:nvSpPr>
            <p:cNvPr id="1048626" name="Freeform 148"/>
            <p:cNvSpPr/>
            <p:nvPr/>
          </p:nvSpPr>
          <p:spPr bwMode="auto">
            <a:xfrm>
              <a:off x="2016919" y="5689577"/>
              <a:ext cx="151993" cy="151993"/>
            </a:xfrm>
            <a:custGeom>
              <a:avLst/>
              <a:gdLst>
                <a:gd name="T0" fmla="*/ 8 w 101"/>
                <a:gd name="T1" fmla="*/ 101 h 101"/>
                <a:gd name="T2" fmla="*/ 72 w 101"/>
                <a:gd name="T3" fmla="*/ 101 h 101"/>
                <a:gd name="T4" fmla="*/ 80 w 101"/>
                <a:gd name="T5" fmla="*/ 93 h 101"/>
                <a:gd name="T6" fmla="*/ 72 w 101"/>
                <a:gd name="T7" fmla="*/ 85 h 101"/>
                <a:gd name="T8" fmla="*/ 27 w 101"/>
                <a:gd name="T9" fmla="*/ 85 h 101"/>
                <a:gd name="T10" fmla="*/ 98 w 101"/>
                <a:gd name="T11" fmla="*/ 15 h 101"/>
                <a:gd name="T12" fmla="*/ 98 w 101"/>
                <a:gd name="T13" fmla="*/ 3 h 101"/>
                <a:gd name="T14" fmla="*/ 86 w 101"/>
                <a:gd name="T15" fmla="*/ 3 h 101"/>
                <a:gd name="T16" fmla="*/ 16 w 101"/>
                <a:gd name="T17" fmla="*/ 74 h 101"/>
                <a:gd name="T18" fmla="*/ 16 w 101"/>
                <a:gd name="T19" fmla="*/ 29 h 101"/>
                <a:gd name="T20" fmla="*/ 8 w 101"/>
                <a:gd name="T21" fmla="*/ 21 h 101"/>
                <a:gd name="T22" fmla="*/ 0 w 101"/>
                <a:gd name="T23" fmla="*/ 29 h 101"/>
                <a:gd name="T24" fmla="*/ 0 w 101"/>
                <a:gd name="T25" fmla="*/ 93 h 101"/>
                <a:gd name="T26" fmla="*/ 8 w 101"/>
                <a:gd name="T27"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1" h="101">
                  <a:moveTo>
                    <a:pt x="8" y="101"/>
                  </a:moveTo>
                  <a:cubicBezTo>
                    <a:pt x="72" y="101"/>
                    <a:pt x="72" y="101"/>
                    <a:pt x="72" y="101"/>
                  </a:cubicBezTo>
                  <a:cubicBezTo>
                    <a:pt x="76" y="101"/>
                    <a:pt x="80" y="97"/>
                    <a:pt x="80" y="93"/>
                  </a:cubicBezTo>
                  <a:cubicBezTo>
                    <a:pt x="80" y="89"/>
                    <a:pt x="76" y="85"/>
                    <a:pt x="72" y="85"/>
                  </a:cubicBezTo>
                  <a:cubicBezTo>
                    <a:pt x="27" y="85"/>
                    <a:pt x="27" y="85"/>
                    <a:pt x="27" y="85"/>
                  </a:cubicBezTo>
                  <a:cubicBezTo>
                    <a:pt x="98" y="15"/>
                    <a:pt x="98" y="15"/>
                    <a:pt x="98" y="15"/>
                  </a:cubicBezTo>
                  <a:cubicBezTo>
                    <a:pt x="101" y="12"/>
                    <a:pt x="101" y="6"/>
                    <a:pt x="98" y="3"/>
                  </a:cubicBezTo>
                  <a:cubicBezTo>
                    <a:pt x="95" y="0"/>
                    <a:pt x="89" y="0"/>
                    <a:pt x="86" y="3"/>
                  </a:cubicBezTo>
                  <a:cubicBezTo>
                    <a:pt x="16" y="74"/>
                    <a:pt x="16" y="74"/>
                    <a:pt x="16" y="74"/>
                  </a:cubicBezTo>
                  <a:cubicBezTo>
                    <a:pt x="16" y="29"/>
                    <a:pt x="16" y="29"/>
                    <a:pt x="16" y="29"/>
                  </a:cubicBezTo>
                  <a:cubicBezTo>
                    <a:pt x="16" y="25"/>
                    <a:pt x="12" y="21"/>
                    <a:pt x="8" y="21"/>
                  </a:cubicBezTo>
                  <a:cubicBezTo>
                    <a:pt x="4" y="21"/>
                    <a:pt x="0" y="25"/>
                    <a:pt x="0" y="29"/>
                  </a:cubicBezTo>
                  <a:cubicBezTo>
                    <a:pt x="0" y="93"/>
                    <a:pt x="0" y="93"/>
                    <a:pt x="0" y="93"/>
                  </a:cubicBezTo>
                  <a:cubicBezTo>
                    <a:pt x="0" y="97"/>
                    <a:pt x="4" y="101"/>
                    <a:pt x="8" y="101"/>
                  </a:cubicBezTo>
                  <a:close/>
                </a:path>
              </a:pathLst>
            </a:custGeom>
            <a:grpFill/>
            <a:ln>
              <a:noFill/>
            </a:ln>
          </p:spPr>
          <p:txBody>
            <a:bodyPr vert="horz" wrap="square" lIns="182880" tIns="91440" rIns="182880" bIns="91440" numCol="1" anchor="t" anchorCtr="0" compatLnSpc="1">
              <a:prstTxWarp prst="textNoShape">
                <a:avLst/>
              </a:prstTxWarp>
            </a:bodyPr>
            <a:lstStyle/>
            <a:p>
              <a:endParaRPr lang="en-US" sz="10000" dirty="0"/>
            </a:p>
          </p:txBody>
        </p:sp>
        <p:sp>
          <p:nvSpPr>
            <p:cNvPr id="1048627" name="Freeform 149"/>
            <p:cNvSpPr/>
            <p:nvPr/>
          </p:nvSpPr>
          <p:spPr bwMode="auto">
            <a:xfrm>
              <a:off x="2250150" y="5689577"/>
              <a:ext cx="153303" cy="151993"/>
            </a:xfrm>
            <a:custGeom>
              <a:avLst/>
              <a:gdLst>
                <a:gd name="T0" fmla="*/ 93 w 101"/>
                <a:gd name="T1" fmla="*/ 21 h 101"/>
                <a:gd name="T2" fmla="*/ 85 w 101"/>
                <a:gd name="T3" fmla="*/ 29 h 101"/>
                <a:gd name="T4" fmla="*/ 85 w 101"/>
                <a:gd name="T5" fmla="*/ 74 h 101"/>
                <a:gd name="T6" fmla="*/ 15 w 101"/>
                <a:gd name="T7" fmla="*/ 3 h 101"/>
                <a:gd name="T8" fmla="*/ 3 w 101"/>
                <a:gd name="T9" fmla="*/ 3 h 101"/>
                <a:gd name="T10" fmla="*/ 3 w 101"/>
                <a:gd name="T11" fmla="*/ 15 h 101"/>
                <a:gd name="T12" fmla="*/ 74 w 101"/>
                <a:gd name="T13" fmla="*/ 85 h 101"/>
                <a:gd name="T14" fmla="*/ 29 w 101"/>
                <a:gd name="T15" fmla="*/ 85 h 101"/>
                <a:gd name="T16" fmla="*/ 21 w 101"/>
                <a:gd name="T17" fmla="*/ 93 h 101"/>
                <a:gd name="T18" fmla="*/ 29 w 101"/>
                <a:gd name="T19" fmla="*/ 101 h 101"/>
                <a:gd name="T20" fmla="*/ 93 w 101"/>
                <a:gd name="T21" fmla="*/ 101 h 101"/>
                <a:gd name="T22" fmla="*/ 101 w 101"/>
                <a:gd name="T23" fmla="*/ 93 h 101"/>
                <a:gd name="T24" fmla="*/ 101 w 101"/>
                <a:gd name="T25" fmla="*/ 29 h 101"/>
                <a:gd name="T26" fmla="*/ 93 w 101"/>
                <a:gd name="T27" fmla="*/ 2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1" h="101">
                  <a:moveTo>
                    <a:pt x="93" y="21"/>
                  </a:moveTo>
                  <a:cubicBezTo>
                    <a:pt x="89" y="21"/>
                    <a:pt x="85" y="25"/>
                    <a:pt x="85" y="29"/>
                  </a:cubicBezTo>
                  <a:cubicBezTo>
                    <a:pt x="85" y="74"/>
                    <a:pt x="85" y="74"/>
                    <a:pt x="85" y="74"/>
                  </a:cubicBezTo>
                  <a:cubicBezTo>
                    <a:pt x="15" y="3"/>
                    <a:pt x="15" y="3"/>
                    <a:pt x="15" y="3"/>
                  </a:cubicBezTo>
                  <a:cubicBezTo>
                    <a:pt x="12" y="0"/>
                    <a:pt x="6" y="0"/>
                    <a:pt x="3" y="3"/>
                  </a:cubicBezTo>
                  <a:cubicBezTo>
                    <a:pt x="0" y="6"/>
                    <a:pt x="0" y="12"/>
                    <a:pt x="3" y="15"/>
                  </a:cubicBezTo>
                  <a:cubicBezTo>
                    <a:pt x="74" y="85"/>
                    <a:pt x="74" y="85"/>
                    <a:pt x="74" y="85"/>
                  </a:cubicBezTo>
                  <a:cubicBezTo>
                    <a:pt x="29" y="85"/>
                    <a:pt x="29" y="85"/>
                    <a:pt x="29" y="85"/>
                  </a:cubicBezTo>
                  <a:cubicBezTo>
                    <a:pt x="25" y="85"/>
                    <a:pt x="21" y="89"/>
                    <a:pt x="21" y="93"/>
                  </a:cubicBezTo>
                  <a:cubicBezTo>
                    <a:pt x="21" y="97"/>
                    <a:pt x="25" y="101"/>
                    <a:pt x="29" y="101"/>
                  </a:cubicBezTo>
                  <a:cubicBezTo>
                    <a:pt x="93" y="101"/>
                    <a:pt x="93" y="101"/>
                    <a:pt x="93" y="101"/>
                  </a:cubicBezTo>
                  <a:cubicBezTo>
                    <a:pt x="97" y="101"/>
                    <a:pt x="101" y="97"/>
                    <a:pt x="101" y="93"/>
                  </a:cubicBezTo>
                  <a:cubicBezTo>
                    <a:pt x="101" y="29"/>
                    <a:pt x="101" y="29"/>
                    <a:pt x="101" y="29"/>
                  </a:cubicBezTo>
                  <a:cubicBezTo>
                    <a:pt x="101" y="25"/>
                    <a:pt x="97" y="21"/>
                    <a:pt x="93" y="21"/>
                  </a:cubicBezTo>
                  <a:close/>
                </a:path>
              </a:pathLst>
            </a:custGeom>
            <a:grpFill/>
            <a:ln>
              <a:noFill/>
            </a:ln>
          </p:spPr>
          <p:txBody>
            <a:bodyPr vert="horz" wrap="square" lIns="182880" tIns="91440" rIns="182880" bIns="91440" numCol="1" anchor="t" anchorCtr="0" compatLnSpc="1">
              <a:prstTxWarp prst="textNoShape">
                <a:avLst/>
              </a:prstTxWarp>
            </a:bodyPr>
            <a:lstStyle/>
            <a:p>
              <a:endParaRPr lang="en-US" sz="10000" dirty="0"/>
            </a:p>
          </p:txBody>
        </p:sp>
        <p:sp>
          <p:nvSpPr>
            <p:cNvPr id="1048628" name="Freeform 150"/>
            <p:cNvSpPr/>
            <p:nvPr/>
          </p:nvSpPr>
          <p:spPr bwMode="auto">
            <a:xfrm>
              <a:off x="2250150" y="5503517"/>
              <a:ext cx="153303" cy="151993"/>
            </a:xfrm>
            <a:custGeom>
              <a:avLst/>
              <a:gdLst>
                <a:gd name="T0" fmla="*/ 93 w 101"/>
                <a:gd name="T1" fmla="*/ 0 h 100"/>
                <a:gd name="T2" fmla="*/ 29 w 101"/>
                <a:gd name="T3" fmla="*/ 0 h 100"/>
                <a:gd name="T4" fmla="*/ 21 w 101"/>
                <a:gd name="T5" fmla="*/ 8 h 100"/>
                <a:gd name="T6" fmla="*/ 29 w 101"/>
                <a:gd name="T7" fmla="*/ 16 h 100"/>
                <a:gd name="T8" fmla="*/ 74 w 101"/>
                <a:gd name="T9" fmla="*/ 16 h 100"/>
                <a:gd name="T10" fmla="*/ 3 w 101"/>
                <a:gd name="T11" fmla="*/ 86 h 100"/>
                <a:gd name="T12" fmla="*/ 3 w 101"/>
                <a:gd name="T13" fmla="*/ 98 h 100"/>
                <a:gd name="T14" fmla="*/ 9 w 101"/>
                <a:gd name="T15" fmla="*/ 100 h 100"/>
                <a:gd name="T16" fmla="*/ 15 w 101"/>
                <a:gd name="T17" fmla="*/ 98 h 100"/>
                <a:gd name="T18" fmla="*/ 85 w 101"/>
                <a:gd name="T19" fmla="*/ 27 h 100"/>
                <a:gd name="T20" fmla="*/ 85 w 101"/>
                <a:gd name="T21" fmla="*/ 72 h 100"/>
                <a:gd name="T22" fmla="*/ 93 w 101"/>
                <a:gd name="T23" fmla="*/ 80 h 100"/>
                <a:gd name="T24" fmla="*/ 101 w 101"/>
                <a:gd name="T25" fmla="*/ 72 h 100"/>
                <a:gd name="T26" fmla="*/ 101 w 101"/>
                <a:gd name="T27" fmla="*/ 8 h 100"/>
                <a:gd name="T28" fmla="*/ 93 w 101"/>
                <a:gd name="T29"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1" h="100">
                  <a:moveTo>
                    <a:pt x="93" y="0"/>
                  </a:moveTo>
                  <a:cubicBezTo>
                    <a:pt x="29" y="0"/>
                    <a:pt x="29" y="0"/>
                    <a:pt x="29" y="0"/>
                  </a:cubicBezTo>
                  <a:cubicBezTo>
                    <a:pt x="25" y="0"/>
                    <a:pt x="21" y="4"/>
                    <a:pt x="21" y="8"/>
                  </a:cubicBezTo>
                  <a:cubicBezTo>
                    <a:pt x="21" y="12"/>
                    <a:pt x="25" y="16"/>
                    <a:pt x="29" y="16"/>
                  </a:cubicBezTo>
                  <a:cubicBezTo>
                    <a:pt x="74" y="16"/>
                    <a:pt x="74" y="16"/>
                    <a:pt x="74" y="16"/>
                  </a:cubicBezTo>
                  <a:cubicBezTo>
                    <a:pt x="3" y="86"/>
                    <a:pt x="3" y="86"/>
                    <a:pt x="3" y="86"/>
                  </a:cubicBezTo>
                  <a:cubicBezTo>
                    <a:pt x="0" y="89"/>
                    <a:pt x="0" y="95"/>
                    <a:pt x="3" y="98"/>
                  </a:cubicBezTo>
                  <a:cubicBezTo>
                    <a:pt x="5" y="99"/>
                    <a:pt x="7" y="100"/>
                    <a:pt x="9" y="100"/>
                  </a:cubicBezTo>
                  <a:cubicBezTo>
                    <a:pt x="11" y="100"/>
                    <a:pt x="13" y="99"/>
                    <a:pt x="15" y="98"/>
                  </a:cubicBezTo>
                  <a:cubicBezTo>
                    <a:pt x="85" y="27"/>
                    <a:pt x="85" y="27"/>
                    <a:pt x="85" y="27"/>
                  </a:cubicBezTo>
                  <a:cubicBezTo>
                    <a:pt x="85" y="72"/>
                    <a:pt x="85" y="72"/>
                    <a:pt x="85" y="72"/>
                  </a:cubicBezTo>
                  <a:cubicBezTo>
                    <a:pt x="85" y="76"/>
                    <a:pt x="89" y="80"/>
                    <a:pt x="93" y="80"/>
                  </a:cubicBezTo>
                  <a:cubicBezTo>
                    <a:pt x="97" y="80"/>
                    <a:pt x="101" y="76"/>
                    <a:pt x="101" y="72"/>
                  </a:cubicBezTo>
                  <a:cubicBezTo>
                    <a:pt x="101" y="8"/>
                    <a:pt x="101" y="8"/>
                    <a:pt x="101" y="8"/>
                  </a:cubicBezTo>
                  <a:cubicBezTo>
                    <a:pt x="101" y="4"/>
                    <a:pt x="97" y="0"/>
                    <a:pt x="93" y="0"/>
                  </a:cubicBezTo>
                  <a:close/>
                </a:path>
              </a:pathLst>
            </a:custGeom>
            <a:grpFill/>
            <a:ln>
              <a:noFill/>
            </a:ln>
          </p:spPr>
          <p:txBody>
            <a:bodyPr vert="horz" wrap="square" lIns="182880" tIns="91440" rIns="182880" bIns="91440" numCol="1" anchor="t" anchorCtr="0" compatLnSpc="1">
              <a:prstTxWarp prst="textNoShape">
                <a:avLst/>
              </a:prstTxWarp>
            </a:bodyPr>
            <a:lstStyle/>
            <a:p>
              <a:endParaRPr lang="en-US" sz="10000" dirty="0"/>
            </a:p>
          </p:txBody>
        </p:sp>
      </p:grpSp>
      <p:grpSp>
        <p:nvGrpSpPr>
          <p:cNvPr id="37" name="Group 47"/>
          <p:cNvGrpSpPr/>
          <p:nvPr/>
        </p:nvGrpSpPr>
        <p:grpSpPr>
          <a:xfrm>
            <a:off x="6750519" y="3501672"/>
            <a:ext cx="375646" cy="375646"/>
            <a:chOff x="8103197" y="5479932"/>
            <a:chExt cx="386534" cy="386534"/>
          </a:xfrm>
          <a:solidFill>
            <a:schemeClr val="bg1"/>
          </a:solidFill>
        </p:grpSpPr>
        <p:sp>
          <p:nvSpPr>
            <p:cNvPr id="1048629" name="Freeform 172"/>
            <p:cNvSpPr>
              <a:spLocks noEditPoints="1"/>
            </p:cNvSpPr>
            <p:nvPr/>
          </p:nvSpPr>
          <p:spPr bwMode="auto">
            <a:xfrm>
              <a:off x="8103197" y="5479932"/>
              <a:ext cx="386534" cy="386534"/>
            </a:xfrm>
            <a:custGeom>
              <a:avLst/>
              <a:gdLst>
                <a:gd name="T0" fmla="*/ 8 w 256"/>
                <a:gd name="T1" fmla="*/ 216 h 256"/>
                <a:gd name="T2" fmla="*/ 56 w 256"/>
                <a:gd name="T3" fmla="*/ 216 h 256"/>
                <a:gd name="T4" fmla="*/ 56 w 256"/>
                <a:gd name="T5" fmla="*/ 248 h 256"/>
                <a:gd name="T6" fmla="*/ 64 w 256"/>
                <a:gd name="T7" fmla="*/ 256 h 256"/>
                <a:gd name="T8" fmla="*/ 192 w 256"/>
                <a:gd name="T9" fmla="*/ 256 h 256"/>
                <a:gd name="T10" fmla="*/ 200 w 256"/>
                <a:gd name="T11" fmla="*/ 248 h 256"/>
                <a:gd name="T12" fmla="*/ 200 w 256"/>
                <a:gd name="T13" fmla="*/ 216 h 256"/>
                <a:gd name="T14" fmla="*/ 248 w 256"/>
                <a:gd name="T15" fmla="*/ 216 h 256"/>
                <a:gd name="T16" fmla="*/ 256 w 256"/>
                <a:gd name="T17" fmla="*/ 208 h 256"/>
                <a:gd name="T18" fmla="*/ 256 w 256"/>
                <a:gd name="T19" fmla="*/ 80 h 256"/>
                <a:gd name="T20" fmla="*/ 248 w 256"/>
                <a:gd name="T21" fmla="*/ 72 h 256"/>
                <a:gd name="T22" fmla="*/ 200 w 256"/>
                <a:gd name="T23" fmla="*/ 72 h 256"/>
                <a:gd name="T24" fmla="*/ 200 w 256"/>
                <a:gd name="T25" fmla="*/ 8 h 256"/>
                <a:gd name="T26" fmla="*/ 192 w 256"/>
                <a:gd name="T27" fmla="*/ 0 h 256"/>
                <a:gd name="T28" fmla="*/ 64 w 256"/>
                <a:gd name="T29" fmla="*/ 0 h 256"/>
                <a:gd name="T30" fmla="*/ 56 w 256"/>
                <a:gd name="T31" fmla="*/ 8 h 256"/>
                <a:gd name="T32" fmla="*/ 56 w 256"/>
                <a:gd name="T33" fmla="*/ 72 h 256"/>
                <a:gd name="T34" fmla="*/ 8 w 256"/>
                <a:gd name="T35" fmla="*/ 72 h 256"/>
                <a:gd name="T36" fmla="*/ 0 w 256"/>
                <a:gd name="T37" fmla="*/ 80 h 256"/>
                <a:gd name="T38" fmla="*/ 0 w 256"/>
                <a:gd name="T39" fmla="*/ 208 h 256"/>
                <a:gd name="T40" fmla="*/ 8 w 256"/>
                <a:gd name="T41" fmla="*/ 216 h 256"/>
                <a:gd name="T42" fmla="*/ 184 w 256"/>
                <a:gd name="T43" fmla="*/ 240 h 256"/>
                <a:gd name="T44" fmla="*/ 72 w 256"/>
                <a:gd name="T45" fmla="*/ 240 h 256"/>
                <a:gd name="T46" fmla="*/ 72 w 256"/>
                <a:gd name="T47" fmla="*/ 160 h 256"/>
                <a:gd name="T48" fmla="*/ 184 w 256"/>
                <a:gd name="T49" fmla="*/ 160 h 256"/>
                <a:gd name="T50" fmla="*/ 184 w 256"/>
                <a:gd name="T51" fmla="*/ 240 h 256"/>
                <a:gd name="T52" fmla="*/ 72 w 256"/>
                <a:gd name="T53" fmla="*/ 16 h 256"/>
                <a:gd name="T54" fmla="*/ 184 w 256"/>
                <a:gd name="T55" fmla="*/ 16 h 256"/>
                <a:gd name="T56" fmla="*/ 184 w 256"/>
                <a:gd name="T57" fmla="*/ 72 h 256"/>
                <a:gd name="T58" fmla="*/ 72 w 256"/>
                <a:gd name="T59" fmla="*/ 72 h 256"/>
                <a:gd name="T60" fmla="*/ 72 w 256"/>
                <a:gd name="T61" fmla="*/ 16 h 256"/>
                <a:gd name="T62" fmla="*/ 16 w 256"/>
                <a:gd name="T63" fmla="*/ 88 h 256"/>
                <a:gd name="T64" fmla="*/ 64 w 256"/>
                <a:gd name="T65" fmla="*/ 88 h 256"/>
                <a:gd name="T66" fmla="*/ 192 w 256"/>
                <a:gd name="T67" fmla="*/ 88 h 256"/>
                <a:gd name="T68" fmla="*/ 240 w 256"/>
                <a:gd name="T69" fmla="*/ 88 h 256"/>
                <a:gd name="T70" fmla="*/ 240 w 256"/>
                <a:gd name="T71" fmla="*/ 200 h 256"/>
                <a:gd name="T72" fmla="*/ 200 w 256"/>
                <a:gd name="T73" fmla="*/ 200 h 256"/>
                <a:gd name="T74" fmla="*/ 200 w 256"/>
                <a:gd name="T75" fmla="*/ 152 h 256"/>
                <a:gd name="T76" fmla="*/ 192 w 256"/>
                <a:gd name="T77" fmla="*/ 144 h 256"/>
                <a:gd name="T78" fmla="*/ 64 w 256"/>
                <a:gd name="T79" fmla="*/ 144 h 256"/>
                <a:gd name="T80" fmla="*/ 56 w 256"/>
                <a:gd name="T81" fmla="*/ 152 h 256"/>
                <a:gd name="T82" fmla="*/ 56 w 256"/>
                <a:gd name="T83" fmla="*/ 200 h 256"/>
                <a:gd name="T84" fmla="*/ 16 w 256"/>
                <a:gd name="T85" fmla="*/ 200 h 256"/>
                <a:gd name="T86" fmla="*/ 16 w 256"/>
                <a:gd name="T87" fmla="*/ 88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6" h="256">
                  <a:moveTo>
                    <a:pt x="8" y="216"/>
                  </a:moveTo>
                  <a:cubicBezTo>
                    <a:pt x="56" y="216"/>
                    <a:pt x="56" y="216"/>
                    <a:pt x="56" y="216"/>
                  </a:cubicBezTo>
                  <a:cubicBezTo>
                    <a:pt x="56" y="248"/>
                    <a:pt x="56" y="248"/>
                    <a:pt x="56" y="248"/>
                  </a:cubicBezTo>
                  <a:cubicBezTo>
                    <a:pt x="56" y="252"/>
                    <a:pt x="60" y="256"/>
                    <a:pt x="64" y="256"/>
                  </a:cubicBezTo>
                  <a:cubicBezTo>
                    <a:pt x="192" y="256"/>
                    <a:pt x="192" y="256"/>
                    <a:pt x="192" y="256"/>
                  </a:cubicBezTo>
                  <a:cubicBezTo>
                    <a:pt x="196" y="256"/>
                    <a:pt x="200" y="252"/>
                    <a:pt x="200" y="248"/>
                  </a:cubicBezTo>
                  <a:cubicBezTo>
                    <a:pt x="200" y="216"/>
                    <a:pt x="200" y="216"/>
                    <a:pt x="200" y="216"/>
                  </a:cubicBezTo>
                  <a:cubicBezTo>
                    <a:pt x="248" y="216"/>
                    <a:pt x="248" y="216"/>
                    <a:pt x="248" y="216"/>
                  </a:cubicBezTo>
                  <a:cubicBezTo>
                    <a:pt x="252" y="216"/>
                    <a:pt x="256" y="212"/>
                    <a:pt x="256" y="208"/>
                  </a:cubicBezTo>
                  <a:cubicBezTo>
                    <a:pt x="256" y="80"/>
                    <a:pt x="256" y="80"/>
                    <a:pt x="256" y="80"/>
                  </a:cubicBezTo>
                  <a:cubicBezTo>
                    <a:pt x="256" y="76"/>
                    <a:pt x="252" y="72"/>
                    <a:pt x="248" y="72"/>
                  </a:cubicBezTo>
                  <a:cubicBezTo>
                    <a:pt x="200" y="72"/>
                    <a:pt x="200" y="72"/>
                    <a:pt x="200" y="72"/>
                  </a:cubicBezTo>
                  <a:cubicBezTo>
                    <a:pt x="200" y="8"/>
                    <a:pt x="200" y="8"/>
                    <a:pt x="200" y="8"/>
                  </a:cubicBezTo>
                  <a:cubicBezTo>
                    <a:pt x="200" y="4"/>
                    <a:pt x="196" y="0"/>
                    <a:pt x="192" y="0"/>
                  </a:cubicBezTo>
                  <a:cubicBezTo>
                    <a:pt x="64" y="0"/>
                    <a:pt x="64" y="0"/>
                    <a:pt x="64" y="0"/>
                  </a:cubicBezTo>
                  <a:cubicBezTo>
                    <a:pt x="60" y="0"/>
                    <a:pt x="56" y="4"/>
                    <a:pt x="56" y="8"/>
                  </a:cubicBezTo>
                  <a:cubicBezTo>
                    <a:pt x="56" y="72"/>
                    <a:pt x="56" y="72"/>
                    <a:pt x="56" y="72"/>
                  </a:cubicBezTo>
                  <a:cubicBezTo>
                    <a:pt x="8" y="72"/>
                    <a:pt x="8" y="72"/>
                    <a:pt x="8" y="72"/>
                  </a:cubicBezTo>
                  <a:cubicBezTo>
                    <a:pt x="4" y="72"/>
                    <a:pt x="0" y="76"/>
                    <a:pt x="0" y="80"/>
                  </a:cubicBezTo>
                  <a:cubicBezTo>
                    <a:pt x="0" y="208"/>
                    <a:pt x="0" y="208"/>
                    <a:pt x="0" y="208"/>
                  </a:cubicBezTo>
                  <a:cubicBezTo>
                    <a:pt x="0" y="212"/>
                    <a:pt x="4" y="216"/>
                    <a:pt x="8" y="216"/>
                  </a:cubicBezTo>
                  <a:close/>
                  <a:moveTo>
                    <a:pt x="184" y="240"/>
                  </a:moveTo>
                  <a:cubicBezTo>
                    <a:pt x="72" y="240"/>
                    <a:pt x="72" y="240"/>
                    <a:pt x="72" y="240"/>
                  </a:cubicBezTo>
                  <a:cubicBezTo>
                    <a:pt x="72" y="160"/>
                    <a:pt x="72" y="160"/>
                    <a:pt x="72" y="160"/>
                  </a:cubicBezTo>
                  <a:cubicBezTo>
                    <a:pt x="184" y="160"/>
                    <a:pt x="184" y="160"/>
                    <a:pt x="184" y="160"/>
                  </a:cubicBezTo>
                  <a:lnTo>
                    <a:pt x="184" y="240"/>
                  </a:lnTo>
                  <a:close/>
                  <a:moveTo>
                    <a:pt x="72" y="16"/>
                  </a:moveTo>
                  <a:cubicBezTo>
                    <a:pt x="184" y="16"/>
                    <a:pt x="184" y="16"/>
                    <a:pt x="184" y="16"/>
                  </a:cubicBezTo>
                  <a:cubicBezTo>
                    <a:pt x="184" y="72"/>
                    <a:pt x="184" y="72"/>
                    <a:pt x="184" y="72"/>
                  </a:cubicBezTo>
                  <a:cubicBezTo>
                    <a:pt x="72" y="72"/>
                    <a:pt x="72" y="72"/>
                    <a:pt x="72" y="72"/>
                  </a:cubicBezTo>
                  <a:lnTo>
                    <a:pt x="72" y="16"/>
                  </a:lnTo>
                  <a:close/>
                  <a:moveTo>
                    <a:pt x="16" y="88"/>
                  </a:moveTo>
                  <a:cubicBezTo>
                    <a:pt x="64" y="88"/>
                    <a:pt x="64" y="88"/>
                    <a:pt x="64" y="88"/>
                  </a:cubicBezTo>
                  <a:cubicBezTo>
                    <a:pt x="192" y="88"/>
                    <a:pt x="192" y="88"/>
                    <a:pt x="192" y="88"/>
                  </a:cubicBezTo>
                  <a:cubicBezTo>
                    <a:pt x="240" y="88"/>
                    <a:pt x="240" y="88"/>
                    <a:pt x="240" y="88"/>
                  </a:cubicBezTo>
                  <a:cubicBezTo>
                    <a:pt x="240" y="200"/>
                    <a:pt x="240" y="200"/>
                    <a:pt x="240" y="200"/>
                  </a:cubicBezTo>
                  <a:cubicBezTo>
                    <a:pt x="200" y="200"/>
                    <a:pt x="200" y="200"/>
                    <a:pt x="200" y="200"/>
                  </a:cubicBezTo>
                  <a:cubicBezTo>
                    <a:pt x="200" y="152"/>
                    <a:pt x="200" y="152"/>
                    <a:pt x="200" y="152"/>
                  </a:cubicBezTo>
                  <a:cubicBezTo>
                    <a:pt x="200" y="148"/>
                    <a:pt x="196" y="144"/>
                    <a:pt x="192" y="144"/>
                  </a:cubicBezTo>
                  <a:cubicBezTo>
                    <a:pt x="64" y="144"/>
                    <a:pt x="64" y="144"/>
                    <a:pt x="64" y="144"/>
                  </a:cubicBezTo>
                  <a:cubicBezTo>
                    <a:pt x="60" y="144"/>
                    <a:pt x="56" y="148"/>
                    <a:pt x="56" y="152"/>
                  </a:cubicBezTo>
                  <a:cubicBezTo>
                    <a:pt x="56" y="200"/>
                    <a:pt x="56" y="200"/>
                    <a:pt x="56" y="200"/>
                  </a:cubicBezTo>
                  <a:cubicBezTo>
                    <a:pt x="16" y="200"/>
                    <a:pt x="16" y="200"/>
                    <a:pt x="16" y="200"/>
                  </a:cubicBezTo>
                  <a:lnTo>
                    <a:pt x="16" y="88"/>
                  </a:lnTo>
                  <a:close/>
                </a:path>
              </a:pathLst>
            </a:custGeom>
            <a:grpFill/>
            <a:ln>
              <a:noFill/>
            </a:ln>
          </p:spPr>
          <p:txBody>
            <a:bodyPr vert="horz" wrap="square" lIns="182880" tIns="91440" rIns="182880" bIns="91440" numCol="1" anchor="t" anchorCtr="0" compatLnSpc="1">
              <a:prstTxWarp prst="textNoShape">
                <a:avLst/>
              </a:prstTxWarp>
            </a:bodyPr>
            <a:lstStyle/>
            <a:p>
              <a:endParaRPr lang="en-US" sz="10000" dirty="0"/>
            </a:p>
          </p:txBody>
        </p:sp>
        <p:sp>
          <p:nvSpPr>
            <p:cNvPr id="1048630" name="Freeform 173"/>
            <p:cNvSpPr/>
            <p:nvPr/>
          </p:nvSpPr>
          <p:spPr bwMode="auto">
            <a:xfrm>
              <a:off x="8150367" y="5629304"/>
              <a:ext cx="24895" cy="26206"/>
            </a:xfrm>
            <a:custGeom>
              <a:avLst/>
              <a:gdLst>
                <a:gd name="T0" fmla="*/ 14 w 16"/>
                <a:gd name="T1" fmla="*/ 3 h 17"/>
                <a:gd name="T2" fmla="*/ 2 w 16"/>
                <a:gd name="T3" fmla="*/ 3 h 17"/>
                <a:gd name="T4" fmla="*/ 0 w 16"/>
                <a:gd name="T5" fmla="*/ 9 h 17"/>
                <a:gd name="T6" fmla="*/ 2 w 16"/>
                <a:gd name="T7" fmla="*/ 15 h 17"/>
                <a:gd name="T8" fmla="*/ 8 w 16"/>
                <a:gd name="T9" fmla="*/ 17 h 17"/>
                <a:gd name="T10" fmla="*/ 14 w 16"/>
                <a:gd name="T11" fmla="*/ 15 h 17"/>
                <a:gd name="T12" fmla="*/ 16 w 16"/>
                <a:gd name="T13" fmla="*/ 9 h 17"/>
                <a:gd name="T14" fmla="*/ 14 w 16"/>
                <a:gd name="T15" fmla="*/ 3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7">
                  <a:moveTo>
                    <a:pt x="14" y="3"/>
                  </a:moveTo>
                  <a:cubicBezTo>
                    <a:pt x="11" y="0"/>
                    <a:pt x="5" y="0"/>
                    <a:pt x="2" y="3"/>
                  </a:cubicBezTo>
                  <a:cubicBezTo>
                    <a:pt x="1" y="5"/>
                    <a:pt x="0" y="7"/>
                    <a:pt x="0" y="9"/>
                  </a:cubicBezTo>
                  <a:cubicBezTo>
                    <a:pt x="0" y="11"/>
                    <a:pt x="1" y="13"/>
                    <a:pt x="2" y="15"/>
                  </a:cubicBezTo>
                  <a:cubicBezTo>
                    <a:pt x="4" y="16"/>
                    <a:pt x="6" y="17"/>
                    <a:pt x="8" y="17"/>
                  </a:cubicBezTo>
                  <a:cubicBezTo>
                    <a:pt x="10" y="17"/>
                    <a:pt x="12" y="16"/>
                    <a:pt x="14" y="15"/>
                  </a:cubicBezTo>
                  <a:cubicBezTo>
                    <a:pt x="15" y="13"/>
                    <a:pt x="16" y="11"/>
                    <a:pt x="16" y="9"/>
                  </a:cubicBezTo>
                  <a:cubicBezTo>
                    <a:pt x="16" y="7"/>
                    <a:pt x="15" y="5"/>
                    <a:pt x="14" y="3"/>
                  </a:cubicBezTo>
                  <a:close/>
                </a:path>
              </a:pathLst>
            </a:custGeom>
            <a:grpFill/>
            <a:ln>
              <a:noFill/>
            </a:ln>
          </p:spPr>
          <p:txBody>
            <a:bodyPr vert="horz" wrap="square" lIns="182880" tIns="91440" rIns="182880" bIns="91440" numCol="1" anchor="t" anchorCtr="0" compatLnSpc="1">
              <a:prstTxWarp prst="textNoShape">
                <a:avLst/>
              </a:prstTxWarp>
            </a:bodyPr>
            <a:lstStyle/>
            <a:p>
              <a:endParaRPr lang="en-US" sz="10000" dirty="0"/>
            </a:p>
          </p:txBody>
        </p:sp>
        <p:sp>
          <p:nvSpPr>
            <p:cNvPr id="1048631" name="Freeform 174"/>
            <p:cNvSpPr/>
            <p:nvPr/>
          </p:nvSpPr>
          <p:spPr bwMode="auto">
            <a:xfrm>
              <a:off x="8187055" y="5629304"/>
              <a:ext cx="24895" cy="26206"/>
            </a:xfrm>
            <a:custGeom>
              <a:avLst/>
              <a:gdLst>
                <a:gd name="T0" fmla="*/ 8 w 16"/>
                <a:gd name="T1" fmla="*/ 17 h 17"/>
                <a:gd name="T2" fmla="*/ 14 w 16"/>
                <a:gd name="T3" fmla="*/ 15 h 17"/>
                <a:gd name="T4" fmla="*/ 16 w 16"/>
                <a:gd name="T5" fmla="*/ 9 h 17"/>
                <a:gd name="T6" fmla="*/ 14 w 16"/>
                <a:gd name="T7" fmla="*/ 3 h 17"/>
                <a:gd name="T8" fmla="*/ 2 w 16"/>
                <a:gd name="T9" fmla="*/ 3 h 17"/>
                <a:gd name="T10" fmla="*/ 0 w 16"/>
                <a:gd name="T11" fmla="*/ 9 h 17"/>
                <a:gd name="T12" fmla="*/ 2 w 16"/>
                <a:gd name="T13" fmla="*/ 15 h 17"/>
                <a:gd name="T14" fmla="*/ 8 w 16"/>
                <a:gd name="T15" fmla="*/ 17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7">
                  <a:moveTo>
                    <a:pt x="8" y="17"/>
                  </a:moveTo>
                  <a:cubicBezTo>
                    <a:pt x="10" y="17"/>
                    <a:pt x="12" y="16"/>
                    <a:pt x="14" y="15"/>
                  </a:cubicBezTo>
                  <a:cubicBezTo>
                    <a:pt x="15" y="13"/>
                    <a:pt x="16" y="11"/>
                    <a:pt x="16" y="9"/>
                  </a:cubicBezTo>
                  <a:cubicBezTo>
                    <a:pt x="16" y="7"/>
                    <a:pt x="15" y="5"/>
                    <a:pt x="14" y="3"/>
                  </a:cubicBezTo>
                  <a:cubicBezTo>
                    <a:pt x="11" y="0"/>
                    <a:pt x="5" y="0"/>
                    <a:pt x="2" y="3"/>
                  </a:cubicBezTo>
                  <a:cubicBezTo>
                    <a:pt x="1" y="5"/>
                    <a:pt x="0" y="7"/>
                    <a:pt x="0" y="9"/>
                  </a:cubicBezTo>
                  <a:cubicBezTo>
                    <a:pt x="0" y="11"/>
                    <a:pt x="1" y="13"/>
                    <a:pt x="2" y="15"/>
                  </a:cubicBezTo>
                  <a:cubicBezTo>
                    <a:pt x="4" y="16"/>
                    <a:pt x="6" y="17"/>
                    <a:pt x="8" y="17"/>
                  </a:cubicBezTo>
                  <a:close/>
                </a:path>
              </a:pathLst>
            </a:custGeom>
            <a:grpFill/>
            <a:ln>
              <a:noFill/>
            </a:ln>
          </p:spPr>
          <p:txBody>
            <a:bodyPr vert="horz" wrap="square" lIns="182880" tIns="91440" rIns="182880" bIns="91440" numCol="1" anchor="t" anchorCtr="0" compatLnSpc="1">
              <a:prstTxWarp prst="textNoShape">
                <a:avLst/>
              </a:prstTxWarp>
            </a:bodyPr>
            <a:lstStyle/>
            <a:p>
              <a:endParaRPr lang="en-US" sz="10000" dirty="0"/>
            </a:p>
          </p:txBody>
        </p:sp>
        <p:sp>
          <p:nvSpPr>
            <p:cNvPr id="1048632" name="Freeform 175"/>
            <p:cNvSpPr/>
            <p:nvPr/>
          </p:nvSpPr>
          <p:spPr bwMode="auto">
            <a:xfrm>
              <a:off x="8223743" y="5745920"/>
              <a:ext cx="144131" cy="23585"/>
            </a:xfrm>
            <a:custGeom>
              <a:avLst/>
              <a:gdLst>
                <a:gd name="T0" fmla="*/ 88 w 96"/>
                <a:gd name="T1" fmla="*/ 0 h 16"/>
                <a:gd name="T2" fmla="*/ 8 w 96"/>
                <a:gd name="T3" fmla="*/ 0 h 16"/>
                <a:gd name="T4" fmla="*/ 0 w 96"/>
                <a:gd name="T5" fmla="*/ 8 h 16"/>
                <a:gd name="T6" fmla="*/ 8 w 96"/>
                <a:gd name="T7" fmla="*/ 16 h 16"/>
                <a:gd name="T8" fmla="*/ 88 w 96"/>
                <a:gd name="T9" fmla="*/ 16 h 16"/>
                <a:gd name="T10" fmla="*/ 96 w 96"/>
                <a:gd name="T11" fmla="*/ 8 h 16"/>
                <a:gd name="T12" fmla="*/ 88 w 96"/>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96" h="16">
                  <a:moveTo>
                    <a:pt x="88" y="0"/>
                  </a:moveTo>
                  <a:cubicBezTo>
                    <a:pt x="8" y="0"/>
                    <a:pt x="8" y="0"/>
                    <a:pt x="8" y="0"/>
                  </a:cubicBezTo>
                  <a:cubicBezTo>
                    <a:pt x="4" y="0"/>
                    <a:pt x="0" y="4"/>
                    <a:pt x="0" y="8"/>
                  </a:cubicBezTo>
                  <a:cubicBezTo>
                    <a:pt x="0" y="12"/>
                    <a:pt x="4" y="16"/>
                    <a:pt x="8" y="16"/>
                  </a:cubicBezTo>
                  <a:cubicBezTo>
                    <a:pt x="88" y="16"/>
                    <a:pt x="88" y="16"/>
                    <a:pt x="88" y="16"/>
                  </a:cubicBezTo>
                  <a:cubicBezTo>
                    <a:pt x="92" y="16"/>
                    <a:pt x="96" y="12"/>
                    <a:pt x="96" y="8"/>
                  </a:cubicBezTo>
                  <a:cubicBezTo>
                    <a:pt x="96" y="4"/>
                    <a:pt x="92" y="0"/>
                    <a:pt x="88" y="0"/>
                  </a:cubicBezTo>
                  <a:close/>
                </a:path>
              </a:pathLst>
            </a:custGeom>
            <a:grpFill/>
            <a:ln>
              <a:noFill/>
            </a:ln>
          </p:spPr>
          <p:txBody>
            <a:bodyPr vert="horz" wrap="square" lIns="182880" tIns="91440" rIns="182880" bIns="91440" numCol="1" anchor="t" anchorCtr="0" compatLnSpc="1">
              <a:prstTxWarp prst="textNoShape">
                <a:avLst/>
              </a:prstTxWarp>
            </a:bodyPr>
            <a:lstStyle/>
            <a:p>
              <a:endParaRPr lang="en-US" sz="10000" dirty="0"/>
            </a:p>
          </p:txBody>
        </p:sp>
        <p:sp>
          <p:nvSpPr>
            <p:cNvPr id="1048633" name="Freeform 176"/>
            <p:cNvSpPr/>
            <p:nvPr/>
          </p:nvSpPr>
          <p:spPr bwMode="auto">
            <a:xfrm>
              <a:off x="8223743" y="5794400"/>
              <a:ext cx="144131" cy="23585"/>
            </a:xfrm>
            <a:custGeom>
              <a:avLst/>
              <a:gdLst>
                <a:gd name="T0" fmla="*/ 88 w 96"/>
                <a:gd name="T1" fmla="*/ 0 h 16"/>
                <a:gd name="T2" fmla="*/ 8 w 96"/>
                <a:gd name="T3" fmla="*/ 0 h 16"/>
                <a:gd name="T4" fmla="*/ 0 w 96"/>
                <a:gd name="T5" fmla="*/ 8 h 16"/>
                <a:gd name="T6" fmla="*/ 8 w 96"/>
                <a:gd name="T7" fmla="*/ 16 h 16"/>
                <a:gd name="T8" fmla="*/ 88 w 96"/>
                <a:gd name="T9" fmla="*/ 16 h 16"/>
                <a:gd name="T10" fmla="*/ 96 w 96"/>
                <a:gd name="T11" fmla="*/ 8 h 16"/>
                <a:gd name="T12" fmla="*/ 88 w 96"/>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96" h="16">
                  <a:moveTo>
                    <a:pt x="88" y="0"/>
                  </a:moveTo>
                  <a:cubicBezTo>
                    <a:pt x="8" y="0"/>
                    <a:pt x="8" y="0"/>
                    <a:pt x="8" y="0"/>
                  </a:cubicBezTo>
                  <a:cubicBezTo>
                    <a:pt x="4" y="0"/>
                    <a:pt x="0" y="4"/>
                    <a:pt x="0" y="8"/>
                  </a:cubicBezTo>
                  <a:cubicBezTo>
                    <a:pt x="0" y="12"/>
                    <a:pt x="4" y="16"/>
                    <a:pt x="8" y="16"/>
                  </a:cubicBezTo>
                  <a:cubicBezTo>
                    <a:pt x="88" y="16"/>
                    <a:pt x="88" y="16"/>
                    <a:pt x="88" y="16"/>
                  </a:cubicBezTo>
                  <a:cubicBezTo>
                    <a:pt x="92" y="16"/>
                    <a:pt x="96" y="12"/>
                    <a:pt x="96" y="8"/>
                  </a:cubicBezTo>
                  <a:cubicBezTo>
                    <a:pt x="96" y="4"/>
                    <a:pt x="92" y="0"/>
                    <a:pt x="88" y="0"/>
                  </a:cubicBezTo>
                  <a:close/>
                </a:path>
              </a:pathLst>
            </a:custGeom>
            <a:grpFill/>
            <a:ln>
              <a:noFill/>
            </a:ln>
          </p:spPr>
          <p:txBody>
            <a:bodyPr vert="horz" wrap="square" lIns="182880" tIns="91440" rIns="182880" bIns="91440" numCol="1" anchor="t" anchorCtr="0" compatLnSpc="1">
              <a:prstTxWarp prst="textNoShape">
                <a:avLst/>
              </a:prstTxWarp>
            </a:bodyPr>
            <a:lstStyle/>
            <a:p>
              <a:endParaRPr lang="en-US" sz="10000" dirty="0"/>
            </a:p>
          </p:txBody>
        </p:sp>
      </p:grpSp>
      <p:sp>
        <p:nvSpPr>
          <p:cNvPr id="1048634" name="Freeform 127"/>
          <p:cNvSpPr>
            <a:spLocks noEditPoints="1"/>
          </p:cNvSpPr>
          <p:nvPr/>
        </p:nvSpPr>
        <p:spPr bwMode="auto">
          <a:xfrm>
            <a:off x="6709562" y="4889399"/>
            <a:ext cx="374125" cy="330301"/>
          </a:xfrm>
          <a:custGeom>
            <a:avLst/>
            <a:gdLst>
              <a:gd name="T0" fmla="*/ 8 w 256"/>
              <a:gd name="T1" fmla="*/ 40 h 248"/>
              <a:gd name="T2" fmla="*/ 48 w 256"/>
              <a:gd name="T3" fmla="*/ 217 h 248"/>
              <a:gd name="T4" fmla="*/ 80 w 256"/>
              <a:gd name="T5" fmla="*/ 248 h 248"/>
              <a:gd name="T6" fmla="*/ 145 w 256"/>
              <a:gd name="T7" fmla="*/ 224 h 248"/>
              <a:gd name="T8" fmla="*/ 208 w 256"/>
              <a:gd name="T9" fmla="*/ 216 h 248"/>
              <a:gd name="T10" fmla="*/ 145 w 256"/>
              <a:gd name="T11" fmla="*/ 208 h 248"/>
              <a:gd name="T12" fmla="*/ 80 w 256"/>
              <a:gd name="T13" fmla="*/ 184 h 248"/>
              <a:gd name="T14" fmla="*/ 60 w 256"/>
              <a:gd name="T15" fmla="*/ 164 h 248"/>
              <a:gd name="T16" fmla="*/ 60 w 256"/>
              <a:gd name="T17" fmla="*/ 164 h 248"/>
              <a:gd name="T18" fmla="*/ 232 w 256"/>
              <a:gd name="T19" fmla="*/ 150 h 248"/>
              <a:gd name="T20" fmla="*/ 254 w 256"/>
              <a:gd name="T21" fmla="*/ 59 h 248"/>
              <a:gd name="T22" fmla="*/ 222 w 256"/>
              <a:gd name="T23" fmla="*/ 56 h 248"/>
              <a:gd name="T24" fmla="*/ 200 w 256"/>
              <a:gd name="T25" fmla="*/ 0 h 248"/>
              <a:gd name="T26" fmla="*/ 138 w 256"/>
              <a:gd name="T27" fmla="*/ 2 h 248"/>
              <a:gd name="T28" fmla="*/ 80 w 256"/>
              <a:gd name="T29" fmla="*/ 24 h 248"/>
              <a:gd name="T30" fmla="*/ 66 w 256"/>
              <a:gd name="T31" fmla="*/ 56 h 248"/>
              <a:gd name="T32" fmla="*/ 48 w 256"/>
              <a:gd name="T33" fmla="*/ 31 h 248"/>
              <a:gd name="T34" fmla="*/ 8 w 256"/>
              <a:gd name="T35" fmla="*/ 24 h 248"/>
              <a:gd name="T36" fmla="*/ 176 w 256"/>
              <a:gd name="T37" fmla="*/ 200 h 248"/>
              <a:gd name="T38" fmla="*/ 176 w 256"/>
              <a:gd name="T39" fmla="*/ 232 h 248"/>
              <a:gd name="T40" fmla="*/ 176 w 256"/>
              <a:gd name="T41" fmla="*/ 200 h 248"/>
              <a:gd name="T42" fmla="*/ 96 w 256"/>
              <a:gd name="T43" fmla="*/ 216 h 248"/>
              <a:gd name="T44" fmla="*/ 64 w 256"/>
              <a:gd name="T45" fmla="*/ 216 h 248"/>
              <a:gd name="T46" fmla="*/ 147 w 256"/>
              <a:gd name="T47" fmla="*/ 16 h 248"/>
              <a:gd name="T48" fmla="*/ 205 w 256"/>
              <a:gd name="T49" fmla="*/ 56 h 248"/>
              <a:gd name="T50" fmla="*/ 129 w 256"/>
              <a:gd name="T51" fmla="*/ 34 h 248"/>
              <a:gd name="T52" fmla="*/ 86 w 256"/>
              <a:gd name="T53" fmla="*/ 40 h 248"/>
              <a:gd name="T54" fmla="*/ 118 w 256"/>
              <a:gd name="T55" fmla="*/ 56 h 248"/>
              <a:gd name="T56" fmla="*/ 86 w 256"/>
              <a:gd name="T57" fmla="*/ 40 h 248"/>
              <a:gd name="T58" fmla="*/ 216 w 256"/>
              <a:gd name="T59" fmla="*/ 72 h 248"/>
              <a:gd name="T60" fmla="*/ 237 w 256"/>
              <a:gd name="T61" fmla="*/ 72 h 248"/>
              <a:gd name="T62" fmla="*/ 60 w 256"/>
              <a:gd name="T63" fmla="*/ 148 h 248"/>
              <a:gd name="T64" fmla="*/ 52 w 256"/>
              <a:gd name="T65" fmla="*/ 72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6" h="248">
                <a:moveTo>
                  <a:pt x="0" y="32"/>
                </a:moveTo>
                <a:cubicBezTo>
                  <a:pt x="0" y="36"/>
                  <a:pt x="4" y="40"/>
                  <a:pt x="8" y="40"/>
                </a:cubicBezTo>
                <a:cubicBezTo>
                  <a:pt x="33" y="40"/>
                  <a:pt x="33" y="40"/>
                  <a:pt x="33" y="40"/>
                </a:cubicBezTo>
                <a:cubicBezTo>
                  <a:pt x="48" y="217"/>
                  <a:pt x="48" y="217"/>
                  <a:pt x="48" y="217"/>
                </a:cubicBezTo>
                <a:cubicBezTo>
                  <a:pt x="48" y="217"/>
                  <a:pt x="48" y="217"/>
                  <a:pt x="48" y="217"/>
                </a:cubicBezTo>
                <a:cubicBezTo>
                  <a:pt x="48" y="234"/>
                  <a:pt x="63" y="248"/>
                  <a:pt x="80" y="248"/>
                </a:cubicBezTo>
                <a:cubicBezTo>
                  <a:pt x="95" y="248"/>
                  <a:pt x="107" y="238"/>
                  <a:pt x="111" y="224"/>
                </a:cubicBezTo>
                <a:cubicBezTo>
                  <a:pt x="145" y="224"/>
                  <a:pt x="145" y="224"/>
                  <a:pt x="145" y="224"/>
                </a:cubicBezTo>
                <a:cubicBezTo>
                  <a:pt x="149" y="238"/>
                  <a:pt x="161" y="248"/>
                  <a:pt x="176" y="248"/>
                </a:cubicBezTo>
                <a:cubicBezTo>
                  <a:pt x="194" y="248"/>
                  <a:pt x="208" y="234"/>
                  <a:pt x="208" y="216"/>
                </a:cubicBezTo>
                <a:cubicBezTo>
                  <a:pt x="208" y="198"/>
                  <a:pt x="194" y="184"/>
                  <a:pt x="176" y="184"/>
                </a:cubicBezTo>
                <a:cubicBezTo>
                  <a:pt x="161" y="184"/>
                  <a:pt x="149" y="194"/>
                  <a:pt x="145" y="208"/>
                </a:cubicBezTo>
                <a:cubicBezTo>
                  <a:pt x="111" y="208"/>
                  <a:pt x="111" y="208"/>
                  <a:pt x="111" y="208"/>
                </a:cubicBezTo>
                <a:cubicBezTo>
                  <a:pt x="107" y="194"/>
                  <a:pt x="95" y="184"/>
                  <a:pt x="80" y="184"/>
                </a:cubicBezTo>
                <a:cubicBezTo>
                  <a:pt x="73" y="184"/>
                  <a:pt x="67" y="186"/>
                  <a:pt x="62" y="190"/>
                </a:cubicBezTo>
                <a:cubicBezTo>
                  <a:pt x="60" y="164"/>
                  <a:pt x="60" y="164"/>
                  <a:pt x="60" y="164"/>
                </a:cubicBezTo>
                <a:cubicBezTo>
                  <a:pt x="60" y="164"/>
                  <a:pt x="60" y="164"/>
                  <a:pt x="60" y="164"/>
                </a:cubicBezTo>
                <a:cubicBezTo>
                  <a:pt x="60" y="164"/>
                  <a:pt x="60" y="164"/>
                  <a:pt x="60" y="164"/>
                </a:cubicBezTo>
                <a:cubicBezTo>
                  <a:pt x="224" y="156"/>
                  <a:pt x="224" y="156"/>
                  <a:pt x="224" y="156"/>
                </a:cubicBezTo>
                <a:cubicBezTo>
                  <a:pt x="228" y="156"/>
                  <a:pt x="231" y="153"/>
                  <a:pt x="232" y="150"/>
                </a:cubicBezTo>
                <a:cubicBezTo>
                  <a:pt x="256" y="66"/>
                  <a:pt x="256" y="66"/>
                  <a:pt x="256" y="66"/>
                </a:cubicBezTo>
                <a:cubicBezTo>
                  <a:pt x="256" y="64"/>
                  <a:pt x="256" y="61"/>
                  <a:pt x="254" y="59"/>
                </a:cubicBezTo>
                <a:cubicBezTo>
                  <a:pt x="253" y="57"/>
                  <a:pt x="251" y="56"/>
                  <a:pt x="248" y="56"/>
                </a:cubicBezTo>
                <a:cubicBezTo>
                  <a:pt x="222" y="56"/>
                  <a:pt x="222" y="56"/>
                  <a:pt x="222" y="56"/>
                </a:cubicBezTo>
                <a:cubicBezTo>
                  <a:pt x="208" y="6"/>
                  <a:pt x="208" y="6"/>
                  <a:pt x="208" y="6"/>
                </a:cubicBezTo>
                <a:cubicBezTo>
                  <a:pt x="207" y="2"/>
                  <a:pt x="204" y="0"/>
                  <a:pt x="200" y="0"/>
                </a:cubicBezTo>
                <a:cubicBezTo>
                  <a:pt x="144" y="0"/>
                  <a:pt x="144" y="0"/>
                  <a:pt x="144" y="0"/>
                </a:cubicBezTo>
                <a:cubicBezTo>
                  <a:pt x="142" y="0"/>
                  <a:pt x="140" y="1"/>
                  <a:pt x="138" y="2"/>
                </a:cubicBezTo>
                <a:cubicBezTo>
                  <a:pt x="117" y="24"/>
                  <a:pt x="117" y="24"/>
                  <a:pt x="117" y="24"/>
                </a:cubicBezTo>
                <a:cubicBezTo>
                  <a:pt x="80" y="24"/>
                  <a:pt x="80" y="24"/>
                  <a:pt x="80" y="24"/>
                </a:cubicBezTo>
                <a:cubicBezTo>
                  <a:pt x="76" y="24"/>
                  <a:pt x="73" y="27"/>
                  <a:pt x="72" y="30"/>
                </a:cubicBezTo>
                <a:cubicBezTo>
                  <a:pt x="66" y="56"/>
                  <a:pt x="66" y="56"/>
                  <a:pt x="66" y="56"/>
                </a:cubicBezTo>
                <a:cubicBezTo>
                  <a:pt x="50" y="56"/>
                  <a:pt x="50" y="56"/>
                  <a:pt x="50" y="56"/>
                </a:cubicBezTo>
                <a:cubicBezTo>
                  <a:pt x="48" y="31"/>
                  <a:pt x="48" y="31"/>
                  <a:pt x="48" y="31"/>
                </a:cubicBezTo>
                <a:cubicBezTo>
                  <a:pt x="48" y="27"/>
                  <a:pt x="44" y="24"/>
                  <a:pt x="40" y="24"/>
                </a:cubicBezTo>
                <a:cubicBezTo>
                  <a:pt x="8" y="24"/>
                  <a:pt x="8" y="24"/>
                  <a:pt x="8" y="24"/>
                </a:cubicBezTo>
                <a:cubicBezTo>
                  <a:pt x="4" y="24"/>
                  <a:pt x="0" y="28"/>
                  <a:pt x="0" y="32"/>
                </a:cubicBezTo>
                <a:close/>
                <a:moveTo>
                  <a:pt x="176" y="200"/>
                </a:moveTo>
                <a:cubicBezTo>
                  <a:pt x="185" y="200"/>
                  <a:pt x="192" y="207"/>
                  <a:pt x="192" y="216"/>
                </a:cubicBezTo>
                <a:cubicBezTo>
                  <a:pt x="192" y="225"/>
                  <a:pt x="185" y="232"/>
                  <a:pt x="176" y="232"/>
                </a:cubicBezTo>
                <a:cubicBezTo>
                  <a:pt x="167" y="232"/>
                  <a:pt x="160" y="225"/>
                  <a:pt x="160" y="216"/>
                </a:cubicBezTo>
                <a:cubicBezTo>
                  <a:pt x="160" y="207"/>
                  <a:pt x="167" y="200"/>
                  <a:pt x="176" y="200"/>
                </a:cubicBezTo>
                <a:close/>
                <a:moveTo>
                  <a:pt x="80" y="200"/>
                </a:moveTo>
                <a:cubicBezTo>
                  <a:pt x="89" y="200"/>
                  <a:pt x="96" y="207"/>
                  <a:pt x="96" y="216"/>
                </a:cubicBezTo>
                <a:cubicBezTo>
                  <a:pt x="96" y="225"/>
                  <a:pt x="89" y="232"/>
                  <a:pt x="80" y="232"/>
                </a:cubicBezTo>
                <a:cubicBezTo>
                  <a:pt x="71" y="232"/>
                  <a:pt x="64" y="225"/>
                  <a:pt x="64" y="216"/>
                </a:cubicBezTo>
                <a:cubicBezTo>
                  <a:pt x="64" y="207"/>
                  <a:pt x="71" y="200"/>
                  <a:pt x="80" y="200"/>
                </a:cubicBezTo>
                <a:close/>
                <a:moveTo>
                  <a:pt x="147" y="16"/>
                </a:moveTo>
                <a:cubicBezTo>
                  <a:pt x="194" y="16"/>
                  <a:pt x="194" y="16"/>
                  <a:pt x="194" y="16"/>
                </a:cubicBezTo>
                <a:cubicBezTo>
                  <a:pt x="205" y="56"/>
                  <a:pt x="205" y="56"/>
                  <a:pt x="205" y="56"/>
                </a:cubicBezTo>
                <a:cubicBezTo>
                  <a:pt x="134" y="56"/>
                  <a:pt x="134" y="56"/>
                  <a:pt x="134" y="56"/>
                </a:cubicBezTo>
                <a:cubicBezTo>
                  <a:pt x="129" y="34"/>
                  <a:pt x="129" y="34"/>
                  <a:pt x="129" y="34"/>
                </a:cubicBezTo>
                <a:lnTo>
                  <a:pt x="147" y="16"/>
                </a:lnTo>
                <a:close/>
                <a:moveTo>
                  <a:pt x="86" y="40"/>
                </a:moveTo>
                <a:cubicBezTo>
                  <a:pt x="114" y="40"/>
                  <a:pt x="114" y="40"/>
                  <a:pt x="114" y="40"/>
                </a:cubicBezTo>
                <a:cubicBezTo>
                  <a:pt x="118" y="56"/>
                  <a:pt x="118" y="56"/>
                  <a:pt x="118" y="56"/>
                </a:cubicBezTo>
                <a:cubicBezTo>
                  <a:pt x="82" y="56"/>
                  <a:pt x="82" y="56"/>
                  <a:pt x="82" y="56"/>
                </a:cubicBezTo>
                <a:lnTo>
                  <a:pt x="86" y="40"/>
                </a:lnTo>
                <a:close/>
                <a:moveTo>
                  <a:pt x="216" y="72"/>
                </a:moveTo>
                <a:cubicBezTo>
                  <a:pt x="216" y="72"/>
                  <a:pt x="216" y="72"/>
                  <a:pt x="216" y="72"/>
                </a:cubicBezTo>
                <a:cubicBezTo>
                  <a:pt x="216" y="72"/>
                  <a:pt x="216" y="72"/>
                  <a:pt x="216" y="72"/>
                </a:cubicBezTo>
                <a:cubicBezTo>
                  <a:pt x="237" y="72"/>
                  <a:pt x="237" y="72"/>
                  <a:pt x="237" y="72"/>
                </a:cubicBezTo>
                <a:cubicBezTo>
                  <a:pt x="218" y="140"/>
                  <a:pt x="218" y="140"/>
                  <a:pt x="218" y="140"/>
                </a:cubicBezTo>
                <a:cubicBezTo>
                  <a:pt x="60" y="148"/>
                  <a:pt x="60" y="148"/>
                  <a:pt x="60" y="148"/>
                </a:cubicBezTo>
                <a:cubicBezTo>
                  <a:pt x="59" y="148"/>
                  <a:pt x="59" y="148"/>
                  <a:pt x="58" y="148"/>
                </a:cubicBezTo>
                <a:cubicBezTo>
                  <a:pt x="52" y="72"/>
                  <a:pt x="52" y="72"/>
                  <a:pt x="52" y="72"/>
                </a:cubicBezTo>
                <a:lnTo>
                  <a:pt x="216" y="72"/>
                </a:lnTo>
                <a:close/>
              </a:path>
            </a:pathLst>
          </a:custGeom>
          <a:solidFill>
            <a:schemeClr val="bg1"/>
          </a:solidFill>
          <a:ln>
            <a:noFill/>
          </a:ln>
        </p:spPr>
        <p:txBody>
          <a:bodyPr vert="horz" wrap="square" lIns="182880" tIns="91440" rIns="182880" bIns="91440" numCol="1" anchor="t" anchorCtr="0" compatLnSpc="1">
            <a:prstTxWarp prst="textNoShape">
              <a:avLst/>
            </a:prstTxWarp>
          </a:bodyPr>
          <a:lstStyle/>
          <a:p>
            <a:endParaRPr lang="en-US" sz="10000" dirty="0"/>
          </a:p>
        </p:txBody>
      </p:sp>
      <p:sp>
        <p:nvSpPr>
          <p:cNvPr id="5" name="文本框 4">
            <a:extLst>
              <a:ext uri="{FF2B5EF4-FFF2-40B4-BE49-F238E27FC236}">
                <a16:creationId xmlns:a16="http://schemas.microsoft.com/office/drawing/2014/main" id="{AB7B0AE8-93AC-4500-A4C0-828FBFB8BEA5}"/>
              </a:ext>
            </a:extLst>
          </p:cNvPr>
          <p:cNvSpPr txBox="1"/>
          <p:nvPr/>
        </p:nvSpPr>
        <p:spPr>
          <a:xfrm>
            <a:off x="2214412" y="1457262"/>
            <a:ext cx="7763176" cy="4379148"/>
          </a:xfrm>
          <a:prstGeom prst="rect">
            <a:avLst/>
          </a:prstGeom>
          <a:noFill/>
        </p:spPr>
        <p:txBody>
          <a:bodyPr wrap="square" rtlCol="0">
            <a:spAutoFit/>
          </a:bodyPr>
          <a:lstStyle/>
          <a:p>
            <a:pPr>
              <a:lnSpc>
                <a:spcPts val="2800"/>
              </a:lnSpc>
            </a:pPr>
            <a:r>
              <a:rPr lang="en-US" altLang="zh-CN" sz="2000" dirty="0"/>
              <a:t> </a:t>
            </a:r>
            <a:r>
              <a:rPr lang="zh-CN" altLang="zh-CN" sz="2000" dirty="0"/>
              <a:t>目前车牌定位的方法很多，但总的来说可以分为以下几种</a:t>
            </a:r>
            <a:endParaRPr lang="en-US" altLang="zh-CN" sz="2000" dirty="0"/>
          </a:p>
          <a:p>
            <a:pPr>
              <a:lnSpc>
                <a:spcPts val="2800"/>
              </a:lnSpc>
            </a:pPr>
            <a:endParaRPr lang="zh-CN" altLang="zh-CN" sz="2000" dirty="0"/>
          </a:p>
          <a:p>
            <a:pPr>
              <a:lnSpc>
                <a:spcPts val="2800"/>
              </a:lnSpc>
            </a:pPr>
            <a:r>
              <a:rPr lang="en-US" altLang="zh-CN" sz="2000" dirty="0"/>
              <a:t>        1.</a:t>
            </a:r>
            <a:r>
              <a:rPr lang="zh-CN" altLang="zh-CN" sz="2000" dirty="0"/>
              <a:t>基于颜色的分割方法，这种方法主要利用颜色彩色边缘算法、颜色距离和相似度算法等；</a:t>
            </a:r>
            <a:endParaRPr lang="en-US" altLang="zh-CN" sz="2000" dirty="0"/>
          </a:p>
          <a:p>
            <a:pPr>
              <a:lnSpc>
                <a:spcPts val="2800"/>
              </a:lnSpc>
            </a:pPr>
            <a:endParaRPr lang="zh-CN" altLang="zh-CN" sz="2000" dirty="0"/>
          </a:p>
          <a:p>
            <a:pPr>
              <a:lnSpc>
                <a:spcPts val="2800"/>
              </a:lnSpc>
            </a:pPr>
            <a:r>
              <a:rPr lang="en-US" altLang="zh-CN" sz="2000" dirty="0"/>
              <a:t>         2.</a:t>
            </a:r>
            <a:r>
              <a:rPr lang="zh-CN" altLang="zh-CN" sz="2000" dirty="0"/>
              <a:t>基于纹理的分割方法，这种方法主要利用车牌区域水平方向的纹理特征进行分割，包括小波纹理、水平梯度差分纹理等；</a:t>
            </a:r>
            <a:endParaRPr lang="en-US" altLang="zh-CN" sz="2000" dirty="0"/>
          </a:p>
          <a:p>
            <a:pPr>
              <a:lnSpc>
                <a:spcPts val="2800"/>
              </a:lnSpc>
            </a:pPr>
            <a:endParaRPr lang="zh-CN" altLang="zh-CN" sz="2000" dirty="0"/>
          </a:p>
          <a:p>
            <a:pPr>
              <a:lnSpc>
                <a:spcPts val="2800"/>
              </a:lnSpc>
            </a:pPr>
            <a:r>
              <a:rPr lang="en-US" altLang="zh-CN" sz="2000" dirty="0"/>
              <a:t>         3.</a:t>
            </a:r>
            <a:r>
              <a:rPr lang="zh-CN" altLang="zh-CN" sz="2000" dirty="0"/>
              <a:t>基于边缘检测的分割方法；</a:t>
            </a:r>
            <a:endParaRPr lang="en-US" altLang="zh-CN" sz="2000" dirty="0"/>
          </a:p>
          <a:p>
            <a:pPr>
              <a:lnSpc>
                <a:spcPts val="2800"/>
              </a:lnSpc>
            </a:pPr>
            <a:endParaRPr lang="zh-CN" altLang="zh-CN" sz="2000" dirty="0"/>
          </a:p>
          <a:p>
            <a:pPr>
              <a:lnSpc>
                <a:spcPts val="2800"/>
              </a:lnSpc>
            </a:pPr>
            <a:r>
              <a:rPr lang="en-US" altLang="zh-CN" sz="2000" dirty="0"/>
              <a:t>         4.</a:t>
            </a:r>
            <a:r>
              <a:rPr lang="zh-CN" altLang="zh-CN" sz="2000" dirty="0"/>
              <a:t>基于数学形态法的分割方法。</a:t>
            </a:r>
          </a:p>
          <a:p>
            <a:pPr>
              <a:lnSpc>
                <a:spcPts val="2800"/>
              </a:lnSpc>
            </a:pPr>
            <a:r>
              <a:rPr lang="en-US" altLang="zh-CN" sz="200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46"/>
          <p:cNvGrpSpPr/>
          <p:nvPr/>
        </p:nvGrpSpPr>
        <p:grpSpPr>
          <a:xfrm>
            <a:off x="6738212" y="2258428"/>
            <a:ext cx="375646" cy="328531"/>
            <a:chOff x="2016919" y="5503517"/>
            <a:chExt cx="386534" cy="338053"/>
          </a:xfrm>
          <a:solidFill>
            <a:schemeClr val="bg1"/>
          </a:solidFill>
        </p:grpSpPr>
        <p:sp>
          <p:nvSpPr>
            <p:cNvPr id="1048625" name="Freeform 147"/>
            <p:cNvSpPr/>
            <p:nvPr/>
          </p:nvSpPr>
          <p:spPr bwMode="auto">
            <a:xfrm>
              <a:off x="2016919" y="5503517"/>
              <a:ext cx="151993" cy="151993"/>
            </a:xfrm>
            <a:custGeom>
              <a:avLst/>
              <a:gdLst>
                <a:gd name="T0" fmla="*/ 8 w 101"/>
                <a:gd name="T1" fmla="*/ 80 h 100"/>
                <a:gd name="T2" fmla="*/ 16 w 101"/>
                <a:gd name="T3" fmla="*/ 72 h 100"/>
                <a:gd name="T4" fmla="*/ 16 w 101"/>
                <a:gd name="T5" fmla="*/ 27 h 100"/>
                <a:gd name="T6" fmla="*/ 86 w 101"/>
                <a:gd name="T7" fmla="*/ 98 h 100"/>
                <a:gd name="T8" fmla="*/ 92 w 101"/>
                <a:gd name="T9" fmla="*/ 100 h 100"/>
                <a:gd name="T10" fmla="*/ 98 w 101"/>
                <a:gd name="T11" fmla="*/ 98 h 100"/>
                <a:gd name="T12" fmla="*/ 98 w 101"/>
                <a:gd name="T13" fmla="*/ 86 h 100"/>
                <a:gd name="T14" fmla="*/ 27 w 101"/>
                <a:gd name="T15" fmla="*/ 16 h 100"/>
                <a:gd name="T16" fmla="*/ 72 w 101"/>
                <a:gd name="T17" fmla="*/ 16 h 100"/>
                <a:gd name="T18" fmla="*/ 80 w 101"/>
                <a:gd name="T19" fmla="*/ 8 h 100"/>
                <a:gd name="T20" fmla="*/ 72 w 101"/>
                <a:gd name="T21" fmla="*/ 0 h 100"/>
                <a:gd name="T22" fmla="*/ 8 w 101"/>
                <a:gd name="T23" fmla="*/ 0 h 100"/>
                <a:gd name="T24" fmla="*/ 0 w 101"/>
                <a:gd name="T25" fmla="*/ 8 h 100"/>
                <a:gd name="T26" fmla="*/ 0 w 101"/>
                <a:gd name="T27" fmla="*/ 72 h 100"/>
                <a:gd name="T28" fmla="*/ 8 w 101"/>
                <a:gd name="T29" fmla="*/ 8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1" h="100">
                  <a:moveTo>
                    <a:pt x="8" y="80"/>
                  </a:moveTo>
                  <a:cubicBezTo>
                    <a:pt x="12" y="80"/>
                    <a:pt x="16" y="76"/>
                    <a:pt x="16" y="72"/>
                  </a:cubicBezTo>
                  <a:cubicBezTo>
                    <a:pt x="16" y="27"/>
                    <a:pt x="16" y="27"/>
                    <a:pt x="16" y="27"/>
                  </a:cubicBezTo>
                  <a:cubicBezTo>
                    <a:pt x="86" y="98"/>
                    <a:pt x="86" y="98"/>
                    <a:pt x="86" y="98"/>
                  </a:cubicBezTo>
                  <a:cubicBezTo>
                    <a:pt x="88" y="99"/>
                    <a:pt x="90" y="100"/>
                    <a:pt x="92" y="100"/>
                  </a:cubicBezTo>
                  <a:cubicBezTo>
                    <a:pt x="94" y="100"/>
                    <a:pt x="96" y="99"/>
                    <a:pt x="98" y="98"/>
                  </a:cubicBezTo>
                  <a:cubicBezTo>
                    <a:pt x="101" y="95"/>
                    <a:pt x="101" y="89"/>
                    <a:pt x="98" y="86"/>
                  </a:cubicBezTo>
                  <a:cubicBezTo>
                    <a:pt x="27" y="16"/>
                    <a:pt x="27" y="16"/>
                    <a:pt x="27" y="16"/>
                  </a:cubicBezTo>
                  <a:cubicBezTo>
                    <a:pt x="72" y="16"/>
                    <a:pt x="72" y="16"/>
                    <a:pt x="72" y="16"/>
                  </a:cubicBezTo>
                  <a:cubicBezTo>
                    <a:pt x="76" y="16"/>
                    <a:pt x="80" y="12"/>
                    <a:pt x="80" y="8"/>
                  </a:cubicBezTo>
                  <a:cubicBezTo>
                    <a:pt x="80" y="4"/>
                    <a:pt x="76" y="0"/>
                    <a:pt x="72" y="0"/>
                  </a:cubicBezTo>
                  <a:cubicBezTo>
                    <a:pt x="8" y="0"/>
                    <a:pt x="8" y="0"/>
                    <a:pt x="8" y="0"/>
                  </a:cubicBezTo>
                  <a:cubicBezTo>
                    <a:pt x="4" y="0"/>
                    <a:pt x="0" y="4"/>
                    <a:pt x="0" y="8"/>
                  </a:cubicBezTo>
                  <a:cubicBezTo>
                    <a:pt x="0" y="72"/>
                    <a:pt x="0" y="72"/>
                    <a:pt x="0" y="72"/>
                  </a:cubicBezTo>
                  <a:cubicBezTo>
                    <a:pt x="0" y="76"/>
                    <a:pt x="4" y="80"/>
                    <a:pt x="8" y="80"/>
                  </a:cubicBezTo>
                  <a:close/>
                </a:path>
              </a:pathLst>
            </a:custGeom>
            <a:grpFill/>
            <a:ln>
              <a:noFill/>
            </a:ln>
          </p:spPr>
          <p:txBody>
            <a:bodyPr vert="horz" wrap="square" lIns="182880" tIns="91440" rIns="182880" bIns="91440" numCol="1" anchor="t" anchorCtr="0" compatLnSpc="1">
              <a:prstTxWarp prst="textNoShape">
                <a:avLst/>
              </a:prstTxWarp>
            </a:bodyPr>
            <a:lstStyle/>
            <a:p>
              <a:endParaRPr lang="en-US" sz="10000" dirty="0"/>
            </a:p>
          </p:txBody>
        </p:sp>
        <p:sp>
          <p:nvSpPr>
            <p:cNvPr id="1048626" name="Freeform 148"/>
            <p:cNvSpPr/>
            <p:nvPr/>
          </p:nvSpPr>
          <p:spPr bwMode="auto">
            <a:xfrm>
              <a:off x="2016919" y="5689577"/>
              <a:ext cx="151993" cy="151993"/>
            </a:xfrm>
            <a:custGeom>
              <a:avLst/>
              <a:gdLst>
                <a:gd name="T0" fmla="*/ 8 w 101"/>
                <a:gd name="T1" fmla="*/ 101 h 101"/>
                <a:gd name="T2" fmla="*/ 72 w 101"/>
                <a:gd name="T3" fmla="*/ 101 h 101"/>
                <a:gd name="T4" fmla="*/ 80 w 101"/>
                <a:gd name="T5" fmla="*/ 93 h 101"/>
                <a:gd name="T6" fmla="*/ 72 w 101"/>
                <a:gd name="T7" fmla="*/ 85 h 101"/>
                <a:gd name="T8" fmla="*/ 27 w 101"/>
                <a:gd name="T9" fmla="*/ 85 h 101"/>
                <a:gd name="T10" fmla="*/ 98 w 101"/>
                <a:gd name="T11" fmla="*/ 15 h 101"/>
                <a:gd name="T12" fmla="*/ 98 w 101"/>
                <a:gd name="T13" fmla="*/ 3 h 101"/>
                <a:gd name="T14" fmla="*/ 86 w 101"/>
                <a:gd name="T15" fmla="*/ 3 h 101"/>
                <a:gd name="T16" fmla="*/ 16 w 101"/>
                <a:gd name="T17" fmla="*/ 74 h 101"/>
                <a:gd name="T18" fmla="*/ 16 w 101"/>
                <a:gd name="T19" fmla="*/ 29 h 101"/>
                <a:gd name="T20" fmla="*/ 8 w 101"/>
                <a:gd name="T21" fmla="*/ 21 h 101"/>
                <a:gd name="T22" fmla="*/ 0 w 101"/>
                <a:gd name="T23" fmla="*/ 29 h 101"/>
                <a:gd name="T24" fmla="*/ 0 w 101"/>
                <a:gd name="T25" fmla="*/ 93 h 101"/>
                <a:gd name="T26" fmla="*/ 8 w 101"/>
                <a:gd name="T27"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1" h="101">
                  <a:moveTo>
                    <a:pt x="8" y="101"/>
                  </a:moveTo>
                  <a:cubicBezTo>
                    <a:pt x="72" y="101"/>
                    <a:pt x="72" y="101"/>
                    <a:pt x="72" y="101"/>
                  </a:cubicBezTo>
                  <a:cubicBezTo>
                    <a:pt x="76" y="101"/>
                    <a:pt x="80" y="97"/>
                    <a:pt x="80" y="93"/>
                  </a:cubicBezTo>
                  <a:cubicBezTo>
                    <a:pt x="80" y="89"/>
                    <a:pt x="76" y="85"/>
                    <a:pt x="72" y="85"/>
                  </a:cubicBezTo>
                  <a:cubicBezTo>
                    <a:pt x="27" y="85"/>
                    <a:pt x="27" y="85"/>
                    <a:pt x="27" y="85"/>
                  </a:cubicBezTo>
                  <a:cubicBezTo>
                    <a:pt x="98" y="15"/>
                    <a:pt x="98" y="15"/>
                    <a:pt x="98" y="15"/>
                  </a:cubicBezTo>
                  <a:cubicBezTo>
                    <a:pt x="101" y="12"/>
                    <a:pt x="101" y="6"/>
                    <a:pt x="98" y="3"/>
                  </a:cubicBezTo>
                  <a:cubicBezTo>
                    <a:pt x="95" y="0"/>
                    <a:pt x="89" y="0"/>
                    <a:pt x="86" y="3"/>
                  </a:cubicBezTo>
                  <a:cubicBezTo>
                    <a:pt x="16" y="74"/>
                    <a:pt x="16" y="74"/>
                    <a:pt x="16" y="74"/>
                  </a:cubicBezTo>
                  <a:cubicBezTo>
                    <a:pt x="16" y="29"/>
                    <a:pt x="16" y="29"/>
                    <a:pt x="16" y="29"/>
                  </a:cubicBezTo>
                  <a:cubicBezTo>
                    <a:pt x="16" y="25"/>
                    <a:pt x="12" y="21"/>
                    <a:pt x="8" y="21"/>
                  </a:cubicBezTo>
                  <a:cubicBezTo>
                    <a:pt x="4" y="21"/>
                    <a:pt x="0" y="25"/>
                    <a:pt x="0" y="29"/>
                  </a:cubicBezTo>
                  <a:cubicBezTo>
                    <a:pt x="0" y="93"/>
                    <a:pt x="0" y="93"/>
                    <a:pt x="0" y="93"/>
                  </a:cubicBezTo>
                  <a:cubicBezTo>
                    <a:pt x="0" y="97"/>
                    <a:pt x="4" y="101"/>
                    <a:pt x="8" y="101"/>
                  </a:cubicBezTo>
                  <a:close/>
                </a:path>
              </a:pathLst>
            </a:custGeom>
            <a:grpFill/>
            <a:ln>
              <a:noFill/>
            </a:ln>
          </p:spPr>
          <p:txBody>
            <a:bodyPr vert="horz" wrap="square" lIns="182880" tIns="91440" rIns="182880" bIns="91440" numCol="1" anchor="t" anchorCtr="0" compatLnSpc="1">
              <a:prstTxWarp prst="textNoShape">
                <a:avLst/>
              </a:prstTxWarp>
            </a:bodyPr>
            <a:lstStyle/>
            <a:p>
              <a:endParaRPr lang="en-US" sz="10000" dirty="0"/>
            </a:p>
          </p:txBody>
        </p:sp>
        <p:sp>
          <p:nvSpPr>
            <p:cNvPr id="1048627" name="Freeform 149"/>
            <p:cNvSpPr/>
            <p:nvPr/>
          </p:nvSpPr>
          <p:spPr bwMode="auto">
            <a:xfrm>
              <a:off x="2250150" y="5689577"/>
              <a:ext cx="153303" cy="151993"/>
            </a:xfrm>
            <a:custGeom>
              <a:avLst/>
              <a:gdLst>
                <a:gd name="T0" fmla="*/ 93 w 101"/>
                <a:gd name="T1" fmla="*/ 21 h 101"/>
                <a:gd name="T2" fmla="*/ 85 w 101"/>
                <a:gd name="T3" fmla="*/ 29 h 101"/>
                <a:gd name="T4" fmla="*/ 85 w 101"/>
                <a:gd name="T5" fmla="*/ 74 h 101"/>
                <a:gd name="T6" fmla="*/ 15 w 101"/>
                <a:gd name="T7" fmla="*/ 3 h 101"/>
                <a:gd name="T8" fmla="*/ 3 w 101"/>
                <a:gd name="T9" fmla="*/ 3 h 101"/>
                <a:gd name="T10" fmla="*/ 3 w 101"/>
                <a:gd name="T11" fmla="*/ 15 h 101"/>
                <a:gd name="T12" fmla="*/ 74 w 101"/>
                <a:gd name="T13" fmla="*/ 85 h 101"/>
                <a:gd name="T14" fmla="*/ 29 w 101"/>
                <a:gd name="T15" fmla="*/ 85 h 101"/>
                <a:gd name="T16" fmla="*/ 21 w 101"/>
                <a:gd name="T17" fmla="*/ 93 h 101"/>
                <a:gd name="T18" fmla="*/ 29 w 101"/>
                <a:gd name="T19" fmla="*/ 101 h 101"/>
                <a:gd name="T20" fmla="*/ 93 w 101"/>
                <a:gd name="T21" fmla="*/ 101 h 101"/>
                <a:gd name="T22" fmla="*/ 101 w 101"/>
                <a:gd name="T23" fmla="*/ 93 h 101"/>
                <a:gd name="T24" fmla="*/ 101 w 101"/>
                <a:gd name="T25" fmla="*/ 29 h 101"/>
                <a:gd name="T26" fmla="*/ 93 w 101"/>
                <a:gd name="T27" fmla="*/ 2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1" h="101">
                  <a:moveTo>
                    <a:pt x="93" y="21"/>
                  </a:moveTo>
                  <a:cubicBezTo>
                    <a:pt x="89" y="21"/>
                    <a:pt x="85" y="25"/>
                    <a:pt x="85" y="29"/>
                  </a:cubicBezTo>
                  <a:cubicBezTo>
                    <a:pt x="85" y="74"/>
                    <a:pt x="85" y="74"/>
                    <a:pt x="85" y="74"/>
                  </a:cubicBezTo>
                  <a:cubicBezTo>
                    <a:pt x="15" y="3"/>
                    <a:pt x="15" y="3"/>
                    <a:pt x="15" y="3"/>
                  </a:cubicBezTo>
                  <a:cubicBezTo>
                    <a:pt x="12" y="0"/>
                    <a:pt x="6" y="0"/>
                    <a:pt x="3" y="3"/>
                  </a:cubicBezTo>
                  <a:cubicBezTo>
                    <a:pt x="0" y="6"/>
                    <a:pt x="0" y="12"/>
                    <a:pt x="3" y="15"/>
                  </a:cubicBezTo>
                  <a:cubicBezTo>
                    <a:pt x="74" y="85"/>
                    <a:pt x="74" y="85"/>
                    <a:pt x="74" y="85"/>
                  </a:cubicBezTo>
                  <a:cubicBezTo>
                    <a:pt x="29" y="85"/>
                    <a:pt x="29" y="85"/>
                    <a:pt x="29" y="85"/>
                  </a:cubicBezTo>
                  <a:cubicBezTo>
                    <a:pt x="25" y="85"/>
                    <a:pt x="21" y="89"/>
                    <a:pt x="21" y="93"/>
                  </a:cubicBezTo>
                  <a:cubicBezTo>
                    <a:pt x="21" y="97"/>
                    <a:pt x="25" y="101"/>
                    <a:pt x="29" y="101"/>
                  </a:cubicBezTo>
                  <a:cubicBezTo>
                    <a:pt x="93" y="101"/>
                    <a:pt x="93" y="101"/>
                    <a:pt x="93" y="101"/>
                  </a:cubicBezTo>
                  <a:cubicBezTo>
                    <a:pt x="97" y="101"/>
                    <a:pt x="101" y="97"/>
                    <a:pt x="101" y="93"/>
                  </a:cubicBezTo>
                  <a:cubicBezTo>
                    <a:pt x="101" y="29"/>
                    <a:pt x="101" y="29"/>
                    <a:pt x="101" y="29"/>
                  </a:cubicBezTo>
                  <a:cubicBezTo>
                    <a:pt x="101" y="25"/>
                    <a:pt x="97" y="21"/>
                    <a:pt x="93" y="21"/>
                  </a:cubicBezTo>
                  <a:close/>
                </a:path>
              </a:pathLst>
            </a:custGeom>
            <a:grpFill/>
            <a:ln>
              <a:noFill/>
            </a:ln>
          </p:spPr>
          <p:txBody>
            <a:bodyPr vert="horz" wrap="square" lIns="182880" tIns="91440" rIns="182880" bIns="91440" numCol="1" anchor="t" anchorCtr="0" compatLnSpc="1">
              <a:prstTxWarp prst="textNoShape">
                <a:avLst/>
              </a:prstTxWarp>
            </a:bodyPr>
            <a:lstStyle/>
            <a:p>
              <a:endParaRPr lang="en-US" sz="10000" dirty="0"/>
            </a:p>
          </p:txBody>
        </p:sp>
        <p:sp>
          <p:nvSpPr>
            <p:cNvPr id="1048628" name="Freeform 150"/>
            <p:cNvSpPr/>
            <p:nvPr/>
          </p:nvSpPr>
          <p:spPr bwMode="auto">
            <a:xfrm>
              <a:off x="2250150" y="5503517"/>
              <a:ext cx="153303" cy="151993"/>
            </a:xfrm>
            <a:custGeom>
              <a:avLst/>
              <a:gdLst>
                <a:gd name="T0" fmla="*/ 93 w 101"/>
                <a:gd name="T1" fmla="*/ 0 h 100"/>
                <a:gd name="T2" fmla="*/ 29 w 101"/>
                <a:gd name="T3" fmla="*/ 0 h 100"/>
                <a:gd name="T4" fmla="*/ 21 w 101"/>
                <a:gd name="T5" fmla="*/ 8 h 100"/>
                <a:gd name="T6" fmla="*/ 29 w 101"/>
                <a:gd name="T7" fmla="*/ 16 h 100"/>
                <a:gd name="T8" fmla="*/ 74 w 101"/>
                <a:gd name="T9" fmla="*/ 16 h 100"/>
                <a:gd name="T10" fmla="*/ 3 w 101"/>
                <a:gd name="T11" fmla="*/ 86 h 100"/>
                <a:gd name="T12" fmla="*/ 3 w 101"/>
                <a:gd name="T13" fmla="*/ 98 h 100"/>
                <a:gd name="T14" fmla="*/ 9 w 101"/>
                <a:gd name="T15" fmla="*/ 100 h 100"/>
                <a:gd name="T16" fmla="*/ 15 w 101"/>
                <a:gd name="T17" fmla="*/ 98 h 100"/>
                <a:gd name="T18" fmla="*/ 85 w 101"/>
                <a:gd name="T19" fmla="*/ 27 h 100"/>
                <a:gd name="T20" fmla="*/ 85 w 101"/>
                <a:gd name="T21" fmla="*/ 72 h 100"/>
                <a:gd name="T22" fmla="*/ 93 w 101"/>
                <a:gd name="T23" fmla="*/ 80 h 100"/>
                <a:gd name="T24" fmla="*/ 101 w 101"/>
                <a:gd name="T25" fmla="*/ 72 h 100"/>
                <a:gd name="T26" fmla="*/ 101 w 101"/>
                <a:gd name="T27" fmla="*/ 8 h 100"/>
                <a:gd name="T28" fmla="*/ 93 w 101"/>
                <a:gd name="T29"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1" h="100">
                  <a:moveTo>
                    <a:pt x="93" y="0"/>
                  </a:moveTo>
                  <a:cubicBezTo>
                    <a:pt x="29" y="0"/>
                    <a:pt x="29" y="0"/>
                    <a:pt x="29" y="0"/>
                  </a:cubicBezTo>
                  <a:cubicBezTo>
                    <a:pt x="25" y="0"/>
                    <a:pt x="21" y="4"/>
                    <a:pt x="21" y="8"/>
                  </a:cubicBezTo>
                  <a:cubicBezTo>
                    <a:pt x="21" y="12"/>
                    <a:pt x="25" y="16"/>
                    <a:pt x="29" y="16"/>
                  </a:cubicBezTo>
                  <a:cubicBezTo>
                    <a:pt x="74" y="16"/>
                    <a:pt x="74" y="16"/>
                    <a:pt x="74" y="16"/>
                  </a:cubicBezTo>
                  <a:cubicBezTo>
                    <a:pt x="3" y="86"/>
                    <a:pt x="3" y="86"/>
                    <a:pt x="3" y="86"/>
                  </a:cubicBezTo>
                  <a:cubicBezTo>
                    <a:pt x="0" y="89"/>
                    <a:pt x="0" y="95"/>
                    <a:pt x="3" y="98"/>
                  </a:cubicBezTo>
                  <a:cubicBezTo>
                    <a:pt x="5" y="99"/>
                    <a:pt x="7" y="100"/>
                    <a:pt x="9" y="100"/>
                  </a:cubicBezTo>
                  <a:cubicBezTo>
                    <a:pt x="11" y="100"/>
                    <a:pt x="13" y="99"/>
                    <a:pt x="15" y="98"/>
                  </a:cubicBezTo>
                  <a:cubicBezTo>
                    <a:pt x="85" y="27"/>
                    <a:pt x="85" y="27"/>
                    <a:pt x="85" y="27"/>
                  </a:cubicBezTo>
                  <a:cubicBezTo>
                    <a:pt x="85" y="72"/>
                    <a:pt x="85" y="72"/>
                    <a:pt x="85" y="72"/>
                  </a:cubicBezTo>
                  <a:cubicBezTo>
                    <a:pt x="85" y="76"/>
                    <a:pt x="89" y="80"/>
                    <a:pt x="93" y="80"/>
                  </a:cubicBezTo>
                  <a:cubicBezTo>
                    <a:pt x="97" y="80"/>
                    <a:pt x="101" y="76"/>
                    <a:pt x="101" y="72"/>
                  </a:cubicBezTo>
                  <a:cubicBezTo>
                    <a:pt x="101" y="8"/>
                    <a:pt x="101" y="8"/>
                    <a:pt x="101" y="8"/>
                  </a:cubicBezTo>
                  <a:cubicBezTo>
                    <a:pt x="101" y="4"/>
                    <a:pt x="97" y="0"/>
                    <a:pt x="93" y="0"/>
                  </a:cubicBezTo>
                  <a:close/>
                </a:path>
              </a:pathLst>
            </a:custGeom>
            <a:grpFill/>
            <a:ln>
              <a:noFill/>
            </a:ln>
          </p:spPr>
          <p:txBody>
            <a:bodyPr vert="horz" wrap="square" lIns="182880" tIns="91440" rIns="182880" bIns="91440" numCol="1" anchor="t" anchorCtr="0" compatLnSpc="1">
              <a:prstTxWarp prst="textNoShape">
                <a:avLst/>
              </a:prstTxWarp>
            </a:bodyPr>
            <a:lstStyle/>
            <a:p>
              <a:endParaRPr lang="en-US" sz="10000" dirty="0"/>
            </a:p>
          </p:txBody>
        </p:sp>
      </p:grpSp>
      <p:grpSp>
        <p:nvGrpSpPr>
          <p:cNvPr id="37" name="Group 47"/>
          <p:cNvGrpSpPr/>
          <p:nvPr/>
        </p:nvGrpSpPr>
        <p:grpSpPr>
          <a:xfrm>
            <a:off x="6750519" y="3501672"/>
            <a:ext cx="375646" cy="375646"/>
            <a:chOff x="8103197" y="5479932"/>
            <a:chExt cx="386534" cy="386534"/>
          </a:xfrm>
          <a:solidFill>
            <a:schemeClr val="bg1"/>
          </a:solidFill>
        </p:grpSpPr>
        <p:sp>
          <p:nvSpPr>
            <p:cNvPr id="1048629" name="Freeform 172"/>
            <p:cNvSpPr>
              <a:spLocks noEditPoints="1"/>
            </p:cNvSpPr>
            <p:nvPr/>
          </p:nvSpPr>
          <p:spPr bwMode="auto">
            <a:xfrm>
              <a:off x="8103197" y="5479932"/>
              <a:ext cx="386534" cy="386534"/>
            </a:xfrm>
            <a:custGeom>
              <a:avLst/>
              <a:gdLst>
                <a:gd name="T0" fmla="*/ 8 w 256"/>
                <a:gd name="T1" fmla="*/ 216 h 256"/>
                <a:gd name="T2" fmla="*/ 56 w 256"/>
                <a:gd name="T3" fmla="*/ 216 h 256"/>
                <a:gd name="T4" fmla="*/ 56 w 256"/>
                <a:gd name="T5" fmla="*/ 248 h 256"/>
                <a:gd name="T6" fmla="*/ 64 w 256"/>
                <a:gd name="T7" fmla="*/ 256 h 256"/>
                <a:gd name="T8" fmla="*/ 192 w 256"/>
                <a:gd name="T9" fmla="*/ 256 h 256"/>
                <a:gd name="T10" fmla="*/ 200 w 256"/>
                <a:gd name="T11" fmla="*/ 248 h 256"/>
                <a:gd name="T12" fmla="*/ 200 w 256"/>
                <a:gd name="T13" fmla="*/ 216 h 256"/>
                <a:gd name="T14" fmla="*/ 248 w 256"/>
                <a:gd name="T15" fmla="*/ 216 h 256"/>
                <a:gd name="T16" fmla="*/ 256 w 256"/>
                <a:gd name="T17" fmla="*/ 208 h 256"/>
                <a:gd name="T18" fmla="*/ 256 w 256"/>
                <a:gd name="T19" fmla="*/ 80 h 256"/>
                <a:gd name="T20" fmla="*/ 248 w 256"/>
                <a:gd name="T21" fmla="*/ 72 h 256"/>
                <a:gd name="T22" fmla="*/ 200 w 256"/>
                <a:gd name="T23" fmla="*/ 72 h 256"/>
                <a:gd name="T24" fmla="*/ 200 w 256"/>
                <a:gd name="T25" fmla="*/ 8 h 256"/>
                <a:gd name="T26" fmla="*/ 192 w 256"/>
                <a:gd name="T27" fmla="*/ 0 h 256"/>
                <a:gd name="T28" fmla="*/ 64 w 256"/>
                <a:gd name="T29" fmla="*/ 0 h 256"/>
                <a:gd name="T30" fmla="*/ 56 w 256"/>
                <a:gd name="T31" fmla="*/ 8 h 256"/>
                <a:gd name="T32" fmla="*/ 56 w 256"/>
                <a:gd name="T33" fmla="*/ 72 h 256"/>
                <a:gd name="T34" fmla="*/ 8 w 256"/>
                <a:gd name="T35" fmla="*/ 72 h 256"/>
                <a:gd name="T36" fmla="*/ 0 w 256"/>
                <a:gd name="T37" fmla="*/ 80 h 256"/>
                <a:gd name="T38" fmla="*/ 0 w 256"/>
                <a:gd name="T39" fmla="*/ 208 h 256"/>
                <a:gd name="T40" fmla="*/ 8 w 256"/>
                <a:gd name="T41" fmla="*/ 216 h 256"/>
                <a:gd name="T42" fmla="*/ 184 w 256"/>
                <a:gd name="T43" fmla="*/ 240 h 256"/>
                <a:gd name="T44" fmla="*/ 72 w 256"/>
                <a:gd name="T45" fmla="*/ 240 h 256"/>
                <a:gd name="T46" fmla="*/ 72 w 256"/>
                <a:gd name="T47" fmla="*/ 160 h 256"/>
                <a:gd name="T48" fmla="*/ 184 w 256"/>
                <a:gd name="T49" fmla="*/ 160 h 256"/>
                <a:gd name="T50" fmla="*/ 184 w 256"/>
                <a:gd name="T51" fmla="*/ 240 h 256"/>
                <a:gd name="T52" fmla="*/ 72 w 256"/>
                <a:gd name="T53" fmla="*/ 16 h 256"/>
                <a:gd name="T54" fmla="*/ 184 w 256"/>
                <a:gd name="T55" fmla="*/ 16 h 256"/>
                <a:gd name="T56" fmla="*/ 184 w 256"/>
                <a:gd name="T57" fmla="*/ 72 h 256"/>
                <a:gd name="T58" fmla="*/ 72 w 256"/>
                <a:gd name="T59" fmla="*/ 72 h 256"/>
                <a:gd name="T60" fmla="*/ 72 w 256"/>
                <a:gd name="T61" fmla="*/ 16 h 256"/>
                <a:gd name="T62" fmla="*/ 16 w 256"/>
                <a:gd name="T63" fmla="*/ 88 h 256"/>
                <a:gd name="T64" fmla="*/ 64 w 256"/>
                <a:gd name="T65" fmla="*/ 88 h 256"/>
                <a:gd name="T66" fmla="*/ 192 w 256"/>
                <a:gd name="T67" fmla="*/ 88 h 256"/>
                <a:gd name="T68" fmla="*/ 240 w 256"/>
                <a:gd name="T69" fmla="*/ 88 h 256"/>
                <a:gd name="T70" fmla="*/ 240 w 256"/>
                <a:gd name="T71" fmla="*/ 200 h 256"/>
                <a:gd name="T72" fmla="*/ 200 w 256"/>
                <a:gd name="T73" fmla="*/ 200 h 256"/>
                <a:gd name="T74" fmla="*/ 200 w 256"/>
                <a:gd name="T75" fmla="*/ 152 h 256"/>
                <a:gd name="T76" fmla="*/ 192 w 256"/>
                <a:gd name="T77" fmla="*/ 144 h 256"/>
                <a:gd name="T78" fmla="*/ 64 w 256"/>
                <a:gd name="T79" fmla="*/ 144 h 256"/>
                <a:gd name="T80" fmla="*/ 56 w 256"/>
                <a:gd name="T81" fmla="*/ 152 h 256"/>
                <a:gd name="T82" fmla="*/ 56 w 256"/>
                <a:gd name="T83" fmla="*/ 200 h 256"/>
                <a:gd name="T84" fmla="*/ 16 w 256"/>
                <a:gd name="T85" fmla="*/ 200 h 256"/>
                <a:gd name="T86" fmla="*/ 16 w 256"/>
                <a:gd name="T87" fmla="*/ 88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6" h="256">
                  <a:moveTo>
                    <a:pt x="8" y="216"/>
                  </a:moveTo>
                  <a:cubicBezTo>
                    <a:pt x="56" y="216"/>
                    <a:pt x="56" y="216"/>
                    <a:pt x="56" y="216"/>
                  </a:cubicBezTo>
                  <a:cubicBezTo>
                    <a:pt x="56" y="248"/>
                    <a:pt x="56" y="248"/>
                    <a:pt x="56" y="248"/>
                  </a:cubicBezTo>
                  <a:cubicBezTo>
                    <a:pt x="56" y="252"/>
                    <a:pt x="60" y="256"/>
                    <a:pt x="64" y="256"/>
                  </a:cubicBezTo>
                  <a:cubicBezTo>
                    <a:pt x="192" y="256"/>
                    <a:pt x="192" y="256"/>
                    <a:pt x="192" y="256"/>
                  </a:cubicBezTo>
                  <a:cubicBezTo>
                    <a:pt x="196" y="256"/>
                    <a:pt x="200" y="252"/>
                    <a:pt x="200" y="248"/>
                  </a:cubicBezTo>
                  <a:cubicBezTo>
                    <a:pt x="200" y="216"/>
                    <a:pt x="200" y="216"/>
                    <a:pt x="200" y="216"/>
                  </a:cubicBezTo>
                  <a:cubicBezTo>
                    <a:pt x="248" y="216"/>
                    <a:pt x="248" y="216"/>
                    <a:pt x="248" y="216"/>
                  </a:cubicBezTo>
                  <a:cubicBezTo>
                    <a:pt x="252" y="216"/>
                    <a:pt x="256" y="212"/>
                    <a:pt x="256" y="208"/>
                  </a:cubicBezTo>
                  <a:cubicBezTo>
                    <a:pt x="256" y="80"/>
                    <a:pt x="256" y="80"/>
                    <a:pt x="256" y="80"/>
                  </a:cubicBezTo>
                  <a:cubicBezTo>
                    <a:pt x="256" y="76"/>
                    <a:pt x="252" y="72"/>
                    <a:pt x="248" y="72"/>
                  </a:cubicBezTo>
                  <a:cubicBezTo>
                    <a:pt x="200" y="72"/>
                    <a:pt x="200" y="72"/>
                    <a:pt x="200" y="72"/>
                  </a:cubicBezTo>
                  <a:cubicBezTo>
                    <a:pt x="200" y="8"/>
                    <a:pt x="200" y="8"/>
                    <a:pt x="200" y="8"/>
                  </a:cubicBezTo>
                  <a:cubicBezTo>
                    <a:pt x="200" y="4"/>
                    <a:pt x="196" y="0"/>
                    <a:pt x="192" y="0"/>
                  </a:cubicBezTo>
                  <a:cubicBezTo>
                    <a:pt x="64" y="0"/>
                    <a:pt x="64" y="0"/>
                    <a:pt x="64" y="0"/>
                  </a:cubicBezTo>
                  <a:cubicBezTo>
                    <a:pt x="60" y="0"/>
                    <a:pt x="56" y="4"/>
                    <a:pt x="56" y="8"/>
                  </a:cubicBezTo>
                  <a:cubicBezTo>
                    <a:pt x="56" y="72"/>
                    <a:pt x="56" y="72"/>
                    <a:pt x="56" y="72"/>
                  </a:cubicBezTo>
                  <a:cubicBezTo>
                    <a:pt x="8" y="72"/>
                    <a:pt x="8" y="72"/>
                    <a:pt x="8" y="72"/>
                  </a:cubicBezTo>
                  <a:cubicBezTo>
                    <a:pt x="4" y="72"/>
                    <a:pt x="0" y="76"/>
                    <a:pt x="0" y="80"/>
                  </a:cubicBezTo>
                  <a:cubicBezTo>
                    <a:pt x="0" y="208"/>
                    <a:pt x="0" y="208"/>
                    <a:pt x="0" y="208"/>
                  </a:cubicBezTo>
                  <a:cubicBezTo>
                    <a:pt x="0" y="212"/>
                    <a:pt x="4" y="216"/>
                    <a:pt x="8" y="216"/>
                  </a:cubicBezTo>
                  <a:close/>
                  <a:moveTo>
                    <a:pt x="184" y="240"/>
                  </a:moveTo>
                  <a:cubicBezTo>
                    <a:pt x="72" y="240"/>
                    <a:pt x="72" y="240"/>
                    <a:pt x="72" y="240"/>
                  </a:cubicBezTo>
                  <a:cubicBezTo>
                    <a:pt x="72" y="160"/>
                    <a:pt x="72" y="160"/>
                    <a:pt x="72" y="160"/>
                  </a:cubicBezTo>
                  <a:cubicBezTo>
                    <a:pt x="184" y="160"/>
                    <a:pt x="184" y="160"/>
                    <a:pt x="184" y="160"/>
                  </a:cubicBezTo>
                  <a:lnTo>
                    <a:pt x="184" y="240"/>
                  </a:lnTo>
                  <a:close/>
                  <a:moveTo>
                    <a:pt x="72" y="16"/>
                  </a:moveTo>
                  <a:cubicBezTo>
                    <a:pt x="184" y="16"/>
                    <a:pt x="184" y="16"/>
                    <a:pt x="184" y="16"/>
                  </a:cubicBezTo>
                  <a:cubicBezTo>
                    <a:pt x="184" y="72"/>
                    <a:pt x="184" y="72"/>
                    <a:pt x="184" y="72"/>
                  </a:cubicBezTo>
                  <a:cubicBezTo>
                    <a:pt x="72" y="72"/>
                    <a:pt x="72" y="72"/>
                    <a:pt x="72" y="72"/>
                  </a:cubicBezTo>
                  <a:lnTo>
                    <a:pt x="72" y="16"/>
                  </a:lnTo>
                  <a:close/>
                  <a:moveTo>
                    <a:pt x="16" y="88"/>
                  </a:moveTo>
                  <a:cubicBezTo>
                    <a:pt x="64" y="88"/>
                    <a:pt x="64" y="88"/>
                    <a:pt x="64" y="88"/>
                  </a:cubicBezTo>
                  <a:cubicBezTo>
                    <a:pt x="192" y="88"/>
                    <a:pt x="192" y="88"/>
                    <a:pt x="192" y="88"/>
                  </a:cubicBezTo>
                  <a:cubicBezTo>
                    <a:pt x="240" y="88"/>
                    <a:pt x="240" y="88"/>
                    <a:pt x="240" y="88"/>
                  </a:cubicBezTo>
                  <a:cubicBezTo>
                    <a:pt x="240" y="200"/>
                    <a:pt x="240" y="200"/>
                    <a:pt x="240" y="200"/>
                  </a:cubicBezTo>
                  <a:cubicBezTo>
                    <a:pt x="200" y="200"/>
                    <a:pt x="200" y="200"/>
                    <a:pt x="200" y="200"/>
                  </a:cubicBezTo>
                  <a:cubicBezTo>
                    <a:pt x="200" y="152"/>
                    <a:pt x="200" y="152"/>
                    <a:pt x="200" y="152"/>
                  </a:cubicBezTo>
                  <a:cubicBezTo>
                    <a:pt x="200" y="148"/>
                    <a:pt x="196" y="144"/>
                    <a:pt x="192" y="144"/>
                  </a:cubicBezTo>
                  <a:cubicBezTo>
                    <a:pt x="64" y="144"/>
                    <a:pt x="64" y="144"/>
                    <a:pt x="64" y="144"/>
                  </a:cubicBezTo>
                  <a:cubicBezTo>
                    <a:pt x="60" y="144"/>
                    <a:pt x="56" y="148"/>
                    <a:pt x="56" y="152"/>
                  </a:cubicBezTo>
                  <a:cubicBezTo>
                    <a:pt x="56" y="200"/>
                    <a:pt x="56" y="200"/>
                    <a:pt x="56" y="200"/>
                  </a:cubicBezTo>
                  <a:cubicBezTo>
                    <a:pt x="16" y="200"/>
                    <a:pt x="16" y="200"/>
                    <a:pt x="16" y="200"/>
                  </a:cubicBezTo>
                  <a:lnTo>
                    <a:pt x="16" y="88"/>
                  </a:lnTo>
                  <a:close/>
                </a:path>
              </a:pathLst>
            </a:custGeom>
            <a:grpFill/>
            <a:ln>
              <a:noFill/>
            </a:ln>
          </p:spPr>
          <p:txBody>
            <a:bodyPr vert="horz" wrap="square" lIns="182880" tIns="91440" rIns="182880" bIns="91440" numCol="1" anchor="t" anchorCtr="0" compatLnSpc="1">
              <a:prstTxWarp prst="textNoShape">
                <a:avLst/>
              </a:prstTxWarp>
            </a:bodyPr>
            <a:lstStyle/>
            <a:p>
              <a:endParaRPr lang="en-US" sz="10000" dirty="0"/>
            </a:p>
          </p:txBody>
        </p:sp>
        <p:sp>
          <p:nvSpPr>
            <p:cNvPr id="1048630" name="Freeform 173"/>
            <p:cNvSpPr/>
            <p:nvPr/>
          </p:nvSpPr>
          <p:spPr bwMode="auto">
            <a:xfrm>
              <a:off x="8150367" y="5629304"/>
              <a:ext cx="24895" cy="26206"/>
            </a:xfrm>
            <a:custGeom>
              <a:avLst/>
              <a:gdLst>
                <a:gd name="T0" fmla="*/ 14 w 16"/>
                <a:gd name="T1" fmla="*/ 3 h 17"/>
                <a:gd name="T2" fmla="*/ 2 w 16"/>
                <a:gd name="T3" fmla="*/ 3 h 17"/>
                <a:gd name="T4" fmla="*/ 0 w 16"/>
                <a:gd name="T5" fmla="*/ 9 h 17"/>
                <a:gd name="T6" fmla="*/ 2 w 16"/>
                <a:gd name="T7" fmla="*/ 15 h 17"/>
                <a:gd name="T8" fmla="*/ 8 w 16"/>
                <a:gd name="T9" fmla="*/ 17 h 17"/>
                <a:gd name="T10" fmla="*/ 14 w 16"/>
                <a:gd name="T11" fmla="*/ 15 h 17"/>
                <a:gd name="T12" fmla="*/ 16 w 16"/>
                <a:gd name="T13" fmla="*/ 9 h 17"/>
                <a:gd name="T14" fmla="*/ 14 w 16"/>
                <a:gd name="T15" fmla="*/ 3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7">
                  <a:moveTo>
                    <a:pt x="14" y="3"/>
                  </a:moveTo>
                  <a:cubicBezTo>
                    <a:pt x="11" y="0"/>
                    <a:pt x="5" y="0"/>
                    <a:pt x="2" y="3"/>
                  </a:cubicBezTo>
                  <a:cubicBezTo>
                    <a:pt x="1" y="5"/>
                    <a:pt x="0" y="7"/>
                    <a:pt x="0" y="9"/>
                  </a:cubicBezTo>
                  <a:cubicBezTo>
                    <a:pt x="0" y="11"/>
                    <a:pt x="1" y="13"/>
                    <a:pt x="2" y="15"/>
                  </a:cubicBezTo>
                  <a:cubicBezTo>
                    <a:pt x="4" y="16"/>
                    <a:pt x="6" y="17"/>
                    <a:pt x="8" y="17"/>
                  </a:cubicBezTo>
                  <a:cubicBezTo>
                    <a:pt x="10" y="17"/>
                    <a:pt x="12" y="16"/>
                    <a:pt x="14" y="15"/>
                  </a:cubicBezTo>
                  <a:cubicBezTo>
                    <a:pt x="15" y="13"/>
                    <a:pt x="16" y="11"/>
                    <a:pt x="16" y="9"/>
                  </a:cubicBezTo>
                  <a:cubicBezTo>
                    <a:pt x="16" y="7"/>
                    <a:pt x="15" y="5"/>
                    <a:pt x="14" y="3"/>
                  </a:cubicBezTo>
                  <a:close/>
                </a:path>
              </a:pathLst>
            </a:custGeom>
            <a:grpFill/>
            <a:ln>
              <a:noFill/>
            </a:ln>
          </p:spPr>
          <p:txBody>
            <a:bodyPr vert="horz" wrap="square" lIns="182880" tIns="91440" rIns="182880" bIns="91440" numCol="1" anchor="t" anchorCtr="0" compatLnSpc="1">
              <a:prstTxWarp prst="textNoShape">
                <a:avLst/>
              </a:prstTxWarp>
            </a:bodyPr>
            <a:lstStyle/>
            <a:p>
              <a:endParaRPr lang="en-US" sz="10000" dirty="0"/>
            </a:p>
          </p:txBody>
        </p:sp>
        <p:sp>
          <p:nvSpPr>
            <p:cNvPr id="1048631" name="Freeform 174"/>
            <p:cNvSpPr/>
            <p:nvPr/>
          </p:nvSpPr>
          <p:spPr bwMode="auto">
            <a:xfrm>
              <a:off x="8187055" y="5629304"/>
              <a:ext cx="24895" cy="26206"/>
            </a:xfrm>
            <a:custGeom>
              <a:avLst/>
              <a:gdLst>
                <a:gd name="T0" fmla="*/ 8 w 16"/>
                <a:gd name="T1" fmla="*/ 17 h 17"/>
                <a:gd name="T2" fmla="*/ 14 w 16"/>
                <a:gd name="T3" fmla="*/ 15 h 17"/>
                <a:gd name="T4" fmla="*/ 16 w 16"/>
                <a:gd name="T5" fmla="*/ 9 h 17"/>
                <a:gd name="T6" fmla="*/ 14 w 16"/>
                <a:gd name="T7" fmla="*/ 3 h 17"/>
                <a:gd name="T8" fmla="*/ 2 w 16"/>
                <a:gd name="T9" fmla="*/ 3 h 17"/>
                <a:gd name="T10" fmla="*/ 0 w 16"/>
                <a:gd name="T11" fmla="*/ 9 h 17"/>
                <a:gd name="T12" fmla="*/ 2 w 16"/>
                <a:gd name="T13" fmla="*/ 15 h 17"/>
                <a:gd name="T14" fmla="*/ 8 w 16"/>
                <a:gd name="T15" fmla="*/ 17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7">
                  <a:moveTo>
                    <a:pt x="8" y="17"/>
                  </a:moveTo>
                  <a:cubicBezTo>
                    <a:pt x="10" y="17"/>
                    <a:pt x="12" y="16"/>
                    <a:pt x="14" y="15"/>
                  </a:cubicBezTo>
                  <a:cubicBezTo>
                    <a:pt x="15" y="13"/>
                    <a:pt x="16" y="11"/>
                    <a:pt x="16" y="9"/>
                  </a:cubicBezTo>
                  <a:cubicBezTo>
                    <a:pt x="16" y="7"/>
                    <a:pt x="15" y="5"/>
                    <a:pt x="14" y="3"/>
                  </a:cubicBezTo>
                  <a:cubicBezTo>
                    <a:pt x="11" y="0"/>
                    <a:pt x="5" y="0"/>
                    <a:pt x="2" y="3"/>
                  </a:cubicBezTo>
                  <a:cubicBezTo>
                    <a:pt x="1" y="5"/>
                    <a:pt x="0" y="7"/>
                    <a:pt x="0" y="9"/>
                  </a:cubicBezTo>
                  <a:cubicBezTo>
                    <a:pt x="0" y="11"/>
                    <a:pt x="1" y="13"/>
                    <a:pt x="2" y="15"/>
                  </a:cubicBezTo>
                  <a:cubicBezTo>
                    <a:pt x="4" y="16"/>
                    <a:pt x="6" y="17"/>
                    <a:pt x="8" y="17"/>
                  </a:cubicBezTo>
                  <a:close/>
                </a:path>
              </a:pathLst>
            </a:custGeom>
            <a:grpFill/>
            <a:ln>
              <a:noFill/>
            </a:ln>
          </p:spPr>
          <p:txBody>
            <a:bodyPr vert="horz" wrap="square" lIns="182880" tIns="91440" rIns="182880" bIns="91440" numCol="1" anchor="t" anchorCtr="0" compatLnSpc="1">
              <a:prstTxWarp prst="textNoShape">
                <a:avLst/>
              </a:prstTxWarp>
            </a:bodyPr>
            <a:lstStyle/>
            <a:p>
              <a:endParaRPr lang="en-US" sz="10000" dirty="0"/>
            </a:p>
          </p:txBody>
        </p:sp>
        <p:sp>
          <p:nvSpPr>
            <p:cNvPr id="1048632" name="Freeform 175"/>
            <p:cNvSpPr/>
            <p:nvPr/>
          </p:nvSpPr>
          <p:spPr bwMode="auto">
            <a:xfrm>
              <a:off x="8223743" y="5745920"/>
              <a:ext cx="144131" cy="23585"/>
            </a:xfrm>
            <a:custGeom>
              <a:avLst/>
              <a:gdLst>
                <a:gd name="T0" fmla="*/ 88 w 96"/>
                <a:gd name="T1" fmla="*/ 0 h 16"/>
                <a:gd name="T2" fmla="*/ 8 w 96"/>
                <a:gd name="T3" fmla="*/ 0 h 16"/>
                <a:gd name="T4" fmla="*/ 0 w 96"/>
                <a:gd name="T5" fmla="*/ 8 h 16"/>
                <a:gd name="T6" fmla="*/ 8 w 96"/>
                <a:gd name="T7" fmla="*/ 16 h 16"/>
                <a:gd name="T8" fmla="*/ 88 w 96"/>
                <a:gd name="T9" fmla="*/ 16 h 16"/>
                <a:gd name="T10" fmla="*/ 96 w 96"/>
                <a:gd name="T11" fmla="*/ 8 h 16"/>
                <a:gd name="T12" fmla="*/ 88 w 96"/>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96" h="16">
                  <a:moveTo>
                    <a:pt x="88" y="0"/>
                  </a:moveTo>
                  <a:cubicBezTo>
                    <a:pt x="8" y="0"/>
                    <a:pt x="8" y="0"/>
                    <a:pt x="8" y="0"/>
                  </a:cubicBezTo>
                  <a:cubicBezTo>
                    <a:pt x="4" y="0"/>
                    <a:pt x="0" y="4"/>
                    <a:pt x="0" y="8"/>
                  </a:cubicBezTo>
                  <a:cubicBezTo>
                    <a:pt x="0" y="12"/>
                    <a:pt x="4" y="16"/>
                    <a:pt x="8" y="16"/>
                  </a:cubicBezTo>
                  <a:cubicBezTo>
                    <a:pt x="88" y="16"/>
                    <a:pt x="88" y="16"/>
                    <a:pt x="88" y="16"/>
                  </a:cubicBezTo>
                  <a:cubicBezTo>
                    <a:pt x="92" y="16"/>
                    <a:pt x="96" y="12"/>
                    <a:pt x="96" y="8"/>
                  </a:cubicBezTo>
                  <a:cubicBezTo>
                    <a:pt x="96" y="4"/>
                    <a:pt x="92" y="0"/>
                    <a:pt x="88" y="0"/>
                  </a:cubicBezTo>
                  <a:close/>
                </a:path>
              </a:pathLst>
            </a:custGeom>
            <a:grpFill/>
            <a:ln>
              <a:noFill/>
            </a:ln>
          </p:spPr>
          <p:txBody>
            <a:bodyPr vert="horz" wrap="square" lIns="182880" tIns="91440" rIns="182880" bIns="91440" numCol="1" anchor="t" anchorCtr="0" compatLnSpc="1">
              <a:prstTxWarp prst="textNoShape">
                <a:avLst/>
              </a:prstTxWarp>
            </a:bodyPr>
            <a:lstStyle/>
            <a:p>
              <a:endParaRPr lang="en-US" sz="10000" dirty="0"/>
            </a:p>
          </p:txBody>
        </p:sp>
        <p:sp>
          <p:nvSpPr>
            <p:cNvPr id="1048633" name="Freeform 176"/>
            <p:cNvSpPr/>
            <p:nvPr/>
          </p:nvSpPr>
          <p:spPr bwMode="auto">
            <a:xfrm>
              <a:off x="8223743" y="5794400"/>
              <a:ext cx="144131" cy="23585"/>
            </a:xfrm>
            <a:custGeom>
              <a:avLst/>
              <a:gdLst>
                <a:gd name="T0" fmla="*/ 88 w 96"/>
                <a:gd name="T1" fmla="*/ 0 h 16"/>
                <a:gd name="T2" fmla="*/ 8 w 96"/>
                <a:gd name="T3" fmla="*/ 0 h 16"/>
                <a:gd name="T4" fmla="*/ 0 w 96"/>
                <a:gd name="T5" fmla="*/ 8 h 16"/>
                <a:gd name="T6" fmla="*/ 8 w 96"/>
                <a:gd name="T7" fmla="*/ 16 h 16"/>
                <a:gd name="T8" fmla="*/ 88 w 96"/>
                <a:gd name="T9" fmla="*/ 16 h 16"/>
                <a:gd name="T10" fmla="*/ 96 w 96"/>
                <a:gd name="T11" fmla="*/ 8 h 16"/>
                <a:gd name="T12" fmla="*/ 88 w 96"/>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96" h="16">
                  <a:moveTo>
                    <a:pt x="88" y="0"/>
                  </a:moveTo>
                  <a:cubicBezTo>
                    <a:pt x="8" y="0"/>
                    <a:pt x="8" y="0"/>
                    <a:pt x="8" y="0"/>
                  </a:cubicBezTo>
                  <a:cubicBezTo>
                    <a:pt x="4" y="0"/>
                    <a:pt x="0" y="4"/>
                    <a:pt x="0" y="8"/>
                  </a:cubicBezTo>
                  <a:cubicBezTo>
                    <a:pt x="0" y="12"/>
                    <a:pt x="4" y="16"/>
                    <a:pt x="8" y="16"/>
                  </a:cubicBezTo>
                  <a:cubicBezTo>
                    <a:pt x="88" y="16"/>
                    <a:pt x="88" y="16"/>
                    <a:pt x="88" y="16"/>
                  </a:cubicBezTo>
                  <a:cubicBezTo>
                    <a:pt x="92" y="16"/>
                    <a:pt x="96" y="12"/>
                    <a:pt x="96" y="8"/>
                  </a:cubicBezTo>
                  <a:cubicBezTo>
                    <a:pt x="96" y="4"/>
                    <a:pt x="92" y="0"/>
                    <a:pt x="88" y="0"/>
                  </a:cubicBezTo>
                  <a:close/>
                </a:path>
              </a:pathLst>
            </a:custGeom>
            <a:grpFill/>
            <a:ln>
              <a:noFill/>
            </a:ln>
          </p:spPr>
          <p:txBody>
            <a:bodyPr vert="horz" wrap="square" lIns="182880" tIns="91440" rIns="182880" bIns="91440" numCol="1" anchor="t" anchorCtr="0" compatLnSpc="1">
              <a:prstTxWarp prst="textNoShape">
                <a:avLst/>
              </a:prstTxWarp>
            </a:bodyPr>
            <a:lstStyle/>
            <a:p>
              <a:endParaRPr lang="en-US" sz="10000" dirty="0"/>
            </a:p>
          </p:txBody>
        </p:sp>
      </p:grpSp>
      <p:sp>
        <p:nvSpPr>
          <p:cNvPr id="1048634" name="Freeform 127"/>
          <p:cNvSpPr>
            <a:spLocks noEditPoints="1"/>
          </p:cNvSpPr>
          <p:nvPr/>
        </p:nvSpPr>
        <p:spPr bwMode="auto">
          <a:xfrm>
            <a:off x="6709562" y="4889399"/>
            <a:ext cx="374125" cy="330301"/>
          </a:xfrm>
          <a:custGeom>
            <a:avLst/>
            <a:gdLst>
              <a:gd name="T0" fmla="*/ 8 w 256"/>
              <a:gd name="T1" fmla="*/ 40 h 248"/>
              <a:gd name="T2" fmla="*/ 48 w 256"/>
              <a:gd name="T3" fmla="*/ 217 h 248"/>
              <a:gd name="T4" fmla="*/ 80 w 256"/>
              <a:gd name="T5" fmla="*/ 248 h 248"/>
              <a:gd name="T6" fmla="*/ 145 w 256"/>
              <a:gd name="T7" fmla="*/ 224 h 248"/>
              <a:gd name="T8" fmla="*/ 208 w 256"/>
              <a:gd name="T9" fmla="*/ 216 h 248"/>
              <a:gd name="T10" fmla="*/ 145 w 256"/>
              <a:gd name="T11" fmla="*/ 208 h 248"/>
              <a:gd name="T12" fmla="*/ 80 w 256"/>
              <a:gd name="T13" fmla="*/ 184 h 248"/>
              <a:gd name="T14" fmla="*/ 60 w 256"/>
              <a:gd name="T15" fmla="*/ 164 h 248"/>
              <a:gd name="T16" fmla="*/ 60 w 256"/>
              <a:gd name="T17" fmla="*/ 164 h 248"/>
              <a:gd name="T18" fmla="*/ 232 w 256"/>
              <a:gd name="T19" fmla="*/ 150 h 248"/>
              <a:gd name="T20" fmla="*/ 254 w 256"/>
              <a:gd name="T21" fmla="*/ 59 h 248"/>
              <a:gd name="T22" fmla="*/ 222 w 256"/>
              <a:gd name="T23" fmla="*/ 56 h 248"/>
              <a:gd name="T24" fmla="*/ 200 w 256"/>
              <a:gd name="T25" fmla="*/ 0 h 248"/>
              <a:gd name="T26" fmla="*/ 138 w 256"/>
              <a:gd name="T27" fmla="*/ 2 h 248"/>
              <a:gd name="T28" fmla="*/ 80 w 256"/>
              <a:gd name="T29" fmla="*/ 24 h 248"/>
              <a:gd name="T30" fmla="*/ 66 w 256"/>
              <a:gd name="T31" fmla="*/ 56 h 248"/>
              <a:gd name="T32" fmla="*/ 48 w 256"/>
              <a:gd name="T33" fmla="*/ 31 h 248"/>
              <a:gd name="T34" fmla="*/ 8 w 256"/>
              <a:gd name="T35" fmla="*/ 24 h 248"/>
              <a:gd name="T36" fmla="*/ 176 w 256"/>
              <a:gd name="T37" fmla="*/ 200 h 248"/>
              <a:gd name="T38" fmla="*/ 176 w 256"/>
              <a:gd name="T39" fmla="*/ 232 h 248"/>
              <a:gd name="T40" fmla="*/ 176 w 256"/>
              <a:gd name="T41" fmla="*/ 200 h 248"/>
              <a:gd name="T42" fmla="*/ 96 w 256"/>
              <a:gd name="T43" fmla="*/ 216 h 248"/>
              <a:gd name="T44" fmla="*/ 64 w 256"/>
              <a:gd name="T45" fmla="*/ 216 h 248"/>
              <a:gd name="T46" fmla="*/ 147 w 256"/>
              <a:gd name="T47" fmla="*/ 16 h 248"/>
              <a:gd name="T48" fmla="*/ 205 w 256"/>
              <a:gd name="T49" fmla="*/ 56 h 248"/>
              <a:gd name="T50" fmla="*/ 129 w 256"/>
              <a:gd name="T51" fmla="*/ 34 h 248"/>
              <a:gd name="T52" fmla="*/ 86 w 256"/>
              <a:gd name="T53" fmla="*/ 40 h 248"/>
              <a:gd name="T54" fmla="*/ 118 w 256"/>
              <a:gd name="T55" fmla="*/ 56 h 248"/>
              <a:gd name="T56" fmla="*/ 86 w 256"/>
              <a:gd name="T57" fmla="*/ 40 h 248"/>
              <a:gd name="T58" fmla="*/ 216 w 256"/>
              <a:gd name="T59" fmla="*/ 72 h 248"/>
              <a:gd name="T60" fmla="*/ 237 w 256"/>
              <a:gd name="T61" fmla="*/ 72 h 248"/>
              <a:gd name="T62" fmla="*/ 60 w 256"/>
              <a:gd name="T63" fmla="*/ 148 h 248"/>
              <a:gd name="T64" fmla="*/ 52 w 256"/>
              <a:gd name="T65" fmla="*/ 72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6" h="248">
                <a:moveTo>
                  <a:pt x="0" y="32"/>
                </a:moveTo>
                <a:cubicBezTo>
                  <a:pt x="0" y="36"/>
                  <a:pt x="4" y="40"/>
                  <a:pt x="8" y="40"/>
                </a:cubicBezTo>
                <a:cubicBezTo>
                  <a:pt x="33" y="40"/>
                  <a:pt x="33" y="40"/>
                  <a:pt x="33" y="40"/>
                </a:cubicBezTo>
                <a:cubicBezTo>
                  <a:pt x="48" y="217"/>
                  <a:pt x="48" y="217"/>
                  <a:pt x="48" y="217"/>
                </a:cubicBezTo>
                <a:cubicBezTo>
                  <a:pt x="48" y="217"/>
                  <a:pt x="48" y="217"/>
                  <a:pt x="48" y="217"/>
                </a:cubicBezTo>
                <a:cubicBezTo>
                  <a:pt x="48" y="234"/>
                  <a:pt x="63" y="248"/>
                  <a:pt x="80" y="248"/>
                </a:cubicBezTo>
                <a:cubicBezTo>
                  <a:pt x="95" y="248"/>
                  <a:pt x="107" y="238"/>
                  <a:pt x="111" y="224"/>
                </a:cubicBezTo>
                <a:cubicBezTo>
                  <a:pt x="145" y="224"/>
                  <a:pt x="145" y="224"/>
                  <a:pt x="145" y="224"/>
                </a:cubicBezTo>
                <a:cubicBezTo>
                  <a:pt x="149" y="238"/>
                  <a:pt x="161" y="248"/>
                  <a:pt x="176" y="248"/>
                </a:cubicBezTo>
                <a:cubicBezTo>
                  <a:pt x="194" y="248"/>
                  <a:pt x="208" y="234"/>
                  <a:pt x="208" y="216"/>
                </a:cubicBezTo>
                <a:cubicBezTo>
                  <a:pt x="208" y="198"/>
                  <a:pt x="194" y="184"/>
                  <a:pt x="176" y="184"/>
                </a:cubicBezTo>
                <a:cubicBezTo>
                  <a:pt x="161" y="184"/>
                  <a:pt x="149" y="194"/>
                  <a:pt x="145" y="208"/>
                </a:cubicBezTo>
                <a:cubicBezTo>
                  <a:pt x="111" y="208"/>
                  <a:pt x="111" y="208"/>
                  <a:pt x="111" y="208"/>
                </a:cubicBezTo>
                <a:cubicBezTo>
                  <a:pt x="107" y="194"/>
                  <a:pt x="95" y="184"/>
                  <a:pt x="80" y="184"/>
                </a:cubicBezTo>
                <a:cubicBezTo>
                  <a:pt x="73" y="184"/>
                  <a:pt x="67" y="186"/>
                  <a:pt x="62" y="190"/>
                </a:cubicBezTo>
                <a:cubicBezTo>
                  <a:pt x="60" y="164"/>
                  <a:pt x="60" y="164"/>
                  <a:pt x="60" y="164"/>
                </a:cubicBezTo>
                <a:cubicBezTo>
                  <a:pt x="60" y="164"/>
                  <a:pt x="60" y="164"/>
                  <a:pt x="60" y="164"/>
                </a:cubicBezTo>
                <a:cubicBezTo>
                  <a:pt x="60" y="164"/>
                  <a:pt x="60" y="164"/>
                  <a:pt x="60" y="164"/>
                </a:cubicBezTo>
                <a:cubicBezTo>
                  <a:pt x="224" y="156"/>
                  <a:pt x="224" y="156"/>
                  <a:pt x="224" y="156"/>
                </a:cubicBezTo>
                <a:cubicBezTo>
                  <a:pt x="228" y="156"/>
                  <a:pt x="231" y="153"/>
                  <a:pt x="232" y="150"/>
                </a:cubicBezTo>
                <a:cubicBezTo>
                  <a:pt x="256" y="66"/>
                  <a:pt x="256" y="66"/>
                  <a:pt x="256" y="66"/>
                </a:cubicBezTo>
                <a:cubicBezTo>
                  <a:pt x="256" y="64"/>
                  <a:pt x="256" y="61"/>
                  <a:pt x="254" y="59"/>
                </a:cubicBezTo>
                <a:cubicBezTo>
                  <a:pt x="253" y="57"/>
                  <a:pt x="251" y="56"/>
                  <a:pt x="248" y="56"/>
                </a:cubicBezTo>
                <a:cubicBezTo>
                  <a:pt x="222" y="56"/>
                  <a:pt x="222" y="56"/>
                  <a:pt x="222" y="56"/>
                </a:cubicBezTo>
                <a:cubicBezTo>
                  <a:pt x="208" y="6"/>
                  <a:pt x="208" y="6"/>
                  <a:pt x="208" y="6"/>
                </a:cubicBezTo>
                <a:cubicBezTo>
                  <a:pt x="207" y="2"/>
                  <a:pt x="204" y="0"/>
                  <a:pt x="200" y="0"/>
                </a:cubicBezTo>
                <a:cubicBezTo>
                  <a:pt x="144" y="0"/>
                  <a:pt x="144" y="0"/>
                  <a:pt x="144" y="0"/>
                </a:cubicBezTo>
                <a:cubicBezTo>
                  <a:pt x="142" y="0"/>
                  <a:pt x="140" y="1"/>
                  <a:pt x="138" y="2"/>
                </a:cubicBezTo>
                <a:cubicBezTo>
                  <a:pt x="117" y="24"/>
                  <a:pt x="117" y="24"/>
                  <a:pt x="117" y="24"/>
                </a:cubicBezTo>
                <a:cubicBezTo>
                  <a:pt x="80" y="24"/>
                  <a:pt x="80" y="24"/>
                  <a:pt x="80" y="24"/>
                </a:cubicBezTo>
                <a:cubicBezTo>
                  <a:pt x="76" y="24"/>
                  <a:pt x="73" y="27"/>
                  <a:pt x="72" y="30"/>
                </a:cubicBezTo>
                <a:cubicBezTo>
                  <a:pt x="66" y="56"/>
                  <a:pt x="66" y="56"/>
                  <a:pt x="66" y="56"/>
                </a:cubicBezTo>
                <a:cubicBezTo>
                  <a:pt x="50" y="56"/>
                  <a:pt x="50" y="56"/>
                  <a:pt x="50" y="56"/>
                </a:cubicBezTo>
                <a:cubicBezTo>
                  <a:pt x="48" y="31"/>
                  <a:pt x="48" y="31"/>
                  <a:pt x="48" y="31"/>
                </a:cubicBezTo>
                <a:cubicBezTo>
                  <a:pt x="48" y="27"/>
                  <a:pt x="44" y="24"/>
                  <a:pt x="40" y="24"/>
                </a:cubicBezTo>
                <a:cubicBezTo>
                  <a:pt x="8" y="24"/>
                  <a:pt x="8" y="24"/>
                  <a:pt x="8" y="24"/>
                </a:cubicBezTo>
                <a:cubicBezTo>
                  <a:pt x="4" y="24"/>
                  <a:pt x="0" y="28"/>
                  <a:pt x="0" y="32"/>
                </a:cubicBezTo>
                <a:close/>
                <a:moveTo>
                  <a:pt x="176" y="200"/>
                </a:moveTo>
                <a:cubicBezTo>
                  <a:pt x="185" y="200"/>
                  <a:pt x="192" y="207"/>
                  <a:pt x="192" y="216"/>
                </a:cubicBezTo>
                <a:cubicBezTo>
                  <a:pt x="192" y="225"/>
                  <a:pt x="185" y="232"/>
                  <a:pt x="176" y="232"/>
                </a:cubicBezTo>
                <a:cubicBezTo>
                  <a:pt x="167" y="232"/>
                  <a:pt x="160" y="225"/>
                  <a:pt x="160" y="216"/>
                </a:cubicBezTo>
                <a:cubicBezTo>
                  <a:pt x="160" y="207"/>
                  <a:pt x="167" y="200"/>
                  <a:pt x="176" y="200"/>
                </a:cubicBezTo>
                <a:close/>
                <a:moveTo>
                  <a:pt x="80" y="200"/>
                </a:moveTo>
                <a:cubicBezTo>
                  <a:pt x="89" y="200"/>
                  <a:pt x="96" y="207"/>
                  <a:pt x="96" y="216"/>
                </a:cubicBezTo>
                <a:cubicBezTo>
                  <a:pt x="96" y="225"/>
                  <a:pt x="89" y="232"/>
                  <a:pt x="80" y="232"/>
                </a:cubicBezTo>
                <a:cubicBezTo>
                  <a:pt x="71" y="232"/>
                  <a:pt x="64" y="225"/>
                  <a:pt x="64" y="216"/>
                </a:cubicBezTo>
                <a:cubicBezTo>
                  <a:pt x="64" y="207"/>
                  <a:pt x="71" y="200"/>
                  <a:pt x="80" y="200"/>
                </a:cubicBezTo>
                <a:close/>
                <a:moveTo>
                  <a:pt x="147" y="16"/>
                </a:moveTo>
                <a:cubicBezTo>
                  <a:pt x="194" y="16"/>
                  <a:pt x="194" y="16"/>
                  <a:pt x="194" y="16"/>
                </a:cubicBezTo>
                <a:cubicBezTo>
                  <a:pt x="205" y="56"/>
                  <a:pt x="205" y="56"/>
                  <a:pt x="205" y="56"/>
                </a:cubicBezTo>
                <a:cubicBezTo>
                  <a:pt x="134" y="56"/>
                  <a:pt x="134" y="56"/>
                  <a:pt x="134" y="56"/>
                </a:cubicBezTo>
                <a:cubicBezTo>
                  <a:pt x="129" y="34"/>
                  <a:pt x="129" y="34"/>
                  <a:pt x="129" y="34"/>
                </a:cubicBezTo>
                <a:lnTo>
                  <a:pt x="147" y="16"/>
                </a:lnTo>
                <a:close/>
                <a:moveTo>
                  <a:pt x="86" y="40"/>
                </a:moveTo>
                <a:cubicBezTo>
                  <a:pt x="114" y="40"/>
                  <a:pt x="114" y="40"/>
                  <a:pt x="114" y="40"/>
                </a:cubicBezTo>
                <a:cubicBezTo>
                  <a:pt x="118" y="56"/>
                  <a:pt x="118" y="56"/>
                  <a:pt x="118" y="56"/>
                </a:cubicBezTo>
                <a:cubicBezTo>
                  <a:pt x="82" y="56"/>
                  <a:pt x="82" y="56"/>
                  <a:pt x="82" y="56"/>
                </a:cubicBezTo>
                <a:lnTo>
                  <a:pt x="86" y="40"/>
                </a:lnTo>
                <a:close/>
                <a:moveTo>
                  <a:pt x="216" y="72"/>
                </a:moveTo>
                <a:cubicBezTo>
                  <a:pt x="216" y="72"/>
                  <a:pt x="216" y="72"/>
                  <a:pt x="216" y="72"/>
                </a:cubicBezTo>
                <a:cubicBezTo>
                  <a:pt x="216" y="72"/>
                  <a:pt x="216" y="72"/>
                  <a:pt x="216" y="72"/>
                </a:cubicBezTo>
                <a:cubicBezTo>
                  <a:pt x="237" y="72"/>
                  <a:pt x="237" y="72"/>
                  <a:pt x="237" y="72"/>
                </a:cubicBezTo>
                <a:cubicBezTo>
                  <a:pt x="218" y="140"/>
                  <a:pt x="218" y="140"/>
                  <a:pt x="218" y="140"/>
                </a:cubicBezTo>
                <a:cubicBezTo>
                  <a:pt x="60" y="148"/>
                  <a:pt x="60" y="148"/>
                  <a:pt x="60" y="148"/>
                </a:cubicBezTo>
                <a:cubicBezTo>
                  <a:pt x="59" y="148"/>
                  <a:pt x="59" y="148"/>
                  <a:pt x="58" y="148"/>
                </a:cubicBezTo>
                <a:cubicBezTo>
                  <a:pt x="52" y="72"/>
                  <a:pt x="52" y="72"/>
                  <a:pt x="52" y="72"/>
                </a:cubicBezTo>
                <a:lnTo>
                  <a:pt x="216" y="72"/>
                </a:lnTo>
                <a:close/>
              </a:path>
            </a:pathLst>
          </a:custGeom>
          <a:solidFill>
            <a:schemeClr val="bg1"/>
          </a:solidFill>
          <a:ln>
            <a:noFill/>
          </a:ln>
        </p:spPr>
        <p:txBody>
          <a:bodyPr vert="horz" wrap="square" lIns="182880" tIns="91440" rIns="182880" bIns="91440" numCol="1" anchor="t" anchorCtr="0" compatLnSpc="1">
            <a:prstTxWarp prst="textNoShape">
              <a:avLst/>
            </a:prstTxWarp>
          </a:bodyPr>
          <a:lstStyle/>
          <a:p>
            <a:endParaRPr lang="en-US" sz="10000" dirty="0"/>
          </a:p>
        </p:txBody>
      </p:sp>
      <p:sp>
        <p:nvSpPr>
          <p:cNvPr id="5" name="文本框 4">
            <a:extLst>
              <a:ext uri="{FF2B5EF4-FFF2-40B4-BE49-F238E27FC236}">
                <a16:creationId xmlns:a16="http://schemas.microsoft.com/office/drawing/2014/main" id="{AB7B0AE8-93AC-4500-A4C0-828FBFB8BEA5}"/>
              </a:ext>
            </a:extLst>
          </p:cNvPr>
          <p:cNvSpPr txBox="1"/>
          <p:nvPr/>
        </p:nvSpPr>
        <p:spPr>
          <a:xfrm>
            <a:off x="2214412" y="1614528"/>
            <a:ext cx="7763176" cy="2813206"/>
          </a:xfrm>
          <a:prstGeom prst="rect">
            <a:avLst/>
          </a:prstGeom>
          <a:noFill/>
        </p:spPr>
        <p:txBody>
          <a:bodyPr wrap="square" rtlCol="0">
            <a:spAutoFit/>
          </a:bodyPr>
          <a:lstStyle/>
          <a:p>
            <a:pPr>
              <a:lnSpc>
                <a:spcPct val="150000"/>
              </a:lnSpc>
            </a:pPr>
            <a:r>
              <a:rPr lang="zh-CN" altLang="en-US" sz="2000" dirty="0"/>
              <a:t>         在此次作业中，我们使用了基于颜色的分割方法。本文着重于研究小型车辆的蓝色车牌，由于蓝色车牌颜色的特殊性，考虑采用人眼视觉更加接近的</a:t>
            </a:r>
            <a:r>
              <a:rPr lang="en-US" altLang="zh-CN" sz="2000" dirty="0"/>
              <a:t>HSV</a:t>
            </a:r>
            <a:r>
              <a:rPr lang="zh-CN" altLang="en-US" sz="2000" dirty="0"/>
              <a:t>色彩空间，对目标区域进行筛选和提取，对提取得到的区域进行进一步的形态学处理，消除其他与车牌颜色相近物体的误差并选定车牌区域，最后在选定的车牌区域根据车牌各个汉字字符的比例关系，确定他们的位置坐标并画线分开。</a:t>
            </a:r>
            <a:endParaRPr lang="en-US" altLang="zh-CN" sz="2000" dirty="0"/>
          </a:p>
        </p:txBody>
      </p:sp>
      <p:sp>
        <p:nvSpPr>
          <p:cNvPr id="16" name="文本框 1">
            <a:extLst>
              <a:ext uri="{FF2B5EF4-FFF2-40B4-BE49-F238E27FC236}">
                <a16:creationId xmlns:a16="http://schemas.microsoft.com/office/drawing/2014/main" id="{F07C9090-3DC1-4118-A7DA-4C19F7A92C7E}"/>
              </a:ext>
            </a:extLst>
          </p:cNvPr>
          <p:cNvSpPr txBox="1"/>
          <p:nvPr/>
        </p:nvSpPr>
        <p:spPr>
          <a:xfrm>
            <a:off x="1726015" y="735952"/>
            <a:ext cx="2191561" cy="461665"/>
          </a:xfrm>
          <a:prstGeom prst="rect">
            <a:avLst/>
          </a:prstGeom>
          <a:noFill/>
        </p:spPr>
        <p:txBody>
          <a:bodyPr wrap="square" rtlCol="0">
            <a:spAutoFit/>
          </a:bodyPr>
          <a:lstStyle/>
          <a:p>
            <a:r>
              <a:rPr lang="zh-CN" altLang="en-US" sz="2400" b="1" dirty="0">
                <a:solidFill>
                  <a:srgbClr val="5E7D8B"/>
                </a:solidFill>
              </a:rPr>
              <a:t>二、实验方法</a:t>
            </a:r>
            <a:endParaRPr lang="zh-CN" altLang="zh-CN" sz="2400" b="1" dirty="0">
              <a:solidFill>
                <a:srgbClr val="5E7D8B"/>
              </a:solidFill>
            </a:endParaRPr>
          </a:p>
        </p:txBody>
      </p:sp>
    </p:spTree>
    <p:extLst>
      <p:ext uri="{BB962C8B-B14F-4D97-AF65-F5344CB8AC3E}">
        <p14:creationId xmlns:p14="http://schemas.microsoft.com/office/powerpoint/2010/main" val="2845389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45527C2-E1DB-4558-95D0-D2AE3E29A53F}"/>
              </a:ext>
            </a:extLst>
          </p:cNvPr>
          <p:cNvSpPr txBox="1"/>
          <p:nvPr/>
        </p:nvSpPr>
        <p:spPr>
          <a:xfrm>
            <a:off x="1615282" y="1860540"/>
            <a:ext cx="8531895" cy="775662"/>
          </a:xfrm>
          <a:prstGeom prst="rect">
            <a:avLst/>
          </a:prstGeom>
          <a:noFill/>
        </p:spPr>
        <p:txBody>
          <a:bodyPr wrap="square" rtlCol="0">
            <a:spAutoFit/>
          </a:bodyPr>
          <a:lstStyle/>
          <a:p>
            <a:pPr>
              <a:lnSpc>
                <a:spcPts val="2800"/>
              </a:lnSpc>
            </a:pPr>
            <a:r>
              <a:rPr lang="zh-CN" altLang="en-US" dirty="0">
                <a:latin typeface="+mn-ea"/>
              </a:rPr>
              <a:t>设 </a:t>
            </a:r>
            <a:r>
              <a:rPr lang="en-US" altLang="zh-CN" dirty="0">
                <a:latin typeface="+mn-ea"/>
              </a:rPr>
              <a:t>(r, g, b) </a:t>
            </a:r>
            <a:r>
              <a:rPr lang="zh-CN" altLang="en-US" dirty="0">
                <a:latin typeface="+mn-ea"/>
              </a:rPr>
              <a:t>分别是一个颜色的红、绿和蓝坐标，它们的值是在 </a:t>
            </a:r>
            <a:r>
              <a:rPr lang="en-US" altLang="zh-CN" dirty="0">
                <a:latin typeface="+mn-ea"/>
              </a:rPr>
              <a:t>0 </a:t>
            </a:r>
            <a:r>
              <a:rPr lang="zh-CN" altLang="en-US" dirty="0">
                <a:latin typeface="+mn-ea"/>
              </a:rPr>
              <a:t>到 </a:t>
            </a:r>
            <a:r>
              <a:rPr lang="en-US" altLang="zh-CN" dirty="0">
                <a:latin typeface="+mn-ea"/>
              </a:rPr>
              <a:t>1 </a:t>
            </a:r>
            <a:r>
              <a:rPr lang="zh-CN" altLang="en-US" dirty="0">
                <a:latin typeface="+mn-ea"/>
              </a:rPr>
              <a:t>之间的实数。设 </a:t>
            </a:r>
            <a:r>
              <a:rPr lang="en-US" altLang="zh-CN" dirty="0">
                <a:latin typeface="+mn-ea"/>
              </a:rPr>
              <a:t>max </a:t>
            </a:r>
            <a:r>
              <a:rPr lang="zh-CN" altLang="en-US" dirty="0">
                <a:latin typeface="+mn-ea"/>
              </a:rPr>
              <a:t>等价于 </a:t>
            </a:r>
            <a:r>
              <a:rPr lang="en-US" altLang="zh-CN" dirty="0">
                <a:latin typeface="+mn-ea"/>
              </a:rPr>
              <a:t>r, g </a:t>
            </a:r>
            <a:r>
              <a:rPr lang="zh-CN" altLang="en-US" dirty="0">
                <a:latin typeface="+mn-ea"/>
              </a:rPr>
              <a:t>和 </a:t>
            </a:r>
            <a:r>
              <a:rPr lang="en-US" altLang="zh-CN" dirty="0">
                <a:latin typeface="+mn-ea"/>
              </a:rPr>
              <a:t>b </a:t>
            </a:r>
            <a:r>
              <a:rPr lang="zh-CN" altLang="en-US" dirty="0">
                <a:latin typeface="+mn-ea"/>
              </a:rPr>
              <a:t>中的最大者。设 </a:t>
            </a:r>
            <a:r>
              <a:rPr lang="en-US" altLang="zh-CN" dirty="0">
                <a:latin typeface="+mn-ea"/>
              </a:rPr>
              <a:t>min</a:t>
            </a:r>
            <a:r>
              <a:rPr lang="zh-CN" altLang="en-US" dirty="0">
                <a:latin typeface="+mn-ea"/>
              </a:rPr>
              <a:t>等于这些值中的最小者。</a:t>
            </a:r>
            <a:endParaRPr lang="en-US" altLang="zh-CN" dirty="0">
              <a:latin typeface="+mn-ea"/>
            </a:endParaRPr>
          </a:p>
        </p:txBody>
      </p:sp>
      <p:sp>
        <p:nvSpPr>
          <p:cNvPr id="8" name="文本框 1">
            <a:extLst>
              <a:ext uri="{FF2B5EF4-FFF2-40B4-BE49-F238E27FC236}">
                <a16:creationId xmlns:a16="http://schemas.microsoft.com/office/drawing/2014/main" id="{73E7A6B4-BD18-479B-8F19-99A2B047522C}"/>
              </a:ext>
            </a:extLst>
          </p:cNvPr>
          <p:cNvSpPr txBox="1"/>
          <p:nvPr/>
        </p:nvSpPr>
        <p:spPr>
          <a:xfrm>
            <a:off x="1921573" y="1273267"/>
            <a:ext cx="5878820" cy="461665"/>
          </a:xfrm>
          <a:prstGeom prst="rect">
            <a:avLst/>
          </a:prstGeom>
          <a:noFill/>
        </p:spPr>
        <p:txBody>
          <a:bodyPr wrap="square" rtlCol="0">
            <a:spAutoFit/>
          </a:bodyPr>
          <a:lstStyle/>
          <a:p>
            <a:r>
              <a:rPr lang="en-US" altLang="zh-CN" sz="2400" b="1" dirty="0">
                <a:solidFill>
                  <a:srgbClr val="5E7D8B"/>
                </a:solidFill>
              </a:rPr>
              <a:t>2.1.1</a:t>
            </a:r>
            <a:r>
              <a:rPr lang="zh-CN" altLang="en-US" sz="2400" b="1" dirty="0">
                <a:solidFill>
                  <a:srgbClr val="5E7D8B"/>
                </a:solidFill>
              </a:rPr>
              <a:t>将</a:t>
            </a:r>
            <a:r>
              <a:rPr lang="en-US" altLang="zh-CN" sz="2400" b="1" dirty="0">
                <a:solidFill>
                  <a:srgbClr val="5E7D8B"/>
                </a:solidFill>
              </a:rPr>
              <a:t>RGB</a:t>
            </a:r>
            <a:r>
              <a:rPr lang="zh-CN" altLang="en-US" sz="2400" b="1" dirty="0">
                <a:solidFill>
                  <a:srgbClr val="5E7D8B"/>
                </a:solidFill>
              </a:rPr>
              <a:t>色彩空间转换到</a:t>
            </a:r>
            <a:r>
              <a:rPr lang="en-US" altLang="zh-CN" sz="2400" b="1" dirty="0">
                <a:solidFill>
                  <a:srgbClr val="5E7D8B"/>
                </a:solidFill>
              </a:rPr>
              <a:t>HSV</a:t>
            </a:r>
            <a:r>
              <a:rPr lang="zh-CN" altLang="en-US" sz="2400" b="1" dirty="0">
                <a:solidFill>
                  <a:srgbClr val="5E7D8B"/>
                </a:solidFill>
              </a:rPr>
              <a:t>色彩空间</a:t>
            </a:r>
            <a:endParaRPr lang="zh-CN" altLang="zh-CN" sz="2400" b="1" dirty="0">
              <a:solidFill>
                <a:srgbClr val="5E7D8B"/>
              </a:solidFill>
            </a:endParaRPr>
          </a:p>
        </p:txBody>
      </p:sp>
      <p:pic>
        <p:nvPicPr>
          <p:cNvPr id="4" name="图片 3">
            <a:extLst>
              <a:ext uri="{FF2B5EF4-FFF2-40B4-BE49-F238E27FC236}">
                <a16:creationId xmlns:a16="http://schemas.microsoft.com/office/drawing/2014/main" id="{61D7777B-62E1-4EEB-AFA6-723D03AEAAA8}"/>
              </a:ext>
            </a:extLst>
          </p:cNvPr>
          <p:cNvPicPr>
            <a:picLocks noChangeAspect="1"/>
          </p:cNvPicPr>
          <p:nvPr/>
        </p:nvPicPr>
        <p:blipFill>
          <a:blip r:embed="rId2"/>
          <a:stretch>
            <a:fillRect/>
          </a:stretch>
        </p:blipFill>
        <p:spPr>
          <a:xfrm>
            <a:off x="3033795" y="2841005"/>
            <a:ext cx="5187961" cy="1671843"/>
          </a:xfrm>
          <a:prstGeom prst="rect">
            <a:avLst/>
          </a:prstGeom>
        </p:spPr>
      </p:pic>
      <p:pic>
        <p:nvPicPr>
          <p:cNvPr id="5" name="图片 4">
            <a:extLst>
              <a:ext uri="{FF2B5EF4-FFF2-40B4-BE49-F238E27FC236}">
                <a16:creationId xmlns:a16="http://schemas.microsoft.com/office/drawing/2014/main" id="{6F244241-8979-43D5-A5E1-7ECE261DE9A4}"/>
              </a:ext>
            </a:extLst>
          </p:cNvPr>
          <p:cNvPicPr>
            <a:picLocks noChangeAspect="1"/>
          </p:cNvPicPr>
          <p:nvPr/>
        </p:nvPicPr>
        <p:blipFill>
          <a:blip r:embed="rId3"/>
          <a:stretch>
            <a:fillRect/>
          </a:stretch>
        </p:blipFill>
        <p:spPr>
          <a:xfrm>
            <a:off x="3033795" y="4717651"/>
            <a:ext cx="4614198" cy="845487"/>
          </a:xfrm>
          <a:prstGeom prst="rect">
            <a:avLst/>
          </a:prstGeom>
        </p:spPr>
      </p:pic>
      <p:pic>
        <p:nvPicPr>
          <p:cNvPr id="9" name="图片 8">
            <a:extLst>
              <a:ext uri="{FF2B5EF4-FFF2-40B4-BE49-F238E27FC236}">
                <a16:creationId xmlns:a16="http://schemas.microsoft.com/office/drawing/2014/main" id="{9AE11836-4922-4C12-8E1D-673070DF76BE}"/>
              </a:ext>
            </a:extLst>
          </p:cNvPr>
          <p:cNvPicPr>
            <a:picLocks noChangeAspect="1"/>
          </p:cNvPicPr>
          <p:nvPr/>
        </p:nvPicPr>
        <p:blipFill>
          <a:blip r:embed="rId4"/>
          <a:stretch>
            <a:fillRect/>
          </a:stretch>
        </p:blipFill>
        <p:spPr>
          <a:xfrm>
            <a:off x="5117874" y="5767941"/>
            <a:ext cx="1019802" cy="122027"/>
          </a:xfrm>
          <a:prstGeom prst="rect">
            <a:avLst/>
          </a:prstGeom>
        </p:spPr>
      </p:pic>
      <p:sp>
        <p:nvSpPr>
          <p:cNvPr id="7" name="文本框 1">
            <a:extLst>
              <a:ext uri="{FF2B5EF4-FFF2-40B4-BE49-F238E27FC236}">
                <a16:creationId xmlns:a16="http://schemas.microsoft.com/office/drawing/2014/main" id="{EAECBF77-0F8D-477C-B93B-46F44757DB80}"/>
              </a:ext>
            </a:extLst>
          </p:cNvPr>
          <p:cNvSpPr txBox="1"/>
          <p:nvPr/>
        </p:nvSpPr>
        <p:spPr>
          <a:xfrm>
            <a:off x="1615282" y="734569"/>
            <a:ext cx="2191561" cy="461665"/>
          </a:xfrm>
          <a:prstGeom prst="rect">
            <a:avLst/>
          </a:prstGeom>
          <a:noFill/>
        </p:spPr>
        <p:txBody>
          <a:bodyPr wrap="square" rtlCol="0">
            <a:spAutoFit/>
          </a:bodyPr>
          <a:lstStyle/>
          <a:p>
            <a:r>
              <a:rPr lang="en-US" altLang="zh-CN" sz="2400" b="1" dirty="0">
                <a:solidFill>
                  <a:srgbClr val="5E7D8B"/>
                </a:solidFill>
              </a:rPr>
              <a:t>2.1</a:t>
            </a:r>
            <a:r>
              <a:rPr lang="zh-CN" altLang="en-US" sz="2400" b="1" dirty="0">
                <a:solidFill>
                  <a:srgbClr val="5E7D8B"/>
                </a:solidFill>
              </a:rPr>
              <a:t>预处理</a:t>
            </a:r>
            <a:endParaRPr lang="zh-CN" altLang="zh-CN" sz="2400" b="1" dirty="0">
              <a:solidFill>
                <a:srgbClr val="5E7D8B"/>
              </a:solidFill>
            </a:endParaRPr>
          </a:p>
        </p:txBody>
      </p:sp>
    </p:spTree>
    <p:extLst>
      <p:ext uri="{BB962C8B-B14F-4D97-AF65-F5344CB8AC3E}">
        <p14:creationId xmlns:p14="http://schemas.microsoft.com/office/powerpoint/2010/main" val="3717745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par>
                                <p:cTn id="11" presetID="16" presetClass="entr" presetSubtype="21"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par>
                                <p:cTn id="14" presetID="16" presetClass="entr" presetSubtype="21"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arn(inVertical)">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45527C2-E1DB-4558-95D0-D2AE3E29A53F}"/>
              </a:ext>
            </a:extLst>
          </p:cNvPr>
          <p:cNvSpPr txBox="1"/>
          <p:nvPr/>
        </p:nvSpPr>
        <p:spPr>
          <a:xfrm>
            <a:off x="1393340" y="749521"/>
            <a:ext cx="4349632" cy="6186309"/>
          </a:xfrm>
          <a:prstGeom prst="rect">
            <a:avLst/>
          </a:prstGeom>
          <a:noFill/>
        </p:spPr>
        <p:txBody>
          <a:bodyPr wrap="square" rtlCol="0">
            <a:spAutoFit/>
          </a:bodyPr>
          <a:lstStyle/>
          <a:p>
            <a:r>
              <a:rPr lang="en-US" altLang="zh-CN" dirty="0">
                <a:solidFill>
                  <a:srgbClr val="0000FF"/>
                </a:solidFill>
                <a:latin typeface="新宋体" panose="02010609030101010101" pitchFamily="49" charset="-122"/>
                <a:ea typeface="新宋体" panose="02010609030101010101" pitchFamily="49" charset="-122"/>
              </a:rPr>
              <a:t>void</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CImgProView</a:t>
            </a:r>
            <a:r>
              <a:rPr lang="en-US" altLang="zh-CN" dirty="0">
                <a:solidFill>
                  <a:srgbClr val="000000"/>
                </a:solidFill>
                <a:latin typeface="新宋体" panose="02010609030101010101" pitchFamily="49" charset="-122"/>
                <a:ea typeface="新宋体" panose="02010609030101010101" pitchFamily="49" charset="-122"/>
              </a:rPr>
              <a:t>::Color()</a:t>
            </a:r>
          </a:p>
          <a:p>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2B91AF"/>
                </a:solidFill>
                <a:latin typeface="新宋体" panose="02010609030101010101" pitchFamily="49" charset="-122"/>
                <a:ea typeface="新宋体" panose="02010609030101010101" pitchFamily="49" charset="-122"/>
              </a:rPr>
              <a:t>BYTE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r,g,b</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i,j</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FF"/>
                </a:solidFill>
                <a:latin typeface="新宋体" panose="02010609030101010101" pitchFamily="49" charset="-122"/>
                <a:ea typeface="新宋体" panose="02010609030101010101" pitchFamily="49" charset="-122"/>
              </a:rPr>
              <a:t>double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hg,hr</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FF"/>
                </a:solidFill>
                <a:latin typeface="新宋体" panose="02010609030101010101" pitchFamily="49" charset="-122"/>
                <a:ea typeface="新宋体" panose="02010609030101010101" pitchFamily="49" charset="-122"/>
              </a:rPr>
              <a:t>double</a:t>
            </a:r>
            <a:r>
              <a:rPr lang="en-US" altLang="zh-CN" dirty="0">
                <a:solidFill>
                  <a:srgbClr val="000000"/>
                </a:solidFill>
                <a:latin typeface="新宋体" panose="02010609030101010101" pitchFamily="49" charset="-122"/>
                <a:ea typeface="新宋体" panose="02010609030101010101" pitchFamily="49" charset="-122"/>
              </a:rPr>
              <a:t> max1=0.0;</a:t>
            </a:r>
          </a:p>
          <a:p>
            <a:r>
              <a:rPr lang="en-US" altLang="zh-CN" dirty="0">
                <a:solidFill>
                  <a:srgbClr val="2B91AF"/>
                </a:solidFill>
                <a:latin typeface="新宋体" panose="02010609030101010101" pitchFamily="49" charset="-122"/>
                <a:ea typeface="新宋体" panose="02010609030101010101" pitchFamily="49" charset="-122"/>
              </a:rPr>
              <a:t>BYTE</a:t>
            </a:r>
            <a:r>
              <a:rPr lang="en-US" altLang="zh-CN" dirty="0">
                <a:solidFill>
                  <a:srgbClr val="000000"/>
                </a:solidFill>
                <a:latin typeface="新宋体" panose="02010609030101010101" pitchFamily="49" charset="-122"/>
                <a:ea typeface="新宋体" panose="02010609030101010101" pitchFamily="49" charset="-122"/>
              </a:rPr>
              <a:t> gray;</a:t>
            </a:r>
          </a:p>
          <a:p>
            <a:r>
              <a:rPr lang="en-US" altLang="zh-CN" dirty="0">
                <a:solidFill>
                  <a:srgbClr val="000000"/>
                </a:solidFill>
                <a:latin typeface="新宋体" panose="02010609030101010101" pitchFamily="49" charset="-122"/>
                <a:ea typeface="新宋体" panose="02010609030101010101" pitchFamily="49" charset="-122"/>
              </a:rPr>
              <a:t>gray = 0;</a:t>
            </a:r>
          </a:p>
          <a:p>
            <a:r>
              <a:rPr lang="en-US" altLang="zh-CN" dirty="0">
                <a:solidFill>
                  <a:srgbClr val="000000"/>
                </a:solidFill>
                <a:latin typeface="新宋体" panose="02010609030101010101" pitchFamily="49" charset="-122"/>
                <a:ea typeface="新宋体" panose="02010609030101010101" pitchFamily="49" charset="-122"/>
              </a:rPr>
              <a:t>flag = 1;</a:t>
            </a:r>
          </a:p>
          <a:p>
            <a:r>
              <a:rPr lang="en-US" altLang="zh-CN" dirty="0" err="1">
                <a:solidFill>
                  <a:srgbClr val="000000"/>
                </a:solidFill>
                <a:latin typeface="新宋体" panose="02010609030101010101" pitchFamily="49" charset="-122"/>
                <a:ea typeface="新宋体" panose="02010609030101010101" pitchFamily="49" charset="-122"/>
              </a:rPr>
              <a:t>OnInitialUpdate</a:t>
            </a:r>
            <a:r>
              <a:rPr lang="en-US" altLang="zh-CN" dirty="0">
                <a:solidFill>
                  <a:srgbClr val="000000"/>
                </a:solidFill>
                <a:latin typeface="新宋体" panose="02010609030101010101" pitchFamily="49" charset="-122"/>
                <a:ea typeface="新宋体" panose="02010609030101010101" pitchFamily="49" charset="-122"/>
              </a:rPr>
              <a:t>();</a:t>
            </a:r>
          </a:p>
          <a:p>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err="1">
                <a:solidFill>
                  <a:srgbClr val="000000"/>
                </a:solidFill>
                <a:latin typeface="新宋体" panose="02010609030101010101" pitchFamily="49" charset="-122"/>
                <a:ea typeface="新宋体" panose="02010609030101010101" pitchFamily="49" charset="-122"/>
              </a:rPr>
              <a:t>huiimg</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a:solidFill>
                  <a:srgbClr val="6F008A"/>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BYTE</a:t>
            </a:r>
            <a:r>
              <a:rPr lang="en-US" altLang="zh-CN" dirty="0">
                <a:solidFill>
                  <a:srgbClr val="000000"/>
                </a:solidFill>
                <a:latin typeface="新宋体" panose="02010609030101010101" pitchFamily="49" charset="-122"/>
                <a:ea typeface="新宋体" panose="02010609030101010101" pitchFamily="49" charset="-122"/>
              </a:rPr>
              <a:t>[width * height];</a:t>
            </a:r>
          </a:p>
          <a:p>
            <a:r>
              <a:rPr lang="en-US" altLang="zh-CN" dirty="0">
                <a:solidFill>
                  <a:srgbClr val="000000"/>
                </a:solidFill>
                <a:latin typeface="新宋体" panose="02010609030101010101" pitchFamily="49" charset="-122"/>
                <a:ea typeface="新宋体" panose="02010609030101010101" pitchFamily="49" charset="-122"/>
              </a:rPr>
              <a:t>huiimg1 = </a:t>
            </a:r>
            <a:r>
              <a:rPr lang="en-US" altLang="zh-CN" dirty="0">
                <a:solidFill>
                  <a:srgbClr val="6F008A"/>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BYTE</a:t>
            </a:r>
            <a:r>
              <a:rPr lang="en-US" altLang="zh-CN" dirty="0">
                <a:solidFill>
                  <a:srgbClr val="000000"/>
                </a:solidFill>
                <a:latin typeface="新宋体" panose="02010609030101010101" pitchFamily="49" charset="-122"/>
                <a:ea typeface="新宋体" panose="02010609030101010101" pitchFamily="49" charset="-122"/>
              </a:rPr>
              <a:t>[width * height];</a:t>
            </a:r>
          </a:p>
          <a:p>
            <a:r>
              <a:rPr lang="en-US" altLang="zh-CN" dirty="0">
                <a:solidFill>
                  <a:srgbClr val="000000"/>
                </a:solidFill>
                <a:latin typeface="新宋体" panose="02010609030101010101" pitchFamily="49" charset="-122"/>
                <a:ea typeface="新宋体" panose="02010609030101010101" pitchFamily="49" charset="-122"/>
              </a:rPr>
              <a:t>huiimg2 = </a:t>
            </a:r>
            <a:r>
              <a:rPr lang="en-US" altLang="zh-CN" dirty="0">
                <a:solidFill>
                  <a:srgbClr val="6F008A"/>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BYTE</a:t>
            </a:r>
            <a:r>
              <a:rPr lang="en-US" altLang="zh-CN" dirty="0">
                <a:solidFill>
                  <a:srgbClr val="000000"/>
                </a:solidFill>
                <a:latin typeface="新宋体" panose="02010609030101010101" pitchFamily="49" charset="-122"/>
                <a:ea typeface="新宋体" panose="02010609030101010101" pitchFamily="49" charset="-122"/>
              </a:rPr>
              <a:t>[width * height];</a:t>
            </a:r>
          </a:p>
          <a:p>
            <a:r>
              <a:rPr lang="en-US" altLang="zh-CN" dirty="0">
                <a:solidFill>
                  <a:srgbClr val="000000"/>
                </a:solidFill>
                <a:latin typeface="新宋体" panose="02010609030101010101" pitchFamily="49" charset="-122"/>
                <a:ea typeface="新宋体" panose="02010609030101010101" pitchFamily="49" charset="-122"/>
              </a:rPr>
              <a:t>huiimg3 = </a:t>
            </a:r>
            <a:r>
              <a:rPr lang="en-US" altLang="zh-CN" dirty="0">
                <a:solidFill>
                  <a:srgbClr val="6F008A"/>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BYTE</a:t>
            </a:r>
            <a:r>
              <a:rPr lang="en-US" altLang="zh-CN" dirty="0">
                <a:solidFill>
                  <a:srgbClr val="000000"/>
                </a:solidFill>
                <a:latin typeface="新宋体" panose="02010609030101010101" pitchFamily="49" charset="-122"/>
                <a:ea typeface="新宋体" panose="02010609030101010101" pitchFamily="49" charset="-122"/>
              </a:rPr>
              <a:t>[width * height];</a:t>
            </a:r>
          </a:p>
          <a:p>
            <a:r>
              <a:rPr lang="en-US" altLang="zh-CN" dirty="0">
                <a:solidFill>
                  <a:srgbClr val="2B91AF"/>
                </a:solidFill>
                <a:latin typeface="新宋体" panose="02010609030101010101" pitchFamily="49" charset="-122"/>
                <a:ea typeface="新宋体" panose="02010609030101010101" pitchFamily="49" charset="-122"/>
              </a:rPr>
              <a:t>BYTE</a:t>
            </a:r>
            <a:r>
              <a:rPr lang="en-US" altLang="zh-CN" dirty="0">
                <a:solidFill>
                  <a:srgbClr val="000000"/>
                </a:solidFill>
                <a:latin typeface="新宋体" panose="02010609030101010101" pitchFamily="49" charset="-122"/>
                <a:ea typeface="新宋体" panose="02010609030101010101" pitchFamily="49" charset="-122"/>
              </a:rPr>
              <a:t> max, min, delta;</a:t>
            </a:r>
          </a:p>
          <a:p>
            <a:r>
              <a:rPr lang="en-US" altLang="zh-CN" dirty="0">
                <a:solidFill>
                  <a:srgbClr val="0000FF"/>
                </a:solidFill>
                <a:latin typeface="新宋体" panose="02010609030101010101" pitchFamily="49" charset="-122"/>
                <a:ea typeface="新宋体" panose="02010609030101010101" pitchFamily="49" charset="-122"/>
              </a:rPr>
              <a:t>double</a:t>
            </a:r>
            <a:r>
              <a:rPr lang="en-US" altLang="zh-CN" dirty="0">
                <a:solidFill>
                  <a:srgbClr val="000000"/>
                </a:solidFill>
                <a:latin typeface="新宋体" panose="02010609030101010101" pitchFamily="49" charset="-122"/>
                <a:ea typeface="新宋体" panose="02010609030101010101" pitchFamily="49" charset="-122"/>
              </a:rPr>
              <a:t> h, s, v;</a:t>
            </a:r>
          </a:p>
          <a:p>
            <a:pPr lvl="0"/>
            <a:r>
              <a:rPr lang="nn-NO" altLang="zh-CN" dirty="0">
                <a:solidFill>
                  <a:srgbClr val="0000FF"/>
                </a:solidFill>
                <a:latin typeface="新宋体" panose="02010609030101010101" pitchFamily="49" charset="-122"/>
                <a:ea typeface="新宋体" panose="02010609030101010101" pitchFamily="49" charset="-122"/>
              </a:rPr>
              <a:t>for</a:t>
            </a:r>
            <a:r>
              <a:rPr lang="nn-NO" altLang="zh-CN" dirty="0">
                <a:solidFill>
                  <a:srgbClr val="000000"/>
                </a:solidFill>
                <a:latin typeface="新宋体" panose="02010609030101010101" pitchFamily="49" charset="-122"/>
                <a:ea typeface="新宋体" panose="02010609030101010101" pitchFamily="49" charset="-122"/>
              </a:rPr>
              <a:t> (</a:t>
            </a:r>
            <a:r>
              <a:rPr lang="nn-NO" altLang="zh-CN" dirty="0">
                <a:solidFill>
                  <a:srgbClr val="0000FF"/>
                </a:solidFill>
                <a:latin typeface="新宋体" panose="02010609030101010101" pitchFamily="49" charset="-122"/>
                <a:ea typeface="新宋体" panose="02010609030101010101" pitchFamily="49" charset="-122"/>
              </a:rPr>
              <a:t>int</a:t>
            </a:r>
            <a:r>
              <a:rPr lang="nn-NO" altLang="zh-CN" dirty="0">
                <a:solidFill>
                  <a:srgbClr val="000000"/>
                </a:solidFill>
                <a:latin typeface="新宋体" panose="02010609030101010101" pitchFamily="49" charset="-122"/>
                <a:ea typeface="新宋体" panose="02010609030101010101" pitchFamily="49" charset="-122"/>
              </a:rPr>
              <a:t> i = 0; i &lt; height; i++)</a:t>
            </a:r>
          </a:p>
          <a:p>
            <a:pPr lvl="0"/>
            <a:r>
              <a:rPr lang="en-US" altLang="zh-CN" dirty="0">
                <a:solidFill>
                  <a:srgbClr val="000000"/>
                </a:solidFill>
                <a:latin typeface="新宋体" panose="02010609030101010101" pitchFamily="49" charset="-122"/>
                <a:ea typeface="新宋体" panose="02010609030101010101" pitchFamily="49" charset="-122"/>
              </a:rPr>
              <a:t>{</a:t>
            </a:r>
          </a:p>
          <a:p>
            <a:pPr lvl="0"/>
            <a:r>
              <a:rPr lang="en-US" altLang="zh-CN" dirty="0">
                <a:solidFill>
                  <a:srgbClr val="0000FF"/>
                </a:solidFill>
                <a:latin typeface="新宋体" panose="02010609030101010101" pitchFamily="49" charset="-122"/>
                <a:ea typeface="新宋体" panose="02010609030101010101" pitchFamily="49" charset="-122"/>
              </a:rPr>
              <a:t>for</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j = 0; j &lt; width; </a:t>
            </a:r>
            <a:r>
              <a:rPr lang="en-US" altLang="zh-CN" dirty="0" err="1">
                <a:solidFill>
                  <a:srgbClr val="000000"/>
                </a:solidFill>
                <a:latin typeface="新宋体" panose="02010609030101010101" pitchFamily="49" charset="-122"/>
                <a:ea typeface="新宋体" panose="02010609030101010101" pitchFamily="49" charset="-122"/>
              </a:rPr>
              <a:t>j++</a:t>
            </a:r>
            <a:r>
              <a:rPr lang="en-US" altLang="zh-CN" dirty="0">
                <a:solidFill>
                  <a:srgbClr val="000000"/>
                </a:solidFill>
                <a:latin typeface="新宋体" panose="02010609030101010101" pitchFamily="49" charset="-122"/>
                <a:ea typeface="新宋体" panose="02010609030101010101" pitchFamily="49" charset="-122"/>
              </a:rPr>
              <a:t>)</a:t>
            </a:r>
          </a:p>
          <a:p>
            <a:pPr lvl="0"/>
            <a:r>
              <a:rPr lang="en-US" altLang="zh-CN" dirty="0">
                <a:solidFill>
                  <a:srgbClr val="000000"/>
                </a:solidFill>
                <a:latin typeface="新宋体" panose="02010609030101010101" pitchFamily="49" charset="-122"/>
                <a:ea typeface="新宋体" panose="02010609030101010101" pitchFamily="49" charset="-122"/>
              </a:rPr>
              <a:t>{</a:t>
            </a:r>
          </a:p>
          <a:p>
            <a:endParaRPr lang="en-US" altLang="zh-CN" dirty="0">
              <a:latin typeface="+mn-ea"/>
            </a:endParaRPr>
          </a:p>
        </p:txBody>
      </p:sp>
      <p:sp>
        <p:nvSpPr>
          <p:cNvPr id="3" name="文本框 2">
            <a:extLst>
              <a:ext uri="{FF2B5EF4-FFF2-40B4-BE49-F238E27FC236}">
                <a16:creationId xmlns:a16="http://schemas.microsoft.com/office/drawing/2014/main" id="{1941FD82-41F5-4448-B82D-664E70B3BEDE}"/>
              </a:ext>
            </a:extLst>
          </p:cNvPr>
          <p:cNvSpPr txBox="1"/>
          <p:nvPr/>
        </p:nvSpPr>
        <p:spPr>
          <a:xfrm>
            <a:off x="7057746" y="749521"/>
            <a:ext cx="4722921" cy="5909310"/>
          </a:xfrm>
          <a:prstGeom prst="rect">
            <a:avLst/>
          </a:prstGeom>
          <a:noFill/>
        </p:spPr>
        <p:txBody>
          <a:bodyPr wrap="square" rtlCol="0">
            <a:spAutoFit/>
          </a:bodyPr>
          <a:lstStyle/>
          <a:p>
            <a:r>
              <a:rPr lang="pl-PL" altLang="zh-CN" dirty="0">
                <a:solidFill>
                  <a:srgbClr val="000000"/>
                </a:solidFill>
                <a:latin typeface="新宋体" panose="02010609030101010101" pitchFamily="49" charset="-122"/>
                <a:ea typeface="新宋体" panose="02010609030101010101" pitchFamily="49" charset="-122"/>
              </a:rPr>
              <a:t>b = rgbimg[i * 3 * width + j * 3];</a:t>
            </a:r>
          </a:p>
          <a:p>
            <a:r>
              <a:rPr lang="pl-PL" altLang="zh-CN" dirty="0">
                <a:solidFill>
                  <a:srgbClr val="000000"/>
                </a:solidFill>
                <a:latin typeface="新宋体" panose="02010609030101010101" pitchFamily="49" charset="-122"/>
                <a:ea typeface="新宋体" panose="02010609030101010101" pitchFamily="49" charset="-122"/>
              </a:rPr>
              <a:t>g = rgbimg[i * 3 * width + j * 3 + 1];</a:t>
            </a:r>
          </a:p>
          <a:p>
            <a:r>
              <a:rPr lang="en-US" altLang="zh-CN" dirty="0">
                <a:solidFill>
                  <a:srgbClr val="000000"/>
                </a:solidFill>
                <a:latin typeface="新宋体" panose="02010609030101010101" pitchFamily="49" charset="-122"/>
                <a:ea typeface="新宋体" panose="02010609030101010101" pitchFamily="49" charset="-122"/>
              </a:rPr>
              <a:t>r = </a:t>
            </a:r>
            <a:r>
              <a:rPr lang="en-US" altLang="zh-CN" dirty="0" err="1">
                <a:solidFill>
                  <a:srgbClr val="000000"/>
                </a:solidFill>
                <a:latin typeface="新宋体" panose="02010609030101010101" pitchFamily="49" charset="-122"/>
                <a:ea typeface="新宋体" panose="02010609030101010101" pitchFamily="49" charset="-122"/>
              </a:rPr>
              <a:t>rgbimg</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i</a:t>
            </a:r>
            <a:r>
              <a:rPr lang="en-US" altLang="zh-CN" dirty="0">
                <a:solidFill>
                  <a:srgbClr val="000000"/>
                </a:solidFill>
                <a:latin typeface="新宋体" panose="02010609030101010101" pitchFamily="49" charset="-122"/>
                <a:ea typeface="新宋体" panose="02010609030101010101" pitchFamily="49" charset="-122"/>
              </a:rPr>
              <a:t> * 3 * width + j * 3 + 2];</a:t>
            </a:r>
            <a:endParaRPr lang="zh-CN" altLang="en-US" dirty="0">
              <a:solidFill>
                <a:srgbClr val="000000"/>
              </a:solidFill>
              <a:latin typeface="新宋体" panose="02010609030101010101" pitchFamily="49" charset="-122"/>
              <a:ea typeface="新宋体" panose="02010609030101010101" pitchFamily="49" charset="-122"/>
            </a:endParaRPr>
          </a:p>
          <a:p>
            <a:r>
              <a:rPr lang="pt-BR" altLang="zh-CN" dirty="0">
                <a:solidFill>
                  <a:srgbClr val="000000"/>
                </a:solidFill>
                <a:latin typeface="新宋体" panose="02010609030101010101" pitchFamily="49" charset="-122"/>
                <a:ea typeface="新宋体" panose="02010609030101010101" pitchFamily="49" charset="-122"/>
              </a:rPr>
              <a:t>max = (r &gt; g) ? r : g;</a:t>
            </a:r>
          </a:p>
          <a:p>
            <a:r>
              <a:rPr lang="fr-FR" altLang="zh-CN" dirty="0">
                <a:solidFill>
                  <a:srgbClr val="000000"/>
                </a:solidFill>
                <a:latin typeface="新宋体" panose="02010609030101010101" pitchFamily="49" charset="-122"/>
                <a:ea typeface="新宋体" panose="02010609030101010101" pitchFamily="49" charset="-122"/>
              </a:rPr>
              <a:t>max = (max &gt; b) ? max : b;</a:t>
            </a:r>
            <a:endParaRPr lang="zh-CN" altLang="en-US" dirty="0">
              <a:solidFill>
                <a:srgbClr val="000000"/>
              </a:solidFill>
              <a:latin typeface="新宋体" panose="02010609030101010101" pitchFamily="49" charset="-122"/>
              <a:ea typeface="新宋体" panose="02010609030101010101" pitchFamily="49" charset="-122"/>
            </a:endParaRPr>
          </a:p>
          <a:p>
            <a:r>
              <a:rPr lang="pt-BR" altLang="zh-CN" dirty="0">
                <a:solidFill>
                  <a:srgbClr val="000000"/>
                </a:solidFill>
                <a:latin typeface="新宋体" panose="02010609030101010101" pitchFamily="49" charset="-122"/>
                <a:ea typeface="新宋体" panose="02010609030101010101" pitchFamily="49" charset="-122"/>
              </a:rPr>
              <a:t>min = (r &lt; g) ? r : g;</a:t>
            </a:r>
          </a:p>
          <a:p>
            <a:r>
              <a:rPr lang="en-US" altLang="zh-CN" dirty="0">
                <a:solidFill>
                  <a:srgbClr val="000000"/>
                </a:solidFill>
                <a:latin typeface="新宋体" panose="02010609030101010101" pitchFamily="49" charset="-122"/>
                <a:ea typeface="新宋体" panose="02010609030101010101" pitchFamily="49" charset="-122"/>
              </a:rPr>
              <a:t>min = (min &lt; b) ? min : b;</a:t>
            </a:r>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00"/>
                </a:solidFill>
                <a:latin typeface="新宋体" panose="02010609030101010101" pitchFamily="49" charset="-122"/>
                <a:ea typeface="新宋体" panose="02010609030101010101" pitchFamily="49" charset="-122"/>
              </a:rPr>
              <a:t>delta = max - min;</a:t>
            </a:r>
          </a:p>
          <a:p>
            <a:r>
              <a:rPr lang="en-US" altLang="zh-CN" dirty="0">
                <a:solidFill>
                  <a:srgbClr val="0000FF"/>
                </a:solidFill>
                <a:latin typeface="新宋体" panose="02010609030101010101" pitchFamily="49" charset="-122"/>
                <a:ea typeface="新宋体" panose="02010609030101010101" pitchFamily="49" charset="-122"/>
              </a:rPr>
              <a:t>if</a:t>
            </a:r>
            <a:r>
              <a:rPr lang="en-US" altLang="zh-CN" dirty="0">
                <a:solidFill>
                  <a:srgbClr val="000000"/>
                </a:solidFill>
                <a:latin typeface="新宋体" panose="02010609030101010101" pitchFamily="49" charset="-122"/>
                <a:ea typeface="新宋体" panose="02010609030101010101" pitchFamily="49" charset="-122"/>
              </a:rPr>
              <a:t> (delta == 0)</a:t>
            </a:r>
          </a:p>
          <a:p>
            <a:r>
              <a:rPr lang="en-US" altLang="zh-CN" dirty="0">
                <a:solidFill>
                  <a:srgbClr val="000000"/>
                </a:solidFill>
                <a:latin typeface="新宋体" panose="02010609030101010101" pitchFamily="49" charset="-122"/>
                <a:ea typeface="新宋体" panose="02010609030101010101" pitchFamily="49" charset="-122"/>
              </a:rPr>
              <a:t>h = 0;</a:t>
            </a:r>
          </a:p>
          <a:p>
            <a:r>
              <a:rPr lang="en-US" altLang="zh-CN" dirty="0">
                <a:solidFill>
                  <a:srgbClr val="0000FF"/>
                </a:solidFill>
                <a:latin typeface="新宋体" panose="02010609030101010101" pitchFamily="49" charset="-122"/>
                <a:ea typeface="新宋体" panose="02010609030101010101" pitchFamily="49" charset="-122"/>
              </a:rPr>
              <a:t>else</a:t>
            </a:r>
            <a:endParaRPr lang="en-US" altLang="zh-CN"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FF"/>
                </a:solidFill>
                <a:latin typeface="新宋体" panose="02010609030101010101" pitchFamily="49" charset="-122"/>
                <a:ea typeface="新宋体" panose="02010609030101010101" pitchFamily="49" charset="-122"/>
              </a:rPr>
              <a:t>if</a:t>
            </a:r>
            <a:r>
              <a:rPr lang="en-US" altLang="zh-CN" dirty="0">
                <a:solidFill>
                  <a:srgbClr val="000000"/>
                </a:solidFill>
                <a:latin typeface="新宋体" panose="02010609030101010101" pitchFamily="49" charset="-122"/>
                <a:ea typeface="新宋体" panose="02010609030101010101" pitchFamily="49" charset="-122"/>
              </a:rPr>
              <a:t> (max == r &amp;&amp; g &gt;= b)</a:t>
            </a:r>
          </a:p>
          <a:p>
            <a:r>
              <a:rPr lang="en-US" altLang="zh-CN" dirty="0">
                <a:solidFill>
                  <a:srgbClr val="000000"/>
                </a:solidFill>
                <a:latin typeface="新宋体" panose="02010609030101010101" pitchFamily="49" charset="-122"/>
                <a:ea typeface="新宋体" panose="02010609030101010101" pitchFamily="49" charset="-122"/>
              </a:rPr>
              <a:t>h = </a:t>
            </a:r>
            <a:r>
              <a:rPr lang="en-US" altLang="zh-CN" dirty="0">
                <a:solidFill>
                  <a:srgbClr val="0000FF"/>
                </a:solidFill>
                <a:latin typeface="新宋体" panose="02010609030101010101" pitchFamily="49" charset="-122"/>
                <a:ea typeface="新宋体" panose="02010609030101010101" pitchFamily="49" charset="-122"/>
              </a:rPr>
              <a:t>double</a:t>
            </a:r>
            <a:r>
              <a:rPr lang="en-US" altLang="zh-CN" dirty="0">
                <a:solidFill>
                  <a:srgbClr val="000000"/>
                </a:solidFill>
                <a:latin typeface="新宋体" panose="02010609030101010101" pitchFamily="49" charset="-122"/>
                <a:ea typeface="新宋体" panose="02010609030101010101" pitchFamily="49" charset="-122"/>
              </a:rPr>
              <a:t>(60 * (g - b)) / delta;</a:t>
            </a:r>
          </a:p>
          <a:p>
            <a:r>
              <a:rPr lang="en-US" altLang="zh-CN" dirty="0">
                <a:solidFill>
                  <a:srgbClr val="0000FF"/>
                </a:solidFill>
                <a:latin typeface="新宋体" panose="02010609030101010101" pitchFamily="49" charset="-122"/>
                <a:ea typeface="新宋体" panose="02010609030101010101" pitchFamily="49" charset="-122"/>
              </a:rPr>
              <a:t>if</a:t>
            </a:r>
            <a:r>
              <a:rPr lang="en-US" altLang="zh-CN" dirty="0">
                <a:solidFill>
                  <a:srgbClr val="000000"/>
                </a:solidFill>
                <a:latin typeface="新宋体" panose="02010609030101010101" pitchFamily="49" charset="-122"/>
                <a:ea typeface="新宋体" panose="02010609030101010101" pitchFamily="49" charset="-122"/>
              </a:rPr>
              <a:t> (max == r &amp;&amp; g &lt; b)</a:t>
            </a:r>
          </a:p>
          <a:p>
            <a:r>
              <a:rPr lang="en-US" altLang="zh-CN" dirty="0">
                <a:solidFill>
                  <a:srgbClr val="000000"/>
                </a:solidFill>
                <a:latin typeface="新宋体" panose="02010609030101010101" pitchFamily="49" charset="-122"/>
                <a:ea typeface="新宋体" panose="02010609030101010101" pitchFamily="49" charset="-122"/>
              </a:rPr>
              <a:t>h = </a:t>
            </a:r>
            <a:r>
              <a:rPr lang="en-US" altLang="zh-CN" dirty="0">
                <a:solidFill>
                  <a:srgbClr val="0000FF"/>
                </a:solidFill>
                <a:latin typeface="新宋体" panose="02010609030101010101" pitchFamily="49" charset="-122"/>
                <a:ea typeface="新宋体" panose="02010609030101010101" pitchFamily="49" charset="-122"/>
              </a:rPr>
              <a:t>double</a:t>
            </a:r>
            <a:r>
              <a:rPr lang="en-US" altLang="zh-CN" dirty="0">
                <a:solidFill>
                  <a:srgbClr val="000000"/>
                </a:solidFill>
                <a:latin typeface="新宋体" panose="02010609030101010101" pitchFamily="49" charset="-122"/>
                <a:ea typeface="新宋体" panose="02010609030101010101" pitchFamily="49" charset="-122"/>
              </a:rPr>
              <a:t>(60 * (g - b)) / delta + 360;</a:t>
            </a:r>
          </a:p>
          <a:p>
            <a:r>
              <a:rPr lang="en-US" altLang="zh-CN" dirty="0">
                <a:solidFill>
                  <a:srgbClr val="0000FF"/>
                </a:solidFill>
                <a:latin typeface="新宋体" panose="02010609030101010101" pitchFamily="49" charset="-122"/>
                <a:ea typeface="新宋体" panose="02010609030101010101" pitchFamily="49" charset="-122"/>
              </a:rPr>
              <a:t>if</a:t>
            </a:r>
            <a:r>
              <a:rPr lang="en-US" altLang="zh-CN" dirty="0">
                <a:solidFill>
                  <a:srgbClr val="000000"/>
                </a:solidFill>
                <a:latin typeface="新宋体" panose="02010609030101010101" pitchFamily="49" charset="-122"/>
                <a:ea typeface="新宋体" panose="02010609030101010101" pitchFamily="49" charset="-122"/>
              </a:rPr>
              <a:t> (max == g)</a:t>
            </a:r>
          </a:p>
          <a:p>
            <a:r>
              <a:rPr lang="pt-BR" altLang="zh-CN" dirty="0">
                <a:solidFill>
                  <a:srgbClr val="000000"/>
                </a:solidFill>
                <a:latin typeface="新宋体" panose="02010609030101010101" pitchFamily="49" charset="-122"/>
                <a:ea typeface="新宋体" panose="02010609030101010101" pitchFamily="49" charset="-122"/>
              </a:rPr>
              <a:t>h = </a:t>
            </a:r>
            <a:r>
              <a:rPr lang="pt-BR" altLang="zh-CN" dirty="0">
                <a:solidFill>
                  <a:srgbClr val="0000FF"/>
                </a:solidFill>
                <a:latin typeface="新宋体" panose="02010609030101010101" pitchFamily="49" charset="-122"/>
                <a:ea typeface="新宋体" panose="02010609030101010101" pitchFamily="49" charset="-122"/>
              </a:rPr>
              <a:t>double</a:t>
            </a:r>
            <a:r>
              <a:rPr lang="pt-BR" altLang="zh-CN" dirty="0">
                <a:solidFill>
                  <a:srgbClr val="000000"/>
                </a:solidFill>
                <a:latin typeface="新宋体" panose="02010609030101010101" pitchFamily="49" charset="-122"/>
                <a:ea typeface="新宋体" panose="02010609030101010101" pitchFamily="49" charset="-122"/>
              </a:rPr>
              <a:t>(60 * (b - r)) / delta + 120;</a:t>
            </a:r>
          </a:p>
          <a:p>
            <a:r>
              <a:rPr lang="en-US" altLang="zh-CN" dirty="0">
                <a:solidFill>
                  <a:srgbClr val="0000FF"/>
                </a:solidFill>
                <a:latin typeface="新宋体" panose="02010609030101010101" pitchFamily="49" charset="-122"/>
                <a:ea typeface="新宋体" panose="02010609030101010101" pitchFamily="49" charset="-122"/>
              </a:rPr>
              <a:t>if</a:t>
            </a:r>
            <a:r>
              <a:rPr lang="en-US" altLang="zh-CN" dirty="0">
                <a:solidFill>
                  <a:srgbClr val="000000"/>
                </a:solidFill>
                <a:latin typeface="新宋体" panose="02010609030101010101" pitchFamily="49" charset="-122"/>
                <a:ea typeface="新宋体" panose="02010609030101010101" pitchFamily="49" charset="-122"/>
              </a:rPr>
              <a:t> (max == b)</a:t>
            </a:r>
          </a:p>
          <a:p>
            <a:r>
              <a:rPr lang="pt-BR" altLang="zh-CN" dirty="0">
                <a:solidFill>
                  <a:srgbClr val="000000"/>
                </a:solidFill>
                <a:latin typeface="新宋体" panose="02010609030101010101" pitchFamily="49" charset="-122"/>
                <a:ea typeface="新宋体" panose="02010609030101010101" pitchFamily="49" charset="-122"/>
              </a:rPr>
              <a:t>h = </a:t>
            </a:r>
            <a:r>
              <a:rPr lang="pt-BR" altLang="zh-CN" dirty="0">
                <a:solidFill>
                  <a:srgbClr val="0000FF"/>
                </a:solidFill>
                <a:latin typeface="新宋体" panose="02010609030101010101" pitchFamily="49" charset="-122"/>
                <a:ea typeface="新宋体" panose="02010609030101010101" pitchFamily="49" charset="-122"/>
              </a:rPr>
              <a:t>double</a:t>
            </a:r>
            <a:r>
              <a:rPr lang="pt-BR" altLang="zh-CN" dirty="0">
                <a:solidFill>
                  <a:srgbClr val="000000"/>
                </a:solidFill>
                <a:latin typeface="新宋体" panose="02010609030101010101" pitchFamily="49" charset="-122"/>
                <a:ea typeface="新宋体" panose="02010609030101010101" pitchFamily="49" charset="-122"/>
              </a:rPr>
              <a:t>(60 * (r - g)) / delta + 240;</a:t>
            </a:r>
          </a:p>
          <a:p>
            <a:r>
              <a:rPr lang="en-US" altLang="zh-CN" dirty="0">
                <a:solidFill>
                  <a:srgbClr val="000000"/>
                </a:solidFill>
                <a:latin typeface="新宋体" panose="02010609030101010101" pitchFamily="49" charset="-122"/>
                <a:ea typeface="新宋体" panose="02010609030101010101" pitchFamily="49" charset="-122"/>
              </a:rPr>
              <a:t>}</a:t>
            </a:r>
            <a:endParaRPr lang="zh-CN" altLang="en-US" dirty="0"/>
          </a:p>
        </p:txBody>
      </p:sp>
      <p:sp>
        <p:nvSpPr>
          <p:cNvPr id="7" name="文本框 1">
            <a:extLst>
              <a:ext uri="{FF2B5EF4-FFF2-40B4-BE49-F238E27FC236}">
                <a16:creationId xmlns:a16="http://schemas.microsoft.com/office/drawing/2014/main" id="{38E012DD-B890-4A72-94E1-D08718357803}"/>
              </a:ext>
            </a:extLst>
          </p:cNvPr>
          <p:cNvSpPr txBox="1"/>
          <p:nvPr/>
        </p:nvSpPr>
        <p:spPr>
          <a:xfrm>
            <a:off x="1178926" y="406141"/>
            <a:ext cx="5878820" cy="461665"/>
          </a:xfrm>
          <a:prstGeom prst="rect">
            <a:avLst/>
          </a:prstGeom>
          <a:noFill/>
        </p:spPr>
        <p:txBody>
          <a:bodyPr wrap="square" rtlCol="0">
            <a:spAutoFit/>
          </a:bodyPr>
          <a:lstStyle/>
          <a:p>
            <a:r>
              <a:rPr lang="en-US" altLang="zh-CN" sz="2400" b="1" dirty="0">
                <a:solidFill>
                  <a:srgbClr val="5E7D8B"/>
                </a:solidFill>
              </a:rPr>
              <a:t>2.1.1</a:t>
            </a:r>
            <a:r>
              <a:rPr lang="zh-CN" altLang="en-US" sz="2400" b="1" dirty="0">
                <a:solidFill>
                  <a:srgbClr val="5E7D8B"/>
                </a:solidFill>
              </a:rPr>
              <a:t>将</a:t>
            </a:r>
            <a:r>
              <a:rPr lang="en-US" altLang="zh-CN" sz="2400" b="1" dirty="0">
                <a:solidFill>
                  <a:srgbClr val="5E7D8B"/>
                </a:solidFill>
              </a:rPr>
              <a:t>RGB</a:t>
            </a:r>
            <a:r>
              <a:rPr lang="zh-CN" altLang="en-US" sz="2400" b="1" dirty="0">
                <a:solidFill>
                  <a:srgbClr val="5E7D8B"/>
                </a:solidFill>
              </a:rPr>
              <a:t>色彩空间转换到</a:t>
            </a:r>
            <a:r>
              <a:rPr lang="en-US" altLang="zh-CN" sz="2400" b="1" dirty="0">
                <a:solidFill>
                  <a:srgbClr val="5E7D8B"/>
                </a:solidFill>
              </a:rPr>
              <a:t>HSV</a:t>
            </a:r>
            <a:r>
              <a:rPr lang="zh-CN" altLang="en-US" sz="2400" b="1" dirty="0">
                <a:solidFill>
                  <a:srgbClr val="5E7D8B"/>
                </a:solidFill>
              </a:rPr>
              <a:t>色彩空间</a:t>
            </a:r>
            <a:endParaRPr lang="zh-CN" altLang="zh-CN" sz="2400" b="1" dirty="0">
              <a:solidFill>
                <a:srgbClr val="5E7D8B"/>
              </a:solidFill>
            </a:endParaRPr>
          </a:p>
        </p:txBody>
      </p:sp>
    </p:spTree>
    <p:extLst>
      <p:ext uri="{BB962C8B-B14F-4D97-AF65-F5344CB8AC3E}">
        <p14:creationId xmlns:p14="http://schemas.microsoft.com/office/powerpoint/2010/main" val="1832806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45527C2-E1DB-4558-95D0-D2AE3E29A53F}"/>
              </a:ext>
            </a:extLst>
          </p:cNvPr>
          <p:cNvSpPr txBox="1"/>
          <p:nvPr/>
        </p:nvSpPr>
        <p:spPr>
          <a:xfrm>
            <a:off x="2316663" y="1401344"/>
            <a:ext cx="7105243" cy="3289170"/>
          </a:xfrm>
          <a:prstGeom prst="rect">
            <a:avLst/>
          </a:prstGeom>
          <a:noFill/>
        </p:spPr>
        <p:txBody>
          <a:bodyPr wrap="square" rtlCol="0">
            <a:spAutoFit/>
          </a:bodyPr>
          <a:lstStyle/>
          <a:p>
            <a:pPr>
              <a:lnSpc>
                <a:spcPts val="2800"/>
              </a:lnSpc>
            </a:pPr>
            <a:r>
              <a:rPr lang="zh-CN" altLang="en-US" dirty="0">
                <a:latin typeface="+mn-ea"/>
              </a:rPr>
              <a:t>       在</a:t>
            </a:r>
            <a:r>
              <a:rPr lang="en-US" altLang="zh-CN" dirty="0">
                <a:latin typeface="+mn-ea"/>
              </a:rPr>
              <a:t>HSV</a:t>
            </a:r>
            <a:r>
              <a:rPr lang="zh-CN" altLang="en-US" dirty="0">
                <a:latin typeface="+mn-ea"/>
              </a:rPr>
              <a:t>色彩空间内，蓝色和其临近色的饱和度</a:t>
            </a:r>
            <a:r>
              <a:rPr lang="en-US" altLang="zh-CN" dirty="0">
                <a:latin typeface="+mn-ea"/>
              </a:rPr>
              <a:t>H</a:t>
            </a:r>
            <a:r>
              <a:rPr lang="zh-CN" altLang="en-US" dirty="0">
                <a:latin typeface="+mn-ea"/>
              </a:rPr>
              <a:t>处以一个有限的范围内，事实上，我们知道以下颜色的饱和度，而它们均为蓝色的临近颜色：</a:t>
            </a:r>
          </a:p>
          <a:p>
            <a:pPr>
              <a:lnSpc>
                <a:spcPts val="2800"/>
              </a:lnSpc>
            </a:pPr>
            <a:r>
              <a:rPr lang="en-US" altLang="zh-CN" dirty="0">
                <a:latin typeface="+mn-ea"/>
              </a:rPr>
              <a:t>       </a:t>
            </a:r>
            <a:r>
              <a:rPr lang="zh-CN" altLang="en-US" dirty="0">
                <a:latin typeface="+mn-ea"/>
              </a:rPr>
              <a:t>青色：</a:t>
            </a:r>
            <a:r>
              <a:rPr lang="en-US" altLang="zh-CN" dirty="0">
                <a:latin typeface="+mn-ea"/>
              </a:rPr>
              <a:t>180</a:t>
            </a:r>
            <a:r>
              <a:rPr lang="zh-CN" altLang="en-US" dirty="0">
                <a:latin typeface="+mn-ea"/>
              </a:rPr>
              <a:t>，青蓝：</a:t>
            </a:r>
            <a:r>
              <a:rPr lang="en-US" altLang="zh-CN" dirty="0">
                <a:latin typeface="+mn-ea"/>
              </a:rPr>
              <a:t>210</a:t>
            </a:r>
            <a:r>
              <a:rPr lang="zh-CN" altLang="en-US" dirty="0">
                <a:latin typeface="+mn-ea"/>
              </a:rPr>
              <a:t>，蓝色：</a:t>
            </a:r>
            <a:r>
              <a:rPr lang="en-US" altLang="zh-CN" dirty="0">
                <a:latin typeface="+mn-ea"/>
              </a:rPr>
              <a:t>240</a:t>
            </a:r>
            <a:r>
              <a:rPr lang="zh-CN" altLang="en-US" dirty="0">
                <a:latin typeface="+mn-ea"/>
              </a:rPr>
              <a:t>，紫蓝色：</a:t>
            </a:r>
            <a:r>
              <a:rPr lang="en-US" altLang="zh-CN" dirty="0">
                <a:latin typeface="+mn-ea"/>
              </a:rPr>
              <a:t>270</a:t>
            </a:r>
          </a:p>
          <a:p>
            <a:pPr>
              <a:lnSpc>
                <a:spcPts val="2800"/>
              </a:lnSpc>
            </a:pPr>
            <a:r>
              <a:rPr lang="zh-CN" altLang="en-US" dirty="0">
                <a:latin typeface="+mn-ea"/>
              </a:rPr>
              <a:t>       </a:t>
            </a:r>
            <a:endParaRPr lang="en-US" altLang="zh-CN" dirty="0">
              <a:latin typeface="+mn-ea"/>
            </a:endParaRPr>
          </a:p>
          <a:p>
            <a:pPr>
              <a:lnSpc>
                <a:spcPts val="2800"/>
              </a:lnSpc>
            </a:pPr>
            <a:r>
              <a:rPr lang="en-US" altLang="zh-CN" dirty="0">
                <a:latin typeface="+mn-ea"/>
              </a:rPr>
              <a:t>       </a:t>
            </a:r>
            <a:r>
              <a:rPr lang="zh-CN" altLang="en-US" dirty="0">
                <a:latin typeface="+mn-ea"/>
              </a:rPr>
              <a:t>因此，归一化以后，</a:t>
            </a:r>
            <a:r>
              <a:rPr lang="en-US" altLang="zh-CN" dirty="0">
                <a:latin typeface="+mn-ea"/>
              </a:rPr>
              <a:t>H</a:t>
            </a:r>
            <a:r>
              <a:rPr lang="zh-CN" altLang="en-US" dirty="0">
                <a:latin typeface="+mn-ea"/>
              </a:rPr>
              <a:t>的取值范围在</a:t>
            </a:r>
            <a:r>
              <a:rPr lang="en-US" altLang="zh-CN" dirty="0">
                <a:latin typeface="+mn-ea"/>
              </a:rPr>
              <a:t>0.5~0.75</a:t>
            </a:r>
          </a:p>
          <a:p>
            <a:pPr>
              <a:lnSpc>
                <a:spcPts val="2800"/>
              </a:lnSpc>
            </a:pPr>
            <a:r>
              <a:rPr lang="zh-CN" altLang="en-US" dirty="0">
                <a:latin typeface="+mn-ea"/>
              </a:rPr>
              <a:t>而查看色表可以知道，要使人眼对相应的颜色产生感觉，则</a:t>
            </a:r>
            <a:r>
              <a:rPr lang="en-US" altLang="zh-CN" dirty="0">
                <a:latin typeface="+mn-ea"/>
              </a:rPr>
              <a:t>S&gt;=0.25</a:t>
            </a:r>
            <a:r>
              <a:rPr lang="zh-CN" altLang="en-US" dirty="0">
                <a:latin typeface="+mn-ea"/>
              </a:rPr>
              <a:t>，</a:t>
            </a:r>
            <a:r>
              <a:rPr lang="en-US" altLang="zh-CN" dirty="0">
                <a:latin typeface="+mn-ea"/>
              </a:rPr>
              <a:t>V&gt;=0.125</a:t>
            </a:r>
            <a:r>
              <a:rPr lang="zh-CN" altLang="en-US" dirty="0">
                <a:latin typeface="+mn-ea"/>
              </a:rPr>
              <a:t>所以我们就可以得到一个初步的筛选模式，利用</a:t>
            </a:r>
            <a:r>
              <a:rPr lang="en-US" altLang="zh-CN" dirty="0">
                <a:latin typeface="+mn-ea"/>
              </a:rPr>
              <a:t>HSV</a:t>
            </a:r>
            <a:r>
              <a:rPr lang="zh-CN" altLang="en-US" dirty="0">
                <a:latin typeface="+mn-ea"/>
              </a:rPr>
              <a:t>的范围进行初步筛选。</a:t>
            </a:r>
          </a:p>
        </p:txBody>
      </p:sp>
      <p:sp>
        <p:nvSpPr>
          <p:cNvPr id="8" name="文本框 1">
            <a:extLst>
              <a:ext uri="{FF2B5EF4-FFF2-40B4-BE49-F238E27FC236}">
                <a16:creationId xmlns:a16="http://schemas.microsoft.com/office/drawing/2014/main" id="{73E7A6B4-BD18-479B-8F19-99A2B047522C}"/>
              </a:ext>
            </a:extLst>
          </p:cNvPr>
          <p:cNvSpPr txBox="1"/>
          <p:nvPr/>
        </p:nvSpPr>
        <p:spPr>
          <a:xfrm>
            <a:off x="1653275" y="733491"/>
            <a:ext cx="6416265" cy="461665"/>
          </a:xfrm>
          <a:prstGeom prst="rect">
            <a:avLst/>
          </a:prstGeom>
          <a:noFill/>
        </p:spPr>
        <p:txBody>
          <a:bodyPr wrap="square" rtlCol="0">
            <a:spAutoFit/>
          </a:bodyPr>
          <a:lstStyle/>
          <a:p>
            <a:r>
              <a:rPr lang="en-US" altLang="zh-CN" sz="2400" b="1" dirty="0">
                <a:solidFill>
                  <a:srgbClr val="5E7D8B"/>
                </a:solidFill>
              </a:rPr>
              <a:t>2.1.2 </a:t>
            </a:r>
            <a:r>
              <a:rPr lang="zh-CN" altLang="en-US" sz="2400" b="1" dirty="0">
                <a:solidFill>
                  <a:srgbClr val="5E7D8B"/>
                </a:solidFill>
              </a:rPr>
              <a:t>在</a:t>
            </a:r>
            <a:r>
              <a:rPr lang="en-US" altLang="zh-CN" sz="2400" b="1" dirty="0">
                <a:solidFill>
                  <a:srgbClr val="5E7D8B"/>
                </a:solidFill>
              </a:rPr>
              <a:t>HSV</a:t>
            </a:r>
            <a:r>
              <a:rPr lang="zh-CN" altLang="en-US" sz="2400" b="1" dirty="0">
                <a:solidFill>
                  <a:srgbClr val="5E7D8B"/>
                </a:solidFill>
              </a:rPr>
              <a:t>色彩空间内对车牌进行初步定位</a:t>
            </a:r>
            <a:endParaRPr lang="zh-CN" altLang="zh-CN" sz="2400" b="1" dirty="0">
              <a:solidFill>
                <a:srgbClr val="5E7D8B"/>
              </a:solidFill>
            </a:endParaRPr>
          </a:p>
        </p:txBody>
      </p:sp>
    </p:spTree>
    <p:extLst>
      <p:ext uri="{BB962C8B-B14F-4D97-AF65-F5344CB8AC3E}">
        <p14:creationId xmlns:p14="http://schemas.microsoft.com/office/powerpoint/2010/main" val="3661751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45527C2-E1DB-4558-95D0-D2AE3E29A53F}"/>
              </a:ext>
            </a:extLst>
          </p:cNvPr>
          <p:cNvSpPr txBox="1"/>
          <p:nvPr/>
        </p:nvSpPr>
        <p:spPr>
          <a:xfrm>
            <a:off x="1830051" y="4909894"/>
            <a:ext cx="8531895" cy="338554"/>
          </a:xfrm>
          <a:prstGeom prst="rect">
            <a:avLst/>
          </a:prstGeom>
          <a:noFill/>
        </p:spPr>
        <p:txBody>
          <a:bodyPr wrap="square" rtlCol="0">
            <a:spAutoFit/>
          </a:bodyPr>
          <a:lstStyle/>
          <a:p>
            <a:pPr algn="ctr">
              <a:spcAft>
                <a:spcPts val="0"/>
              </a:spcAft>
            </a:pPr>
            <a:r>
              <a:rPr lang="zh-CN" altLang="zh-CN" sz="1600" kern="100" dirty="0">
                <a:latin typeface="等线 Light" panose="02010600030101010101" pitchFamily="2" charset="-122"/>
                <a:ea typeface="黑体" panose="02010609060101010101" pitchFamily="49" charset="-122"/>
                <a:cs typeface="Times New Roman" panose="02020603050405020304" pitchFamily="18" charset="0"/>
              </a:rPr>
              <a:t>在</a:t>
            </a:r>
            <a:r>
              <a:rPr lang="en-US" altLang="zh-CN" sz="1600" kern="100" dirty="0">
                <a:latin typeface="等线 Light" panose="02010600030101010101" pitchFamily="2" charset="-122"/>
                <a:ea typeface="等线 Light" panose="02010600030101010101" pitchFamily="2" charset="-122"/>
                <a:cs typeface="Times New Roman" panose="02020603050405020304" pitchFamily="18" charset="0"/>
              </a:rPr>
              <a:t>HSV</a:t>
            </a:r>
            <a:r>
              <a:rPr lang="zh-CN" altLang="zh-CN" sz="1600" kern="100" dirty="0">
                <a:latin typeface="等线 Light" panose="02010600030101010101" pitchFamily="2" charset="-122"/>
                <a:ea typeface="黑体" panose="02010609060101010101" pitchFamily="49" charset="-122"/>
                <a:cs typeface="Times New Roman" panose="02020603050405020304" pitchFamily="18" charset="0"/>
              </a:rPr>
              <a:t>色彩空间下判断符合车牌颜色的区域</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8" name="文本框 1">
            <a:extLst>
              <a:ext uri="{FF2B5EF4-FFF2-40B4-BE49-F238E27FC236}">
                <a16:creationId xmlns:a16="http://schemas.microsoft.com/office/drawing/2014/main" id="{73E7A6B4-BD18-479B-8F19-99A2B047522C}"/>
              </a:ext>
            </a:extLst>
          </p:cNvPr>
          <p:cNvSpPr txBox="1"/>
          <p:nvPr/>
        </p:nvSpPr>
        <p:spPr>
          <a:xfrm>
            <a:off x="1169970" y="858330"/>
            <a:ext cx="6416265" cy="461665"/>
          </a:xfrm>
          <a:prstGeom prst="rect">
            <a:avLst/>
          </a:prstGeom>
          <a:noFill/>
        </p:spPr>
        <p:txBody>
          <a:bodyPr wrap="square" rtlCol="0">
            <a:spAutoFit/>
          </a:bodyPr>
          <a:lstStyle/>
          <a:p>
            <a:r>
              <a:rPr lang="en-US" altLang="zh-CN" sz="2400" b="1" dirty="0">
                <a:solidFill>
                  <a:srgbClr val="5E7D8B"/>
                </a:solidFill>
              </a:rPr>
              <a:t>2.1.2 </a:t>
            </a:r>
            <a:r>
              <a:rPr lang="zh-CN" altLang="en-US" sz="2400" b="1" dirty="0">
                <a:solidFill>
                  <a:srgbClr val="5E7D8B"/>
                </a:solidFill>
              </a:rPr>
              <a:t>在</a:t>
            </a:r>
            <a:r>
              <a:rPr lang="en-US" altLang="zh-CN" sz="2400" b="1" dirty="0">
                <a:solidFill>
                  <a:srgbClr val="5E7D8B"/>
                </a:solidFill>
              </a:rPr>
              <a:t>HSV</a:t>
            </a:r>
            <a:r>
              <a:rPr lang="zh-CN" altLang="en-US" sz="2400" b="1" dirty="0">
                <a:solidFill>
                  <a:srgbClr val="5E7D8B"/>
                </a:solidFill>
              </a:rPr>
              <a:t>色彩空间内对车牌进行初步定位</a:t>
            </a:r>
            <a:endParaRPr lang="zh-CN" altLang="zh-CN" sz="2400" b="1" dirty="0">
              <a:solidFill>
                <a:srgbClr val="5E7D8B"/>
              </a:solidFill>
            </a:endParaRPr>
          </a:p>
        </p:txBody>
      </p:sp>
      <p:pic>
        <p:nvPicPr>
          <p:cNvPr id="3" name="图片 2">
            <a:extLst>
              <a:ext uri="{FF2B5EF4-FFF2-40B4-BE49-F238E27FC236}">
                <a16:creationId xmlns:a16="http://schemas.microsoft.com/office/drawing/2014/main" id="{8FC355D1-BE33-4E20-9E06-1FB5EDADE52A}"/>
              </a:ext>
            </a:extLst>
          </p:cNvPr>
          <p:cNvPicPr>
            <a:picLocks noChangeAspect="1"/>
          </p:cNvPicPr>
          <p:nvPr/>
        </p:nvPicPr>
        <p:blipFill>
          <a:blip r:embed="rId2"/>
          <a:stretch>
            <a:fillRect/>
          </a:stretch>
        </p:blipFill>
        <p:spPr>
          <a:xfrm>
            <a:off x="2595004" y="1859715"/>
            <a:ext cx="7001991" cy="2877867"/>
          </a:xfrm>
          <a:prstGeom prst="rect">
            <a:avLst/>
          </a:prstGeom>
        </p:spPr>
      </p:pic>
    </p:spTree>
    <p:extLst>
      <p:ext uri="{BB962C8B-B14F-4D97-AF65-F5344CB8AC3E}">
        <p14:creationId xmlns:p14="http://schemas.microsoft.com/office/powerpoint/2010/main" val="3359480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528</TotalTime>
  <Words>2576</Words>
  <Application>Microsoft Office PowerPoint</Application>
  <PresentationFormat>宽屏</PresentationFormat>
  <Paragraphs>269</Paragraphs>
  <Slides>25</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25</vt:i4>
      </vt:variant>
    </vt:vector>
  </HeadingPairs>
  <TitlesOfParts>
    <vt:vector size="38" baseType="lpstr">
      <vt:lpstr>等线</vt:lpstr>
      <vt:lpstr>等线 Light</vt:lpstr>
      <vt:lpstr>黑体</vt:lpstr>
      <vt:lpstr>华文中宋</vt:lpstr>
      <vt:lpstr>思源黑体 Medium</vt:lpstr>
      <vt:lpstr>宋体</vt:lpstr>
      <vt:lpstr>微软雅黑</vt:lpstr>
      <vt:lpstr>微软雅黑 Light</vt:lpstr>
      <vt:lpstr>新宋体</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uying</dc:creator>
  <cp:lastModifiedBy>Gao Chengxin</cp:lastModifiedBy>
  <cp:revision>32</cp:revision>
  <dcterms:created xsi:type="dcterms:W3CDTF">2019-05-12T12:45:57Z</dcterms:created>
  <dcterms:modified xsi:type="dcterms:W3CDTF">2019-12-24T01:25:38Z</dcterms:modified>
</cp:coreProperties>
</file>