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8" r:id="rId7"/>
    <p:sldId id="267" r:id="rId8"/>
    <p:sldId id="260" r:id="rId9"/>
    <p:sldId id="261" r:id="rId10"/>
    <p:sldId id="262" r:id="rId11"/>
    <p:sldId id="263" r:id="rId12"/>
    <p:sldId id="264" r:id="rId13"/>
    <p:sldId id="269" r:id="rId14"/>
    <p:sldId id="277" r:id="rId15"/>
    <p:sldId id="278" r:id="rId16"/>
    <p:sldId id="279" r:id="rId17"/>
    <p:sldId id="270" r:id="rId18"/>
    <p:sldId id="271" r:id="rId19"/>
    <p:sldId id="272" r:id="rId20"/>
    <p:sldId id="280" r:id="rId21"/>
    <p:sldId id="281" r:id="rId22"/>
    <p:sldId id="282" r:id="rId23"/>
    <p:sldId id="273" r:id="rId24"/>
    <p:sldId id="283" r:id="rId25"/>
    <p:sldId id="274" r:id="rId26"/>
    <p:sldId id="275"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7" d="100"/>
          <a:sy n="67"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6/9/2019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11841-CC1B-4FE3-86B4-940BBB32A07B}"/>
              </a:ext>
            </a:extLst>
          </p:cNvPr>
          <p:cNvSpPr>
            <a:spLocks noGrp="1"/>
          </p:cNvSpPr>
          <p:nvPr>
            <p:ph type="ctrTitle"/>
          </p:nvPr>
        </p:nvSpPr>
        <p:spPr/>
        <p:txBody>
          <a:bodyPr>
            <a:normAutofit fontScale="90000"/>
          </a:bodyPr>
          <a:lstStyle/>
          <a:p>
            <a:r>
              <a:rPr lang="zh-CN" altLang="en-US" sz="9800" dirty="0">
                <a:solidFill>
                  <a:schemeClr val="tx1">
                    <a:lumMod val="95000"/>
                    <a:lumOff val="5000"/>
                  </a:schemeClr>
                </a:solidFill>
                <a:latin typeface="Open Sans Light" panose="020B0306030504020204" pitchFamily="34" charset="0"/>
                <a:cs typeface="Open Sans Light" panose="020B0306030504020204" pitchFamily="34" charset="0"/>
              </a:rPr>
              <a:t>听音识曲</a:t>
            </a:r>
            <a:br>
              <a:rPr lang="zh-CN" altLang="en-US" sz="9600" dirty="0">
                <a:solidFill>
                  <a:schemeClr val="tx1">
                    <a:lumMod val="95000"/>
                    <a:lumOff val="5000"/>
                  </a:schemeClr>
                </a:solidFill>
                <a:latin typeface="Open Sans Light" panose="020B0306030504020204" pitchFamily="34" charset="0"/>
                <a:cs typeface="Open Sans Light" panose="020B0306030504020204" pitchFamily="34" charset="0"/>
              </a:rPr>
            </a:br>
            <a:r>
              <a:rPr lang="en-US" altLang="zh-CN" sz="3100"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a:t>
            </a:r>
            <a:r>
              <a:rPr lang="en-US" altLang="zh-CN" sz="3100" dirty="0" err="1">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t>基于信号频谱分析的方法实现音乐检索</a:t>
            </a:r>
            <a:br>
              <a:rPr lang="en-US" altLang="zh-CN" dirty="0">
                <a:solidFill>
                  <a:schemeClr val="tx1">
                    <a:lumMod val="95000"/>
                    <a:lumOff val="5000"/>
                  </a:schemeClr>
                </a:solidFill>
                <a:latin typeface="Open Sans Light" panose="020B0306030504020204" pitchFamily="34" charset="0"/>
                <a:ea typeface="Open Sans Light" panose="020B0306030504020204" pitchFamily="34" charset="0"/>
                <a:cs typeface="Open Sans Light" panose="020B0306030504020204" pitchFamily="34" charset="0"/>
              </a:rPr>
            </a:br>
            <a:endParaRPr lang="zh-CN" altLang="en-US" dirty="0"/>
          </a:p>
        </p:txBody>
      </p:sp>
      <p:sp>
        <p:nvSpPr>
          <p:cNvPr id="3" name="副标题 2">
            <a:extLst>
              <a:ext uri="{FF2B5EF4-FFF2-40B4-BE49-F238E27FC236}">
                <a16:creationId xmlns:a16="http://schemas.microsoft.com/office/drawing/2014/main" id="{F066F9F6-0F75-4A1A-B3FC-5587314EF9B4}"/>
              </a:ext>
            </a:extLst>
          </p:cNvPr>
          <p:cNvSpPr>
            <a:spLocks noGrp="1"/>
          </p:cNvSpPr>
          <p:nvPr>
            <p:ph type="subTitle" idx="1"/>
          </p:nvPr>
        </p:nvSpPr>
        <p:spPr>
          <a:xfrm>
            <a:off x="1751012" y="3429000"/>
            <a:ext cx="8689976" cy="1371599"/>
          </a:xfrm>
        </p:spPr>
        <p:txBody>
          <a:bodyPr>
            <a:noAutofit/>
          </a:bodyPr>
          <a:lstStyle/>
          <a:p>
            <a:r>
              <a:rPr lang="zh-CN" altLang="en-US" sz="1800" dirty="0">
                <a:ln/>
                <a:solidFill>
                  <a:schemeClr val="tx1"/>
                </a:solidFill>
                <a:effectLst>
                  <a:outerShdw blurRad="38100" dist="19050" dir="2700000" algn="tl" rotWithShape="0">
                    <a:schemeClr val="dk1">
                      <a:alpha val="40000"/>
                    </a:schemeClr>
                  </a:outerShdw>
                </a:effectLst>
                <a:latin typeface="Open Sans Light" panose="020B0306030504020204" pitchFamily="34" charset="0"/>
                <a:cs typeface="Open Sans Light" panose="020B0306030504020204" pitchFamily="34" charset="0"/>
              </a:rPr>
              <a:t>姓名            高成鑫    17211270</a:t>
            </a:r>
          </a:p>
          <a:p>
            <a:r>
              <a:rPr lang="zh-CN" altLang="en-US" sz="1800" dirty="0">
                <a:ln/>
                <a:solidFill>
                  <a:schemeClr val="tx1"/>
                </a:solidFill>
                <a:effectLst>
                  <a:outerShdw blurRad="38100" dist="19050" dir="2700000" algn="tl" rotWithShape="0">
                    <a:schemeClr val="dk1">
                      <a:alpha val="40000"/>
                    </a:schemeClr>
                  </a:outerShdw>
                </a:effectLst>
                <a:latin typeface="Open Sans Light" panose="020B0306030504020204" pitchFamily="34" charset="0"/>
                <a:cs typeface="Open Sans Light" panose="020B0306030504020204" pitchFamily="34" charset="0"/>
              </a:rPr>
              <a:t>同组成员     李煜华    17211392             </a:t>
            </a:r>
          </a:p>
          <a:p>
            <a:r>
              <a:rPr lang="zh-CN" altLang="en-US" sz="1800" dirty="0">
                <a:ln/>
                <a:solidFill>
                  <a:schemeClr val="tx1"/>
                </a:solidFill>
                <a:effectLst>
                  <a:outerShdw blurRad="38100" dist="19050" dir="2700000" algn="tl" rotWithShape="0">
                    <a:schemeClr val="dk1">
                      <a:alpha val="40000"/>
                    </a:schemeClr>
                  </a:outerShdw>
                </a:effectLst>
                <a:latin typeface="Open Sans Light" panose="020B0306030504020204" pitchFamily="34" charset="0"/>
                <a:cs typeface="Open Sans Light" panose="020B0306030504020204" pitchFamily="34" charset="0"/>
              </a:rPr>
              <a:t>                    刘皓郡    17211356             </a:t>
            </a:r>
          </a:p>
          <a:p>
            <a:r>
              <a:rPr lang="zh-CN" altLang="en-US" sz="1800" dirty="0">
                <a:ln/>
                <a:solidFill>
                  <a:schemeClr val="tx1"/>
                </a:solidFill>
                <a:effectLst>
                  <a:outerShdw blurRad="38100" dist="19050" dir="2700000" algn="tl" rotWithShape="0">
                    <a:schemeClr val="dk1">
                      <a:alpha val="40000"/>
                    </a:schemeClr>
                  </a:outerShdw>
                </a:effectLst>
                <a:latin typeface="Open Sans Light" panose="020B0306030504020204" pitchFamily="34" charset="0"/>
                <a:cs typeface="Open Sans Light" panose="020B0306030504020204" pitchFamily="34" charset="0"/>
              </a:rPr>
              <a:t>                    李洺慧    17211294 </a:t>
            </a:r>
            <a:endParaRPr lang="zh-CN" altLang="en-US" sz="1800" dirty="0"/>
          </a:p>
        </p:txBody>
      </p:sp>
    </p:spTree>
    <p:extLst>
      <p:ext uri="{BB962C8B-B14F-4D97-AF65-F5344CB8AC3E}">
        <p14:creationId xmlns:p14="http://schemas.microsoft.com/office/powerpoint/2010/main" val="1218366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85175-67B3-44C7-83C3-4E5A92A32F65}"/>
              </a:ext>
            </a:extLst>
          </p:cNvPr>
          <p:cNvSpPr>
            <a:spLocks noGrp="1"/>
          </p:cNvSpPr>
          <p:nvPr>
            <p:ph type="title"/>
          </p:nvPr>
        </p:nvSpPr>
        <p:spPr/>
        <p:txBody>
          <a:bodyPr/>
          <a:lstStyle/>
          <a:p>
            <a:r>
              <a:rPr lang="en-US" altLang="zh-CN" dirty="0"/>
              <a:t>3.</a:t>
            </a:r>
            <a:r>
              <a:rPr lang="zh-CN" altLang="en-US" dirty="0"/>
              <a:t>存储歌曲的特征参数</a:t>
            </a:r>
            <a:br>
              <a:rPr lang="zh-CN" altLang="en-US" dirty="0"/>
            </a:br>
            <a:endParaRPr lang="zh-CN" altLang="en-US" dirty="0"/>
          </a:p>
        </p:txBody>
      </p:sp>
      <p:sp>
        <p:nvSpPr>
          <p:cNvPr id="3" name="内容占位符 2">
            <a:extLst>
              <a:ext uri="{FF2B5EF4-FFF2-40B4-BE49-F238E27FC236}">
                <a16:creationId xmlns:a16="http://schemas.microsoft.com/office/drawing/2014/main" id="{A0DF8723-6DCC-44B9-9817-70F1388EB8AB}"/>
              </a:ext>
            </a:extLst>
          </p:cNvPr>
          <p:cNvSpPr>
            <a:spLocks noGrp="1"/>
          </p:cNvSpPr>
          <p:nvPr>
            <p:ph sz="quarter" idx="13"/>
          </p:nvPr>
        </p:nvSpPr>
        <p:spPr/>
        <p:txBody>
          <a:bodyPr/>
          <a:lstStyle/>
          <a:p>
            <a:r>
              <a:rPr lang="zh-CN" altLang="en-US" sz="2800" dirty="0"/>
              <a:t>选取三到五首歌曲，作为模板库，为保证检索在较短时间内完成，数据库每首音乐的时间不超过</a:t>
            </a:r>
            <a:r>
              <a:rPr lang="en-US" altLang="zh-CN" sz="2800" dirty="0"/>
              <a:t>10s</a:t>
            </a:r>
            <a:r>
              <a:rPr lang="zh-CN" altLang="en-US" sz="2800" dirty="0"/>
              <a:t>，可将歌曲文件中间部分剪裁</a:t>
            </a:r>
            <a:r>
              <a:rPr lang="en-US" altLang="zh-CN" sz="2800" dirty="0"/>
              <a:t>10s</a:t>
            </a:r>
            <a:r>
              <a:rPr lang="zh-CN" altLang="en-US" sz="2800" dirty="0"/>
              <a:t>作为数据库歌曲。对所选入库歌曲进行特征提取，选择同样的特征参数，建立</a:t>
            </a:r>
            <a:r>
              <a:rPr lang="en-US" altLang="zh-CN" sz="2800" dirty="0"/>
              <a:t>mat</a:t>
            </a:r>
            <a:r>
              <a:rPr lang="zh-CN" altLang="en-US" sz="2800" dirty="0"/>
              <a:t>形式的库。</a:t>
            </a:r>
          </a:p>
          <a:p>
            <a:endParaRPr lang="zh-CN" altLang="en-US" dirty="0"/>
          </a:p>
        </p:txBody>
      </p:sp>
    </p:spTree>
    <p:extLst>
      <p:ext uri="{BB962C8B-B14F-4D97-AF65-F5344CB8AC3E}">
        <p14:creationId xmlns:p14="http://schemas.microsoft.com/office/powerpoint/2010/main" val="285832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0D6CC-4DA5-4772-B0FC-563DB5671495}"/>
              </a:ext>
            </a:extLst>
          </p:cNvPr>
          <p:cNvSpPr>
            <a:spLocks noGrp="1"/>
          </p:cNvSpPr>
          <p:nvPr>
            <p:ph type="title"/>
          </p:nvPr>
        </p:nvSpPr>
        <p:spPr/>
        <p:txBody>
          <a:bodyPr/>
          <a:lstStyle/>
          <a:p>
            <a:r>
              <a:rPr lang="zh-CN" altLang="en-US" dirty="0"/>
              <a:t>特别介绍：梅尔频率倒谱系数（</a:t>
            </a:r>
            <a:r>
              <a:rPr lang="en-US" altLang="zh-CN" dirty="0"/>
              <a:t>MFCC</a:t>
            </a:r>
            <a:r>
              <a:rPr lang="zh-CN" altLang="en-US" dirty="0"/>
              <a:t>）</a:t>
            </a:r>
            <a:br>
              <a:rPr lang="zh-CN" altLang="en-US" dirty="0"/>
            </a:br>
            <a:endParaRPr lang="zh-CN" altLang="en-US" dirty="0"/>
          </a:p>
        </p:txBody>
      </p:sp>
      <p:sp>
        <p:nvSpPr>
          <p:cNvPr id="3" name="内容占位符 2">
            <a:extLst>
              <a:ext uri="{FF2B5EF4-FFF2-40B4-BE49-F238E27FC236}">
                <a16:creationId xmlns:a16="http://schemas.microsoft.com/office/drawing/2014/main" id="{9B8F038F-8918-4777-B333-4F4C4C85C156}"/>
              </a:ext>
            </a:extLst>
          </p:cNvPr>
          <p:cNvSpPr>
            <a:spLocks noGrp="1"/>
          </p:cNvSpPr>
          <p:nvPr>
            <p:ph sz="quarter" idx="13"/>
          </p:nvPr>
        </p:nvSpPr>
        <p:spPr>
          <a:xfrm>
            <a:off x="642312" y="1695579"/>
            <a:ext cx="10363826" cy="3424107"/>
          </a:xfrm>
        </p:spPr>
        <p:txBody>
          <a:bodyPr/>
          <a:lstStyle/>
          <a:p>
            <a:r>
              <a:rPr lang="zh-CN" altLang="en-US" dirty="0"/>
              <a:t>将</a:t>
            </a:r>
            <a:r>
              <a:rPr lang="en-US" altLang="zh-CN" dirty="0"/>
              <a:t>Mel</a:t>
            </a:r>
            <a:r>
              <a:rPr lang="zh-CN" altLang="en-US" dirty="0"/>
              <a:t>频率倒谱系数作为特征参数（设计</a:t>
            </a:r>
            <a:r>
              <a:rPr lang="en-US" altLang="zh-CN" dirty="0" err="1"/>
              <a:t>mfcc_m</a:t>
            </a:r>
            <a:r>
              <a:rPr lang="zh-CN" altLang="en-US" dirty="0"/>
              <a:t>函数）</a:t>
            </a:r>
            <a:r>
              <a:rPr lang="en-US" altLang="zh-CN" dirty="0"/>
              <a:t>MFCC</a:t>
            </a:r>
            <a:r>
              <a:rPr lang="zh-CN" altLang="en-US" dirty="0"/>
              <a:t>是在</a:t>
            </a:r>
            <a:r>
              <a:rPr lang="en-US" altLang="zh-CN" dirty="0"/>
              <a:t>Mel</a:t>
            </a:r>
            <a:r>
              <a:rPr lang="zh-CN" altLang="en-US" dirty="0"/>
              <a:t>标度频率域提取出来的倒谱参数，</a:t>
            </a:r>
            <a:r>
              <a:rPr lang="en-US" altLang="zh-CN" dirty="0"/>
              <a:t>Mel</a:t>
            </a:r>
            <a:r>
              <a:rPr lang="zh-CN" altLang="en-US" dirty="0"/>
              <a:t>标度描述了人耳频率的非线性特性，它与频率的关系可用下式近似表示：   </a:t>
            </a:r>
          </a:p>
          <a:p>
            <a:r>
              <a:rPr lang="en-US" altLang="zh-CN" dirty="0"/>
              <a:t>Mel(f) = 2595 * lg(1 + f / 700)</a:t>
            </a:r>
            <a:endParaRPr lang="zh-CN" altLang="en-US" dirty="0"/>
          </a:p>
          <a:p>
            <a:r>
              <a:rPr lang="zh-CN" altLang="en-US" dirty="0"/>
              <a:t>式中</a:t>
            </a:r>
            <a:r>
              <a:rPr lang="en-US" altLang="zh-CN" dirty="0"/>
              <a:t>f</a:t>
            </a:r>
            <a:r>
              <a:rPr lang="zh-CN" altLang="en-US" dirty="0"/>
              <a:t>为频率，单位为</a:t>
            </a:r>
            <a:r>
              <a:rPr lang="en-US" altLang="zh-CN" dirty="0"/>
              <a:t>Hz</a:t>
            </a:r>
            <a:r>
              <a:rPr lang="zh-CN" altLang="en-US" dirty="0"/>
              <a:t>。下图为</a:t>
            </a:r>
            <a:r>
              <a:rPr lang="en-US" altLang="zh-CN" dirty="0"/>
              <a:t>Mel</a:t>
            </a:r>
            <a:r>
              <a:rPr lang="zh-CN" altLang="en-US" dirty="0"/>
              <a:t>频率与线性频率的关系：</a:t>
            </a:r>
          </a:p>
          <a:p>
            <a:endParaRPr lang="zh-CN" altLang="en-US" dirty="0"/>
          </a:p>
        </p:txBody>
      </p:sp>
      <p:pic>
        <p:nvPicPr>
          <p:cNvPr id="1026" name="Picture 2" descr="C:\Users\X\AppData\Local\Temp\ksohtml15616\wps1.png">
            <a:extLst>
              <a:ext uri="{FF2B5EF4-FFF2-40B4-BE49-F238E27FC236}">
                <a16:creationId xmlns:a16="http://schemas.microsoft.com/office/drawing/2014/main" id="{903852BE-2896-4134-9523-C9DA784DF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2" y="4043362"/>
            <a:ext cx="6257926" cy="270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83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6CDB9-DC1B-4DC7-A170-B20CE9239235}"/>
              </a:ext>
            </a:extLst>
          </p:cNvPr>
          <p:cNvSpPr>
            <a:spLocks noGrp="1"/>
          </p:cNvSpPr>
          <p:nvPr>
            <p:ph type="title"/>
          </p:nvPr>
        </p:nvSpPr>
        <p:spPr>
          <a:xfrm>
            <a:off x="913775" y="618517"/>
            <a:ext cx="10364451" cy="2953358"/>
          </a:xfrm>
        </p:spPr>
        <p:txBody>
          <a:bodyPr>
            <a:normAutofit/>
          </a:bodyPr>
          <a:lstStyle/>
          <a:p>
            <a:r>
              <a:rPr lang="zh-CN" altLang="en-US" dirty="0"/>
              <a:t>使用</a:t>
            </a:r>
            <a:r>
              <a:rPr lang="en-US" altLang="zh-CN" dirty="0"/>
              <a:t>MFCC</a:t>
            </a:r>
            <a:r>
              <a:rPr lang="zh-CN" altLang="en-US" dirty="0"/>
              <a:t>处理语音信号的基本步骤有</a:t>
            </a:r>
            <a:br>
              <a:rPr lang="en-US" altLang="zh-CN" dirty="0"/>
            </a:br>
            <a:r>
              <a:rPr lang="zh-CN" altLang="en-US" dirty="0"/>
              <a:t>预加重</a:t>
            </a:r>
            <a:r>
              <a:rPr lang="en-US" altLang="zh-CN" dirty="0"/>
              <a:t>——</a:t>
            </a:r>
            <a:r>
              <a:rPr lang="zh-CN" altLang="en-US" dirty="0"/>
              <a:t>分帧 </a:t>
            </a:r>
            <a:r>
              <a:rPr lang="en-US" altLang="zh-CN" dirty="0"/>
              <a:t>——</a:t>
            </a:r>
            <a:r>
              <a:rPr lang="zh-CN" altLang="en-US" dirty="0"/>
              <a:t>加窗</a:t>
            </a:r>
            <a:r>
              <a:rPr lang="en-US" altLang="zh-CN" dirty="0"/>
              <a:t>——</a:t>
            </a:r>
            <a:r>
              <a:rPr lang="zh-CN" altLang="en-US" dirty="0"/>
              <a:t>频域转换</a:t>
            </a:r>
            <a:r>
              <a:rPr lang="en-US" altLang="zh-CN" dirty="0"/>
              <a:t>——</a:t>
            </a:r>
            <a:r>
              <a:rPr lang="zh-CN" altLang="en-US" dirty="0"/>
              <a:t>使用梅尔刻度滤波器组过滤</a:t>
            </a:r>
            <a:r>
              <a:rPr lang="en-US" altLang="zh-CN" dirty="0"/>
              <a:t>——</a:t>
            </a:r>
            <a:r>
              <a:rPr lang="zh-CN" altLang="en-US" dirty="0"/>
              <a:t>能量值取</a:t>
            </a:r>
            <a:r>
              <a:rPr lang="en-US" altLang="zh-CN" dirty="0"/>
              <a:t>log——</a:t>
            </a:r>
            <a:r>
              <a:rPr lang="zh-CN" altLang="en-US" dirty="0"/>
              <a:t>离散余弦变换</a:t>
            </a:r>
            <a:r>
              <a:rPr lang="en-US" altLang="zh-CN" dirty="0"/>
              <a:t>——</a:t>
            </a:r>
            <a:r>
              <a:rPr lang="zh-CN" altLang="en-US" dirty="0"/>
              <a:t>差分</a:t>
            </a:r>
            <a:br>
              <a:rPr lang="zh-CN" altLang="en-US" dirty="0"/>
            </a:br>
            <a:endParaRPr lang="zh-CN" altLang="en-US" dirty="0"/>
          </a:p>
        </p:txBody>
      </p:sp>
      <p:pic>
        <p:nvPicPr>
          <p:cNvPr id="5" name="内容占位符 4">
            <a:extLst>
              <a:ext uri="{FF2B5EF4-FFF2-40B4-BE49-F238E27FC236}">
                <a16:creationId xmlns:a16="http://schemas.microsoft.com/office/drawing/2014/main" id="{3EABE94B-E3EE-4CD9-A7DF-2EE3C3DC9D83}"/>
              </a:ext>
            </a:extLst>
          </p:cNvPr>
          <p:cNvPicPr>
            <a:picLocks noGrp="1" noChangeAspect="1"/>
          </p:cNvPicPr>
          <p:nvPr>
            <p:ph sz="quarter" idx="13"/>
          </p:nvPr>
        </p:nvPicPr>
        <p:blipFill>
          <a:blip r:embed="rId2"/>
          <a:stretch>
            <a:fillRect/>
          </a:stretch>
        </p:blipFill>
        <p:spPr>
          <a:xfrm>
            <a:off x="0" y="2780670"/>
            <a:ext cx="5129949" cy="3945546"/>
          </a:xfrm>
        </p:spPr>
      </p:pic>
      <p:pic>
        <p:nvPicPr>
          <p:cNvPr id="7" name="图片 6">
            <a:extLst>
              <a:ext uri="{FF2B5EF4-FFF2-40B4-BE49-F238E27FC236}">
                <a16:creationId xmlns:a16="http://schemas.microsoft.com/office/drawing/2014/main" id="{ADF42C2D-31FA-49D3-90F9-1B67BE2FA177}"/>
              </a:ext>
            </a:extLst>
          </p:cNvPr>
          <p:cNvPicPr>
            <a:picLocks noChangeAspect="1"/>
          </p:cNvPicPr>
          <p:nvPr/>
        </p:nvPicPr>
        <p:blipFill>
          <a:blip r:embed="rId3"/>
          <a:stretch>
            <a:fillRect/>
          </a:stretch>
        </p:blipFill>
        <p:spPr>
          <a:xfrm>
            <a:off x="4761633" y="2749725"/>
            <a:ext cx="2564181" cy="4351337"/>
          </a:xfrm>
          <a:prstGeom prst="rect">
            <a:avLst/>
          </a:prstGeom>
        </p:spPr>
      </p:pic>
      <p:pic>
        <p:nvPicPr>
          <p:cNvPr id="9" name="图片 8">
            <a:extLst>
              <a:ext uri="{FF2B5EF4-FFF2-40B4-BE49-F238E27FC236}">
                <a16:creationId xmlns:a16="http://schemas.microsoft.com/office/drawing/2014/main" id="{7C9AC1F0-744B-4573-B2BE-33C6B6BC385E}"/>
              </a:ext>
            </a:extLst>
          </p:cNvPr>
          <p:cNvPicPr>
            <a:picLocks noChangeAspect="1"/>
          </p:cNvPicPr>
          <p:nvPr/>
        </p:nvPicPr>
        <p:blipFill>
          <a:blip r:embed="rId4"/>
          <a:stretch>
            <a:fillRect/>
          </a:stretch>
        </p:blipFill>
        <p:spPr>
          <a:xfrm>
            <a:off x="7605167" y="2241376"/>
            <a:ext cx="4586833" cy="4880324"/>
          </a:xfrm>
          <a:prstGeom prst="rect">
            <a:avLst/>
          </a:prstGeom>
        </p:spPr>
      </p:pic>
    </p:spTree>
    <p:extLst>
      <p:ext uri="{BB962C8B-B14F-4D97-AF65-F5344CB8AC3E}">
        <p14:creationId xmlns:p14="http://schemas.microsoft.com/office/powerpoint/2010/main" val="150628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FC382-595A-4355-B727-79A491949643}"/>
              </a:ext>
            </a:extLst>
          </p:cNvPr>
          <p:cNvSpPr>
            <a:spLocks noGrp="1"/>
          </p:cNvSpPr>
          <p:nvPr>
            <p:ph type="title"/>
          </p:nvPr>
        </p:nvSpPr>
        <p:spPr/>
        <p:txBody>
          <a:bodyPr/>
          <a:lstStyle/>
          <a:p>
            <a:r>
              <a:rPr lang="zh-CN" altLang="en-US" dirty="0"/>
              <a:t>（二）</a:t>
            </a:r>
            <a:r>
              <a:rPr lang="zh-CN" altLang="en-US" b="1" dirty="0"/>
              <a:t>音乐信号的识别</a:t>
            </a:r>
            <a:br>
              <a:rPr lang="zh-CN" altLang="en-US" b="1" dirty="0"/>
            </a:br>
            <a:endParaRPr lang="zh-CN" altLang="en-US" dirty="0"/>
          </a:p>
        </p:txBody>
      </p:sp>
      <p:sp>
        <p:nvSpPr>
          <p:cNvPr id="3" name="内容占位符 2">
            <a:extLst>
              <a:ext uri="{FF2B5EF4-FFF2-40B4-BE49-F238E27FC236}">
                <a16:creationId xmlns:a16="http://schemas.microsoft.com/office/drawing/2014/main" id="{A9064A93-DE16-414F-B403-196064795AA4}"/>
              </a:ext>
            </a:extLst>
          </p:cNvPr>
          <p:cNvSpPr>
            <a:spLocks noGrp="1"/>
          </p:cNvSpPr>
          <p:nvPr>
            <p:ph sz="quarter" idx="13"/>
          </p:nvPr>
        </p:nvSpPr>
        <p:spPr>
          <a:xfrm>
            <a:off x="913774" y="1557338"/>
            <a:ext cx="10363826" cy="4972050"/>
          </a:xfrm>
        </p:spPr>
        <p:txBody>
          <a:bodyPr>
            <a:normAutofit/>
          </a:bodyPr>
          <a:lstStyle/>
          <a:p>
            <a:r>
              <a:rPr lang="zh-CN" altLang="en-US" sz="2400" b="1" dirty="0"/>
              <a:t>（</a:t>
            </a:r>
            <a:r>
              <a:rPr lang="en-US" altLang="zh-CN" sz="2400" b="1" dirty="0"/>
              <a:t>1</a:t>
            </a:r>
            <a:r>
              <a:rPr lang="zh-CN" altLang="en-US" sz="2400" b="1" dirty="0"/>
              <a:t>）选择音乐信号</a:t>
            </a:r>
          </a:p>
          <a:p>
            <a:r>
              <a:rPr lang="zh-CN" altLang="en-US" sz="2400" dirty="0"/>
              <a:t>	（</a:t>
            </a:r>
            <a:r>
              <a:rPr lang="en-US" altLang="zh-CN" sz="2400" dirty="0"/>
              <a:t>a</a:t>
            </a:r>
            <a:r>
              <a:rPr lang="zh-CN" altLang="en-US" sz="2400" dirty="0"/>
              <a:t>）选择语音信号</a:t>
            </a:r>
          </a:p>
          <a:p>
            <a:r>
              <a:rPr lang="zh-CN" altLang="en-US" sz="2400" dirty="0"/>
              <a:t>	（</a:t>
            </a:r>
            <a:r>
              <a:rPr lang="en-US" altLang="zh-CN" sz="2400" dirty="0"/>
              <a:t>b</a:t>
            </a:r>
            <a:r>
              <a:rPr lang="zh-CN" altLang="en-US" sz="2400" dirty="0"/>
              <a:t>）对语音信号进行去噪</a:t>
            </a:r>
          </a:p>
          <a:p>
            <a:r>
              <a:rPr lang="zh-CN" altLang="en-US" sz="2400" dirty="0"/>
              <a:t>		对应</a:t>
            </a:r>
            <a:r>
              <a:rPr lang="en-US" altLang="zh-CN" sz="2400" dirty="0" err="1"/>
              <a:t>matlab</a:t>
            </a:r>
            <a:r>
              <a:rPr lang="zh-CN" altLang="en-US" sz="2400" dirty="0"/>
              <a:t>附件的</a:t>
            </a:r>
            <a:r>
              <a:rPr lang="en-US" altLang="zh-CN" sz="2400" dirty="0"/>
              <a:t>CB1lvbo.m(</a:t>
            </a:r>
            <a:r>
              <a:rPr lang="zh-CN" altLang="en-US" sz="2400" dirty="0"/>
              <a:t>设计滤波器</a:t>
            </a:r>
            <a:r>
              <a:rPr lang="en-US" altLang="zh-CN" sz="2400" dirty="0"/>
              <a:t>)</a:t>
            </a:r>
            <a:r>
              <a:rPr lang="zh-CN" altLang="en-US" sz="2400" dirty="0"/>
              <a:t>，</a:t>
            </a:r>
            <a:r>
              <a:rPr lang="en-US" altLang="zh-CN" sz="2400" dirty="0" err="1"/>
              <a:t>lvbo.m</a:t>
            </a:r>
            <a:r>
              <a:rPr lang="en-US" altLang="zh-CN" sz="2400" dirty="0"/>
              <a:t>(</a:t>
            </a:r>
            <a:r>
              <a:rPr lang="zh-CN" altLang="en-US" sz="2400" dirty="0"/>
              <a:t>使用滤波器滤波</a:t>
            </a:r>
            <a:r>
              <a:rPr lang="en-US" altLang="zh-CN" sz="2400" dirty="0"/>
              <a:t>)</a:t>
            </a:r>
          </a:p>
          <a:p>
            <a:r>
              <a:rPr lang="zh-CN" altLang="en-US" sz="2400" dirty="0"/>
              <a:t>设计一个切比雪夫</a:t>
            </a:r>
            <a:r>
              <a:rPr lang="en-US" altLang="zh-CN" sz="2400" dirty="0"/>
              <a:t>Ⅰ</a:t>
            </a:r>
            <a:r>
              <a:rPr lang="zh-CN" altLang="en-US" sz="2400" dirty="0"/>
              <a:t>型滤波器，并对录入语音进行噪声去除。滤波器设计指标：</a:t>
            </a:r>
            <a:r>
              <a:rPr lang="en-US" altLang="zh-CN" sz="2400" dirty="0"/>
              <a:t>fp1=60Hz,fp2=3400Hz,Ap=1dB,As=100dB</a:t>
            </a:r>
            <a:r>
              <a:rPr lang="zh-CN" altLang="en-US" sz="2400" dirty="0"/>
              <a:t>，频率转换后</a:t>
            </a:r>
            <a:r>
              <a:rPr lang="en-US" altLang="zh-CN" sz="2400" dirty="0" err="1"/>
              <a:t>ws</a:t>
            </a:r>
            <a:r>
              <a:rPr lang="en-US" altLang="zh-CN" sz="2400" dirty="0"/>
              <a:t>=3rad/s</a:t>
            </a:r>
            <a:r>
              <a:rPr lang="zh-CN" altLang="en-US" sz="2400" dirty="0"/>
              <a:t>。</a:t>
            </a:r>
          </a:p>
          <a:p>
            <a:endParaRPr lang="zh-CN" altLang="en-US" dirty="0"/>
          </a:p>
        </p:txBody>
      </p:sp>
    </p:spTree>
    <p:extLst>
      <p:ext uri="{BB962C8B-B14F-4D97-AF65-F5344CB8AC3E}">
        <p14:creationId xmlns:p14="http://schemas.microsoft.com/office/powerpoint/2010/main" val="125081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FD428-36AE-45EE-9773-C699C23CE07E}"/>
              </a:ext>
            </a:extLst>
          </p:cNvPr>
          <p:cNvSpPr>
            <a:spLocks noGrp="1"/>
          </p:cNvSpPr>
          <p:nvPr>
            <p:ph type="title"/>
          </p:nvPr>
        </p:nvSpPr>
        <p:spPr/>
        <p:txBody>
          <a:bodyPr/>
          <a:lstStyle/>
          <a:p>
            <a:r>
              <a:rPr lang="en-US" altLang="zh-CN" dirty="0"/>
              <a:t>CB1lvbo.m(</a:t>
            </a:r>
            <a:r>
              <a:rPr lang="zh-CN" altLang="en-US" dirty="0"/>
              <a:t>设计滤波器</a:t>
            </a:r>
            <a:r>
              <a:rPr lang="en-US" altLang="zh-CN" dirty="0"/>
              <a:t>)</a:t>
            </a:r>
            <a:endParaRPr lang="zh-CN" altLang="en-US" dirty="0"/>
          </a:p>
        </p:txBody>
      </p:sp>
      <p:pic>
        <p:nvPicPr>
          <p:cNvPr id="5" name="内容占位符 4">
            <a:extLst>
              <a:ext uri="{FF2B5EF4-FFF2-40B4-BE49-F238E27FC236}">
                <a16:creationId xmlns:a16="http://schemas.microsoft.com/office/drawing/2014/main" id="{0A27BDA8-1945-42E0-AA3D-A4BB1B55ED10}"/>
              </a:ext>
            </a:extLst>
          </p:cNvPr>
          <p:cNvPicPr>
            <a:picLocks noGrp="1" noChangeAspect="1"/>
          </p:cNvPicPr>
          <p:nvPr>
            <p:ph sz="quarter" idx="13"/>
          </p:nvPr>
        </p:nvPicPr>
        <p:blipFill>
          <a:blip r:embed="rId2"/>
          <a:stretch>
            <a:fillRect/>
          </a:stretch>
        </p:blipFill>
        <p:spPr>
          <a:xfrm>
            <a:off x="337780" y="1744468"/>
            <a:ext cx="7648933" cy="5113532"/>
          </a:xfrm>
        </p:spPr>
      </p:pic>
      <p:pic>
        <p:nvPicPr>
          <p:cNvPr id="6" name="内容占位符 4">
            <a:extLst>
              <a:ext uri="{FF2B5EF4-FFF2-40B4-BE49-F238E27FC236}">
                <a16:creationId xmlns:a16="http://schemas.microsoft.com/office/drawing/2014/main" id="{574D3B55-E370-4C4D-B542-16B051EC4722}"/>
              </a:ext>
            </a:extLst>
          </p:cNvPr>
          <p:cNvPicPr>
            <a:picLocks noChangeAspect="1"/>
          </p:cNvPicPr>
          <p:nvPr/>
        </p:nvPicPr>
        <p:blipFill>
          <a:blip r:embed="rId3"/>
          <a:stretch>
            <a:fillRect/>
          </a:stretch>
        </p:blipFill>
        <p:spPr>
          <a:xfrm>
            <a:off x="8296633" y="2331244"/>
            <a:ext cx="3557587" cy="2668190"/>
          </a:xfrm>
          <a:prstGeom prst="rect">
            <a:avLst/>
          </a:prstGeom>
        </p:spPr>
      </p:pic>
      <p:sp>
        <p:nvSpPr>
          <p:cNvPr id="7" name="文本框 6">
            <a:extLst>
              <a:ext uri="{FF2B5EF4-FFF2-40B4-BE49-F238E27FC236}">
                <a16:creationId xmlns:a16="http://schemas.microsoft.com/office/drawing/2014/main" id="{B7CE468B-1395-40FC-A43B-5BF8E2611B55}"/>
              </a:ext>
            </a:extLst>
          </p:cNvPr>
          <p:cNvSpPr txBox="1"/>
          <p:nvPr/>
        </p:nvSpPr>
        <p:spPr>
          <a:xfrm>
            <a:off x="9644063" y="5443538"/>
            <a:ext cx="2371725" cy="461665"/>
          </a:xfrm>
          <a:prstGeom prst="rect">
            <a:avLst/>
          </a:prstGeom>
          <a:noFill/>
        </p:spPr>
        <p:txBody>
          <a:bodyPr wrap="square" rtlCol="0">
            <a:spAutoFit/>
          </a:bodyPr>
          <a:lstStyle/>
          <a:p>
            <a:r>
              <a:rPr lang="zh-CN" altLang="en-US" sz="2400" dirty="0"/>
              <a:t>效果图</a:t>
            </a:r>
          </a:p>
        </p:txBody>
      </p:sp>
    </p:spTree>
    <p:extLst>
      <p:ext uri="{BB962C8B-B14F-4D97-AF65-F5344CB8AC3E}">
        <p14:creationId xmlns:p14="http://schemas.microsoft.com/office/powerpoint/2010/main" val="262224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F5682-7F63-4185-8F37-A9DB87B21CF1}"/>
              </a:ext>
            </a:extLst>
          </p:cNvPr>
          <p:cNvSpPr>
            <a:spLocks noGrp="1"/>
          </p:cNvSpPr>
          <p:nvPr>
            <p:ph type="title"/>
          </p:nvPr>
        </p:nvSpPr>
        <p:spPr/>
        <p:txBody>
          <a:bodyPr/>
          <a:lstStyle/>
          <a:p>
            <a:r>
              <a:rPr lang="en-US" altLang="zh-CN" dirty="0" err="1"/>
              <a:t>lvbo.m</a:t>
            </a:r>
            <a:r>
              <a:rPr lang="en-US" altLang="zh-CN" dirty="0"/>
              <a:t>(</a:t>
            </a:r>
            <a:r>
              <a:rPr lang="zh-CN" altLang="en-US" dirty="0"/>
              <a:t>使用滤波器滤波</a:t>
            </a:r>
            <a:r>
              <a:rPr lang="en-US" altLang="zh-CN" dirty="0"/>
              <a:t>)</a:t>
            </a:r>
            <a:br>
              <a:rPr lang="en-US" altLang="zh-CN" dirty="0"/>
            </a:br>
            <a:endParaRPr lang="zh-CN" altLang="en-US" dirty="0"/>
          </a:p>
        </p:txBody>
      </p:sp>
      <p:pic>
        <p:nvPicPr>
          <p:cNvPr id="9" name="内容占位符 8">
            <a:extLst>
              <a:ext uri="{FF2B5EF4-FFF2-40B4-BE49-F238E27FC236}">
                <a16:creationId xmlns:a16="http://schemas.microsoft.com/office/drawing/2014/main" id="{4AC8679C-5109-47F2-8467-5C391DAD0BD4}"/>
              </a:ext>
            </a:extLst>
          </p:cNvPr>
          <p:cNvPicPr>
            <a:picLocks noGrp="1" noChangeAspect="1"/>
          </p:cNvPicPr>
          <p:nvPr>
            <p:ph sz="quarter" idx="13"/>
          </p:nvPr>
        </p:nvPicPr>
        <p:blipFill>
          <a:blip r:embed="rId2"/>
          <a:stretch>
            <a:fillRect/>
          </a:stretch>
        </p:blipFill>
        <p:spPr>
          <a:xfrm>
            <a:off x="266571" y="1416605"/>
            <a:ext cx="8991197" cy="5441395"/>
          </a:xfrm>
        </p:spPr>
      </p:pic>
    </p:spTree>
    <p:extLst>
      <p:ext uri="{BB962C8B-B14F-4D97-AF65-F5344CB8AC3E}">
        <p14:creationId xmlns:p14="http://schemas.microsoft.com/office/powerpoint/2010/main" val="372561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533D7-19BD-4E5A-9C85-D1980B2383AC}"/>
              </a:ext>
            </a:extLst>
          </p:cNvPr>
          <p:cNvSpPr>
            <a:spLocks noGrp="1"/>
          </p:cNvSpPr>
          <p:nvPr>
            <p:ph type="title"/>
          </p:nvPr>
        </p:nvSpPr>
        <p:spPr/>
        <p:txBody>
          <a:bodyPr/>
          <a:lstStyle/>
          <a:p>
            <a:r>
              <a:rPr lang="zh-CN" altLang="en-US" dirty="0"/>
              <a:t>语音去噪效果图</a:t>
            </a:r>
          </a:p>
        </p:txBody>
      </p:sp>
      <p:pic>
        <p:nvPicPr>
          <p:cNvPr id="4" name="内容占位符 3">
            <a:extLst>
              <a:ext uri="{FF2B5EF4-FFF2-40B4-BE49-F238E27FC236}">
                <a16:creationId xmlns:a16="http://schemas.microsoft.com/office/drawing/2014/main" id="{6A8B7D8D-4627-4630-AAFB-93B1AEB4E664}"/>
              </a:ext>
            </a:extLst>
          </p:cNvPr>
          <p:cNvPicPr>
            <a:picLocks noGrp="1" noChangeAspect="1"/>
          </p:cNvPicPr>
          <p:nvPr>
            <p:ph sz="quarter" idx="13"/>
          </p:nvPr>
        </p:nvPicPr>
        <p:blipFill>
          <a:blip r:embed="rId2"/>
          <a:stretch>
            <a:fillRect/>
          </a:stretch>
        </p:blipFill>
        <p:spPr>
          <a:xfrm>
            <a:off x="894725" y="2509838"/>
            <a:ext cx="4565649" cy="3424237"/>
          </a:xfrm>
          <a:prstGeom prst="rect">
            <a:avLst/>
          </a:prstGeom>
        </p:spPr>
      </p:pic>
      <p:pic>
        <p:nvPicPr>
          <p:cNvPr id="6" name="图片 5">
            <a:extLst>
              <a:ext uri="{FF2B5EF4-FFF2-40B4-BE49-F238E27FC236}">
                <a16:creationId xmlns:a16="http://schemas.microsoft.com/office/drawing/2014/main" id="{7F043697-4D26-494E-8A50-A35B3C771B7A}"/>
              </a:ext>
            </a:extLst>
          </p:cNvPr>
          <p:cNvPicPr>
            <a:picLocks noChangeAspect="1"/>
          </p:cNvPicPr>
          <p:nvPr/>
        </p:nvPicPr>
        <p:blipFill>
          <a:blip r:embed="rId3"/>
          <a:stretch>
            <a:fillRect/>
          </a:stretch>
        </p:blipFill>
        <p:spPr>
          <a:xfrm>
            <a:off x="6272212" y="2393156"/>
            <a:ext cx="4700587" cy="3525440"/>
          </a:xfrm>
          <a:prstGeom prst="rect">
            <a:avLst/>
          </a:prstGeom>
        </p:spPr>
      </p:pic>
    </p:spTree>
    <p:extLst>
      <p:ext uri="{BB962C8B-B14F-4D97-AF65-F5344CB8AC3E}">
        <p14:creationId xmlns:p14="http://schemas.microsoft.com/office/powerpoint/2010/main" val="290246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E5345AF-1779-42D4-8BA9-AA38FD16C2D7}"/>
              </a:ext>
            </a:extLst>
          </p:cNvPr>
          <p:cNvSpPr/>
          <p:nvPr/>
        </p:nvSpPr>
        <p:spPr>
          <a:xfrm>
            <a:off x="671513" y="1856390"/>
            <a:ext cx="10635288" cy="3145220"/>
          </a:xfrm>
          <a:prstGeom prst="rect">
            <a:avLst/>
          </a:prstGeom>
        </p:spPr>
        <p:txBody>
          <a:bodyPr wrap="square">
            <a:spAutoFit/>
          </a:bodyPr>
          <a:lstStyle/>
          <a:p>
            <a:pPr indent="266700" algn="just">
              <a:lnSpc>
                <a:spcPct val="120000"/>
              </a:lnSpc>
            </a:pPr>
            <a:r>
              <a:rPr lang="zh-CN" altLang="en-US" sz="2800" kern="100" dirty="0">
                <a:latin typeface="宋体" panose="02010600030101010101" pitchFamily="2" charset="-122"/>
                <a:cs typeface="Times New Roman" panose="02020603050405020304" pitchFamily="18" charset="0"/>
              </a:rPr>
              <a:t>（</a:t>
            </a:r>
            <a:r>
              <a:rPr lang="en-US" altLang="zh-CN" sz="2800" kern="100" dirty="0">
                <a:latin typeface="宋体" panose="02010600030101010101" pitchFamily="2" charset="-122"/>
                <a:cs typeface="Times New Roman" panose="02020603050405020304" pitchFamily="18" charset="0"/>
              </a:rPr>
              <a:t>2</a:t>
            </a:r>
            <a:r>
              <a:rPr lang="zh-CN" altLang="en-US" sz="2800" kern="100" dirty="0">
                <a:latin typeface="宋体" panose="02010600030101010101" pitchFamily="2" charset="-122"/>
                <a:cs typeface="Times New Roman" panose="02020603050405020304" pitchFamily="18" charset="0"/>
              </a:rPr>
              <a:t>）对录入的音乐信号做特征提取，对选中的语音信号进行</a:t>
            </a:r>
            <a:r>
              <a:rPr lang="en-US" altLang="zh-CN" sz="2800" kern="100" dirty="0">
                <a:latin typeface="宋体" panose="02010600030101010101" pitchFamily="2" charset="-122"/>
                <a:cs typeface="Times New Roman" panose="02020603050405020304" pitchFamily="18" charset="0"/>
              </a:rPr>
              <a:t>MFCC</a:t>
            </a:r>
            <a:r>
              <a:rPr lang="zh-CN" altLang="en-US" sz="2800" kern="100" dirty="0">
                <a:latin typeface="宋体" panose="02010600030101010101" pitchFamily="2" charset="-122"/>
                <a:cs typeface="Times New Roman" panose="02020603050405020304" pitchFamily="18" charset="0"/>
              </a:rPr>
              <a:t>算法。</a:t>
            </a:r>
            <a:endParaRPr lang="zh-CN" altLang="en-US" sz="2800" kern="100" dirty="0">
              <a:latin typeface="Times New Roman" panose="02020603050405020304" pitchFamily="18" charset="0"/>
            </a:endParaRPr>
          </a:p>
          <a:p>
            <a:pPr indent="266700" algn="just">
              <a:lnSpc>
                <a:spcPct val="120000"/>
              </a:lnSpc>
            </a:pPr>
            <a:r>
              <a:rPr lang="zh-CN" altLang="en-US" sz="2800" kern="100" dirty="0">
                <a:latin typeface="宋体" panose="02010600030101010101" pitchFamily="2" charset="-122"/>
                <a:cs typeface="Times New Roman" panose="02020603050405020304" pitchFamily="18" charset="0"/>
              </a:rPr>
              <a:t>（</a:t>
            </a:r>
            <a:r>
              <a:rPr lang="en-US" altLang="zh-CN" sz="2800" kern="100" dirty="0">
                <a:latin typeface="宋体" panose="02010600030101010101" pitchFamily="2" charset="-122"/>
                <a:cs typeface="Times New Roman" panose="02020603050405020304" pitchFamily="18" charset="0"/>
              </a:rPr>
              <a:t>3</a:t>
            </a:r>
            <a:r>
              <a:rPr lang="zh-CN" altLang="en-US" sz="2800" kern="100" dirty="0">
                <a:latin typeface="宋体" panose="02010600030101010101" pitchFamily="2" charset="-122"/>
                <a:cs typeface="Times New Roman" panose="02020603050405020304" pitchFamily="18" charset="0"/>
              </a:rPr>
              <a:t>）利用动态时间规整法（</a:t>
            </a:r>
            <a:r>
              <a:rPr lang="en-US" altLang="zh-CN" sz="2800" kern="100" dirty="0">
                <a:latin typeface="Times New Roman" panose="02020603050405020304" pitchFamily="18" charset="0"/>
                <a:cs typeface="Times New Roman" panose="02020603050405020304" pitchFamily="18" charset="0"/>
              </a:rPr>
              <a:t>DTW</a:t>
            </a:r>
            <a:r>
              <a:rPr lang="zh-CN" altLang="en-US" sz="2800" kern="100" dirty="0">
                <a:latin typeface="宋体" panose="02010600030101010101" pitchFamily="2" charset="-122"/>
                <a:cs typeface="Times New Roman" panose="02020603050405020304" pitchFamily="18" charset="0"/>
              </a:rPr>
              <a:t>）进行参数匹配，对应欧式距离最短的即为最佳匹配项（</a:t>
            </a:r>
            <a:r>
              <a:rPr lang="en-US" altLang="zh-CN" sz="2800" kern="100" dirty="0" err="1">
                <a:solidFill>
                  <a:srgbClr val="FF0000"/>
                </a:solidFill>
                <a:latin typeface="宋体" panose="02010600030101010101" pitchFamily="2" charset="-122"/>
                <a:cs typeface="Times New Roman" panose="02020603050405020304" pitchFamily="18" charset="0"/>
              </a:rPr>
              <a:t>dtw</a:t>
            </a:r>
            <a:r>
              <a:rPr lang="zh-CN" altLang="en-US" sz="2800" kern="100" dirty="0">
                <a:latin typeface="宋体" panose="02010600030101010101" pitchFamily="2" charset="-122"/>
                <a:cs typeface="Times New Roman" panose="02020603050405020304" pitchFamily="18" charset="0"/>
              </a:rPr>
              <a:t>函数）</a:t>
            </a:r>
            <a:endParaRPr lang="zh-CN" altLang="en-US" sz="2800" kern="100" dirty="0">
              <a:latin typeface="Times New Roman" panose="02020603050405020304" pitchFamily="18" charset="0"/>
            </a:endParaRPr>
          </a:p>
          <a:p>
            <a:pPr indent="266700" algn="just">
              <a:lnSpc>
                <a:spcPct val="120000"/>
              </a:lnSpc>
            </a:pPr>
            <a:r>
              <a:rPr lang="zh-CN" altLang="en-US" sz="2800" kern="100" dirty="0">
                <a:latin typeface="宋体" panose="02010600030101010101" pitchFamily="2" charset="-122"/>
                <a:cs typeface="Times New Roman" panose="02020603050405020304" pitchFamily="18" charset="0"/>
              </a:rPr>
              <a:t>对应</a:t>
            </a:r>
            <a:r>
              <a:rPr lang="en-US" altLang="zh-CN" sz="2800" kern="100" dirty="0" err="1">
                <a:latin typeface="宋体" panose="02010600030101010101" pitchFamily="2" charset="-122"/>
                <a:cs typeface="Times New Roman" panose="02020603050405020304" pitchFamily="18" charset="0"/>
              </a:rPr>
              <a:t>matlab</a:t>
            </a:r>
            <a:r>
              <a:rPr lang="zh-CN" altLang="en-US" sz="2800" kern="100" dirty="0">
                <a:latin typeface="宋体" panose="02010600030101010101" pitchFamily="2" charset="-122"/>
                <a:cs typeface="Times New Roman" panose="02020603050405020304" pitchFamily="18" charset="0"/>
              </a:rPr>
              <a:t>程序附件里的‘</a:t>
            </a:r>
            <a:r>
              <a:rPr lang="en-US" altLang="zh-CN" sz="2800" kern="100" dirty="0" err="1">
                <a:latin typeface="Times New Roman" panose="02020603050405020304" pitchFamily="18" charset="0"/>
                <a:cs typeface="Times New Roman" panose="02020603050405020304" pitchFamily="18" charset="0"/>
              </a:rPr>
              <a:t>dao</a:t>
            </a:r>
            <a:r>
              <a:rPr lang="en-US" altLang="zh-CN" sz="2800" kern="100" dirty="0" err="1">
                <a:latin typeface="Times New Roman" panose="02020603050405020304" pitchFamily="18" charset="0"/>
              </a:rPr>
              <a:t>ru.m</a:t>
            </a:r>
            <a:r>
              <a:rPr lang="zh-CN" altLang="en-US" sz="2800" kern="100" dirty="0">
                <a:latin typeface="宋体" panose="02010600030101010101" pitchFamily="2" charset="-122"/>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a:t>
            </a:r>
            <a:r>
              <a:rPr lang="zh-CN" altLang="en-US" sz="2800" kern="100" dirty="0">
                <a:latin typeface="宋体" panose="02010600030101010101" pitchFamily="2" charset="-122"/>
                <a:cs typeface="Times New Roman" panose="02020603050405020304" pitchFamily="18" charset="0"/>
              </a:rPr>
              <a:t>导入录音文件</a:t>
            </a:r>
            <a:r>
              <a:rPr lang="en-US" altLang="zh-CN" sz="2800" kern="100" dirty="0">
                <a:latin typeface="Times New Roman" panose="02020603050405020304" pitchFamily="18" charset="0"/>
              </a:rPr>
              <a:t>)</a:t>
            </a:r>
            <a:r>
              <a:rPr lang="zh-CN" altLang="en-US" sz="2800" kern="100" dirty="0">
                <a:latin typeface="宋体" panose="02010600030101010101" pitchFamily="2" charset="-122"/>
                <a:cs typeface="Times New Roman" panose="02020603050405020304" pitchFamily="18" charset="0"/>
              </a:rPr>
              <a:t> ‘</a:t>
            </a:r>
            <a:r>
              <a:rPr lang="en-US" altLang="zh-CN" sz="2800" kern="100" dirty="0" err="1">
                <a:latin typeface="Times New Roman" panose="02020603050405020304" pitchFamily="18" charset="0"/>
                <a:cs typeface="Times New Roman" panose="02020603050405020304" pitchFamily="18" charset="0"/>
              </a:rPr>
              <a:t>d</a:t>
            </a:r>
            <a:r>
              <a:rPr lang="en-US" altLang="zh-CN" sz="2800" kern="100" dirty="0" err="1">
                <a:latin typeface="Times New Roman" panose="02020603050405020304" pitchFamily="18" charset="0"/>
              </a:rPr>
              <a:t>tw.m</a:t>
            </a:r>
            <a:r>
              <a:rPr lang="zh-CN" altLang="en-US" sz="2800" kern="100" dirty="0">
                <a:latin typeface="宋体" panose="02010600030101010101" pitchFamily="2" charset="-122"/>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a:t>
            </a:r>
            <a:r>
              <a:rPr lang="zh-CN" altLang="en-US" sz="2800" kern="100" dirty="0">
                <a:latin typeface="宋体" panose="02010600030101010101" pitchFamily="2" charset="-122"/>
                <a:cs typeface="Times New Roman" panose="02020603050405020304" pitchFamily="18" charset="0"/>
              </a:rPr>
              <a:t>匹配算法</a:t>
            </a:r>
            <a:r>
              <a:rPr lang="en-US" altLang="zh-CN" sz="2800" kern="100" dirty="0">
                <a:latin typeface="Times New Roman" panose="02020603050405020304" pitchFamily="18" charset="0"/>
              </a:rPr>
              <a:t>)</a:t>
            </a:r>
            <a:r>
              <a:rPr lang="zh-CN" altLang="en-US" sz="2800" kern="100" dirty="0">
                <a:latin typeface="宋体" panose="02010600030101010101" pitchFamily="2" charset="-122"/>
                <a:cs typeface="Times New Roman" panose="02020603050405020304" pitchFamily="18" charset="0"/>
              </a:rPr>
              <a:t>‘</a:t>
            </a:r>
            <a:r>
              <a:rPr lang="en-US" altLang="zh-CN" sz="2800" kern="100" dirty="0" err="1">
                <a:latin typeface="Times New Roman" panose="02020603050405020304" pitchFamily="18" charset="0"/>
              </a:rPr>
              <a:t>panduan.m</a:t>
            </a:r>
            <a:r>
              <a:rPr lang="zh-CN" altLang="en-US" sz="2800" kern="100" dirty="0">
                <a:latin typeface="宋体" panose="02010600030101010101" pitchFamily="2" charset="-122"/>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a:t>
            </a:r>
            <a:r>
              <a:rPr lang="zh-CN" altLang="en-US" sz="2800" kern="100" dirty="0">
                <a:latin typeface="宋体" panose="02010600030101010101" pitchFamily="2" charset="-122"/>
                <a:cs typeface="Times New Roman" panose="02020603050405020304" pitchFamily="18" charset="0"/>
              </a:rPr>
              <a:t>判断匹配情况</a:t>
            </a:r>
            <a:r>
              <a:rPr lang="en-US" altLang="zh-CN" sz="2800" kern="100" dirty="0">
                <a:latin typeface="Times New Roman" panose="02020603050405020304" pitchFamily="18" charset="0"/>
              </a:rPr>
              <a:t>)</a:t>
            </a:r>
            <a:r>
              <a:rPr lang="zh-CN" altLang="en-US" sz="2800" kern="100" dirty="0">
                <a:latin typeface="宋体" panose="02010600030101010101" pitchFamily="2" charset="-122"/>
                <a:cs typeface="Times New Roman" panose="02020603050405020304" pitchFamily="18" charset="0"/>
              </a:rPr>
              <a:t>文件。</a:t>
            </a:r>
            <a:endParaRPr lang="zh-CN" altLang="en-US" sz="2800" kern="100" dirty="0">
              <a:latin typeface="Times New Roman" panose="02020603050405020304" pitchFamily="18" charset="0"/>
            </a:endParaRPr>
          </a:p>
        </p:txBody>
      </p:sp>
    </p:spTree>
    <p:extLst>
      <p:ext uri="{BB962C8B-B14F-4D97-AF65-F5344CB8AC3E}">
        <p14:creationId xmlns:p14="http://schemas.microsoft.com/office/powerpoint/2010/main" val="91337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0911C-5D69-4559-8111-475C2577FCFF}"/>
              </a:ext>
            </a:extLst>
          </p:cNvPr>
          <p:cNvSpPr>
            <a:spLocks noGrp="1"/>
          </p:cNvSpPr>
          <p:nvPr>
            <p:ph type="title"/>
          </p:nvPr>
        </p:nvSpPr>
        <p:spPr/>
        <p:txBody>
          <a:bodyPr/>
          <a:lstStyle/>
          <a:p>
            <a:r>
              <a:rPr lang="zh-CN" altLang="en-US" dirty="0"/>
              <a:t>特别介绍：</a:t>
            </a:r>
            <a:r>
              <a:rPr lang="en-US" altLang="zh-CN" dirty="0"/>
              <a:t>DTW</a:t>
            </a:r>
            <a:r>
              <a:rPr lang="zh-CN" altLang="en-US" dirty="0"/>
              <a:t>动态时间规整算法</a:t>
            </a:r>
            <a:br>
              <a:rPr lang="zh-CN" altLang="en-US" dirty="0"/>
            </a:br>
            <a:endParaRPr lang="zh-CN" altLang="en-US" dirty="0"/>
          </a:p>
        </p:txBody>
      </p:sp>
      <p:sp>
        <p:nvSpPr>
          <p:cNvPr id="3" name="内容占位符 2">
            <a:extLst>
              <a:ext uri="{FF2B5EF4-FFF2-40B4-BE49-F238E27FC236}">
                <a16:creationId xmlns:a16="http://schemas.microsoft.com/office/drawing/2014/main" id="{8BC2CEA7-FA80-4313-AF61-FA79550638BC}"/>
              </a:ext>
            </a:extLst>
          </p:cNvPr>
          <p:cNvSpPr>
            <a:spLocks noGrp="1"/>
          </p:cNvSpPr>
          <p:nvPr>
            <p:ph sz="quarter" idx="13"/>
          </p:nvPr>
        </p:nvSpPr>
        <p:spPr>
          <a:xfrm>
            <a:off x="913774" y="1485900"/>
            <a:ext cx="10363826" cy="5372100"/>
          </a:xfrm>
        </p:spPr>
        <p:txBody>
          <a:bodyPr>
            <a:normAutofit fontScale="70000" lnSpcReduction="20000"/>
          </a:bodyPr>
          <a:lstStyle/>
          <a:p>
            <a:r>
              <a:rPr lang="en-US" altLang="zh-CN" sz="3300" dirty="0"/>
              <a:t>DTW</a:t>
            </a:r>
            <a:r>
              <a:rPr lang="zh-CN" altLang="en-US" sz="3300" dirty="0"/>
              <a:t>通过把时间序列进行延伸和缩短，来计算两个时间序列性之间的相似性</a:t>
            </a:r>
          </a:p>
          <a:p>
            <a:r>
              <a:rPr lang="zh-CN" altLang="en-US" sz="3300" dirty="0"/>
              <a:t>首先我们定义这条路径为</a:t>
            </a:r>
            <a:r>
              <a:rPr lang="en-US" altLang="zh-CN" sz="3300" dirty="0"/>
              <a:t>W</a:t>
            </a:r>
            <a:r>
              <a:rPr lang="zh-CN" altLang="en-US" sz="3300" dirty="0"/>
              <a:t>，</a:t>
            </a:r>
            <a:r>
              <a:rPr lang="en-US" altLang="zh-CN" sz="3300" dirty="0"/>
              <a:t>W</a:t>
            </a:r>
            <a:r>
              <a:rPr lang="zh-CN" altLang="en-US" sz="3300" dirty="0"/>
              <a:t>中的第</a:t>
            </a:r>
            <a:r>
              <a:rPr lang="en-US" altLang="zh-CN" sz="3300" dirty="0"/>
              <a:t>K</a:t>
            </a:r>
            <a:r>
              <a:rPr lang="zh-CN" altLang="en-US" sz="3300" dirty="0"/>
              <a:t>的元素可以表示为</a:t>
            </a:r>
            <a:r>
              <a:rPr lang="en-US" altLang="zh-CN" sz="3300" dirty="0" err="1"/>
              <a:t>w</a:t>
            </a:r>
            <a:r>
              <a:rPr lang="en-US" altLang="zh-CN" sz="3300" baseline="-25000" dirty="0" err="1"/>
              <a:t>k</a:t>
            </a:r>
            <a:r>
              <a:rPr lang="en-US" altLang="zh-CN" sz="3300" dirty="0"/>
              <a:t>=(</a:t>
            </a:r>
            <a:r>
              <a:rPr lang="en-US" altLang="zh-CN" sz="3300" dirty="0" err="1"/>
              <a:t>i,j</a:t>
            </a:r>
            <a:r>
              <a:rPr lang="en-US" altLang="zh-CN" sz="3300" dirty="0"/>
              <a:t>)</a:t>
            </a:r>
            <a:r>
              <a:rPr lang="en-US" altLang="zh-CN" sz="3300" baseline="-25000" dirty="0"/>
              <a:t>k</a:t>
            </a:r>
            <a:r>
              <a:rPr lang="en-US" altLang="zh-CN" sz="3300" dirty="0"/>
              <a:t>,</a:t>
            </a:r>
            <a:r>
              <a:rPr lang="zh-CN" altLang="en-US" sz="3300" dirty="0"/>
              <a:t>，接着，这条路径不是随意求出的</a:t>
            </a:r>
            <a:r>
              <a:rPr lang="en-US" altLang="zh-CN" sz="3300" dirty="0"/>
              <a:t>,</a:t>
            </a:r>
            <a:r>
              <a:rPr lang="zh-CN" altLang="en-US" sz="3300" dirty="0"/>
              <a:t>需要满足几个约束条件：</a:t>
            </a:r>
          </a:p>
          <a:p>
            <a:r>
              <a:rPr lang="zh-CN" altLang="en-US" sz="3300" dirty="0"/>
              <a:t>边界条件</a:t>
            </a:r>
            <a:r>
              <a:rPr lang="en-US" altLang="zh-CN" sz="3300" dirty="0"/>
              <a:t>:w</a:t>
            </a:r>
            <a:r>
              <a:rPr lang="en-US" altLang="zh-CN" sz="3300" baseline="-25000" dirty="0"/>
              <a:t>1</a:t>
            </a:r>
            <a:r>
              <a:rPr lang="en-US" altLang="zh-CN" sz="3300" dirty="0"/>
              <a:t>=(1, 1)</a:t>
            </a:r>
            <a:r>
              <a:rPr lang="zh-CN" altLang="en-US" sz="3300" dirty="0"/>
              <a:t>和</a:t>
            </a:r>
            <a:r>
              <a:rPr lang="en-US" altLang="zh-CN" sz="3300" dirty="0" err="1"/>
              <a:t>w</a:t>
            </a:r>
            <a:r>
              <a:rPr lang="en-US" altLang="zh-CN" sz="3300" baseline="-25000" dirty="0" err="1"/>
              <a:t>K</a:t>
            </a:r>
            <a:r>
              <a:rPr lang="en-US" altLang="zh-CN" sz="3300" dirty="0"/>
              <a:t>=(m, n)</a:t>
            </a:r>
            <a:r>
              <a:rPr lang="zh-CN" altLang="en-US" sz="3300" dirty="0"/>
              <a:t>。对于任何语音信号来说，可能会有快慢的不同，但是一定都是按着时间顺序出现的，意思是说这条路径一定是从左下角延伸到右上角的</a:t>
            </a:r>
          </a:p>
          <a:p>
            <a:r>
              <a:rPr lang="zh-CN" altLang="en-US" sz="3300" dirty="0"/>
              <a:t>连续性：对于路径中的一点</a:t>
            </a:r>
            <a:r>
              <a:rPr lang="en-US" altLang="zh-CN" sz="3300" dirty="0"/>
              <a:t>w</a:t>
            </a:r>
            <a:r>
              <a:rPr lang="en-US" altLang="zh-CN" sz="3300" baseline="-25000" dirty="0"/>
              <a:t>k-1</a:t>
            </a:r>
            <a:r>
              <a:rPr lang="en-US" altLang="zh-CN" sz="3300" dirty="0"/>
              <a:t>= (a’, b</a:t>
            </a:r>
            <a:r>
              <a:rPr lang="zh-CN" altLang="en-US" sz="3300" dirty="0"/>
              <a:t>’</a:t>
            </a:r>
            <a:r>
              <a:rPr lang="en-US" altLang="zh-CN" sz="3300" dirty="0"/>
              <a:t>)</a:t>
            </a:r>
            <a:r>
              <a:rPr lang="zh-CN" altLang="en-US" sz="3300" dirty="0"/>
              <a:t>，它的下一个点</a:t>
            </a:r>
            <a:r>
              <a:rPr lang="en-US" altLang="zh-CN" sz="3300" dirty="0" err="1"/>
              <a:t>w</a:t>
            </a:r>
            <a:r>
              <a:rPr lang="en-US" altLang="zh-CN" sz="3300" baseline="-25000" dirty="0" err="1"/>
              <a:t>k</a:t>
            </a:r>
            <a:r>
              <a:rPr lang="en-US" altLang="zh-CN" sz="3300" dirty="0"/>
              <a:t>=(a, b)</a:t>
            </a:r>
            <a:r>
              <a:rPr lang="zh-CN" altLang="en-US" sz="3300" dirty="0"/>
              <a:t>需要满足 </a:t>
            </a:r>
            <a:r>
              <a:rPr lang="en-US" altLang="zh-CN" sz="3300" dirty="0"/>
              <a:t>(a-a</a:t>
            </a:r>
            <a:r>
              <a:rPr lang="zh-CN" altLang="en-US" sz="3300" dirty="0"/>
              <a:t>’</a:t>
            </a:r>
            <a:r>
              <a:rPr lang="en-US" altLang="zh-CN" sz="3300" dirty="0"/>
              <a:t>) &lt;=1</a:t>
            </a:r>
            <a:r>
              <a:rPr lang="zh-CN" altLang="en-US" sz="3300" dirty="0"/>
              <a:t>和 </a:t>
            </a:r>
            <a:r>
              <a:rPr lang="en-US" altLang="zh-CN" sz="3300" dirty="0"/>
              <a:t>(b-b</a:t>
            </a:r>
            <a:r>
              <a:rPr lang="zh-CN" altLang="en-US" sz="3300" dirty="0"/>
              <a:t>’</a:t>
            </a:r>
            <a:r>
              <a:rPr lang="en-US" altLang="zh-CN" sz="3300" dirty="0"/>
              <a:t>) &lt;=1</a:t>
            </a:r>
            <a:r>
              <a:rPr lang="zh-CN" altLang="en-US" sz="3300" dirty="0"/>
              <a:t>。这样就可以保证它只能和自己相邻的点对齐，</a:t>
            </a:r>
            <a:r>
              <a:rPr lang="en-US" altLang="zh-CN" sz="3300" dirty="0"/>
              <a:t>Q</a:t>
            </a:r>
            <a:r>
              <a:rPr lang="zh-CN" altLang="en-US" sz="3300" dirty="0"/>
              <a:t>和</a:t>
            </a:r>
            <a:r>
              <a:rPr lang="en-US" altLang="zh-CN" sz="3300" dirty="0"/>
              <a:t>C</a:t>
            </a:r>
            <a:r>
              <a:rPr lang="zh-CN" altLang="en-US" sz="3300" dirty="0"/>
              <a:t>中的每个坐标也都可以在</a:t>
            </a:r>
            <a:r>
              <a:rPr lang="en-US" altLang="zh-CN" sz="3300" dirty="0"/>
              <a:t>W</a:t>
            </a:r>
            <a:r>
              <a:rPr lang="zh-CN" altLang="en-US" sz="3300" dirty="0"/>
              <a:t>中出现。</a:t>
            </a:r>
          </a:p>
          <a:p>
            <a:r>
              <a:rPr lang="zh-CN" altLang="en-US" sz="3300" dirty="0"/>
              <a:t>单调性：对于路径中的一点</a:t>
            </a:r>
            <a:r>
              <a:rPr lang="en-US" altLang="zh-CN" sz="3300" dirty="0"/>
              <a:t>w</a:t>
            </a:r>
            <a:r>
              <a:rPr lang="en-US" altLang="zh-CN" sz="3300" baseline="-25000" dirty="0"/>
              <a:t>k-1</a:t>
            </a:r>
            <a:r>
              <a:rPr lang="en-US" altLang="zh-CN" sz="3300" dirty="0"/>
              <a:t>= (a’, b</a:t>
            </a:r>
            <a:r>
              <a:rPr lang="zh-CN" altLang="en-US" sz="3300" dirty="0"/>
              <a:t>’</a:t>
            </a:r>
            <a:r>
              <a:rPr lang="en-US" altLang="zh-CN" sz="3300" dirty="0"/>
              <a:t>)</a:t>
            </a:r>
            <a:r>
              <a:rPr lang="zh-CN" altLang="en-US" sz="3300" dirty="0"/>
              <a:t>，它的下一个点</a:t>
            </a:r>
            <a:r>
              <a:rPr lang="en-US" altLang="zh-CN" sz="3300" dirty="0" err="1"/>
              <a:t>w</a:t>
            </a:r>
            <a:r>
              <a:rPr lang="en-US" altLang="zh-CN" sz="3300" baseline="-25000" dirty="0" err="1"/>
              <a:t>k</a:t>
            </a:r>
            <a:r>
              <a:rPr lang="en-US" altLang="zh-CN" sz="3300" dirty="0"/>
              <a:t>=(a, b)</a:t>
            </a:r>
            <a:r>
              <a:rPr lang="zh-CN" altLang="en-US" sz="3300" dirty="0"/>
              <a:t>需要满足</a:t>
            </a:r>
            <a:r>
              <a:rPr lang="en-US" altLang="zh-CN" sz="3300" dirty="0"/>
              <a:t>0&lt;=(a-a</a:t>
            </a:r>
            <a:r>
              <a:rPr lang="zh-CN" altLang="en-US" sz="3300" dirty="0"/>
              <a:t>’</a:t>
            </a:r>
            <a:r>
              <a:rPr lang="en-US" altLang="zh-CN" sz="3300" dirty="0"/>
              <a:t>)</a:t>
            </a:r>
            <a:r>
              <a:rPr lang="zh-CN" altLang="en-US" sz="3300" dirty="0"/>
              <a:t>和</a:t>
            </a:r>
            <a:r>
              <a:rPr lang="en-US" altLang="zh-CN" sz="3300" dirty="0"/>
              <a:t>0&lt;= (b-b</a:t>
            </a:r>
            <a:r>
              <a:rPr lang="zh-CN" altLang="en-US" sz="3300" dirty="0"/>
              <a:t>’</a:t>
            </a:r>
            <a:r>
              <a:rPr lang="en-US" altLang="zh-CN" sz="3300" dirty="0"/>
              <a:t>)</a:t>
            </a:r>
            <a:r>
              <a:rPr lang="zh-CN" altLang="en-US" sz="3300" dirty="0"/>
              <a:t>。这样就可以保证路径上的点是随着时间单调前进的。</a:t>
            </a:r>
          </a:p>
          <a:p>
            <a:r>
              <a:rPr lang="zh-CN" altLang="en-US" sz="3300" dirty="0"/>
              <a:t>当满足上面的三条约束后，每一个格点上路径前进的方向就被固定为三个方向中的一个。</a:t>
            </a:r>
          </a:p>
          <a:p>
            <a:endParaRPr lang="zh-CN" altLang="en-US" dirty="0"/>
          </a:p>
        </p:txBody>
      </p:sp>
    </p:spTree>
    <p:extLst>
      <p:ext uri="{BB962C8B-B14F-4D97-AF65-F5344CB8AC3E}">
        <p14:creationId xmlns:p14="http://schemas.microsoft.com/office/powerpoint/2010/main" val="66607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5C6B5-CC9D-456A-81F8-8F5B440CBFFC}"/>
              </a:ext>
            </a:extLst>
          </p:cNvPr>
          <p:cNvSpPr>
            <a:spLocks noGrp="1"/>
          </p:cNvSpPr>
          <p:nvPr>
            <p:ph type="title"/>
          </p:nvPr>
        </p:nvSpPr>
        <p:spPr/>
        <p:txBody>
          <a:bodyPr/>
          <a:lstStyle/>
          <a:p>
            <a:r>
              <a:rPr lang="zh-CN" altLang="en-US" dirty="0"/>
              <a:t>特别介绍：</a:t>
            </a:r>
            <a:r>
              <a:rPr lang="en-US" altLang="zh-CN" dirty="0"/>
              <a:t>DTW</a:t>
            </a:r>
            <a:r>
              <a:rPr lang="zh-CN" altLang="en-US" dirty="0"/>
              <a:t>动态时间规整算法</a:t>
            </a:r>
          </a:p>
        </p:txBody>
      </p:sp>
      <p:sp>
        <p:nvSpPr>
          <p:cNvPr id="3" name="内容占位符 2">
            <a:extLst>
              <a:ext uri="{FF2B5EF4-FFF2-40B4-BE49-F238E27FC236}">
                <a16:creationId xmlns:a16="http://schemas.microsoft.com/office/drawing/2014/main" id="{0A31AB86-AB51-4A7B-BFF6-AB7F30756020}"/>
              </a:ext>
            </a:extLst>
          </p:cNvPr>
          <p:cNvSpPr>
            <a:spLocks noGrp="1"/>
          </p:cNvSpPr>
          <p:nvPr>
            <p:ph sz="quarter" idx="13"/>
          </p:nvPr>
        </p:nvSpPr>
        <p:spPr/>
        <p:txBody>
          <a:bodyPr/>
          <a:lstStyle/>
          <a:p>
            <a:r>
              <a:rPr lang="zh-CN" altLang="en-US" dirty="0"/>
              <a:t>这里我们可以定义一个累积距离。为匹配这两个序列</a:t>
            </a:r>
            <a:r>
              <a:rPr lang="en-US" altLang="zh-CN" dirty="0"/>
              <a:t>P</a:t>
            </a:r>
            <a:r>
              <a:rPr lang="zh-CN" altLang="en-US" dirty="0"/>
              <a:t>和</a:t>
            </a:r>
            <a:r>
              <a:rPr lang="en-US" altLang="zh-CN" dirty="0"/>
              <a:t>Q</a:t>
            </a:r>
            <a:r>
              <a:rPr lang="zh-CN" altLang="en-US" dirty="0"/>
              <a:t>，从</a:t>
            </a:r>
            <a:r>
              <a:rPr lang="en-US" altLang="zh-CN" dirty="0"/>
              <a:t>(0, 0)</a:t>
            </a:r>
            <a:r>
              <a:rPr lang="zh-CN" altLang="en-US" dirty="0"/>
              <a:t>格点开始计算，每到一个格点，之前所有的格点计算出的最短距离都会被累加。直到达终点</a:t>
            </a:r>
            <a:r>
              <a:rPr lang="en-US" altLang="zh-CN" dirty="0"/>
              <a:t>(m, n)</a:t>
            </a:r>
            <a:r>
              <a:rPr lang="zh-CN" altLang="en-US" dirty="0"/>
              <a:t>后，这个累积距离就是前面所说的最小时间距离，也就是序列</a:t>
            </a:r>
            <a:r>
              <a:rPr lang="en-US" altLang="zh-CN" dirty="0"/>
              <a:t>P</a:t>
            </a:r>
            <a:r>
              <a:rPr lang="zh-CN" altLang="en-US" dirty="0"/>
              <a:t>和</a:t>
            </a:r>
            <a:r>
              <a:rPr lang="en-US" altLang="zh-CN" dirty="0"/>
              <a:t>Q</a:t>
            </a:r>
            <a:r>
              <a:rPr lang="zh-CN" altLang="en-US" dirty="0"/>
              <a:t>的相似度。</a:t>
            </a:r>
          </a:p>
          <a:p>
            <a:r>
              <a:rPr lang="zh-CN" altLang="en-US" dirty="0"/>
              <a:t>利用已给好的</a:t>
            </a:r>
            <a:r>
              <a:rPr lang="en-US" altLang="zh-CN" dirty="0" err="1"/>
              <a:t>dtw.m</a:t>
            </a:r>
            <a:r>
              <a:rPr lang="zh-CN" altLang="en-US" dirty="0"/>
              <a:t>文件，设计一个循环，分别分析选择的语音信号和存储的音乐库中的特征匹配程度，计算出相似度后，选择最小值，即为最匹配的歌曲，将它的名字输出。</a:t>
            </a:r>
          </a:p>
          <a:p>
            <a:endParaRPr lang="zh-CN" altLang="en-US" dirty="0"/>
          </a:p>
        </p:txBody>
      </p:sp>
    </p:spTree>
    <p:extLst>
      <p:ext uri="{BB962C8B-B14F-4D97-AF65-F5344CB8AC3E}">
        <p14:creationId xmlns:p14="http://schemas.microsoft.com/office/powerpoint/2010/main" val="239112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3DD8E-5995-4F7F-B015-F901A58B3B35}"/>
              </a:ext>
            </a:extLst>
          </p:cNvPr>
          <p:cNvSpPr>
            <a:spLocks noGrp="1"/>
          </p:cNvSpPr>
          <p:nvPr>
            <p:ph type="title"/>
          </p:nvPr>
        </p:nvSpPr>
        <p:spPr/>
        <p:txBody>
          <a:bodyPr/>
          <a:lstStyle/>
          <a:p>
            <a:r>
              <a:rPr lang="zh-CN" altLang="en-US" sz="6600" dirty="0">
                <a:ln/>
                <a:effectLst>
                  <a:outerShdw blurRad="38100" dist="19050" dir="2700000" algn="tl" rotWithShape="0">
                    <a:schemeClr val="dk1">
                      <a:alpha val="40000"/>
                    </a:schemeClr>
                  </a:outerShdw>
                </a:effectLst>
                <a:latin typeface="Open Sans Light" panose="020B0306030504020204" pitchFamily="34" charset="0"/>
                <a:cs typeface="Open Sans Light" panose="020B0306030504020204" pitchFamily="34" charset="0"/>
              </a:rPr>
              <a:t>目录</a:t>
            </a:r>
            <a:br>
              <a:rPr lang="zh-CN" altLang="en-US" dirty="0">
                <a:ln/>
                <a:effectLst>
                  <a:outerShdw blurRad="38100" dist="19050" dir="2700000" algn="tl" rotWithShape="0">
                    <a:schemeClr val="dk1">
                      <a:alpha val="40000"/>
                    </a:schemeClr>
                  </a:outerShdw>
                </a:effectLst>
                <a:latin typeface="Open Sans Light" panose="020B0306030504020204" pitchFamily="34" charset="0"/>
                <a:cs typeface="Open Sans Light" panose="020B0306030504020204" pitchFamily="34" charset="0"/>
              </a:rPr>
            </a:br>
            <a:endParaRPr lang="zh-CN" altLang="en-US" dirty="0"/>
          </a:p>
        </p:txBody>
      </p:sp>
      <p:sp>
        <p:nvSpPr>
          <p:cNvPr id="3" name="内容占位符 2">
            <a:extLst>
              <a:ext uri="{FF2B5EF4-FFF2-40B4-BE49-F238E27FC236}">
                <a16:creationId xmlns:a16="http://schemas.microsoft.com/office/drawing/2014/main" id="{B1C29A34-5EF3-4A79-A532-76A7C01DBE2B}"/>
              </a:ext>
            </a:extLst>
          </p:cNvPr>
          <p:cNvSpPr>
            <a:spLocks noGrp="1"/>
          </p:cNvSpPr>
          <p:nvPr>
            <p:ph sz="quarter" idx="13"/>
          </p:nvPr>
        </p:nvSpPr>
        <p:spPr/>
        <p:txBody>
          <a:bodyPr>
            <a:noAutofit/>
          </a:bodyPr>
          <a:lstStyle/>
          <a:p>
            <a:r>
              <a:rPr lang="zh-CN" altLang="en-US" sz="4800" dirty="0"/>
              <a:t>目的</a:t>
            </a:r>
            <a:endParaRPr lang="en-US" altLang="zh-CN" sz="4800" dirty="0"/>
          </a:p>
          <a:p>
            <a:r>
              <a:rPr lang="zh-CN" altLang="en-US" sz="4800" dirty="0"/>
              <a:t>原理</a:t>
            </a:r>
            <a:endParaRPr lang="en-US" altLang="zh-CN" sz="4800" dirty="0"/>
          </a:p>
          <a:p>
            <a:r>
              <a:rPr lang="zh-CN" altLang="en-US" sz="4800" dirty="0"/>
              <a:t>过程</a:t>
            </a:r>
            <a:endParaRPr lang="en-US" altLang="zh-CN" sz="4800" dirty="0"/>
          </a:p>
          <a:p>
            <a:r>
              <a:rPr lang="zh-CN" altLang="en-US" sz="4800" dirty="0"/>
              <a:t>总结</a:t>
            </a:r>
          </a:p>
        </p:txBody>
      </p:sp>
    </p:spTree>
    <p:extLst>
      <p:ext uri="{BB962C8B-B14F-4D97-AF65-F5344CB8AC3E}">
        <p14:creationId xmlns:p14="http://schemas.microsoft.com/office/powerpoint/2010/main" val="984169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77709-1474-4CD3-8523-9C264878600B}"/>
              </a:ext>
            </a:extLst>
          </p:cNvPr>
          <p:cNvSpPr>
            <a:spLocks noGrp="1"/>
          </p:cNvSpPr>
          <p:nvPr>
            <p:ph type="title"/>
          </p:nvPr>
        </p:nvSpPr>
        <p:spPr/>
        <p:txBody>
          <a:bodyPr/>
          <a:lstStyle/>
          <a:p>
            <a:r>
              <a:rPr lang="zh-CN" altLang="en-US" kern="100" dirty="0">
                <a:latin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dao</a:t>
            </a:r>
            <a:r>
              <a:rPr lang="en-US" altLang="zh-CN" kern="100" dirty="0" err="1">
                <a:latin typeface="Times New Roman" panose="02020603050405020304" pitchFamily="18" charset="0"/>
              </a:rPr>
              <a:t>ru.m</a:t>
            </a:r>
            <a:r>
              <a:rPr lang="zh-CN" altLang="en-US" kern="100" dirty="0">
                <a:latin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a:t>
            </a:r>
            <a:r>
              <a:rPr lang="zh-CN" altLang="en-US" kern="100" dirty="0">
                <a:latin typeface="宋体" panose="02010600030101010101" pitchFamily="2" charset="-122"/>
                <a:cs typeface="Times New Roman" panose="02020603050405020304" pitchFamily="18" charset="0"/>
              </a:rPr>
              <a:t>导入录音文件</a:t>
            </a:r>
            <a:r>
              <a:rPr lang="en-US" altLang="zh-CN" kern="100" dirty="0">
                <a:latin typeface="Times New Roman" panose="02020603050405020304" pitchFamily="18" charset="0"/>
              </a:rPr>
              <a:t>)</a:t>
            </a:r>
            <a:endParaRPr lang="zh-CN" altLang="en-US" dirty="0"/>
          </a:p>
        </p:txBody>
      </p:sp>
      <p:pic>
        <p:nvPicPr>
          <p:cNvPr id="5" name="内容占位符 4">
            <a:extLst>
              <a:ext uri="{FF2B5EF4-FFF2-40B4-BE49-F238E27FC236}">
                <a16:creationId xmlns:a16="http://schemas.microsoft.com/office/drawing/2014/main" id="{3B2B7302-3D62-4C78-85F2-5086BF7C2EAC}"/>
              </a:ext>
            </a:extLst>
          </p:cNvPr>
          <p:cNvPicPr>
            <a:picLocks noGrp="1" noChangeAspect="1"/>
          </p:cNvPicPr>
          <p:nvPr>
            <p:ph sz="quarter" idx="13"/>
          </p:nvPr>
        </p:nvPicPr>
        <p:blipFill>
          <a:blip r:embed="rId2"/>
          <a:stretch>
            <a:fillRect/>
          </a:stretch>
        </p:blipFill>
        <p:spPr>
          <a:xfrm>
            <a:off x="1530694" y="1857408"/>
            <a:ext cx="6698906" cy="5000592"/>
          </a:xfrm>
        </p:spPr>
      </p:pic>
    </p:spTree>
    <p:extLst>
      <p:ext uri="{BB962C8B-B14F-4D97-AF65-F5344CB8AC3E}">
        <p14:creationId xmlns:p14="http://schemas.microsoft.com/office/powerpoint/2010/main" val="195883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1D9DC-6CA5-452A-BBE6-80E13B8846C7}"/>
              </a:ext>
            </a:extLst>
          </p:cNvPr>
          <p:cNvSpPr>
            <a:spLocks noGrp="1"/>
          </p:cNvSpPr>
          <p:nvPr>
            <p:ph type="title"/>
          </p:nvPr>
        </p:nvSpPr>
        <p:spPr/>
        <p:txBody>
          <a:bodyPr/>
          <a:lstStyle/>
          <a:p>
            <a:r>
              <a:rPr lang="zh-CN" altLang="en-US" kern="100" dirty="0">
                <a:latin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d</a:t>
            </a:r>
            <a:r>
              <a:rPr lang="en-US" altLang="zh-CN" kern="100" dirty="0" err="1">
                <a:latin typeface="Times New Roman" panose="02020603050405020304" pitchFamily="18" charset="0"/>
              </a:rPr>
              <a:t>tw.m</a:t>
            </a:r>
            <a:r>
              <a:rPr lang="zh-CN" altLang="en-US" kern="100" dirty="0">
                <a:latin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a:t>
            </a:r>
            <a:r>
              <a:rPr lang="zh-CN" altLang="en-US" kern="100" dirty="0">
                <a:latin typeface="宋体" panose="02010600030101010101" pitchFamily="2" charset="-122"/>
                <a:cs typeface="Times New Roman" panose="02020603050405020304" pitchFamily="18" charset="0"/>
              </a:rPr>
              <a:t>匹配算法</a:t>
            </a:r>
            <a:r>
              <a:rPr lang="en-US" altLang="zh-CN" kern="100" dirty="0">
                <a:latin typeface="Times New Roman" panose="02020603050405020304" pitchFamily="18" charset="0"/>
              </a:rPr>
              <a:t>)</a:t>
            </a:r>
            <a:endParaRPr lang="zh-CN" altLang="en-US" dirty="0"/>
          </a:p>
        </p:txBody>
      </p:sp>
      <p:pic>
        <p:nvPicPr>
          <p:cNvPr id="5" name="内容占位符 4">
            <a:extLst>
              <a:ext uri="{FF2B5EF4-FFF2-40B4-BE49-F238E27FC236}">
                <a16:creationId xmlns:a16="http://schemas.microsoft.com/office/drawing/2014/main" id="{A8073298-7CF8-43AD-A47F-7E6546EAF505}"/>
              </a:ext>
            </a:extLst>
          </p:cNvPr>
          <p:cNvPicPr>
            <a:picLocks noGrp="1" noChangeAspect="1"/>
          </p:cNvPicPr>
          <p:nvPr>
            <p:ph sz="quarter" idx="13"/>
          </p:nvPr>
        </p:nvPicPr>
        <p:blipFill>
          <a:blip r:embed="rId2"/>
          <a:stretch>
            <a:fillRect/>
          </a:stretch>
        </p:blipFill>
        <p:spPr>
          <a:xfrm>
            <a:off x="352151" y="1671092"/>
            <a:ext cx="5816417" cy="4415383"/>
          </a:xfrm>
        </p:spPr>
      </p:pic>
      <p:pic>
        <p:nvPicPr>
          <p:cNvPr id="7" name="图片 6">
            <a:extLst>
              <a:ext uri="{FF2B5EF4-FFF2-40B4-BE49-F238E27FC236}">
                <a16:creationId xmlns:a16="http://schemas.microsoft.com/office/drawing/2014/main" id="{1B57E032-0C42-4106-8649-948AEB76C48B}"/>
              </a:ext>
            </a:extLst>
          </p:cNvPr>
          <p:cNvPicPr>
            <a:picLocks noChangeAspect="1"/>
          </p:cNvPicPr>
          <p:nvPr/>
        </p:nvPicPr>
        <p:blipFill>
          <a:blip r:embed="rId3"/>
          <a:stretch>
            <a:fillRect/>
          </a:stretch>
        </p:blipFill>
        <p:spPr>
          <a:xfrm>
            <a:off x="6410325" y="1784250"/>
            <a:ext cx="5182226" cy="4302225"/>
          </a:xfrm>
          <a:prstGeom prst="rect">
            <a:avLst/>
          </a:prstGeom>
        </p:spPr>
      </p:pic>
    </p:spTree>
    <p:extLst>
      <p:ext uri="{BB962C8B-B14F-4D97-AF65-F5344CB8AC3E}">
        <p14:creationId xmlns:p14="http://schemas.microsoft.com/office/powerpoint/2010/main" val="272413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C7249-4198-4995-8FA8-62E90FC61019}"/>
              </a:ext>
            </a:extLst>
          </p:cNvPr>
          <p:cNvSpPr>
            <a:spLocks noGrp="1"/>
          </p:cNvSpPr>
          <p:nvPr>
            <p:ph type="title"/>
          </p:nvPr>
        </p:nvSpPr>
        <p:spPr/>
        <p:txBody>
          <a:bodyPr/>
          <a:lstStyle/>
          <a:p>
            <a:r>
              <a:rPr lang="zh-CN" altLang="en-US" kern="100" dirty="0">
                <a:latin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rPr>
              <a:t>panduan.m</a:t>
            </a:r>
            <a:r>
              <a:rPr lang="zh-CN" altLang="en-US" kern="100" dirty="0">
                <a:latin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a:t>
            </a:r>
            <a:r>
              <a:rPr lang="zh-CN" altLang="en-US" kern="100" dirty="0">
                <a:latin typeface="宋体" panose="02010600030101010101" pitchFamily="2" charset="-122"/>
                <a:cs typeface="Times New Roman" panose="02020603050405020304" pitchFamily="18" charset="0"/>
              </a:rPr>
              <a:t>判断匹配情况</a:t>
            </a:r>
            <a:r>
              <a:rPr lang="en-US" altLang="zh-CN" kern="100" dirty="0">
                <a:latin typeface="Times New Roman" panose="02020603050405020304" pitchFamily="18" charset="0"/>
              </a:rPr>
              <a:t>)</a:t>
            </a:r>
            <a:endParaRPr lang="zh-CN" altLang="en-US" dirty="0"/>
          </a:p>
        </p:txBody>
      </p:sp>
      <p:pic>
        <p:nvPicPr>
          <p:cNvPr id="5" name="内容占位符 4">
            <a:extLst>
              <a:ext uri="{FF2B5EF4-FFF2-40B4-BE49-F238E27FC236}">
                <a16:creationId xmlns:a16="http://schemas.microsoft.com/office/drawing/2014/main" id="{4D33FBA9-16D8-4863-A261-43345AED4E03}"/>
              </a:ext>
            </a:extLst>
          </p:cNvPr>
          <p:cNvPicPr>
            <a:picLocks noGrp="1" noChangeAspect="1"/>
          </p:cNvPicPr>
          <p:nvPr>
            <p:ph sz="quarter" idx="13"/>
          </p:nvPr>
        </p:nvPicPr>
        <p:blipFill>
          <a:blip r:embed="rId2"/>
          <a:stretch>
            <a:fillRect/>
          </a:stretch>
        </p:blipFill>
        <p:spPr>
          <a:xfrm>
            <a:off x="0" y="1716881"/>
            <a:ext cx="7882174" cy="5141119"/>
          </a:xfrm>
        </p:spPr>
      </p:pic>
      <p:pic>
        <p:nvPicPr>
          <p:cNvPr id="7" name="图片 6">
            <a:extLst>
              <a:ext uri="{FF2B5EF4-FFF2-40B4-BE49-F238E27FC236}">
                <a16:creationId xmlns:a16="http://schemas.microsoft.com/office/drawing/2014/main" id="{DC704A2A-BCDF-47A9-AE5C-6F9630BD68E2}"/>
              </a:ext>
            </a:extLst>
          </p:cNvPr>
          <p:cNvPicPr>
            <a:picLocks noChangeAspect="1"/>
          </p:cNvPicPr>
          <p:nvPr/>
        </p:nvPicPr>
        <p:blipFill>
          <a:blip r:embed="rId3"/>
          <a:stretch>
            <a:fillRect/>
          </a:stretch>
        </p:blipFill>
        <p:spPr>
          <a:xfrm>
            <a:off x="7978369" y="1771416"/>
            <a:ext cx="4279583" cy="5086583"/>
          </a:xfrm>
          <a:prstGeom prst="rect">
            <a:avLst/>
          </a:prstGeom>
        </p:spPr>
      </p:pic>
    </p:spTree>
    <p:extLst>
      <p:ext uri="{BB962C8B-B14F-4D97-AF65-F5344CB8AC3E}">
        <p14:creationId xmlns:p14="http://schemas.microsoft.com/office/powerpoint/2010/main" val="1726318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4D2C8-0035-4D55-85E1-E04EEE954D3C}"/>
              </a:ext>
            </a:extLst>
          </p:cNvPr>
          <p:cNvSpPr>
            <a:spLocks noGrp="1"/>
          </p:cNvSpPr>
          <p:nvPr>
            <p:ph type="title"/>
          </p:nvPr>
        </p:nvSpPr>
        <p:spPr/>
        <p:txBody>
          <a:bodyPr/>
          <a:lstStyle/>
          <a:p>
            <a:r>
              <a:rPr lang="zh-CN" altLang="en-US" dirty="0"/>
              <a:t>（</a:t>
            </a:r>
            <a:r>
              <a:rPr lang="en-US" altLang="zh-CN" dirty="0"/>
              <a:t>4</a:t>
            </a:r>
            <a:r>
              <a:rPr lang="zh-CN" altLang="en-US" dirty="0"/>
              <a:t>）利用</a:t>
            </a:r>
            <a:r>
              <a:rPr lang="en-US" altLang="zh-CN" dirty="0"/>
              <a:t>guide</a:t>
            </a:r>
            <a:r>
              <a:rPr lang="zh-CN" altLang="en-US" dirty="0"/>
              <a:t>函数设计识别界面，将匹配结果对应的歌曲名称显示在界面上。</a:t>
            </a:r>
            <a:br>
              <a:rPr lang="zh-CN" altLang="en-US" dirty="0"/>
            </a:br>
            <a:endParaRPr lang="zh-CN" altLang="en-US" dirty="0"/>
          </a:p>
        </p:txBody>
      </p:sp>
      <p:sp>
        <p:nvSpPr>
          <p:cNvPr id="3" name="内容占位符 2">
            <a:extLst>
              <a:ext uri="{FF2B5EF4-FFF2-40B4-BE49-F238E27FC236}">
                <a16:creationId xmlns:a16="http://schemas.microsoft.com/office/drawing/2014/main" id="{CAE8D593-C4C3-4090-A21A-A88DD68C7277}"/>
              </a:ext>
            </a:extLst>
          </p:cNvPr>
          <p:cNvSpPr>
            <a:spLocks noGrp="1"/>
          </p:cNvSpPr>
          <p:nvPr>
            <p:ph sz="quarter" idx="13"/>
          </p:nvPr>
        </p:nvSpPr>
        <p:spPr>
          <a:xfrm>
            <a:off x="913774" y="1857376"/>
            <a:ext cx="10363826" cy="5000624"/>
          </a:xfrm>
        </p:spPr>
        <p:txBody>
          <a:bodyPr>
            <a:normAutofit fontScale="92500" lnSpcReduction="10000"/>
          </a:bodyPr>
          <a:lstStyle/>
          <a:p>
            <a:r>
              <a:rPr lang="zh-CN" altLang="en-US" sz="2600" dirty="0"/>
              <a:t>界面上有选择录音文件按钮，语音识别按钮，语音波形显示图像，一个点击显示识别结果的按钮及显示框。</a:t>
            </a:r>
          </a:p>
          <a:p>
            <a:r>
              <a:rPr lang="zh-CN" altLang="en-US" sz="2600" dirty="0"/>
              <a:t>选择录音文件按钮点击后，将得到的文件信息存入</a:t>
            </a:r>
            <a:r>
              <a:rPr lang="en-US" altLang="zh-CN" sz="2600" dirty="0"/>
              <a:t>.mat</a:t>
            </a:r>
            <a:r>
              <a:rPr lang="zh-CN" altLang="en-US" sz="2600" dirty="0"/>
              <a:t>文件，方便后续调用，并画出时域波形，点击语音识别按钮，将跳转至</a:t>
            </a:r>
            <a:r>
              <a:rPr lang="en-US" altLang="zh-CN" sz="2600" dirty="0" err="1"/>
              <a:t>daoru.m</a:t>
            </a:r>
            <a:r>
              <a:rPr lang="zh-CN" altLang="en-US" sz="2600" dirty="0"/>
              <a:t>，利用刚才获得的文件信息对语音信号进行滤波处理，并自动执行</a:t>
            </a:r>
            <a:r>
              <a:rPr lang="en-US" altLang="zh-CN" sz="2600" dirty="0" err="1"/>
              <a:t>panduan.m</a:t>
            </a:r>
            <a:r>
              <a:rPr lang="zh-CN" altLang="en-US" sz="2600" dirty="0"/>
              <a:t>，这里将进行对声音信号的梅尔频率分析</a:t>
            </a:r>
            <a:r>
              <a:rPr lang="en-US" altLang="zh-CN" sz="2600" dirty="0"/>
              <a:t>(</a:t>
            </a:r>
            <a:r>
              <a:rPr lang="en-US" altLang="zh-CN" sz="2600" dirty="0" err="1"/>
              <a:t>mfcc_m.m</a:t>
            </a:r>
            <a:r>
              <a:rPr lang="zh-CN" altLang="en-US" sz="2600" dirty="0"/>
              <a:t>文件</a:t>
            </a:r>
            <a:r>
              <a:rPr lang="en-US" altLang="zh-CN" sz="2600" dirty="0"/>
              <a:t>)</a:t>
            </a:r>
            <a:r>
              <a:rPr lang="zh-CN" altLang="en-US" sz="2600" dirty="0"/>
              <a:t>，得到信号的频率特征，利用</a:t>
            </a:r>
            <a:r>
              <a:rPr lang="en-US" altLang="zh-CN" sz="2600" dirty="0" err="1"/>
              <a:t>dtw.m</a:t>
            </a:r>
            <a:r>
              <a:rPr lang="zh-CN" altLang="en-US" sz="2600" dirty="0"/>
              <a:t>进行相似度的比较，得到最为相似的一个文件，将文件名存储起来，传给下一级，即图形界面的结果按钮，点击该按钮后，将结果显示在该图形界面的对应文本框中，即完成了语音识别的功能。</a:t>
            </a:r>
          </a:p>
          <a:p>
            <a:r>
              <a:rPr lang="zh-CN" altLang="en-US" sz="2600" dirty="0"/>
              <a:t>识别过程，大概耗时</a:t>
            </a:r>
            <a:r>
              <a:rPr lang="en-US" altLang="zh-CN" sz="2600" dirty="0"/>
              <a:t>8~10s</a:t>
            </a:r>
            <a:r>
              <a:rPr lang="zh-CN" altLang="en-US" sz="2600" dirty="0"/>
              <a:t>，主要用时在分析声音信号的频率特征和利用循环进行相似度的对比中。</a:t>
            </a:r>
          </a:p>
          <a:p>
            <a:endParaRPr lang="zh-CN" altLang="en-US" dirty="0"/>
          </a:p>
        </p:txBody>
      </p:sp>
    </p:spTree>
    <p:extLst>
      <p:ext uri="{BB962C8B-B14F-4D97-AF65-F5344CB8AC3E}">
        <p14:creationId xmlns:p14="http://schemas.microsoft.com/office/powerpoint/2010/main" val="3107390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646F5-94BF-430D-9DBE-BF0BA6A3FF37}"/>
              </a:ext>
            </a:extLst>
          </p:cNvPr>
          <p:cNvSpPr>
            <a:spLocks noGrp="1"/>
          </p:cNvSpPr>
          <p:nvPr>
            <p:ph type="title"/>
          </p:nvPr>
        </p:nvSpPr>
        <p:spPr/>
        <p:txBody>
          <a:bodyPr/>
          <a:lstStyle/>
          <a:p>
            <a:r>
              <a:rPr lang="zh-CN" altLang="en-US" dirty="0"/>
              <a:t>下面请看录屏</a:t>
            </a:r>
          </a:p>
        </p:txBody>
      </p:sp>
      <p:sp>
        <p:nvSpPr>
          <p:cNvPr id="3" name="内容占位符 2">
            <a:extLst>
              <a:ext uri="{FF2B5EF4-FFF2-40B4-BE49-F238E27FC236}">
                <a16:creationId xmlns:a16="http://schemas.microsoft.com/office/drawing/2014/main" id="{1FC2E39B-1F3B-4F9D-8BD6-F2DB54DDF6E8}"/>
              </a:ext>
            </a:extLst>
          </p:cNvPr>
          <p:cNvSpPr>
            <a:spLocks noGrp="1"/>
          </p:cNvSpPr>
          <p:nvPr>
            <p:ph sz="quarter" idx="13"/>
          </p:nvPr>
        </p:nvSpPr>
        <p:spPr/>
        <p:txBody>
          <a:bodyPr/>
          <a:lstStyle/>
          <a:p>
            <a:endParaRPr lang="zh-CN" altLang="en-US" dirty="0"/>
          </a:p>
        </p:txBody>
      </p:sp>
    </p:spTree>
    <p:extLst>
      <p:ext uri="{BB962C8B-B14F-4D97-AF65-F5344CB8AC3E}">
        <p14:creationId xmlns:p14="http://schemas.microsoft.com/office/powerpoint/2010/main" val="2599205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D70D0-61B6-4E84-A91C-D70A1B36B915}"/>
              </a:ext>
            </a:extLst>
          </p:cNvPr>
          <p:cNvSpPr>
            <a:spLocks noGrp="1"/>
          </p:cNvSpPr>
          <p:nvPr>
            <p:ph type="title"/>
          </p:nvPr>
        </p:nvSpPr>
        <p:spPr/>
        <p:txBody>
          <a:bodyPr/>
          <a:lstStyle/>
          <a:p>
            <a:r>
              <a:rPr lang="zh-CN" altLang="en-US" dirty="0"/>
              <a:t>四、总结</a:t>
            </a:r>
          </a:p>
        </p:txBody>
      </p:sp>
      <p:sp>
        <p:nvSpPr>
          <p:cNvPr id="3" name="内容占位符 2">
            <a:extLst>
              <a:ext uri="{FF2B5EF4-FFF2-40B4-BE49-F238E27FC236}">
                <a16:creationId xmlns:a16="http://schemas.microsoft.com/office/drawing/2014/main" id="{9600981C-130B-4280-8A93-4E0F929B2738}"/>
              </a:ext>
            </a:extLst>
          </p:cNvPr>
          <p:cNvSpPr>
            <a:spLocks noGrp="1"/>
          </p:cNvSpPr>
          <p:nvPr>
            <p:ph sz="quarter" idx="13"/>
          </p:nvPr>
        </p:nvSpPr>
        <p:spPr/>
        <p:txBody>
          <a:bodyPr>
            <a:normAutofit fontScale="92500" lnSpcReduction="20000"/>
          </a:bodyPr>
          <a:lstStyle/>
          <a:p>
            <a:r>
              <a:rPr lang="zh-CN" altLang="en-US" sz="2400" dirty="0"/>
              <a:t>在这个过程中，我们分成下面两步</a:t>
            </a:r>
            <a:r>
              <a:rPr lang="en-US" altLang="zh-CN" sz="2400" dirty="0"/>
              <a:t>1.</a:t>
            </a:r>
            <a:r>
              <a:rPr lang="zh-CN" altLang="en-US" sz="2400" dirty="0"/>
              <a:t>模板库的构建   </a:t>
            </a:r>
            <a:r>
              <a:rPr lang="en-US" altLang="zh-CN" sz="2400" dirty="0"/>
              <a:t>2.</a:t>
            </a:r>
            <a:r>
              <a:rPr lang="zh-CN" altLang="en-US" sz="2400" dirty="0"/>
              <a:t>音乐信号的识别</a:t>
            </a:r>
            <a:endParaRPr lang="en-US" altLang="zh-CN" sz="2400" dirty="0"/>
          </a:p>
          <a:p>
            <a:r>
              <a:rPr lang="zh-CN" altLang="en-US" sz="2400" dirty="0"/>
              <a:t>首先在网上下载多首音乐，然后对每首音乐提取特征，多首音乐的特征即构成模板库。然后对其进行加窗分帧操作。将音乐信号分为毫秒级的多个音乐片段，然后对音乐片段进行频谱分析。设置一个偏移量，偏移量一般设置为帧长的二分之一。加窗分帧操作可以通过窗函数实现，每移动一次窗函数，便得到一帧的音乐片段。</a:t>
            </a:r>
          </a:p>
          <a:p>
            <a:r>
              <a:rPr lang="zh-CN" altLang="en-US" sz="2400" dirty="0"/>
              <a:t>其次打开麦克风对播放音乐进行录制</a:t>
            </a:r>
            <a:r>
              <a:rPr lang="en-US" altLang="zh-CN" sz="2400" dirty="0"/>
              <a:t>,</a:t>
            </a:r>
            <a:r>
              <a:rPr lang="zh-CN" altLang="en-US" sz="2400" dirty="0"/>
              <a:t>按照模板库构建过程，对信号进行加窗分帧和特征提取，最后将待识别信号的特征与模板库进行匹配，得到该首音乐的歌曲名称。</a:t>
            </a:r>
          </a:p>
          <a:p>
            <a:endParaRPr lang="zh-CN" altLang="en-US" dirty="0"/>
          </a:p>
        </p:txBody>
      </p:sp>
    </p:spTree>
    <p:extLst>
      <p:ext uri="{BB962C8B-B14F-4D97-AF65-F5344CB8AC3E}">
        <p14:creationId xmlns:p14="http://schemas.microsoft.com/office/powerpoint/2010/main" val="2229648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55105-76B7-4D63-B130-2A1806815E75}"/>
              </a:ext>
            </a:extLst>
          </p:cNvPr>
          <p:cNvSpPr>
            <a:spLocks noGrp="1"/>
          </p:cNvSpPr>
          <p:nvPr>
            <p:ph type="title"/>
          </p:nvPr>
        </p:nvSpPr>
        <p:spPr/>
        <p:txBody>
          <a:bodyPr/>
          <a:lstStyle/>
          <a:p>
            <a:r>
              <a:rPr lang="zh-CN" altLang="en-US" dirty="0"/>
              <a:t>备注扩展</a:t>
            </a:r>
          </a:p>
        </p:txBody>
      </p:sp>
      <p:sp>
        <p:nvSpPr>
          <p:cNvPr id="3" name="内容占位符 2">
            <a:extLst>
              <a:ext uri="{FF2B5EF4-FFF2-40B4-BE49-F238E27FC236}">
                <a16:creationId xmlns:a16="http://schemas.microsoft.com/office/drawing/2014/main" id="{833624E4-AB28-4CF6-8D5A-9DB5E65830BC}"/>
              </a:ext>
            </a:extLst>
          </p:cNvPr>
          <p:cNvSpPr>
            <a:spLocks noGrp="1"/>
          </p:cNvSpPr>
          <p:nvPr>
            <p:ph sz="quarter" idx="13"/>
          </p:nvPr>
        </p:nvSpPr>
        <p:spPr/>
        <p:txBody>
          <a:bodyPr/>
          <a:lstStyle/>
          <a:p>
            <a:r>
              <a:rPr lang="zh-CN" altLang="en-US" sz="2800" dirty="0"/>
              <a:t>为提高歌曲识别的速度，可以对音乐信号进行降采样处理，需要结合信号抽样和多速率信号处理理论，对音乐信号的频谱进行分析，得到合适的降采样率，以达到在不造成频谱混叠的情况下降低处理的数据量。</a:t>
            </a:r>
          </a:p>
          <a:p>
            <a:endParaRPr lang="zh-CN" altLang="en-US" dirty="0"/>
          </a:p>
        </p:txBody>
      </p:sp>
    </p:spTree>
    <p:extLst>
      <p:ext uri="{BB962C8B-B14F-4D97-AF65-F5344CB8AC3E}">
        <p14:creationId xmlns:p14="http://schemas.microsoft.com/office/powerpoint/2010/main" val="1276947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6CAE1-F3A8-44A6-944D-34832AAE2E70}"/>
              </a:ext>
            </a:extLst>
          </p:cNvPr>
          <p:cNvSpPr>
            <a:spLocks noGrp="1"/>
          </p:cNvSpPr>
          <p:nvPr>
            <p:ph type="title"/>
          </p:nvPr>
        </p:nvSpPr>
        <p:spPr>
          <a:xfrm>
            <a:off x="913774" y="1661505"/>
            <a:ext cx="10364451" cy="1596177"/>
          </a:xfrm>
        </p:spPr>
        <p:txBody>
          <a:bodyPr>
            <a:normAutofit/>
          </a:bodyPr>
          <a:lstStyle/>
          <a:p>
            <a:r>
              <a:rPr lang="zh-CN" altLang="en-US" sz="9600" dirty="0"/>
              <a:t>谢谢大家观看</a:t>
            </a:r>
            <a:r>
              <a:rPr lang="en-US" altLang="zh-CN" sz="9600" dirty="0"/>
              <a:t>!</a:t>
            </a:r>
            <a:endParaRPr lang="zh-CN" altLang="en-US" sz="9600" dirty="0"/>
          </a:p>
        </p:txBody>
      </p:sp>
      <p:pic>
        <p:nvPicPr>
          <p:cNvPr id="5" name="图片 4">
            <a:extLst>
              <a:ext uri="{FF2B5EF4-FFF2-40B4-BE49-F238E27FC236}">
                <a16:creationId xmlns:a16="http://schemas.microsoft.com/office/drawing/2014/main" id="{F8D9CBBE-BCFC-43AF-8BCA-394877DAB546}"/>
              </a:ext>
            </a:extLst>
          </p:cNvPr>
          <p:cNvPicPr>
            <a:picLocks noChangeAspect="1"/>
          </p:cNvPicPr>
          <p:nvPr/>
        </p:nvPicPr>
        <p:blipFill>
          <a:blip r:embed="rId2"/>
          <a:stretch>
            <a:fillRect/>
          </a:stretch>
        </p:blipFill>
        <p:spPr>
          <a:xfrm>
            <a:off x="913774" y="3166375"/>
            <a:ext cx="5545359" cy="3691625"/>
          </a:xfrm>
          <a:prstGeom prst="rect">
            <a:avLst/>
          </a:prstGeom>
        </p:spPr>
      </p:pic>
      <p:sp>
        <p:nvSpPr>
          <p:cNvPr id="6" name="思想气泡: 云 5">
            <a:extLst>
              <a:ext uri="{FF2B5EF4-FFF2-40B4-BE49-F238E27FC236}">
                <a16:creationId xmlns:a16="http://schemas.microsoft.com/office/drawing/2014/main" id="{748E8663-7722-4EE7-86CB-58797F1C4218}"/>
              </a:ext>
            </a:extLst>
          </p:cNvPr>
          <p:cNvSpPr/>
          <p:nvPr/>
        </p:nvSpPr>
        <p:spPr>
          <a:xfrm>
            <a:off x="7404210" y="3257682"/>
            <a:ext cx="3711465" cy="2271581"/>
          </a:xfrm>
          <a:prstGeom prst="cloud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3600" dirty="0">
                <a:ln w="0"/>
                <a:solidFill>
                  <a:schemeClr val="tx1"/>
                </a:solidFill>
                <a:effectLst>
                  <a:outerShdw blurRad="38100" dist="19050" dir="2700000" algn="tl" rotWithShape="0">
                    <a:schemeClr val="dk1">
                      <a:alpha val="40000"/>
                    </a:schemeClr>
                  </a:outerShdw>
                </a:effectLst>
              </a:rPr>
              <a:t>我们尽力了，喵</a:t>
            </a:r>
            <a:r>
              <a:rPr lang="en-US" altLang="zh-CN" sz="3600" dirty="0">
                <a:ln w="0"/>
                <a:solidFill>
                  <a:schemeClr val="tx1"/>
                </a:solidFill>
                <a:effectLst>
                  <a:outerShdw blurRad="38100" dist="19050" dir="2700000" algn="tl" rotWithShape="0">
                    <a:schemeClr val="dk1">
                      <a:alpha val="40000"/>
                    </a:schemeClr>
                  </a:outerShdw>
                </a:effectLst>
              </a:rPr>
              <a:t>~</a:t>
            </a:r>
            <a:endParaRPr lang="zh-CN" altLang="en-US" sz="3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4352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F77B6-BE9F-4152-B902-DC202D9FC340}"/>
              </a:ext>
            </a:extLst>
          </p:cNvPr>
          <p:cNvSpPr>
            <a:spLocks noGrp="1"/>
          </p:cNvSpPr>
          <p:nvPr>
            <p:ph type="title"/>
          </p:nvPr>
        </p:nvSpPr>
        <p:spPr/>
        <p:txBody>
          <a:bodyPr/>
          <a:lstStyle/>
          <a:p>
            <a:r>
              <a:rPr lang="zh-CN" altLang="en-US" dirty="0"/>
              <a:t>一、研学目的</a:t>
            </a:r>
          </a:p>
        </p:txBody>
      </p:sp>
      <p:sp>
        <p:nvSpPr>
          <p:cNvPr id="3" name="内容占位符 2">
            <a:extLst>
              <a:ext uri="{FF2B5EF4-FFF2-40B4-BE49-F238E27FC236}">
                <a16:creationId xmlns:a16="http://schemas.microsoft.com/office/drawing/2014/main" id="{EBDC6BAC-B22C-4E8F-95CD-46B752799EDC}"/>
              </a:ext>
            </a:extLst>
          </p:cNvPr>
          <p:cNvSpPr>
            <a:spLocks noGrp="1"/>
          </p:cNvSpPr>
          <p:nvPr>
            <p:ph sz="quarter" idx="13"/>
          </p:nvPr>
        </p:nvSpPr>
        <p:spPr/>
        <p:txBody>
          <a:bodyPr/>
          <a:lstStyle/>
          <a:p>
            <a:r>
              <a:rPr lang="zh-CN" altLang="en-US" sz="3600" dirty="0"/>
              <a:t>音乐检索的主要方法是基于内容的检索，即利用音乐的音符、旋律、节奏、歌曲风格等语义级的特征或者声学层特征从数据库中检索乐曲。本研究专题为使用基于信号频谱分析的方法实现音乐检索。</a:t>
            </a:r>
          </a:p>
          <a:p>
            <a:endParaRPr lang="zh-CN" altLang="en-US" dirty="0"/>
          </a:p>
        </p:txBody>
      </p:sp>
    </p:spTree>
    <p:extLst>
      <p:ext uri="{BB962C8B-B14F-4D97-AF65-F5344CB8AC3E}">
        <p14:creationId xmlns:p14="http://schemas.microsoft.com/office/powerpoint/2010/main" val="407382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64EAF-0027-4779-9CBE-60ED82BAA02B}"/>
              </a:ext>
            </a:extLst>
          </p:cNvPr>
          <p:cNvSpPr>
            <a:spLocks noGrp="1"/>
          </p:cNvSpPr>
          <p:nvPr>
            <p:ph type="title"/>
          </p:nvPr>
        </p:nvSpPr>
        <p:spPr/>
        <p:txBody>
          <a:bodyPr/>
          <a:lstStyle/>
          <a:p>
            <a:r>
              <a:rPr lang="zh-CN" altLang="en-US" dirty="0"/>
              <a:t>二、原理</a:t>
            </a:r>
          </a:p>
        </p:txBody>
      </p:sp>
      <p:sp>
        <p:nvSpPr>
          <p:cNvPr id="3" name="内容占位符 2">
            <a:extLst>
              <a:ext uri="{FF2B5EF4-FFF2-40B4-BE49-F238E27FC236}">
                <a16:creationId xmlns:a16="http://schemas.microsoft.com/office/drawing/2014/main" id="{05B2D5E8-4AEF-421B-BAB1-C944CDD565B9}"/>
              </a:ext>
            </a:extLst>
          </p:cNvPr>
          <p:cNvSpPr>
            <a:spLocks noGrp="1"/>
          </p:cNvSpPr>
          <p:nvPr>
            <p:ph sz="quarter" idx="13"/>
          </p:nvPr>
        </p:nvSpPr>
        <p:spPr/>
        <p:txBody>
          <a:bodyPr/>
          <a:lstStyle/>
          <a:p>
            <a:r>
              <a:rPr lang="zh-CN" altLang="en-US" dirty="0"/>
              <a:t>该方案包含两部分，</a:t>
            </a:r>
            <a:endParaRPr lang="en-US" altLang="zh-CN" dirty="0"/>
          </a:p>
          <a:p>
            <a:r>
              <a:rPr lang="zh-CN" altLang="en-US" dirty="0"/>
              <a:t>第一部分为模板库的构建，</a:t>
            </a:r>
            <a:endParaRPr lang="en-US" altLang="zh-CN" dirty="0"/>
          </a:p>
          <a:p>
            <a:r>
              <a:rPr lang="zh-CN" altLang="en-US" dirty="0"/>
              <a:t>第二部分为音乐信号的识别，</a:t>
            </a:r>
            <a:endParaRPr lang="en-US" altLang="zh-CN" dirty="0"/>
          </a:p>
          <a:p>
            <a:r>
              <a:rPr lang="zh-CN" altLang="en-US" dirty="0"/>
              <a:t>如图</a:t>
            </a:r>
            <a:r>
              <a:rPr lang="en-US" altLang="zh-CN" dirty="0"/>
              <a:t>1</a:t>
            </a:r>
            <a:r>
              <a:rPr lang="zh-CN" altLang="en-US" dirty="0"/>
              <a:t>所示。</a:t>
            </a:r>
          </a:p>
          <a:p>
            <a:endParaRPr lang="zh-CN" altLang="en-US" dirty="0"/>
          </a:p>
        </p:txBody>
      </p:sp>
      <p:pic>
        <p:nvPicPr>
          <p:cNvPr id="4" name="图片 3">
            <a:extLst>
              <a:ext uri="{FF2B5EF4-FFF2-40B4-BE49-F238E27FC236}">
                <a16:creationId xmlns:a16="http://schemas.microsoft.com/office/drawing/2014/main" id="{B0FD64FE-79B1-44F3-8396-09A826024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26254" y="1889952"/>
            <a:ext cx="7865746" cy="4968048"/>
          </a:xfrm>
          <a:prstGeom prst="rect">
            <a:avLst/>
          </a:prstGeom>
          <a:noFill/>
          <a:ln>
            <a:noFill/>
          </a:ln>
        </p:spPr>
      </p:pic>
    </p:spTree>
    <p:extLst>
      <p:ext uri="{BB962C8B-B14F-4D97-AF65-F5344CB8AC3E}">
        <p14:creationId xmlns:p14="http://schemas.microsoft.com/office/powerpoint/2010/main" val="398033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75B85FA-2DB8-4ED3-8E85-CEDC7C9320DA}"/>
              </a:ext>
            </a:extLst>
          </p:cNvPr>
          <p:cNvSpPr>
            <a:spLocks noGrp="1"/>
          </p:cNvSpPr>
          <p:nvPr>
            <p:ph sz="quarter" idx="13"/>
          </p:nvPr>
        </p:nvSpPr>
        <p:spPr>
          <a:xfrm>
            <a:off x="913774" y="1528764"/>
            <a:ext cx="10363826" cy="4262436"/>
          </a:xfrm>
        </p:spPr>
        <p:txBody>
          <a:bodyPr/>
          <a:lstStyle/>
          <a:p>
            <a:r>
              <a:rPr lang="en-US" altLang="zh-CN" sz="2400" dirty="0"/>
              <a:t>1.</a:t>
            </a:r>
            <a:r>
              <a:rPr lang="zh-CN" altLang="en-US" sz="2400" dirty="0"/>
              <a:t>模板库的构建：首先在网上下载多首音乐，然后对每首音乐提取特征，多首音乐的特征即构成模板库。音乐信号并不是一个平稳随机过程，所以不能直接对整个信号进行频谱分析，需要对其进行加窗分帧操作。将音乐信号分为毫秒级的多个音乐片段，每个音乐片段可以看做是平稳随机过程，然后对音乐片段进行频谱分析。为了保证两个音乐片段之间的平滑过渡，需要设置一个偏移量，也就是前后两帧的数据需要共同拥有同一节数据，偏移量一般设置为帧长的二分之一。加窗分帧操作可以通过窗函数实现，每移动一次窗函数，便得到一帧的音乐片段。</a:t>
            </a:r>
          </a:p>
          <a:p>
            <a:endParaRPr lang="zh-CN" altLang="en-US" dirty="0"/>
          </a:p>
        </p:txBody>
      </p:sp>
    </p:spTree>
    <p:extLst>
      <p:ext uri="{BB962C8B-B14F-4D97-AF65-F5344CB8AC3E}">
        <p14:creationId xmlns:p14="http://schemas.microsoft.com/office/powerpoint/2010/main" val="135766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75B85FA-2DB8-4ED3-8E85-CEDC7C9320DA}"/>
              </a:ext>
            </a:extLst>
          </p:cNvPr>
          <p:cNvSpPr>
            <a:spLocks noGrp="1"/>
          </p:cNvSpPr>
          <p:nvPr>
            <p:ph sz="quarter" idx="13"/>
          </p:nvPr>
        </p:nvSpPr>
        <p:spPr>
          <a:xfrm>
            <a:off x="913774" y="1528764"/>
            <a:ext cx="10363826" cy="4262436"/>
          </a:xfrm>
        </p:spPr>
        <p:txBody>
          <a:bodyPr/>
          <a:lstStyle/>
          <a:p>
            <a:r>
              <a:rPr lang="en-US" altLang="zh-CN" sz="2400" dirty="0"/>
              <a:t>2.</a:t>
            </a:r>
            <a:r>
              <a:rPr lang="zh-CN" altLang="en-US" sz="2800" dirty="0"/>
              <a:t>音乐信号的识别：打开麦克风对播放音乐进行录制</a:t>
            </a:r>
            <a:r>
              <a:rPr lang="en-US" altLang="zh-CN" sz="2800" dirty="0"/>
              <a:t>,</a:t>
            </a:r>
            <a:r>
              <a:rPr lang="zh-CN" altLang="en-US" sz="2800" dirty="0"/>
              <a:t>按照模板库构建过程，对信号进行加窗分帧和特征提取，最后将待识别信号的特征与模板库进行匹配，得到该首音乐的歌曲名称。</a:t>
            </a:r>
          </a:p>
          <a:p>
            <a:r>
              <a:rPr lang="en-US" altLang="zh-CN" sz="2800" dirty="0"/>
              <a:t>3.</a:t>
            </a:r>
            <a:r>
              <a:rPr lang="zh-CN" altLang="en-US" sz="2800" dirty="0"/>
              <a:t>为提高歌曲识别的速度，可以对音乐信号进行降采样处理，需要结合信号抽样和多速率信号处理理论，对音乐信号的频谱进行分析，得到合适的降采样率，以达到在不造成频谱混叠的情况下降低处理的数据量。</a:t>
            </a:r>
          </a:p>
          <a:p>
            <a:endParaRPr lang="zh-CN" altLang="en-US" dirty="0"/>
          </a:p>
        </p:txBody>
      </p:sp>
    </p:spTree>
    <p:extLst>
      <p:ext uri="{BB962C8B-B14F-4D97-AF65-F5344CB8AC3E}">
        <p14:creationId xmlns:p14="http://schemas.microsoft.com/office/powerpoint/2010/main" val="105196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00CF7-91C6-492F-BE33-659C4E6577E7}"/>
              </a:ext>
            </a:extLst>
          </p:cNvPr>
          <p:cNvSpPr>
            <a:spLocks noGrp="1"/>
          </p:cNvSpPr>
          <p:nvPr>
            <p:ph type="title"/>
          </p:nvPr>
        </p:nvSpPr>
        <p:spPr>
          <a:xfrm>
            <a:off x="913149" y="268712"/>
            <a:ext cx="10364451" cy="1596177"/>
          </a:xfrm>
        </p:spPr>
        <p:txBody>
          <a:bodyPr/>
          <a:lstStyle/>
          <a:p>
            <a:r>
              <a:rPr lang="zh-CN" altLang="en-US" dirty="0"/>
              <a:t>三、具体过程</a:t>
            </a:r>
          </a:p>
        </p:txBody>
      </p:sp>
      <p:sp>
        <p:nvSpPr>
          <p:cNvPr id="3" name="内容占位符 2">
            <a:extLst>
              <a:ext uri="{FF2B5EF4-FFF2-40B4-BE49-F238E27FC236}">
                <a16:creationId xmlns:a16="http://schemas.microsoft.com/office/drawing/2014/main" id="{29385A66-A460-4C80-9324-5867E0F23E05}"/>
              </a:ext>
            </a:extLst>
          </p:cNvPr>
          <p:cNvSpPr>
            <a:spLocks noGrp="1"/>
          </p:cNvSpPr>
          <p:nvPr>
            <p:ph sz="quarter" idx="13"/>
          </p:nvPr>
        </p:nvSpPr>
        <p:spPr>
          <a:xfrm>
            <a:off x="913774" y="1585914"/>
            <a:ext cx="10363826" cy="4205286"/>
          </a:xfrm>
        </p:spPr>
        <p:txBody>
          <a:bodyPr>
            <a:normAutofit/>
          </a:bodyPr>
          <a:lstStyle/>
          <a:p>
            <a:r>
              <a:rPr lang="zh-CN" altLang="en-US" sz="3200" dirty="0"/>
              <a:t>（一）</a:t>
            </a:r>
            <a:r>
              <a:rPr lang="zh-CN" altLang="en-US" sz="3200" b="1" dirty="0"/>
              <a:t>模板库的建立</a:t>
            </a:r>
            <a:endParaRPr lang="en-US" altLang="zh-CN" sz="3200" b="1" dirty="0"/>
          </a:p>
          <a:p>
            <a:r>
              <a:rPr lang="en-US" altLang="zh-CN" sz="3200" b="1" dirty="0"/>
              <a:t>1.</a:t>
            </a:r>
            <a:r>
              <a:rPr lang="zh-CN" altLang="en-US" sz="3600" dirty="0"/>
              <a:t>定义提取特征参数函数</a:t>
            </a:r>
            <a:r>
              <a:rPr lang="en-US" altLang="zh-CN" sz="3600" dirty="0"/>
              <a:t>——MFCC</a:t>
            </a:r>
            <a:endParaRPr lang="zh-CN" altLang="en-US" sz="3600" dirty="0"/>
          </a:p>
          <a:p>
            <a:endParaRPr lang="zh-CN" altLang="en-US" dirty="0"/>
          </a:p>
        </p:txBody>
      </p:sp>
      <p:pic>
        <p:nvPicPr>
          <p:cNvPr id="5" name="图片 4">
            <a:extLst>
              <a:ext uri="{FF2B5EF4-FFF2-40B4-BE49-F238E27FC236}">
                <a16:creationId xmlns:a16="http://schemas.microsoft.com/office/drawing/2014/main" id="{1F270B6A-7646-4753-A84D-FFB1B7C81E20}"/>
              </a:ext>
            </a:extLst>
          </p:cNvPr>
          <p:cNvPicPr>
            <a:picLocks noChangeAspect="1"/>
          </p:cNvPicPr>
          <p:nvPr/>
        </p:nvPicPr>
        <p:blipFill>
          <a:blip r:embed="rId2"/>
          <a:stretch>
            <a:fillRect/>
          </a:stretch>
        </p:blipFill>
        <p:spPr>
          <a:xfrm>
            <a:off x="4429125" y="2909887"/>
            <a:ext cx="5142480" cy="3955184"/>
          </a:xfrm>
          <a:prstGeom prst="rect">
            <a:avLst/>
          </a:prstGeom>
        </p:spPr>
      </p:pic>
    </p:spTree>
    <p:extLst>
      <p:ext uri="{BB962C8B-B14F-4D97-AF65-F5344CB8AC3E}">
        <p14:creationId xmlns:p14="http://schemas.microsoft.com/office/powerpoint/2010/main" val="294654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80BBEDD-C07B-4505-B5F2-A08E139B5B93}"/>
              </a:ext>
            </a:extLst>
          </p:cNvPr>
          <p:cNvPicPr>
            <a:picLocks noGrp="1" noChangeAspect="1"/>
          </p:cNvPicPr>
          <p:nvPr>
            <p:ph sz="quarter" idx="13"/>
          </p:nvPr>
        </p:nvPicPr>
        <p:blipFill>
          <a:blip r:embed="rId2"/>
          <a:stretch>
            <a:fillRect/>
          </a:stretch>
        </p:blipFill>
        <p:spPr>
          <a:xfrm>
            <a:off x="913773" y="91250"/>
            <a:ext cx="3915401" cy="6644317"/>
          </a:xfrm>
          <a:prstGeom prst="rect">
            <a:avLst/>
          </a:prstGeom>
        </p:spPr>
      </p:pic>
      <p:pic>
        <p:nvPicPr>
          <p:cNvPr id="5" name="图片 4">
            <a:extLst>
              <a:ext uri="{FF2B5EF4-FFF2-40B4-BE49-F238E27FC236}">
                <a16:creationId xmlns:a16="http://schemas.microsoft.com/office/drawing/2014/main" id="{9FAAAAFC-EAE0-4C94-B14C-675911622359}"/>
              </a:ext>
            </a:extLst>
          </p:cNvPr>
          <p:cNvPicPr>
            <a:picLocks noChangeAspect="1"/>
          </p:cNvPicPr>
          <p:nvPr/>
        </p:nvPicPr>
        <p:blipFill>
          <a:blip r:embed="rId3"/>
          <a:stretch>
            <a:fillRect/>
          </a:stretch>
        </p:blipFill>
        <p:spPr>
          <a:xfrm>
            <a:off x="5741511" y="91250"/>
            <a:ext cx="6244743" cy="6644316"/>
          </a:xfrm>
          <a:prstGeom prst="rect">
            <a:avLst/>
          </a:prstGeom>
        </p:spPr>
      </p:pic>
      <p:sp>
        <p:nvSpPr>
          <p:cNvPr id="7" name="标题 6">
            <a:extLst>
              <a:ext uri="{FF2B5EF4-FFF2-40B4-BE49-F238E27FC236}">
                <a16:creationId xmlns:a16="http://schemas.microsoft.com/office/drawing/2014/main" id="{7FFC184B-7E37-442F-9DE9-C678899B276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2170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B4984-6E53-44F9-9244-2BBCFEBC4544}"/>
              </a:ext>
            </a:extLst>
          </p:cNvPr>
          <p:cNvSpPr>
            <a:spLocks noGrp="1"/>
          </p:cNvSpPr>
          <p:nvPr>
            <p:ph type="title"/>
          </p:nvPr>
        </p:nvSpPr>
        <p:spPr/>
        <p:txBody>
          <a:bodyPr/>
          <a:lstStyle/>
          <a:p>
            <a:r>
              <a:rPr lang="en-US" altLang="zh-CN" dirty="0"/>
              <a:t>2.</a:t>
            </a:r>
            <a:r>
              <a:rPr lang="zh-CN" altLang="en-US" dirty="0"/>
              <a:t>提取五首歌曲特征参数</a:t>
            </a:r>
            <a:br>
              <a:rPr lang="zh-CN" altLang="en-US" dirty="0"/>
            </a:br>
            <a:endParaRPr lang="zh-CN" altLang="en-US" dirty="0"/>
          </a:p>
        </p:txBody>
      </p:sp>
      <p:sp>
        <p:nvSpPr>
          <p:cNvPr id="3" name="内容占位符 2">
            <a:extLst>
              <a:ext uri="{FF2B5EF4-FFF2-40B4-BE49-F238E27FC236}">
                <a16:creationId xmlns:a16="http://schemas.microsoft.com/office/drawing/2014/main" id="{99B495B5-F8EE-4FC0-A993-C055B938F5CA}"/>
              </a:ext>
            </a:extLst>
          </p:cNvPr>
          <p:cNvSpPr>
            <a:spLocks noGrp="1"/>
          </p:cNvSpPr>
          <p:nvPr>
            <p:ph sz="quarter" idx="13"/>
          </p:nvPr>
        </p:nvSpPr>
        <p:spPr/>
        <p:txBody>
          <a:bodyPr>
            <a:noAutofit/>
          </a:bodyPr>
          <a:lstStyle/>
          <a:p>
            <a:r>
              <a:rPr lang="en-US" altLang="zh-CN" sz="2400" dirty="0"/>
              <a:t>[y1,Fs1]=</a:t>
            </a:r>
            <a:r>
              <a:rPr lang="en-US" altLang="zh-CN" sz="2400" dirty="0" err="1"/>
              <a:t>audioread</a:t>
            </a:r>
            <a:r>
              <a:rPr lang="en-US" altLang="zh-CN" sz="2400" dirty="0"/>
              <a:t>("</a:t>
            </a:r>
            <a:r>
              <a:rPr lang="zh-CN" altLang="en-US" sz="2400" dirty="0"/>
              <a:t>阿炳 </a:t>
            </a:r>
            <a:r>
              <a:rPr lang="en-US" altLang="zh-CN" sz="2400" dirty="0"/>
              <a:t>- </a:t>
            </a:r>
            <a:r>
              <a:rPr lang="zh-CN" altLang="en-US" sz="2400" dirty="0"/>
              <a:t>二泉映月</a:t>
            </a:r>
            <a:r>
              <a:rPr lang="en-US" altLang="zh-CN" sz="2400" dirty="0"/>
              <a:t>(</a:t>
            </a:r>
            <a:r>
              <a:rPr lang="zh-CN" altLang="en-US" sz="2400" dirty="0"/>
              <a:t>弦乐合奏</a:t>
            </a:r>
            <a:r>
              <a:rPr lang="en-US" altLang="zh-CN" sz="2400" dirty="0"/>
              <a:t>).wav");cc1=</a:t>
            </a:r>
            <a:r>
              <a:rPr lang="en-US" altLang="zh-CN" sz="2400" dirty="0" err="1"/>
              <a:t>mfcc_m</a:t>
            </a:r>
            <a:r>
              <a:rPr lang="en-US" altLang="zh-CN" sz="2400" dirty="0"/>
              <a:t>(y1,Fs1,3,50,25); [y2,Fs2]=</a:t>
            </a:r>
            <a:r>
              <a:rPr lang="en-US" altLang="zh-CN" sz="2400" dirty="0" err="1"/>
              <a:t>audioread</a:t>
            </a:r>
            <a:r>
              <a:rPr lang="en-US" altLang="zh-CN" sz="2400" dirty="0"/>
              <a:t>("</a:t>
            </a:r>
            <a:r>
              <a:rPr lang="zh-CN" altLang="en-US" sz="2400" dirty="0"/>
              <a:t>许嵩 </a:t>
            </a:r>
            <a:r>
              <a:rPr lang="en-US" altLang="zh-CN" sz="2400" dirty="0"/>
              <a:t>- </a:t>
            </a:r>
            <a:r>
              <a:rPr lang="zh-CN" altLang="en-US" sz="2400" dirty="0"/>
              <a:t>亲情式的爱情</a:t>
            </a:r>
            <a:r>
              <a:rPr lang="en-US" altLang="zh-CN" sz="2400" dirty="0"/>
              <a:t>.wav");cc2=</a:t>
            </a:r>
            <a:r>
              <a:rPr lang="en-US" altLang="zh-CN" sz="2400" dirty="0" err="1"/>
              <a:t>mfcc_m</a:t>
            </a:r>
            <a:r>
              <a:rPr lang="en-US" altLang="zh-CN" sz="2400" dirty="0"/>
              <a:t>(y2,Fs2,3,50,25); [y3,Fs3]=</a:t>
            </a:r>
            <a:r>
              <a:rPr lang="en-US" altLang="zh-CN" sz="2400" dirty="0" err="1"/>
              <a:t>audioread</a:t>
            </a:r>
            <a:r>
              <a:rPr lang="en-US" altLang="zh-CN" sz="2400" dirty="0"/>
              <a:t>("</a:t>
            </a:r>
            <a:r>
              <a:rPr lang="zh-CN" altLang="en-US" sz="2400" dirty="0"/>
              <a:t>张杰 张碧晨 </a:t>
            </a:r>
            <a:r>
              <a:rPr lang="en-US" altLang="zh-CN" sz="2400" dirty="0"/>
              <a:t>- </a:t>
            </a:r>
            <a:r>
              <a:rPr lang="zh-CN" altLang="en-US" sz="2400" dirty="0"/>
              <a:t>只要平凡</a:t>
            </a:r>
            <a:r>
              <a:rPr lang="en-US" altLang="zh-CN" sz="2400" dirty="0"/>
              <a:t>.wav");cc3=</a:t>
            </a:r>
            <a:r>
              <a:rPr lang="en-US" altLang="zh-CN" sz="2400" dirty="0" err="1"/>
              <a:t>mfcc_m</a:t>
            </a:r>
            <a:r>
              <a:rPr lang="en-US" altLang="zh-CN" sz="2400" dirty="0"/>
              <a:t>(y3,Fs3,3,50,25); [y4,Fs4]=</a:t>
            </a:r>
            <a:r>
              <a:rPr lang="en-US" altLang="zh-CN" sz="2400" dirty="0" err="1"/>
              <a:t>audioread</a:t>
            </a:r>
            <a:r>
              <a:rPr lang="en-US" altLang="zh-CN" sz="2400" dirty="0"/>
              <a:t>("</a:t>
            </a:r>
            <a:r>
              <a:rPr lang="zh-CN" altLang="en-US" sz="2400" dirty="0"/>
              <a:t>张紫豪 </a:t>
            </a:r>
            <a:r>
              <a:rPr lang="en-US" altLang="zh-CN" sz="2400" dirty="0"/>
              <a:t>- </a:t>
            </a:r>
            <a:r>
              <a:rPr lang="zh-CN" altLang="en-US" sz="2400" dirty="0"/>
              <a:t>可不可以</a:t>
            </a:r>
            <a:r>
              <a:rPr lang="en-US" altLang="zh-CN" sz="2400" dirty="0"/>
              <a:t>.wav");cc4=</a:t>
            </a:r>
            <a:r>
              <a:rPr lang="en-US" altLang="zh-CN" sz="2400" dirty="0" err="1"/>
              <a:t>mfcc_m</a:t>
            </a:r>
            <a:r>
              <a:rPr lang="en-US" altLang="zh-CN" sz="2400" dirty="0"/>
              <a:t>(y4,Fs4,3,50,25); [y5,Fs5]=</a:t>
            </a:r>
            <a:r>
              <a:rPr lang="en-US" altLang="zh-CN" sz="2400" dirty="0" err="1"/>
              <a:t>audioread</a:t>
            </a:r>
            <a:r>
              <a:rPr lang="en-US" altLang="zh-CN" sz="2400" dirty="0"/>
              <a:t>("</a:t>
            </a:r>
            <a:r>
              <a:rPr lang="zh-CN" altLang="en-US" sz="2400" dirty="0"/>
              <a:t>祝酒歌</a:t>
            </a:r>
            <a:r>
              <a:rPr lang="en-US" altLang="zh-CN" sz="2400" dirty="0"/>
              <a:t>.wav");cc5=</a:t>
            </a:r>
            <a:r>
              <a:rPr lang="en-US" altLang="zh-CN" sz="2400" dirty="0" err="1"/>
              <a:t>mfcc_m</a:t>
            </a:r>
            <a:r>
              <a:rPr lang="en-US" altLang="zh-CN" sz="2400" dirty="0"/>
              <a:t>(y5,Fs5,3,50,25); save('</a:t>
            </a:r>
            <a:r>
              <a:rPr lang="zh-CN" altLang="en-US" sz="2400" dirty="0"/>
              <a:t>特征参数</a:t>
            </a:r>
            <a:r>
              <a:rPr lang="en-US" altLang="zh-CN" sz="2400" dirty="0"/>
              <a:t>','cc1','cc2','cc3','cc4','cc5');</a:t>
            </a:r>
            <a:endParaRPr lang="zh-CN" altLang="en-US" sz="2400" dirty="0"/>
          </a:p>
        </p:txBody>
      </p:sp>
    </p:spTree>
    <p:extLst>
      <p:ext uri="{BB962C8B-B14F-4D97-AF65-F5344CB8AC3E}">
        <p14:creationId xmlns:p14="http://schemas.microsoft.com/office/powerpoint/2010/main" val="2395928900"/>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TM04033925[[fn=水滴]]</Template>
  <TotalTime>49</TotalTime>
  <Words>1738</Words>
  <Application>Microsoft Office PowerPoint</Application>
  <PresentationFormat>宽屏</PresentationFormat>
  <Paragraphs>71</Paragraphs>
  <Slides>27</Slides>
  <Notes>0</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Open Sans Light</vt:lpstr>
      <vt:lpstr>宋体</vt:lpstr>
      <vt:lpstr>Arial</vt:lpstr>
      <vt:lpstr>Times New Roman</vt:lpstr>
      <vt:lpstr>Tw Cen MT</vt:lpstr>
      <vt:lpstr>水滴</vt:lpstr>
      <vt:lpstr>听音识曲 ——基于信号频谱分析的方法实现音乐检索 </vt:lpstr>
      <vt:lpstr>目录 </vt:lpstr>
      <vt:lpstr>一、研学目的</vt:lpstr>
      <vt:lpstr>二、原理</vt:lpstr>
      <vt:lpstr>PowerPoint 演示文稿</vt:lpstr>
      <vt:lpstr>PowerPoint 演示文稿</vt:lpstr>
      <vt:lpstr>三、具体过程</vt:lpstr>
      <vt:lpstr>PowerPoint 演示文稿</vt:lpstr>
      <vt:lpstr>2.提取五首歌曲特征参数 </vt:lpstr>
      <vt:lpstr>3.存储歌曲的特征参数 </vt:lpstr>
      <vt:lpstr>特别介绍：梅尔频率倒谱系数（MFCC） </vt:lpstr>
      <vt:lpstr>使用MFCC处理语音信号的基本步骤有 预加重——分帧 ——加窗——频域转换——使用梅尔刻度滤波器组过滤——能量值取log——离散余弦变换——差分 </vt:lpstr>
      <vt:lpstr>（二）音乐信号的识别 </vt:lpstr>
      <vt:lpstr>CB1lvbo.m(设计滤波器)</vt:lpstr>
      <vt:lpstr>lvbo.m(使用滤波器滤波) </vt:lpstr>
      <vt:lpstr>语音去噪效果图</vt:lpstr>
      <vt:lpstr>PowerPoint 演示文稿</vt:lpstr>
      <vt:lpstr>特别介绍：DTW动态时间规整算法 </vt:lpstr>
      <vt:lpstr>特别介绍：DTW动态时间规整算法</vt:lpstr>
      <vt:lpstr>‘daoru.m’(导入录音文件)</vt:lpstr>
      <vt:lpstr>‘dtw.m’(匹配算法)</vt:lpstr>
      <vt:lpstr>‘panduan.m’(判断匹配情况)</vt:lpstr>
      <vt:lpstr>（4）利用guide函数设计识别界面，将匹配结果对应的歌曲名称显示在界面上。 </vt:lpstr>
      <vt:lpstr>下面请看录屏</vt:lpstr>
      <vt:lpstr>四、总结</vt:lpstr>
      <vt:lpstr>备注扩展</vt:lpstr>
      <vt:lpstr>谢谢大家观看!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听音识曲 ——基于信号频谱分析的方法实现音乐检索 </dc:title>
  <dc:creator>X</dc:creator>
  <cp:lastModifiedBy>X</cp:lastModifiedBy>
  <cp:revision>6</cp:revision>
  <dcterms:created xsi:type="dcterms:W3CDTF">2019-06-09T10:25:15Z</dcterms:created>
  <dcterms:modified xsi:type="dcterms:W3CDTF">2019-06-09T11:14:42Z</dcterms:modified>
</cp:coreProperties>
</file>