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312" r:id="rId3"/>
    <p:sldId id="316" r:id="rId4"/>
    <p:sldId id="257" r:id="rId5"/>
    <p:sldId id="313" r:id="rId6"/>
    <p:sldId id="314" r:id="rId7"/>
    <p:sldId id="315" r:id="rId8"/>
    <p:sldId id="317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868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7632B-29AE-4D88-9BB1-335DC8CD6D66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AA397-248D-4A4F-9342-89D12F7C5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557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信号与信息处理专业综合实验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信号与信息处理教研室</a:t>
            </a:r>
            <a:endParaRPr lang="en-US" altLang="zh-CN" dirty="0">
              <a:latin typeface="华文中宋" pitchFamily="2" charset="-122"/>
              <a:ea typeface="华文中宋" pitchFamily="2" charset="-122"/>
            </a:endParaRPr>
          </a:p>
          <a:p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2019</a:t>
            </a:r>
            <a:endParaRPr lang="zh-CN" altLang="en-US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660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中宋" pitchFamily="2" charset="-122"/>
                <a:ea typeface="华文中宋" pitchFamily="2" charset="-122"/>
              </a:rPr>
              <a:t>实验预备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4451" y="119675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>
                <a:latin typeface="华文中宋" pitchFamily="2" charset="-122"/>
                <a:ea typeface="华文中宋" pitchFamily="2" charset="-122"/>
              </a:rPr>
              <a:t>一、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实验题目</a:t>
            </a:r>
            <a:endParaRPr lang="zh-CN" altLang="en-US" sz="24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7744" y="184482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多平台下二维图像信号的采集与处理实验</a:t>
            </a:r>
            <a:endParaRPr lang="zh-CN" altLang="en-US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287749"/>
              </p:ext>
            </p:extLst>
          </p:nvPr>
        </p:nvGraphicFramePr>
        <p:xfrm>
          <a:off x="611560" y="2780928"/>
          <a:ext cx="7900878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Visio" r:id="rId3" imgW="11005486" imgH="2508840" progId="Visio.Drawing.11">
                  <p:embed/>
                </p:oleObj>
              </mc:Choice>
              <mc:Fallback>
                <p:oleObj name="Visio" r:id="rId3" imgW="11005486" imgH="250884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780928"/>
                        <a:ext cx="7900878" cy="180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43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中宋" pitchFamily="2" charset="-122"/>
                <a:ea typeface="华文中宋" pitchFamily="2" charset="-122"/>
              </a:rPr>
              <a:t>实验预备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4451" y="119675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>
                <a:latin typeface="华文中宋" pitchFamily="2" charset="-122"/>
                <a:ea typeface="华文中宋" pitchFamily="2" charset="-122"/>
              </a:rPr>
              <a:t>一、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实验题目</a:t>
            </a:r>
            <a:endParaRPr lang="zh-CN" altLang="en-US" sz="24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7744" y="184482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多平台下二维图像信号的采集与处理实验</a:t>
            </a:r>
            <a:endParaRPr lang="zh-CN" altLang="en-US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3794" name="Picture 2" descr="https://img.mukewang.com/5b1265230001e00e059003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684" y="2420888"/>
            <a:ext cx="561975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39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中宋" pitchFamily="2" charset="-122"/>
                <a:ea typeface="华文中宋" pitchFamily="2" charset="-122"/>
              </a:rPr>
              <a:t>实验预备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4451" y="119675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二</a:t>
            </a:r>
            <a:r>
              <a:rPr lang="zh-CN" altLang="zh-CN" sz="2400" b="1" dirty="0">
                <a:latin typeface="华文中宋" pitchFamily="2" charset="-122"/>
                <a:ea typeface="华文中宋" pitchFamily="2" charset="-122"/>
              </a:rPr>
              <a:t>、实验目的</a:t>
            </a:r>
          </a:p>
        </p:txBody>
      </p:sp>
      <p:sp>
        <p:nvSpPr>
          <p:cNvPr id="5" name="矩形 4"/>
          <p:cNvSpPr/>
          <p:nvPr/>
        </p:nvSpPr>
        <p:spPr>
          <a:xfrm>
            <a:off x="611560" y="1815202"/>
            <a:ext cx="79208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sz="1600" dirty="0"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sz="1600" dirty="0">
                <a:latin typeface="华文中宋" pitchFamily="2" charset="-122"/>
                <a:ea typeface="华文中宋" pitchFamily="2" charset="-122"/>
              </a:rPr>
              <a:t>）回顾数字图像处理、模式识别等相关的理论知识与分析方法，包括图像空间域处理、图像频率域处理、机器视觉、模式识别等；</a:t>
            </a:r>
            <a:endParaRPr lang="en-US" altLang="zh-CN" sz="1600" dirty="0">
              <a:latin typeface="华文中宋" pitchFamily="2" charset="-122"/>
              <a:ea typeface="华文中宋" pitchFamily="2" charset="-122"/>
            </a:endParaRPr>
          </a:p>
          <a:p>
            <a:endParaRPr lang="zh-CN" altLang="en-US" sz="1600" dirty="0"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1600" dirty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sz="1600" dirty="0">
                <a:latin typeface="华文中宋" pitchFamily="2" charset="-122"/>
                <a:ea typeface="华文中宋" pitchFamily="2" charset="-122"/>
              </a:rPr>
              <a:t>2</a:t>
            </a:r>
            <a:r>
              <a:rPr lang="zh-CN" altLang="en-US" sz="1600" dirty="0">
                <a:latin typeface="华文中宋" pitchFamily="2" charset="-122"/>
                <a:ea typeface="华文中宋" pitchFamily="2" charset="-122"/>
              </a:rPr>
              <a:t>）掌握数字图像分析与处理的</a:t>
            </a:r>
            <a:r>
              <a:rPr lang="en-US" altLang="zh-CN" sz="1600" dirty="0">
                <a:latin typeface="华文中宋" pitchFamily="2" charset="-122"/>
                <a:ea typeface="华文中宋" pitchFamily="2" charset="-122"/>
              </a:rPr>
              <a:t>MATLAB</a:t>
            </a:r>
            <a:r>
              <a:rPr lang="zh-CN" altLang="en-US" sz="1600" dirty="0">
                <a:latin typeface="华文中宋" pitchFamily="2" charset="-122"/>
                <a:ea typeface="华文中宋" pitchFamily="2" charset="-122"/>
              </a:rPr>
              <a:t>平台使用和编程方法，设计用于</a:t>
            </a:r>
            <a:r>
              <a:rPr lang="en-US" altLang="zh-CN" sz="1600" dirty="0">
                <a:latin typeface="华文中宋" pitchFamily="2" charset="-122"/>
                <a:ea typeface="华文中宋" pitchFamily="2" charset="-122"/>
              </a:rPr>
              <a:t>MATLAB</a:t>
            </a:r>
            <a:r>
              <a:rPr lang="zh-CN" altLang="en-US" sz="1600" dirty="0">
                <a:latin typeface="华文中宋" pitchFamily="2" charset="-122"/>
                <a:ea typeface="华文中宋" pitchFamily="2" charset="-122"/>
              </a:rPr>
              <a:t>平台下的图像分析与处理的实际应用，如滤波处理、目标检测等，并进行相关的结果与性能分析（检索查阅人脸检测相关文献，实现人脸检测算法，并进行性能测试）；</a:t>
            </a:r>
            <a:endParaRPr lang="en-US" altLang="zh-CN" sz="1600" dirty="0">
              <a:latin typeface="华文中宋" pitchFamily="2" charset="-122"/>
              <a:ea typeface="华文中宋" pitchFamily="2" charset="-122"/>
            </a:endParaRPr>
          </a:p>
          <a:p>
            <a:endParaRPr lang="zh-CN" altLang="en-US" sz="1600" dirty="0"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1600" dirty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sz="1600" dirty="0">
                <a:latin typeface="华文中宋" pitchFamily="2" charset="-122"/>
                <a:ea typeface="华文中宋" pitchFamily="2" charset="-122"/>
              </a:rPr>
              <a:t>3</a:t>
            </a:r>
            <a:r>
              <a:rPr lang="zh-CN" altLang="en-US" sz="1600" dirty="0">
                <a:latin typeface="华文中宋" pitchFamily="2" charset="-122"/>
                <a:ea typeface="华文中宋" pitchFamily="2" charset="-122"/>
              </a:rPr>
              <a:t>）熟悉</a:t>
            </a:r>
            <a:r>
              <a:rPr lang="en-US" altLang="zh-CN" sz="1600" dirty="0">
                <a:latin typeface="华文中宋" pitchFamily="2" charset="-122"/>
                <a:ea typeface="华文中宋" pitchFamily="2" charset="-122"/>
              </a:rPr>
              <a:t>Visual Studio</a:t>
            </a:r>
            <a:r>
              <a:rPr lang="zh-CN" altLang="en-US" sz="1600" dirty="0">
                <a:latin typeface="华文中宋" pitchFamily="2" charset="-122"/>
                <a:ea typeface="华文中宋" pitchFamily="2" charset="-122"/>
              </a:rPr>
              <a:t>平台下的</a:t>
            </a:r>
            <a:r>
              <a:rPr lang="en-US" altLang="zh-CN" sz="1600" dirty="0" err="1">
                <a:latin typeface="华文中宋" pitchFamily="2" charset="-122"/>
                <a:ea typeface="华文中宋" pitchFamily="2" charset="-122"/>
              </a:rPr>
              <a:t>OpenCV</a:t>
            </a:r>
            <a:r>
              <a:rPr lang="zh-CN" altLang="en-US" sz="1600" dirty="0">
                <a:latin typeface="华文中宋" pitchFamily="2" charset="-122"/>
                <a:ea typeface="华文中宋" pitchFamily="2" charset="-122"/>
              </a:rPr>
              <a:t>图像处理库的安装、使用和编程方法，进行</a:t>
            </a:r>
            <a:r>
              <a:rPr lang="en-US" altLang="zh-CN" sz="1600" dirty="0">
                <a:latin typeface="华文中宋" pitchFamily="2" charset="-122"/>
                <a:ea typeface="华文中宋" pitchFamily="2" charset="-122"/>
              </a:rPr>
              <a:t>MATLAB</a:t>
            </a:r>
            <a:r>
              <a:rPr lang="zh-CN" altLang="en-US" sz="1600" dirty="0">
                <a:latin typeface="华文中宋" pitchFamily="2" charset="-122"/>
                <a:ea typeface="华文中宋" pitchFamily="2" charset="-122"/>
              </a:rPr>
              <a:t>下的图像信号处理应用（人脸检测）移植到</a:t>
            </a:r>
            <a:r>
              <a:rPr lang="en-US" altLang="zh-CN" sz="1600" dirty="0">
                <a:latin typeface="华文中宋" pitchFamily="2" charset="-122"/>
                <a:ea typeface="华文中宋" pitchFamily="2" charset="-122"/>
              </a:rPr>
              <a:t>Visual Studio</a:t>
            </a:r>
            <a:r>
              <a:rPr lang="zh-CN" altLang="en-US" sz="1600" dirty="0">
                <a:latin typeface="华文中宋" pitchFamily="2" charset="-122"/>
                <a:ea typeface="华文中宋" pitchFamily="2" charset="-122"/>
              </a:rPr>
              <a:t>平台下的程序开发（可调用</a:t>
            </a:r>
            <a:r>
              <a:rPr lang="en-US" altLang="zh-CN" sz="1600" dirty="0" err="1">
                <a:latin typeface="华文中宋" pitchFamily="2" charset="-122"/>
                <a:ea typeface="华文中宋" pitchFamily="2" charset="-122"/>
              </a:rPr>
              <a:t>OpenCV</a:t>
            </a:r>
            <a:r>
              <a:rPr lang="zh-CN" altLang="en-US" sz="1600" dirty="0">
                <a:latin typeface="华文中宋" pitchFamily="2" charset="-122"/>
                <a:ea typeface="华文中宋" pitchFamily="2" charset="-122"/>
              </a:rPr>
              <a:t>库函数），并进行计算机</a:t>
            </a:r>
            <a:r>
              <a:rPr lang="en-US" altLang="zh-CN" sz="1600" dirty="0">
                <a:latin typeface="华文中宋" pitchFamily="2" charset="-122"/>
                <a:ea typeface="华文中宋" pitchFamily="2" charset="-122"/>
              </a:rPr>
              <a:t>Windows</a:t>
            </a:r>
            <a:r>
              <a:rPr lang="zh-CN" altLang="en-US" sz="1600" dirty="0">
                <a:latin typeface="华文中宋" pitchFamily="2" charset="-122"/>
                <a:ea typeface="华文中宋" pitchFamily="2" charset="-122"/>
              </a:rPr>
              <a:t>平台下结果与性能分析；</a:t>
            </a:r>
            <a:endParaRPr lang="en-US" altLang="zh-CN" sz="1600" dirty="0"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11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参考：</a:t>
            </a:r>
            <a:r>
              <a:rPr lang="en-US" altLang="zh-CN" sz="11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https://blog.csdn.net/qq_30155503/article/details/79475461</a:t>
            </a:r>
          </a:p>
          <a:p>
            <a:endParaRPr lang="zh-CN" altLang="en-US" sz="1600" dirty="0"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1600" dirty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sz="1600" dirty="0">
                <a:latin typeface="华文中宋" pitchFamily="2" charset="-122"/>
                <a:ea typeface="华文中宋" pitchFamily="2" charset="-122"/>
              </a:rPr>
              <a:t>4</a:t>
            </a:r>
            <a:r>
              <a:rPr lang="zh-CN" altLang="en-US" sz="1600" dirty="0">
                <a:latin typeface="华文中宋" pitchFamily="2" charset="-122"/>
                <a:ea typeface="华文中宋" pitchFamily="2" charset="-122"/>
              </a:rPr>
              <a:t>）熟悉</a:t>
            </a:r>
            <a:r>
              <a:rPr lang="en-US" altLang="zh-CN" sz="1600" dirty="0">
                <a:latin typeface="华文中宋" pitchFamily="2" charset="-122"/>
                <a:ea typeface="华文中宋" pitchFamily="2" charset="-122"/>
              </a:rPr>
              <a:t>Android Studio</a:t>
            </a:r>
            <a:r>
              <a:rPr lang="zh-CN" altLang="en-US" sz="1600" dirty="0">
                <a:latin typeface="华文中宋" pitchFamily="2" charset="-122"/>
                <a:ea typeface="华文中宋" pitchFamily="2" charset="-122"/>
              </a:rPr>
              <a:t>平台下的</a:t>
            </a:r>
            <a:r>
              <a:rPr lang="en-US" altLang="zh-CN" sz="1600" dirty="0" err="1">
                <a:latin typeface="华文中宋" pitchFamily="2" charset="-122"/>
                <a:ea typeface="华文中宋" pitchFamily="2" charset="-122"/>
              </a:rPr>
              <a:t>OpenCV</a:t>
            </a:r>
            <a:r>
              <a:rPr lang="zh-CN" altLang="en-US" sz="1600" dirty="0">
                <a:latin typeface="华文中宋" pitchFamily="2" charset="-122"/>
                <a:ea typeface="华文中宋" pitchFamily="2" charset="-122"/>
              </a:rPr>
              <a:t>图像处理库安装、使用和编程方法，进行</a:t>
            </a:r>
            <a:r>
              <a:rPr lang="en-US" altLang="zh-CN" sz="1600" dirty="0">
                <a:latin typeface="华文中宋" pitchFamily="2" charset="-122"/>
                <a:ea typeface="华文中宋" pitchFamily="2" charset="-122"/>
              </a:rPr>
              <a:t>MATLAB</a:t>
            </a:r>
            <a:r>
              <a:rPr lang="zh-CN" altLang="en-US" sz="1600" dirty="0">
                <a:latin typeface="华文中宋" pitchFamily="2" charset="-122"/>
                <a:ea typeface="华文中宋" pitchFamily="2" charset="-122"/>
              </a:rPr>
              <a:t>下的图像信号处理应用（人脸检测）移植到</a:t>
            </a:r>
            <a:r>
              <a:rPr lang="en-US" altLang="zh-CN" sz="1600" dirty="0">
                <a:latin typeface="华文中宋" pitchFamily="2" charset="-122"/>
                <a:ea typeface="华文中宋" pitchFamily="2" charset="-122"/>
              </a:rPr>
              <a:t>Android</a:t>
            </a:r>
            <a:r>
              <a:rPr lang="zh-CN" altLang="en-US" sz="1600" dirty="0">
                <a:latin typeface="华文中宋" pitchFamily="2" charset="-122"/>
                <a:ea typeface="华文中宋" pitchFamily="2" charset="-122"/>
              </a:rPr>
              <a:t>平台下的程序开发（可调用</a:t>
            </a:r>
            <a:r>
              <a:rPr lang="en-US" altLang="zh-CN" sz="1600" dirty="0" err="1">
                <a:latin typeface="华文中宋" pitchFamily="2" charset="-122"/>
                <a:ea typeface="华文中宋" pitchFamily="2" charset="-122"/>
              </a:rPr>
              <a:t>OpenCV</a:t>
            </a:r>
            <a:r>
              <a:rPr lang="zh-CN" altLang="en-US" sz="1600" dirty="0">
                <a:latin typeface="华文中宋" pitchFamily="2" charset="-122"/>
                <a:ea typeface="华文中宋" pitchFamily="2" charset="-122"/>
              </a:rPr>
              <a:t>库函数），并进行嵌入式</a:t>
            </a:r>
            <a:r>
              <a:rPr lang="en-US" altLang="zh-CN" sz="1600" dirty="0">
                <a:latin typeface="华文中宋" pitchFamily="2" charset="-122"/>
                <a:ea typeface="华文中宋" pitchFamily="2" charset="-122"/>
              </a:rPr>
              <a:t>Android</a:t>
            </a:r>
            <a:r>
              <a:rPr lang="zh-CN" altLang="en-US" sz="1600" dirty="0">
                <a:latin typeface="华文中宋" pitchFamily="2" charset="-122"/>
                <a:ea typeface="华文中宋" pitchFamily="2" charset="-122"/>
              </a:rPr>
              <a:t>平台下结果与性能分析；</a:t>
            </a:r>
            <a:endParaRPr lang="en-US" altLang="zh-CN" sz="1600" dirty="0">
              <a:latin typeface="华文中宋" pitchFamily="2" charset="-122"/>
              <a:ea typeface="华文中宋" pitchFamily="2" charset="-122"/>
            </a:endParaRPr>
          </a:p>
          <a:p>
            <a:endParaRPr lang="zh-CN" altLang="en-US" sz="1600" dirty="0"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1600" dirty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sz="1600" dirty="0">
                <a:latin typeface="华文中宋" pitchFamily="2" charset="-122"/>
                <a:ea typeface="华文中宋" pitchFamily="2" charset="-122"/>
              </a:rPr>
              <a:t>5</a:t>
            </a:r>
            <a:r>
              <a:rPr lang="zh-CN" altLang="en-US" sz="1600" dirty="0">
                <a:latin typeface="华文中宋" pitchFamily="2" charset="-122"/>
                <a:ea typeface="华文中宋" pitchFamily="2" charset="-122"/>
              </a:rPr>
              <a:t>）对比分析</a:t>
            </a:r>
            <a:r>
              <a:rPr lang="en-US" altLang="zh-CN" sz="1600" dirty="0">
                <a:latin typeface="华文中宋" pitchFamily="2" charset="-122"/>
                <a:ea typeface="华文中宋" pitchFamily="2" charset="-122"/>
              </a:rPr>
              <a:t>MATLAB</a:t>
            </a:r>
            <a:r>
              <a:rPr lang="zh-CN" altLang="en-US" sz="1600" dirty="0">
                <a:latin typeface="华文中宋" pitchFamily="2" charset="-122"/>
                <a:ea typeface="华文中宋" pitchFamily="2" charset="-122"/>
              </a:rPr>
              <a:t>仿真环境、</a:t>
            </a:r>
            <a:r>
              <a:rPr lang="en-US" altLang="zh-CN" sz="1600" dirty="0">
                <a:latin typeface="华文中宋" pitchFamily="2" charset="-122"/>
                <a:ea typeface="华文中宋" pitchFamily="2" charset="-122"/>
              </a:rPr>
              <a:t>Windows</a:t>
            </a:r>
            <a:r>
              <a:rPr lang="zh-CN" altLang="en-US" sz="1600" dirty="0">
                <a:latin typeface="华文中宋" pitchFamily="2" charset="-122"/>
                <a:ea typeface="华文中宋" pitchFamily="2" charset="-122"/>
              </a:rPr>
              <a:t>计算机平台和</a:t>
            </a:r>
            <a:r>
              <a:rPr lang="en-US" altLang="zh-CN" sz="1600" dirty="0">
                <a:latin typeface="华文中宋" pitchFamily="2" charset="-122"/>
                <a:ea typeface="华文中宋" pitchFamily="2" charset="-122"/>
              </a:rPr>
              <a:t>Android</a:t>
            </a:r>
            <a:r>
              <a:rPr lang="zh-CN" altLang="en-US" sz="1600" dirty="0">
                <a:latin typeface="华文中宋" pitchFamily="2" charset="-122"/>
                <a:ea typeface="华文中宋" pitchFamily="2" charset="-122"/>
              </a:rPr>
              <a:t>嵌入式平台下的数字图像采集与处理的结果与性能。</a:t>
            </a:r>
          </a:p>
        </p:txBody>
      </p:sp>
    </p:spTree>
    <p:extLst>
      <p:ext uri="{BB962C8B-B14F-4D97-AF65-F5344CB8AC3E}">
        <p14:creationId xmlns:p14="http://schemas.microsoft.com/office/powerpoint/2010/main" val="266775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中宋" pitchFamily="2" charset="-122"/>
                <a:ea typeface="华文中宋" pitchFamily="2" charset="-122"/>
              </a:rPr>
              <a:t>实验预备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4451" y="119675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三</a:t>
            </a:r>
            <a:r>
              <a:rPr lang="zh-CN" altLang="zh-CN" sz="2400" b="1" dirty="0">
                <a:latin typeface="华文中宋" pitchFamily="2" charset="-122"/>
                <a:ea typeface="华文中宋" pitchFamily="2" charset="-122"/>
              </a:rPr>
              <a:t>、实验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内容</a:t>
            </a:r>
            <a:endParaRPr lang="zh-CN" altLang="zh-CN" sz="2400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1834946"/>
            <a:ext cx="79208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）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MATLAB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编程实现图像的读取与存储，并利用图像时频域分析方法确定图像中存在的噪声干扰，设计适用的滤波器实现图像的滤波处理（这里滤波处理建议采用自编函数实现），也可采用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MATLAB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平台中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GUI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界面编程方式实现整个应用程序的编程；</a:t>
            </a:r>
            <a:endParaRPr lang="en-US" altLang="zh-CN" dirty="0">
              <a:latin typeface="华文中宋" pitchFamily="2" charset="-122"/>
              <a:ea typeface="华文中宋" pitchFamily="2" charset="-122"/>
            </a:endParaRPr>
          </a:p>
          <a:p>
            <a:pPr algn="just"/>
            <a:endParaRPr lang="zh-CN" altLang="en-US" dirty="0">
              <a:latin typeface="华文中宋" pitchFamily="2" charset="-122"/>
              <a:ea typeface="华文中宋" pitchFamily="2" charset="-122"/>
            </a:endParaRPr>
          </a:p>
          <a:p>
            <a:pPr algn="just"/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2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）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Visual Studio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平台下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C++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编程、调用</a:t>
            </a:r>
            <a:r>
              <a:rPr lang="en-US" altLang="zh-CN" dirty="0" err="1">
                <a:latin typeface="华文中宋" pitchFamily="2" charset="-122"/>
                <a:ea typeface="华文中宋" pitchFamily="2" charset="-122"/>
              </a:rPr>
              <a:t>OpenCV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图像处理库实现（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）中设计实现的图像的分析和处理工程应用，并设计实现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Windows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平台下的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MFC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应用界面；</a:t>
            </a:r>
            <a:endParaRPr lang="en-US" altLang="zh-CN" dirty="0">
              <a:latin typeface="华文中宋" pitchFamily="2" charset="-122"/>
              <a:ea typeface="华文中宋" pitchFamily="2" charset="-122"/>
            </a:endParaRPr>
          </a:p>
          <a:p>
            <a:pPr algn="just"/>
            <a:endParaRPr lang="zh-CN" altLang="en-US" dirty="0">
              <a:latin typeface="华文中宋" pitchFamily="2" charset="-122"/>
              <a:ea typeface="华文中宋" pitchFamily="2" charset="-122"/>
            </a:endParaRPr>
          </a:p>
          <a:p>
            <a:pPr algn="just"/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3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）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Android Studio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平台下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Java/C++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编程、调用</a:t>
            </a:r>
            <a:r>
              <a:rPr lang="en-US" altLang="zh-CN" dirty="0" err="1">
                <a:latin typeface="华文中宋" pitchFamily="2" charset="-122"/>
                <a:ea typeface="华文中宋" pitchFamily="2" charset="-122"/>
              </a:rPr>
              <a:t>OpenCV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实现（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）中实现的图像的分析和处理工程应用，并设计实现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Android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平台下的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Activity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应用界面；</a:t>
            </a:r>
            <a:endParaRPr lang="en-US" altLang="zh-CN" dirty="0">
              <a:latin typeface="华文中宋" pitchFamily="2" charset="-122"/>
              <a:ea typeface="华文中宋" pitchFamily="2" charset="-122"/>
            </a:endParaRPr>
          </a:p>
          <a:p>
            <a:pPr algn="just"/>
            <a:endParaRPr lang="zh-CN" altLang="en-US" dirty="0">
              <a:latin typeface="华文中宋" pitchFamily="2" charset="-122"/>
              <a:ea typeface="华文中宋" pitchFamily="2" charset="-122"/>
            </a:endParaRPr>
          </a:p>
          <a:p>
            <a:pPr algn="just"/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4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）分别在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Windows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平台和嵌入式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Firefly RK3399 Android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平台下运行（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2~3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）实现的工程应用程序，对比分析不同环境下的图像处理的结果与性能。</a:t>
            </a:r>
          </a:p>
        </p:txBody>
      </p:sp>
    </p:spTree>
    <p:extLst>
      <p:ext uri="{BB962C8B-B14F-4D97-AF65-F5344CB8AC3E}">
        <p14:creationId xmlns:p14="http://schemas.microsoft.com/office/powerpoint/2010/main" val="70348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中宋" pitchFamily="2" charset="-122"/>
                <a:ea typeface="华文中宋" pitchFamily="2" charset="-122"/>
              </a:rPr>
              <a:t>实验预备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4451" y="119675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四</a:t>
            </a:r>
            <a:r>
              <a:rPr lang="zh-CN" altLang="zh-CN" sz="2400" b="1" dirty="0">
                <a:latin typeface="华文中宋" pitchFamily="2" charset="-122"/>
                <a:ea typeface="华文中宋" pitchFamily="2" charset="-122"/>
              </a:rPr>
              <a:t>、实验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安排</a:t>
            </a:r>
            <a:endParaRPr lang="zh-CN" altLang="zh-CN" sz="2400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2693819"/>
            <a:ext cx="79208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）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MATLAB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平台下的二维图像采集与处理实验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——2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学时</a:t>
            </a:r>
            <a:endParaRPr lang="en-US" altLang="zh-CN" dirty="0">
              <a:latin typeface="华文中宋" pitchFamily="2" charset="-122"/>
              <a:ea typeface="华文中宋" pitchFamily="2" charset="-122"/>
            </a:endParaRPr>
          </a:p>
          <a:p>
            <a:pPr algn="just"/>
            <a:endParaRPr lang="zh-CN" altLang="en-US" dirty="0">
              <a:latin typeface="华文中宋" pitchFamily="2" charset="-122"/>
              <a:ea typeface="华文中宋" pitchFamily="2" charset="-122"/>
            </a:endParaRPr>
          </a:p>
          <a:p>
            <a:pPr algn="just"/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2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）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Windows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平台下的二维图像采集与处理实验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——2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学时</a:t>
            </a:r>
            <a:endParaRPr lang="en-US" altLang="zh-CN" dirty="0">
              <a:latin typeface="华文中宋" pitchFamily="2" charset="-122"/>
              <a:ea typeface="华文中宋" pitchFamily="2" charset="-122"/>
            </a:endParaRPr>
          </a:p>
          <a:p>
            <a:pPr algn="just"/>
            <a:endParaRPr lang="zh-CN" altLang="en-US" dirty="0">
              <a:latin typeface="华文中宋" pitchFamily="2" charset="-122"/>
              <a:ea typeface="华文中宋" pitchFamily="2" charset="-122"/>
            </a:endParaRPr>
          </a:p>
          <a:p>
            <a:pPr algn="just"/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3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）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Android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平台下的二维图像采集与处理实验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——2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学时</a:t>
            </a:r>
            <a:endParaRPr lang="en-US" altLang="zh-CN" dirty="0">
              <a:latin typeface="华文中宋" pitchFamily="2" charset="-122"/>
              <a:ea typeface="华文中宋" pitchFamily="2" charset="-122"/>
            </a:endParaRPr>
          </a:p>
          <a:p>
            <a:pPr algn="just"/>
            <a:endParaRPr lang="zh-CN" altLang="en-US" dirty="0">
              <a:latin typeface="华文中宋" pitchFamily="2" charset="-122"/>
              <a:ea typeface="华文中宋" pitchFamily="2" charset="-122"/>
            </a:endParaRPr>
          </a:p>
          <a:p>
            <a:pPr algn="just"/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4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）多平台下的二维图像处理性能对比与分析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——2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学时</a:t>
            </a:r>
          </a:p>
        </p:txBody>
      </p:sp>
    </p:spTree>
    <p:extLst>
      <p:ext uri="{BB962C8B-B14F-4D97-AF65-F5344CB8AC3E}">
        <p14:creationId xmlns:p14="http://schemas.microsoft.com/office/powerpoint/2010/main" val="16088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中宋" pitchFamily="2" charset="-122"/>
                <a:ea typeface="华文中宋" pitchFamily="2" charset="-122"/>
              </a:rPr>
              <a:t>实验预备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4451" y="119675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五</a:t>
            </a:r>
            <a:r>
              <a:rPr lang="zh-CN" altLang="zh-CN" sz="2400" b="1" dirty="0">
                <a:latin typeface="华文中宋" pitchFamily="2" charset="-122"/>
                <a:ea typeface="华文中宋" pitchFamily="2" charset="-122"/>
              </a:rPr>
              <a:t>、实验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要求</a:t>
            </a:r>
            <a:endParaRPr lang="zh-CN" altLang="zh-CN" sz="2400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1988840"/>
            <a:ext cx="7920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）在要求的时间范围内完成各模块的实验内容，并记录实验数据、实验结果、实验分析等；</a:t>
            </a:r>
            <a:endParaRPr lang="en-US" altLang="zh-CN" dirty="0">
              <a:latin typeface="华文中宋" pitchFamily="2" charset="-122"/>
              <a:ea typeface="华文中宋" pitchFamily="2" charset="-122"/>
            </a:endParaRPr>
          </a:p>
          <a:p>
            <a:pPr algn="just"/>
            <a:endParaRPr lang="en-US" altLang="zh-CN" dirty="0">
              <a:latin typeface="华文中宋" pitchFamily="2" charset="-122"/>
              <a:ea typeface="华文中宋" pitchFamily="2" charset="-122"/>
            </a:endParaRPr>
          </a:p>
          <a:p>
            <a:pPr algn="just"/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2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）撰写实验报告（按照实验报告模板），整理讨论与交流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PPT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，并将其上传课程平台；</a:t>
            </a:r>
            <a:endParaRPr lang="en-US" altLang="zh-CN" dirty="0">
              <a:latin typeface="华文中宋" pitchFamily="2" charset="-122"/>
              <a:ea typeface="华文中宋" pitchFamily="2" charset="-122"/>
            </a:endParaRPr>
          </a:p>
          <a:p>
            <a:pPr algn="just"/>
            <a:endParaRPr lang="en-US" altLang="zh-CN" dirty="0">
              <a:latin typeface="华文中宋" pitchFamily="2" charset="-122"/>
              <a:ea typeface="华文中宋" pitchFamily="2" charset="-122"/>
            </a:endParaRPr>
          </a:p>
          <a:p>
            <a:pPr algn="just"/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3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）实验第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4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次课用于小组间的讨论和交流，由每个小组进行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PPT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汇报和交流，完成本次实验所有内容。</a:t>
            </a:r>
          </a:p>
        </p:txBody>
      </p:sp>
    </p:spTree>
    <p:extLst>
      <p:ext uri="{BB962C8B-B14F-4D97-AF65-F5344CB8AC3E}">
        <p14:creationId xmlns:p14="http://schemas.microsoft.com/office/powerpoint/2010/main" val="24965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082011F4-6677-4E00-A3BA-04661945022A}"/>
              </a:ext>
            </a:extLst>
          </p:cNvPr>
          <p:cNvSpPr/>
          <p:nvPr/>
        </p:nvSpPr>
        <p:spPr>
          <a:xfrm>
            <a:off x="988578" y="1505876"/>
            <a:ext cx="792088" cy="392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ea"/>
                <a:ea typeface="+mj-ea"/>
              </a:rPr>
              <a:t>加载</a:t>
            </a:r>
            <a:r>
              <a:rPr lang="en-US" altLang="zh-CN" sz="1000" dirty="0">
                <a:solidFill>
                  <a:schemeClr val="tx1"/>
                </a:solidFill>
                <a:latin typeface="+mj-ea"/>
                <a:ea typeface="+mj-ea"/>
              </a:rPr>
              <a:t>Open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  <a:latin typeface="+mj-ea"/>
                <a:ea typeface="+mj-ea"/>
              </a:rPr>
              <a:t>CV</a:t>
            </a:r>
            <a:r>
              <a:rPr lang="zh-CN" altLang="en-US" sz="1000" dirty="0">
                <a:solidFill>
                  <a:schemeClr val="tx1"/>
                </a:solidFill>
                <a:latin typeface="+mj-ea"/>
                <a:ea typeface="+mj-ea"/>
              </a:rPr>
              <a:t>本地库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A833192-7A3F-47E2-9A32-DC85DE469792}"/>
              </a:ext>
            </a:extLst>
          </p:cNvPr>
          <p:cNvSpPr/>
          <p:nvPr/>
        </p:nvSpPr>
        <p:spPr>
          <a:xfrm>
            <a:off x="2163224" y="1505876"/>
            <a:ext cx="792088" cy="392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ea"/>
                <a:ea typeface="+mj-ea"/>
              </a:rPr>
              <a:t>添加按钮响应事件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27F6259-5B59-469E-8598-4125F4F5F1C4}"/>
              </a:ext>
            </a:extLst>
          </p:cNvPr>
          <p:cNvSpPr/>
          <p:nvPr/>
        </p:nvSpPr>
        <p:spPr>
          <a:xfrm>
            <a:off x="3337870" y="1502006"/>
            <a:ext cx="929208" cy="392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700" dirty="0">
                <a:solidFill>
                  <a:schemeClr val="tx1"/>
                </a:solidFill>
                <a:latin typeface="+mj-ea"/>
                <a:ea typeface="+mj-ea"/>
              </a:rPr>
              <a:t>编写图像选择程序、</a:t>
            </a:r>
            <a:endParaRPr lang="en-US" altLang="zh-CN" sz="7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zh-CN" altLang="en-US" sz="700" dirty="0">
                <a:solidFill>
                  <a:schemeClr val="tx1"/>
                </a:solidFill>
                <a:latin typeface="+mj-ea"/>
                <a:ea typeface="+mj-ea"/>
              </a:rPr>
              <a:t>简单图像处理程序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3F0EF96-5216-47CF-88F5-DD9050AA3135}"/>
              </a:ext>
            </a:extLst>
          </p:cNvPr>
          <p:cNvSpPr/>
          <p:nvPr/>
        </p:nvSpPr>
        <p:spPr>
          <a:xfrm>
            <a:off x="4651122" y="1496840"/>
            <a:ext cx="862301" cy="392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ea"/>
                <a:ea typeface="+mj-ea"/>
              </a:rPr>
              <a:t>根据按钮选择对应程序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154561A-B355-47DB-8F51-F0F84B51692C}"/>
              </a:ext>
            </a:extLst>
          </p:cNvPr>
          <p:cNvSpPr/>
          <p:nvPr/>
        </p:nvSpPr>
        <p:spPr>
          <a:xfrm>
            <a:off x="5902125" y="1496840"/>
            <a:ext cx="792088" cy="392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ea"/>
                <a:ea typeface="+mj-ea"/>
              </a:rPr>
              <a:t>完成对图像处理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C931F590-801D-4C8A-800F-B4DD01F88FBF}"/>
              </a:ext>
            </a:extLst>
          </p:cNvPr>
          <p:cNvSpPr/>
          <p:nvPr/>
        </p:nvSpPr>
        <p:spPr>
          <a:xfrm>
            <a:off x="8544546" y="1553278"/>
            <a:ext cx="553590" cy="297491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ea"/>
                <a:ea typeface="+mj-ea"/>
              </a:rPr>
              <a:t>结束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5ADC13C9-A729-485C-99A3-CBB8CA6AB91A}"/>
              </a:ext>
            </a:extLst>
          </p:cNvPr>
          <p:cNvSpPr/>
          <p:nvPr/>
        </p:nvSpPr>
        <p:spPr>
          <a:xfrm>
            <a:off x="107504" y="1564962"/>
            <a:ext cx="553590" cy="266386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ea"/>
                <a:ea typeface="+mj-ea"/>
              </a:rPr>
              <a:t>开始</a:t>
            </a:r>
          </a:p>
        </p:txBody>
      </p:sp>
      <p:sp>
        <p:nvSpPr>
          <p:cNvPr id="45" name="菱形 44">
            <a:extLst>
              <a:ext uri="{FF2B5EF4-FFF2-40B4-BE49-F238E27FC236}">
                <a16:creationId xmlns:a16="http://schemas.microsoft.com/office/drawing/2014/main" id="{77660441-9034-4D16-AB6E-A15E5705088C}"/>
              </a:ext>
            </a:extLst>
          </p:cNvPr>
          <p:cNvSpPr/>
          <p:nvPr/>
        </p:nvSpPr>
        <p:spPr>
          <a:xfrm>
            <a:off x="7075746" y="1431932"/>
            <a:ext cx="1130610" cy="522111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ea"/>
                <a:ea typeface="+mj-ea"/>
              </a:rPr>
              <a:t>是否退出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4AB4D29-0EAC-4E8D-927D-F75349CA31A5}"/>
              </a:ext>
            </a:extLst>
          </p:cNvPr>
          <p:cNvSpPr txBox="1"/>
          <p:nvPr/>
        </p:nvSpPr>
        <p:spPr>
          <a:xfrm>
            <a:off x="8235481" y="1449351"/>
            <a:ext cx="279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+mj-ea"/>
                <a:ea typeface="+mj-ea"/>
              </a:rPr>
              <a:t>是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0A9FED7-59D5-4F14-8206-D4D9E3194631}"/>
              </a:ext>
            </a:extLst>
          </p:cNvPr>
          <p:cNvSpPr txBox="1"/>
          <p:nvPr/>
        </p:nvSpPr>
        <p:spPr>
          <a:xfrm>
            <a:off x="7397428" y="1192858"/>
            <a:ext cx="312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+mj-ea"/>
                <a:ea typeface="+mj-ea"/>
              </a:rPr>
              <a:t>否</a:t>
            </a:r>
          </a:p>
        </p:txBody>
      </p: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A49956A2-EBE6-4DFA-B54C-87E04C5557F3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943572" y="-41572"/>
            <a:ext cx="244124" cy="3213067"/>
          </a:xfrm>
          <a:prstGeom prst="bentConnector4">
            <a:avLst>
              <a:gd name="adj1" fmla="val -93641"/>
              <a:gd name="adj2" fmla="val 100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86EA1624-7319-4A67-A5F1-0753670FA5E3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 flipV="1">
            <a:off x="4267078" y="1692989"/>
            <a:ext cx="384044" cy="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73EC7E65-CDE1-4E11-B85C-90ED39299279}"/>
              </a:ext>
            </a:extLst>
          </p:cNvPr>
          <p:cNvCxnSpPr>
            <a:stCxn id="33" idx="3"/>
            <a:endCxn id="45" idx="1"/>
          </p:cNvCxnSpPr>
          <p:nvPr/>
        </p:nvCxnSpPr>
        <p:spPr>
          <a:xfrm flipV="1">
            <a:off x="6694213" y="1692988"/>
            <a:ext cx="3815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47A85029-E8BD-4F63-A7DB-6068C5E84302}"/>
              </a:ext>
            </a:extLst>
          </p:cNvPr>
          <p:cNvCxnSpPr>
            <a:stCxn id="44" idx="3"/>
            <a:endCxn id="29" idx="1"/>
          </p:cNvCxnSpPr>
          <p:nvPr/>
        </p:nvCxnSpPr>
        <p:spPr>
          <a:xfrm>
            <a:off x="661094" y="1698155"/>
            <a:ext cx="327484" cy="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07D14C70-4713-417D-8F94-B501EDAB1FB3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1780666" y="1702025"/>
            <a:ext cx="382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0011DE3A-71A2-41D7-8590-3E8AC9AB505F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 flipV="1">
            <a:off x="2955312" y="1698155"/>
            <a:ext cx="382558" cy="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8F9B767F-F124-4186-984B-2B8EBB1282D9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5513423" y="1692989"/>
            <a:ext cx="388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D8BE8643-191A-4F90-9F8B-F9BAE563EF9B}"/>
              </a:ext>
            </a:extLst>
          </p:cNvPr>
          <p:cNvCxnSpPr>
            <a:endCxn id="43" idx="1"/>
          </p:cNvCxnSpPr>
          <p:nvPr/>
        </p:nvCxnSpPr>
        <p:spPr>
          <a:xfrm>
            <a:off x="8206356" y="1702023"/>
            <a:ext cx="3381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689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2544</TotalTime>
  <Words>697</Words>
  <Application>Microsoft Office PowerPoint</Application>
  <PresentationFormat>全屏显示(4:3)</PresentationFormat>
  <Paragraphs>58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华文新魏</vt:lpstr>
      <vt:lpstr>华文中宋</vt:lpstr>
      <vt:lpstr>宋体</vt:lpstr>
      <vt:lpstr>Bookman Old Style</vt:lpstr>
      <vt:lpstr>Calibri</vt:lpstr>
      <vt:lpstr>Gill Sans MT</vt:lpstr>
      <vt:lpstr>Wingdings</vt:lpstr>
      <vt:lpstr>Wingdings 3</vt:lpstr>
      <vt:lpstr>质朴</vt:lpstr>
      <vt:lpstr>Visio</vt:lpstr>
      <vt:lpstr>信号与信息处理专业综合实验</vt:lpstr>
      <vt:lpstr>实验预备</vt:lpstr>
      <vt:lpstr>实验预备</vt:lpstr>
      <vt:lpstr>实验预备</vt:lpstr>
      <vt:lpstr>实验预备</vt:lpstr>
      <vt:lpstr>实验预备</vt:lpstr>
      <vt:lpstr>实验预备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信号与信息处理专业综合实验</dc:title>
  <dc:creator>LIJUPENG</dc:creator>
  <cp:lastModifiedBy>Gao Chengxin</cp:lastModifiedBy>
  <cp:revision>39</cp:revision>
  <dcterms:created xsi:type="dcterms:W3CDTF">2019-02-19T03:43:50Z</dcterms:created>
  <dcterms:modified xsi:type="dcterms:W3CDTF">2020-05-29T08:36:50Z</dcterms:modified>
</cp:coreProperties>
</file>