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60" r:id="rId9"/>
    <p:sldId id="275" r:id="rId10"/>
    <p:sldId id="276" r:id="rId11"/>
    <p:sldId id="279" r:id="rId12"/>
    <p:sldId id="280" r:id="rId13"/>
    <p:sldId id="281" r:id="rId14"/>
    <p:sldId id="261" r:id="rId15"/>
    <p:sldId id="262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8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1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6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43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0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3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22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4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12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D9234-3728-4016-9CC5-56B5E6CDC3E3}" type="datetimeFigureOut">
              <a:rPr lang="zh-CN" altLang="en-US" smtClean="0"/>
              <a:t>2017/3/22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66AA-6161-40C8-9C0E-82348CD4ED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facebook.github.io/react/docs/top-level-api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ebook.github.io/react/docs/react-component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js.cn/react/docs/event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/docs/typechecking-with-proptype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-guide.github.io/react-router-c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uicool.com/articles/equ2m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egmentfault.com/a/119000000381065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s.coach/react/react-infinit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eact.parts/nativ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n.redux.js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5400" dirty="0" err="1">
                <a:solidFill>
                  <a:schemeClr val="bg1"/>
                </a:solidFill>
              </a:rPr>
              <a:t>reactjs</a:t>
            </a:r>
            <a:r>
              <a:rPr lang="zh-CN" altLang="en-US" sz="5400" dirty="0">
                <a:solidFill>
                  <a:schemeClr val="bg1"/>
                </a:solidFill>
              </a:rPr>
              <a:t>实践开发之预研</a:t>
            </a:r>
          </a:p>
        </p:txBody>
      </p:sp>
    </p:spTree>
    <p:extLst>
      <p:ext uri="{BB962C8B-B14F-4D97-AF65-F5344CB8AC3E}">
        <p14:creationId xmlns:p14="http://schemas.microsoft.com/office/powerpoint/2010/main" val="29740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2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9969"/>
            <a:ext cx="3574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三、</a:t>
            </a:r>
            <a:r>
              <a:rPr lang="en-US" altLang="zh-CN" sz="3200" dirty="0" smtClean="0">
                <a:solidFill>
                  <a:schemeClr val="bg1"/>
                </a:solidFill>
              </a:rPr>
              <a:t>React</a:t>
            </a:r>
            <a:r>
              <a:rPr lang="zh-CN" altLang="en-US" sz="3200" dirty="0" smtClean="0">
                <a:solidFill>
                  <a:schemeClr val="bg1"/>
                </a:solidFill>
              </a:rPr>
              <a:t>主要知识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412" y="1340768"/>
            <a:ext cx="1917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</a:t>
            </a:r>
            <a:r>
              <a:rPr lang="zh-CN" altLang="en-US" sz="2000" dirty="0" smtClean="0">
                <a:solidFill>
                  <a:schemeClr val="bg1"/>
                </a:solidFill>
              </a:rPr>
              <a:t>视图相关概念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0608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7624" y="1844824"/>
            <a:ext cx="7128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 smtClean="0">
                <a:solidFill>
                  <a:schemeClr val="bg1"/>
                </a:solidFill>
              </a:rPr>
              <a:t>Props </a:t>
            </a:r>
            <a:r>
              <a:rPr lang="zh-CN" altLang="zh-CN" sz="2000" dirty="0" smtClean="0">
                <a:solidFill>
                  <a:schemeClr val="bg1"/>
                </a:solidFill>
              </a:rPr>
              <a:t>属性</a:t>
            </a:r>
            <a:r>
              <a:rPr lang="zh-CN" altLang="zh-CN" sz="2000" dirty="0">
                <a:solidFill>
                  <a:schemeClr val="bg1"/>
                </a:solidFill>
              </a:rPr>
              <a:t>，解决了</a:t>
            </a:r>
            <a:r>
              <a:rPr lang="en-US" altLang="zh-CN" sz="2000" dirty="0">
                <a:solidFill>
                  <a:schemeClr val="bg1"/>
                </a:solidFill>
              </a:rPr>
              <a:t>view</a:t>
            </a:r>
            <a:r>
              <a:rPr lang="zh-CN" altLang="zh-CN" sz="2000" dirty="0">
                <a:solidFill>
                  <a:schemeClr val="bg1"/>
                </a:solidFill>
              </a:rPr>
              <a:t>的定义问题，即语义描述</a:t>
            </a:r>
          </a:p>
          <a:p>
            <a:pPr lvl="0"/>
            <a:r>
              <a:rPr lang="en-US" altLang="zh-CN" sz="2000" dirty="0" smtClean="0">
                <a:solidFill>
                  <a:schemeClr val="bg1"/>
                </a:solidFill>
              </a:rPr>
              <a:t>State </a:t>
            </a:r>
            <a:r>
              <a:rPr lang="zh-CN" altLang="zh-CN" sz="2000" dirty="0" smtClean="0">
                <a:solidFill>
                  <a:schemeClr val="bg1"/>
                </a:solidFill>
              </a:rPr>
              <a:t>状态</a:t>
            </a:r>
            <a:r>
              <a:rPr lang="zh-CN" altLang="zh-CN" sz="2000" dirty="0">
                <a:solidFill>
                  <a:schemeClr val="bg1"/>
                </a:solidFill>
              </a:rPr>
              <a:t>，是</a:t>
            </a:r>
            <a:r>
              <a:rPr lang="en-US" altLang="zh-CN" sz="2000" dirty="0">
                <a:solidFill>
                  <a:schemeClr val="bg1"/>
                </a:solidFill>
              </a:rPr>
              <a:t>view</a:t>
            </a:r>
            <a:r>
              <a:rPr lang="zh-CN" altLang="zh-CN" sz="2000" dirty="0">
                <a:solidFill>
                  <a:schemeClr val="bg1"/>
                </a:solidFill>
              </a:rPr>
              <a:t>的有穷状态机，根据状态决定组件</a:t>
            </a:r>
            <a:r>
              <a:rPr lang="en-US" altLang="zh-CN" sz="2000" dirty="0" err="1">
                <a:solidFill>
                  <a:schemeClr val="bg1"/>
                </a:solidFill>
              </a:rPr>
              <a:t>ui</a:t>
            </a:r>
            <a:r>
              <a:rPr lang="zh-CN" altLang="zh-CN" sz="2000" dirty="0">
                <a:solidFill>
                  <a:schemeClr val="bg1"/>
                </a:solidFill>
              </a:rPr>
              <a:t>和行为</a:t>
            </a:r>
          </a:p>
          <a:p>
            <a:pPr lvl="0"/>
            <a:r>
              <a:rPr lang="en-US" altLang="zh-CN" sz="2000" dirty="0" smtClean="0">
                <a:solidFill>
                  <a:schemeClr val="bg1"/>
                </a:solidFill>
              </a:rPr>
              <a:t>Event </a:t>
            </a:r>
            <a:r>
              <a:rPr lang="zh-CN" altLang="zh-CN" sz="2000" dirty="0" smtClean="0">
                <a:solidFill>
                  <a:schemeClr val="bg1"/>
                </a:solidFill>
              </a:rPr>
              <a:t>事件</a:t>
            </a:r>
            <a:r>
              <a:rPr lang="zh-CN" altLang="zh-CN" sz="2000" dirty="0">
                <a:solidFill>
                  <a:schemeClr val="bg1"/>
                </a:solidFill>
              </a:rPr>
              <a:t>，是</a:t>
            </a:r>
            <a:r>
              <a:rPr lang="en-US" altLang="zh-CN" sz="2000" dirty="0">
                <a:solidFill>
                  <a:schemeClr val="bg1"/>
                </a:solidFill>
              </a:rPr>
              <a:t>view</a:t>
            </a:r>
            <a:r>
              <a:rPr lang="zh-CN" altLang="zh-CN" sz="2000" dirty="0">
                <a:solidFill>
                  <a:schemeClr val="bg1"/>
                </a:solidFill>
              </a:rPr>
              <a:t>里元素的行为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62" y="2966791"/>
            <a:ext cx="50673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6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2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0608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764704"/>
            <a:ext cx="1697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2.Jsx</a:t>
            </a:r>
            <a:r>
              <a:rPr lang="zh-CN" altLang="en-US" sz="2000" dirty="0" smtClean="0">
                <a:solidFill>
                  <a:schemeClr val="bg1"/>
                </a:solidFill>
              </a:rPr>
              <a:t>语法详解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817529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zh-CN" altLang="zh-CN" sz="2000" dirty="0" smtClean="0">
                <a:solidFill>
                  <a:schemeClr val="bg1"/>
                </a:solidFill>
              </a:rPr>
              <a:t>并不是</a:t>
            </a:r>
            <a:r>
              <a:rPr lang="zh-CN" altLang="zh-CN" sz="2000" dirty="0">
                <a:solidFill>
                  <a:schemeClr val="bg1"/>
                </a:solidFill>
              </a:rPr>
              <a:t>所有的</a:t>
            </a:r>
            <a:r>
              <a:rPr lang="en-US" altLang="zh-CN" sz="2000" dirty="0">
                <a:solidFill>
                  <a:schemeClr val="bg1"/>
                </a:solidFill>
              </a:rPr>
              <a:t>html</a:t>
            </a:r>
            <a:r>
              <a:rPr lang="zh-CN" altLang="zh-CN" sz="2000" dirty="0">
                <a:solidFill>
                  <a:schemeClr val="bg1"/>
                </a:solidFill>
              </a:rPr>
              <a:t>标签和属性都能在</a:t>
            </a:r>
            <a:r>
              <a:rPr lang="en-US" altLang="zh-CN" sz="2000" dirty="0" err="1">
                <a:solidFill>
                  <a:schemeClr val="bg1"/>
                </a:solidFill>
              </a:rPr>
              <a:t>jsx</a:t>
            </a:r>
            <a:r>
              <a:rPr lang="zh-CN" altLang="zh-CN" sz="2000" dirty="0">
                <a:solidFill>
                  <a:schemeClr val="bg1"/>
                </a:solidFill>
              </a:rPr>
              <a:t>语法中使用</a:t>
            </a: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zh-CN" altLang="zh-CN" sz="2000" dirty="0" smtClean="0">
                <a:solidFill>
                  <a:schemeClr val="bg1"/>
                </a:solidFill>
              </a:rPr>
              <a:t>基本上</a:t>
            </a:r>
            <a:r>
              <a:rPr lang="zh-CN" altLang="zh-CN" sz="2000" dirty="0">
                <a:solidFill>
                  <a:schemeClr val="bg1"/>
                </a:solidFill>
              </a:rPr>
              <a:t>你能用到的标签的属性，</a:t>
            </a:r>
            <a:r>
              <a:rPr lang="en-US" altLang="zh-CN" sz="2000" dirty="0" err="1">
                <a:solidFill>
                  <a:schemeClr val="bg1"/>
                </a:solidFill>
              </a:rPr>
              <a:t>jsx</a:t>
            </a:r>
            <a:r>
              <a:rPr lang="zh-CN" altLang="zh-CN" sz="2000" dirty="0">
                <a:solidFill>
                  <a:schemeClr val="bg1"/>
                </a:solidFill>
              </a:rPr>
              <a:t>语法都支持</a:t>
            </a: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zh-CN" altLang="zh-CN" sz="2000" dirty="0" smtClean="0">
                <a:solidFill>
                  <a:schemeClr val="bg1"/>
                </a:solidFill>
              </a:rPr>
              <a:t>所有的属性都是驼峰命名的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zh-CN" altLang="zh-CN" sz="2000" dirty="0" smtClean="0">
                <a:solidFill>
                  <a:schemeClr val="bg1"/>
                </a:solidFill>
              </a:rPr>
              <a:t>有些</a:t>
            </a:r>
            <a:r>
              <a:rPr lang="zh-CN" altLang="zh-CN" sz="2000" dirty="0">
                <a:solidFill>
                  <a:schemeClr val="bg1"/>
                </a:solidFill>
              </a:rPr>
              <a:t>特殊的属性需要</a:t>
            </a:r>
            <a:r>
              <a:rPr lang="zh-CN" altLang="zh-CN" sz="2000" dirty="0" smtClean="0">
                <a:solidFill>
                  <a:schemeClr val="bg1"/>
                </a:solidFill>
              </a:rPr>
              <a:t>注意，</a:t>
            </a:r>
            <a:r>
              <a:rPr lang="en-US" altLang="zh-CN" sz="2000" dirty="0" smtClean="0">
                <a:solidFill>
                  <a:schemeClr val="bg1"/>
                </a:solidFill>
              </a:rPr>
              <a:t>  class </a:t>
            </a:r>
            <a:r>
              <a:rPr lang="zh-CN" altLang="zh-CN" sz="2000" dirty="0">
                <a:solidFill>
                  <a:schemeClr val="bg1"/>
                </a:solidFill>
              </a:rPr>
              <a:t>属性和 </a:t>
            </a:r>
            <a:r>
              <a:rPr lang="en-US" altLang="zh-CN" sz="2000" dirty="0">
                <a:solidFill>
                  <a:schemeClr val="bg1"/>
                </a:solidFill>
              </a:rPr>
              <a:t>for </a:t>
            </a:r>
            <a:r>
              <a:rPr lang="zh-CN" altLang="zh-CN" sz="2000" dirty="0">
                <a:solidFill>
                  <a:schemeClr val="bg1"/>
                </a:solidFill>
              </a:rPr>
              <a:t>属性分别改为 </a:t>
            </a:r>
            <a:r>
              <a:rPr lang="en-US" altLang="zh-CN" sz="2000" dirty="0" err="1">
                <a:solidFill>
                  <a:schemeClr val="bg1"/>
                </a:solidFill>
              </a:rPr>
              <a:t>className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>
                <a:solidFill>
                  <a:schemeClr val="bg1"/>
                </a:solidFill>
              </a:rPr>
              <a:t>和 </a:t>
            </a:r>
            <a:r>
              <a:rPr lang="en-US" altLang="zh-CN" sz="2000" dirty="0" err="1">
                <a:solidFill>
                  <a:schemeClr val="bg1"/>
                </a:solidFill>
              </a:rPr>
              <a:t>htmlFor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620" y="1268760"/>
            <a:ext cx="30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2.1</a:t>
            </a:r>
            <a:r>
              <a:rPr lang="zh-CN" altLang="en-US" sz="2000" dirty="0" smtClean="0">
                <a:solidFill>
                  <a:schemeClr val="bg1"/>
                </a:solidFill>
              </a:rPr>
              <a:t>支持的标签和属性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212976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2.2.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属性扩散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9632" y="3717032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有时候你需要给组件设置多个属性，你不想一个个写下这些属性，或者有时候你甚至不知道这些属性的名称，这时候 </a:t>
            </a:r>
            <a:r>
              <a:rPr lang="en-US" altLang="zh-CN" sz="2000" i="1" dirty="0">
                <a:solidFill>
                  <a:schemeClr val="bg1"/>
                </a:solidFill>
              </a:rPr>
              <a:t>spread attributes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>
                <a:solidFill>
                  <a:schemeClr val="bg1"/>
                </a:solidFill>
              </a:rPr>
              <a:t>的功能就很有用了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zh-CN" sz="2000" dirty="0">
                <a:solidFill>
                  <a:schemeClr val="bg1"/>
                </a:solidFill>
              </a:rPr>
              <a:t>属性也可以被覆盖，写在后面的属性值会覆盖前面的属性。</a:t>
            </a:r>
          </a:p>
          <a:p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32137" y="5189130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2.3</a:t>
            </a:r>
            <a:r>
              <a:rPr lang="zh-CN" altLang="en-US" sz="2000" dirty="0" smtClean="0">
                <a:solidFill>
                  <a:schemeClr val="bg1"/>
                </a:solidFill>
              </a:rPr>
              <a:t>注释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5664730"/>
            <a:ext cx="7128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 JSX </a:t>
            </a:r>
            <a:r>
              <a:rPr lang="zh-CN" altLang="zh-CN" sz="2000" dirty="0">
                <a:solidFill>
                  <a:schemeClr val="bg1"/>
                </a:solidFill>
              </a:rPr>
              <a:t>里使用注释也很简单，就是沿用</a:t>
            </a:r>
            <a:r>
              <a:rPr lang="en-US" altLang="zh-CN" sz="2000" dirty="0">
                <a:solidFill>
                  <a:schemeClr val="bg1"/>
                </a:solidFill>
              </a:rPr>
              <a:t> JavaScript</a:t>
            </a:r>
            <a:r>
              <a:rPr lang="zh-CN" altLang="zh-CN" sz="2000" dirty="0">
                <a:solidFill>
                  <a:schemeClr val="bg1"/>
                </a:solidFill>
              </a:rPr>
              <a:t>，唯一要注意的是在一个组件的子元素位置使用注释要用 </a:t>
            </a:r>
            <a:r>
              <a:rPr lang="en-US" altLang="zh-CN" sz="2000" dirty="0">
                <a:solidFill>
                  <a:schemeClr val="bg1"/>
                </a:solidFill>
              </a:rPr>
              <a:t>{} </a:t>
            </a:r>
            <a:r>
              <a:rPr lang="zh-CN" altLang="zh-CN" sz="2000" dirty="0">
                <a:solidFill>
                  <a:schemeClr val="bg1"/>
                </a:solidFill>
              </a:rPr>
              <a:t>包起来</a:t>
            </a:r>
          </a:p>
          <a:p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038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2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0608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764704"/>
            <a:ext cx="1364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</a:rPr>
              <a:t>.React API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15616" y="1817529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http://facebook.github.io/react/docs/top-level-api.html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620" y="1268760"/>
            <a:ext cx="306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2.1</a:t>
            </a:r>
            <a:r>
              <a:rPr lang="zh-CN" altLang="en-US" sz="2000" dirty="0" smtClean="0">
                <a:solidFill>
                  <a:schemeClr val="bg1"/>
                </a:solidFill>
              </a:rPr>
              <a:t>顶层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api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7624" y="3212976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2.2.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api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3760004"/>
            <a:ext cx="71287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3820978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hlinkClick r:id="rId4"/>
              </a:rPr>
              <a:t>https://facebook.github.io/react/docs/react-component.html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62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06084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476672"/>
            <a:ext cx="2173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4.</a:t>
            </a:r>
            <a:r>
              <a:rPr lang="zh-CN" altLang="zh-CN" sz="2000" dirty="0">
                <a:solidFill>
                  <a:schemeClr val="bg1"/>
                </a:solidFill>
              </a:rPr>
              <a:t>组件的生命周期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9632" y="1333217"/>
            <a:ext cx="7128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Mounting</a:t>
            </a:r>
            <a:r>
              <a:rPr lang="zh-CN" altLang="zh-CN" sz="2000" dirty="0">
                <a:solidFill>
                  <a:schemeClr val="bg1"/>
                </a:solidFill>
              </a:rPr>
              <a:t>：已插入真实</a:t>
            </a:r>
            <a:r>
              <a:rPr lang="en-US" altLang="zh-CN" sz="2000" dirty="0">
                <a:solidFill>
                  <a:schemeClr val="bg1"/>
                </a:solidFill>
              </a:rPr>
              <a:t> DOM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Updating</a:t>
            </a:r>
            <a:r>
              <a:rPr lang="zh-CN" altLang="zh-CN" sz="2000" dirty="0">
                <a:solidFill>
                  <a:schemeClr val="bg1"/>
                </a:solidFill>
              </a:rPr>
              <a:t>：正在被重新渲染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Unmounting</a:t>
            </a:r>
            <a:r>
              <a:rPr lang="zh-CN" altLang="zh-CN" sz="2000" dirty="0">
                <a:solidFill>
                  <a:schemeClr val="bg1"/>
                </a:solidFill>
              </a:rPr>
              <a:t>：已移出真实</a:t>
            </a:r>
            <a:r>
              <a:rPr lang="en-US" altLang="zh-CN" sz="2000" dirty="0">
                <a:solidFill>
                  <a:schemeClr val="bg1"/>
                </a:solidFill>
              </a:rPr>
              <a:t> DOM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592" y="908720"/>
            <a:ext cx="4572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4.1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组件的生命周期分为三个状态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2348880"/>
            <a:ext cx="1592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4.2 </a:t>
            </a:r>
            <a:r>
              <a:rPr lang="zh-CN" altLang="en-US" sz="2000" dirty="0" smtClean="0">
                <a:solidFill>
                  <a:schemeClr val="bg1"/>
                </a:solidFill>
              </a:rPr>
              <a:t>处理函数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3608" y="3760004"/>
            <a:ext cx="71287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7624" y="2780928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React </a:t>
            </a:r>
            <a:r>
              <a:rPr lang="zh-CN" altLang="zh-CN" sz="2000" dirty="0">
                <a:solidFill>
                  <a:schemeClr val="bg1"/>
                </a:solidFill>
              </a:rPr>
              <a:t>为每个状态都提供了两种处理函数，</a:t>
            </a:r>
            <a:r>
              <a:rPr lang="en-US" altLang="zh-CN" sz="2000" dirty="0">
                <a:solidFill>
                  <a:schemeClr val="bg1"/>
                </a:solidFill>
              </a:rPr>
              <a:t>will</a:t>
            </a:r>
            <a:r>
              <a:rPr lang="zh-CN" altLang="zh-CN" sz="2000" dirty="0">
                <a:solidFill>
                  <a:schemeClr val="bg1"/>
                </a:solidFill>
              </a:rPr>
              <a:t>函数在进入状态之前调用，</a:t>
            </a:r>
            <a:r>
              <a:rPr lang="en-US" altLang="zh-CN" sz="2000" dirty="0">
                <a:solidFill>
                  <a:schemeClr val="bg1"/>
                </a:solidFill>
              </a:rPr>
              <a:t>did </a:t>
            </a:r>
            <a:r>
              <a:rPr lang="zh-CN" altLang="zh-CN" sz="2000" dirty="0">
                <a:solidFill>
                  <a:schemeClr val="bg1"/>
                </a:solidFill>
              </a:rPr>
              <a:t>函数在进入状态之后调用，三种状态共计五种处理函数。</a:t>
            </a: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componentWillMount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componentDidMount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componentWillUpdate</a:t>
            </a:r>
            <a:r>
              <a:rPr lang="en-US" altLang="zh-CN" sz="2000" dirty="0">
                <a:solidFill>
                  <a:schemeClr val="bg1"/>
                </a:solidFill>
              </a:rPr>
              <a:t>(object </a:t>
            </a:r>
            <a:r>
              <a:rPr lang="en-US" altLang="zh-CN" sz="2000" dirty="0" err="1">
                <a:solidFill>
                  <a:schemeClr val="bg1"/>
                </a:solidFill>
              </a:rPr>
              <a:t>nextProps</a:t>
            </a:r>
            <a:r>
              <a:rPr lang="en-US" altLang="zh-CN" sz="2000" dirty="0">
                <a:solidFill>
                  <a:schemeClr val="bg1"/>
                </a:solidFill>
              </a:rPr>
              <a:t>, object </a:t>
            </a:r>
            <a:r>
              <a:rPr lang="en-US" altLang="zh-CN" sz="2000" dirty="0" err="1">
                <a:solidFill>
                  <a:schemeClr val="bg1"/>
                </a:solidFill>
              </a:rPr>
              <a:t>nextState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componentDidUpdate</a:t>
            </a:r>
            <a:r>
              <a:rPr lang="en-US" altLang="zh-CN" sz="2000" dirty="0">
                <a:solidFill>
                  <a:schemeClr val="bg1"/>
                </a:solidFill>
              </a:rPr>
              <a:t>(object </a:t>
            </a:r>
            <a:r>
              <a:rPr lang="en-US" altLang="zh-CN" sz="2000" dirty="0" err="1">
                <a:solidFill>
                  <a:schemeClr val="bg1"/>
                </a:solidFill>
              </a:rPr>
              <a:t>prevProps</a:t>
            </a:r>
            <a:r>
              <a:rPr lang="en-US" altLang="zh-CN" sz="2000" dirty="0">
                <a:solidFill>
                  <a:schemeClr val="bg1"/>
                </a:solidFill>
              </a:rPr>
              <a:t>, object </a:t>
            </a:r>
            <a:r>
              <a:rPr lang="en-US" altLang="zh-CN" sz="2000" dirty="0" err="1">
                <a:solidFill>
                  <a:schemeClr val="bg1"/>
                </a:solidFill>
              </a:rPr>
              <a:t>prevState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componentWillUnmount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endParaRPr lang="zh-CN" altLang="zh-CN" sz="2000" dirty="0">
              <a:solidFill>
                <a:schemeClr val="bg1"/>
              </a:solidFill>
            </a:endParaRPr>
          </a:p>
          <a:p>
            <a:r>
              <a:rPr lang="zh-CN" altLang="zh-CN" sz="2000" dirty="0">
                <a:solidFill>
                  <a:schemeClr val="bg1"/>
                </a:solidFill>
              </a:rPr>
              <a:t>此外，</a:t>
            </a:r>
            <a:r>
              <a:rPr lang="en-US" altLang="zh-CN" sz="2000" dirty="0">
                <a:solidFill>
                  <a:schemeClr val="bg1"/>
                </a:solidFill>
              </a:rPr>
              <a:t>React </a:t>
            </a:r>
            <a:r>
              <a:rPr lang="zh-CN" altLang="zh-CN" sz="2000" dirty="0">
                <a:solidFill>
                  <a:schemeClr val="bg1"/>
                </a:solidFill>
              </a:rPr>
              <a:t>还提供两种特殊状态的处理函数。</a:t>
            </a: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componentWillReceiveProps</a:t>
            </a:r>
            <a:r>
              <a:rPr lang="en-US" altLang="zh-CN" sz="2000" dirty="0">
                <a:solidFill>
                  <a:schemeClr val="bg1"/>
                </a:solidFill>
              </a:rPr>
              <a:t>(object </a:t>
            </a:r>
            <a:r>
              <a:rPr lang="en-US" altLang="zh-CN" sz="2000" dirty="0" err="1">
                <a:solidFill>
                  <a:schemeClr val="bg1"/>
                </a:solidFill>
              </a:rPr>
              <a:t>nextProps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zh-CN" sz="2000" dirty="0">
                <a:solidFill>
                  <a:schemeClr val="bg1"/>
                </a:solidFill>
              </a:rPr>
              <a:t>：已加载组件收到新的参数时调用</a:t>
            </a:r>
          </a:p>
          <a:p>
            <a:pPr lvl="0"/>
            <a:r>
              <a:rPr lang="en-US" altLang="zh-CN" sz="2000" dirty="0" err="1">
                <a:solidFill>
                  <a:schemeClr val="bg1"/>
                </a:solidFill>
              </a:rPr>
              <a:t>shouldComponentUpdate</a:t>
            </a:r>
            <a:r>
              <a:rPr lang="en-US" altLang="zh-CN" sz="2000" dirty="0">
                <a:solidFill>
                  <a:schemeClr val="bg1"/>
                </a:solidFill>
              </a:rPr>
              <a:t>(object </a:t>
            </a:r>
            <a:r>
              <a:rPr lang="en-US" altLang="zh-CN" sz="2000" dirty="0" err="1">
                <a:solidFill>
                  <a:schemeClr val="bg1"/>
                </a:solidFill>
              </a:rPr>
              <a:t>nextProps</a:t>
            </a:r>
            <a:r>
              <a:rPr lang="en-US" altLang="zh-CN" sz="2000" dirty="0">
                <a:solidFill>
                  <a:schemeClr val="bg1"/>
                </a:solidFill>
              </a:rPr>
              <a:t>, object </a:t>
            </a:r>
            <a:r>
              <a:rPr lang="en-US" altLang="zh-CN" sz="2000" dirty="0" err="1">
                <a:solidFill>
                  <a:schemeClr val="bg1"/>
                </a:solidFill>
              </a:rPr>
              <a:t>nextState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zh-CN" sz="2000" dirty="0">
                <a:solidFill>
                  <a:schemeClr val="bg1"/>
                </a:solidFill>
              </a:rPr>
              <a:t>：组件判断是否重新渲染时调用</a:t>
            </a:r>
          </a:p>
        </p:txBody>
      </p:sp>
    </p:spTree>
    <p:extLst>
      <p:ext uri="{BB962C8B-B14F-4D97-AF65-F5344CB8AC3E}">
        <p14:creationId xmlns:p14="http://schemas.microsoft.com/office/powerpoint/2010/main" val="119758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9258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4.3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函数调用顺序图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流程图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27918"/>
            <a:ext cx="5737225" cy="601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620688"/>
            <a:ext cx="1404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</a:t>
            </a:r>
            <a:r>
              <a:rPr lang="zh-CN" altLang="en-US" sz="2000" dirty="0" smtClean="0">
                <a:solidFill>
                  <a:schemeClr val="bg1"/>
                </a:solidFill>
              </a:rPr>
              <a:t>事件处理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19675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5.1 </a:t>
            </a:r>
            <a:r>
              <a:rPr lang="zh-CN" altLang="en-US" sz="2000" dirty="0" smtClean="0">
                <a:solidFill>
                  <a:schemeClr val="bg1"/>
                </a:solidFill>
              </a:rPr>
              <a:t>使用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628800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5.2 </a:t>
            </a:r>
            <a:r>
              <a:rPr lang="zh-CN" altLang="en-US" sz="2000" dirty="0" smtClean="0">
                <a:solidFill>
                  <a:schemeClr val="bg1"/>
                </a:solidFill>
              </a:rPr>
              <a:t>参数的传递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020778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5.3 React</a:t>
            </a:r>
            <a:r>
              <a:rPr lang="zh-CN" altLang="en-US" sz="2000" dirty="0" smtClean="0">
                <a:solidFill>
                  <a:schemeClr val="bg1"/>
                </a:solidFill>
              </a:rPr>
              <a:t>支持的事件列表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6582" y="2535868"/>
            <a:ext cx="45365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hlinkClick r:id="rId3"/>
              </a:rPr>
              <a:t>http://reactjs.cn/react/docs/events.html</a:t>
            </a:r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14" y="3140968"/>
            <a:ext cx="8235171" cy="343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592" y="620688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5.Dom</a:t>
            </a:r>
            <a:r>
              <a:rPr lang="zh-CN" altLang="en-US" sz="2000" dirty="0" smtClean="0">
                <a:solidFill>
                  <a:schemeClr val="bg1"/>
                </a:solidFill>
              </a:rPr>
              <a:t>操作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1340768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5.1.</a:t>
            </a:r>
            <a:r>
              <a:rPr lang="zh-CN" altLang="en-US" sz="2000" dirty="0" smtClean="0">
                <a:solidFill>
                  <a:schemeClr val="bg1"/>
                </a:solidFill>
              </a:rPr>
              <a:t>方法一、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findDOMNode</a:t>
            </a:r>
            <a:r>
              <a:rPr lang="en-US" altLang="zh-CN" sz="2000" dirty="0" smtClean="0">
                <a:solidFill>
                  <a:schemeClr val="bg1"/>
                </a:solidFill>
              </a:rPr>
              <a:t>() </a:t>
            </a:r>
            <a:r>
              <a:rPr lang="zh-CN" altLang="en-US" sz="2000" dirty="0" smtClean="0">
                <a:solidFill>
                  <a:schemeClr val="bg1"/>
                </a:solidFill>
              </a:rPr>
              <a:t>方法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1772816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5.2 </a:t>
            </a:r>
            <a:r>
              <a:rPr lang="zh-CN" altLang="en-US" sz="2000" dirty="0" smtClean="0">
                <a:solidFill>
                  <a:schemeClr val="bg1"/>
                </a:solidFill>
              </a:rPr>
              <a:t>方法二、</a:t>
            </a:r>
            <a:r>
              <a:rPr lang="en-US" altLang="zh-CN" sz="2000" dirty="0" smtClean="0">
                <a:solidFill>
                  <a:schemeClr val="bg1"/>
                </a:solidFill>
              </a:rPr>
              <a:t>refs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204864"/>
            <a:ext cx="6552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通过在要引用的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元素上面设置一个 </a:t>
            </a:r>
            <a:r>
              <a:rPr lang="en-US" altLang="zh-CN" sz="2000" dirty="0">
                <a:solidFill>
                  <a:schemeClr val="bg1"/>
                </a:solidFill>
              </a:rPr>
              <a:t>ref </a:t>
            </a:r>
            <a:r>
              <a:rPr lang="zh-CN" altLang="zh-CN" sz="2000" dirty="0">
                <a:solidFill>
                  <a:schemeClr val="bg1"/>
                </a:solidFill>
              </a:rPr>
              <a:t>属性指定一个名称，然后通过 </a:t>
            </a:r>
            <a:r>
              <a:rPr lang="en-US" altLang="zh-CN" sz="2000" dirty="0">
                <a:solidFill>
                  <a:schemeClr val="bg1"/>
                </a:solidFill>
              </a:rPr>
              <a:t>this.refs.name </a:t>
            </a:r>
            <a:r>
              <a:rPr lang="zh-CN" altLang="zh-CN" sz="2000" dirty="0">
                <a:solidFill>
                  <a:schemeClr val="bg1"/>
                </a:solidFill>
              </a:rPr>
              <a:t>来访问对应的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元素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zh-CN" sz="2000" dirty="0">
                <a:solidFill>
                  <a:schemeClr val="bg1"/>
                </a:solidFill>
              </a:rPr>
              <a:t>如果 </a:t>
            </a:r>
            <a:r>
              <a:rPr lang="en-US" altLang="zh-CN" sz="2000" dirty="0">
                <a:solidFill>
                  <a:schemeClr val="bg1"/>
                </a:solidFill>
              </a:rPr>
              <a:t>ref </a:t>
            </a:r>
            <a:r>
              <a:rPr lang="zh-CN" altLang="zh-CN" sz="2000" dirty="0">
                <a:solidFill>
                  <a:schemeClr val="bg1"/>
                </a:solidFill>
              </a:rPr>
              <a:t>是设置在原生</a:t>
            </a:r>
            <a:r>
              <a:rPr lang="en-US" altLang="zh-CN" sz="2000" dirty="0">
                <a:solidFill>
                  <a:schemeClr val="bg1"/>
                </a:solidFill>
              </a:rPr>
              <a:t> HTML </a:t>
            </a:r>
            <a:r>
              <a:rPr lang="zh-CN" altLang="zh-CN" sz="2000" dirty="0">
                <a:solidFill>
                  <a:schemeClr val="bg1"/>
                </a:solidFill>
              </a:rPr>
              <a:t>元素上，它拿到的就是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元素，如果设置在自定义组件上，它拿到的就是组件实例，这时候就需要通过 </a:t>
            </a:r>
            <a:r>
              <a:rPr lang="en-US" altLang="zh-CN" sz="2000" dirty="0" err="1">
                <a:solidFill>
                  <a:schemeClr val="bg1"/>
                </a:solidFill>
              </a:rPr>
              <a:t>findDOMNode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>
                <a:solidFill>
                  <a:schemeClr val="bg1"/>
                </a:solidFill>
              </a:rPr>
              <a:t>来拿到组件的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元素。</a:t>
            </a:r>
          </a:p>
          <a:p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789040"/>
            <a:ext cx="684076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注意事项</a:t>
            </a:r>
            <a:r>
              <a:rPr lang="zh-CN" altLang="en-US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0"/>
            <a:r>
              <a:rPr lang="zh-CN" altLang="zh-CN" sz="2000" dirty="0" smtClean="0">
                <a:solidFill>
                  <a:schemeClr val="bg1"/>
                </a:solidFill>
              </a:rPr>
              <a:t>你</a:t>
            </a:r>
            <a:r>
              <a:rPr lang="zh-CN" altLang="zh-CN" sz="2000" dirty="0">
                <a:solidFill>
                  <a:schemeClr val="bg1"/>
                </a:solidFill>
              </a:rPr>
              <a:t>可以使用</a:t>
            </a:r>
            <a:r>
              <a:rPr lang="en-US" altLang="zh-CN" sz="2000" dirty="0">
                <a:solidFill>
                  <a:schemeClr val="bg1"/>
                </a:solidFill>
              </a:rPr>
              <a:t> ref </a:t>
            </a:r>
            <a:r>
              <a:rPr lang="zh-CN" altLang="zh-CN" sz="2000" dirty="0">
                <a:solidFill>
                  <a:schemeClr val="bg1"/>
                </a:solidFill>
              </a:rPr>
              <a:t>到的组件定义的任何公共方法，比如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this.refs.myTypeahead.reset</a:t>
            </a:r>
            <a:r>
              <a:rPr lang="en-US" altLang="zh-CN" sz="2000" dirty="0">
                <a:solidFill>
                  <a:schemeClr val="bg1"/>
                </a:solidFill>
              </a:rPr>
              <a:t>()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Refs </a:t>
            </a:r>
            <a:r>
              <a:rPr lang="zh-CN" altLang="zh-CN" sz="2000" dirty="0">
                <a:solidFill>
                  <a:schemeClr val="bg1"/>
                </a:solidFill>
              </a:rPr>
              <a:t>是访问到组件内部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节点唯一</a:t>
            </a:r>
            <a:r>
              <a:rPr lang="zh-CN" altLang="zh-CN" sz="2000" b="1" dirty="0">
                <a:solidFill>
                  <a:schemeClr val="bg1"/>
                </a:solidFill>
              </a:rPr>
              <a:t>可靠</a:t>
            </a:r>
            <a:r>
              <a:rPr lang="zh-CN" altLang="zh-CN" sz="2000" dirty="0">
                <a:solidFill>
                  <a:schemeClr val="bg1"/>
                </a:solidFill>
              </a:rPr>
              <a:t>的方法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Refs </a:t>
            </a:r>
            <a:r>
              <a:rPr lang="zh-CN" altLang="zh-CN" sz="2000" dirty="0">
                <a:solidFill>
                  <a:schemeClr val="bg1"/>
                </a:solidFill>
              </a:rPr>
              <a:t>会自动销毁对子组件的引用（当子组件删除时）</a:t>
            </a:r>
          </a:p>
          <a:p>
            <a:pPr lvl="0"/>
            <a:r>
              <a:rPr lang="zh-CN" altLang="zh-CN" sz="2000" dirty="0">
                <a:solidFill>
                  <a:schemeClr val="bg1"/>
                </a:solidFill>
              </a:rPr>
              <a:t>不要在</a:t>
            </a:r>
            <a:r>
              <a:rPr lang="en-US" altLang="zh-CN" sz="2000" dirty="0">
                <a:solidFill>
                  <a:schemeClr val="bg1"/>
                </a:solidFill>
              </a:rPr>
              <a:t> render </a:t>
            </a:r>
            <a:r>
              <a:rPr lang="zh-CN" altLang="zh-CN" sz="2000" dirty="0">
                <a:solidFill>
                  <a:schemeClr val="bg1"/>
                </a:solidFill>
              </a:rPr>
              <a:t>或者</a:t>
            </a:r>
            <a:r>
              <a:rPr lang="en-US" altLang="zh-CN" sz="2000" dirty="0">
                <a:solidFill>
                  <a:schemeClr val="bg1"/>
                </a:solidFill>
              </a:rPr>
              <a:t> render </a:t>
            </a:r>
            <a:r>
              <a:rPr lang="zh-CN" altLang="zh-CN" sz="2000" dirty="0">
                <a:solidFill>
                  <a:schemeClr val="bg1"/>
                </a:solidFill>
              </a:rPr>
              <a:t>之前访问</a:t>
            </a:r>
            <a:r>
              <a:rPr lang="en-US" altLang="zh-CN" sz="2000" dirty="0">
                <a:solidFill>
                  <a:schemeClr val="bg1"/>
                </a:solidFill>
              </a:rPr>
              <a:t> refs</a:t>
            </a:r>
            <a:endParaRPr lang="zh-CN" altLang="zh-CN" sz="2000" dirty="0">
              <a:solidFill>
                <a:schemeClr val="bg1"/>
              </a:solidFill>
            </a:endParaRPr>
          </a:p>
          <a:p>
            <a:pPr lvl="0"/>
            <a:r>
              <a:rPr lang="zh-CN" altLang="zh-CN" sz="2000" dirty="0">
                <a:solidFill>
                  <a:schemeClr val="bg1"/>
                </a:solidFill>
              </a:rPr>
              <a:t>不要滥用</a:t>
            </a:r>
            <a:r>
              <a:rPr lang="en-US" altLang="zh-CN" sz="2000" dirty="0">
                <a:solidFill>
                  <a:schemeClr val="bg1"/>
                </a:solidFill>
              </a:rPr>
              <a:t> refs</a:t>
            </a:r>
            <a:r>
              <a:rPr lang="zh-CN" altLang="zh-CN" sz="2000" dirty="0">
                <a:solidFill>
                  <a:schemeClr val="bg1"/>
                </a:solidFill>
              </a:rPr>
              <a:t>，比如只是用它来按照传统的方式操作界面</a:t>
            </a:r>
            <a:r>
              <a:rPr lang="en-US" altLang="zh-CN" sz="2000" dirty="0">
                <a:solidFill>
                  <a:schemeClr val="bg1"/>
                </a:solidFill>
              </a:rPr>
              <a:t> UI</a:t>
            </a:r>
            <a:r>
              <a:rPr lang="zh-CN" altLang="zh-CN" sz="2000" dirty="0">
                <a:solidFill>
                  <a:schemeClr val="bg1"/>
                </a:solidFill>
              </a:rPr>
              <a:t>：找到</a:t>
            </a:r>
            <a:r>
              <a:rPr lang="en-US" altLang="zh-CN" sz="2000" dirty="0">
                <a:solidFill>
                  <a:schemeClr val="bg1"/>
                </a:solidFill>
              </a:rPr>
              <a:t> DOM -&gt; </a:t>
            </a:r>
            <a:r>
              <a:rPr lang="zh-CN" altLang="zh-CN" sz="2000" dirty="0">
                <a:solidFill>
                  <a:schemeClr val="bg1"/>
                </a:solidFill>
              </a:rPr>
              <a:t>更新</a:t>
            </a:r>
            <a:r>
              <a:rPr lang="en-US" altLang="zh-CN" sz="2000" dirty="0">
                <a:solidFill>
                  <a:schemeClr val="bg1"/>
                </a:solidFill>
              </a:rPr>
              <a:t> DOM</a:t>
            </a:r>
            <a:endParaRPr lang="zh-CN" altLang="zh-CN" sz="2000" dirty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25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6.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组件的</a:t>
            </a:r>
            <a:r>
              <a:rPr lang="en-US" altLang="zh-CN" sz="2000" dirty="0" smtClean="0">
                <a:solidFill>
                  <a:schemeClr val="bg1"/>
                </a:solidFill>
              </a:rPr>
              <a:t>DOM</a:t>
            </a:r>
            <a:r>
              <a:rPr lang="zh-CN" altLang="en-US" sz="2000" dirty="0" smtClean="0">
                <a:solidFill>
                  <a:schemeClr val="bg1"/>
                </a:solidFill>
              </a:rPr>
              <a:t>事件监听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124744"/>
            <a:ext cx="684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如何给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元素绑定</a:t>
            </a:r>
            <a:r>
              <a:rPr lang="en-US" altLang="zh-CN" sz="2000" dirty="0">
                <a:solidFill>
                  <a:schemeClr val="bg1"/>
                </a:solidFill>
              </a:rPr>
              <a:t> React </a:t>
            </a:r>
            <a:r>
              <a:rPr lang="zh-CN" altLang="zh-CN" sz="2000" dirty="0">
                <a:solidFill>
                  <a:schemeClr val="bg1"/>
                </a:solidFill>
              </a:rPr>
              <a:t>未提供的事件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95" y="1691977"/>
            <a:ext cx="7608887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0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6.</a:t>
            </a:r>
            <a:r>
              <a:rPr lang="zh-CN" altLang="en-US" sz="2000" dirty="0" smtClean="0">
                <a:solidFill>
                  <a:schemeClr val="bg1"/>
                </a:solidFill>
              </a:rPr>
              <a:t>表单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1124744"/>
            <a:ext cx="784887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6.1</a:t>
            </a:r>
            <a:r>
              <a:rPr lang="zh-CN" altLang="en-US" sz="2000" dirty="0" smtClean="0">
                <a:solidFill>
                  <a:schemeClr val="bg1"/>
                </a:solidFill>
              </a:rPr>
              <a:t>状态属性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zh-CN" sz="2000" dirty="0">
                <a:solidFill>
                  <a:schemeClr val="bg1"/>
                </a:solidFill>
              </a:rPr>
              <a:t>表单元素有这么几种属于状态的属性：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value</a:t>
            </a:r>
            <a:r>
              <a:rPr lang="zh-CN" altLang="zh-CN" sz="2000" dirty="0">
                <a:solidFill>
                  <a:schemeClr val="bg1"/>
                </a:solidFill>
              </a:rPr>
              <a:t>，对应</a:t>
            </a:r>
            <a:r>
              <a:rPr lang="en-US" altLang="zh-CN" sz="2000" dirty="0">
                <a:solidFill>
                  <a:schemeClr val="bg1"/>
                </a:solidFill>
              </a:rPr>
              <a:t> &lt;input&gt; </a:t>
            </a:r>
            <a:r>
              <a:rPr lang="zh-CN" altLang="zh-CN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 &lt;</a:t>
            </a:r>
            <a:r>
              <a:rPr lang="en-US" altLang="zh-CN" sz="2000" dirty="0" err="1">
                <a:solidFill>
                  <a:schemeClr val="bg1"/>
                </a:solidFill>
              </a:rPr>
              <a:t>textarea</a:t>
            </a:r>
            <a:r>
              <a:rPr lang="en-US" altLang="zh-CN" sz="2000" dirty="0">
                <a:solidFill>
                  <a:schemeClr val="bg1"/>
                </a:solidFill>
              </a:rPr>
              <a:t>&gt; </a:t>
            </a:r>
            <a:r>
              <a:rPr lang="zh-CN" altLang="zh-CN" sz="2000" dirty="0">
                <a:solidFill>
                  <a:schemeClr val="bg1"/>
                </a:solidFill>
              </a:rPr>
              <a:t>所有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checked</a:t>
            </a:r>
            <a:r>
              <a:rPr lang="zh-CN" altLang="zh-CN" sz="2000" dirty="0">
                <a:solidFill>
                  <a:schemeClr val="bg1"/>
                </a:solidFill>
              </a:rPr>
              <a:t>，对应类型为</a:t>
            </a:r>
            <a:r>
              <a:rPr lang="en-US" altLang="zh-CN" sz="2000" dirty="0">
                <a:solidFill>
                  <a:schemeClr val="bg1"/>
                </a:solidFill>
              </a:rPr>
              <a:t> checkbox </a:t>
            </a:r>
            <a:r>
              <a:rPr lang="zh-CN" altLang="zh-CN" sz="2000" dirty="0">
                <a:solidFill>
                  <a:schemeClr val="bg1"/>
                </a:solidFill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</a:rPr>
              <a:t> radio </a:t>
            </a:r>
            <a:r>
              <a:rPr lang="zh-CN" altLang="zh-CN" sz="2000" dirty="0">
                <a:solidFill>
                  <a:schemeClr val="bg1"/>
                </a:solidFill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</a:rPr>
              <a:t> &lt;input&gt; </a:t>
            </a:r>
            <a:r>
              <a:rPr lang="zh-CN" altLang="zh-CN" sz="2000" dirty="0">
                <a:solidFill>
                  <a:schemeClr val="bg1"/>
                </a:solidFill>
              </a:rPr>
              <a:t>所有</a:t>
            </a:r>
          </a:p>
          <a:p>
            <a:pPr lvl="0"/>
            <a:r>
              <a:rPr lang="en-US" altLang="zh-CN" sz="2000" dirty="0">
                <a:solidFill>
                  <a:schemeClr val="bg1"/>
                </a:solidFill>
              </a:rPr>
              <a:t>selected</a:t>
            </a:r>
            <a:r>
              <a:rPr lang="zh-CN" altLang="zh-CN" sz="2000" dirty="0">
                <a:solidFill>
                  <a:schemeClr val="bg1"/>
                </a:solidFill>
              </a:rPr>
              <a:t>，对应</a:t>
            </a:r>
            <a:r>
              <a:rPr lang="en-US" altLang="zh-CN" sz="2000" dirty="0">
                <a:solidFill>
                  <a:schemeClr val="bg1"/>
                </a:solidFill>
              </a:rPr>
              <a:t> &lt;option&gt; </a:t>
            </a:r>
            <a:r>
              <a:rPr lang="zh-CN" altLang="zh-CN" sz="2000" dirty="0" smtClean="0">
                <a:solidFill>
                  <a:schemeClr val="bg1"/>
                </a:solidFill>
              </a:rPr>
              <a:t>所有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0"/>
            <a:endParaRPr lang="en-US" altLang="zh-CN" sz="2000" dirty="0">
              <a:solidFill>
                <a:schemeClr val="bg1"/>
              </a:solidFill>
            </a:endParaRPr>
          </a:p>
          <a:p>
            <a:pPr lvl="0"/>
            <a:r>
              <a:rPr lang="en-US" altLang="zh-CN" sz="2000" dirty="0" smtClean="0">
                <a:solidFill>
                  <a:schemeClr val="bg1"/>
                </a:solidFill>
              </a:rPr>
              <a:t>6.2 </a:t>
            </a:r>
            <a:r>
              <a:rPr lang="zh-CN" altLang="en-US" sz="2000" dirty="0" smtClean="0">
                <a:solidFill>
                  <a:schemeClr val="bg1"/>
                </a:solidFill>
              </a:rPr>
              <a:t>受控组件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0"/>
            <a:r>
              <a:rPr lang="zh-CN" altLang="zh-CN" sz="2000" dirty="0">
                <a:solidFill>
                  <a:schemeClr val="bg1"/>
                </a:solidFill>
              </a:rPr>
              <a:t>对于设置</a:t>
            </a:r>
            <a:r>
              <a:rPr lang="zh-CN" altLang="zh-CN" sz="2000" dirty="0" smtClean="0">
                <a:solidFill>
                  <a:schemeClr val="bg1"/>
                </a:solidFill>
              </a:rPr>
              <a:t>了对应</a:t>
            </a:r>
            <a:r>
              <a:rPr lang="en-US" altLang="zh-CN" sz="2000" dirty="0">
                <a:solidFill>
                  <a:schemeClr val="bg1"/>
                </a:solidFill>
              </a:rPr>
              <a:t>“</a:t>
            </a:r>
            <a:r>
              <a:rPr lang="zh-CN" altLang="zh-CN" sz="2000" dirty="0">
                <a:solidFill>
                  <a:schemeClr val="bg1"/>
                </a:solidFill>
              </a:rPr>
              <a:t>状态属性</a:t>
            </a:r>
            <a:r>
              <a:rPr lang="en-US" altLang="zh-CN" sz="2000" dirty="0">
                <a:solidFill>
                  <a:schemeClr val="bg1"/>
                </a:solidFill>
              </a:rPr>
              <a:t>“</a:t>
            </a:r>
            <a:r>
              <a:rPr lang="zh-CN" altLang="zh-CN" sz="2000" dirty="0">
                <a:solidFill>
                  <a:schemeClr val="bg1"/>
                </a:solidFill>
              </a:rPr>
              <a:t>值的表单元素就是受控表单组件</a:t>
            </a:r>
          </a:p>
          <a:p>
            <a:r>
              <a:rPr lang="zh-CN" altLang="zh-CN" sz="2000" dirty="0" smtClean="0">
                <a:solidFill>
                  <a:schemeClr val="bg1"/>
                </a:solidFill>
              </a:rPr>
              <a:t>一</a:t>
            </a:r>
            <a:r>
              <a:rPr lang="zh-CN" altLang="zh-CN" sz="2000" dirty="0">
                <a:solidFill>
                  <a:schemeClr val="bg1"/>
                </a:solidFill>
              </a:rPr>
              <a:t>个受控的表单组件，它所有状态属性更改涉及</a:t>
            </a:r>
            <a:r>
              <a:rPr lang="en-US" altLang="zh-CN" sz="2000" dirty="0">
                <a:solidFill>
                  <a:schemeClr val="bg1"/>
                </a:solidFill>
              </a:rPr>
              <a:t> UI </a:t>
            </a:r>
            <a:r>
              <a:rPr lang="zh-CN" altLang="zh-CN" sz="2000" dirty="0">
                <a:solidFill>
                  <a:schemeClr val="bg1"/>
                </a:solidFill>
              </a:rPr>
              <a:t>的变更都由</a:t>
            </a:r>
            <a:r>
              <a:rPr lang="en-US" altLang="zh-CN" sz="2000" dirty="0">
                <a:solidFill>
                  <a:schemeClr val="bg1"/>
                </a:solidFill>
              </a:rPr>
              <a:t> React </a:t>
            </a:r>
            <a:r>
              <a:rPr lang="zh-CN" altLang="zh-CN" sz="2000" dirty="0">
                <a:solidFill>
                  <a:schemeClr val="bg1"/>
                </a:solidFill>
              </a:rPr>
              <a:t>来控制（状态属性绑定</a:t>
            </a:r>
            <a:r>
              <a:rPr lang="en-US" altLang="zh-CN" sz="2000" dirty="0">
                <a:solidFill>
                  <a:schemeClr val="bg1"/>
                </a:solidFill>
              </a:rPr>
              <a:t> UI</a:t>
            </a:r>
            <a:r>
              <a:rPr lang="zh-CN" altLang="zh-CN" sz="2000" dirty="0">
                <a:solidFill>
                  <a:schemeClr val="bg1"/>
                </a:solidFill>
              </a:rPr>
              <a:t>）。比如上面代码里的</a:t>
            </a:r>
            <a:r>
              <a:rPr lang="en-US" altLang="zh-CN" sz="2000" dirty="0">
                <a:solidFill>
                  <a:schemeClr val="bg1"/>
                </a:solidFill>
              </a:rPr>
              <a:t> &lt;input&gt; </a:t>
            </a:r>
            <a:r>
              <a:rPr lang="zh-CN" altLang="zh-CN" sz="2000" dirty="0">
                <a:solidFill>
                  <a:schemeClr val="bg1"/>
                </a:solidFill>
              </a:rPr>
              <a:t>输入框，用户输入内容，用户输入的内容不会显示（输入框总是显示状态属性</a:t>
            </a:r>
            <a:r>
              <a:rPr lang="en-US" altLang="zh-CN" sz="2000" dirty="0">
                <a:solidFill>
                  <a:schemeClr val="bg1"/>
                </a:solidFill>
              </a:rPr>
              <a:t> value </a:t>
            </a:r>
            <a:r>
              <a:rPr lang="zh-CN" altLang="zh-CN" sz="2000" dirty="0">
                <a:solidFill>
                  <a:schemeClr val="bg1"/>
                </a:solidFill>
              </a:rPr>
              <a:t>的值</a:t>
            </a:r>
            <a:r>
              <a:rPr lang="en-US" altLang="zh-CN" sz="2000" dirty="0">
                <a:solidFill>
                  <a:schemeClr val="bg1"/>
                </a:solidFill>
              </a:rPr>
              <a:t> hello</a:t>
            </a:r>
            <a:r>
              <a:rPr lang="zh-CN" altLang="zh-CN" sz="2000" dirty="0">
                <a:solidFill>
                  <a:schemeClr val="bg1"/>
                </a:solidFill>
              </a:rPr>
              <a:t>），这有点颠覆我们的认知了，所以说这是</a:t>
            </a:r>
            <a:r>
              <a:rPr lang="zh-CN" altLang="zh-CN" sz="2000" b="1" dirty="0">
                <a:solidFill>
                  <a:schemeClr val="bg1"/>
                </a:solidFill>
              </a:rPr>
              <a:t>受控</a:t>
            </a:r>
            <a:r>
              <a:rPr lang="zh-CN" altLang="zh-CN" sz="2000" dirty="0">
                <a:solidFill>
                  <a:schemeClr val="bg1"/>
                </a:solidFill>
              </a:rPr>
              <a:t>组件，不是原来默认的表单元素了。</a:t>
            </a:r>
          </a:p>
          <a:p>
            <a:r>
              <a:rPr lang="zh-CN" altLang="zh-CN" sz="2000" dirty="0">
                <a:solidFill>
                  <a:schemeClr val="bg1"/>
                </a:solidFill>
              </a:rPr>
              <a:t>如果你希望输入的内容反馈到输入框，就要用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</a:rPr>
              <a:t>onChange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>
                <a:solidFill>
                  <a:schemeClr val="bg1"/>
                </a:solidFill>
              </a:rPr>
              <a:t>事件改变状态属性</a:t>
            </a:r>
            <a:r>
              <a:rPr lang="en-US" altLang="zh-CN" sz="2000" dirty="0">
                <a:solidFill>
                  <a:schemeClr val="bg1"/>
                </a:solidFill>
              </a:rPr>
              <a:t> value </a:t>
            </a:r>
            <a:r>
              <a:rPr lang="zh-CN" altLang="zh-CN" sz="2000" dirty="0">
                <a:solidFill>
                  <a:schemeClr val="bg1"/>
                </a:solidFill>
              </a:rPr>
              <a:t>的值：</a:t>
            </a: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327" y="382052"/>
            <a:ext cx="50768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9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145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7</a:t>
            </a:r>
            <a:r>
              <a:rPr lang="en-US" altLang="zh-CN" sz="2000" dirty="0" smtClean="0">
                <a:solidFill>
                  <a:schemeClr val="bg1"/>
                </a:solidFill>
              </a:rPr>
              <a:t>.propsType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1052736"/>
            <a:ext cx="78488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属性校验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对从父组件传过来的属性进行校验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https://facebook.github.io/react/docs/typechecking-with-proptypes.html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57192"/>
            <a:ext cx="536257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717" y="2276872"/>
            <a:ext cx="48482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21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55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76470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一、</a:t>
            </a:r>
            <a:r>
              <a:rPr lang="en-US" altLang="zh-CN" sz="3600" dirty="0" smtClean="0">
                <a:solidFill>
                  <a:schemeClr val="bg1"/>
                </a:solidFill>
              </a:rPr>
              <a:t>react</a:t>
            </a:r>
            <a:r>
              <a:rPr lang="zh-CN" altLang="en-US" sz="3600" dirty="0">
                <a:solidFill>
                  <a:schemeClr val="bg1"/>
                </a:solidFill>
              </a:rPr>
              <a:t>简介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1700808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二</a:t>
            </a:r>
            <a:r>
              <a:rPr lang="zh-CN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</a:rPr>
              <a:t>react</a:t>
            </a:r>
            <a:r>
              <a:rPr lang="zh-CN" altLang="en-US" sz="3600" dirty="0" smtClean="0">
                <a:solidFill>
                  <a:schemeClr val="bg1"/>
                </a:solidFill>
              </a:rPr>
              <a:t>四个概念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27089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三、</a:t>
            </a:r>
            <a:r>
              <a:rPr lang="en-US" altLang="zh-CN" sz="3600" dirty="0" smtClean="0">
                <a:solidFill>
                  <a:schemeClr val="bg1"/>
                </a:solidFill>
              </a:rPr>
              <a:t>react</a:t>
            </a:r>
            <a:r>
              <a:rPr lang="zh-CN" altLang="en-US" sz="3600" dirty="0" smtClean="0">
                <a:solidFill>
                  <a:schemeClr val="bg1"/>
                </a:solidFill>
              </a:rPr>
              <a:t>主要知识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645024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</a:rPr>
              <a:t>四</a:t>
            </a:r>
            <a:r>
              <a:rPr lang="zh-CN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CN" sz="3600" dirty="0" smtClean="0">
                <a:solidFill>
                  <a:schemeClr val="bg1"/>
                </a:solidFill>
              </a:rPr>
              <a:t>react</a:t>
            </a:r>
            <a:r>
              <a:rPr lang="zh-CN" altLang="en-US" sz="3600" dirty="0" smtClean="0">
                <a:solidFill>
                  <a:schemeClr val="bg1"/>
                </a:solidFill>
              </a:rPr>
              <a:t>路由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1183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8.Context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98072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用于父组件向子孙组件传递属性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46" y="1380838"/>
            <a:ext cx="4968552" cy="222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338" y="3861048"/>
            <a:ext cx="49911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0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2675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四、</a:t>
            </a:r>
            <a:r>
              <a:rPr lang="en-US" altLang="zh-CN" sz="3200" dirty="0" smtClean="0">
                <a:solidFill>
                  <a:schemeClr val="bg1"/>
                </a:solidFill>
              </a:rPr>
              <a:t>react</a:t>
            </a:r>
            <a:r>
              <a:rPr lang="zh-CN" altLang="en-US" sz="3200" dirty="0" smtClean="0">
                <a:solidFill>
                  <a:schemeClr val="bg1"/>
                </a:solidFill>
              </a:rPr>
              <a:t>路由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7" y="1340768"/>
            <a:ext cx="77768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1.react-router</a:t>
            </a:r>
            <a:r>
              <a:rPr lang="zh-CN" altLang="en-US" sz="2000" dirty="0" smtClean="0">
                <a:solidFill>
                  <a:schemeClr val="bg1"/>
                </a:solidFill>
              </a:rPr>
              <a:t>简介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React Router </a:t>
            </a:r>
            <a:r>
              <a:rPr lang="zh-CN" altLang="zh-CN" sz="2000" dirty="0">
                <a:solidFill>
                  <a:schemeClr val="bg1"/>
                </a:solidFill>
              </a:rPr>
              <a:t>是一个基于</a:t>
            </a:r>
            <a:r>
              <a:rPr lang="en-US" altLang="zh-CN" sz="2000" dirty="0">
                <a:solidFill>
                  <a:schemeClr val="bg1"/>
                </a:solidFill>
              </a:rPr>
              <a:t> React</a:t>
            </a:r>
            <a:r>
              <a:rPr lang="zh-CN" altLang="zh-CN" sz="2000" dirty="0">
                <a:solidFill>
                  <a:schemeClr val="bg1"/>
                </a:solidFill>
              </a:rPr>
              <a:t>之上的强大路由库，它可以让你向应用中快速地添加视图和数据流，同时保持页面与</a:t>
            </a:r>
            <a:r>
              <a:rPr lang="en-US" altLang="zh-CN" sz="2000" dirty="0">
                <a:solidFill>
                  <a:schemeClr val="bg1"/>
                </a:solidFill>
              </a:rPr>
              <a:t> URL </a:t>
            </a:r>
            <a:r>
              <a:rPr lang="zh-CN" altLang="zh-CN" sz="2000" dirty="0">
                <a:solidFill>
                  <a:schemeClr val="bg1"/>
                </a:solidFill>
              </a:rPr>
              <a:t>间的</a:t>
            </a:r>
            <a:r>
              <a:rPr lang="zh-CN" altLang="zh-CN" sz="2000" dirty="0" smtClean="0">
                <a:solidFill>
                  <a:schemeClr val="bg1"/>
                </a:solidFill>
              </a:rPr>
              <a:t>同步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学习网址：</a:t>
            </a:r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http://react-guide.github.io/react-router-cn</a:t>
            </a:r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/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Es5</a:t>
            </a:r>
            <a:r>
              <a:rPr lang="zh-CN" altLang="en-US" sz="2000" dirty="0" smtClean="0">
                <a:solidFill>
                  <a:schemeClr val="bg1"/>
                </a:solidFill>
              </a:rPr>
              <a:t>和</a:t>
            </a:r>
            <a:r>
              <a:rPr lang="en-US" altLang="zh-CN" sz="2000" dirty="0" smtClean="0">
                <a:solidFill>
                  <a:schemeClr val="bg1"/>
                </a:solidFill>
              </a:rPr>
              <a:t>es6 </a:t>
            </a:r>
            <a:r>
              <a:rPr lang="zh-CN" altLang="en-US" sz="2000" dirty="0" smtClean="0">
                <a:solidFill>
                  <a:schemeClr val="bg1"/>
                </a:solidFill>
              </a:rPr>
              <a:t>对比： </a:t>
            </a:r>
            <a:r>
              <a:rPr lang="en-US" altLang="zh-CN" sz="2000" dirty="0" smtClean="0">
                <a:solidFill>
                  <a:schemeClr val="bg1"/>
                </a:solidFill>
                <a:hlinkClick r:id="rId4"/>
              </a:rPr>
              <a:t>http://www.tuicool.com/articles/equ2my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7"/>
            <a:ext cx="9144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99592" y="841067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数据请求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</a:rPr>
              <a:t>fetch</a:t>
            </a:r>
          </a:p>
          <a:p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https://segmentfault.com/a/1190000003810652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62464"/>
            <a:ext cx="6398841" cy="315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2450"/>
            <a:ext cx="56769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7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87"/>
            <a:ext cx="9144000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9638"/>
            <a:ext cx="8856984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40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54868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340768"/>
            <a:ext cx="65527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获取</a:t>
            </a:r>
            <a:r>
              <a:rPr lang="en-US" altLang="zh-CN" sz="2000" dirty="0" smtClean="0">
                <a:solidFill>
                  <a:schemeClr val="bg1"/>
                </a:solidFill>
              </a:rPr>
              <a:t>react</a:t>
            </a:r>
            <a:r>
              <a:rPr lang="zh-CN" altLang="en-US" sz="2000" dirty="0" smtClean="0">
                <a:solidFill>
                  <a:schemeClr val="bg1"/>
                </a:solidFill>
              </a:rPr>
              <a:t>常用的插件网址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https://js.coach/react/react-infinite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  <a:hlinkClick r:id="rId4"/>
              </a:rPr>
              <a:t>https://react.parts/native</a:t>
            </a:r>
            <a:endParaRPr lang="zh-CN" altLang="zh-CN" sz="2000" dirty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 smtClean="0">
                <a:solidFill>
                  <a:schemeClr val="bg1"/>
                </a:solidFill>
              </a:rPr>
              <a:t>开发工具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React-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devtools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89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1124744"/>
            <a:ext cx="66967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        React</a:t>
            </a:r>
            <a:r>
              <a:rPr lang="zh-CN" altLang="zh-CN" sz="2400" dirty="0">
                <a:solidFill>
                  <a:schemeClr val="bg1"/>
                </a:solidFill>
              </a:rPr>
              <a:t>是</a:t>
            </a:r>
            <a:r>
              <a:rPr lang="en-US" altLang="zh-CN" sz="2400" dirty="0">
                <a:solidFill>
                  <a:schemeClr val="bg1"/>
                </a:solidFill>
              </a:rPr>
              <a:t>Facebook</a:t>
            </a:r>
            <a:r>
              <a:rPr lang="zh-CN" altLang="zh-CN" sz="2400" dirty="0">
                <a:solidFill>
                  <a:schemeClr val="bg1"/>
                </a:solidFill>
              </a:rPr>
              <a:t>开源的一个用于构建用户界面的</a:t>
            </a:r>
            <a:r>
              <a:rPr lang="en-US" altLang="zh-CN" sz="2400" dirty="0" err="1">
                <a:solidFill>
                  <a:schemeClr val="bg1"/>
                </a:solidFill>
              </a:rPr>
              <a:t>Javascript</a:t>
            </a:r>
            <a:r>
              <a:rPr lang="zh-CN" altLang="zh-CN" sz="2400" dirty="0">
                <a:solidFill>
                  <a:schemeClr val="bg1"/>
                </a:solidFill>
              </a:rPr>
              <a:t>库，已经 应用于</a:t>
            </a:r>
            <a:r>
              <a:rPr lang="en-US" altLang="zh-CN" sz="2400" dirty="0">
                <a:solidFill>
                  <a:schemeClr val="bg1"/>
                </a:solidFill>
              </a:rPr>
              <a:t>Facebook</a:t>
            </a:r>
            <a:r>
              <a:rPr lang="zh-CN" altLang="zh-CN" sz="2400" dirty="0">
                <a:solidFill>
                  <a:schemeClr val="bg1"/>
                </a:solidFill>
              </a:rPr>
              <a:t>及旗下</a:t>
            </a:r>
            <a:r>
              <a:rPr lang="en-US" altLang="zh-CN" sz="2400" dirty="0">
                <a:solidFill>
                  <a:schemeClr val="bg1"/>
                </a:solidFill>
              </a:rPr>
              <a:t>Instagram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  <a:r>
              <a:rPr lang="zh-CN" altLang="zh-CN" sz="2400" dirty="0" smtClean="0">
                <a:solidFill>
                  <a:schemeClr val="bg1"/>
                </a:solidFill>
              </a:rPr>
              <a:t>和</a:t>
            </a:r>
            <a:r>
              <a:rPr lang="zh-CN" altLang="zh-CN" sz="2400" dirty="0">
                <a:solidFill>
                  <a:schemeClr val="bg1"/>
                </a:solidFill>
              </a:rPr>
              <a:t>庞大的</a:t>
            </a:r>
            <a:r>
              <a:rPr lang="en-US" altLang="zh-CN" sz="2400" dirty="0">
                <a:solidFill>
                  <a:schemeClr val="bg1"/>
                </a:solidFill>
              </a:rPr>
              <a:t>AngularJS</a:t>
            </a:r>
            <a:r>
              <a:rPr lang="zh-CN" altLang="zh-CN" sz="2400" dirty="0">
                <a:solidFill>
                  <a:schemeClr val="bg1"/>
                </a:solidFill>
              </a:rPr>
              <a:t>不同，</a:t>
            </a:r>
            <a:r>
              <a:rPr lang="en-US" altLang="zh-CN" sz="2400" dirty="0">
                <a:solidFill>
                  <a:schemeClr val="bg1"/>
                </a:solidFill>
              </a:rPr>
              <a:t>React</a:t>
            </a:r>
            <a:r>
              <a:rPr lang="zh-CN" altLang="zh-CN" sz="2400" dirty="0">
                <a:solidFill>
                  <a:schemeClr val="bg1"/>
                </a:solidFill>
              </a:rPr>
              <a:t>专注于</a:t>
            </a:r>
            <a:r>
              <a:rPr lang="en-US" altLang="zh-CN" sz="2400" dirty="0">
                <a:solidFill>
                  <a:schemeClr val="bg1"/>
                </a:solidFill>
              </a:rPr>
              <a:t>MVC</a:t>
            </a:r>
            <a:r>
              <a:rPr lang="zh-CN" altLang="zh-CN" sz="2400" dirty="0">
                <a:solidFill>
                  <a:schemeClr val="bg1"/>
                </a:solidFill>
              </a:rPr>
              <a:t>架构中的</a:t>
            </a:r>
            <a:r>
              <a:rPr lang="en-US" altLang="zh-CN" sz="2400" dirty="0">
                <a:solidFill>
                  <a:schemeClr val="bg1"/>
                </a:solidFill>
              </a:rPr>
              <a:t>V</a:t>
            </a:r>
            <a:r>
              <a:rPr lang="zh-CN" altLang="zh-CN" sz="2400" dirty="0">
                <a:solidFill>
                  <a:schemeClr val="bg1"/>
                </a:solidFill>
              </a:rPr>
              <a:t>，即视图。 这使得</a:t>
            </a:r>
            <a:r>
              <a:rPr lang="en-US" altLang="zh-CN" sz="2400" dirty="0">
                <a:solidFill>
                  <a:schemeClr val="bg1"/>
                </a:solidFill>
              </a:rPr>
              <a:t>React</a:t>
            </a:r>
            <a:r>
              <a:rPr lang="zh-CN" altLang="zh-CN" sz="2400" dirty="0">
                <a:solidFill>
                  <a:schemeClr val="bg1"/>
                </a:solidFill>
              </a:rPr>
              <a:t>很容易和开发者已有的开发栈进行融合。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      React</a:t>
            </a:r>
            <a:r>
              <a:rPr lang="zh-CN" altLang="zh-CN" sz="2400" dirty="0">
                <a:solidFill>
                  <a:schemeClr val="bg1"/>
                </a:solidFill>
              </a:rPr>
              <a:t>顺应了</a:t>
            </a:r>
            <a:r>
              <a:rPr lang="en-US" altLang="zh-CN" sz="2400" dirty="0">
                <a:solidFill>
                  <a:schemeClr val="bg1"/>
                </a:solidFill>
              </a:rPr>
              <a:t>Web</a:t>
            </a:r>
            <a:r>
              <a:rPr lang="zh-CN" altLang="zh-CN" sz="2400" dirty="0">
                <a:solidFill>
                  <a:schemeClr val="bg1"/>
                </a:solidFill>
              </a:rPr>
              <a:t>开发组件化的趋势。</a:t>
            </a:r>
            <a:r>
              <a:rPr lang="zh-CN" altLang="zh-CN" sz="2400" dirty="0" smtClean="0">
                <a:solidFill>
                  <a:schemeClr val="bg1"/>
                </a:solidFill>
              </a:rPr>
              <a:t>应</a:t>
            </a:r>
            <a:r>
              <a:rPr lang="en-US" altLang="zh-CN" sz="2400" dirty="0" smtClean="0">
                <a:solidFill>
                  <a:schemeClr val="bg1"/>
                </a:solidFill>
              </a:rPr>
              <a:t>React</a:t>
            </a:r>
            <a:r>
              <a:rPr lang="zh-CN" altLang="zh-CN" sz="2400" dirty="0">
                <a:solidFill>
                  <a:schemeClr val="bg1"/>
                </a:solidFill>
              </a:rPr>
              <a:t>时，你总是应该从</a:t>
            </a:r>
            <a:r>
              <a:rPr lang="en-US" altLang="zh-CN" sz="2400" dirty="0">
                <a:solidFill>
                  <a:schemeClr val="bg1"/>
                </a:solidFill>
              </a:rPr>
              <a:t>UI</a:t>
            </a:r>
            <a:r>
              <a:rPr lang="zh-CN" altLang="zh-CN" sz="2400" dirty="0">
                <a:solidFill>
                  <a:schemeClr val="bg1"/>
                </a:solidFill>
              </a:rPr>
              <a:t>出发抽象出</a:t>
            </a:r>
            <a:r>
              <a:rPr lang="zh-CN" altLang="zh-CN" sz="2400" dirty="0" smtClean="0">
                <a:solidFill>
                  <a:schemeClr val="bg1"/>
                </a:solidFill>
              </a:rPr>
              <a:t>不同的</a:t>
            </a:r>
            <a:r>
              <a:rPr lang="zh-CN" altLang="zh-CN" sz="2400" dirty="0">
                <a:solidFill>
                  <a:schemeClr val="bg1"/>
                </a:solidFill>
              </a:rPr>
              <a:t>组件，然后像搭积木一样把它们拼装起来</a:t>
            </a:r>
          </a:p>
          <a:p>
            <a:endParaRPr lang="zh-CN" altLang="en-US" dirty="0"/>
          </a:p>
        </p:txBody>
      </p:sp>
      <p:pic>
        <p:nvPicPr>
          <p:cNvPr id="1026" name="图片 1" descr="le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148" y="4762500"/>
            <a:ext cx="5676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395953"/>
            <a:ext cx="2675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一、</a:t>
            </a:r>
            <a:r>
              <a:rPr lang="en-US" altLang="zh-CN" sz="3200" dirty="0" smtClean="0">
                <a:solidFill>
                  <a:schemeClr val="bg1"/>
                </a:solidFill>
              </a:rPr>
              <a:t>react</a:t>
            </a:r>
            <a:r>
              <a:rPr lang="zh-CN" altLang="en-US" sz="3200" dirty="0" smtClean="0">
                <a:solidFill>
                  <a:schemeClr val="bg1"/>
                </a:solidFill>
              </a:rPr>
              <a:t>简介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1271662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dirty="0" smtClean="0">
                <a:solidFill>
                  <a:schemeClr val="bg1"/>
                </a:solidFill>
              </a:rPr>
              <a:t>1.</a:t>
            </a:r>
            <a:r>
              <a:rPr lang="en-US" altLang="zh-CN" sz="3200" b="1" dirty="0">
                <a:solidFill>
                  <a:schemeClr val="bg1"/>
                </a:solidFill>
              </a:rPr>
              <a:t> Virtual DOM</a:t>
            </a:r>
            <a:endParaRPr lang="zh-CN" altLang="zh-CN" sz="3200" b="1" dirty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88840"/>
            <a:ext cx="74168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zh-CN" sz="2000" b="1" dirty="0">
                <a:solidFill>
                  <a:schemeClr val="bg1"/>
                </a:solidFill>
              </a:rPr>
              <a:t>虚拟</a:t>
            </a:r>
            <a:r>
              <a:rPr lang="en-US" altLang="zh-CN" sz="2000" b="1" dirty="0">
                <a:solidFill>
                  <a:schemeClr val="bg1"/>
                </a:solidFill>
              </a:rPr>
              <a:t>DOM</a:t>
            </a:r>
            <a:r>
              <a:rPr lang="zh-CN" altLang="zh-CN" sz="2000" b="1" dirty="0">
                <a:solidFill>
                  <a:schemeClr val="bg1"/>
                </a:solidFill>
              </a:rPr>
              <a:t>是</a:t>
            </a:r>
            <a:r>
              <a:rPr lang="en-US" altLang="zh-CN" sz="2000" b="1" dirty="0">
                <a:solidFill>
                  <a:schemeClr val="bg1"/>
                </a:solidFill>
              </a:rPr>
              <a:t>React</a:t>
            </a:r>
            <a:r>
              <a:rPr lang="zh-CN" altLang="zh-CN" sz="2000" b="1" dirty="0">
                <a:solidFill>
                  <a:schemeClr val="bg1"/>
                </a:solidFill>
              </a:rPr>
              <a:t>的基石</a:t>
            </a:r>
            <a:r>
              <a:rPr lang="zh-CN" altLang="zh-CN" sz="2000" b="1" dirty="0" smtClean="0">
                <a:solidFill>
                  <a:schemeClr val="bg1"/>
                </a:solidFill>
              </a:rPr>
              <a:t>。</a:t>
            </a:r>
            <a:endParaRPr lang="zh-CN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之所以</a:t>
            </a:r>
            <a:r>
              <a:rPr lang="zh-CN" altLang="zh-CN" sz="2000" dirty="0">
                <a:solidFill>
                  <a:schemeClr val="bg1"/>
                </a:solidFill>
              </a:rPr>
              <a:t>引入虚拟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，一方面是性能的考虑。</a:t>
            </a:r>
            <a:r>
              <a:rPr lang="en-US" altLang="zh-CN" sz="2000" dirty="0">
                <a:solidFill>
                  <a:schemeClr val="bg1"/>
                </a:solidFill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</a:rPr>
              <a:t>应用和网站不同，一个</a:t>
            </a:r>
            <a:r>
              <a:rPr lang="en-US" altLang="zh-CN" sz="2000" dirty="0">
                <a:solidFill>
                  <a:schemeClr val="bg1"/>
                </a:solidFill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</a:rPr>
              <a:t>应用 中通常会在单页内有大量的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操作，而这些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操作很慢。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zh-CN" sz="2000" dirty="0">
                <a:solidFill>
                  <a:schemeClr val="bg1"/>
                </a:solidFill>
              </a:rPr>
              <a:t>中，应用程序在虚拟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上操作，这让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zh-CN" sz="2000" dirty="0">
                <a:solidFill>
                  <a:schemeClr val="bg1"/>
                </a:solidFill>
              </a:rPr>
              <a:t>有了优化的机会。简单说，</a:t>
            </a:r>
            <a:r>
              <a:rPr lang="en-US" altLang="zh-CN" sz="2000" dirty="0">
                <a:solidFill>
                  <a:schemeClr val="bg1"/>
                </a:solidFill>
              </a:rPr>
              <a:t> React</a:t>
            </a:r>
            <a:r>
              <a:rPr lang="zh-CN" altLang="zh-CN" sz="2000" dirty="0">
                <a:solidFill>
                  <a:schemeClr val="bg1"/>
                </a:solidFill>
              </a:rPr>
              <a:t>在每次需要渲染时，会先比较当前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内容和待渲染内容的差异， 然后再决定如何最优地更新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。这个过程被称为</a:t>
            </a:r>
            <a:r>
              <a:rPr lang="en-US" altLang="zh-CN" sz="2000" dirty="0">
                <a:solidFill>
                  <a:schemeClr val="bg1"/>
                </a:solidFill>
              </a:rPr>
              <a:t>reconciliation</a:t>
            </a:r>
            <a:r>
              <a:rPr lang="zh-CN" altLang="zh-CN" sz="2000" dirty="0">
                <a:solidFill>
                  <a:schemeClr val="bg1"/>
                </a:solidFill>
              </a:rPr>
              <a:t>。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除了</a:t>
            </a:r>
            <a:r>
              <a:rPr lang="zh-CN" altLang="zh-CN" sz="2000" dirty="0">
                <a:solidFill>
                  <a:schemeClr val="bg1"/>
                </a:solidFill>
              </a:rPr>
              <a:t>性能的考虑，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zh-CN" sz="2000" dirty="0">
                <a:solidFill>
                  <a:schemeClr val="bg1"/>
                </a:solidFill>
              </a:rPr>
              <a:t>引入虚拟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更重要的意义是提供了一种一致的</a:t>
            </a:r>
            <a:r>
              <a:rPr lang="zh-CN" altLang="zh-CN" sz="2000" dirty="0" smtClean="0">
                <a:solidFill>
                  <a:schemeClr val="bg1"/>
                </a:solidFill>
              </a:rPr>
              <a:t>开发方式</a:t>
            </a:r>
            <a:r>
              <a:rPr lang="zh-CN" altLang="zh-CN" sz="2000" dirty="0">
                <a:solidFill>
                  <a:schemeClr val="bg1"/>
                </a:solidFill>
              </a:rPr>
              <a:t>来开发服务端应用、</a:t>
            </a:r>
            <a:r>
              <a:rPr lang="en-US" altLang="zh-CN" sz="2000" dirty="0">
                <a:solidFill>
                  <a:schemeClr val="bg1"/>
                </a:solidFill>
              </a:rPr>
              <a:t>Web</a:t>
            </a:r>
            <a:r>
              <a:rPr lang="zh-CN" altLang="zh-CN" sz="2000" dirty="0">
                <a:solidFill>
                  <a:schemeClr val="bg1"/>
                </a:solidFill>
              </a:rPr>
              <a:t>应用和手机端应用</a:t>
            </a:r>
            <a:r>
              <a:rPr lang="zh-CN" altLang="zh-CN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zh-CN" altLang="zh-CN" sz="2000" dirty="0">
                <a:solidFill>
                  <a:schemeClr val="bg1"/>
                </a:solidFill>
              </a:rPr>
              <a:t>因为有了虚拟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这一层，所以通过配备不同的渲染器，就可以将虚拟</a:t>
            </a:r>
            <a:r>
              <a:rPr lang="en-US" altLang="zh-CN" sz="2000" dirty="0">
                <a:solidFill>
                  <a:schemeClr val="bg1"/>
                </a:solidFill>
              </a:rPr>
              <a:t>DOM</a:t>
            </a:r>
            <a:r>
              <a:rPr lang="zh-CN" altLang="zh-CN" sz="2000" dirty="0">
                <a:solidFill>
                  <a:schemeClr val="bg1"/>
                </a:solidFill>
              </a:rPr>
              <a:t>的内容 渲染到不同的平台。而应用开发者，使用</a:t>
            </a:r>
            <a:r>
              <a:rPr lang="en-US" altLang="zh-CN" sz="2000" dirty="0">
                <a:solidFill>
                  <a:schemeClr val="bg1"/>
                </a:solidFill>
              </a:rPr>
              <a:t>JavaScript</a:t>
            </a:r>
            <a:r>
              <a:rPr lang="zh-CN" altLang="zh-CN" sz="2000" dirty="0">
                <a:solidFill>
                  <a:schemeClr val="bg1"/>
                </a:solidFill>
              </a:rPr>
              <a:t>就可以通吃各个平台了。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95953"/>
            <a:ext cx="3495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二、</a:t>
            </a:r>
            <a:r>
              <a:rPr lang="en-US" altLang="zh-CN" sz="3200" dirty="0" smtClean="0">
                <a:solidFill>
                  <a:schemeClr val="bg1"/>
                </a:solidFill>
              </a:rPr>
              <a:t>react</a:t>
            </a:r>
            <a:r>
              <a:rPr lang="zh-CN" altLang="en-US" sz="3200" dirty="0" smtClean="0">
                <a:solidFill>
                  <a:schemeClr val="bg1"/>
                </a:solidFill>
              </a:rPr>
              <a:t>四个概念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620689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dirty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.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 React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组件</a:t>
            </a:r>
            <a:endParaRPr lang="zh-CN" altLang="zh-CN" sz="3200" b="1" dirty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1093" y="1328575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2.1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组件化的概念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988840"/>
            <a:ext cx="7266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所谓组件，即封装起来的具有独立功能的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zh-CN" sz="2000" dirty="0">
                <a:solidFill>
                  <a:schemeClr val="bg1"/>
                </a:solidFill>
              </a:rPr>
              <a:t>部 件。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zh-CN" sz="2000" dirty="0">
                <a:solidFill>
                  <a:schemeClr val="bg1"/>
                </a:solidFill>
              </a:rPr>
              <a:t>推荐以组件的方式去重新思考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zh-CN" sz="2000" dirty="0">
                <a:solidFill>
                  <a:schemeClr val="bg1"/>
                </a:solidFill>
              </a:rPr>
              <a:t>构成，将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zh-CN" sz="2000" dirty="0">
                <a:solidFill>
                  <a:schemeClr val="bg1"/>
                </a:solidFill>
              </a:rPr>
              <a:t>上每一个功能相对独立的模块定义成组件，然后将小的组件通过组合或者嵌套的方式构成大的组件， 最终完成整体</a:t>
            </a:r>
            <a:r>
              <a:rPr lang="en-US" altLang="zh-CN" sz="2000" dirty="0">
                <a:solidFill>
                  <a:schemeClr val="bg1"/>
                </a:solidFill>
              </a:rPr>
              <a:t>UI</a:t>
            </a:r>
            <a:r>
              <a:rPr lang="zh-CN" altLang="zh-CN" sz="2000" dirty="0">
                <a:solidFill>
                  <a:schemeClr val="bg1"/>
                </a:solidFill>
              </a:rPr>
              <a:t>的构建。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573016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2.1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组件化开发特性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293096"/>
            <a:ext cx="726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）可组合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4757082"/>
            <a:ext cx="726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 smtClean="0">
                <a:solidFill>
                  <a:schemeClr val="bg1"/>
                </a:solidFill>
              </a:rPr>
              <a:t>）可重用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1600" y="5189130"/>
            <a:ext cx="726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  <a:r>
              <a:rPr lang="zh-CN" altLang="en-US" sz="2000" dirty="0" smtClean="0">
                <a:solidFill>
                  <a:schemeClr val="bg1"/>
                </a:solidFill>
              </a:rPr>
              <a:t>）可维护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600" y="5693186"/>
            <a:ext cx="726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  <a:r>
              <a:rPr lang="zh-CN" altLang="en-US" sz="2000" dirty="0" smtClean="0">
                <a:solidFill>
                  <a:schemeClr val="bg1"/>
                </a:solidFill>
              </a:rPr>
              <a:t>）可测试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093" y="836712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2.3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组件的定义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2522" y="1403484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2.3.1</a:t>
            </a:r>
            <a:r>
              <a:rPr lang="zh-CN" altLang="en-US" sz="2000" dirty="0" smtClean="0">
                <a:solidFill>
                  <a:schemeClr val="bg1"/>
                </a:solidFill>
              </a:rPr>
              <a:t>组件的渲染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868051"/>
            <a:ext cx="66967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bg1"/>
                </a:solidFill>
              </a:rPr>
              <a:t>ReactDOM.render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zh-CN" sz="2000" dirty="0">
                <a:solidFill>
                  <a:schemeClr val="bg1"/>
                </a:solidFill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</a:rPr>
              <a:t> React </a:t>
            </a:r>
            <a:r>
              <a:rPr lang="zh-CN" altLang="zh-CN" sz="2000" dirty="0">
                <a:solidFill>
                  <a:schemeClr val="bg1"/>
                </a:solidFill>
              </a:rPr>
              <a:t>的最基本方法，用于将模板转为</a:t>
            </a:r>
            <a:r>
              <a:rPr lang="en-US" altLang="zh-CN" sz="2000" dirty="0">
                <a:solidFill>
                  <a:schemeClr val="bg1"/>
                </a:solidFill>
              </a:rPr>
              <a:t> HTML </a:t>
            </a:r>
            <a:r>
              <a:rPr lang="zh-CN" altLang="zh-CN" sz="2000" dirty="0">
                <a:solidFill>
                  <a:schemeClr val="bg1"/>
                </a:solidFill>
              </a:rPr>
              <a:t>语言，并插入指定的</a:t>
            </a:r>
            <a:r>
              <a:rPr lang="en-US" altLang="zh-CN" sz="2000" dirty="0">
                <a:solidFill>
                  <a:schemeClr val="bg1"/>
                </a:solidFill>
              </a:rPr>
              <a:t> DOM </a:t>
            </a:r>
            <a:r>
              <a:rPr lang="zh-CN" altLang="zh-CN" sz="2000" dirty="0">
                <a:solidFill>
                  <a:schemeClr val="bg1"/>
                </a:solidFill>
              </a:rPr>
              <a:t>节点。</a:t>
            </a:r>
          </a:p>
          <a:p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652" y="2708920"/>
            <a:ext cx="6336704" cy="365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1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3568" y="796642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2.3.2 </a:t>
            </a:r>
            <a:r>
              <a:rPr lang="zh-CN" altLang="en-US" sz="2000" dirty="0" smtClean="0">
                <a:solidFill>
                  <a:schemeClr val="bg1"/>
                </a:solidFill>
              </a:rPr>
              <a:t>定义组件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7"/>
            <a:ext cx="6408712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5086925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注意事项：</a:t>
            </a:r>
            <a:r>
              <a:rPr lang="zh-CN" altLang="zh-CN" dirty="0">
                <a:solidFill>
                  <a:schemeClr val="bg1"/>
                </a:solidFill>
              </a:rPr>
              <a:t>你的</a:t>
            </a:r>
            <a:r>
              <a:rPr lang="en-US" altLang="zh-CN" dirty="0">
                <a:solidFill>
                  <a:schemeClr val="bg1"/>
                </a:solidFill>
              </a:rPr>
              <a:t>React</a:t>
            </a:r>
            <a:r>
              <a:rPr lang="zh-CN" altLang="zh-CN" dirty="0">
                <a:solidFill>
                  <a:schemeClr val="bg1"/>
                </a:solidFill>
              </a:rPr>
              <a:t>组件名称的首字母应当大写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9969"/>
            <a:ext cx="1787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3.Jsx</a:t>
            </a:r>
            <a:r>
              <a:rPr lang="zh-CN" altLang="en-US" sz="3200" dirty="0" smtClean="0">
                <a:solidFill>
                  <a:schemeClr val="bg1"/>
                </a:solidFill>
              </a:rPr>
              <a:t>语法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268760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3.1</a:t>
            </a:r>
            <a:r>
              <a:rPr lang="zh-CN" altLang="en-US" sz="20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jsx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844824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   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在</a:t>
            </a:r>
            <a:r>
              <a:rPr lang="zh-CN" altLang="zh-CN" sz="2000" dirty="0">
                <a:solidFill>
                  <a:schemeClr val="bg1"/>
                </a:solidFill>
              </a:rPr>
              <a:t>用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zh-CN" sz="2000" dirty="0">
                <a:solidFill>
                  <a:schemeClr val="bg1"/>
                </a:solidFill>
              </a:rPr>
              <a:t>写组件的时候，通常会用到</a:t>
            </a:r>
            <a:r>
              <a:rPr lang="en-US" altLang="zh-CN" sz="2000" dirty="0">
                <a:solidFill>
                  <a:schemeClr val="bg1"/>
                </a:solidFill>
              </a:rPr>
              <a:t>JSX</a:t>
            </a:r>
            <a:r>
              <a:rPr lang="zh-CN" altLang="zh-CN" sz="2000" dirty="0">
                <a:solidFill>
                  <a:schemeClr val="bg1"/>
                </a:solidFill>
              </a:rPr>
              <a:t>语法，粗看上去，像是在</a:t>
            </a:r>
            <a:r>
              <a:rPr lang="en-US" altLang="zh-CN" sz="2000" dirty="0" err="1">
                <a:solidFill>
                  <a:schemeClr val="bg1"/>
                </a:solidFill>
              </a:rPr>
              <a:t>Javascript</a:t>
            </a:r>
            <a:r>
              <a:rPr lang="zh-CN" altLang="zh-CN" sz="2000" dirty="0">
                <a:solidFill>
                  <a:schemeClr val="bg1"/>
                </a:solidFill>
              </a:rPr>
              <a:t>代码里直接写起了</a:t>
            </a:r>
            <a:r>
              <a:rPr lang="en-US" altLang="zh-CN" sz="2000" dirty="0">
                <a:solidFill>
                  <a:schemeClr val="bg1"/>
                </a:solidFill>
              </a:rPr>
              <a:t>XML</a:t>
            </a:r>
            <a:r>
              <a:rPr lang="zh-CN" altLang="zh-CN" sz="2000" dirty="0">
                <a:solidFill>
                  <a:schemeClr val="bg1"/>
                </a:solidFill>
              </a:rPr>
              <a:t>标签，实质上这只是一个语法糖，每一个</a:t>
            </a:r>
            <a:r>
              <a:rPr lang="en-US" altLang="zh-CN" sz="2000" dirty="0">
                <a:solidFill>
                  <a:schemeClr val="bg1"/>
                </a:solidFill>
              </a:rPr>
              <a:t> XML</a:t>
            </a:r>
            <a:r>
              <a:rPr lang="zh-CN" altLang="zh-CN" sz="2000" dirty="0">
                <a:solidFill>
                  <a:schemeClr val="bg1"/>
                </a:solidFill>
              </a:rPr>
              <a:t>标签都会被</a:t>
            </a:r>
            <a:r>
              <a:rPr lang="en-US" altLang="zh-CN" sz="2000" dirty="0">
                <a:solidFill>
                  <a:schemeClr val="bg1"/>
                </a:solidFill>
              </a:rPr>
              <a:t>JSX</a:t>
            </a:r>
            <a:r>
              <a:rPr lang="zh-CN" altLang="zh-CN" sz="2000" dirty="0">
                <a:solidFill>
                  <a:schemeClr val="bg1"/>
                </a:solidFill>
              </a:rPr>
              <a:t>转换工具转换成纯</a:t>
            </a:r>
            <a:r>
              <a:rPr lang="en-US" altLang="zh-CN" sz="2000" dirty="0" err="1">
                <a:solidFill>
                  <a:schemeClr val="bg1"/>
                </a:solidFill>
              </a:rPr>
              <a:t>Javascript</a:t>
            </a:r>
            <a:r>
              <a:rPr lang="zh-CN" altLang="zh-CN" sz="2000" dirty="0">
                <a:solidFill>
                  <a:schemeClr val="bg1"/>
                </a:solidFill>
              </a:rPr>
              <a:t>代码，当然你想直接使用纯</a:t>
            </a:r>
            <a:r>
              <a:rPr lang="en-US" altLang="zh-CN" sz="2000" dirty="0" err="1">
                <a:solidFill>
                  <a:schemeClr val="bg1"/>
                </a:solidFill>
              </a:rPr>
              <a:t>Javascript</a:t>
            </a:r>
            <a:r>
              <a:rPr lang="zh-CN" altLang="zh-CN" sz="2000" dirty="0">
                <a:solidFill>
                  <a:schemeClr val="bg1"/>
                </a:solidFill>
              </a:rPr>
              <a:t>代码写也是可以的，只是利用</a:t>
            </a:r>
            <a:r>
              <a:rPr lang="en-US" altLang="zh-CN" sz="2000" dirty="0">
                <a:solidFill>
                  <a:schemeClr val="bg1"/>
                </a:solidFill>
              </a:rPr>
              <a:t>JSX</a:t>
            </a:r>
            <a:r>
              <a:rPr lang="zh-CN" altLang="zh-CN" sz="2000" dirty="0">
                <a:solidFill>
                  <a:schemeClr val="bg1"/>
                </a:solidFill>
              </a:rPr>
              <a:t>，组件的结 构和组件之间的关系看上去更加清晰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892986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3.2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jsx</a:t>
            </a:r>
            <a:r>
              <a:rPr lang="zh-CN" altLang="en-US" sz="2000" dirty="0" smtClean="0">
                <a:solidFill>
                  <a:schemeClr val="bg1"/>
                </a:solidFill>
              </a:rPr>
              <a:t>语法的使用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4437112"/>
            <a:ext cx="68407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         HTML </a:t>
            </a:r>
            <a:r>
              <a:rPr lang="zh-CN" altLang="zh-CN" sz="2000" dirty="0">
                <a:solidFill>
                  <a:schemeClr val="bg1"/>
                </a:solidFill>
              </a:rPr>
              <a:t>语言直接写在</a:t>
            </a:r>
            <a:r>
              <a:rPr lang="en-US" altLang="zh-CN" sz="2000" dirty="0">
                <a:solidFill>
                  <a:schemeClr val="bg1"/>
                </a:solidFill>
              </a:rPr>
              <a:t> JavaScript </a:t>
            </a:r>
            <a:r>
              <a:rPr lang="zh-CN" altLang="zh-CN" sz="2000" dirty="0">
                <a:solidFill>
                  <a:schemeClr val="bg1"/>
                </a:solidFill>
              </a:rPr>
              <a:t>语言之中，不加任何引号，这</a:t>
            </a:r>
            <a:r>
              <a:rPr lang="zh-CN" altLang="zh-CN" sz="2000" dirty="0" smtClean="0">
                <a:solidFill>
                  <a:schemeClr val="bg1"/>
                </a:solidFill>
              </a:rPr>
              <a:t>就</a:t>
            </a:r>
            <a:r>
              <a:rPr lang="zh-CN" altLang="en-US" sz="2000" dirty="0" smtClean="0">
                <a:solidFill>
                  <a:schemeClr val="bg1"/>
                </a:solidFill>
              </a:rPr>
              <a:t>是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jsx</a:t>
            </a:r>
            <a:r>
              <a:rPr lang="zh-CN" altLang="en-US" sz="2000" dirty="0" smtClean="0">
                <a:solidFill>
                  <a:schemeClr val="bg1"/>
                </a:solidFill>
              </a:rPr>
              <a:t>语法</a:t>
            </a:r>
            <a:r>
              <a:rPr lang="zh-CN" altLang="zh-CN" sz="2000" dirty="0" smtClean="0">
                <a:solidFill>
                  <a:schemeClr val="bg1"/>
                </a:solidFill>
              </a:rPr>
              <a:t>，</a:t>
            </a:r>
            <a:r>
              <a:rPr lang="zh-CN" altLang="zh-CN" sz="2000" dirty="0">
                <a:solidFill>
                  <a:schemeClr val="bg1"/>
                </a:solidFill>
              </a:rPr>
              <a:t>它允许</a:t>
            </a:r>
            <a:r>
              <a:rPr lang="en-US" altLang="zh-CN" sz="2000" dirty="0">
                <a:solidFill>
                  <a:schemeClr val="bg1"/>
                </a:solidFill>
              </a:rPr>
              <a:t> HTML </a:t>
            </a:r>
            <a:r>
              <a:rPr lang="zh-CN" altLang="zh-CN" sz="2000" dirty="0">
                <a:solidFill>
                  <a:schemeClr val="bg1"/>
                </a:solidFill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</a:rPr>
              <a:t> JavaScript </a:t>
            </a:r>
            <a:r>
              <a:rPr lang="zh-CN" altLang="zh-CN" sz="2000" dirty="0">
                <a:solidFill>
                  <a:schemeClr val="bg1"/>
                </a:solidFill>
              </a:rPr>
              <a:t>的混写</a:t>
            </a:r>
            <a:r>
              <a:rPr lang="zh-CN" altLang="zh-CN" sz="2000" dirty="0" smtClean="0">
                <a:solidFill>
                  <a:schemeClr val="bg1"/>
                </a:solidFill>
              </a:rPr>
              <a:t>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JSX </a:t>
            </a:r>
            <a:r>
              <a:rPr lang="zh-CN" altLang="zh-CN" sz="2000" dirty="0">
                <a:solidFill>
                  <a:schemeClr val="bg1"/>
                </a:solidFill>
              </a:rPr>
              <a:t>的基本语法规则</a:t>
            </a:r>
            <a:r>
              <a:rPr lang="zh-CN" altLang="zh-CN" sz="2000" dirty="0" smtClean="0">
                <a:solidFill>
                  <a:schemeClr val="bg1"/>
                </a:solidFill>
              </a:rPr>
              <a:t>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        </a:t>
            </a:r>
            <a:r>
              <a:rPr lang="zh-CN" altLang="zh-CN" sz="2000" dirty="0" smtClean="0">
                <a:solidFill>
                  <a:schemeClr val="bg1"/>
                </a:solidFill>
              </a:rPr>
              <a:t>遇到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>
                <a:solidFill>
                  <a:schemeClr val="bg1"/>
                </a:solidFill>
              </a:rPr>
              <a:t>HTML </a:t>
            </a:r>
            <a:r>
              <a:rPr lang="zh-CN" altLang="zh-CN" sz="2000" dirty="0">
                <a:solidFill>
                  <a:schemeClr val="bg1"/>
                </a:solidFill>
              </a:rPr>
              <a:t>标签（以 </a:t>
            </a:r>
            <a:r>
              <a:rPr lang="en-US" altLang="zh-CN" sz="2000" dirty="0">
                <a:solidFill>
                  <a:schemeClr val="bg1"/>
                </a:solidFill>
              </a:rPr>
              <a:t>&lt; </a:t>
            </a:r>
            <a:r>
              <a:rPr lang="zh-CN" altLang="zh-CN" sz="2000" dirty="0">
                <a:solidFill>
                  <a:schemeClr val="bg1"/>
                </a:solidFill>
              </a:rPr>
              <a:t>开头），就用</a:t>
            </a:r>
            <a:r>
              <a:rPr lang="en-US" altLang="zh-CN" sz="2000" dirty="0">
                <a:solidFill>
                  <a:schemeClr val="bg1"/>
                </a:solidFill>
              </a:rPr>
              <a:t> HTML </a:t>
            </a:r>
            <a:r>
              <a:rPr lang="zh-CN" altLang="zh-CN" sz="2000" dirty="0">
                <a:solidFill>
                  <a:schemeClr val="bg1"/>
                </a:solidFill>
              </a:rPr>
              <a:t>规则解析；遇到代码块（以 </a:t>
            </a:r>
            <a:r>
              <a:rPr lang="en-US" altLang="zh-CN" sz="2000" dirty="0">
                <a:solidFill>
                  <a:schemeClr val="bg1"/>
                </a:solidFill>
              </a:rPr>
              <a:t>{ </a:t>
            </a:r>
            <a:r>
              <a:rPr lang="zh-CN" altLang="zh-CN" sz="2000" dirty="0">
                <a:solidFill>
                  <a:schemeClr val="bg1"/>
                </a:solidFill>
              </a:rPr>
              <a:t>开头），就用</a:t>
            </a:r>
            <a:r>
              <a:rPr lang="en-US" altLang="zh-CN" sz="2000" dirty="0">
                <a:solidFill>
                  <a:schemeClr val="bg1"/>
                </a:solidFill>
              </a:rPr>
              <a:t> JavaScript </a:t>
            </a:r>
            <a:r>
              <a:rPr lang="zh-CN" altLang="zh-CN" sz="2000" dirty="0">
                <a:solidFill>
                  <a:schemeClr val="bg1"/>
                </a:solidFill>
              </a:rPr>
              <a:t>规则解析。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2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539969"/>
            <a:ext cx="3954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</a:t>
            </a:r>
            <a:r>
              <a:rPr lang="en-US" altLang="zh-CN" sz="3200" dirty="0" smtClean="0">
                <a:solidFill>
                  <a:schemeClr val="bg1"/>
                </a:solidFill>
              </a:rPr>
              <a:t>.Data Flow</a:t>
            </a:r>
            <a:r>
              <a:rPr lang="zh-CN" altLang="en-US" sz="2000" dirty="0" smtClean="0">
                <a:solidFill>
                  <a:schemeClr val="bg1"/>
                </a:solidFill>
              </a:rPr>
              <a:t>（单向数据流）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1340768"/>
            <a:ext cx="705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在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en-US" sz="2000" dirty="0">
                <a:solidFill>
                  <a:schemeClr val="bg1"/>
                </a:solidFill>
              </a:rPr>
              <a:t>中，数据流是自上而下单向的从父节点传递到子节点，所以组件是简单且容易把握的，他们只需要从父节点提供的</a:t>
            </a:r>
            <a:r>
              <a:rPr lang="en-US" altLang="zh-CN" sz="2000" dirty="0">
                <a:solidFill>
                  <a:schemeClr val="bg1"/>
                </a:solidFill>
              </a:rPr>
              <a:t>props</a:t>
            </a:r>
            <a:r>
              <a:rPr lang="zh-CN" altLang="en-US" sz="2000" dirty="0">
                <a:solidFill>
                  <a:schemeClr val="bg1"/>
                </a:solidFill>
              </a:rPr>
              <a:t>中获取数据并渲染即可。如果顶层组件的某个</a:t>
            </a:r>
            <a:r>
              <a:rPr lang="en-US" altLang="zh-CN" sz="2000" dirty="0">
                <a:solidFill>
                  <a:schemeClr val="bg1"/>
                </a:solidFill>
              </a:rPr>
              <a:t>prop</a:t>
            </a:r>
            <a:r>
              <a:rPr lang="zh-CN" altLang="en-US" sz="2000" dirty="0">
                <a:solidFill>
                  <a:schemeClr val="bg1"/>
                </a:solidFill>
              </a:rPr>
              <a:t>改变了，</a:t>
            </a:r>
            <a:r>
              <a:rPr lang="en-US" altLang="zh-CN" sz="2000" dirty="0">
                <a:solidFill>
                  <a:schemeClr val="bg1"/>
                </a:solidFill>
              </a:rPr>
              <a:t>React</a:t>
            </a:r>
            <a:r>
              <a:rPr lang="zh-CN" altLang="en-US" sz="2000" dirty="0">
                <a:solidFill>
                  <a:schemeClr val="bg1"/>
                </a:solidFill>
              </a:rPr>
              <a:t>会递归地向下遍历整棵组件数，重新渲染所有使用这个属性的组件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2924944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</a:rPr>
              <a:t>在开发一些复杂的应用时，使用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redux</a:t>
            </a:r>
            <a:r>
              <a:rPr lang="zh-CN" altLang="en-US" sz="2000" dirty="0" smtClean="0">
                <a:solidFill>
                  <a:schemeClr val="bg1"/>
                </a:solidFill>
              </a:rPr>
              <a:t>去管理状态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chemeClr val="bg1"/>
                </a:solidFill>
                <a:hlinkClick r:id="rId3"/>
              </a:rPr>
              <a:t>http://cn.redux.js.org/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images2015.cnblogs.com/blog/593627/201604/593627-20160418100233882-50438926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573016"/>
            <a:ext cx="5688632" cy="321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1568</Words>
  <Application>Microsoft Office PowerPoint</Application>
  <PresentationFormat>全屏显示(4:3)</PresentationFormat>
  <Paragraphs>137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reactjs实践开发之预研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gaochunzhang</dc:creator>
  <cp:lastModifiedBy>my</cp:lastModifiedBy>
  <cp:revision>36</cp:revision>
  <dcterms:created xsi:type="dcterms:W3CDTF">2017-03-19T12:54:45Z</dcterms:created>
  <dcterms:modified xsi:type="dcterms:W3CDTF">2017-03-22T03:20:17Z</dcterms:modified>
</cp:coreProperties>
</file>