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3" r:id="rId3"/>
    <p:sldId id="270" r:id="rId4"/>
    <p:sldId id="262" r:id="rId5"/>
    <p:sldId id="263" r:id="rId6"/>
    <p:sldId id="264" r:id="rId7"/>
    <p:sldId id="265" r:id="rId8"/>
    <p:sldId id="266" r:id="rId9"/>
    <p:sldId id="275" r:id="rId10"/>
    <p:sldId id="273" r:id="rId11"/>
    <p:sldId id="274" r:id="rId12"/>
    <p:sldId id="284" r:id="rId13"/>
    <p:sldId id="277" r:id="rId14"/>
    <p:sldId id="278" r:id="rId15"/>
    <p:sldId id="279" r:id="rId16"/>
    <p:sldId id="280" r:id="rId17"/>
    <p:sldId id="292" r:id="rId18"/>
    <p:sldId id="293" r:id="rId19"/>
    <p:sldId id="294" r:id="rId20"/>
    <p:sldId id="291" r:id="rId21"/>
    <p:sldId id="281" r:id="rId22"/>
    <p:sldId id="290" r:id="rId23"/>
    <p:sldId id="282"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2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J48</c:v>
                </c:pt>
                <c:pt idx="1">
                  <c:v>PART</c:v>
                </c:pt>
                <c:pt idx="2">
                  <c:v>DecisionTable</c:v>
                </c:pt>
                <c:pt idx="3">
                  <c:v>DecisionStump</c:v>
                </c:pt>
                <c:pt idx="4">
                  <c:v>AODE</c:v>
                </c:pt>
              </c:strCache>
            </c:strRef>
          </c:cat>
          <c:val>
            <c:numRef>
              <c:f>Sheet1!$B$2:$B$6</c:f>
              <c:numCache>
                <c:formatCode>General</c:formatCode>
                <c:ptCount val="5"/>
                <c:pt idx="0">
                  <c:v>0.88</c:v>
                </c:pt>
                <c:pt idx="1">
                  <c:v>0.83</c:v>
                </c:pt>
                <c:pt idx="2">
                  <c:v>0.92</c:v>
                </c:pt>
                <c:pt idx="3">
                  <c:v>0.9</c:v>
                </c:pt>
                <c:pt idx="4">
                  <c:v>0.99</c:v>
                </c:pt>
              </c:numCache>
            </c:numRef>
          </c:val>
          <c:smooth val="0"/>
          <c:extLst>
            <c:ext xmlns:c16="http://schemas.microsoft.com/office/drawing/2014/chart" uri="{C3380CC4-5D6E-409C-BE32-E72D297353CC}">
              <c16:uniqueId val="{00000000-4781-4BFC-82B7-53E0E8279D9D}"/>
            </c:ext>
          </c:extLst>
        </c:ser>
        <c:dLbls>
          <c:dLblPos val="ctr"/>
          <c:showLegendKey val="0"/>
          <c:showVal val="1"/>
          <c:showCatName val="0"/>
          <c:showSerName val="0"/>
          <c:showPercent val="0"/>
          <c:showBubbleSize val="0"/>
        </c:dLbls>
        <c:smooth val="0"/>
        <c:axId val="500948536"/>
        <c:axId val="500949176"/>
      </c:lineChart>
      <c:catAx>
        <c:axId val="500948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0949176"/>
        <c:crosses val="autoZero"/>
        <c:auto val="1"/>
        <c:lblAlgn val="ctr"/>
        <c:lblOffset val="100"/>
        <c:noMultiLvlLbl val="0"/>
      </c:catAx>
      <c:valAx>
        <c:axId val="500949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0948536"/>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3E9026-62A4-48E4-93A6-3FA9CE9CD398}"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78155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3E9026-62A4-48E4-93A6-3FA9CE9CD398}"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56866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3E9026-62A4-48E4-93A6-3FA9CE9CD398}"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128481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3E9026-62A4-48E4-93A6-3FA9CE9CD398}"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376263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E9026-62A4-48E4-93A6-3FA9CE9CD398}"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3607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3E9026-62A4-48E4-93A6-3FA9CE9CD398}"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182231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3E9026-62A4-48E4-93A6-3FA9CE9CD398}" type="datetimeFigureOut">
              <a:rPr lang="en-US" smtClean="0"/>
              <a:pPr/>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371144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3E9026-62A4-48E4-93A6-3FA9CE9CD398}" type="datetimeFigureOut">
              <a:rPr lang="en-US" smtClean="0"/>
              <a:pPr/>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204720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E9026-62A4-48E4-93A6-3FA9CE9CD398}" type="datetimeFigureOut">
              <a:rPr lang="en-US" smtClean="0"/>
              <a:pPr/>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194503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3E9026-62A4-48E4-93A6-3FA9CE9CD398}"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190312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3E9026-62A4-48E4-93A6-3FA9CE9CD398}"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924A2-181F-4F36-B2E7-8FBD17AEC17A}" type="slidenum">
              <a:rPr lang="en-US" smtClean="0"/>
              <a:pPr/>
              <a:t>‹#›</a:t>
            </a:fld>
            <a:endParaRPr lang="en-US"/>
          </a:p>
        </p:txBody>
      </p:sp>
    </p:spTree>
    <p:extLst>
      <p:ext uri="{BB962C8B-B14F-4D97-AF65-F5344CB8AC3E}">
        <p14:creationId xmlns:p14="http://schemas.microsoft.com/office/powerpoint/2010/main" val="392789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E9026-62A4-48E4-93A6-3FA9CE9CD398}" type="datetimeFigureOut">
              <a:rPr lang="en-US" smtClean="0"/>
              <a:pPr/>
              <a:t>5/31/2022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924A2-181F-4F36-B2E7-8FBD17AEC17A}" type="slidenum">
              <a:rPr lang="en-US" smtClean="0"/>
              <a:pPr/>
              <a:t>‹#›</a:t>
            </a:fld>
            <a:endParaRPr lang="en-US"/>
          </a:p>
        </p:txBody>
      </p:sp>
    </p:spTree>
    <p:extLst>
      <p:ext uri="{BB962C8B-B14F-4D97-AF65-F5344CB8AC3E}">
        <p14:creationId xmlns:p14="http://schemas.microsoft.com/office/powerpoint/2010/main" val="1872882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3448050"/>
          </a:xfrm>
        </p:spPr>
        <p:txBody>
          <a:bodyPr>
            <a:noAutofit/>
          </a:bodyPr>
          <a:lstStyle/>
          <a:p>
            <a:r>
              <a:rPr lang="en-US" sz="2800" b="1" dirty="0">
                <a:latin typeface="Times New Roman" pitchFamily="18" charset="0"/>
                <a:cs typeface="Times New Roman" pitchFamily="18" charset="0"/>
              </a:rPr>
              <a:t>VELALAR COLLEGE OF ENGINEERING AND TECHNOLOGY</a:t>
            </a:r>
            <a:br>
              <a:rPr lang="en-US" sz="2800" b="1" dirty="0">
                <a:latin typeface="Times New Roman" pitchFamily="18" charset="0"/>
                <a:cs typeface="Times New Roman" pitchFamily="18" charset="0"/>
              </a:rPr>
            </a:br>
            <a:br>
              <a:rPr lang="en-US" sz="2000" b="1" dirty="0">
                <a:latin typeface="Times New Roman" pitchFamily="18" charset="0"/>
                <a:cs typeface="Times New Roman" pitchFamily="18" charset="0"/>
              </a:rPr>
            </a:br>
            <a:r>
              <a:rPr lang="en-US" sz="2400" b="1" dirty="0">
                <a:latin typeface="Times New Roman" pitchFamily="18" charset="0"/>
                <a:cs typeface="Times New Roman" pitchFamily="18" charset="0"/>
              </a:rPr>
              <a:t>DEPARTMENT OF COMPUTER SCIENCE ENGINEERING</a:t>
            </a:r>
            <a:br>
              <a:rPr lang="en-US" sz="2000" b="1" dirty="0">
                <a:latin typeface="Times New Roman" pitchFamily="18" charset="0"/>
                <a:cs typeface="Times New Roman" pitchFamily="18" charset="0"/>
              </a:rPr>
            </a:br>
            <a:br>
              <a:rPr lang="en-US" sz="2000" b="1" dirty="0">
                <a:latin typeface="Times New Roman" pitchFamily="18" charset="0"/>
                <a:cs typeface="Times New Roman" pitchFamily="18" charset="0"/>
              </a:rPr>
            </a:br>
            <a:r>
              <a:rPr lang="en-US" sz="1800" b="1" dirty="0">
                <a:latin typeface="Times New Roman" pitchFamily="18" charset="0"/>
                <a:cs typeface="Times New Roman" pitchFamily="18" charset="0"/>
              </a:rPr>
              <a:t>IMPROVED</a:t>
            </a:r>
            <a:r>
              <a:rPr lang="en-US" sz="2000" b="1" dirty="0">
                <a:latin typeface="Times New Roman" pitchFamily="18" charset="0"/>
                <a:cs typeface="Times New Roman" pitchFamily="18" charset="0"/>
              </a:rPr>
              <a:t> </a:t>
            </a:r>
            <a:r>
              <a:rPr lang="en-US" sz="1800" b="1" dirty="0">
                <a:latin typeface="Times New Roman" pitchFamily="18" charset="0"/>
                <a:cs typeface="Times New Roman" pitchFamily="18" charset="0"/>
              </a:rPr>
              <a:t>DETECTION AND PREVENTION MECHANISMS FOR DDOS ATTACK IN CLOUD COMPUTING ENVIRONMENT </a:t>
            </a:r>
          </a:p>
        </p:txBody>
      </p:sp>
      <p:sp>
        <p:nvSpPr>
          <p:cNvPr id="3" name="Subtitle 2"/>
          <p:cNvSpPr>
            <a:spLocks noGrp="1"/>
          </p:cNvSpPr>
          <p:nvPr>
            <p:ph type="subTitle" idx="1"/>
          </p:nvPr>
        </p:nvSpPr>
        <p:spPr>
          <a:xfrm>
            <a:off x="685800" y="3352800"/>
            <a:ext cx="7772400" cy="3124200"/>
          </a:xfrm>
        </p:spPr>
        <p:txBody>
          <a:bodyPr>
            <a:normAutofit/>
          </a:bodyPr>
          <a:lstStyle/>
          <a:p>
            <a:r>
              <a:rPr lang="en-US" sz="2000" dirty="0">
                <a:solidFill>
                  <a:schemeClr val="tx1"/>
                </a:solidFill>
                <a:latin typeface="Times New Roman" pitchFamily="18" charset="0"/>
                <a:cs typeface="Times New Roman" pitchFamily="18" charset="0"/>
              </a:rPr>
              <a:t>BATCH NO -17</a:t>
            </a:r>
          </a:p>
          <a:p>
            <a:endParaRPr lang="en-US" sz="2000" b="1" dirty="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pPr algn="l"/>
            <a:r>
              <a:rPr lang="en-US" sz="2000" dirty="0">
                <a:solidFill>
                  <a:schemeClr val="tx1"/>
                </a:solidFill>
                <a:latin typeface="Times New Roman" pitchFamily="18" charset="0"/>
                <a:cs typeface="Times New Roman" pitchFamily="18" charset="0"/>
              </a:rPr>
              <a:t>GUIDED BY,                                          PRESENTED BY,          </a:t>
            </a:r>
          </a:p>
          <a:p>
            <a:pPr algn="l"/>
            <a:r>
              <a:rPr lang="en-US" sz="2000" dirty="0">
                <a:solidFill>
                  <a:schemeClr val="tx1"/>
                </a:solidFill>
                <a:latin typeface="Times New Roman" pitchFamily="18" charset="0"/>
                <a:cs typeface="Times New Roman" pitchFamily="18" charset="0"/>
              </a:rPr>
              <a:t>MOHANASUNDARI  M                       AATHISH  B (18CSR003)</a:t>
            </a:r>
          </a:p>
          <a:p>
            <a:pPr algn="l"/>
            <a:r>
              <a:rPr lang="en-US" sz="2000" dirty="0">
                <a:solidFill>
                  <a:schemeClr val="tx1"/>
                </a:solidFill>
                <a:latin typeface="Times New Roman" pitchFamily="18" charset="0"/>
                <a:cs typeface="Times New Roman" pitchFamily="18" charset="0"/>
              </a:rPr>
              <a:t>                                                                DHARSHAN  G ( 18CSR019)</a:t>
            </a:r>
          </a:p>
          <a:p>
            <a:pPr algn="l"/>
            <a:r>
              <a:rPr lang="en-US" sz="2000" dirty="0">
                <a:solidFill>
                  <a:schemeClr val="tx1"/>
                </a:solidFill>
                <a:latin typeface="Times New Roman" pitchFamily="18" charset="0"/>
                <a:cs typeface="Times New Roman" pitchFamily="18" charset="0"/>
              </a:rPr>
              <a:t>                                                                KAVIN KUMAR  M (18CSR043)</a:t>
            </a:r>
          </a:p>
          <a:p>
            <a:pPr algn="l"/>
            <a:r>
              <a:rPr lang="en-US" sz="20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87369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C77B16B7-1494-4EAA-89D9-8A49BA86B81E}"/>
              </a:ext>
            </a:extLst>
          </p:cNvPr>
          <p:cNvGraphicFramePr>
            <a:graphicFrameLocks noGrp="1"/>
          </p:cNvGraphicFramePr>
          <p:nvPr>
            <p:extLst>
              <p:ext uri="{D42A27DB-BD31-4B8C-83A1-F6EECF244321}">
                <p14:modId xmlns:p14="http://schemas.microsoft.com/office/powerpoint/2010/main" val="1681711758"/>
              </p:ext>
            </p:extLst>
          </p:nvPr>
        </p:nvGraphicFramePr>
        <p:xfrm>
          <a:off x="482600" y="1122509"/>
          <a:ext cx="8178801" cy="4612983"/>
        </p:xfrm>
        <a:graphic>
          <a:graphicData uri="http://schemas.openxmlformats.org/drawingml/2006/table">
            <a:tbl>
              <a:tblPr firstRow="1" bandRow="1">
                <a:tableStyleId>{5940675A-B579-460E-94D1-54222C63F5DA}</a:tableStyleId>
              </a:tblPr>
              <a:tblGrid>
                <a:gridCol w="1740884">
                  <a:extLst>
                    <a:ext uri="{9D8B030D-6E8A-4147-A177-3AD203B41FA5}">
                      <a16:colId xmlns:a16="http://schemas.microsoft.com/office/drawing/2014/main" val="3450389335"/>
                    </a:ext>
                  </a:extLst>
                </a:gridCol>
                <a:gridCol w="2072138">
                  <a:extLst>
                    <a:ext uri="{9D8B030D-6E8A-4147-A177-3AD203B41FA5}">
                      <a16:colId xmlns:a16="http://schemas.microsoft.com/office/drawing/2014/main" val="977611323"/>
                    </a:ext>
                  </a:extLst>
                </a:gridCol>
                <a:gridCol w="2301623">
                  <a:extLst>
                    <a:ext uri="{9D8B030D-6E8A-4147-A177-3AD203B41FA5}">
                      <a16:colId xmlns:a16="http://schemas.microsoft.com/office/drawing/2014/main" val="358059863"/>
                    </a:ext>
                  </a:extLst>
                </a:gridCol>
                <a:gridCol w="2064156">
                  <a:extLst>
                    <a:ext uri="{9D8B030D-6E8A-4147-A177-3AD203B41FA5}">
                      <a16:colId xmlns:a16="http://schemas.microsoft.com/office/drawing/2014/main" val="2941908188"/>
                    </a:ext>
                  </a:extLst>
                </a:gridCol>
              </a:tblGrid>
              <a:tr h="108045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b="1"/>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a:latin typeface="Times New Roman" panose="02020603050405020304" pitchFamily="18" charset="0"/>
                          <a:cs typeface="Times New Roman" panose="02020603050405020304" pitchFamily="18" charset="0"/>
                        </a:rPr>
                        <a:t>TITLE</a:t>
                      </a:r>
                    </a:p>
                    <a:p>
                      <a:endParaRPr lang="en-IN" sz="2000"/>
                    </a:p>
                  </a:txBody>
                  <a:tcPr marL="114941" marR="114941" marT="57471" marB="5747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2000" b="1"/>
                    </a:p>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a:latin typeface="Times New Roman" panose="02020603050405020304" pitchFamily="18" charset="0"/>
                          <a:cs typeface="Times New Roman" panose="02020603050405020304" pitchFamily="18" charset="0"/>
                        </a:rPr>
                        <a:t>AUTHOR</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2000" b="1"/>
                    </a:p>
                  </a:txBody>
                  <a:tcPr marL="114941" marR="114941" marT="57471" marB="5747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2000" b="1"/>
                    </a:p>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a:latin typeface="Times New Roman" panose="02020603050405020304" pitchFamily="18" charset="0"/>
                          <a:cs typeface="Times New Roman" panose="02020603050405020304" pitchFamily="18" charset="0"/>
                        </a:rPr>
                        <a:t>METHODOLGY</a:t>
                      </a:r>
                    </a:p>
                    <a:p>
                      <a:endParaRPr lang="en-IN" sz="2000"/>
                    </a:p>
                  </a:txBody>
                  <a:tcPr marL="114941" marR="114941" marT="57471" marB="5747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2000" b="1"/>
                    </a:p>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1">
                          <a:latin typeface="Times New Roman" panose="02020603050405020304" pitchFamily="18" charset="0"/>
                          <a:cs typeface="Times New Roman" panose="02020603050405020304" pitchFamily="18" charset="0"/>
                        </a:rPr>
                        <a:t>DRAWBACKS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2000" b="1"/>
                    </a:p>
                  </a:txBody>
                  <a:tcPr marL="114941" marR="114941" marT="57471" marB="57471"/>
                </a:tc>
                <a:extLst>
                  <a:ext uri="{0D108BD9-81ED-4DB2-BD59-A6C34878D82A}">
                    <a16:rowId xmlns:a16="http://schemas.microsoft.com/office/drawing/2014/main" val="15650396"/>
                  </a:ext>
                </a:extLst>
              </a:tr>
              <a:tr h="3532533">
                <a:tc>
                  <a:txBody>
                    <a:bodyPr/>
                    <a:lstStyle/>
                    <a:p>
                      <a:r>
                        <a:rPr lang="en-US" sz="2000">
                          <a:latin typeface="Times New Roman" pitchFamily="18" charset="0"/>
                          <a:cs typeface="Times New Roman" pitchFamily="18" charset="0"/>
                        </a:rPr>
                        <a:t>DDOS Mitigation In Cloud Computing Environment By Dynamic Resource Scaling With Elastic Load Balancing</a:t>
                      </a:r>
                    </a:p>
                  </a:txBody>
                  <a:tcPr marL="114941" marR="114941" marT="57471" marB="57471"/>
                </a:tc>
                <a:tc>
                  <a:txBody>
                    <a:bodyPr/>
                    <a:lstStyle/>
                    <a:p>
                      <a:r>
                        <a:rPr lang="fi-FI" sz="2000">
                          <a:latin typeface="Times New Roman" pitchFamily="18" charset="0"/>
                          <a:cs typeface="Times New Roman" pitchFamily="18" charset="0"/>
                        </a:rPr>
                        <a:t>A. Somasundarama , Dr. V. S. Meenakshi </a:t>
                      </a:r>
                      <a:endParaRPr lang="en-US" sz="2000">
                        <a:latin typeface="Times New Roman" pitchFamily="18" charset="0"/>
                        <a:cs typeface="Times New Roman" pitchFamily="18" charset="0"/>
                      </a:endParaRPr>
                    </a:p>
                    <a:p>
                      <a:endParaRPr lang="en-US" sz="2000">
                        <a:latin typeface="Times New Roman" pitchFamily="18" charset="0"/>
                        <a:cs typeface="Times New Roman" pitchFamily="18" charset="0"/>
                      </a:endParaRPr>
                    </a:p>
                    <a:p>
                      <a:r>
                        <a:rPr lang="en-IN" sz="2000" b="1">
                          <a:latin typeface="Times New Roman" pitchFamily="18" charset="0"/>
                          <a:cs typeface="Times New Roman" pitchFamily="18" charset="0"/>
                        </a:rPr>
                        <a:t>Journal:</a:t>
                      </a:r>
                    </a:p>
                    <a:p>
                      <a:r>
                        <a:rPr lang="en-IN" sz="2000" b="1">
                          <a:latin typeface="Times New Roman" pitchFamily="18" charset="0"/>
                          <a:cs typeface="Times New Roman" pitchFamily="18" charset="0"/>
                        </a:rPr>
                        <a:t>         </a:t>
                      </a:r>
                      <a:r>
                        <a:rPr lang="en-IN" sz="2000" b="0">
                          <a:latin typeface="Times New Roman" pitchFamily="18" charset="0"/>
                          <a:cs typeface="Times New Roman" pitchFamily="18" charset="0"/>
                        </a:rPr>
                        <a:t>2021</a:t>
                      </a:r>
                      <a:endParaRPr lang="en-IN" sz="2000" b="1">
                        <a:latin typeface="Times New Roman" pitchFamily="18" charset="0"/>
                        <a:cs typeface="Times New Roman" pitchFamily="18" charset="0"/>
                      </a:endParaRPr>
                    </a:p>
                    <a:p>
                      <a:endParaRPr lang="en-IN" sz="2000">
                        <a:latin typeface="Times New Roman" pitchFamily="18" charset="0"/>
                        <a:cs typeface="Times New Roman" pitchFamily="18" charset="0"/>
                      </a:endParaRPr>
                    </a:p>
                  </a:txBody>
                  <a:tcPr marL="114941" marR="114941" marT="57471" marB="57471"/>
                </a:tc>
                <a:tc>
                  <a:txBody>
                    <a:bodyPr/>
                    <a:lstStyle/>
                    <a:p>
                      <a:r>
                        <a:rPr lang="en-US" sz="2000">
                          <a:latin typeface="Times New Roman" pitchFamily="18" charset="0"/>
                          <a:cs typeface="Times New Roman" pitchFamily="18" charset="0"/>
                        </a:rPr>
                        <a:t>This</a:t>
                      </a:r>
                      <a:r>
                        <a:rPr lang="en-US" sz="2000" baseline="0">
                          <a:latin typeface="Times New Roman" pitchFamily="18" charset="0"/>
                          <a:cs typeface="Times New Roman" pitchFamily="18" charset="0"/>
                        </a:rPr>
                        <a:t> </a:t>
                      </a:r>
                      <a:r>
                        <a:rPr lang="en-US" sz="2000">
                          <a:latin typeface="Times New Roman" pitchFamily="18" charset="0"/>
                          <a:cs typeface="Times New Roman" pitchFamily="18" charset="0"/>
                        </a:rPr>
                        <a:t>Dynamic auto resource scaling method exploits the usage of two components such as verification module and elastic load balancer in order to detect and mitigate the DDoS attack commendably.</a:t>
                      </a:r>
                      <a:endParaRPr lang="en-IN" sz="2000">
                        <a:latin typeface="Times New Roman" pitchFamily="18" charset="0"/>
                        <a:cs typeface="Times New Roman" pitchFamily="18" charset="0"/>
                      </a:endParaRPr>
                    </a:p>
                  </a:txBody>
                  <a:tcPr marL="114941" marR="114941" marT="57471" marB="57471"/>
                </a:tc>
                <a:tc>
                  <a:txBody>
                    <a:bodyPr/>
                    <a:lstStyle/>
                    <a:p>
                      <a:r>
                        <a:rPr lang="en-US" sz="2000">
                          <a:latin typeface="Times New Roman" pitchFamily="18" charset="0"/>
                          <a:cs typeface="Times New Roman" pitchFamily="18" charset="0"/>
                        </a:rPr>
                        <a:t>Dynamic auto resource scaling is much costlier and cannot be adopted in real-time by the service provider with a low budget </a:t>
                      </a:r>
                      <a:endParaRPr lang="en-IN" sz="2000">
                        <a:latin typeface="Times New Roman" pitchFamily="18" charset="0"/>
                        <a:cs typeface="Times New Roman" pitchFamily="18" charset="0"/>
                      </a:endParaRPr>
                    </a:p>
                  </a:txBody>
                  <a:tcPr marL="114941" marR="114941" marT="57471" marB="57471"/>
                </a:tc>
                <a:extLst>
                  <a:ext uri="{0D108BD9-81ED-4DB2-BD59-A6C34878D82A}">
                    <a16:rowId xmlns:a16="http://schemas.microsoft.com/office/drawing/2014/main" val="4208624942"/>
                  </a:ext>
                </a:extLst>
              </a:tr>
            </a:tbl>
          </a:graphicData>
        </a:graphic>
      </p:graphicFrame>
    </p:spTree>
    <p:extLst>
      <p:ext uri="{BB962C8B-B14F-4D97-AF65-F5344CB8AC3E}">
        <p14:creationId xmlns:p14="http://schemas.microsoft.com/office/powerpoint/2010/main" val="40655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C77B16B7-1494-4EAA-89D9-8A49BA86B81E}"/>
              </a:ext>
            </a:extLst>
          </p:cNvPr>
          <p:cNvGraphicFramePr>
            <a:graphicFrameLocks noGrp="1"/>
          </p:cNvGraphicFramePr>
          <p:nvPr>
            <p:extLst>
              <p:ext uri="{D42A27DB-BD31-4B8C-83A1-F6EECF244321}">
                <p14:modId xmlns:p14="http://schemas.microsoft.com/office/powerpoint/2010/main" val="703529333"/>
              </p:ext>
            </p:extLst>
          </p:nvPr>
        </p:nvGraphicFramePr>
        <p:xfrm>
          <a:off x="482600" y="986470"/>
          <a:ext cx="8178800" cy="4885061"/>
        </p:xfrm>
        <a:graphic>
          <a:graphicData uri="http://schemas.openxmlformats.org/drawingml/2006/table">
            <a:tbl>
              <a:tblPr firstRow="1" bandRow="1">
                <a:tableStyleId>{5940675A-B579-460E-94D1-54222C63F5DA}</a:tableStyleId>
              </a:tblPr>
              <a:tblGrid>
                <a:gridCol w="1624965">
                  <a:extLst>
                    <a:ext uri="{9D8B030D-6E8A-4147-A177-3AD203B41FA5}">
                      <a16:colId xmlns:a16="http://schemas.microsoft.com/office/drawing/2014/main" val="3450389335"/>
                    </a:ext>
                  </a:extLst>
                </a:gridCol>
                <a:gridCol w="1637654">
                  <a:extLst>
                    <a:ext uri="{9D8B030D-6E8A-4147-A177-3AD203B41FA5}">
                      <a16:colId xmlns:a16="http://schemas.microsoft.com/office/drawing/2014/main" val="977611323"/>
                    </a:ext>
                  </a:extLst>
                </a:gridCol>
                <a:gridCol w="2597973">
                  <a:extLst>
                    <a:ext uri="{9D8B030D-6E8A-4147-A177-3AD203B41FA5}">
                      <a16:colId xmlns:a16="http://schemas.microsoft.com/office/drawing/2014/main" val="358059863"/>
                    </a:ext>
                  </a:extLst>
                </a:gridCol>
                <a:gridCol w="2318208">
                  <a:extLst>
                    <a:ext uri="{9D8B030D-6E8A-4147-A177-3AD203B41FA5}">
                      <a16:colId xmlns:a16="http://schemas.microsoft.com/office/drawing/2014/main" val="2941908188"/>
                    </a:ext>
                  </a:extLst>
                </a:gridCol>
              </a:tblGrid>
              <a:tr h="113675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100" b="1"/>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2100" b="1">
                          <a:latin typeface="Times New Roman" panose="02020603050405020304" pitchFamily="18" charset="0"/>
                          <a:cs typeface="Times New Roman" panose="02020603050405020304" pitchFamily="18" charset="0"/>
                        </a:rPr>
                        <a:t>TITLE</a:t>
                      </a:r>
                    </a:p>
                    <a:p>
                      <a:endParaRPr lang="en-IN" sz="2100"/>
                    </a:p>
                  </a:txBody>
                  <a:tcPr marL="121809" marR="121809" marT="60904" marB="6090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2100" b="1"/>
                    </a:p>
                    <a:p>
                      <a:pPr marL="0" marR="0" lvl="0" indent="0" algn="ctr" defTabSz="685800" rtl="0" eaLnBrk="1" fontAlgn="auto" latinLnBrk="0" hangingPunct="1">
                        <a:lnSpc>
                          <a:spcPct val="100000"/>
                        </a:lnSpc>
                        <a:spcBef>
                          <a:spcPts val="0"/>
                        </a:spcBef>
                        <a:spcAft>
                          <a:spcPts val="0"/>
                        </a:spcAft>
                        <a:buClrTx/>
                        <a:buSzTx/>
                        <a:buFontTx/>
                        <a:buNone/>
                        <a:tabLst/>
                        <a:defRPr/>
                      </a:pPr>
                      <a:r>
                        <a:rPr lang="en-US" sz="2100" b="1">
                          <a:latin typeface="Times New Roman" panose="02020603050405020304" pitchFamily="18" charset="0"/>
                          <a:cs typeface="Times New Roman" panose="02020603050405020304" pitchFamily="18" charset="0"/>
                        </a:rPr>
                        <a:t>AUTHOR</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2100" b="1"/>
                    </a:p>
                  </a:txBody>
                  <a:tcPr marL="121809" marR="121809" marT="60904" marB="6090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2100" b="1"/>
                    </a:p>
                    <a:p>
                      <a:pPr marL="0" marR="0" lvl="0" indent="0" algn="ctr" defTabSz="685800" rtl="0" eaLnBrk="1" fontAlgn="auto" latinLnBrk="0" hangingPunct="1">
                        <a:lnSpc>
                          <a:spcPct val="100000"/>
                        </a:lnSpc>
                        <a:spcBef>
                          <a:spcPts val="0"/>
                        </a:spcBef>
                        <a:spcAft>
                          <a:spcPts val="0"/>
                        </a:spcAft>
                        <a:buClrTx/>
                        <a:buSzTx/>
                        <a:buFontTx/>
                        <a:buNone/>
                        <a:tabLst/>
                        <a:defRPr/>
                      </a:pPr>
                      <a:r>
                        <a:rPr lang="en-US" sz="2100" b="1">
                          <a:latin typeface="Times New Roman" panose="02020603050405020304" pitchFamily="18" charset="0"/>
                          <a:cs typeface="Times New Roman" panose="02020603050405020304" pitchFamily="18" charset="0"/>
                        </a:rPr>
                        <a:t>METHODOLGY</a:t>
                      </a:r>
                    </a:p>
                    <a:p>
                      <a:endParaRPr lang="en-IN" sz="2100"/>
                    </a:p>
                  </a:txBody>
                  <a:tcPr marL="121809" marR="121809" marT="60904" marB="60904"/>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2100" b="1"/>
                    </a:p>
                    <a:p>
                      <a:pPr marL="0" marR="0" lvl="0" indent="0" algn="ctr" defTabSz="685800" rtl="0" eaLnBrk="1" fontAlgn="auto" latinLnBrk="0" hangingPunct="1">
                        <a:lnSpc>
                          <a:spcPct val="100000"/>
                        </a:lnSpc>
                        <a:spcBef>
                          <a:spcPts val="0"/>
                        </a:spcBef>
                        <a:spcAft>
                          <a:spcPts val="0"/>
                        </a:spcAft>
                        <a:buClrTx/>
                        <a:buSzTx/>
                        <a:buFontTx/>
                        <a:buNone/>
                        <a:tabLst/>
                        <a:defRPr/>
                      </a:pPr>
                      <a:r>
                        <a:rPr lang="en-US" sz="2100" b="1">
                          <a:latin typeface="Times New Roman" panose="02020603050405020304" pitchFamily="18" charset="0"/>
                          <a:cs typeface="Times New Roman" panose="02020603050405020304" pitchFamily="18" charset="0"/>
                        </a:rPr>
                        <a:t>DRAWBACKS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2100" b="1"/>
                    </a:p>
                  </a:txBody>
                  <a:tcPr marL="121809" marR="121809" marT="60904" marB="60904"/>
                </a:tc>
                <a:extLst>
                  <a:ext uri="{0D108BD9-81ED-4DB2-BD59-A6C34878D82A}">
                    <a16:rowId xmlns:a16="http://schemas.microsoft.com/office/drawing/2014/main" val="15650396"/>
                  </a:ext>
                </a:extLst>
              </a:tr>
              <a:tr h="3748307">
                <a:tc>
                  <a:txBody>
                    <a:bodyPr/>
                    <a:lstStyle/>
                    <a:p>
                      <a:r>
                        <a:rPr lang="en-US" sz="2100">
                          <a:latin typeface="Times New Roman" pitchFamily="18" charset="0"/>
                          <a:cs typeface="Times New Roman" pitchFamily="18" charset="0"/>
                        </a:rPr>
                        <a:t>Distributed Denial of Service Attacks in Cloud Computing</a:t>
                      </a:r>
                    </a:p>
                  </a:txBody>
                  <a:tcPr marL="121809" marR="121809" marT="60904" marB="60904"/>
                </a:tc>
                <a:tc>
                  <a:txBody>
                    <a:bodyPr/>
                    <a:lstStyle/>
                    <a:p>
                      <a:r>
                        <a:rPr lang="en-US" sz="2100">
                          <a:latin typeface="Times New Roman" pitchFamily="18" charset="0"/>
                          <a:cs typeface="Times New Roman" pitchFamily="18" charset="0"/>
                        </a:rPr>
                        <a:t>Hesham Abusaimeh</a:t>
                      </a:r>
                    </a:p>
                    <a:p>
                      <a:endParaRPr lang="en-US" sz="2100">
                        <a:latin typeface="Times New Roman" pitchFamily="18" charset="0"/>
                        <a:cs typeface="Times New Roman" pitchFamily="18" charset="0"/>
                      </a:endParaRPr>
                    </a:p>
                    <a:p>
                      <a:endParaRPr lang="en-US" sz="2100">
                        <a:latin typeface="Times New Roman" pitchFamily="18" charset="0"/>
                        <a:cs typeface="Times New Roman" pitchFamily="18" charset="0"/>
                      </a:endParaRPr>
                    </a:p>
                    <a:p>
                      <a:r>
                        <a:rPr lang="en-IN" sz="2100" b="1">
                          <a:latin typeface="Times New Roman" pitchFamily="18" charset="0"/>
                          <a:cs typeface="Times New Roman" pitchFamily="18" charset="0"/>
                        </a:rPr>
                        <a:t>Journal:</a:t>
                      </a:r>
                    </a:p>
                    <a:p>
                      <a:r>
                        <a:rPr lang="en-IN" sz="2100" b="1">
                          <a:latin typeface="Times New Roman" pitchFamily="18" charset="0"/>
                          <a:cs typeface="Times New Roman" pitchFamily="18" charset="0"/>
                        </a:rPr>
                        <a:t>         </a:t>
                      </a:r>
                      <a:r>
                        <a:rPr lang="en-IN" sz="2100" b="0">
                          <a:latin typeface="Times New Roman" pitchFamily="18" charset="0"/>
                          <a:cs typeface="Times New Roman" pitchFamily="18" charset="0"/>
                        </a:rPr>
                        <a:t>2020</a:t>
                      </a:r>
                      <a:endParaRPr lang="en-IN" sz="2100" b="1">
                        <a:latin typeface="Times New Roman" pitchFamily="18" charset="0"/>
                        <a:cs typeface="Times New Roman" pitchFamily="18" charset="0"/>
                      </a:endParaRPr>
                    </a:p>
                    <a:p>
                      <a:endParaRPr lang="en-IN" sz="2100">
                        <a:latin typeface="Times New Roman" pitchFamily="18" charset="0"/>
                        <a:cs typeface="Times New Roman" pitchFamily="18" charset="0"/>
                      </a:endParaRPr>
                    </a:p>
                  </a:txBody>
                  <a:tcPr marL="121809" marR="121809" marT="60904" marB="60904"/>
                </a:tc>
                <a:tc>
                  <a:txBody>
                    <a:bodyPr/>
                    <a:lstStyle/>
                    <a:p>
                      <a:r>
                        <a:rPr lang="en-US" sz="2100">
                          <a:latin typeface="Times New Roman" pitchFamily="18" charset="0"/>
                          <a:cs typeface="Times New Roman" pitchFamily="18" charset="0"/>
                        </a:rPr>
                        <a:t>cloud security problems and some security mechanisms focus on eliminating and emphasizing them. Despite the need to reinforce existing security measures to provide more security in the cloud environment.</a:t>
                      </a:r>
                      <a:endParaRPr lang="en-IN" sz="2100">
                        <a:latin typeface="Times New Roman" pitchFamily="18" charset="0"/>
                        <a:cs typeface="Times New Roman" pitchFamily="18" charset="0"/>
                      </a:endParaRPr>
                    </a:p>
                  </a:txBody>
                  <a:tcPr marL="121809" marR="121809" marT="60904" marB="60904"/>
                </a:tc>
                <a:tc>
                  <a:txBody>
                    <a:bodyPr/>
                    <a:lstStyle/>
                    <a:p>
                      <a:r>
                        <a:rPr lang="en-US" sz="2100">
                          <a:latin typeface="Times New Roman" pitchFamily="18" charset="0"/>
                          <a:cs typeface="Times New Roman" pitchFamily="18" charset="0"/>
                        </a:rPr>
                        <a:t> This damage may cause to stop the cloud service and may consume losing the data stored in the cloud without any backup or replica</a:t>
                      </a:r>
                      <a:endParaRPr lang="en-IN" sz="2100">
                        <a:latin typeface="Times New Roman" pitchFamily="18" charset="0"/>
                        <a:cs typeface="Times New Roman" pitchFamily="18" charset="0"/>
                      </a:endParaRPr>
                    </a:p>
                  </a:txBody>
                  <a:tcPr marL="121809" marR="121809" marT="60904" marB="60904"/>
                </a:tc>
                <a:extLst>
                  <a:ext uri="{0D108BD9-81ED-4DB2-BD59-A6C34878D82A}">
                    <a16:rowId xmlns:a16="http://schemas.microsoft.com/office/drawing/2014/main" val="4208624942"/>
                  </a:ext>
                </a:extLst>
              </a:tr>
            </a:tbl>
          </a:graphicData>
        </a:graphic>
      </p:graphicFrame>
    </p:spTree>
    <p:extLst>
      <p:ext uri="{BB962C8B-B14F-4D97-AF65-F5344CB8AC3E}">
        <p14:creationId xmlns:p14="http://schemas.microsoft.com/office/powerpoint/2010/main" val="40655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C84CECF-A696-4CB9-B3B5-0537BFF1E4F5}"/>
              </a:ext>
            </a:extLst>
          </p:cNvPr>
          <p:cNvSpPr>
            <a:spLocks noGrp="1"/>
          </p:cNvSpPr>
          <p:nvPr>
            <p:ph type="title"/>
          </p:nvPr>
        </p:nvSpPr>
        <p:spPr>
          <a:xfrm>
            <a:off x="852777" y="548640"/>
            <a:ext cx="7157553" cy="1188720"/>
          </a:xfrm>
        </p:spPr>
        <p:txBody>
          <a:bodyPr>
            <a:normAutofit/>
          </a:bodyPr>
          <a:lstStyle/>
          <a:p>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MODULE</a:t>
            </a:r>
          </a:p>
        </p:txBody>
      </p:sp>
      <p:sp>
        <p:nvSpPr>
          <p:cNvPr id="4" name="Content Placeholder 3">
            <a:extLst>
              <a:ext uri="{FF2B5EF4-FFF2-40B4-BE49-F238E27FC236}">
                <a16:creationId xmlns:a16="http://schemas.microsoft.com/office/drawing/2014/main" id="{073B2AEF-AB24-4ED5-AFC1-A66C663B3790}"/>
              </a:ext>
            </a:extLst>
          </p:cNvPr>
          <p:cNvSpPr>
            <a:spLocks noGrp="1"/>
          </p:cNvSpPr>
          <p:nvPr>
            <p:ph idx="1"/>
          </p:nvPr>
        </p:nvSpPr>
        <p:spPr>
          <a:xfrm>
            <a:off x="990600" y="1066801"/>
            <a:ext cx="7157553" cy="4684996"/>
          </a:xfrm>
        </p:spPr>
        <p:txBody>
          <a:bodyPr anchor="ctr">
            <a:normAutofit/>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KDD Dataset</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Numeric to Nominal Conversion</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Feature Selection</a:t>
            </a:r>
          </a:p>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Machine Learning and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Evalution</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52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3C37EA-2F8B-4548-AAD7-2863ABA23B96}"/>
              </a:ext>
            </a:extLst>
          </p:cNvPr>
          <p:cNvSpPr>
            <a:spLocks noGrp="1"/>
          </p:cNvSpPr>
          <p:nvPr>
            <p:ph type="title"/>
          </p:nvPr>
        </p:nvSpPr>
        <p:spPr>
          <a:xfrm>
            <a:off x="852775" y="152401"/>
            <a:ext cx="7044316" cy="1304096"/>
          </a:xfrm>
        </p:spPr>
        <p:txBody>
          <a:bodyPr>
            <a:normAutofit/>
          </a:bodyPr>
          <a:lstStyle/>
          <a:p>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KDD DATASET</a:t>
            </a:r>
          </a:p>
        </p:txBody>
      </p:sp>
      <p:sp>
        <p:nvSpPr>
          <p:cNvPr id="3" name="Content Placeholder 2">
            <a:extLst>
              <a:ext uri="{FF2B5EF4-FFF2-40B4-BE49-F238E27FC236}">
                <a16:creationId xmlns:a16="http://schemas.microsoft.com/office/drawing/2014/main" id="{B2DA41A6-37E7-4995-B9DD-2BE451E973C6}"/>
              </a:ext>
            </a:extLst>
          </p:cNvPr>
          <p:cNvSpPr>
            <a:spLocks noGrp="1"/>
          </p:cNvSpPr>
          <p:nvPr>
            <p:ph idx="1"/>
          </p:nvPr>
        </p:nvSpPr>
        <p:spPr>
          <a:xfrm>
            <a:off x="190500" y="1669732"/>
            <a:ext cx="8443631" cy="1077902"/>
          </a:xfrm>
        </p:spPr>
        <p:txBody>
          <a:bodyPr>
            <a:normAutofit/>
          </a:bodyPr>
          <a:lstStyle/>
          <a:p>
            <a:pPr lvl="0" algn="just"/>
            <a:r>
              <a:rPr lang="en-US" sz="1700" dirty="0">
                <a:latin typeface="Times New Roman" pitchFamily="18" charset="0"/>
                <a:cs typeface="Times New Roman" pitchFamily="18" charset="0"/>
              </a:rPr>
              <a:t>KDD Dataset which resembles the real time networks, is being used to test the Intrusion Detection System (IDS) we have built and help us check it’s performance by putting similar other existing techniques in comparison. </a:t>
            </a:r>
          </a:p>
          <a:p>
            <a:endParaRPr lang="en-US" sz="1700" dirty="0"/>
          </a:p>
        </p:txBody>
      </p:sp>
      <p:pic>
        <p:nvPicPr>
          <p:cNvPr id="4" name="Content Placeholder 4" descr="Graphical user interface&#10;&#10;Description automatically generated">
            <a:extLst>
              <a:ext uri="{FF2B5EF4-FFF2-40B4-BE49-F238E27FC236}">
                <a16:creationId xmlns:a16="http://schemas.microsoft.com/office/drawing/2014/main" id="{2A1AC5A2-D6C7-2588-F8E0-9F73B2833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12" y="2747634"/>
            <a:ext cx="7963576" cy="395796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235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D6E6FF-B7E1-4A7C-81B5-87AC359AAC2D}"/>
              </a:ext>
            </a:extLst>
          </p:cNvPr>
          <p:cNvSpPr>
            <a:spLocks noGrp="1"/>
          </p:cNvSpPr>
          <p:nvPr>
            <p:ph type="title"/>
          </p:nvPr>
        </p:nvSpPr>
        <p:spPr>
          <a:xfrm>
            <a:off x="852775" y="304801"/>
            <a:ext cx="7044316" cy="1295399"/>
          </a:xfrm>
        </p:spPr>
        <p:txBody>
          <a:bodyPr>
            <a:normAutofit/>
          </a:bodyPr>
          <a:lstStyle/>
          <a:p>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NUMERIC TO NOMINAL CONVERSION</a:t>
            </a:r>
          </a:p>
        </p:txBody>
      </p:sp>
      <p:sp>
        <p:nvSpPr>
          <p:cNvPr id="3" name="Content Placeholder 2">
            <a:extLst>
              <a:ext uri="{FF2B5EF4-FFF2-40B4-BE49-F238E27FC236}">
                <a16:creationId xmlns:a16="http://schemas.microsoft.com/office/drawing/2014/main" id="{0850569D-5506-46B8-8981-5A5104DC9B8A}"/>
              </a:ext>
            </a:extLst>
          </p:cNvPr>
          <p:cNvSpPr>
            <a:spLocks noGrp="1"/>
          </p:cNvSpPr>
          <p:nvPr>
            <p:ph idx="1"/>
          </p:nvPr>
        </p:nvSpPr>
        <p:spPr>
          <a:xfrm>
            <a:off x="398022" y="1580707"/>
            <a:ext cx="8028588" cy="1024192"/>
          </a:xfrm>
        </p:spPr>
        <p:txBody>
          <a:bodyPr>
            <a:normAutofit/>
          </a:bodyPr>
          <a:lstStyle/>
          <a:p>
            <a:pPr algn="just"/>
            <a:r>
              <a:rPr lang="en-US" sz="1700" dirty="0">
                <a:latin typeface="Times New Roman" pitchFamily="18" charset="0"/>
                <a:cs typeface="Times New Roman" pitchFamily="18" charset="0"/>
              </a:rPr>
              <a:t>The numeric data provided by the data set are converted into the nominal values using the numeric to nominal conversion operator and the relevant </a:t>
            </a:r>
            <a:r>
              <a:rPr lang="en-US" sz="1700" dirty="0" err="1">
                <a:latin typeface="Times New Roman" pitchFamily="18" charset="0"/>
                <a:cs typeface="Times New Roman" pitchFamily="18" charset="0"/>
              </a:rPr>
              <a:t>nd</a:t>
            </a:r>
            <a:r>
              <a:rPr lang="en-US" sz="1700" dirty="0">
                <a:latin typeface="Times New Roman" pitchFamily="18" charset="0"/>
                <a:cs typeface="Times New Roman" pitchFamily="18" charset="0"/>
              </a:rPr>
              <a:t> irrelevant data are differentiated.</a:t>
            </a:r>
            <a:endParaRPr lang="en-US" sz="1700" dirty="0"/>
          </a:p>
        </p:txBody>
      </p:sp>
      <p:pic>
        <p:nvPicPr>
          <p:cNvPr id="4" name="Content Placeholder 4" descr="Graphical user interface, text&#10;&#10;Description automatically generated">
            <a:extLst>
              <a:ext uri="{FF2B5EF4-FFF2-40B4-BE49-F238E27FC236}">
                <a16:creationId xmlns:a16="http://schemas.microsoft.com/office/drawing/2014/main" id="{0E19C316-42FB-787A-9525-4495A55C5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53" y="2604900"/>
            <a:ext cx="7595694" cy="4115718"/>
          </a:xfrm>
          <a:prstGeom prst="rect">
            <a:avLst/>
          </a:prstGeom>
        </p:spPr>
      </p:pic>
      <p:sp>
        <p:nvSpPr>
          <p:cNvPr id="16"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317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B54F3B-4D7A-4BD3-BDDD-E580E7EE060A}"/>
              </a:ext>
            </a:extLst>
          </p:cNvPr>
          <p:cNvSpPr>
            <a:spLocks noGrp="1"/>
          </p:cNvSpPr>
          <p:nvPr>
            <p:ph type="title"/>
          </p:nvPr>
        </p:nvSpPr>
        <p:spPr>
          <a:xfrm>
            <a:off x="852775" y="304801"/>
            <a:ext cx="7044316" cy="1065024"/>
          </a:xfrm>
        </p:spPr>
        <p:txBody>
          <a:bodyPr>
            <a:normAutofit/>
          </a:bodyPr>
          <a:lstStyle/>
          <a:p>
            <a:pPr>
              <a:lnSpc>
                <a:spcPct val="90000"/>
              </a:lnSpc>
            </a:pPr>
            <a:r>
              <a:rPr lang="en-US" sz="3200" b="1" dirty="0">
                <a:latin typeface="Times New Roman" pitchFamily="18" charset="0"/>
                <a:cs typeface="Times New Roman" pitchFamily="18" charset="0"/>
              </a:rPr>
              <a:t>FEATURE SELECTION</a:t>
            </a:r>
            <a:endParaRPr lang="en-US" sz="3200" dirty="0"/>
          </a:p>
        </p:txBody>
      </p:sp>
      <p:sp>
        <p:nvSpPr>
          <p:cNvPr id="3" name="Content Placeholder 2">
            <a:extLst>
              <a:ext uri="{FF2B5EF4-FFF2-40B4-BE49-F238E27FC236}">
                <a16:creationId xmlns:a16="http://schemas.microsoft.com/office/drawing/2014/main" id="{777968D4-2499-47C5-A0F6-6A320051EC29}"/>
              </a:ext>
            </a:extLst>
          </p:cNvPr>
          <p:cNvSpPr>
            <a:spLocks noGrp="1"/>
          </p:cNvSpPr>
          <p:nvPr>
            <p:ph idx="1"/>
          </p:nvPr>
        </p:nvSpPr>
        <p:spPr>
          <a:xfrm>
            <a:off x="457200" y="1458003"/>
            <a:ext cx="7683066" cy="1065024"/>
          </a:xfrm>
        </p:spPr>
        <p:txBody>
          <a:bodyPr>
            <a:noAutofit/>
          </a:bodyPr>
          <a:lstStyle/>
          <a:p>
            <a:pPr lvl="0" algn="just">
              <a:lnSpc>
                <a:spcPct val="90000"/>
              </a:lnSpc>
            </a:pPr>
            <a:r>
              <a:rPr lang="en-US" sz="1600" dirty="0">
                <a:latin typeface="Times New Roman" pitchFamily="18" charset="0"/>
                <a:cs typeface="Times New Roman" pitchFamily="18" charset="0"/>
              </a:rPr>
              <a:t>In Feature selection module, we filter the nominal converted values based on its relevance and the data that are not in correlation are being filtered out. Based on this, information gain, intrinsic information and gain ratios are generated so that a better classification for the decision tree can be carried out.</a:t>
            </a:r>
            <a:endParaRPr lang="en-US" sz="1600" dirty="0"/>
          </a:p>
        </p:txBody>
      </p:sp>
      <p:pic>
        <p:nvPicPr>
          <p:cNvPr id="4" name="Content Placeholder 4" descr="Graphical user interface&#10;&#10;Description automatically generated">
            <a:extLst>
              <a:ext uri="{FF2B5EF4-FFF2-40B4-BE49-F238E27FC236}">
                <a16:creationId xmlns:a16="http://schemas.microsoft.com/office/drawing/2014/main" id="{782C1D92-E9CD-C59F-8C27-ECBA9E838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2743200"/>
            <a:ext cx="8153400" cy="403593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9680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C2EFD1-F13B-4F31-BE93-DA6B92408F21}"/>
              </a:ext>
            </a:extLst>
          </p:cNvPr>
          <p:cNvSpPr>
            <a:spLocks noGrp="1"/>
          </p:cNvSpPr>
          <p:nvPr>
            <p:ph type="title"/>
          </p:nvPr>
        </p:nvSpPr>
        <p:spPr>
          <a:xfrm>
            <a:off x="852777" y="548640"/>
            <a:ext cx="7157553" cy="1188720"/>
          </a:xfrm>
        </p:spPr>
        <p:txBody>
          <a:bodyPr>
            <a:normAutofit/>
          </a:bodyPr>
          <a:lstStyle/>
          <a:p>
            <a:pPr>
              <a:lnSpc>
                <a:spcPct val="90000"/>
              </a:lnSpc>
            </a:pPr>
            <a:r>
              <a:rPr lang="en-US" sz="3200" b="1" dirty="0">
                <a:solidFill>
                  <a:schemeClr val="tx1">
                    <a:lumMod val="85000"/>
                    <a:lumOff val="15000"/>
                  </a:schemeClr>
                </a:solidFill>
                <a:latin typeface="Times New Roman" pitchFamily="18" charset="0"/>
                <a:cs typeface="Times New Roman" pitchFamily="18" charset="0"/>
              </a:rPr>
              <a:t>MACHINE LEARNING AND EVALUTION</a:t>
            </a:r>
            <a:endParaRPr lang="en-US" sz="32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EF6AC5FA-C77E-476D-A936-FFC5800400D6}"/>
              </a:ext>
            </a:extLst>
          </p:cNvPr>
          <p:cNvSpPr>
            <a:spLocks noGrp="1"/>
          </p:cNvSpPr>
          <p:nvPr>
            <p:ph idx="1"/>
          </p:nvPr>
        </p:nvSpPr>
        <p:spPr>
          <a:xfrm>
            <a:off x="457200" y="1524001"/>
            <a:ext cx="8001000" cy="990600"/>
          </a:xfrm>
        </p:spPr>
        <p:txBody>
          <a:bodyPr anchor="ctr">
            <a:normAutofit/>
          </a:bodyPr>
          <a:lstStyle/>
          <a:p>
            <a:pPr lvl="0">
              <a:lnSpc>
                <a:spcPct val="90000"/>
              </a:lnSpc>
            </a:pPr>
            <a:r>
              <a:rPr lang="en-US" sz="1600" dirty="0">
                <a:solidFill>
                  <a:schemeClr val="tx1">
                    <a:lumMod val="85000"/>
                    <a:lumOff val="15000"/>
                  </a:schemeClr>
                </a:solidFill>
                <a:latin typeface="Times New Roman" pitchFamily="18" charset="0"/>
                <a:cs typeface="Times New Roman" pitchFamily="18" charset="0"/>
              </a:rPr>
              <a:t>After the selection process, the normal and anomaly traffics are detected by the c4.5 algorithm along with others that are also implemented and the accuracy of each algorithm are compared to show the effectiveness of the main algorithm.     </a:t>
            </a:r>
            <a:endParaRPr lang="en-US" sz="16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Graphical user interface&#10;&#10;Description automatically generated">
            <a:extLst>
              <a:ext uri="{FF2B5EF4-FFF2-40B4-BE49-F238E27FC236}">
                <a16:creationId xmlns:a16="http://schemas.microsoft.com/office/drawing/2014/main" id="{58277F70-99E0-A832-A005-9F76F10D3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48" y="2590800"/>
            <a:ext cx="8097504" cy="4191001"/>
          </a:xfrm>
          <a:prstGeom prst="rect">
            <a:avLst/>
          </a:prstGeom>
        </p:spPr>
      </p:pic>
    </p:spTree>
    <p:extLst>
      <p:ext uri="{BB962C8B-B14F-4D97-AF65-F5344CB8AC3E}">
        <p14:creationId xmlns:p14="http://schemas.microsoft.com/office/powerpoint/2010/main" val="199585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1D1971-180D-4031-8D95-1FE1634642BF}"/>
              </a:ext>
            </a:extLst>
          </p:cNvPr>
          <p:cNvSpPr>
            <a:spLocks noGrp="1"/>
          </p:cNvSpPr>
          <p:nvPr>
            <p:ph type="title"/>
          </p:nvPr>
        </p:nvSpPr>
        <p:spPr>
          <a:xfrm>
            <a:off x="852777" y="548640"/>
            <a:ext cx="7157553" cy="1188720"/>
          </a:xfrm>
        </p:spPr>
        <p:txBody>
          <a:bodyPr>
            <a:normAutofit/>
          </a:bodyPr>
          <a:lstStyle/>
          <a:p>
            <a:r>
              <a:rPr lang="en-US" sz="3200" b="1" dirty="0">
                <a:solidFill>
                  <a:schemeClr val="tx1">
                    <a:lumMod val="85000"/>
                    <a:lumOff val="15000"/>
                  </a:schemeClr>
                </a:solidFill>
                <a:latin typeface="Times New Roman" pitchFamily="18" charset="0"/>
                <a:cs typeface="Times New Roman" pitchFamily="18" charset="0"/>
              </a:rPr>
              <a:t>PREVENTION OF DDOS ATTACKS</a:t>
            </a:r>
            <a:endParaRPr lang="en-US" sz="3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FBEB1A-2A51-427A-8231-9D0558E3FE20}"/>
              </a:ext>
            </a:extLst>
          </p:cNvPr>
          <p:cNvSpPr>
            <a:spLocks noGrp="1"/>
          </p:cNvSpPr>
          <p:nvPr>
            <p:ph idx="1"/>
          </p:nvPr>
        </p:nvSpPr>
        <p:spPr>
          <a:xfrm>
            <a:off x="1143000" y="2126624"/>
            <a:ext cx="7140502" cy="3320031"/>
          </a:xfrm>
        </p:spPr>
        <p:txBody>
          <a:bodyPr anchor="ctr">
            <a:normAutofit/>
          </a:bodyPr>
          <a:lstStyle/>
          <a:p>
            <a:r>
              <a:rPr lang="en-US" sz="2000" dirty="0">
                <a:solidFill>
                  <a:schemeClr val="tx1">
                    <a:lumMod val="85000"/>
                    <a:lumOff val="15000"/>
                  </a:schemeClr>
                </a:solidFill>
              </a:rPr>
              <a:t>Installing and maintaining antivirus software</a:t>
            </a:r>
          </a:p>
          <a:p>
            <a:r>
              <a:rPr lang="en-US" sz="2000" dirty="0">
                <a:solidFill>
                  <a:schemeClr val="tx1">
                    <a:lumMod val="85000"/>
                    <a:lumOff val="15000"/>
                  </a:schemeClr>
                </a:solidFill>
              </a:rPr>
              <a:t>Establishing firewalls configuration (Cloudflare)</a:t>
            </a:r>
          </a:p>
          <a:p>
            <a:r>
              <a:rPr lang="en-US" sz="2000" dirty="0">
                <a:solidFill>
                  <a:schemeClr val="tx1">
                    <a:lumMod val="85000"/>
                    <a:lumOff val="15000"/>
                  </a:schemeClr>
                </a:solidFill>
              </a:rPr>
              <a:t>Implementing a CAPTCHA for your web server is purely recommended.</a:t>
            </a:r>
          </a:p>
          <a:p>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13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94052867-CB06-4B37-9161-2A65A29A4B9B}"/>
              </a:ext>
            </a:extLst>
          </p:cNvPr>
          <p:cNvSpPr>
            <a:spLocks noGrp="1"/>
          </p:cNvSpPr>
          <p:nvPr>
            <p:ph type="title"/>
          </p:nvPr>
        </p:nvSpPr>
        <p:spPr>
          <a:xfrm>
            <a:off x="3581400" y="509587"/>
            <a:ext cx="4571999" cy="742951"/>
          </a:xfrm>
        </p:spPr>
        <p:txBody>
          <a:bodyPr vert="horz" lIns="91440" tIns="45720" rIns="91440" bIns="45720" rtlCol="0" anchor="ctr">
            <a:normAutofit/>
          </a:bodyPr>
          <a:lstStyle/>
          <a:p>
            <a:pPr algn="l">
              <a:lnSpc>
                <a:spcPct val="90000"/>
              </a:lnSpc>
            </a:pPr>
            <a:r>
              <a:rPr lang="en-US" sz="3200" b="1" kern="1200" dirty="0">
                <a:solidFill>
                  <a:schemeClr val="tx1"/>
                </a:solidFill>
                <a:latin typeface="Times New Roman" panose="02020603050405020304" pitchFamily="18" charset="0"/>
                <a:cs typeface="Times New Roman" panose="02020603050405020304" pitchFamily="18" charset="0"/>
              </a:rPr>
              <a:t>Firewall</a:t>
            </a:r>
          </a:p>
        </p:txBody>
      </p:sp>
      <p:pic>
        <p:nvPicPr>
          <p:cNvPr id="8" name="Content Placeholder 7" descr="Diagram&#10;&#10;Description automatically generated">
            <a:extLst>
              <a:ext uri="{FF2B5EF4-FFF2-40B4-BE49-F238E27FC236}">
                <a16:creationId xmlns:a16="http://schemas.microsoft.com/office/drawing/2014/main" id="{6729D9CC-83A1-416A-85A8-545F7EF3D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479" y="1600200"/>
            <a:ext cx="8213522" cy="4555541"/>
          </a:xfrm>
          <a:prstGeom prst="rect">
            <a:avLst/>
          </a:prstGeom>
        </p:spPr>
      </p:pic>
      <p:sp>
        <p:nvSpPr>
          <p:cNvPr id="26" name="Freeform: Shape 25">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334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E5D5993D-AB51-4BB7-B935-8AB0CD5AC053}"/>
              </a:ext>
            </a:extLst>
          </p:cNvPr>
          <p:cNvSpPr>
            <a:spLocks noGrp="1"/>
          </p:cNvSpPr>
          <p:nvPr>
            <p:ph type="title"/>
          </p:nvPr>
        </p:nvSpPr>
        <p:spPr>
          <a:xfrm>
            <a:off x="3809999" y="509587"/>
            <a:ext cx="2469855" cy="742951"/>
          </a:xfrm>
        </p:spPr>
        <p:txBody>
          <a:bodyPr vert="horz" lIns="91440" tIns="45720" rIns="91440" bIns="45720" rtlCol="0" anchor="ctr">
            <a:normAutofit/>
          </a:bodyPr>
          <a:lstStyle/>
          <a:p>
            <a:pPr algn="l">
              <a:lnSpc>
                <a:spcPct val="90000"/>
              </a:lnSpc>
            </a:pPr>
            <a:r>
              <a:rPr lang="en-US" sz="3200" b="1" kern="1200" dirty="0">
                <a:solidFill>
                  <a:schemeClr val="tx1"/>
                </a:solidFill>
                <a:latin typeface="Times New Roman" panose="02020603050405020304" pitchFamily="18" charset="0"/>
                <a:cs typeface="Times New Roman" panose="02020603050405020304" pitchFamily="18" charset="0"/>
              </a:rPr>
              <a:t>CAPTCHA</a:t>
            </a:r>
          </a:p>
        </p:txBody>
      </p:sp>
      <p:pic>
        <p:nvPicPr>
          <p:cNvPr id="5" name="Content Placeholder 4">
            <a:extLst>
              <a:ext uri="{FF2B5EF4-FFF2-40B4-BE49-F238E27FC236}">
                <a16:creationId xmlns:a16="http://schemas.microsoft.com/office/drawing/2014/main" id="{9F3C991B-8184-4874-A1CA-CF25B672A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932" y="2059402"/>
            <a:ext cx="8076135" cy="3743293"/>
          </a:xfrm>
          <a:prstGeom prst="rect">
            <a:avLst/>
          </a:prstGeom>
        </p:spPr>
      </p:pic>
      <p:sp>
        <p:nvSpPr>
          <p:cNvPr id="21" name="Freeform: Shape 20">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76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C140A5-28A1-4ACF-8B9D-13A7BB8D0FF7}"/>
              </a:ext>
            </a:extLst>
          </p:cNvPr>
          <p:cNvSpPr>
            <a:spLocks noGrp="1"/>
          </p:cNvSpPr>
          <p:nvPr>
            <p:ph type="title"/>
          </p:nvPr>
        </p:nvSpPr>
        <p:spPr>
          <a:xfrm>
            <a:off x="762000" y="553263"/>
            <a:ext cx="7157553" cy="1188720"/>
          </a:xfrm>
        </p:spPr>
        <p:txBody>
          <a:bodyPr>
            <a:normAutofit/>
          </a:bodyPr>
          <a:lstStyle/>
          <a:p>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DOMAIN</a:t>
            </a:r>
          </a:p>
        </p:txBody>
      </p:sp>
      <p:sp>
        <p:nvSpPr>
          <p:cNvPr id="3" name="Content Placeholder 2">
            <a:extLst>
              <a:ext uri="{FF2B5EF4-FFF2-40B4-BE49-F238E27FC236}">
                <a16:creationId xmlns:a16="http://schemas.microsoft.com/office/drawing/2014/main" id="{13AAD348-B05A-4F0E-BB89-A5CE838C27B7}"/>
              </a:ext>
            </a:extLst>
          </p:cNvPr>
          <p:cNvSpPr>
            <a:spLocks noGrp="1"/>
          </p:cNvSpPr>
          <p:nvPr>
            <p:ph idx="1"/>
          </p:nvPr>
        </p:nvSpPr>
        <p:spPr>
          <a:xfrm>
            <a:off x="993223" y="1600200"/>
            <a:ext cx="7157553" cy="4151596"/>
          </a:xfrm>
        </p:spPr>
        <p:txBody>
          <a:bodyPr anchor="ctr">
            <a:normAutofit/>
          </a:bodyPr>
          <a:lstStyle/>
          <a:p>
            <a:pPr marL="0" indent="0">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Machine learning</a:t>
            </a:r>
          </a:p>
          <a:p>
            <a:pPr marL="0" indent="0" algn="just">
              <a:buNone/>
            </a:pPr>
            <a:r>
              <a:rPr lang="en-US" sz="2000" dirty="0">
                <a:solidFill>
                  <a:schemeClr val="tx1">
                    <a:lumMod val="85000"/>
                    <a:lumOff val="15000"/>
                  </a:schemeClr>
                </a:solidFill>
              </a:rPr>
              <a:t>             </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Machine learning (ML) is a type of artificial intelligence (AL) that allows a software application to become more accurate at predicting outcomes without being explicitly programmed to do so. Machine learning algorithms use historical data as input to predict new output values.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21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13BB-0274-40E2-B45A-D5A8786F4E2D}"/>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DETECTION ACCURACY</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graphicFrame>
        <p:nvGraphicFramePr>
          <p:cNvPr id="18" name="Content Placeholder 17">
            <a:extLst>
              <a:ext uri="{FF2B5EF4-FFF2-40B4-BE49-F238E27FC236}">
                <a16:creationId xmlns:a16="http://schemas.microsoft.com/office/drawing/2014/main" id="{5955A445-FDF2-5374-65DA-C7F26AB4099F}"/>
              </a:ext>
            </a:extLst>
          </p:cNvPr>
          <p:cNvGraphicFramePr>
            <a:graphicFrameLocks noGrp="1"/>
          </p:cNvGraphicFramePr>
          <p:nvPr>
            <p:ph idx="1"/>
            <p:extLst>
              <p:ext uri="{D42A27DB-BD31-4B8C-83A1-F6EECF244321}">
                <p14:modId xmlns:p14="http://schemas.microsoft.com/office/powerpoint/2010/main" val="2634410167"/>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818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5BE122-2DC7-41DC-8A1D-4C9814A4F060}"/>
              </a:ext>
            </a:extLst>
          </p:cNvPr>
          <p:cNvSpPr>
            <a:spLocks noGrp="1"/>
          </p:cNvSpPr>
          <p:nvPr>
            <p:ph type="title"/>
          </p:nvPr>
        </p:nvSpPr>
        <p:spPr>
          <a:xfrm>
            <a:off x="852777" y="548640"/>
            <a:ext cx="7157553" cy="899160"/>
          </a:xfrm>
        </p:spPr>
        <p:txBody>
          <a:bodyPr>
            <a:normAutofit/>
          </a:bodyPr>
          <a:lstStyle/>
          <a:p>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812C5C-86F6-4FE5-885D-1BA7B4D73186}"/>
              </a:ext>
            </a:extLst>
          </p:cNvPr>
          <p:cNvSpPr>
            <a:spLocks noGrp="1"/>
          </p:cNvSpPr>
          <p:nvPr>
            <p:ph idx="1"/>
          </p:nvPr>
        </p:nvSpPr>
        <p:spPr>
          <a:xfrm>
            <a:off x="990600" y="2431765"/>
            <a:ext cx="7315200" cy="3320031"/>
          </a:xfrm>
        </p:spPr>
        <p:txBody>
          <a:bodyPr anchor="ctr">
            <a:normAutofit lnSpcReduction="10000"/>
          </a:bodyPr>
          <a:lstStyle/>
          <a:p>
            <a:pPr algn="just">
              <a:lnSpc>
                <a:spcPct val="9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It is compared with conventional detection algorithms that utilize only the distribution of the number of lost packets, exploiting the correlation between lost packets significantly improves the accuracy in detecting malicious packet drops. </a:t>
            </a:r>
          </a:p>
          <a:p>
            <a:pPr algn="just">
              <a:lnSpc>
                <a:spcPct val="9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Such improvement is especially visible when the number of maliciously dropped packets is comparable with those caused by link errors.</a:t>
            </a:r>
          </a:p>
          <a:p>
            <a:pPr algn="just">
              <a:lnSpc>
                <a:spcPct val="9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To correctly calculate the correlation between lost packets, it is critical to acquire truthful packet - loss information at individual users. </a:t>
            </a:r>
          </a:p>
          <a:p>
            <a:pPr algn="just">
              <a:lnSpc>
                <a:spcPct val="9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auditing architecture developed that ensures truthful packet - loss reporting by individual nodes. </a:t>
            </a:r>
          </a:p>
          <a:p>
            <a:pPr>
              <a:lnSpc>
                <a:spcPct val="90000"/>
              </a:lnSpc>
            </a:pPr>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270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7C0A25-652F-494C-9FA4-DE6D760B835E}"/>
              </a:ext>
            </a:extLst>
          </p:cNvPr>
          <p:cNvSpPr>
            <a:spLocks noGrp="1"/>
          </p:cNvSpPr>
          <p:nvPr>
            <p:ph type="title"/>
          </p:nvPr>
        </p:nvSpPr>
        <p:spPr>
          <a:xfrm>
            <a:off x="852777" y="228600"/>
            <a:ext cx="7157553" cy="1508760"/>
          </a:xfrm>
        </p:spPr>
        <p:txBody>
          <a:bodyPr>
            <a:normAutofit/>
          </a:bodyPr>
          <a:lstStyle/>
          <a:p>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Future work </a:t>
            </a:r>
          </a:p>
        </p:txBody>
      </p:sp>
      <p:sp>
        <p:nvSpPr>
          <p:cNvPr id="3" name="Content Placeholder 2">
            <a:extLst>
              <a:ext uri="{FF2B5EF4-FFF2-40B4-BE49-F238E27FC236}">
                <a16:creationId xmlns:a16="http://schemas.microsoft.com/office/drawing/2014/main" id="{D1F545FC-153B-4A68-BE5D-310BA9245A28}"/>
              </a:ext>
            </a:extLst>
          </p:cNvPr>
          <p:cNvSpPr>
            <a:spLocks noGrp="1"/>
          </p:cNvSpPr>
          <p:nvPr>
            <p:ph idx="1"/>
          </p:nvPr>
        </p:nvSpPr>
        <p:spPr>
          <a:xfrm>
            <a:off x="914400" y="1737360"/>
            <a:ext cx="7315200" cy="2295238"/>
          </a:xfrm>
        </p:spPr>
        <p:txBody>
          <a:bodyPr anchor="ctr">
            <a:normAutofit/>
          </a:bodyPr>
          <a:lstStyle/>
          <a:p>
            <a:pPr marL="0" indent="0" algn="just">
              <a:buNone/>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Deep learning has given a lot more efficient and quicker results than any other algorithms. So, in the future, we will try to implement deep learning technique for the classiﬁcation of the instances.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871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625081-E0FD-428F-AE62-6803DA6BA01E}"/>
              </a:ext>
            </a:extLst>
          </p:cNvPr>
          <p:cNvSpPr>
            <a:spLocks noGrp="1"/>
          </p:cNvSpPr>
          <p:nvPr>
            <p:ph type="title"/>
          </p:nvPr>
        </p:nvSpPr>
        <p:spPr>
          <a:xfrm>
            <a:off x="852777" y="548640"/>
            <a:ext cx="7157553" cy="1188720"/>
          </a:xfrm>
        </p:spPr>
        <p:txBody>
          <a:bodyPr>
            <a:normAutofit/>
          </a:bodyPr>
          <a:lstStyle/>
          <a:p>
            <a:r>
              <a:rPr lang="en-US" sz="3200" b="1" dirty="0">
                <a:solidFill>
                  <a:schemeClr val="tx1">
                    <a:lumMod val="85000"/>
                    <a:lumOff val="15000"/>
                  </a:schemeClr>
                </a:solidFill>
                <a:latin typeface="Times New Roman" pitchFamily="18" charset="0"/>
                <a:cs typeface="Times New Roman" pitchFamily="18" charset="0"/>
              </a:rPr>
              <a:t>REFERENCES</a:t>
            </a:r>
            <a:endParaRPr lang="en-US" sz="3200"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C95FDC61-C66D-4685-8288-7746D0727AE3}"/>
              </a:ext>
            </a:extLst>
          </p:cNvPr>
          <p:cNvSpPr>
            <a:spLocks noGrp="1"/>
          </p:cNvSpPr>
          <p:nvPr>
            <p:ph idx="1"/>
          </p:nvPr>
        </p:nvSpPr>
        <p:spPr>
          <a:xfrm>
            <a:off x="762000" y="2295243"/>
            <a:ext cx="7848600" cy="3456554"/>
          </a:xfrm>
        </p:spPr>
        <p:txBody>
          <a:bodyPr anchor="ctr">
            <a:normAutofit fontScale="85000" lnSpcReduction="10000"/>
          </a:bodyPr>
          <a:lstStyle/>
          <a:p>
            <a:pPr algn="just">
              <a:lnSpc>
                <a:spcPct val="90000"/>
              </a:lnSpc>
            </a:pPr>
            <a:r>
              <a:rPr lang="en-US" sz="2000" dirty="0">
                <a:solidFill>
                  <a:schemeClr val="tx1">
                    <a:lumMod val="85000"/>
                    <a:lumOff val="15000"/>
                  </a:schemeClr>
                </a:solidFill>
                <a:latin typeface="Times New Roman" pitchFamily="18" charset="0"/>
                <a:cs typeface="Times New Roman" pitchFamily="18" charset="0"/>
              </a:rPr>
              <a:t>A. Singh, U. Chandra, S. Kumar and K. Chatterjee, "A Secure Access Control Model for E-health Cloud," TENCON 2019 - 2019 IEEE Region 10 Conference (TENCON), Kochi, India, 2019, pp. 2329-2334. </a:t>
            </a:r>
          </a:p>
          <a:p>
            <a:pPr algn="just">
              <a:lnSpc>
                <a:spcPct val="90000"/>
              </a:lnSpc>
            </a:pPr>
            <a:r>
              <a:rPr lang="en-US" sz="2000" dirty="0">
                <a:solidFill>
                  <a:schemeClr val="tx1">
                    <a:lumMod val="85000"/>
                    <a:lumOff val="15000"/>
                  </a:schemeClr>
                </a:solidFill>
                <a:latin typeface="Times New Roman" pitchFamily="18" charset="0"/>
                <a:cs typeface="Times New Roman" pitchFamily="18" charset="0"/>
              </a:rPr>
              <a:t>P. J. Sun, "Privacy Protection and Data Security in Cloud Computing: A Survey, Challenges, and Solutions," in IEEE Access, vol. 7, pp. 147420-147452, 2019.</a:t>
            </a:r>
          </a:p>
          <a:p>
            <a:pPr algn="just">
              <a:lnSpc>
                <a:spcPct val="90000"/>
              </a:lnSpc>
            </a:pPr>
            <a:r>
              <a:rPr lang="en-US" sz="2000" dirty="0">
                <a:solidFill>
                  <a:schemeClr val="tx1">
                    <a:lumMod val="85000"/>
                    <a:lumOff val="15000"/>
                  </a:schemeClr>
                </a:solidFill>
                <a:latin typeface="Times New Roman" pitchFamily="18" charset="0"/>
                <a:cs typeface="Times New Roman" pitchFamily="18" charset="0"/>
              </a:rPr>
              <a:t>W. Ahmad, S. Wang, A. Ullah, </a:t>
            </a:r>
            <a:r>
              <a:rPr lang="en-US" sz="2000" dirty="0" err="1">
                <a:solidFill>
                  <a:schemeClr val="tx1">
                    <a:lumMod val="85000"/>
                    <a:lumOff val="15000"/>
                  </a:schemeClr>
                </a:solidFill>
                <a:latin typeface="Times New Roman" pitchFamily="18" charset="0"/>
                <a:cs typeface="Times New Roman" pitchFamily="18" charset="0"/>
              </a:rPr>
              <a:t>Sheharyar</a:t>
            </a:r>
            <a:r>
              <a:rPr lang="en-US" sz="2000" dirty="0">
                <a:solidFill>
                  <a:schemeClr val="tx1">
                    <a:lumMod val="85000"/>
                    <a:lumOff val="15000"/>
                  </a:schemeClr>
                </a:solidFill>
                <a:latin typeface="Times New Roman" pitchFamily="18" charset="0"/>
                <a:cs typeface="Times New Roman" pitchFamily="18" charset="0"/>
              </a:rPr>
              <a:t>, Z. Mahmood, "</a:t>
            </a:r>
            <a:r>
              <a:rPr lang="en-US" sz="2000" dirty="0" err="1">
                <a:solidFill>
                  <a:schemeClr val="tx1">
                    <a:lumMod val="85000"/>
                    <a:lumOff val="15000"/>
                  </a:schemeClr>
                </a:solidFill>
                <a:latin typeface="Times New Roman" pitchFamily="18" charset="0"/>
                <a:cs typeface="Times New Roman" pitchFamily="18" charset="0"/>
              </a:rPr>
              <a:t>ReputationAware</a:t>
            </a:r>
            <a:r>
              <a:rPr lang="en-US" sz="2000" dirty="0">
                <a:solidFill>
                  <a:schemeClr val="tx1">
                    <a:lumMod val="85000"/>
                    <a:lumOff val="15000"/>
                  </a:schemeClr>
                </a:solidFill>
                <a:latin typeface="Times New Roman" pitchFamily="18" charset="0"/>
                <a:cs typeface="Times New Roman" pitchFamily="18" charset="0"/>
              </a:rPr>
              <a:t> Trust and Privacy-Preservation for Mobile Cloud Computing," in IEEE Access, vol. 6, pp. 46363-46381, 2018.</a:t>
            </a:r>
          </a:p>
          <a:p>
            <a:pPr algn="just">
              <a:lnSpc>
                <a:spcPct val="90000"/>
              </a:lnSpc>
            </a:pPr>
            <a:r>
              <a:rPr lang="en-US" sz="2000" dirty="0">
                <a:solidFill>
                  <a:schemeClr val="tx1">
                    <a:lumMod val="85000"/>
                    <a:lumOff val="15000"/>
                  </a:schemeClr>
                </a:solidFill>
                <a:latin typeface="Times New Roman" pitchFamily="18" charset="0"/>
                <a:cs typeface="Times New Roman" pitchFamily="18" charset="0"/>
              </a:rPr>
              <a:t>W. </a:t>
            </a:r>
            <a:r>
              <a:rPr lang="en-US" sz="2000" dirty="0" err="1">
                <a:solidFill>
                  <a:schemeClr val="tx1">
                    <a:lumMod val="85000"/>
                    <a:lumOff val="15000"/>
                  </a:schemeClr>
                </a:solidFill>
                <a:latin typeface="Times New Roman" pitchFamily="18" charset="0"/>
                <a:cs typeface="Times New Roman" pitchFamily="18" charset="0"/>
              </a:rPr>
              <a:t>Jiannan</a:t>
            </a:r>
            <a:r>
              <a:rPr lang="en-US" sz="2000" dirty="0">
                <a:solidFill>
                  <a:schemeClr val="tx1">
                    <a:lumMod val="85000"/>
                    <a:lumOff val="15000"/>
                  </a:schemeClr>
                </a:solidFill>
                <a:latin typeface="Times New Roman" pitchFamily="18" charset="0"/>
                <a:cs typeface="Times New Roman" pitchFamily="18" charset="0"/>
              </a:rPr>
              <a:t>, </a:t>
            </a:r>
            <a:r>
              <a:rPr lang="en-US" sz="2000" dirty="0" err="1">
                <a:solidFill>
                  <a:schemeClr val="tx1">
                    <a:lumMod val="85000"/>
                    <a:lumOff val="15000"/>
                  </a:schemeClr>
                </a:solidFill>
                <a:latin typeface="Times New Roman" pitchFamily="18" charset="0"/>
                <a:cs typeface="Times New Roman" pitchFamily="18" charset="0"/>
              </a:rPr>
              <a:t>W.Xiaojie</a:t>
            </a:r>
            <a:r>
              <a:rPr lang="en-US" sz="2000" dirty="0">
                <a:solidFill>
                  <a:schemeClr val="tx1">
                    <a:lumMod val="85000"/>
                    <a:lumOff val="15000"/>
                  </a:schemeClr>
                </a:solidFill>
                <a:latin typeface="Times New Roman" pitchFamily="18" charset="0"/>
                <a:cs typeface="Times New Roman" pitchFamily="18" charset="0"/>
              </a:rPr>
              <a:t>, L. Nan, Y. </a:t>
            </a:r>
            <a:r>
              <a:rPr lang="en-US" sz="2000" dirty="0" err="1">
                <a:solidFill>
                  <a:schemeClr val="tx1">
                    <a:lumMod val="85000"/>
                    <a:lumOff val="15000"/>
                  </a:schemeClr>
                </a:solidFill>
                <a:latin typeface="Times New Roman" pitchFamily="18" charset="0"/>
                <a:cs typeface="Times New Roman" pitchFamily="18" charset="0"/>
              </a:rPr>
              <a:t>Guomin</a:t>
            </a:r>
            <a:r>
              <a:rPr lang="en-US" sz="2000" dirty="0">
                <a:solidFill>
                  <a:schemeClr val="tx1">
                    <a:lumMod val="85000"/>
                    <a:lumOff val="15000"/>
                  </a:schemeClr>
                </a:solidFill>
                <a:latin typeface="Times New Roman" pitchFamily="18" charset="0"/>
                <a:cs typeface="Times New Roman" pitchFamily="18" charset="0"/>
              </a:rPr>
              <a:t>, M. Yi, "A </a:t>
            </a:r>
            <a:r>
              <a:rPr lang="en-US" sz="2000" dirty="0" err="1">
                <a:solidFill>
                  <a:schemeClr val="tx1">
                    <a:lumMod val="85000"/>
                    <a:lumOff val="15000"/>
                  </a:schemeClr>
                </a:solidFill>
                <a:latin typeface="Times New Roman" pitchFamily="18" charset="0"/>
                <a:cs typeface="Times New Roman" pitchFamily="18" charset="0"/>
              </a:rPr>
              <a:t>PrivacyPreserving</a:t>
            </a:r>
            <a:r>
              <a:rPr lang="en-US" sz="2000" dirty="0">
                <a:solidFill>
                  <a:schemeClr val="tx1">
                    <a:lumMod val="85000"/>
                    <a:lumOff val="15000"/>
                  </a:schemeClr>
                </a:solidFill>
                <a:latin typeface="Times New Roman" pitchFamily="18" charset="0"/>
                <a:cs typeface="Times New Roman" pitchFamily="18" charset="0"/>
              </a:rPr>
              <a:t> Fog Computing Framework for Vehicular Crowdsensing Networks" (2018). Faculty of Engineering and Information Sciences, vol. 6, pp. 43776-43784, 2018 .</a:t>
            </a:r>
          </a:p>
          <a:p>
            <a:pPr algn="just">
              <a:lnSpc>
                <a:spcPct val="90000"/>
              </a:lnSpc>
            </a:pPr>
            <a:r>
              <a:rPr lang="en-US" sz="2000" dirty="0">
                <a:solidFill>
                  <a:schemeClr val="tx1">
                    <a:lumMod val="85000"/>
                    <a:lumOff val="15000"/>
                  </a:schemeClr>
                </a:solidFill>
                <a:latin typeface="Times New Roman" pitchFamily="18" charset="0"/>
                <a:cs typeface="Times New Roman" pitchFamily="18" charset="0"/>
              </a:rPr>
              <a:t>M. </a:t>
            </a:r>
            <a:r>
              <a:rPr lang="en-US" sz="2000" dirty="0" err="1">
                <a:solidFill>
                  <a:schemeClr val="tx1">
                    <a:lumMod val="85000"/>
                    <a:lumOff val="15000"/>
                  </a:schemeClr>
                </a:solidFill>
                <a:latin typeface="Times New Roman" pitchFamily="18" charset="0"/>
                <a:cs typeface="Times New Roman" pitchFamily="18" charset="0"/>
              </a:rPr>
              <a:t>Zekri</a:t>
            </a:r>
            <a:r>
              <a:rPr lang="en-US" sz="2000" dirty="0">
                <a:solidFill>
                  <a:schemeClr val="tx1">
                    <a:lumMod val="85000"/>
                    <a:lumOff val="15000"/>
                  </a:schemeClr>
                </a:solidFill>
                <a:latin typeface="Times New Roman" pitchFamily="18" charset="0"/>
                <a:cs typeface="Times New Roman" pitchFamily="18" charset="0"/>
              </a:rPr>
              <a:t>, S. E. </a:t>
            </a:r>
            <a:r>
              <a:rPr lang="en-US" sz="2000" dirty="0" err="1">
                <a:solidFill>
                  <a:schemeClr val="tx1">
                    <a:lumMod val="85000"/>
                    <a:lumOff val="15000"/>
                  </a:schemeClr>
                </a:solidFill>
                <a:latin typeface="Times New Roman" pitchFamily="18" charset="0"/>
                <a:cs typeface="Times New Roman" pitchFamily="18" charset="0"/>
              </a:rPr>
              <a:t>Kafhali</a:t>
            </a:r>
            <a:r>
              <a:rPr lang="en-US" sz="2000" dirty="0">
                <a:solidFill>
                  <a:schemeClr val="tx1">
                    <a:lumMod val="85000"/>
                    <a:lumOff val="15000"/>
                  </a:schemeClr>
                </a:solidFill>
                <a:latin typeface="Times New Roman" pitchFamily="18" charset="0"/>
                <a:cs typeface="Times New Roman" pitchFamily="18" charset="0"/>
              </a:rPr>
              <a:t>, N. </a:t>
            </a:r>
            <a:r>
              <a:rPr lang="en-US" sz="2000" dirty="0" err="1">
                <a:solidFill>
                  <a:schemeClr val="tx1">
                    <a:lumMod val="85000"/>
                    <a:lumOff val="15000"/>
                  </a:schemeClr>
                </a:solidFill>
                <a:latin typeface="Times New Roman" pitchFamily="18" charset="0"/>
                <a:cs typeface="Times New Roman" pitchFamily="18" charset="0"/>
              </a:rPr>
              <a:t>Aboutabit</a:t>
            </a:r>
            <a:r>
              <a:rPr lang="en-US" sz="2000" dirty="0">
                <a:solidFill>
                  <a:schemeClr val="tx1">
                    <a:lumMod val="85000"/>
                    <a:lumOff val="15000"/>
                  </a:schemeClr>
                </a:solidFill>
                <a:latin typeface="Times New Roman" pitchFamily="18" charset="0"/>
                <a:cs typeface="Times New Roman" pitchFamily="18" charset="0"/>
              </a:rPr>
              <a:t> and Y. </a:t>
            </a:r>
            <a:r>
              <a:rPr lang="en-US" sz="2000" dirty="0" err="1">
                <a:solidFill>
                  <a:schemeClr val="tx1">
                    <a:lumMod val="85000"/>
                    <a:lumOff val="15000"/>
                  </a:schemeClr>
                </a:solidFill>
                <a:latin typeface="Times New Roman" pitchFamily="18" charset="0"/>
                <a:cs typeface="Times New Roman" pitchFamily="18" charset="0"/>
              </a:rPr>
              <a:t>Saadi</a:t>
            </a:r>
            <a:r>
              <a:rPr lang="en-US" sz="2000" dirty="0">
                <a:solidFill>
                  <a:schemeClr val="tx1">
                    <a:lumMod val="85000"/>
                    <a:lumOff val="15000"/>
                  </a:schemeClr>
                </a:solidFill>
                <a:latin typeface="Times New Roman" pitchFamily="18" charset="0"/>
                <a:cs typeface="Times New Roman" pitchFamily="18" charset="0"/>
              </a:rPr>
              <a:t>, "DDoS attack detection using machine learning techniques in cloud computing environments," 2017 3rd International Conference of Cloud Computing Technologies and Applications (</a:t>
            </a:r>
            <a:r>
              <a:rPr lang="en-US" sz="2000" dirty="0" err="1">
                <a:solidFill>
                  <a:schemeClr val="tx1">
                    <a:lumMod val="85000"/>
                    <a:lumOff val="15000"/>
                  </a:schemeClr>
                </a:solidFill>
                <a:latin typeface="Times New Roman" pitchFamily="18" charset="0"/>
                <a:cs typeface="Times New Roman" pitchFamily="18" charset="0"/>
              </a:rPr>
              <a:t>CloudTech</a:t>
            </a:r>
            <a:r>
              <a:rPr lang="en-US" sz="2000" dirty="0">
                <a:solidFill>
                  <a:schemeClr val="tx1">
                    <a:lumMod val="85000"/>
                    <a:lumOff val="15000"/>
                  </a:schemeClr>
                </a:solidFill>
                <a:latin typeface="Times New Roman" pitchFamily="18" charset="0"/>
                <a:cs typeface="Times New Roman" pitchFamily="18" charset="0"/>
              </a:rPr>
              <a:t>), Rabat, 2017, pp. 1-7.</a:t>
            </a:r>
          </a:p>
          <a:p>
            <a:pPr>
              <a:lnSpc>
                <a:spcPct val="90000"/>
              </a:lnSpc>
            </a:pPr>
            <a:endParaRPr lang="en-US" sz="13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24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2590800" y="1143001"/>
            <a:ext cx="5084709" cy="3733799"/>
          </a:xfrm>
        </p:spPr>
        <p:txBody>
          <a:bodyPr anchor="ctr">
            <a:normAutofit/>
          </a:bodyPr>
          <a:lstStyle/>
          <a:p>
            <a:pPr>
              <a:buNone/>
            </a:pPr>
            <a:r>
              <a:rPr lang="en-US" sz="1700" dirty="0">
                <a:solidFill>
                  <a:schemeClr val="tx1">
                    <a:lumMod val="85000"/>
                    <a:lumOff val="15000"/>
                  </a:schemeClr>
                </a:solidFill>
              </a:rPr>
              <a:t>                                    </a:t>
            </a:r>
          </a:p>
          <a:p>
            <a:pPr>
              <a:buNone/>
            </a:pPr>
            <a:endParaRPr lang="en-US" sz="1700" dirty="0">
              <a:solidFill>
                <a:schemeClr val="tx1">
                  <a:lumMod val="85000"/>
                  <a:lumOff val="15000"/>
                </a:schemeClr>
              </a:solidFill>
            </a:endParaRPr>
          </a:p>
          <a:p>
            <a:pPr>
              <a:buNone/>
            </a:pPr>
            <a:r>
              <a:rPr lang="en-US" sz="4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4800" b="1" dirty="0" err="1">
                <a:solidFill>
                  <a:schemeClr val="tx1">
                    <a:lumMod val="85000"/>
                    <a:lumOff val="15000"/>
                  </a:schemeClr>
                </a:solidFill>
                <a:latin typeface="Times New Roman" panose="02020603050405020304" pitchFamily="18" charset="0"/>
                <a:cs typeface="Times New Roman" panose="02020603050405020304" pitchFamily="18" charset="0"/>
              </a:rPr>
              <a:t>ThankYou</a:t>
            </a:r>
            <a:endParaRPr lang="en-US" sz="4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548640"/>
            <a:ext cx="7157553" cy="1188720"/>
          </a:xfrm>
        </p:spPr>
        <p:txBody>
          <a:bodyPr>
            <a:normAutofit/>
          </a:bodyPr>
          <a:lstStyle/>
          <a:p>
            <a:r>
              <a:rPr lang="en-US" sz="3200" b="1" dirty="0">
                <a:solidFill>
                  <a:schemeClr val="tx1">
                    <a:lumMod val="85000"/>
                    <a:lumOff val="15000"/>
                  </a:schemeClr>
                </a:solidFill>
                <a:latin typeface="Times New Roman" pitchFamily="18" charset="0"/>
                <a:cs typeface="Times New Roman" pitchFamily="18" charset="0"/>
              </a:rPr>
              <a:t>OBJECTIVE</a:t>
            </a:r>
          </a:p>
        </p:txBody>
      </p:sp>
      <p:sp>
        <p:nvSpPr>
          <p:cNvPr id="3" name="Content Placeholder 2"/>
          <p:cNvSpPr>
            <a:spLocks noGrp="1"/>
          </p:cNvSpPr>
          <p:nvPr>
            <p:ph idx="1"/>
          </p:nvPr>
        </p:nvSpPr>
        <p:spPr>
          <a:xfrm>
            <a:off x="852778" y="2438399"/>
            <a:ext cx="7475562" cy="3313397"/>
          </a:xfrm>
        </p:spPr>
        <p:txBody>
          <a:bodyPr anchor="ctr">
            <a:normAutofit/>
          </a:bodyPr>
          <a:lstStyle/>
          <a:p>
            <a:pPr algn="just"/>
            <a:r>
              <a:rPr lang="en-US" sz="2000" dirty="0">
                <a:solidFill>
                  <a:schemeClr val="tx1">
                    <a:lumMod val="85000"/>
                    <a:lumOff val="15000"/>
                  </a:schemeClr>
                </a:solidFill>
                <a:latin typeface="Times New Roman" pitchFamily="18" charset="0"/>
                <a:cs typeface="Times New Roman" pitchFamily="18" charset="0"/>
              </a:rPr>
              <a:t>The massive diverse network which is connected over the cloud produces various traffic patterns. These patterns are analyzed and identify the DDoS attacks based on their anomaly of its nature.</a:t>
            </a:r>
          </a:p>
          <a:p>
            <a:pPr algn="just"/>
            <a:endParaRPr lang="en-US" sz="2000" dirty="0">
              <a:solidFill>
                <a:schemeClr val="tx1">
                  <a:lumMod val="85000"/>
                  <a:lumOff val="15000"/>
                </a:schemeClr>
              </a:solidFill>
              <a:latin typeface="Times New Roman" pitchFamily="18" charset="0"/>
              <a:cs typeface="Times New Roman" pitchFamily="18" charset="0"/>
            </a:endParaRPr>
          </a:p>
          <a:p>
            <a:pPr algn="just"/>
            <a:r>
              <a:rPr lang="en-US" sz="2000" dirty="0">
                <a:solidFill>
                  <a:schemeClr val="tx1">
                    <a:lumMod val="85000"/>
                    <a:lumOff val="15000"/>
                  </a:schemeClr>
                </a:solidFill>
                <a:latin typeface="Times New Roman" pitchFamily="18" charset="0"/>
                <a:cs typeface="Times New Roman" pitchFamily="18" charset="0"/>
              </a:rPr>
              <a:t>The main objective of the project is to detect the DDoS attack on the cloud computing environment effectively in less time with machine learning algorithm and show it in comparison.</a:t>
            </a:r>
          </a:p>
          <a:p>
            <a:endParaRPr lang="en-US" sz="1700" dirty="0">
              <a:solidFill>
                <a:schemeClr val="tx1">
                  <a:lumMod val="85000"/>
                  <a:lumOff val="15000"/>
                </a:schemeClr>
              </a:solidFill>
              <a:latin typeface="Times New Roman" pitchFamily="18" charset="0"/>
              <a:cs typeface="Times New Roman" pitchFamily="18" charset="0"/>
            </a:endParaRPr>
          </a:p>
          <a:p>
            <a:pPr>
              <a:buNone/>
            </a:pPr>
            <a:endParaRPr lang="en-US" sz="1700" dirty="0">
              <a:solidFill>
                <a:schemeClr val="tx1">
                  <a:lumMod val="85000"/>
                  <a:lumOff val="15000"/>
                </a:schemeClr>
              </a:solidFill>
              <a:latin typeface="Times New Roman" pitchFamily="18" charset="0"/>
              <a:cs typeface="Times New Roman" pitchFamily="18" charset="0"/>
            </a:endParaRPr>
          </a:p>
          <a:p>
            <a:endParaRPr lang="en-US" sz="1700" dirty="0">
              <a:solidFill>
                <a:schemeClr val="tx1">
                  <a:lumMod val="85000"/>
                  <a:lumOff val="15000"/>
                </a:schemeClr>
              </a:solidFill>
              <a:latin typeface="Times New Roman" pitchFamily="18" charset="0"/>
              <a:cs typeface="Times New Roman" pitchFamily="18" charset="0"/>
            </a:endParaRPr>
          </a:p>
          <a:p>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504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0"/>
            <a:ext cx="7157553" cy="1066800"/>
          </a:xfrm>
        </p:spPr>
        <p:txBody>
          <a:bodyPr>
            <a:normAutofit/>
          </a:bodyPr>
          <a:lstStyle/>
          <a:p>
            <a:r>
              <a:rPr lang="en-US" sz="3200" b="1" dirty="0">
                <a:solidFill>
                  <a:schemeClr val="tx1">
                    <a:lumMod val="85000"/>
                    <a:lumOff val="15000"/>
                  </a:schemeClr>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852778" y="1371600"/>
            <a:ext cx="7605422" cy="5257799"/>
          </a:xfrm>
        </p:spPr>
        <p:txBody>
          <a:bodyPr anchor="ctr">
            <a:normAutofit lnSpcReduction="10000"/>
          </a:bodyPr>
          <a:lstStyle/>
          <a:p>
            <a:pPr rtl="0"/>
            <a:r>
              <a:rPr lang="en-US" sz="2000" dirty="0">
                <a:solidFill>
                  <a:schemeClr val="tx1">
                    <a:lumMod val="85000"/>
                    <a:lumOff val="15000"/>
                  </a:schemeClr>
                </a:solidFill>
                <a:latin typeface="Times New Roman" pitchFamily="18" charset="0"/>
                <a:cs typeface="Times New Roman" pitchFamily="18" charset="0"/>
              </a:rPr>
              <a:t>For effective use of cloud resources and to reduce the latency of cloud users, the cloud computing model extends the services such as networking facilities, computational capabilities, and storage facilities based on demand. </a:t>
            </a:r>
          </a:p>
          <a:p>
            <a:pPr rtl="0"/>
            <a:endParaRPr lang="en-US" sz="2000" dirty="0">
              <a:solidFill>
                <a:schemeClr val="tx1">
                  <a:lumMod val="85000"/>
                  <a:lumOff val="15000"/>
                </a:schemeClr>
              </a:solidFill>
              <a:latin typeface="Times New Roman" pitchFamily="18" charset="0"/>
              <a:cs typeface="Times New Roman" pitchFamily="18" charset="0"/>
            </a:endParaRPr>
          </a:p>
          <a:p>
            <a:r>
              <a:rPr lang="en-US" sz="2000" dirty="0">
                <a:solidFill>
                  <a:schemeClr val="tx1">
                    <a:lumMod val="85000"/>
                    <a:lumOff val="15000"/>
                  </a:schemeClr>
                </a:solidFill>
                <a:latin typeface="Times New Roman" pitchFamily="18" charset="0"/>
                <a:cs typeface="Times New Roman" pitchFamily="18" charset="0"/>
              </a:rPr>
              <a:t>Due to its widely distributed nature many challenges occur such as privacy, security, and availability due to its dynamic resource provisioning based on the on-demand requests. </a:t>
            </a:r>
          </a:p>
          <a:p>
            <a:endParaRPr lang="en-US" sz="2000" dirty="0">
              <a:solidFill>
                <a:schemeClr val="tx1">
                  <a:lumMod val="85000"/>
                  <a:lumOff val="15000"/>
                </a:schemeClr>
              </a:solidFill>
              <a:latin typeface="Times New Roman" pitchFamily="18" charset="0"/>
              <a:cs typeface="Times New Roman" pitchFamily="18" charset="0"/>
            </a:endParaRPr>
          </a:p>
          <a:p>
            <a:r>
              <a:rPr lang="en-US" sz="2000" dirty="0">
                <a:solidFill>
                  <a:schemeClr val="tx1">
                    <a:lumMod val="85000"/>
                    <a:lumOff val="15000"/>
                  </a:schemeClr>
                </a:solidFill>
                <a:latin typeface="Times New Roman" pitchFamily="18" charset="0"/>
                <a:cs typeface="Times New Roman" pitchFamily="18" charset="0"/>
              </a:rPr>
              <a:t>Among these various issues one of the important issues in the cloud computing paradigm is DDoS attack. </a:t>
            </a:r>
          </a:p>
          <a:p>
            <a:endParaRPr lang="en-US" sz="2000" dirty="0">
              <a:solidFill>
                <a:schemeClr val="tx1">
                  <a:lumMod val="85000"/>
                  <a:lumOff val="15000"/>
                </a:schemeClr>
              </a:solidFill>
              <a:latin typeface="Times New Roman" pitchFamily="18" charset="0"/>
              <a:cs typeface="Times New Roman" pitchFamily="18" charset="0"/>
            </a:endParaRPr>
          </a:p>
          <a:p>
            <a:r>
              <a:rPr lang="en-US" altLang="en-US" sz="2000" dirty="0">
                <a:solidFill>
                  <a:schemeClr val="tx1">
                    <a:lumMod val="85000"/>
                    <a:lumOff val="15000"/>
                  </a:schemeClr>
                </a:solidFill>
              </a:rPr>
              <a:t>DDoS (</a:t>
            </a:r>
            <a:r>
              <a:rPr lang="en-US" altLang="en-US" sz="2000" dirty="0">
                <a:solidFill>
                  <a:schemeClr val="tx1">
                    <a:lumMod val="85000"/>
                    <a:lumOff val="15000"/>
                  </a:schemeClr>
                </a:solidFill>
                <a:latin typeface="Times New Roman" panose="02020603050405020304" pitchFamily="18" charset="0"/>
                <a:cs typeface="Times New Roman" panose="02020603050405020304" pitchFamily="18" charset="0"/>
              </a:rPr>
              <a:t>Distributed</a:t>
            </a:r>
            <a:r>
              <a:rPr lang="en-US" altLang="en-US" sz="2000" i="1" dirty="0">
                <a:solidFill>
                  <a:schemeClr val="tx1">
                    <a:lumMod val="85000"/>
                    <a:lumOff val="15000"/>
                  </a:schemeClr>
                </a:solidFill>
              </a:rPr>
              <a:t> </a:t>
            </a:r>
            <a:r>
              <a:rPr lang="en-US" altLang="en-US" sz="2000" dirty="0">
                <a:solidFill>
                  <a:schemeClr val="tx1">
                    <a:lumMod val="85000"/>
                    <a:lumOff val="15000"/>
                  </a:schemeClr>
                </a:solidFill>
              </a:rPr>
              <a:t>Denial of Service) in which the attacker gains illegal administrative access to as many computers on the Internet as possible and uses multiple computers to send a flood of data packets to the target computer or a server and make it way less accessible to the user.</a:t>
            </a:r>
          </a:p>
          <a:p>
            <a:pPr>
              <a:lnSpc>
                <a:spcPct val="90000"/>
              </a:lnSpc>
            </a:pPr>
            <a:endParaRPr lang="en-US" sz="1400" dirty="0">
              <a:solidFill>
                <a:schemeClr val="tx1">
                  <a:lumMod val="85000"/>
                  <a:lumOff val="15000"/>
                </a:schemeClr>
              </a:solidFill>
              <a:latin typeface="Times New Roman" pitchFamily="18" charset="0"/>
              <a:cs typeface="Times New Roman" pitchFamily="18" charset="0"/>
            </a:endParaRPr>
          </a:p>
          <a:p>
            <a:pPr>
              <a:lnSpc>
                <a:spcPct val="90000"/>
              </a:lnSpc>
            </a:pPr>
            <a:endParaRPr lang="en-US" sz="1400" dirty="0">
              <a:solidFill>
                <a:schemeClr val="tx1">
                  <a:lumMod val="85000"/>
                  <a:lumOff val="15000"/>
                </a:schemeClr>
              </a:solidFill>
              <a:latin typeface="Times New Roman" pitchFamily="18" charset="0"/>
              <a:cs typeface="Times New Roman"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9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228600"/>
            <a:ext cx="7157553" cy="1371600"/>
          </a:xfrm>
        </p:spPr>
        <p:txBody>
          <a:bodyPr>
            <a:normAutofit/>
          </a:bodyPr>
          <a:lstStyle/>
          <a:p>
            <a:r>
              <a:rPr lang="en-US" sz="3200" b="1" dirty="0">
                <a:solidFill>
                  <a:schemeClr val="tx1">
                    <a:lumMod val="85000"/>
                    <a:lumOff val="15000"/>
                  </a:schemeClr>
                </a:solidFill>
                <a:latin typeface="Times New Roman" pitchFamily="18" charset="0"/>
                <a:cs typeface="Times New Roman" pitchFamily="18" charset="0"/>
              </a:rPr>
              <a:t>EXISTING SYSTEM</a:t>
            </a:r>
          </a:p>
        </p:txBody>
      </p:sp>
      <p:sp>
        <p:nvSpPr>
          <p:cNvPr id="3" name="Content Placeholder 2"/>
          <p:cNvSpPr>
            <a:spLocks noGrp="1"/>
          </p:cNvSpPr>
          <p:nvPr>
            <p:ph idx="1"/>
          </p:nvPr>
        </p:nvSpPr>
        <p:spPr>
          <a:xfrm>
            <a:off x="762000" y="2431765"/>
            <a:ext cx="7696200" cy="3320031"/>
          </a:xfrm>
        </p:spPr>
        <p:txBody>
          <a:bodyPr anchor="ctr">
            <a:normAutofit/>
          </a:bodyPr>
          <a:lstStyle/>
          <a:p>
            <a:pPr algn="just"/>
            <a:r>
              <a:rPr lang="en-US" sz="2000" dirty="0">
                <a:solidFill>
                  <a:schemeClr val="tx1">
                    <a:lumMod val="85000"/>
                    <a:lumOff val="15000"/>
                  </a:schemeClr>
                </a:solidFill>
                <a:latin typeface="Times New Roman" pitchFamily="18" charset="0"/>
                <a:cs typeface="Times New Roman" pitchFamily="18" charset="0"/>
              </a:rPr>
              <a:t>The existing system uses LSTM-</a:t>
            </a:r>
            <a:r>
              <a:rPr lang="en-US" sz="2000" dirty="0" err="1">
                <a:solidFill>
                  <a:schemeClr val="tx1">
                    <a:lumMod val="85000"/>
                    <a:lumOff val="15000"/>
                  </a:schemeClr>
                </a:solidFill>
                <a:latin typeface="Times New Roman" pitchFamily="18" charset="0"/>
                <a:cs typeface="Times New Roman" pitchFamily="18" charset="0"/>
              </a:rPr>
              <a:t>cGAN</a:t>
            </a:r>
            <a:r>
              <a:rPr lang="en-US" sz="2000" dirty="0">
                <a:solidFill>
                  <a:schemeClr val="tx1">
                    <a:lumMod val="85000"/>
                    <a:lumOff val="15000"/>
                  </a:schemeClr>
                </a:solidFill>
                <a:latin typeface="Times New Roman" pitchFamily="18" charset="0"/>
                <a:cs typeface="Times New Roman" pitchFamily="18" charset="0"/>
              </a:rPr>
              <a:t>, Random Forest algorithm, Naïve Bayes algorithm.</a:t>
            </a:r>
          </a:p>
          <a:p>
            <a:pPr algn="just"/>
            <a:endParaRPr lang="en-US" sz="2000" dirty="0">
              <a:solidFill>
                <a:schemeClr val="tx1">
                  <a:lumMod val="85000"/>
                  <a:lumOff val="15000"/>
                </a:schemeClr>
              </a:solidFill>
              <a:latin typeface="Times New Roman" pitchFamily="18" charset="0"/>
              <a:cs typeface="Times New Roman" pitchFamily="18" charset="0"/>
            </a:endParaRPr>
          </a:p>
          <a:p>
            <a:pPr algn="just"/>
            <a:r>
              <a:rPr lang="en-US" sz="2000" dirty="0">
                <a:solidFill>
                  <a:schemeClr val="tx1">
                    <a:lumMod val="85000"/>
                    <a:lumOff val="15000"/>
                  </a:schemeClr>
                </a:solidFill>
                <a:latin typeface="Times New Roman" pitchFamily="18" charset="0"/>
                <a:cs typeface="Times New Roman" pitchFamily="18" charset="0"/>
              </a:rPr>
              <a:t>These methods are based on Signature-based detection, which detects only a specific pattern and alerts the server.</a:t>
            </a:r>
          </a:p>
          <a:p>
            <a:endParaRPr lang="en-US" sz="1700" dirty="0">
              <a:solidFill>
                <a:schemeClr val="tx1">
                  <a:lumMod val="85000"/>
                  <a:lumOff val="15000"/>
                </a:schemeClr>
              </a:solidFill>
              <a:latin typeface="Times New Roman" pitchFamily="18" charset="0"/>
              <a:cs typeface="Times New Roman"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91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548640"/>
            <a:ext cx="7157553" cy="1188720"/>
          </a:xfrm>
        </p:spPr>
        <p:txBody>
          <a:bodyPr>
            <a:normAutofit/>
          </a:bodyPr>
          <a:lstStyle/>
          <a:p>
            <a:pPr>
              <a:lnSpc>
                <a:spcPct val="90000"/>
              </a:lnSpc>
            </a:pPr>
            <a:r>
              <a:rPr lang="en-US" sz="3200" b="1" dirty="0">
                <a:solidFill>
                  <a:schemeClr val="tx1">
                    <a:lumMod val="85000"/>
                    <a:lumOff val="15000"/>
                  </a:schemeClr>
                </a:solidFill>
                <a:latin typeface="Times New Roman" pitchFamily="18" charset="0"/>
                <a:cs typeface="Times New Roman" pitchFamily="18" charset="0"/>
              </a:rPr>
              <a:t>DRAWBACKS OF EXISTING SYSTEM</a:t>
            </a:r>
          </a:p>
        </p:txBody>
      </p:sp>
      <p:sp>
        <p:nvSpPr>
          <p:cNvPr id="3" name="Content Placeholder 2"/>
          <p:cNvSpPr>
            <a:spLocks noGrp="1"/>
          </p:cNvSpPr>
          <p:nvPr>
            <p:ph idx="1"/>
          </p:nvPr>
        </p:nvSpPr>
        <p:spPr>
          <a:xfrm>
            <a:off x="1205342" y="1905001"/>
            <a:ext cx="7329057" cy="3888084"/>
          </a:xfrm>
        </p:spPr>
        <p:txBody>
          <a:bodyPr anchor="ctr">
            <a:normAutofit/>
          </a:bodyPr>
          <a:lstStyle/>
          <a:p>
            <a:r>
              <a:rPr lang="en-US" sz="1700" dirty="0">
                <a:solidFill>
                  <a:schemeClr val="tx1">
                    <a:lumMod val="85000"/>
                    <a:lumOff val="15000"/>
                  </a:schemeClr>
                </a:solidFill>
                <a:latin typeface="Times New Roman" pitchFamily="18" charset="0"/>
                <a:cs typeface="Times New Roman" pitchFamily="18" charset="0"/>
              </a:rPr>
              <a:t>This method can be only used in the storage layer.</a:t>
            </a:r>
          </a:p>
          <a:p>
            <a:endParaRPr lang="en-US" sz="1700" dirty="0">
              <a:solidFill>
                <a:schemeClr val="tx1">
                  <a:lumMod val="85000"/>
                  <a:lumOff val="15000"/>
                </a:schemeClr>
              </a:solidFill>
              <a:latin typeface="Times New Roman" pitchFamily="18" charset="0"/>
              <a:cs typeface="Times New Roman" pitchFamily="18" charset="0"/>
            </a:endParaRPr>
          </a:p>
          <a:p>
            <a:r>
              <a:rPr lang="en-US" sz="1700" dirty="0">
                <a:solidFill>
                  <a:schemeClr val="tx1">
                    <a:lumMod val="85000"/>
                    <a:lumOff val="15000"/>
                  </a:schemeClr>
                </a:solidFill>
                <a:latin typeface="Times New Roman" pitchFamily="18" charset="0"/>
                <a:cs typeface="Times New Roman" pitchFamily="18" charset="0"/>
              </a:rPr>
              <a:t>Consist of data storage risk</a:t>
            </a:r>
          </a:p>
          <a:p>
            <a:endParaRPr lang="en-US" sz="1700" dirty="0">
              <a:solidFill>
                <a:schemeClr val="tx1">
                  <a:lumMod val="85000"/>
                  <a:lumOff val="15000"/>
                </a:schemeClr>
              </a:solidFill>
              <a:latin typeface="Times New Roman" pitchFamily="18" charset="0"/>
              <a:cs typeface="Times New Roman" pitchFamily="18" charset="0"/>
            </a:endParaRPr>
          </a:p>
          <a:p>
            <a:r>
              <a:rPr lang="en-US" sz="1700" dirty="0">
                <a:solidFill>
                  <a:schemeClr val="tx1">
                    <a:lumMod val="85000"/>
                    <a:lumOff val="15000"/>
                  </a:schemeClr>
                </a:solidFill>
                <a:latin typeface="Times New Roman" pitchFamily="18" charset="0"/>
                <a:cs typeface="Times New Roman" pitchFamily="18" charset="0"/>
              </a:rPr>
              <a:t>Cloud terminal risk is high</a:t>
            </a:r>
          </a:p>
          <a:p>
            <a:endParaRPr lang="en-US" sz="1700" dirty="0">
              <a:solidFill>
                <a:schemeClr val="tx1">
                  <a:lumMod val="85000"/>
                  <a:lumOff val="15000"/>
                </a:schemeClr>
              </a:solidFill>
              <a:latin typeface="Times New Roman" pitchFamily="18" charset="0"/>
              <a:cs typeface="Times New Roman" pitchFamily="18" charset="0"/>
            </a:endParaRPr>
          </a:p>
          <a:p>
            <a:r>
              <a:rPr lang="en-US" sz="1700" dirty="0">
                <a:solidFill>
                  <a:schemeClr val="tx1">
                    <a:lumMod val="85000"/>
                    <a:lumOff val="15000"/>
                  </a:schemeClr>
                </a:solidFill>
                <a:latin typeface="Times New Roman" pitchFamily="18" charset="0"/>
                <a:cs typeface="Times New Roman" pitchFamily="18" charset="0"/>
              </a:rPr>
              <a:t>The risk of cloud terminal infection or attack by the virus cannot be solved.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91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304800"/>
            <a:ext cx="7157553" cy="1219200"/>
          </a:xfrm>
        </p:spPr>
        <p:txBody>
          <a:bodyPr>
            <a:normAutofit/>
          </a:bodyPr>
          <a:lstStyle/>
          <a:p>
            <a:r>
              <a:rPr lang="en-US" sz="3200" b="1" dirty="0">
                <a:solidFill>
                  <a:schemeClr val="tx1">
                    <a:lumMod val="85000"/>
                    <a:lumOff val="15000"/>
                  </a:schemeClr>
                </a:solidFill>
                <a:latin typeface="Times New Roman" pitchFamily="18" charset="0"/>
                <a:cs typeface="Times New Roman" pitchFamily="18" charset="0"/>
              </a:rPr>
              <a:t>PROPOSED SYSTEM</a:t>
            </a:r>
          </a:p>
        </p:txBody>
      </p:sp>
      <p:sp>
        <p:nvSpPr>
          <p:cNvPr id="3" name="Content Placeholder 2"/>
          <p:cNvSpPr>
            <a:spLocks noGrp="1"/>
          </p:cNvSpPr>
          <p:nvPr>
            <p:ph idx="1"/>
          </p:nvPr>
        </p:nvSpPr>
        <p:spPr>
          <a:xfrm>
            <a:off x="852778" y="2431765"/>
            <a:ext cx="7475562" cy="3320031"/>
          </a:xfrm>
        </p:spPr>
        <p:txBody>
          <a:bodyPr anchor="ctr">
            <a:normAutofit/>
          </a:bodyPr>
          <a:lstStyle/>
          <a:p>
            <a:pPr algn="just"/>
            <a:r>
              <a:rPr lang="en-US" sz="2000" dirty="0">
                <a:solidFill>
                  <a:schemeClr val="tx1">
                    <a:lumMod val="85000"/>
                    <a:lumOff val="15000"/>
                  </a:schemeClr>
                </a:solidFill>
                <a:latin typeface="Times New Roman" pitchFamily="18" charset="0"/>
                <a:cs typeface="Times New Roman" pitchFamily="18" charset="0"/>
              </a:rPr>
              <a:t>By employing C.4.5 algorithm based on a machine learning approach DDoS attacks can be efficiently handled in the cloud computing environment. </a:t>
            </a:r>
          </a:p>
          <a:p>
            <a:pPr algn="just"/>
            <a:r>
              <a:rPr lang="en-US" sz="2000" dirty="0">
                <a:solidFill>
                  <a:schemeClr val="tx1">
                    <a:lumMod val="85000"/>
                    <a:lumOff val="15000"/>
                  </a:schemeClr>
                </a:solidFill>
                <a:latin typeface="Times New Roman" pitchFamily="18" charset="0"/>
                <a:cs typeface="Times New Roman" pitchFamily="18" charset="0"/>
              </a:rPr>
              <a:t>When flooded traffic is found in a network then immediately it is been analyzed. </a:t>
            </a:r>
          </a:p>
          <a:p>
            <a:pPr algn="just"/>
            <a:r>
              <a:rPr lang="en-US" sz="2000" dirty="0">
                <a:solidFill>
                  <a:schemeClr val="tx1">
                    <a:lumMod val="85000"/>
                    <a:lumOff val="15000"/>
                  </a:schemeClr>
                </a:solidFill>
                <a:latin typeface="Times New Roman" pitchFamily="18" charset="0"/>
                <a:cs typeface="Times New Roman" pitchFamily="18" charset="0"/>
              </a:rPr>
              <a:t>The attacks will be identified and an immediate response will be taken to drop the malicious traffic. </a:t>
            </a:r>
          </a:p>
          <a:p>
            <a:pPr algn="just"/>
            <a:r>
              <a:rPr lang="en-US" sz="2000" dirty="0">
                <a:solidFill>
                  <a:schemeClr val="tx1">
                    <a:lumMod val="85000"/>
                    <a:lumOff val="15000"/>
                  </a:schemeClr>
                </a:solidFill>
                <a:latin typeface="Times New Roman" pitchFamily="18" charset="0"/>
                <a:cs typeface="Times New Roman" pitchFamily="18" charset="0"/>
              </a:rPr>
              <a:t>To adapt to these patterns, machine learning algorithms are used by the cloud networks. </a:t>
            </a:r>
          </a:p>
        </p:txBody>
      </p:sp>
      <p:sp>
        <p:nvSpPr>
          <p:cNvPr id="19" name="Freeform: Shape 18">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91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548640"/>
            <a:ext cx="7157553" cy="1188720"/>
          </a:xfrm>
        </p:spPr>
        <p:txBody>
          <a:bodyPr>
            <a:normAutofit/>
          </a:bodyPr>
          <a:lstStyle/>
          <a:p>
            <a:pPr>
              <a:lnSpc>
                <a:spcPct val="90000"/>
              </a:lnSpc>
            </a:pPr>
            <a:r>
              <a:rPr lang="en-US" sz="3200" b="1" dirty="0">
                <a:solidFill>
                  <a:schemeClr val="tx1">
                    <a:lumMod val="85000"/>
                    <a:lumOff val="15000"/>
                  </a:schemeClr>
                </a:solidFill>
                <a:latin typeface="Times New Roman" pitchFamily="18" charset="0"/>
                <a:cs typeface="Times New Roman" pitchFamily="18" charset="0"/>
              </a:rPr>
              <a:t>ADVANTAGES OF PROPOSED SYSTEM</a:t>
            </a:r>
          </a:p>
        </p:txBody>
      </p:sp>
      <p:sp>
        <p:nvSpPr>
          <p:cNvPr id="3" name="Content Placeholder 2"/>
          <p:cNvSpPr>
            <a:spLocks noGrp="1"/>
          </p:cNvSpPr>
          <p:nvPr>
            <p:ph idx="1"/>
          </p:nvPr>
        </p:nvSpPr>
        <p:spPr>
          <a:xfrm>
            <a:off x="685800" y="2431765"/>
            <a:ext cx="7848600" cy="3320031"/>
          </a:xfrm>
        </p:spPr>
        <p:txBody>
          <a:bodyPr anchor="ctr">
            <a:normAutofit/>
          </a:bodyPr>
          <a:lstStyle/>
          <a:p>
            <a:pPr algn="just"/>
            <a:r>
              <a:rPr lang="en-US" sz="2000" dirty="0">
                <a:solidFill>
                  <a:schemeClr val="tx1">
                    <a:lumMod val="85000"/>
                    <a:lumOff val="15000"/>
                  </a:schemeClr>
                </a:solidFill>
                <a:latin typeface="Times New Roman" pitchFamily="18" charset="0"/>
                <a:cs typeface="Times New Roman" pitchFamily="18" charset="0"/>
              </a:rPr>
              <a:t>DDoS attack is based on attack traffic distribution, attacking method, and attacking rate, all misclassification error models can be identified</a:t>
            </a:r>
          </a:p>
          <a:p>
            <a:pPr algn="just"/>
            <a:r>
              <a:rPr lang="en-US" sz="2000" dirty="0">
                <a:solidFill>
                  <a:schemeClr val="tx1">
                    <a:lumMod val="85000"/>
                    <a:lumOff val="15000"/>
                  </a:schemeClr>
                </a:solidFill>
                <a:latin typeface="Times New Roman" pitchFamily="18" charset="0"/>
                <a:cs typeface="Times New Roman" pitchFamily="18" charset="0"/>
              </a:rPr>
              <a:t>Privacy issues are solved by using the proposed algorithm</a:t>
            </a:r>
          </a:p>
          <a:p>
            <a:pPr algn="just"/>
            <a:r>
              <a:rPr lang="en-US" sz="2000" dirty="0">
                <a:solidFill>
                  <a:schemeClr val="tx1">
                    <a:lumMod val="85000"/>
                    <a:lumOff val="15000"/>
                  </a:schemeClr>
                </a:solidFill>
                <a:latin typeface="Times New Roman" pitchFamily="18" charset="0"/>
                <a:cs typeface="Times New Roman" pitchFamily="18" charset="0"/>
              </a:rPr>
              <a:t>Time execution is less </a:t>
            </a:r>
          </a:p>
          <a:p>
            <a:pPr algn="just"/>
            <a:r>
              <a:rPr lang="en-US" sz="2000" dirty="0">
                <a:solidFill>
                  <a:schemeClr val="tx1">
                    <a:lumMod val="85000"/>
                    <a:lumOff val="15000"/>
                  </a:schemeClr>
                </a:solidFill>
                <a:latin typeface="Times New Roman" pitchFamily="18" charset="0"/>
                <a:cs typeface="Times New Roman" pitchFamily="18" charset="0"/>
              </a:rPr>
              <a:t>High accuracy.</a:t>
            </a:r>
          </a:p>
          <a:p>
            <a:pPr algn="just"/>
            <a:endParaRPr lang="en-US" sz="1700" dirty="0">
              <a:solidFill>
                <a:schemeClr val="tx1">
                  <a:lumMod val="85000"/>
                  <a:lumOff val="15000"/>
                </a:schemeClr>
              </a:solidFill>
              <a:latin typeface="Times New Roman" pitchFamily="18" charset="0"/>
              <a:cs typeface="Times New Roman"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91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EF1599-D2F3-4B47-81A7-8BB7523BC242}"/>
              </a:ext>
            </a:extLst>
          </p:cNvPr>
          <p:cNvSpPr>
            <a:spLocks noGrp="1"/>
          </p:cNvSpPr>
          <p:nvPr>
            <p:ph type="title"/>
          </p:nvPr>
        </p:nvSpPr>
        <p:spPr>
          <a:xfrm>
            <a:off x="621506" y="494414"/>
            <a:ext cx="7900987" cy="817403"/>
          </a:xfrm>
        </p:spPr>
        <p:txBody>
          <a:bodyPr vert="horz" lIns="91440" tIns="45720" rIns="91440" bIns="45720" rtlCol="0" anchor="b">
            <a:normAutofit/>
          </a:bodyPr>
          <a:lstStyle/>
          <a:p>
            <a:pPr>
              <a:lnSpc>
                <a:spcPct val="90000"/>
              </a:lnSpc>
            </a:pPr>
            <a:r>
              <a:rPr lang="en-US" sz="3200" b="1" kern="1200" cap="all" dirty="0">
                <a:solidFill>
                  <a:schemeClr val="tx1"/>
                </a:solidFill>
                <a:latin typeface="Times New Roman" panose="02020603050405020304" pitchFamily="18" charset="0"/>
                <a:cs typeface="Times New Roman" panose="02020603050405020304" pitchFamily="18" charset="0"/>
              </a:rPr>
              <a:t>LITERATURE SURVEY</a:t>
            </a:r>
            <a:endParaRPr lang="en-US" sz="3200" kern="1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77B16B7-1494-4EAA-89D9-8A49BA86B81E}"/>
              </a:ext>
            </a:extLst>
          </p:cNvPr>
          <p:cNvGraphicFramePr>
            <a:graphicFrameLocks noGrp="1"/>
          </p:cNvGraphicFramePr>
          <p:nvPr>
            <p:extLst>
              <p:ext uri="{D42A27DB-BD31-4B8C-83A1-F6EECF244321}">
                <p14:modId xmlns:p14="http://schemas.microsoft.com/office/powerpoint/2010/main" val="1499372984"/>
              </p:ext>
            </p:extLst>
          </p:nvPr>
        </p:nvGraphicFramePr>
        <p:xfrm>
          <a:off x="619126" y="2354239"/>
          <a:ext cx="7905750" cy="3953663"/>
        </p:xfrm>
        <a:graphic>
          <a:graphicData uri="http://schemas.openxmlformats.org/drawingml/2006/table">
            <a:tbl>
              <a:tblPr firstRow="1" bandRow="1">
                <a:tableStyleId>{5940675A-B579-460E-94D1-54222C63F5DA}</a:tableStyleId>
              </a:tblPr>
              <a:tblGrid>
                <a:gridCol w="1614989">
                  <a:extLst>
                    <a:ext uri="{9D8B030D-6E8A-4147-A177-3AD203B41FA5}">
                      <a16:colId xmlns:a16="http://schemas.microsoft.com/office/drawing/2014/main" val="3450389335"/>
                    </a:ext>
                  </a:extLst>
                </a:gridCol>
                <a:gridCol w="1585883">
                  <a:extLst>
                    <a:ext uri="{9D8B030D-6E8A-4147-A177-3AD203B41FA5}">
                      <a16:colId xmlns:a16="http://schemas.microsoft.com/office/drawing/2014/main" val="977611323"/>
                    </a:ext>
                  </a:extLst>
                </a:gridCol>
                <a:gridCol w="2342799">
                  <a:extLst>
                    <a:ext uri="{9D8B030D-6E8A-4147-A177-3AD203B41FA5}">
                      <a16:colId xmlns:a16="http://schemas.microsoft.com/office/drawing/2014/main" val="358059863"/>
                    </a:ext>
                  </a:extLst>
                </a:gridCol>
                <a:gridCol w="2362079">
                  <a:extLst>
                    <a:ext uri="{9D8B030D-6E8A-4147-A177-3AD203B41FA5}">
                      <a16:colId xmlns:a16="http://schemas.microsoft.com/office/drawing/2014/main" val="2941908188"/>
                    </a:ext>
                  </a:extLst>
                </a:gridCol>
              </a:tblGrid>
              <a:tr h="93744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dirty="0"/>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TITLE</a:t>
                      </a:r>
                    </a:p>
                    <a:p>
                      <a:endParaRPr lang="en-IN" sz="1800" dirty="0"/>
                    </a:p>
                  </a:txBody>
                  <a:tcPr marL="90139" marR="90139" marT="45069" marB="45069"/>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AUTHOR</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b="1" dirty="0"/>
                    </a:p>
                  </a:txBody>
                  <a:tcPr marL="90139" marR="90139" marT="45069" marB="45069"/>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METHODOLGY</a:t>
                      </a:r>
                    </a:p>
                    <a:p>
                      <a:endParaRPr lang="en-IN" sz="1800" dirty="0"/>
                    </a:p>
                  </a:txBody>
                  <a:tcPr marL="90139" marR="90139" marT="45069" marB="45069"/>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DRAWBACKS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800" b="1" dirty="0"/>
                    </a:p>
                  </a:txBody>
                  <a:tcPr marL="90139" marR="90139" marT="45069" marB="45069"/>
                </a:tc>
                <a:extLst>
                  <a:ext uri="{0D108BD9-81ED-4DB2-BD59-A6C34878D82A}">
                    <a16:rowId xmlns:a16="http://schemas.microsoft.com/office/drawing/2014/main" val="15650396"/>
                  </a:ext>
                </a:extLst>
              </a:tr>
              <a:tr h="3010640">
                <a:tc>
                  <a:txBody>
                    <a:bodyPr/>
                    <a:lstStyle/>
                    <a:p>
                      <a:r>
                        <a:rPr lang="en-US" sz="1600" dirty="0">
                          <a:latin typeface="Times New Roman" pitchFamily="18" charset="0"/>
                          <a:cs typeface="Times New Roman" pitchFamily="18" charset="0"/>
                        </a:rPr>
                        <a:t>Detection and Prevention Mechanisms for </a:t>
                      </a:r>
                      <a:r>
                        <a:rPr lang="en-US" sz="1600" dirty="0" err="1">
                          <a:latin typeface="Times New Roman" pitchFamily="18" charset="0"/>
                          <a:cs typeface="Times New Roman" pitchFamily="18" charset="0"/>
                        </a:rPr>
                        <a:t>DDoS</a:t>
                      </a:r>
                      <a:r>
                        <a:rPr lang="en-US" sz="1600" dirty="0">
                          <a:latin typeface="Times New Roman" pitchFamily="18" charset="0"/>
                          <a:cs typeface="Times New Roman" pitchFamily="18" charset="0"/>
                        </a:rPr>
                        <a:t> Attack in Cloud Computing Environment</a:t>
                      </a:r>
                      <a:endParaRPr lang="en-IN" sz="1600" dirty="0">
                        <a:latin typeface="Times New Roman" pitchFamily="18" charset="0"/>
                        <a:cs typeface="Times New Roman" pitchFamily="18" charset="0"/>
                      </a:endParaRPr>
                    </a:p>
                  </a:txBody>
                  <a:tcPr marL="90139" marR="90139" marT="45069" marB="45069"/>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err="1">
                          <a:latin typeface="Times New Roman" pitchFamily="18" charset="0"/>
                          <a:cs typeface="Times New Roman" pitchFamily="18" charset="0"/>
                        </a:rPr>
                        <a:t>Sirisha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Potluri,Suneeta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Satpathy</a:t>
                      </a:r>
                      <a:r>
                        <a:rPr lang="en-US" sz="1600" dirty="0">
                          <a:latin typeface="Times New Roman" pitchFamily="18" charset="0"/>
                          <a:cs typeface="Times New Roman" pitchFamily="18" charset="0"/>
                        </a:rPr>
                        <a:t> , and Monika </a:t>
                      </a:r>
                      <a:r>
                        <a:rPr lang="en-US" sz="1600" dirty="0" err="1">
                          <a:latin typeface="Times New Roman" pitchFamily="18" charset="0"/>
                          <a:cs typeface="Times New Roman" pitchFamily="18" charset="0"/>
                        </a:rPr>
                        <a:t>Mangla</a:t>
                      </a:r>
                      <a:endParaRPr lang="en-US" sz="1600" dirty="0">
                        <a:latin typeface="Times New Roman" pitchFamily="18" charset="0"/>
                        <a:cs typeface="Times New Roman"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600" dirty="0">
                        <a:latin typeface="Times New Roman" pitchFamily="18" charset="0"/>
                        <a:cs typeface="Times New Roman"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600" dirty="0">
                        <a:latin typeface="Times New Roman" pitchFamily="18" charset="0"/>
                        <a:cs typeface="Times New Roman" pitchFamily="18" charset="0"/>
                      </a:endParaRPr>
                    </a:p>
                    <a:p>
                      <a:r>
                        <a:rPr lang="en-IN" sz="1600" b="1" dirty="0">
                          <a:latin typeface="Times New Roman" pitchFamily="18" charset="0"/>
                          <a:cs typeface="Times New Roman" pitchFamily="18" charset="0"/>
                        </a:rPr>
                        <a:t>Journal:</a:t>
                      </a:r>
                    </a:p>
                    <a:p>
                      <a:r>
                        <a:rPr lang="en-IN" sz="1600" b="1" dirty="0">
                          <a:latin typeface="Times New Roman" pitchFamily="18" charset="0"/>
                          <a:cs typeface="Times New Roman" pitchFamily="18" charset="0"/>
                        </a:rPr>
                        <a:t>         </a:t>
                      </a:r>
                      <a:r>
                        <a:rPr lang="en-IN" sz="1600" b="0" dirty="0">
                          <a:latin typeface="Times New Roman" pitchFamily="18" charset="0"/>
                          <a:cs typeface="Times New Roman" pitchFamily="18" charset="0"/>
                        </a:rPr>
                        <a:t>2020</a:t>
                      </a:r>
                      <a:endParaRPr lang="en-IN" sz="1600" b="1" dirty="0">
                        <a:latin typeface="Times New Roman" pitchFamily="18" charset="0"/>
                        <a:cs typeface="Times New Roman" pitchFamily="18" charset="0"/>
                      </a:endParaRPr>
                    </a:p>
                  </a:txBody>
                  <a:tcPr marL="90139" marR="90139" marT="45069" marB="45069"/>
                </a:tc>
                <a:tc>
                  <a:txBody>
                    <a:bodyPr/>
                    <a:lstStyle/>
                    <a:p>
                      <a:r>
                        <a:rPr lang="en-US" sz="1600" dirty="0">
                          <a:latin typeface="Times New Roman" pitchFamily="18" charset="0"/>
                          <a:cs typeface="Times New Roman" pitchFamily="18" charset="0"/>
                        </a:rPr>
                        <a:t>This paper put in plain words the </a:t>
                      </a:r>
                      <a:r>
                        <a:rPr lang="en-US" sz="1600" dirty="0" err="1">
                          <a:latin typeface="Times New Roman" pitchFamily="18" charset="0"/>
                          <a:cs typeface="Times New Roman" pitchFamily="18" charset="0"/>
                        </a:rPr>
                        <a:t>DDoS</a:t>
                      </a:r>
                      <a:r>
                        <a:rPr lang="en-US" sz="1600" dirty="0">
                          <a:latin typeface="Times New Roman" pitchFamily="18" charset="0"/>
                          <a:cs typeface="Times New Roman" pitchFamily="18" charset="0"/>
                        </a:rPr>
                        <a:t> attack, its detection as well as prevention mechanisms in cloud computing environment. The inclusive study also explains about the effects of </a:t>
                      </a:r>
                      <a:r>
                        <a:rPr lang="en-US" sz="1600" dirty="0" err="1">
                          <a:latin typeface="Times New Roman" pitchFamily="18" charset="0"/>
                          <a:cs typeface="Times New Roman" pitchFamily="18" charset="0"/>
                        </a:rPr>
                        <a:t>DDoS</a:t>
                      </a:r>
                      <a:r>
                        <a:rPr lang="en-US" sz="1600" dirty="0">
                          <a:latin typeface="Times New Roman" pitchFamily="18" charset="0"/>
                          <a:cs typeface="Times New Roman" pitchFamily="18" charset="0"/>
                        </a:rPr>
                        <a:t> attack on cloud platform and the related defense mechanisms required to be considered. </a:t>
                      </a:r>
                      <a:endParaRPr lang="en-IN" sz="1600" dirty="0">
                        <a:latin typeface="Times New Roman" pitchFamily="18" charset="0"/>
                        <a:cs typeface="Times New Roman" pitchFamily="18" charset="0"/>
                      </a:endParaRPr>
                    </a:p>
                  </a:txBody>
                  <a:tcPr marL="90139" marR="90139" marT="45069" marB="45069"/>
                </a:tc>
                <a:tc>
                  <a:txBody>
                    <a:bodyPr/>
                    <a:lstStyle/>
                    <a:p>
                      <a:r>
                        <a:rPr lang="en-IN" sz="1600" dirty="0">
                          <a:latin typeface="Times New Roman" pitchFamily="18" charset="0"/>
                          <a:cs typeface="Times New Roman" pitchFamily="18" charset="0"/>
                        </a:rPr>
                        <a:t>The</a:t>
                      </a:r>
                      <a:r>
                        <a:rPr lang="en-IN" sz="1600" baseline="0" dirty="0">
                          <a:latin typeface="Times New Roman" pitchFamily="18" charset="0"/>
                          <a:cs typeface="Times New Roman" pitchFamily="18" charset="0"/>
                        </a:rPr>
                        <a:t> classification method used in this paper is not accurate.</a:t>
                      </a:r>
                      <a:endParaRPr lang="en-IN" sz="1600" dirty="0">
                        <a:latin typeface="Times New Roman" pitchFamily="18" charset="0"/>
                        <a:cs typeface="Times New Roman" pitchFamily="18" charset="0"/>
                      </a:endParaRPr>
                    </a:p>
                  </a:txBody>
                  <a:tcPr marL="90139" marR="90139" marT="45069" marB="45069"/>
                </a:tc>
                <a:extLst>
                  <a:ext uri="{0D108BD9-81ED-4DB2-BD59-A6C34878D82A}">
                    <a16:rowId xmlns:a16="http://schemas.microsoft.com/office/drawing/2014/main" val="4208624942"/>
                  </a:ext>
                </a:extLst>
              </a:tr>
            </a:tbl>
          </a:graphicData>
        </a:graphic>
      </p:graphicFrame>
    </p:spTree>
    <p:extLst>
      <p:ext uri="{BB962C8B-B14F-4D97-AF65-F5344CB8AC3E}">
        <p14:creationId xmlns:p14="http://schemas.microsoft.com/office/powerpoint/2010/main" val="201496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TotalTime>
  <Words>1342</Words>
  <Application>Microsoft Office PowerPoint</Application>
  <PresentationFormat>On-screen Show (4:3)</PresentationFormat>
  <Paragraphs>132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VELALAR COLLEGE OF ENGINEERING AND TECHNOLOGY  DEPARTMENT OF COMPUTER SCIENCE ENGINEERING  IMPROVED DETECTION AND PREVENTION MECHANISMS FOR DDOS ATTACK IN CLOUD COMPUTING ENVIRONMENT </vt:lpstr>
      <vt:lpstr>DOMAIN</vt:lpstr>
      <vt:lpstr>OBJECTIVE</vt:lpstr>
      <vt:lpstr>INTRODUCTION</vt:lpstr>
      <vt:lpstr>EXISTING SYSTEM</vt:lpstr>
      <vt:lpstr>DRAWBACKS OF EXISTING SYSTEM</vt:lpstr>
      <vt:lpstr>PROPOSED SYSTEM</vt:lpstr>
      <vt:lpstr>ADVANTAGES OF PROPOSED SYSTEM</vt:lpstr>
      <vt:lpstr>LITERATURE SURVEY</vt:lpstr>
      <vt:lpstr>PowerPoint Presentation</vt:lpstr>
      <vt:lpstr>PowerPoint Presentation</vt:lpstr>
      <vt:lpstr>MODULE</vt:lpstr>
      <vt:lpstr>KDD DATASET</vt:lpstr>
      <vt:lpstr>NUMERIC TO NOMINAL CONVERSION</vt:lpstr>
      <vt:lpstr>FEATURE SELECTION</vt:lpstr>
      <vt:lpstr>MACHINE LEARNING AND EVALUTION</vt:lpstr>
      <vt:lpstr>PREVENTION OF DDOS ATTACKS</vt:lpstr>
      <vt:lpstr>Firewall</vt:lpstr>
      <vt:lpstr>CAPTCHA</vt:lpstr>
      <vt:lpstr>DETECTION ACCURACY </vt:lpstr>
      <vt:lpstr>CONCLUSION</vt:lpstr>
      <vt:lpstr>Future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Prevention Mechanisms for DDoS Attack in Cloud Computing Environment</dc:title>
  <dc:creator>DELL</dc:creator>
  <cp:lastModifiedBy>Aathish B</cp:lastModifiedBy>
  <cp:revision>91</cp:revision>
  <dcterms:created xsi:type="dcterms:W3CDTF">2021-09-21T04:51:39Z</dcterms:created>
  <dcterms:modified xsi:type="dcterms:W3CDTF">2022-05-30T20:01:15Z</dcterms:modified>
</cp:coreProperties>
</file>