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8" r:id="rId2"/>
    <p:sldId id="296" r:id="rId3"/>
    <p:sldId id="297" r:id="rId4"/>
    <p:sldId id="339" r:id="rId5"/>
    <p:sldId id="342" r:id="rId6"/>
    <p:sldId id="390" r:id="rId7"/>
    <p:sldId id="385" r:id="rId8"/>
    <p:sldId id="312" r:id="rId9"/>
    <p:sldId id="392" r:id="rId10"/>
    <p:sldId id="344" r:id="rId11"/>
    <p:sldId id="388" r:id="rId12"/>
    <p:sldId id="381" r:id="rId13"/>
    <p:sldId id="393" r:id="rId14"/>
    <p:sldId id="394" r:id="rId15"/>
    <p:sldId id="395" r:id="rId16"/>
    <p:sldId id="398" r:id="rId17"/>
    <p:sldId id="396" r:id="rId18"/>
    <p:sldId id="401" r:id="rId19"/>
    <p:sldId id="387" r:id="rId20"/>
    <p:sldId id="405" r:id="rId21"/>
    <p:sldId id="402" r:id="rId22"/>
    <p:sldId id="403" r:id="rId23"/>
    <p:sldId id="404" r:id="rId24"/>
    <p:sldId id="328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9A8"/>
    <a:srgbClr val="E7E8EA"/>
    <a:srgbClr val="CCCCCC"/>
    <a:srgbClr val="33CC33"/>
    <a:srgbClr val="8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howGuides="1">
      <p:cViewPr varScale="1">
        <p:scale>
          <a:sx n="81" d="100"/>
          <a:sy n="81" d="100"/>
        </p:scale>
        <p:origin x="99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5" d="100"/>
          <a:sy n="45" d="100"/>
        </p:scale>
        <p:origin x="27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A4300-27D4-4D8E-A669-2639E3434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1D721-75B1-46EC-94FD-F4A5194F71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FED6-BBFF-47F8-BA67-8C89EF98F2F9}" type="datetimeFigureOut">
              <a:rPr lang="en-MY" smtClean="0"/>
              <a:pPr/>
              <a:t>8/9/2019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45538-0CB1-41AE-B1FD-AC0B7658D0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89E9D-81CB-45B3-90AA-26D540B627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AD88-E094-40E6-89E6-169A6FA4014E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75844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3130F-E62B-4865-9403-AFA4411E240C}" type="datetimeFigureOut">
              <a:rPr lang="en-MY" smtClean="0"/>
              <a:pPr/>
              <a:t>8/9/2019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D891-9604-4945-B734-849E67A857E2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94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368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556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779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245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824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38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685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591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74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D891-9604-4945-B734-849E67A857E2}" type="slidenum">
              <a:rPr lang="en-MY" smtClean="0"/>
              <a:pPr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872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677836-BAC0-48C7-BF02-DE5D4852F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15407"/>
          <a:stretch>
            <a:fillRect/>
          </a:stretch>
        </p:blipFill>
        <p:spPr>
          <a:xfrm>
            <a:off x="0" y="-1"/>
            <a:ext cx="12204000" cy="68729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2" name="矩形 11"/>
          <p:cNvSpPr/>
          <p:nvPr userDrawn="1"/>
        </p:nvSpPr>
        <p:spPr>
          <a:xfrm>
            <a:off x="-332" y="0"/>
            <a:ext cx="12240000" cy="687293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AA24A-9C8D-4325-8A80-ACD80CDD4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24100" y="2500306"/>
            <a:ext cx="7239000" cy="1330325"/>
          </a:xfrm>
        </p:spPr>
        <p:txBody>
          <a:bodyPr lIns="0" tIns="0" rIns="0" bIns="0"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YOUR TITLE STYLE</a:t>
            </a:r>
            <a:endParaRPr lang="en-MY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B6B682-FD61-45D2-A5AC-F8AB378C67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872" y="5000636"/>
            <a:ext cx="5867400" cy="425450"/>
          </a:xfrm>
        </p:spPr>
        <p:txBody>
          <a:bodyPr lIns="0" tIns="0" rIns="0" bIns="0"/>
          <a:lstStyle>
            <a:lvl1pPr marL="0" indent="0" algn="ctr"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Reporter:  XXXX    Time: XXXXX</a:t>
            </a:r>
            <a:endParaRPr lang="en-MY" dirty="0"/>
          </a:p>
        </p:txBody>
      </p:sp>
      <p:pic>
        <p:nvPicPr>
          <p:cNvPr id="7" name="图片 6" descr="logo[1].png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380961" y="285728"/>
            <a:ext cx="4476789" cy="821767"/>
          </a:xfrm>
          <a:prstGeom prst="rect">
            <a:avLst/>
          </a:prstGeom>
        </p:spPr>
      </p:pic>
      <p:pic>
        <p:nvPicPr>
          <p:cNvPr id="11" name="图片 10" descr="透明版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B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9A04D2-075F-4F29-B364-D58A68B55E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10972800" cy="22399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BC43C7-C1B5-483A-80D3-E931039A2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485899"/>
            <a:ext cx="2743200" cy="43434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71392-3FCA-4EE2-B92B-C2B1F6FD078F}"/>
              </a:ext>
            </a:extLst>
          </p:cNvPr>
          <p:cNvSpPr/>
          <p:nvPr userDrawn="1"/>
        </p:nvSpPr>
        <p:spPr>
          <a:xfrm>
            <a:off x="3657600" y="1485898"/>
            <a:ext cx="2743200" cy="434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a room&#10;&#10;Description automatically generated">
            <a:extLst>
              <a:ext uri="{FF2B5EF4-FFF2-40B4-BE49-F238E27FC236}">
                <a16:creationId xmlns:a16="http://schemas.microsoft.com/office/drawing/2014/main" id="{8FF1EAA3-C558-4B49-830F-3CC61602C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47668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EE853-7997-4FBF-9B58-0EFD5A313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676173"/>
            <a:ext cx="5791200" cy="1477328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lang="en-US" dirty="0"/>
              <a:t>Click to edit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E988A-394C-49A0-90CA-2B739DB09A3C}"/>
              </a:ext>
            </a:extLst>
          </p:cNvPr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2F45D-30CC-4BA4-8542-5189A1E14396}"/>
              </a:ext>
            </a:extLst>
          </p:cNvPr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9676C96-BA42-476E-B4DD-A274D36D4744}"/>
              </a:ext>
            </a:extLst>
          </p:cNvPr>
          <p:cNvGrpSpPr/>
          <p:nvPr userDrawn="1"/>
        </p:nvGrpSpPr>
        <p:grpSpPr>
          <a:xfrm>
            <a:off x="4541217" y="1516136"/>
            <a:ext cx="3109566" cy="911046"/>
            <a:chOff x="4541217" y="1177231"/>
            <a:chExt cx="3109566" cy="9110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6AF44-A10C-40A0-9BB9-C8505FD20BE2}"/>
                </a:ext>
              </a:extLst>
            </p:cNvPr>
            <p:cNvSpPr/>
            <p:nvPr/>
          </p:nvSpPr>
          <p:spPr>
            <a:xfrm>
              <a:off x="4541217" y="1177231"/>
              <a:ext cx="3109566" cy="65156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DF502EA-8BD2-4F9A-BF57-3665C9621128}"/>
                </a:ext>
              </a:extLst>
            </p:cNvPr>
            <p:cNvSpPr/>
            <p:nvPr/>
          </p:nvSpPr>
          <p:spPr>
            <a:xfrm rot="18900000">
              <a:off x="5913103" y="1717294"/>
              <a:ext cx="365794" cy="370983"/>
            </a:xfrm>
            <a:prstGeom prst="rtTriangl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4203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AF625E-3EE3-45E4-966F-CC1C297BAB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3900" y="2106929"/>
            <a:ext cx="3124200" cy="3124200"/>
          </a:xfrm>
          <a:custGeom>
            <a:avLst/>
            <a:gdLst>
              <a:gd name="connsiteX0" fmla="*/ 1448904 w 3124200"/>
              <a:gd name="connsiteY0" fmla="*/ 0 h 3124200"/>
              <a:gd name="connsiteX1" fmla="*/ 1675299 w 3124200"/>
              <a:gd name="connsiteY1" fmla="*/ 0 h 3124200"/>
              <a:gd name="connsiteX2" fmla="*/ 1722401 w 3124200"/>
              <a:gd name="connsiteY2" fmla="*/ 2379 h 3124200"/>
              <a:gd name="connsiteX3" fmla="*/ 3121824 w 3124200"/>
              <a:gd name="connsiteY3" fmla="*/ 1401801 h 3124200"/>
              <a:gd name="connsiteX4" fmla="*/ 3124200 w 3124200"/>
              <a:gd name="connsiteY4" fmla="*/ 1448864 h 3124200"/>
              <a:gd name="connsiteX5" fmla="*/ 3124200 w 3124200"/>
              <a:gd name="connsiteY5" fmla="*/ 1675339 h 3124200"/>
              <a:gd name="connsiteX6" fmla="*/ 3121824 w 3124200"/>
              <a:gd name="connsiteY6" fmla="*/ 1722401 h 3124200"/>
              <a:gd name="connsiteX7" fmla="*/ 1722401 w 3124200"/>
              <a:gd name="connsiteY7" fmla="*/ 3121824 h 3124200"/>
              <a:gd name="connsiteX8" fmla="*/ 1675338 w 3124200"/>
              <a:gd name="connsiteY8" fmla="*/ 3124200 h 3124200"/>
              <a:gd name="connsiteX9" fmla="*/ 1448865 w 3124200"/>
              <a:gd name="connsiteY9" fmla="*/ 3124200 h 3124200"/>
              <a:gd name="connsiteX10" fmla="*/ 1401801 w 3124200"/>
              <a:gd name="connsiteY10" fmla="*/ 3121824 h 3124200"/>
              <a:gd name="connsiteX11" fmla="*/ 2379 w 3124200"/>
              <a:gd name="connsiteY11" fmla="*/ 1722401 h 3124200"/>
              <a:gd name="connsiteX12" fmla="*/ 0 w 3124200"/>
              <a:gd name="connsiteY12" fmla="*/ 1675299 h 3124200"/>
              <a:gd name="connsiteX13" fmla="*/ 0 w 3124200"/>
              <a:gd name="connsiteY13" fmla="*/ 1448903 h 3124200"/>
              <a:gd name="connsiteX14" fmla="*/ 2379 w 3124200"/>
              <a:gd name="connsiteY14" fmla="*/ 1401801 h 3124200"/>
              <a:gd name="connsiteX15" fmla="*/ 1401801 w 3124200"/>
              <a:gd name="connsiteY15" fmla="*/ 2379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24200" h="3124200">
                <a:moveTo>
                  <a:pt x="1448904" y="0"/>
                </a:moveTo>
                <a:lnTo>
                  <a:pt x="1675299" y="0"/>
                </a:lnTo>
                <a:lnTo>
                  <a:pt x="1722401" y="2379"/>
                </a:lnTo>
                <a:cubicBezTo>
                  <a:pt x="2460277" y="77314"/>
                  <a:pt x="3046888" y="663925"/>
                  <a:pt x="3121824" y="1401801"/>
                </a:cubicBezTo>
                <a:lnTo>
                  <a:pt x="3124200" y="1448864"/>
                </a:lnTo>
                <a:lnTo>
                  <a:pt x="3124200" y="1675339"/>
                </a:lnTo>
                <a:lnTo>
                  <a:pt x="3121824" y="1722401"/>
                </a:lnTo>
                <a:cubicBezTo>
                  <a:pt x="3046888" y="2460277"/>
                  <a:pt x="2460277" y="3046888"/>
                  <a:pt x="1722401" y="3121824"/>
                </a:cubicBezTo>
                <a:lnTo>
                  <a:pt x="1675338" y="3124200"/>
                </a:lnTo>
                <a:lnTo>
                  <a:pt x="1448865" y="3124200"/>
                </a:lnTo>
                <a:lnTo>
                  <a:pt x="1401801" y="3121824"/>
                </a:lnTo>
                <a:cubicBezTo>
                  <a:pt x="663926" y="3046888"/>
                  <a:pt x="77314" y="2460277"/>
                  <a:pt x="2379" y="1722401"/>
                </a:cubicBezTo>
                <a:lnTo>
                  <a:pt x="0" y="1675299"/>
                </a:lnTo>
                <a:lnTo>
                  <a:pt x="0" y="1448903"/>
                </a:lnTo>
                <a:lnTo>
                  <a:pt x="2379" y="1401801"/>
                </a:lnTo>
                <a:cubicBezTo>
                  <a:pt x="77314" y="663925"/>
                  <a:pt x="663926" y="77314"/>
                  <a:pt x="1401801" y="23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7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C88128-C03A-4EEA-A314-BE9911068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1" y="1545248"/>
            <a:ext cx="6096000" cy="1908221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C2A9BE-9B9F-4865-AAF8-5A3DA08830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6400" y="3884589"/>
            <a:ext cx="6096000" cy="190822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C88128-C03A-4EEA-A314-BE9911068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1" y="1545248"/>
            <a:ext cx="2743199" cy="4247562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C2A9BE-9B9F-4865-AAF8-5A3DA08830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1545249"/>
            <a:ext cx="2743200" cy="424756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1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A5BE7BB-674C-4B7A-AF36-A86C4F539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1100" y="17526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FE19EC6-9727-4B05-BA34-0DB940465B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77300" y="17526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E892D2C-8BD7-4DCB-B674-15AD6D468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9200" y="17526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C88128-C03A-4EEA-A314-BE9911068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1" y="1545248"/>
            <a:ext cx="3200399" cy="1883752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354957F-80B4-46C7-A287-B42652DC47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1" y="1545248"/>
            <a:ext cx="3200399" cy="1883752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743DCDFD-88ED-4062-BAC1-82E6F0EB14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5801" y="1545248"/>
            <a:ext cx="3200399" cy="1883752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C8EB094-476D-4C9D-8DF9-883B126019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1828800" cy="18288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6D98651-95F1-4295-BEAF-046B598BB1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907788"/>
            <a:ext cx="1828800" cy="18288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3102A10-FFEE-4BEA-A35B-A35ABF609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600200"/>
            <a:ext cx="1828800" cy="18288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B900E7E-B7A7-44EB-8AA6-EB3FE8EE66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907788"/>
            <a:ext cx="1828800" cy="1828800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2" name="图片 11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6" name="图片 15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0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a room&#10;&#10;Description automatically generated">
            <a:extLst>
              <a:ext uri="{FF2B5EF4-FFF2-40B4-BE49-F238E27FC236}">
                <a16:creationId xmlns:a16="http://schemas.microsoft.com/office/drawing/2014/main" id="{8FF1EAA3-C558-4B49-830F-3CC61602C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12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2377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EE853-7997-4FBF-9B58-0EFD5A313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676173"/>
            <a:ext cx="5791200" cy="1477328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lang="en-US" dirty="0"/>
              <a:t>Click to edit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E988A-394C-49A0-90CA-2B739DB09A3C}"/>
              </a:ext>
            </a:extLst>
          </p:cNvPr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2F45D-30CC-4BA4-8542-5189A1E14396}"/>
              </a:ext>
            </a:extLst>
          </p:cNvPr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9676C96-BA42-476E-B4DD-A274D36D4744}"/>
              </a:ext>
            </a:extLst>
          </p:cNvPr>
          <p:cNvGrpSpPr/>
          <p:nvPr userDrawn="1"/>
        </p:nvGrpSpPr>
        <p:grpSpPr>
          <a:xfrm>
            <a:off x="4541217" y="1516136"/>
            <a:ext cx="3109566" cy="911046"/>
            <a:chOff x="4541217" y="1177231"/>
            <a:chExt cx="3109566" cy="9110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6AF44-A10C-40A0-9BB9-C8505FD20BE2}"/>
                </a:ext>
              </a:extLst>
            </p:cNvPr>
            <p:cNvSpPr/>
            <p:nvPr/>
          </p:nvSpPr>
          <p:spPr>
            <a:xfrm>
              <a:off x="4541217" y="1177231"/>
              <a:ext cx="3109566" cy="65156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DF502EA-8BD2-4F9A-BF57-3665C9621128}"/>
                </a:ext>
              </a:extLst>
            </p:cNvPr>
            <p:cNvSpPr/>
            <p:nvPr/>
          </p:nvSpPr>
          <p:spPr>
            <a:xfrm rot="18900000">
              <a:off x="5913103" y="1717294"/>
              <a:ext cx="365794" cy="370983"/>
            </a:xfrm>
            <a:prstGeom prst="rtTriangl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4203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4DC78-B989-4991-BDC2-A6923FDF4CE6}"/>
              </a:ext>
            </a:extLst>
          </p:cNvPr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8EA0F-E410-4F89-BFD7-8227D6527128}"/>
              </a:ext>
            </a:extLst>
          </p:cNvPr>
          <p:cNvSpPr/>
          <p:nvPr userDrawn="1"/>
        </p:nvSpPr>
        <p:spPr>
          <a:xfrm>
            <a:off x="11582400" y="0"/>
            <a:ext cx="612648" cy="612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2FCAB-BC56-46CA-9B4D-0555C3A40B94}"/>
              </a:ext>
            </a:extLst>
          </p:cNvPr>
          <p:cNvSpPr txBox="1"/>
          <p:nvPr userDrawn="1"/>
        </p:nvSpPr>
        <p:spPr>
          <a:xfrm>
            <a:off x="4267200" y="480536"/>
            <a:ext cx="297517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CONTENT</a:t>
            </a:r>
            <a:endParaRPr lang="en-MY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4F155FA-A8F0-4E08-AA7B-5EE7A782BE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2800" cy="6858000"/>
          </a:xfr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177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0793CE3-84E2-4299-8DCF-0D11EA8B9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47925" y="1733551"/>
            <a:ext cx="1896150" cy="4077630"/>
          </a:xfrm>
          <a:custGeom>
            <a:avLst/>
            <a:gdLst>
              <a:gd name="connsiteX0" fmla="*/ 288075 w 1896150"/>
              <a:gd name="connsiteY0" fmla="*/ 0 h 4077630"/>
              <a:gd name="connsiteX1" fmla="*/ 1608074 w 1896150"/>
              <a:gd name="connsiteY1" fmla="*/ 0 h 4077630"/>
              <a:gd name="connsiteX2" fmla="*/ 1608074 w 1896150"/>
              <a:gd name="connsiteY2" fmla="*/ 4590 h 4077630"/>
              <a:gd name="connsiteX3" fmla="*/ 1695196 w 1896150"/>
              <a:gd name="connsiteY3" fmla="*/ 4590 h 4077630"/>
              <a:gd name="connsiteX4" fmla="*/ 1896150 w 1896150"/>
              <a:gd name="connsiteY4" fmla="*/ 206242 h 4077630"/>
              <a:gd name="connsiteX5" fmla="*/ 1896150 w 1896150"/>
              <a:gd name="connsiteY5" fmla="*/ 3875978 h 4077630"/>
              <a:gd name="connsiteX6" fmla="*/ 1695196 w 1896150"/>
              <a:gd name="connsiteY6" fmla="*/ 4077630 h 4077630"/>
              <a:gd name="connsiteX7" fmla="*/ 200954 w 1896150"/>
              <a:gd name="connsiteY7" fmla="*/ 4077630 h 4077630"/>
              <a:gd name="connsiteX8" fmla="*/ 0 w 1896150"/>
              <a:gd name="connsiteY8" fmla="*/ 3875978 h 4077630"/>
              <a:gd name="connsiteX9" fmla="*/ 0 w 1896150"/>
              <a:gd name="connsiteY9" fmla="*/ 206242 h 4077630"/>
              <a:gd name="connsiteX10" fmla="*/ 200954 w 1896150"/>
              <a:gd name="connsiteY10" fmla="*/ 4590 h 4077630"/>
              <a:gd name="connsiteX11" fmla="*/ 288075 w 1896150"/>
              <a:gd name="connsiteY11" fmla="*/ 4590 h 407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6150" h="4077630">
                <a:moveTo>
                  <a:pt x="288075" y="0"/>
                </a:moveTo>
                <a:lnTo>
                  <a:pt x="1608074" y="0"/>
                </a:lnTo>
                <a:lnTo>
                  <a:pt x="1608074" y="4590"/>
                </a:lnTo>
                <a:lnTo>
                  <a:pt x="1695196" y="4590"/>
                </a:lnTo>
                <a:cubicBezTo>
                  <a:pt x="1806180" y="4590"/>
                  <a:pt x="1896150" y="94873"/>
                  <a:pt x="1896150" y="206242"/>
                </a:cubicBezTo>
                <a:lnTo>
                  <a:pt x="1896150" y="3875978"/>
                </a:lnTo>
                <a:cubicBezTo>
                  <a:pt x="1896150" y="3987347"/>
                  <a:pt x="1806180" y="4077630"/>
                  <a:pt x="1695196" y="4077630"/>
                </a:cubicBezTo>
                <a:lnTo>
                  <a:pt x="200954" y="4077630"/>
                </a:lnTo>
                <a:cubicBezTo>
                  <a:pt x="89970" y="4077630"/>
                  <a:pt x="0" y="3987347"/>
                  <a:pt x="0" y="3875978"/>
                </a:cubicBezTo>
                <a:lnTo>
                  <a:pt x="0" y="206242"/>
                </a:lnTo>
                <a:cubicBezTo>
                  <a:pt x="0" y="94872"/>
                  <a:pt x="89970" y="4590"/>
                  <a:pt x="200954" y="4590"/>
                </a:cubicBezTo>
                <a:lnTo>
                  <a:pt x="288075" y="45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3047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10F6FE2-7CBF-4BA8-AAA9-F628EA0B08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952" y="2391156"/>
            <a:ext cx="4599432" cy="2602410"/>
          </a:xfrm>
          <a:custGeom>
            <a:avLst/>
            <a:gdLst>
              <a:gd name="connsiteX0" fmla="*/ 0 w 4599432"/>
              <a:gd name="connsiteY0" fmla="*/ 0 h 2602410"/>
              <a:gd name="connsiteX1" fmla="*/ 4599432 w 4599432"/>
              <a:gd name="connsiteY1" fmla="*/ 0 h 2602410"/>
              <a:gd name="connsiteX2" fmla="*/ 4599432 w 4599432"/>
              <a:gd name="connsiteY2" fmla="*/ 2602410 h 2602410"/>
              <a:gd name="connsiteX3" fmla="*/ 0 w 4599432"/>
              <a:gd name="connsiteY3" fmla="*/ 2602410 h 260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9432" h="2602410">
                <a:moveTo>
                  <a:pt x="0" y="0"/>
                </a:moveTo>
                <a:lnTo>
                  <a:pt x="4599432" y="0"/>
                </a:lnTo>
                <a:lnTo>
                  <a:pt x="4599432" y="2602410"/>
                </a:lnTo>
                <a:lnTo>
                  <a:pt x="0" y="2602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42300E-D11A-4DAC-A123-CB5D44B22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67333" y="2254186"/>
            <a:ext cx="6462194" cy="3003486"/>
          </a:xfrm>
          <a:custGeom>
            <a:avLst/>
            <a:gdLst>
              <a:gd name="connsiteX0" fmla="*/ 1143000 w 7772400"/>
              <a:gd name="connsiteY0" fmla="*/ 194854 h 4180114"/>
              <a:gd name="connsiteX1" fmla="*/ 1143000 w 7772400"/>
              <a:gd name="connsiteY1" fmla="*/ 3776254 h 4180114"/>
              <a:gd name="connsiteX2" fmla="*/ 6629402 w 7772400"/>
              <a:gd name="connsiteY2" fmla="*/ 3776254 h 4180114"/>
              <a:gd name="connsiteX3" fmla="*/ 6629402 w 7772400"/>
              <a:gd name="connsiteY3" fmla="*/ 194854 h 4180114"/>
              <a:gd name="connsiteX4" fmla="*/ 0 w 7772400"/>
              <a:gd name="connsiteY4" fmla="*/ 0 h 4180114"/>
              <a:gd name="connsiteX5" fmla="*/ 7772400 w 7772400"/>
              <a:gd name="connsiteY5" fmla="*/ 0 h 4180114"/>
              <a:gd name="connsiteX6" fmla="*/ 7772400 w 7772400"/>
              <a:gd name="connsiteY6" fmla="*/ 4180114 h 4180114"/>
              <a:gd name="connsiteX7" fmla="*/ 0 w 7772400"/>
              <a:gd name="connsiteY7" fmla="*/ 4180114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2400" h="4180114">
                <a:moveTo>
                  <a:pt x="1143000" y="194854"/>
                </a:moveTo>
                <a:lnTo>
                  <a:pt x="1143000" y="3776254"/>
                </a:lnTo>
                <a:lnTo>
                  <a:pt x="6629402" y="3776254"/>
                </a:lnTo>
                <a:lnTo>
                  <a:pt x="6629402" y="194854"/>
                </a:lnTo>
                <a:close/>
                <a:moveTo>
                  <a:pt x="0" y="0"/>
                </a:moveTo>
                <a:lnTo>
                  <a:pt x="7772400" y="0"/>
                </a:lnTo>
                <a:lnTo>
                  <a:pt x="7772400" y="4180114"/>
                </a:lnTo>
                <a:lnTo>
                  <a:pt x="0" y="4180114"/>
                </a:lnTo>
                <a:close/>
              </a:path>
            </a:pathLst>
          </a:custGeom>
        </p:spPr>
      </p:pic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68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AF1CC9-7BBE-4118-87A3-18D56728E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800" y="1600200"/>
            <a:ext cx="1828800" cy="18288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700E856-EE54-4C5C-AA9A-5CE6A0F866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10400" y="1600200"/>
            <a:ext cx="1828800" cy="1828800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91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pic>
        <p:nvPicPr>
          <p:cNvPr id="13" name="Graphic 12" descr="Thumbs Up Sign">
            <a:extLst>
              <a:ext uri="{FF2B5EF4-FFF2-40B4-BE49-F238E27FC236}">
                <a16:creationId xmlns:a16="http://schemas.microsoft.com/office/drawing/2014/main" id="{35640ED0-03FB-42E4-ADC6-DCDE3EC5C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0" y="1905000"/>
            <a:ext cx="2438400" cy="2438400"/>
          </a:xfrm>
          <a:prstGeom prst="rect">
            <a:avLst/>
          </a:prstGeom>
        </p:spPr>
      </p:pic>
      <p:pic>
        <p:nvPicPr>
          <p:cNvPr id="14" name="Graphic 13" descr="Thumbs Up Sign">
            <a:extLst>
              <a:ext uri="{FF2B5EF4-FFF2-40B4-BE49-F238E27FC236}">
                <a16:creationId xmlns:a16="http://schemas.microsoft.com/office/drawing/2014/main" id="{CC70330C-0624-4195-8D55-80D4258F13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982200" y="2514600"/>
            <a:ext cx="2438400" cy="243840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pic>
        <p:nvPicPr>
          <p:cNvPr id="11" name="图片 10" descr="logo[1]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2" name="图片 11" descr="透明版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8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ore front at day&#10;&#10;Description automatically generated">
            <a:extLst>
              <a:ext uri="{FF2B5EF4-FFF2-40B4-BE49-F238E27FC236}">
                <a16:creationId xmlns:a16="http://schemas.microsoft.com/office/drawing/2014/main" id="{D0677836-BAC0-48C7-BF02-DE5D4852F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30000"/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AA24A-9C8D-4325-8A80-ACD80CDD4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5274" y="2719385"/>
            <a:ext cx="10972800" cy="638177"/>
          </a:xfrm>
        </p:spPr>
        <p:txBody>
          <a:bodyPr lIns="0" tIns="0" rIns="0" bIns="0"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THANKS FOR YOUR ATTENTION!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B682-FD61-45D2-A5AC-F8AB378C67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0434" y="4503748"/>
            <a:ext cx="5867400" cy="425450"/>
          </a:xfrm>
        </p:spPr>
        <p:txBody>
          <a:bodyPr lIns="0" tIns="0" rIns="0" bIns="0"/>
          <a:lstStyle>
            <a:lvl1pPr marL="0" indent="0" algn="ctr"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Reporter:  XXXX    Time: XXXXX</a:t>
            </a:r>
            <a:endParaRPr lang="en-MY" dirty="0"/>
          </a:p>
        </p:txBody>
      </p:sp>
      <p:grpSp>
        <p:nvGrpSpPr>
          <p:cNvPr id="21" name="组合 20"/>
          <p:cNvGrpSpPr/>
          <p:nvPr userDrawn="1"/>
        </p:nvGrpSpPr>
        <p:grpSpPr>
          <a:xfrm flipV="1">
            <a:off x="-47668" y="2786058"/>
            <a:ext cx="2119306" cy="500066"/>
            <a:chOff x="0" y="3571876"/>
            <a:chExt cx="12192000" cy="1122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88D6F4-B918-46C6-ACBF-4514F099FDD7}"/>
                </a:ext>
              </a:extLst>
            </p:cNvPr>
            <p:cNvSpPr/>
            <p:nvPr userDrawn="1"/>
          </p:nvSpPr>
          <p:spPr>
            <a:xfrm rot="5400000">
              <a:off x="6060280" y="-2488404"/>
              <a:ext cx="71439" cy="12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0221B49C-5379-46E9-A864-94BA596AA60A}"/>
                </a:ext>
              </a:extLst>
            </p:cNvPr>
            <p:cNvSpPr/>
            <p:nvPr userDrawn="1"/>
          </p:nvSpPr>
          <p:spPr>
            <a:xfrm rot="5400000">
              <a:off x="6073140" y="-2434686"/>
              <a:ext cx="45719" cy="1219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V="1">
            <a:off x="10096528" y="2803530"/>
            <a:ext cx="2119306" cy="500066"/>
            <a:chOff x="0" y="3571876"/>
            <a:chExt cx="12192000" cy="112297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7E88D6F4-B918-46C6-ACBF-4514F099FDD7}"/>
                </a:ext>
              </a:extLst>
            </p:cNvPr>
            <p:cNvSpPr/>
            <p:nvPr userDrawn="1"/>
          </p:nvSpPr>
          <p:spPr>
            <a:xfrm rot="5400000">
              <a:off x="6060280" y="-2488404"/>
              <a:ext cx="71439" cy="12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0221B49C-5379-46E9-A864-94BA596AA60A}"/>
                </a:ext>
              </a:extLst>
            </p:cNvPr>
            <p:cNvSpPr/>
            <p:nvPr userDrawn="1"/>
          </p:nvSpPr>
          <p:spPr>
            <a:xfrm rot="5400000">
              <a:off x="6073140" y="-2434686"/>
              <a:ext cx="45719" cy="1219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pic>
        <p:nvPicPr>
          <p:cNvPr id="17" name="图片 16" descr="logo[1].png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380961" y="285728"/>
            <a:ext cx="4476789" cy="821767"/>
          </a:xfrm>
          <a:prstGeom prst="rect">
            <a:avLst/>
          </a:prstGeom>
        </p:spPr>
      </p:pic>
      <p:pic>
        <p:nvPicPr>
          <p:cNvPr id="19" name="图片 18" descr="透明版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a room&#10;&#10;Description automatically generated">
            <a:extLst>
              <a:ext uri="{FF2B5EF4-FFF2-40B4-BE49-F238E27FC236}">
                <a16:creationId xmlns:a16="http://schemas.microsoft.com/office/drawing/2014/main" id="{8FF1EAA3-C558-4B49-830F-3CC61602C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1555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47668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EE853-7997-4FBF-9B58-0EFD5A313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676173"/>
            <a:ext cx="5791200" cy="1477328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lang="en-US" dirty="0"/>
              <a:t>Click to edit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E988A-394C-49A0-90CA-2B739DB09A3C}"/>
              </a:ext>
            </a:extLst>
          </p:cNvPr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2F45D-30CC-4BA4-8542-5189A1E14396}"/>
              </a:ext>
            </a:extLst>
          </p:cNvPr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676C96-BA42-476E-B4DD-A274D36D4744}"/>
              </a:ext>
            </a:extLst>
          </p:cNvPr>
          <p:cNvGrpSpPr/>
          <p:nvPr userDrawn="1"/>
        </p:nvGrpSpPr>
        <p:grpSpPr>
          <a:xfrm>
            <a:off x="4541217" y="1516136"/>
            <a:ext cx="3109566" cy="911046"/>
            <a:chOff x="4541217" y="1177231"/>
            <a:chExt cx="3109566" cy="9110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6AF44-A10C-40A0-9BB9-C8505FD20BE2}"/>
                </a:ext>
              </a:extLst>
            </p:cNvPr>
            <p:cNvSpPr/>
            <p:nvPr/>
          </p:nvSpPr>
          <p:spPr>
            <a:xfrm>
              <a:off x="4541217" y="1177231"/>
              <a:ext cx="3109566" cy="65156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DF502EA-8BD2-4F9A-BF57-3665C9621128}"/>
                </a:ext>
              </a:extLst>
            </p:cNvPr>
            <p:cNvSpPr/>
            <p:nvPr/>
          </p:nvSpPr>
          <p:spPr>
            <a:xfrm rot="18900000">
              <a:off x="5913103" y="1717294"/>
              <a:ext cx="365794" cy="370983"/>
            </a:xfrm>
            <a:prstGeom prst="rtTriangl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420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a room&#10;&#10;Description automatically generated">
            <a:extLst>
              <a:ext uri="{FF2B5EF4-FFF2-40B4-BE49-F238E27FC236}">
                <a16:creationId xmlns:a16="http://schemas.microsoft.com/office/drawing/2014/main" id="{8FF1EAA3-C558-4B49-830F-3CC61602C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47668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EE853-7997-4FBF-9B58-0EFD5A313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676173"/>
            <a:ext cx="5791200" cy="1477328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lang="en-US" dirty="0"/>
              <a:t>Click to edit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E988A-394C-49A0-90CA-2B739DB09A3C}"/>
              </a:ext>
            </a:extLst>
          </p:cNvPr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2F45D-30CC-4BA4-8542-5189A1E14396}"/>
              </a:ext>
            </a:extLst>
          </p:cNvPr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9676C96-BA42-476E-B4DD-A274D36D4744}"/>
              </a:ext>
            </a:extLst>
          </p:cNvPr>
          <p:cNvGrpSpPr/>
          <p:nvPr userDrawn="1"/>
        </p:nvGrpSpPr>
        <p:grpSpPr>
          <a:xfrm>
            <a:off x="4541217" y="1516136"/>
            <a:ext cx="3109566" cy="911046"/>
            <a:chOff x="4541217" y="1177231"/>
            <a:chExt cx="3109566" cy="9110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6AF44-A10C-40A0-9BB9-C8505FD20BE2}"/>
                </a:ext>
              </a:extLst>
            </p:cNvPr>
            <p:cNvSpPr/>
            <p:nvPr/>
          </p:nvSpPr>
          <p:spPr>
            <a:xfrm>
              <a:off x="4541217" y="1177231"/>
              <a:ext cx="3109566" cy="65156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DF502EA-8BD2-4F9A-BF57-3665C9621128}"/>
                </a:ext>
              </a:extLst>
            </p:cNvPr>
            <p:cNvSpPr/>
            <p:nvPr/>
          </p:nvSpPr>
          <p:spPr>
            <a:xfrm rot="18900000">
              <a:off x="5913103" y="1717294"/>
              <a:ext cx="365794" cy="370983"/>
            </a:xfrm>
            <a:prstGeom prst="rtTriangl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4203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CB26C1-2E40-40EB-9F25-283903ABA0A6}"/>
              </a:ext>
            </a:extLst>
          </p:cNvPr>
          <p:cNvGrpSpPr/>
          <p:nvPr/>
        </p:nvGrpSpPr>
        <p:grpSpPr>
          <a:xfrm>
            <a:off x="609600" y="4419369"/>
            <a:ext cx="2971800" cy="776529"/>
            <a:chOff x="380999" y="4419913"/>
            <a:chExt cx="2971800" cy="776529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B29DB00A-A46B-4C2F-9C24-C61C35C92000}"/>
                </a:ext>
              </a:extLst>
            </p:cNvPr>
            <p:cNvSpPr/>
            <p:nvPr/>
          </p:nvSpPr>
          <p:spPr>
            <a:xfrm rot="18900000">
              <a:off x="1671374" y="4805390"/>
              <a:ext cx="391052" cy="391052"/>
            </a:xfrm>
            <a:prstGeom prst="rtTriangl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B66571-F9B1-4A6B-9493-08FF5E781C08}"/>
                </a:ext>
              </a:extLst>
            </p:cNvPr>
            <p:cNvSpPr/>
            <p:nvPr/>
          </p:nvSpPr>
          <p:spPr>
            <a:xfrm>
              <a:off x="380999" y="4419913"/>
              <a:ext cx="2971800" cy="553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400" b="1" dirty="0">
                <a:latin typeface="+mj-lt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47FD69-C606-4179-AA40-58755EAC40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309547"/>
            <a:ext cx="2971800" cy="2971800"/>
          </a:xfrm>
        </p:spPr>
        <p:txBody>
          <a:bodyPr/>
          <a:lstStyle/>
          <a:p>
            <a:endParaRPr lang="en-MY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2E226A-FBF7-4CA8-9359-8611FFAC0CF7}"/>
              </a:ext>
            </a:extLst>
          </p:cNvPr>
          <p:cNvGrpSpPr/>
          <p:nvPr userDrawn="1"/>
        </p:nvGrpSpPr>
        <p:grpSpPr>
          <a:xfrm>
            <a:off x="8610602" y="4419369"/>
            <a:ext cx="2971800" cy="776529"/>
            <a:chOff x="380999" y="4419913"/>
            <a:chExt cx="2971800" cy="776529"/>
          </a:xfrm>
        </p:grpSpPr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4D4852D9-1484-4313-A98C-598735F2A253}"/>
                </a:ext>
              </a:extLst>
            </p:cNvPr>
            <p:cNvSpPr/>
            <p:nvPr/>
          </p:nvSpPr>
          <p:spPr>
            <a:xfrm rot="18900000">
              <a:off x="1671374" y="4805390"/>
              <a:ext cx="391052" cy="391052"/>
            </a:xfrm>
            <a:prstGeom prst="rtTriangl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C4566F-B0F3-45E4-8BEB-F190B97E220A}"/>
                </a:ext>
              </a:extLst>
            </p:cNvPr>
            <p:cNvSpPr/>
            <p:nvPr/>
          </p:nvSpPr>
          <p:spPr>
            <a:xfrm>
              <a:off x="380999" y="4419913"/>
              <a:ext cx="2971800" cy="553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400" b="1" dirty="0">
                <a:latin typeface="+mj-lt"/>
              </a:endParaRPr>
            </a:p>
          </p:txBody>
        </p:sp>
      </p:grp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8246BCC-9BBA-4A29-9375-767D9DCF19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0602" y="1309547"/>
            <a:ext cx="2971800" cy="2971800"/>
          </a:xfrm>
        </p:spPr>
        <p:txBody>
          <a:bodyPr/>
          <a:lstStyle/>
          <a:p>
            <a:endParaRPr lang="en-MY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46E82A-F1DB-4B20-A9CF-326C550EBBAC}"/>
              </a:ext>
            </a:extLst>
          </p:cNvPr>
          <p:cNvGrpSpPr/>
          <p:nvPr userDrawn="1"/>
        </p:nvGrpSpPr>
        <p:grpSpPr>
          <a:xfrm>
            <a:off x="4604784" y="4421496"/>
            <a:ext cx="2971800" cy="776529"/>
            <a:chOff x="380999" y="4419913"/>
            <a:chExt cx="2971800" cy="776529"/>
          </a:xfrm>
        </p:grpSpPr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DD624CA4-737E-449F-908E-11137D882781}"/>
                </a:ext>
              </a:extLst>
            </p:cNvPr>
            <p:cNvSpPr/>
            <p:nvPr/>
          </p:nvSpPr>
          <p:spPr>
            <a:xfrm rot="18900000">
              <a:off x="1671374" y="4805390"/>
              <a:ext cx="391052" cy="391052"/>
            </a:xfrm>
            <a:prstGeom prst="rtTriangl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3DB6D7-1FA3-4A50-8F24-8E359AAAB85B}"/>
                </a:ext>
              </a:extLst>
            </p:cNvPr>
            <p:cNvSpPr/>
            <p:nvPr/>
          </p:nvSpPr>
          <p:spPr>
            <a:xfrm>
              <a:off x="380999" y="4419913"/>
              <a:ext cx="2971800" cy="553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400" b="1" dirty="0">
                <a:latin typeface="+mj-lt"/>
              </a:endParaRPr>
            </a:p>
          </p:txBody>
        </p:sp>
      </p:grp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A5D767E-5650-4980-B7DB-3CE0A05165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4784" y="1311674"/>
            <a:ext cx="2971800" cy="2971800"/>
          </a:xfrm>
        </p:spPr>
        <p:txBody>
          <a:bodyPr/>
          <a:lstStyle/>
          <a:p>
            <a:endParaRPr lang="en-MY"/>
          </a:p>
        </p:txBody>
      </p:sp>
      <p:pic>
        <p:nvPicPr>
          <p:cNvPr id="22" name="图片 21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23" name="图片 22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o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4D1723E9-D8BD-4750-BCEE-3B2A1602DE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6360" y="1309941"/>
            <a:ext cx="1691640" cy="1691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MY" dirty="0"/>
            </a:lvl1pPr>
          </a:lstStyle>
          <a:p>
            <a:pPr lvl="0"/>
            <a:endParaRPr lang="en-MY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25449-75E4-4AA9-BCFD-F35B1D21BDE0}"/>
              </a:ext>
            </a:extLst>
          </p:cNvPr>
          <p:cNvSpPr/>
          <p:nvPr/>
        </p:nvSpPr>
        <p:spPr>
          <a:xfrm>
            <a:off x="623316" y="5162279"/>
            <a:ext cx="3858768" cy="868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BEB906-5DC0-4120-8A22-79EA378813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623" y="1306913"/>
            <a:ext cx="3860154" cy="3855366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46465-3F4C-4801-BB09-5039DF9C97E3}"/>
              </a:ext>
            </a:extLst>
          </p:cNvPr>
          <p:cNvSpPr/>
          <p:nvPr userDrawn="1"/>
        </p:nvSpPr>
        <p:spPr>
          <a:xfrm>
            <a:off x="5166360" y="2990356"/>
            <a:ext cx="1691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59" name="Picture Placeholder 4">
            <a:extLst>
              <a:ext uri="{FF2B5EF4-FFF2-40B4-BE49-F238E27FC236}">
                <a16:creationId xmlns:a16="http://schemas.microsoft.com/office/drawing/2014/main" id="{A7D91AD9-B6BD-46C1-B734-058AA90249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6360" y="3802091"/>
            <a:ext cx="1691640" cy="1691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MY" dirty="0"/>
            </a:lvl1pPr>
          </a:lstStyle>
          <a:p>
            <a:pPr lvl="0"/>
            <a:endParaRPr lang="en-MY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2054F8-07D0-4BDB-B8A0-1FDC4AF64367}"/>
              </a:ext>
            </a:extLst>
          </p:cNvPr>
          <p:cNvSpPr/>
          <p:nvPr userDrawn="1"/>
        </p:nvSpPr>
        <p:spPr>
          <a:xfrm>
            <a:off x="5166360" y="5482506"/>
            <a:ext cx="1691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17DC6F58-6924-453B-A899-5B565115D0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90760" y="1309941"/>
            <a:ext cx="1691640" cy="1691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MY" dirty="0"/>
            </a:lvl1pPr>
          </a:lstStyle>
          <a:p>
            <a:pPr lvl="0"/>
            <a:endParaRPr lang="en-MY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38380F-FA90-4C43-9777-66022515C123}"/>
              </a:ext>
            </a:extLst>
          </p:cNvPr>
          <p:cNvSpPr/>
          <p:nvPr userDrawn="1"/>
        </p:nvSpPr>
        <p:spPr>
          <a:xfrm>
            <a:off x="9890760" y="2990356"/>
            <a:ext cx="1691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3" name="Picture Placeholder 4">
            <a:extLst>
              <a:ext uri="{FF2B5EF4-FFF2-40B4-BE49-F238E27FC236}">
                <a16:creationId xmlns:a16="http://schemas.microsoft.com/office/drawing/2014/main" id="{D6760DC5-8AA5-4622-8A38-1A02F47D8F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90760" y="3802091"/>
            <a:ext cx="1691640" cy="1691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MY" dirty="0"/>
            </a:lvl1pPr>
          </a:lstStyle>
          <a:p>
            <a:pPr lvl="0"/>
            <a:endParaRPr lang="en-MY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C8BE1-3F47-4E68-9ACD-77180F26EE3F}"/>
              </a:ext>
            </a:extLst>
          </p:cNvPr>
          <p:cNvSpPr/>
          <p:nvPr userDrawn="1"/>
        </p:nvSpPr>
        <p:spPr>
          <a:xfrm>
            <a:off x="9890760" y="5482506"/>
            <a:ext cx="1691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5" name="Picture Placeholder 4">
            <a:extLst>
              <a:ext uri="{FF2B5EF4-FFF2-40B4-BE49-F238E27FC236}">
                <a16:creationId xmlns:a16="http://schemas.microsoft.com/office/drawing/2014/main" id="{B222535D-9A27-4535-8E5E-9B501DEE8F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8560" y="1309941"/>
            <a:ext cx="1691640" cy="1691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MY" dirty="0"/>
            </a:lvl1pPr>
          </a:lstStyle>
          <a:p>
            <a:pPr lvl="0"/>
            <a:endParaRPr lang="en-MY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29D346-D63D-41E5-85AA-F1D3BFB8D501}"/>
              </a:ext>
            </a:extLst>
          </p:cNvPr>
          <p:cNvSpPr/>
          <p:nvPr userDrawn="1"/>
        </p:nvSpPr>
        <p:spPr>
          <a:xfrm>
            <a:off x="7528560" y="2990356"/>
            <a:ext cx="1691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452EDB89-9F25-4C79-B13D-8F26115FD4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28560" y="3802091"/>
            <a:ext cx="1691640" cy="1691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MY" dirty="0"/>
            </a:lvl1pPr>
          </a:lstStyle>
          <a:p>
            <a:pPr lvl="0"/>
            <a:endParaRPr lang="en-MY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113DD7-56D0-46D0-9BCD-96581DDBC639}"/>
              </a:ext>
            </a:extLst>
          </p:cNvPr>
          <p:cNvSpPr/>
          <p:nvPr userDrawn="1"/>
        </p:nvSpPr>
        <p:spPr>
          <a:xfrm>
            <a:off x="7528560" y="5482506"/>
            <a:ext cx="1691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pic>
        <p:nvPicPr>
          <p:cNvPr id="24" name="图片 23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25" name="图片 24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pic>
        <p:nvPicPr>
          <p:cNvPr id="13" name="图片 12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4" name="图片 13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BC43C7-C1B5-483A-80D3-E931039A2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485899"/>
            <a:ext cx="4343400" cy="4343400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3" name="图片 12" descr="logo[1]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4" name="图片 13" descr="透明版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C664F-6A4B-4291-9CD2-C0C3E89DE648}"/>
              </a:ext>
            </a:extLst>
          </p:cNvPr>
          <p:cNvGrpSpPr/>
          <p:nvPr userDrawn="1"/>
        </p:nvGrpSpPr>
        <p:grpSpPr>
          <a:xfrm>
            <a:off x="609600" y="1043940"/>
            <a:ext cx="10972800" cy="45719"/>
            <a:chOff x="0" y="990600"/>
            <a:chExt cx="12192001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05894-FB6D-47C2-AF61-F6638F5B8433}"/>
                </a:ext>
              </a:extLst>
            </p:cNvPr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ADF6D-4276-420F-BEF2-46CF09618FD5}"/>
                </a:ext>
              </a:extLst>
            </p:cNvPr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E622AE8-B49A-4B14-AF49-48361BA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51"/>
            <a:ext cx="10972800" cy="813789"/>
          </a:xfrm>
        </p:spPr>
        <p:txBody>
          <a:bodyPr lIns="0" tIns="0" rIns="0" bIns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D2783-108A-48CE-AFD4-1D1CE40126F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49C-5379-46E9-A864-94BA596AA60A}"/>
              </a:ext>
            </a:extLst>
          </p:cNvPr>
          <p:cNvSpPr/>
          <p:nvPr userDrawn="1"/>
        </p:nvSpPr>
        <p:spPr>
          <a:xfrm>
            <a:off x="0" y="6248400"/>
            <a:ext cx="152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FA7865-655C-49EB-BC10-1472161285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81260" y="1757030"/>
            <a:ext cx="3801140" cy="3801140"/>
          </a:xfrm>
          <a:custGeom>
            <a:avLst/>
            <a:gdLst>
              <a:gd name="connsiteX0" fmla="*/ 1848652 w 3763963"/>
              <a:gd name="connsiteY0" fmla="*/ 0 h 3763963"/>
              <a:gd name="connsiteX1" fmla="*/ 1915311 w 3763963"/>
              <a:gd name="connsiteY1" fmla="*/ 0 h 3763963"/>
              <a:gd name="connsiteX2" fmla="*/ 2074575 w 3763963"/>
              <a:gd name="connsiteY2" fmla="*/ 8042 h 3763963"/>
              <a:gd name="connsiteX3" fmla="*/ 3755920 w 3763963"/>
              <a:gd name="connsiteY3" fmla="*/ 1689387 h 3763963"/>
              <a:gd name="connsiteX4" fmla="*/ 3763963 w 3763963"/>
              <a:gd name="connsiteY4" fmla="*/ 1848670 h 3763963"/>
              <a:gd name="connsiteX5" fmla="*/ 3763963 w 3763963"/>
              <a:gd name="connsiteY5" fmla="*/ 1915292 h 3763963"/>
              <a:gd name="connsiteX6" fmla="*/ 3755920 w 3763963"/>
              <a:gd name="connsiteY6" fmla="*/ 2074575 h 3763963"/>
              <a:gd name="connsiteX7" fmla="*/ 2074575 w 3763963"/>
              <a:gd name="connsiteY7" fmla="*/ 3755920 h 3763963"/>
              <a:gd name="connsiteX8" fmla="*/ 1915291 w 3763963"/>
              <a:gd name="connsiteY8" fmla="*/ 3763963 h 3763963"/>
              <a:gd name="connsiteX9" fmla="*/ 1848672 w 3763963"/>
              <a:gd name="connsiteY9" fmla="*/ 3763963 h 3763963"/>
              <a:gd name="connsiteX10" fmla="*/ 1689388 w 3763963"/>
              <a:gd name="connsiteY10" fmla="*/ 3755920 h 3763963"/>
              <a:gd name="connsiteX11" fmla="*/ 8042 w 3763963"/>
              <a:gd name="connsiteY11" fmla="*/ 2074575 h 3763963"/>
              <a:gd name="connsiteX12" fmla="*/ 0 w 3763963"/>
              <a:gd name="connsiteY12" fmla="*/ 1915311 h 3763963"/>
              <a:gd name="connsiteX13" fmla="*/ 0 w 3763963"/>
              <a:gd name="connsiteY13" fmla="*/ 1848651 h 3763963"/>
              <a:gd name="connsiteX14" fmla="*/ 8042 w 3763963"/>
              <a:gd name="connsiteY14" fmla="*/ 1689387 h 3763963"/>
              <a:gd name="connsiteX15" fmla="*/ 1689388 w 3763963"/>
              <a:gd name="connsiteY15" fmla="*/ 8042 h 376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3963" h="3763963">
                <a:moveTo>
                  <a:pt x="1848652" y="0"/>
                </a:moveTo>
                <a:lnTo>
                  <a:pt x="1915311" y="0"/>
                </a:lnTo>
                <a:lnTo>
                  <a:pt x="2074575" y="8042"/>
                </a:lnTo>
                <a:cubicBezTo>
                  <a:pt x="2961101" y="98074"/>
                  <a:pt x="3665888" y="802862"/>
                  <a:pt x="3755920" y="1689387"/>
                </a:cubicBezTo>
                <a:lnTo>
                  <a:pt x="3763963" y="1848670"/>
                </a:lnTo>
                <a:lnTo>
                  <a:pt x="3763963" y="1915292"/>
                </a:lnTo>
                <a:lnTo>
                  <a:pt x="3755920" y="2074575"/>
                </a:lnTo>
                <a:cubicBezTo>
                  <a:pt x="3665888" y="2961101"/>
                  <a:pt x="2961101" y="3665889"/>
                  <a:pt x="2074575" y="3755920"/>
                </a:cubicBezTo>
                <a:lnTo>
                  <a:pt x="1915291" y="3763963"/>
                </a:lnTo>
                <a:lnTo>
                  <a:pt x="1848672" y="3763963"/>
                </a:lnTo>
                <a:lnTo>
                  <a:pt x="1689388" y="3755920"/>
                </a:lnTo>
                <a:cubicBezTo>
                  <a:pt x="802862" y="3665889"/>
                  <a:pt x="98074" y="2961101"/>
                  <a:pt x="8042" y="2074575"/>
                </a:cubicBezTo>
                <a:lnTo>
                  <a:pt x="0" y="1915311"/>
                </a:lnTo>
                <a:lnTo>
                  <a:pt x="0" y="1848651"/>
                </a:lnTo>
                <a:lnTo>
                  <a:pt x="8042" y="1689387"/>
                </a:lnTo>
                <a:cubicBezTo>
                  <a:pt x="98074" y="802862"/>
                  <a:pt x="802862" y="98074"/>
                  <a:pt x="1689388" y="80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MY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8CBA77-1FF5-4E26-B65F-77D3C3F41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6064" t="20617" r="35753" b="58813"/>
          <a:stretch>
            <a:fillRect/>
          </a:stretch>
        </p:blipFill>
        <p:spPr>
          <a:xfrm>
            <a:off x="341887" y="1408687"/>
            <a:ext cx="1410713" cy="1410713"/>
          </a:xfrm>
          <a:custGeom>
            <a:avLst/>
            <a:gdLst>
              <a:gd name="connsiteX0" fmla="*/ 0 w 1410713"/>
              <a:gd name="connsiteY0" fmla="*/ 0 h 1410713"/>
              <a:gd name="connsiteX1" fmla="*/ 1410713 w 1410713"/>
              <a:gd name="connsiteY1" fmla="*/ 0 h 1410713"/>
              <a:gd name="connsiteX2" fmla="*/ 1410713 w 1410713"/>
              <a:gd name="connsiteY2" fmla="*/ 1410713 h 1410713"/>
              <a:gd name="connsiteX3" fmla="*/ 0 w 1410713"/>
              <a:gd name="connsiteY3" fmla="*/ 1410713 h 14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13" h="1410713">
                <a:moveTo>
                  <a:pt x="0" y="0"/>
                </a:moveTo>
                <a:lnTo>
                  <a:pt x="1410713" y="0"/>
                </a:lnTo>
                <a:lnTo>
                  <a:pt x="1410713" y="1410713"/>
                </a:lnTo>
                <a:lnTo>
                  <a:pt x="0" y="1410713"/>
                </a:lnTo>
                <a:close/>
              </a:path>
            </a:pathLst>
          </a:custGeom>
        </p:spPr>
      </p:pic>
      <p:pic>
        <p:nvPicPr>
          <p:cNvPr id="16" name="图片 15" descr="logo[1]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25284" y="6361766"/>
            <a:ext cx="2314318" cy="424820"/>
          </a:xfrm>
          <a:prstGeom prst="rect">
            <a:avLst/>
          </a:prstGeom>
        </p:spPr>
      </p:pic>
      <p:pic>
        <p:nvPicPr>
          <p:cNvPr id="17" name="图片 16" descr="透明版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25024" y="-642966"/>
            <a:ext cx="2324106" cy="2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07259-A107-464D-AACA-5097E9D1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04590-C382-4D5E-92B4-1FC37D91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394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81" r:id="rId4"/>
    <p:sldLayoutId id="2147483664" r:id="rId5"/>
    <p:sldLayoutId id="2147483665" r:id="rId6"/>
    <p:sldLayoutId id="2147483660" r:id="rId7"/>
    <p:sldLayoutId id="2147483666" r:id="rId8"/>
    <p:sldLayoutId id="2147483667" r:id="rId9"/>
    <p:sldLayoutId id="2147483668" r:id="rId10"/>
    <p:sldLayoutId id="2147483670" r:id="rId11"/>
    <p:sldLayoutId id="2147483682" r:id="rId12"/>
    <p:sldLayoutId id="2147483671" r:id="rId13"/>
    <p:sldLayoutId id="2147483672" r:id="rId14"/>
    <p:sldLayoutId id="2147483673" r:id="rId15"/>
    <p:sldLayoutId id="2147483675" r:id="rId16"/>
    <p:sldLayoutId id="2147483674" r:id="rId17"/>
    <p:sldLayoutId id="2147483676" r:id="rId18"/>
    <p:sldLayoutId id="2147483683" r:id="rId19"/>
    <p:sldLayoutId id="2147483680" r:id="rId20"/>
    <p:sldLayoutId id="2147483678" r:id="rId21"/>
    <p:sldLayoutId id="2147483677" r:id="rId22"/>
    <p:sldLayoutId id="2147483679" r:id="rId23"/>
    <p:sldLayoutId id="214748366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672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9E00-B041-4573-8344-7171524FC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282" y="2071678"/>
            <a:ext cx="8501122" cy="1330325"/>
          </a:xfrm>
        </p:spPr>
        <p:txBody>
          <a:bodyPr/>
          <a:lstStyle/>
          <a:p>
            <a:r>
              <a:rPr lang="zh-CN" altLang="en-US" dirty="0"/>
              <a:t>基于深度学习的掌纹识别算法研究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9196-F6F7-4809-B81F-736357440DC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500338" y="5072074"/>
            <a:ext cx="7239000" cy="365125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b="1" dirty="0">
                <a:solidFill>
                  <a:srgbClr val="2359A8"/>
                </a:solidFill>
                <a:latin typeface="微软雅黑" pitchFamily="34" charset="-122"/>
                <a:ea typeface="微软雅黑" pitchFamily="34" charset="-122"/>
              </a:rPr>
              <a:t>Reporter: </a:t>
            </a:r>
            <a:r>
              <a:rPr lang="en-US" altLang="zh-CN" b="1" dirty="0" err="1">
                <a:solidFill>
                  <a:srgbClr val="2359A8"/>
                </a:solidFill>
                <a:latin typeface="微软雅黑" pitchFamily="34" charset="-122"/>
                <a:ea typeface="微软雅黑" pitchFamily="34" charset="-122"/>
              </a:rPr>
              <a:t>Jinyang</a:t>
            </a:r>
            <a:r>
              <a:rPr lang="en-US" altLang="zh-CN" b="1" dirty="0">
                <a:solidFill>
                  <a:srgbClr val="2359A8"/>
                </a:solidFill>
                <a:latin typeface="微软雅黑" pitchFamily="34" charset="-122"/>
                <a:ea typeface="微软雅黑" pitchFamily="34" charset="-122"/>
              </a:rPr>
              <a:t> Yang    Student ID: 18S051015</a:t>
            </a:r>
            <a:endParaRPr lang="en-MY" b="1" dirty="0">
              <a:solidFill>
                <a:srgbClr val="2359A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28E43B-191E-4346-90B3-7EFA4094B751}"/>
              </a:ext>
            </a:extLst>
          </p:cNvPr>
          <p:cNvSpPr txBox="1">
            <a:spLocks/>
          </p:cNvSpPr>
          <p:nvPr/>
        </p:nvSpPr>
        <p:spPr>
          <a:xfrm>
            <a:off x="9840416" y="6492875"/>
            <a:ext cx="23515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en-US" altLang="zh-CN" b="1" dirty="0">
                <a:solidFill>
                  <a:srgbClr val="2359A8"/>
                </a:solidFill>
                <a:latin typeface="微软雅黑" pitchFamily="34" charset="-122"/>
                <a:ea typeface="微软雅黑" pitchFamily="34" charset="-122"/>
              </a:rPr>
              <a:t>Set 08,2019</a:t>
            </a:r>
            <a:r>
              <a:rPr lang="en-MY" altLang="zh-CN" b="1" dirty="0">
                <a:solidFill>
                  <a:srgbClr val="2359A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MY" b="1" dirty="0">
              <a:solidFill>
                <a:srgbClr val="2359A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84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8EC8-31AC-4DAC-B9CE-0BA372C9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Inadequacy of predecessors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CFD1A-F690-46C8-9E3D-29497C400FDE}"/>
              </a:ext>
            </a:extLst>
          </p:cNvPr>
          <p:cNvSpPr/>
          <p:nvPr/>
        </p:nvSpPr>
        <p:spPr>
          <a:xfrm>
            <a:off x="609600" y="145699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+mj-lt"/>
              </a:rPr>
              <a:t>ROI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Sensitive to luminance, rotation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Dependent on palm segmentation</a:t>
            </a:r>
          </a:p>
          <a:p>
            <a:pPr algn="just"/>
            <a:endParaRPr lang="en-US" sz="2000" b="1" dirty="0">
              <a:latin typeface="+mj-lt"/>
            </a:endParaRPr>
          </a:p>
          <a:p>
            <a:pPr algn="just"/>
            <a:r>
              <a:rPr lang="en-US" altLang="zh-CN" sz="2000" b="1" dirty="0">
                <a:latin typeface="+mj-lt"/>
              </a:rPr>
              <a:t>Feature basing on local texture descriptors</a:t>
            </a:r>
            <a:endParaRPr lang="en-US" sz="2000" b="1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Handcrafted feature extraction, with manual </a:t>
            </a:r>
            <a:r>
              <a:rPr lang="en-US" altLang="zh-CN" sz="2000" dirty="0"/>
              <a:t>optimal </a:t>
            </a:r>
            <a:r>
              <a:rPr lang="en-US" sz="2000" dirty="0"/>
              <a:t>parameters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No standard data acquiring device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altLang="zh-CN" sz="2000" b="1" dirty="0">
                <a:latin typeface="+mj-lt"/>
              </a:rPr>
              <a:t>Deep CNN</a:t>
            </a:r>
            <a:endParaRPr lang="en-US" sz="2000" b="1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Supervised training, require training data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Use general-purpose filters (e.g., filters </a:t>
            </a:r>
            <a:r>
              <a:rPr lang="en-US" altLang="zh-CN" sz="2000" dirty="0" err="1"/>
              <a:t>pretrained</a:t>
            </a:r>
            <a:r>
              <a:rPr lang="en-US" altLang="zh-CN" sz="2000" dirty="0"/>
              <a:t> on general image classification databases)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Lack experiment across databases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Lack comparisons with recent local texture descriptors based methods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Not generalized enough for identifying new unseen classes </a:t>
            </a:r>
          </a:p>
        </p:txBody>
      </p:sp>
    </p:spTree>
    <p:extLst>
      <p:ext uri="{BB962C8B-B14F-4D97-AF65-F5344CB8AC3E}">
        <p14:creationId xmlns:p14="http://schemas.microsoft.com/office/powerpoint/2010/main" val="34578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04F2-C95B-436F-B758-AD395AEE3757}"/>
              </a:ext>
            </a:extLst>
          </p:cNvPr>
          <p:cNvSpPr txBox="1"/>
          <p:nvPr/>
        </p:nvSpPr>
        <p:spPr>
          <a:xfrm>
            <a:off x="5521035" y="1626513"/>
            <a:ext cx="134870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PART </a:t>
            </a:r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II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I</a:t>
            </a:r>
            <a:endParaRPr lang="en-MY" sz="2800" b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3D95-0E27-4C29-83FC-9FF7F7A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Process of </a:t>
            </a:r>
            <a:r>
              <a:rPr lang="en-MY" dirty="0" err="1"/>
              <a:t>palmprint</a:t>
            </a:r>
            <a:r>
              <a:rPr lang="en-MY" dirty="0"/>
              <a:t> recognition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F0B-16C6-4094-BC30-BC51584E6E63}"/>
              </a:ext>
            </a:extLst>
          </p:cNvPr>
          <p:cNvGrpSpPr/>
          <p:nvPr/>
        </p:nvGrpSpPr>
        <p:grpSpPr>
          <a:xfrm>
            <a:off x="609600" y="1796534"/>
            <a:ext cx="1981200" cy="3434462"/>
            <a:chOff x="609600" y="1796534"/>
            <a:chExt cx="1981200" cy="34344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BE8E8E-A519-4625-9437-9C05347C5313}"/>
                </a:ext>
              </a:extLst>
            </p:cNvPr>
            <p:cNvSpPr/>
            <p:nvPr/>
          </p:nvSpPr>
          <p:spPr>
            <a:xfrm>
              <a:off x="609600" y="1981200"/>
              <a:ext cx="1981200" cy="32497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dirty="0">
                  <a:solidFill>
                    <a:schemeClr val="tx1"/>
                  </a:solidFill>
                </a:rPr>
                <a:t>reprocess</a:t>
              </a:r>
              <a:endParaRPr lang="en-MY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D581BE-CE76-4DB8-8962-5BA2AB75B5A4}"/>
                </a:ext>
              </a:extLst>
            </p:cNvPr>
            <p:cNvSpPr txBox="1"/>
            <p:nvPr/>
          </p:nvSpPr>
          <p:spPr>
            <a:xfrm>
              <a:off x="952500" y="1796534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MY" sz="2400" b="1" dirty="0">
                  <a:solidFill>
                    <a:schemeClr val="accent1"/>
                  </a:solidFill>
                  <a:latin typeface="+mj-lt"/>
                </a:rPr>
                <a:t>STEP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6A9F8-A84A-48FA-9446-0F22C7919466}"/>
              </a:ext>
            </a:extLst>
          </p:cNvPr>
          <p:cNvGrpSpPr/>
          <p:nvPr/>
        </p:nvGrpSpPr>
        <p:grpSpPr>
          <a:xfrm>
            <a:off x="3606801" y="1796534"/>
            <a:ext cx="1981200" cy="3434462"/>
            <a:chOff x="609600" y="1796534"/>
            <a:chExt cx="1981200" cy="34344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8F9CF6-AAAF-4999-8AFC-405E14B02F39}"/>
                </a:ext>
              </a:extLst>
            </p:cNvPr>
            <p:cNvSpPr/>
            <p:nvPr/>
          </p:nvSpPr>
          <p:spPr>
            <a:xfrm>
              <a:off x="609600" y="1981200"/>
              <a:ext cx="1981200" cy="32497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ROI alignment</a:t>
              </a:r>
              <a:endParaRPr lang="en-MY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2AEDEB-2E74-4537-9566-D856A6DF0D70}"/>
                </a:ext>
              </a:extLst>
            </p:cNvPr>
            <p:cNvSpPr txBox="1"/>
            <p:nvPr/>
          </p:nvSpPr>
          <p:spPr>
            <a:xfrm>
              <a:off x="952500" y="1796534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MY" sz="2400" b="1" dirty="0">
                  <a:solidFill>
                    <a:schemeClr val="accent1"/>
                  </a:solidFill>
                  <a:latin typeface="+mj-lt"/>
                </a:rPr>
                <a:t>STEP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67CE5A-9384-47D8-8BDA-16B6335D1819}"/>
              </a:ext>
            </a:extLst>
          </p:cNvPr>
          <p:cNvGrpSpPr/>
          <p:nvPr/>
        </p:nvGrpSpPr>
        <p:grpSpPr>
          <a:xfrm>
            <a:off x="6604002" y="1773385"/>
            <a:ext cx="1981200" cy="3434462"/>
            <a:chOff x="609600" y="1796534"/>
            <a:chExt cx="1981200" cy="34344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098ECD-E0D3-43B7-9DB7-2385B90E787E}"/>
                </a:ext>
              </a:extLst>
            </p:cNvPr>
            <p:cNvSpPr/>
            <p:nvPr/>
          </p:nvSpPr>
          <p:spPr>
            <a:xfrm>
              <a:off x="609600" y="1981200"/>
              <a:ext cx="1981200" cy="32497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Feature extraction</a:t>
              </a:r>
              <a:endParaRPr lang="en-MY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EBD75-2A91-458B-88A8-ADF4D396C548}"/>
                </a:ext>
              </a:extLst>
            </p:cNvPr>
            <p:cNvSpPr txBox="1"/>
            <p:nvPr/>
          </p:nvSpPr>
          <p:spPr>
            <a:xfrm>
              <a:off x="952500" y="1796534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MY" sz="2400" b="1" dirty="0">
                  <a:solidFill>
                    <a:schemeClr val="accent1"/>
                  </a:solidFill>
                  <a:latin typeface="+mj-lt"/>
                </a:rPr>
                <a:t>STEP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9E9C5A-126B-41F8-8BFC-8641137118FC}"/>
              </a:ext>
            </a:extLst>
          </p:cNvPr>
          <p:cNvGrpSpPr/>
          <p:nvPr/>
        </p:nvGrpSpPr>
        <p:grpSpPr>
          <a:xfrm>
            <a:off x="9601202" y="1773385"/>
            <a:ext cx="1981200" cy="3434462"/>
            <a:chOff x="609600" y="1796534"/>
            <a:chExt cx="1981200" cy="34344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07D4D7-1B01-4939-9061-DF34F469B6EC}"/>
                </a:ext>
              </a:extLst>
            </p:cNvPr>
            <p:cNvSpPr/>
            <p:nvPr/>
          </p:nvSpPr>
          <p:spPr>
            <a:xfrm>
              <a:off x="609600" y="1981200"/>
              <a:ext cx="1981200" cy="32497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Matching &amp; recognize</a:t>
              </a:r>
              <a:endParaRPr lang="en-MY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3D1145-20A4-4A2D-9F9F-CBDCAD42D974}"/>
                </a:ext>
              </a:extLst>
            </p:cNvPr>
            <p:cNvSpPr txBox="1"/>
            <p:nvPr/>
          </p:nvSpPr>
          <p:spPr>
            <a:xfrm>
              <a:off x="952500" y="1796534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MY" sz="2400" b="1" dirty="0">
                  <a:solidFill>
                    <a:schemeClr val="accent1"/>
                  </a:solidFill>
                  <a:latin typeface="+mj-lt"/>
                </a:rPr>
                <a:t>STEP 4</a:t>
              </a:r>
            </a:p>
          </p:txBody>
        </p:sp>
      </p:grp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0447EB0-D103-47D1-9365-0916BB4BFDB4}"/>
              </a:ext>
            </a:extLst>
          </p:cNvPr>
          <p:cNvSpPr/>
          <p:nvPr/>
        </p:nvSpPr>
        <p:spPr>
          <a:xfrm rot="13500000">
            <a:off x="2709721" y="3211369"/>
            <a:ext cx="435261" cy="435261"/>
          </a:xfrm>
          <a:prstGeom prst="rtTriangl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C5D4C9C-3B37-44D1-8A8D-3EA9F4AE9C82}"/>
              </a:ext>
            </a:extLst>
          </p:cNvPr>
          <p:cNvSpPr/>
          <p:nvPr/>
        </p:nvSpPr>
        <p:spPr>
          <a:xfrm rot="13500000">
            <a:off x="5742044" y="3211371"/>
            <a:ext cx="435261" cy="435261"/>
          </a:xfrm>
          <a:prstGeom prst="rtTriangl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730A1C65-B1BE-4CF0-874B-0C8370D6AE21}"/>
              </a:ext>
            </a:extLst>
          </p:cNvPr>
          <p:cNvSpPr/>
          <p:nvPr/>
        </p:nvSpPr>
        <p:spPr>
          <a:xfrm rot="13500000">
            <a:off x="8704123" y="3211368"/>
            <a:ext cx="435261" cy="435261"/>
          </a:xfrm>
          <a:prstGeom prst="rtTriangl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3338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70932"/>
            <a:ext cx="12360697" cy="4270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465039"/>
            <a:ext cx="534238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000" b="1" dirty="0">
                <a:latin typeface="+mj-lt"/>
              </a:rPr>
              <a:t>Left and Right Hand classify</a:t>
            </a:r>
          </a:p>
          <a:p>
            <a:pPr algn="just"/>
            <a:endParaRPr lang="en-US" altLang="zh-CN" sz="2000" b="1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Traditional method: </a:t>
            </a:r>
            <a:r>
              <a:rPr lang="en-US" altLang="zh-CN" sz="2000" dirty="0" err="1"/>
              <a:t>Haar</a:t>
            </a:r>
            <a:r>
              <a:rPr lang="en-US" altLang="zh-CN" sz="2000" dirty="0"/>
              <a:t> features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Dataset tells it</a:t>
            </a:r>
          </a:p>
        </p:txBody>
      </p:sp>
    </p:spTree>
    <p:extLst>
      <p:ext uri="{BB962C8B-B14F-4D97-AF65-F5344CB8AC3E}">
        <p14:creationId xmlns:p14="http://schemas.microsoft.com/office/powerpoint/2010/main" val="38409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12505548" cy="4320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465039"/>
            <a:ext cx="11247040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000" b="1" dirty="0">
                <a:latin typeface="+mj-lt"/>
              </a:rPr>
              <a:t>Palm segmentation</a:t>
            </a:r>
          </a:p>
          <a:p>
            <a:pPr algn="just"/>
            <a:endParaRPr lang="en-US" altLang="zh-CN" sz="2000" b="1" dirty="0">
              <a:latin typeface="+mj-lt"/>
            </a:endParaRPr>
          </a:p>
          <a:p>
            <a:pPr marL="342900" indent="-342900" algn="just">
              <a:buSzPct val="100000"/>
              <a:buFont typeface="Wingdings" panose="05000000000000000000" pitchFamily="2" charset="2"/>
              <a:buChar char=""/>
            </a:pPr>
            <a:r>
              <a:rPr lang="en-US" altLang="zh-CN" sz="2000" dirty="0"/>
              <a:t>OTSU threshold segmentation performs not good</a:t>
            </a:r>
          </a:p>
          <a:p>
            <a:pPr marL="342900" indent="-342900" algn="just">
              <a:buSzPct val="100000"/>
              <a:buFont typeface="Wingdings" panose="05000000000000000000" pitchFamily="2" charset="2"/>
              <a:buChar char=""/>
            </a:pPr>
            <a:r>
              <a:rPr lang="en-US" altLang="zh-CN" sz="2000" dirty="0"/>
              <a:t>Fixed threshold is not adapt to changing environment</a:t>
            </a:r>
          </a:p>
          <a:p>
            <a:pPr marL="342900" indent="-342900" algn="just">
              <a:buSzPct val="100000"/>
              <a:buFont typeface="Wingdings" panose="05000000000000000000" pitchFamily="2" charset="2"/>
              <a:buChar char=""/>
            </a:pPr>
            <a:r>
              <a:rPr lang="en-US" altLang="zh-CN" sz="2000" dirty="0"/>
              <a:t>We propose a CNN based threshold regressing method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97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ROI alignment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465039"/>
            <a:ext cx="5702424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000" b="1" dirty="0">
                <a:latin typeface="+mj-lt"/>
              </a:rPr>
              <a:t>Zhang’s ROI method</a:t>
            </a:r>
          </a:p>
          <a:p>
            <a:pPr algn="just"/>
            <a:endParaRPr lang="en-US" altLang="zh-CN" sz="2000" b="1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Advantage:</a:t>
            </a:r>
          </a:p>
          <a:p>
            <a:pPr marL="800100" lvl="1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Not sensitive to scale and translation</a:t>
            </a:r>
          </a:p>
          <a:p>
            <a:pPr marL="800100" lvl="1" indent="-342900" algn="just">
              <a:buFont typeface="Wingdings" panose="05000000000000000000" pitchFamily="2" charset="2"/>
              <a:buChar char=""/>
            </a:pP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Drawback:</a:t>
            </a:r>
          </a:p>
          <a:p>
            <a:pPr marL="800100" lvl="1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Not easy to find two valley (line scanning based, curvature based, fixed region based, corner detection based)</a:t>
            </a:r>
          </a:p>
          <a:p>
            <a:pPr marL="800100" lvl="1" indent="-342900" algn="just">
              <a:buFont typeface="Wingdings" panose="05000000000000000000" pitchFamily="2" charset="2"/>
              <a:buChar char=""/>
            </a:pPr>
            <a:endParaRPr lang="en-US" altLang="zh-CN" sz="2000" dirty="0"/>
          </a:p>
          <a:p>
            <a:pPr algn="just"/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24" y="1465039"/>
            <a:ext cx="4223172" cy="39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ROI alignment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465039"/>
            <a:ext cx="570242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000" b="1" dirty="0">
                <a:latin typeface="+mj-lt"/>
              </a:rPr>
              <a:t>Improved Zhang’s ROI method</a:t>
            </a:r>
          </a:p>
          <a:p>
            <a:pPr algn="just"/>
            <a:endParaRPr lang="en-US" altLang="zh-CN" sz="2000" b="1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Estimate and adjust rotation + line scanning</a:t>
            </a:r>
          </a:p>
          <a:p>
            <a:pPr marL="342900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Followed by Zhang’s method</a:t>
            </a:r>
          </a:p>
          <a:p>
            <a:pPr algn="just"/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12505548" cy="43204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7BD-3860-4D74-A7D9-08920D27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412776"/>
            <a:ext cx="6272014" cy="17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6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833978-502B-466C-B7B6-27428EEBB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12192000" cy="412525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8F56C40-5988-44B3-A508-2C0951F5A8E0}"/>
              </a:ext>
            </a:extLst>
          </p:cNvPr>
          <p:cNvSpPr txBox="1"/>
          <p:nvPr/>
        </p:nvSpPr>
        <p:spPr>
          <a:xfrm>
            <a:off x="609600" y="1406708"/>
            <a:ext cx="57024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000" b="1" dirty="0">
                <a:latin typeface="+mj-lt"/>
              </a:rPr>
              <a:t>Discriminative feature learning </a:t>
            </a:r>
            <a:r>
              <a:rPr lang="en-US" altLang="zh-CN" sz="2000" baseline="30000" dirty="0">
                <a:latin typeface="+mj-lt"/>
              </a:rPr>
              <a:t>[10]</a:t>
            </a:r>
          </a:p>
          <a:p>
            <a:pPr marL="342900" indent="-342900" algn="just">
              <a:buFont typeface="Wingdings" panose="05000000000000000000" pitchFamily="2" charset="2"/>
              <a:buChar char=""/>
            </a:pP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Center loss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B99FF41-5FE1-4E90-81B6-38FBE479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700808"/>
            <a:ext cx="3312368" cy="10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3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Matching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F56C40-5988-44B3-A508-2C0951F5A8E0}"/>
              </a:ext>
            </a:extLst>
          </p:cNvPr>
          <p:cNvSpPr txBox="1"/>
          <p:nvPr/>
        </p:nvSpPr>
        <p:spPr>
          <a:xfrm>
            <a:off x="609600" y="1406708"/>
            <a:ext cx="57024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000" b="1" dirty="0">
                <a:latin typeface="+mj-lt"/>
              </a:rPr>
              <a:t>Matching using the correlation function </a:t>
            </a:r>
            <a:endParaRPr lang="en-US" altLang="zh-CN" sz="2000" baseline="300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"/>
            </a:pP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"/>
            </a:pPr>
            <a:r>
              <a:rPr lang="en-US" altLang="zh-CN" sz="2000" dirty="0"/>
              <a:t>correlation function :</a:t>
            </a:r>
          </a:p>
          <a:p>
            <a:pPr marL="342900" indent="-342900" algn="just">
              <a:buFont typeface="Wingdings" panose="05000000000000000000" pitchFamily="2" charset="2"/>
              <a:buChar char="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269353-25AF-4FF4-A916-5D023D63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67874"/>
            <a:ext cx="3895899" cy="861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FC3369-64C4-477D-B38E-B226B904AD12}"/>
                  </a:ext>
                </a:extLst>
              </p:cNvPr>
              <p:cNvSpPr txBox="1"/>
              <p:nvPr/>
            </p:nvSpPr>
            <p:spPr>
              <a:xfrm>
                <a:off x="767408" y="4005064"/>
                <a:ext cx="47525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mean value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standard deviation,</a:t>
                </a:r>
              </a:p>
              <a:p>
                <a:pPr algn="just"/>
                <a:r>
                  <a:rPr lang="en-US" altLang="zh-CN" dirty="0"/>
                  <a:t>The more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closes to 1,the more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similar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FC3369-64C4-477D-B38E-B226B904A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005064"/>
                <a:ext cx="4752528" cy="553998"/>
              </a:xfrm>
              <a:prstGeom prst="rect">
                <a:avLst/>
              </a:prstGeom>
              <a:blipFill>
                <a:blip r:embed="rId3"/>
                <a:stretch>
                  <a:fillRect l="-3077" t="-14286" r="-2436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9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00400" y="2676173"/>
            <a:ext cx="5791200" cy="14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F04F2-C95B-436F-B758-AD395AEE3757}"/>
              </a:ext>
            </a:extLst>
          </p:cNvPr>
          <p:cNvSpPr txBox="1"/>
          <p:nvPr/>
        </p:nvSpPr>
        <p:spPr>
          <a:xfrm>
            <a:off x="5521035" y="1626513"/>
            <a:ext cx="13887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PART </a:t>
            </a:r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IV</a:t>
            </a:r>
            <a:endParaRPr lang="en-MY" sz="2800" b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982CBB-54FC-4BC9-845B-6D19C64DCCC6}"/>
              </a:ext>
            </a:extLst>
          </p:cNvPr>
          <p:cNvGrpSpPr/>
          <p:nvPr/>
        </p:nvGrpSpPr>
        <p:grpSpPr>
          <a:xfrm>
            <a:off x="4267200" y="1752600"/>
            <a:ext cx="5138021" cy="738664"/>
            <a:chOff x="4267200" y="1600200"/>
            <a:chExt cx="5138021" cy="7386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356595-B562-45DD-BC5E-DCE3A8F515C7}"/>
                </a:ext>
              </a:extLst>
            </p:cNvPr>
            <p:cNvSpPr txBox="1"/>
            <p:nvPr/>
          </p:nvSpPr>
          <p:spPr>
            <a:xfrm>
              <a:off x="5351226" y="1723311"/>
              <a:ext cx="405399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Research Background</a:t>
              </a:r>
              <a:endParaRPr lang="en-MY" sz="3200" dirty="0">
                <a:latin typeface="+mj-l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BA672D-B356-48F3-8264-E12E4053C019}"/>
                </a:ext>
              </a:extLst>
            </p:cNvPr>
            <p:cNvGrpSpPr/>
            <p:nvPr/>
          </p:nvGrpSpPr>
          <p:grpSpPr>
            <a:xfrm>
              <a:off x="4267200" y="1600200"/>
              <a:ext cx="738665" cy="738664"/>
              <a:chOff x="4267199" y="1268631"/>
              <a:chExt cx="1173481" cy="11734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C4D9C1-E46D-4419-BCC6-27B44641BF8B}"/>
                  </a:ext>
                </a:extLst>
              </p:cNvPr>
              <p:cNvSpPr/>
              <p:nvPr/>
            </p:nvSpPr>
            <p:spPr>
              <a:xfrm>
                <a:off x="4343400" y="1344831"/>
                <a:ext cx="1097280" cy="10972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+mj-lt"/>
                    <a:ea typeface="+mj-ea"/>
                  </a:rPr>
                  <a:t>0</a:t>
                </a:r>
                <a:r>
                  <a:rPr lang="en-MY" sz="3200" b="1" dirty="0">
                    <a:latin typeface="+mj-lt"/>
                    <a:ea typeface="+mj-ea"/>
                  </a:rPr>
                  <a:t>1</a:t>
                </a: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1C43F05D-4675-41A7-B416-6CCABD7EB17C}"/>
                  </a:ext>
                </a:extLst>
              </p:cNvPr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A284-C626-46AD-91A7-08B46BBFABB7}"/>
              </a:ext>
            </a:extLst>
          </p:cNvPr>
          <p:cNvGrpSpPr/>
          <p:nvPr/>
        </p:nvGrpSpPr>
        <p:grpSpPr>
          <a:xfrm>
            <a:off x="4267200" y="2976033"/>
            <a:ext cx="4272399" cy="738664"/>
            <a:chOff x="4267200" y="1600200"/>
            <a:chExt cx="4272399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CABB13-022F-4FA9-9C28-A4CCB5199AC4}"/>
                </a:ext>
              </a:extLst>
            </p:cNvPr>
            <p:cNvSpPr txBox="1"/>
            <p:nvPr/>
          </p:nvSpPr>
          <p:spPr>
            <a:xfrm>
              <a:off x="5351226" y="1723311"/>
              <a:ext cx="318837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Literature Review</a:t>
              </a:r>
              <a:endParaRPr lang="en-MY" sz="3200" dirty="0">
                <a:latin typeface="+mj-lt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5343D4-F978-4F64-8C60-D37CCE9C3072}"/>
                </a:ext>
              </a:extLst>
            </p:cNvPr>
            <p:cNvGrpSpPr/>
            <p:nvPr/>
          </p:nvGrpSpPr>
          <p:grpSpPr>
            <a:xfrm>
              <a:off x="4267200" y="1600200"/>
              <a:ext cx="738665" cy="738664"/>
              <a:chOff x="4267199" y="1268631"/>
              <a:chExt cx="1173481" cy="11734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0D0A59-D223-40ED-824A-9BEC37F9DCC4}"/>
                  </a:ext>
                </a:extLst>
              </p:cNvPr>
              <p:cNvSpPr/>
              <p:nvPr/>
            </p:nvSpPr>
            <p:spPr>
              <a:xfrm>
                <a:off x="4343400" y="1344831"/>
                <a:ext cx="1097280" cy="10972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+mj-lt"/>
                    <a:ea typeface="+mj-ea"/>
                  </a:rPr>
                  <a:t>02</a:t>
                </a:r>
                <a:endParaRPr lang="en-MY" sz="3200" b="1" dirty="0">
                  <a:latin typeface="+mj-lt"/>
                  <a:ea typeface="+mj-ea"/>
                </a:endParaRPr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AC1A21C3-D710-4B2A-9F49-3FD957D438B9}"/>
                  </a:ext>
                </a:extLst>
              </p:cNvPr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ABA9FA-DC65-419A-9512-0DA5E1D73B27}"/>
              </a:ext>
            </a:extLst>
          </p:cNvPr>
          <p:cNvGrpSpPr/>
          <p:nvPr/>
        </p:nvGrpSpPr>
        <p:grpSpPr>
          <a:xfrm>
            <a:off x="4267200" y="4199466"/>
            <a:ext cx="4317283" cy="738664"/>
            <a:chOff x="4267200" y="1600200"/>
            <a:chExt cx="4317283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8CE4CE-F38F-47A6-B667-3971A472772F}"/>
                </a:ext>
              </a:extLst>
            </p:cNvPr>
            <p:cNvSpPr txBox="1"/>
            <p:nvPr/>
          </p:nvSpPr>
          <p:spPr>
            <a:xfrm>
              <a:off x="5351226" y="1723311"/>
              <a:ext cx="32332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Research Method</a:t>
              </a:r>
              <a:endParaRPr lang="en-MY" sz="3200" dirty="0">
                <a:latin typeface="+mj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1A69A0-502C-4989-8A52-C866D3042752}"/>
                </a:ext>
              </a:extLst>
            </p:cNvPr>
            <p:cNvGrpSpPr/>
            <p:nvPr/>
          </p:nvGrpSpPr>
          <p:grpSpPr>
            <a:xfrm>
              <a:off x="4267200" y="1600200"/>
              <a:ext cx="738665" cy="738664"/>
              <a:chOff x="4267199" y="1268631"/>
              <a:chExt cx="1173481" cy="11734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8D478D-3236-4F55-8406-94E2D4E0CAAF}"/>
                  </a:ext>
                </a:extLst>
              </p:cNvPr>
              <p:cNvSpPr/>
              <p:nvPr/>
            </p:nvSpPr>
            <p:spPr>
              <a:xfrm>
                <a:off x="4343400" y="1344831"/>
                <a:ext cx="1097280" cy="10972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+mj-lt"/>
                    <a:ea typeface="+mj-ea"/>
                  </a:rPr>
                  <a:t>03</a:t>
                </a:r>
                <a:endParaRPr lang="en-MY" sz="3200" b="1" dirty="0">
                  <a:latin typeface="+mj-lt"/>
                  <a:ea typeface="+mj-ea"/>
                </a:endParaRPr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B5E4164-48FE-4A80-BB47-E4B995050532}"/>
                  </a:ext>
                </a:extLst>
              </p:cNvPr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ECCC09-9FD8-4D89-B5BF-D0AFDE933F5B}"/>
              </a:ext>
            </a:extLst>
          </p:cNvPr>
          <p:cNvGrpSpPr/>
          <p:nvPr/>
        </p:nvGrpSpPr>
        <p:grpSpPr>
          <a:xfrm>
            <a:off x="4267200" y="5422899"/>
            <a:ext cx="3111825" cy="738664"/>
            <a:chOff x="4267200" y="1600200"/>
            <a:chExt cx="3111825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DB497-AD25-4596-B64A-ABDA4703F491}"/>
                </a:ext>
              </a:extLst>
            </p:cNvPr>
            <p:cNvSpPr txBox="1"/>
            <p:nvPr/>
          </p:nvSpPr>
          <p:spPr>
            <a:xfrm>
              <a:off x="5351226" y="1723311"/>
              <a:ext cx="202779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Conclusion</a:t>
              </a:r>
              <a:endParaRPr lang="en-MY" sz="3200" dirty="0">
                <a:latin typeface="+mj-lt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615C00-3CFB-4100-8201-AE183175707A}"/>
                </a:ext>
              </a:extLst>
            </p:cNvPr>
            <p:cNvGrpSpPr/>
            <p:nvPr/>
          </p:nvGrpSpPr>
          <p:grpSpPr>
            <a:xfrm>
              <a:off x="4267200" y="1600200"/>
              <a:ext cx="738665" cy="738664"/>
              <a:chOff x="4267199" y="1268631"/>
              <a:chExt cx="1173481" cy="11734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D24BB4-8B82-41CD-B084-5030633F4167}"/>
                  </a:ext>
                </a:extLst>
              </p:cNvPr>
              <p:cNvSpPr/>
              <p:nvPr/>
            </p:nvSpPr>
            <p:spPr>
              <a:xfrm>
                <a:off x="4343400" y="1344831"/>
                <a:ext cx="1097280" cy="10972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+mj-lt"/>
                    <a:ea typeface="+mj-ea"/>
                  </a:rPr>
                  <a:t>0</a:t>
                </a:r>
                <a:r>
                  <a:rPr lang="en-MY" sz="3200" b="1" dirty="0">
                    <a:latin typeface="+mj-lt"/>
                    <a:ea typeface="+mj-ea"/>
                  </a:rPr>
                  <a:t>4</a:t>
                </a:r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442047FE-D479-4107-8005-64CEE237BF21}"/>
                  </a:ext>
                </a:extLst>
              </p:cNvPr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pic>
        <p:nvPicPr>
          <p:cNvPr id="28" name="图片占位符 27" descr="1551689710174[1]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0711" r="40711"/>
          <a:stretch>
            <a:fillRect/>
          </a:stretch>
        </p:blipFill>
        <p:spPr/>
      </p:pic>
      <p:sp>
        <p:nvSpPr>
          <p:cNvPr id="30" name="矩形 29"/>
          <p:cNvSpPr/>
          <p:nvPr/>
        </p:nvSpPr>
        <p:spPr>
          <a:xfrm>
            <a:off x="0" y="0"/>
            <a:ext cx="3381356" cy="6858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A5158-4A2F-49E4-8A86-AA15FFCD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jobs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7B279B-CE70-4289-A82C-2930B7E9B113}"/>
              </a:ext>
            </a:extLst>
          </p:cNvPr>
          <p:cNvSpPr txBox="1"/>
          <p:nvPr/>
        </p:nvSpPr>
        <p:spPr>
          <a:xfrm>
            <a:off x="609600" y="1772816"/>
            <a:ext cx="11175032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Palmprint images taken from less constraint environment are hard to separate form complex background, we propose a CNN to adaptively find out palmprint segmentation parameter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zh-CN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Propose a CNN to estimate rotation of palmprint image, which is re-useable by left and right hand classification and palmprint segmentation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zh-CN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Put forward another CNN with center loss to extract palmprint feature from ROI image, expecting a better result than popular orientation and texture based feature extracting method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zh-CN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zh-CN" sz="2000" dirty="0"/>
              <a:t>Apply correlation function rather than Hamming distance in palmprint matching, which may earns a bit of performance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17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zh-CN" dirty="0"/>
              <a:t>D</a:t>
            </a:r>
            <a:r>
              <a:rPr lang="en-US" altLang="zh-CN" dirty="0" err="1"/>
              <a:t>ataset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D4162C-A658-4F30-BBD3-945FC026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85340"/>
              </p:ext>
            </p:extLst>
          </p:nvPr>
        </p:nvGraphicFramePr>
        <p:xfrm>
          <a:off x="695400" y="1628800"/>
          <a:ext cx="10887000" cy="315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750">
                  <a:extLst>
                    <a:ext uri="{9D8B030D-6E8A-4147-A177-3AD203B41FA5}">
                      <a16:colId xmlns:a16="http://schemas.microsoft.com/office/drawing/2014/main" val="1500421954"/>
                    </a:ext>
                  </a:extLst>
                </a:gridCol>
                <a:gridCol w="2721750">
                  <a:extLst>
                    <a:ext uri="{9D8B030D-6E8A-4147-A177-3AD203B41FA5}">
                      <a16:colId xmlns:a16="http://schemas.microsoft.com/office/drawing/2014/main" val="2627587214"/>
                    </a:ext>
                  </a:extLst>
                </a:gridCol>
                <a:gridCol w="2721750">
                  <a:extLst>
                    <a:ext uri="{9D8B030D-6E8A-4147-A177-3AD203B41FA5}">
                      <a16:colId xmlns:a16="http://schemas.microsoft.com/office/drawing/2014/main" val="3966163606"/>
                    </a:ext>
                  </a:extLst>
                </a:gridCol>
                <a:gridCol w="2721750">
                  <a:extLst>
                    <a:ext uri="{9D8B030D-6E8A-4147-A177-3AD203B41FA5}">
                      <a16:colId xmlns:a16="http://schemas.microsoft.com/office/drawing/2014/main" val="3780446730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 IMG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CONTACTLESS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308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22886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CASIA </a:t>
                      </a:r>
                      <a:r>
                        <a:rPr lang="en-US" altLang="zh-C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8143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IITD </a:t>
                      </a:r>
                      <a:r>
                        <a:rPr lang="en-US" altLang="zh-C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9767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GPDS </a:t>
                      </a:r>
                      <a:r>
                        <a:rPr lang="en-US" altLang="zh-C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86324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dirty="0"/>
                        <a:t>Tongji </a:t>
                      </a:r>
                      <a:r>
                        <a:rPr lang="en-US" altLang="zh-C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30835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HITsz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6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zh-CN" dirty="0"/>
              <a:t>R</a:t>
            </a:r>
            <a:r>
              <a:rPr lang="en-US" altLang="zh-CN" dirty="0" err="1"/>
              <a:t>eferences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400756-FE9F-4AB5-BC5C-50DA3F17694B}"/>
              </a:ext>
            </a:extLst>
          </p:cNvPr>
          <p:cNvSpPr/>
          <p:nvPr/>
        </p:nvSpPr>
        <p:spPr>
          <a:xfrm>
            <a:off x="1027212" y="1340768"/>
            <a:ext cx="101375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Zhang, D., Kong, W.K., You, J., Wong, M.: Online Palmprint Identification. IEEE Trans on PAMI 25(9), (2003) </a:t>
            </a:r>
          </a:p>
          <a:p>
            <a:r>
              <a:rPr lang="en-US" altLang="zh-CN" dirty="0"/>
              <a:t>[2] A. W.-K. Kong and D. Zhang, “Competitive coding scheme for palmprint </a:t>
            </a:r>
            <a:r>
              <a:rPr lang="en-US" altLang="zh-CN" dirty="0" err="1"/>
              <a:t>verifification</a:t>
            </a:r>
            <a:r>
              <a:rPr lang="en-US" altLang="zh-CN" dirty="0"/>
              <a:t>,” in </a:t>
            </a:r>
            <a:r>
              <a:rPr lang="en-US" altLang="zh-CN" i="1" dirty="0"/>
              <a:t>Proc. Int. Conf. Pattern </a:t>
            </a:r>
            <a:r>
              <a:rPr lang="en-US" altLang="zh-CN" i="1" dirty="0" err="1"/>
              <a:t>Recognit</a:t>
            </a:r>
            <a:r>
              <a:rPr lang="en-US" altLang="zh-CN" i="1" dirty="0"/>
              <a:t>. (ICPR)</a:t>
            </a:r>
            <a:r>
              <a:rPr lang="en-US" altLang="zh-CN" dirty="0"/>
              <a:t>, 2004</a:t>
            </a:r>
          </a:p>
          <a:p>
            <a:r>
              <a:rPr lang="en-US" altLang="zh-CN" dirty="0"/>
              <a:t>[3] A. Kong, D. Zhang, and M. Kamel, “Palmprint </a:t>
            </a:r>
            <a:r>
              <a:rPr lang="en-US" altLang="zh-CN" dirty="0" err="1"/>
              <a:t>identifification</a:t>
            </a:r>
            <a:r>
              <a:rPr lang="en-US" altLang="zh-CN" dirty="0"/>
              <a:t> using</a:t>
            </a:r>
            <a:r>
              <a:rPr lang="en-US" altLang="zh-CN" sz="2000" dirty="0"/>
              <a:t> </a:t>
            </a:r>
            <a:r>
              <a:rPr lang="en-US" altLang="zh-CN" dirty="0"/>
              <a:t>feature-level fusion,” </a:t>
            </a:r>
            <a:r>
              <a:rPr lang="en-US" altLang="zh-CN" i="1" dirty="0"/>
              <a:t>Pattern </a:t>
            </a:r>
            <a:r>
              <a:rPr lang="en-US" altLang="zh-CN" i="1" dirty="0" err="1"/>
              <a:t>Recognit</a:t>
            </a:r>
            <a:r>
              <a:rPr lang="en-US" altLang="zh-CN" i="1" dirty="0"/>
              <a:t>.</a:t>
            </a:r>
            <a:r>
              <a:rPr lang="en-US" altLang="zh-CN" dirty="0"/>
              <a:t>, vol. 39, no. 3,2006.</a:t>
            </a:r>
          </a:p>
          <a:p>
            <a:r>
              <a:rPr lang="en-US" altLang="zh-CN" dirty="0"/>
              <a:t>[4] J. Dai and J. Zhou, “</a:t>
            </a:r>
            <a:r>
              <a:rPr lang="en-US" altLang="zh-CN" dirty="0" err="1"/>
              <a:t>Multifeature</a:t>
            </a:r>
            <a:r>
              <a:rPr lang="en-US" altLang="zh-CN" dirty="0"/>
              <a:t>-based high-resolution palmprint recognition,” </a:t>
            </a:r>
            <a:r>
              <a:rPr lang="en-US" altLang="zh-CN" i="1" dirty="0"/>
              <a:t>IEEE Trans. Pattern Anal. Mach. </a:t>
            </a:r>
            <a:r>
              <a:rPr lang="en-US" altLang="zh-CN" i="1" dirty="0" err="1"/>
              <a:t>Intell</a:t>
            </a:r>
            <a:r>
              <a:rPr lang="en-US" altLang="zh-CN" i="1" dirty="0"/>
              <a:t>.</a:t>
            </a:r>
            <a:r>
              <a:rPr lang="en-US" altLang="zh-CN" dirty="0"/>
              <a:t>, vol. 33, no. 5, May 2011.</a:t>
            </a:r>
          </a:p>
          <a:p>
            <a:r>
              <a:rPr lang="en-US" altLang="zh-CN" dirty="0"/>
              <a:t>[5] X. Wu, Q. Zhao, and W. Bu, “A SIFT-based contactless palmprint</a:t>
            </a:r>
            <a:r>
              <a:rPr lang="en-US" altLang="zh-CN" sz="2000" dirty="0"/>
              <a:t> </a:t>
            </a:r>
            <a:r>
              <a:rPr lang="en-US" altLang="zh-CN" dirty="0" err="1"/>
              <a:t>verifification</a:t>
            </a:r>
            <a:r>
              <a:rPr lang="en-US" altLang="zh-CN" dirty="0"/>
              <a:t> approach using iterative RANSAC and local palmprint</a:t>
            </a:r>
            <a:r>
              <a:rPr lang="en-US" altLang="zh-CN" sz="2000" dirty="0"/>
              <a:t> </a:t>
            </a:r>
            <a:r>
              <a:rPr lang="en-US" altLang="zh-CN" dirty="0"/>
              <a:t>descriptors,” </a:t>
            </a:r>
            <a:r>
              <a:rPr lang="en-US" altLang="zh-CN" i="1" dirty="0"/>
              <a:t>Pattern </a:t>
            </a:r>
            <a:r>
              <a:rPr lang="en-US" altLang="zh-CN" i="1" dirty="0" err="1"/>
              <a:t>Recognit</a:t>
            </a:r>
            <a:r>
              <a:rPr lang="en-US" altLang="zh-CN" i="1" dirty="0"/>
              <a:t>.</a:t>
            </a:r>
            <a:r>
              <a:rPr lang="en-US" altLang="zh-CN" dirty="0"/>
              <a:t>, vol. 47, no. 10, 2014.</a:t>
            </a:r>
          </a:p>
          <a:p>
            <a:r>
              <a:rPr lang="en-US" altLang="zh-CN" dirty="0"/>
              <a:t>[6] D. Zhao, X. Pan, X. Luo, and X. Gao, “Palmprint recognition based on deep learning,” in </a:t>
            </a:r>
            <a:r>
              <a:rPr lang="en-US" altLang="zh-CN" i="1" dirty="0"/>
              <a:t>Proc. ICWMMN</a:t>
            </a:r>
            <a:r>
              <a:rPr lang="en-US" altLang="zh-CN" dirty="0"/>
              <a:t>, 2015.</a:t>
            </a:r>
          </a:p>
          <a:p>
            <a:r>
              <a:rPr lang="en-US" altLang="zh-CN" dirty="0"/>
              <a:t>[7] L. Fei, Y. Xu, W. Tang, and D. Zhang, “Double-orientation code and nonlinear matching scheme for palmprint recognition,” </a:t>
            </a:r>
            <a:r>
              <a:rPr lang="en-US" altLang="zh-CN" i="1" dirty="0"/>
              <a:t>Pattern </a:t>
            </a:r>
            <a:r>
              <a:rPr lang="en-US" altLang="zh-CN" i="1" dirty="0" err="1"/>
              <a:t>Recognit</a:t>
            </a:r>
            <a:r>
              <a:rPr lang="en-US" altLang="zh-CN" i="1" dirty="0"/>
              <a:t>.</a:t>
            </a:r>
            <a:r>
              <a:rPr lang="en-US" altLang="zh-CN" dirty="0"/>
              <a:t>, vol. 49, Jan. 2016.</a:t>
            </a:r>
          </a:p>
          <a:p>
            <a:r>
              <a:rPr lang="en-US" altLang="zh-CN" dirty="0"/>
              <a:t>[8] W. Jia </a:t>
            </a:r>
            <a:r>
              <a:rPr lang="en-US" altLang="zh-CN" i="1" dirty="0"/>
              <a:t>et al.</a:t>
            </a:r>
            <a:r>
              <a:rPr lang="en-US" altLang="zh-CN" dirty="0"/>
              <a:t>, “Palmprint recognition based on complete direction representation,” </a:t>
            </a:r>
            <a:r>
              <a:rPr lang="en-US" altLang="zh-CN" i="1" dirty="0"/>
              <a:t>IEEE Trans. Image Process.</a:t>
            </a:r>
            <a:r>
              <a:rPr lang="en-US" altLang="zh-CN" dirty="0"/>
              <a:t>, vol. 26, no. 9,Sep. 2017.</a:t>
            </a:r>
          </a:p>
        </p:txBody>
      </p:sp>
    </p:spTree>
    <p:extLst>
      <p:ext uri="{BB962C8B-B14F-4D97-AF65-F5344CB8AC3E}">
        <p14:creationId xmlns:p14="http://schemas.microsoft.com/office/powerpoint/2010/main" val="3029022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zh-CN" dirty="0"/>
              <a:t>R</a:t>
            </a:r>
            <a:r>
              <a:rPr lang="en-US" altLang="zh-CN" dirty="0" err="1"/>
              <a:t>eferences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E43095-2B2F-4B17-90BE-B25BECAA4E61}"/>
              </a:ext>
            </a:extLst>
          </p:cNvPr>
          <p:cNvSpPr/>
          <p:nvPr/>
        </p:nvSpPr>
        <p:spPr>
          <a:xfrm>
            <a:off x="1143000" y="1505396"/>
            <a:ext cx="10137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[9] Yang Liu and Ajay Kumar, “A Deep Learning based Framework to Detect and Recognize Humans using Contactless Palmprints in the Wild”, 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arXiv:1812.11319</a:t>
            </a:r>
            <a:r>
              <a:rPr lang="en-US" altLang="zh-CN" dirty="0"/>
              <a:t>, 2018.</a:t>
            </a:r>
          </a:p>
          <a:p>
            <a:r>
              <a:rPr lang="en-US" altLang="zh-CN" dirty="0"/>
              <a:t>[10] Wen, Y.; Zhang, K.; Li, Z.; </a:t>
            </a:r>
            <a:r>
              <a:rPr lang="en-US" altLang="zh-CN" dirty="0" err="1"/>
              <a:t>Qiao</a:t>
            </a:r>
            <a:r>
              <a:rPr lang="en-US" altLang="zh-CN" dirty="0"/>
              <a:t>, Y. A discriminative feature learning approach for deep face </a:t>
            </a:r>
            <a:r>
              <a:rPr lang="en-US" altLang="zh-CN" dirty="0" err="1"/>
              <a:t>recognition.In</a:t>
            </a:r>
            <a:r>
              <a:rPr lang="en-US" altLang="zh-CN" dirty="0"/>
              <a:t> Proceedings of the European Conference on Computer Vision, Amsterdam, The Netherlands, 11–14 October 2016</a:t>
            </a:r>
          </a:p>
          <a:p>
            <a:r>
              <a:rPr lang="en-US" altLang="zh-CN" dirty="0"/>
              <a:t>[11] (2010). </a:t>
            </a:r>
            <a:r>
              <a:rPr lang="en-US" altLang="zh-CN" i="1" dirty="0" err="1"/>
              <a:t>PolyU</a:t>
            </a:r>
            <a:r>
              <a:rPr lang="en-US" altLang="zh-CN" i="1" dirty="0"/>
              <a:t> Palmprint Database (Version 2.0),</a:t>
            </a:r>
            <a:r>
              <a:rPr lang="en-US" altLang="zh-CN" dirty="0"/>
              <a:t> </a:t>
            </a:r>
            <a:r>
              <a:rPr lang="en-US" altLang="zh-CN" i="1" dirty="0"/>
              <a:t>Multispectral Palmprint Database</a:t>
            </a:r>
            <a:r>
              <a:rPr lang="en-US" altLang="zh-CN" dirty="0"/>
              <a:t>. [Online]. </a:t>
            </a:r>
            <a:r>
              <a:rPr lang="en-US" altLang="zh-CN" dirty="0" err="1"/>
              <a:t>Available:http</a:t>
            </a:r>
            <a:r>
              <a:rPr lang="en-US" altLang="zh-CN" dirty="0"/>
              <a:t>://www.comp.polyu.edu.hk/biometrics/</a:t>
            </a:r>
          </a:p>
          <a:p>
            <a:r>
              <a:rPr lang="en-US" altLang="zh-CN" dirty="0"/>
              <a:t>[12] (2005). </a:t>
            </a:r>
            <a:r>
              <a:rPr lang="en-US" altLang="zh-CN" i="1" dirty="0"/>
              <a:t>CASIA Palmprint Image Database</a:t>
            </a:r>
            <a:r>
              <a:rPr lang="en-US" altLang="zh-CN" dirty="0"/>
              <a:t>. [Online]. </a:t>
            </a:r>
            <a:r>
              <a:rPr lang="en-US" altLang="zh-CN" dirty="0" err="1"/>
              <a:t>Available:http</a:t>
            </a:r>
            <a:r>
              <a:rPr lang="en-US" altLang="zh-CN" dirty="0"/>
              <a:t>://biometrics.idealtest.org/</a:t>
            </a:r>
          </a:p>
          <a:p>
            <a:r>
              <a:rPr lang="en-US" altLang="zh-CN" dirty="0"/>
              <a:t>[13] (2006). </a:t>
            </a:r>
            <a:r>
              <a:rPr lang="en-US" altLang="zh-CN" i="1" dirty="0"/>
              <a:t>IITD Touchless Palmprint Database (Version1.0)</a:t>
            </a:r>
            <a:r>
              <a:rPr lang="en-US" altLang="zh-CN" dirty="0"/>
              <a:t>.[Online]. </a:t>
            </a:r>
            <a:r>
              <a:rPr lang="en-US" altLang="zh-CN" dirty="0" err="1"/>
              <a:t>Available:http</a:t>
            </a:r>
            <a:r>
              <a:rPr lang="en-US" altLang="zh-CN" dirty="0"/>
              <a:t>://www4.comp.polyu.edu.hk/csajaykr/IITD/ Database_Palm.htm</a:t>
            </a:r>
          </a:p>
          <a:p>
            <a:r>
              <a:rPr lang="fr-FR" altLang="zh-CN" dirty="0"/>
              <a:t>[14] (2011). </a:t>
            </a:r>
            <a:r>
              <a:rPr lang="fr-FR" altLang="zh-CN" i="1" dirty="0"/>
              <a:t>GPDS Palmprint Image Database</a:t>
            </a:r>
            <a:r>
              <a:rPr lang="fr-FR" altLang="zh-CN" dirty="0"/>
              <a:t>. [Online]. Available:http://www.gpds.ulpgc.es</a:t>
            </a:r>
          </a:p>
          <a:p>
            <a:r>
              <a:rPr lang="en-US" altLang="zh-CN" dirty="0"/>
              <a:t>[15] (2017). </a:t>
            </a:r>
            <a:r>
              <a:rPr lang="en-US" altLang="zh-CN" i="1" dirty="0"/>
              <a:t>Tongji Palmprint Image Database</a:t>
            </a:r>
            <a:r>
              <a:rPr lang="en-US" altLang="zh-CN" dirty="0"/>
              <a:t>. [Online]. </a:t>
            </a:r>
            <a:r>
              <a:rPr lang="en-US" altLang="zh-CN" dirty="0" err="1"/>
              <a:t>Available:http</a:t>
            </a:r>
            <a:r>
              <a:rPr lang="en-US" altLang="zh-CN" dirty="0"/>
              <a:t>://sse.tongji.edu.cn/</a:t>
            </a:r>
            <a:r>
              <a:rPr lang="en-US" altLang="zh-CN" dirty="0" err="1"/>
              <a:t>linzhang</a:t>
            </a:r>
            <a:r>
              <a:rPr lang="en-US" altLang="zh-CN" dirty="0"/>
              <a:t>/</a:t>
            </a:r>
            <a:r>
              <a:rPr lang="en-US" altLang="zh-CN" dirty="0" err="1"/>
              <a:t>contactlesspalm</a:t>
            </a:r>
            <a:r>
              <a:rPr lang="en-US" altLang="zh-CN" dirty="0"/>
              <a:t>/index.htm</a:t>
            </a:r>
          </a:p>
        </p:txBody>
      </p:sp>
    </p:spTree>
    <p:extLst>
      <p:ext uri="{BB962C8B-B14F-4D97-AF65-F5344CB8AC3E}">
        <p14:creationId xmlns:p14="http://schemas.microsoft.com/office/powerpoint/2010/main" val="182117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C2CA-695C-4813-A06F-F1804FA0F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</a:t>
            </a:r>
            <a:r>
              <a:rPr lang="en-US" altLang="zh-CN" dirty="0"/>
              <a:t>Attention!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B06AC-1BF7-40CC-ADD4-C4722C717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4191000"/>
            <a:ext cx="5867400" cy="425450"/>
          </a:xfrm>
        </p:spPr>
        <p:txBody>
          <a:bodyPr/>
          <a:lstStyle/>
          <a:p>
            <a:r>
              <a:rPr lang="en-US" dirty="0"/>
              <a:t>Question and Answer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52B42-420F-4AFD-A5F7-43AF906AEE38}"/>
              </a:ext>
            </a:extLst>
          </p:cNvPr>
          <p:cNvSpPr txBox="1">
            <a:spLocks/>
          </p:cNvSpPr>
          <p:nvPr/>
        </p:nvSpPr>
        <p:spPr>
          <a:xfrm>
            <a:off x="3162300" y="6432550"/>
            <a:ext cx="6606108" cy="4254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Reporter: </a:t>
            </a:r>
            <a:r>
              <a:rPr lang="en-US" sz="1800" b="0" dirty="0" err="1"/>
              <a:t>Jinyang</a:t>
            </a:r>
            <a:r>
              <a:rPr lang="en-US" sz="1800" b="0" dirty="0"/>
              <a:t> Yang      Tutor: </a:t>
            </a:r>
            <a:r>
              <a:rPr lang="en-US" sz="1800" b="0" dirty="0" err="1"/>
              <a:t>Guangming</a:t>
            </a:r>
            <a:r>
              <a:rPr lang="en-US" sz="1800" b="0" dirty="0"/>
              <a:t> Lu</a:t>
            </a:r>
            <a:endParaRPr lang="en-MY" sz="1800" b="0" dirty="0"/>
          </a:p>
        </p:txBody>
      </p:sp>
    </p:spTree>
    <p:extLst>
      <p:ext uri="{BB962C8B-B14F-4D97-AF65-F5344CB8AC3E}">
        <p14:creationId xmlns:p14="http://schemas.microsoft.com/office/powerpoint/2010/main" val="70039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E443-7C74-4C2D-B790-2402F73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F04F2-C95B-436F-B758-AD395AEE3757}"/>
              </a:ext>
            </a:extLst>
          </p:cNvPr>
          <p:cNvSpPr txBox="1"/>
          <p:nvPr/>
        </p:nvSpPr>
        <p:spPr>
          <a:xfrm>
            <a:off x="5521035" y="1626513"/>
            <a:ext cx="11499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PART I</a:t>
            </a:r>
            <a:endParaRPr lang="en-MY" sz="28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1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3AB2-AB7E-4E00-B59A-90CE29B9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 Traditional Identity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C0A5E-D97F-4C59-83B7-6A023D64C561}"/>
              </a:ext>
            </a:extLst>
          </p:cNvPr>
          <p:cNvSpPr/>
          <p:nvPr/>
        </p:nvSpPr>
        <p:spPr>
          <a:xfrm>
            <a:off x="609599" y="3429000"/>
            <a:ext cx="3200399" cy="2353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sz="2400" b="1" dirty="0">
                <a:latin typeface="+mj-lt"/>
              </a:rPr>
              <a:t>ID card</a:t>
            </a:r>
          </a:p>
          <a:p>
            <a:pPr algn="ctr"/>
            <a:endParaRPr lang="en-MY" sz="2000" dirty="0"/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Forget to take,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Can forge.</a:t>
            </a:r>
            <a:endParaRPr lang="en-MY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2E2A17-48F4-4E08-9761-05ABEF89D4B1}"/>
              </a:ext>
            </a:extLst>
          </p:cNvPr>
          <p:cNvSpPr/>
          <p:nvPr/>
        </p:nvSpPr>
        <p:spPr>
          <a:xfrm>
            <a:off x="8382000" y="3429000"/>
            <a:ext cx="3200399" cy="2353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sz="2400" b="1" dirty="0">
                <a:latin typeface="+mj-lt"/>
              </a:rPr>
              <a:t>Password</a:t>
            </a:r>
          </a:p>
          <a:p>
            <a:pPr algn="ctr"/>
            <a:endParaRPr lang="en-MY" sz="2000" dirty="0"/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Vulnerable if too short, 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Hard to remember,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Can be guessed.</a:t>
            </a:r>
            <a:endParaRPr lang="en-MY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42821-764E-4843-ABE8-F60E97210A8F}"/>
              </a:ext>
            </a:extLst>
          </p:cNvPr>
          <p:cNvSpPr/>
          <p:nvPr/>
        </p:nvSpPr>
        <p:spPr>
          <a:xfrm>
            <a:off x="4495800" y="3444862"/>
            <a:ext cx="3200399" cy="23536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sz="2400" b="1" dirty="0">
                <a:latin typeface="+mj-lt"/>
              </a:rPr>
              <a:t>Keys</a:t>
            </a:r>
          </a:p>
          <a:p>
            <a:pPr algn="ctr"/>
            <a:endParaRPr lang="en-MY" sz="2000" dirty="0"/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Forget to take,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</a:rPr>
              <a:t>Be </a:t>
            </a:r>
            <a:r>
              <a:rPr lang="en-MY" sz="2000" dirty="0" err="1">
                <a:solidFill>
                  <a:schemeClr val="bg1"/>
                </a:solidFill>
              </a:rPr>
              <a:t>stollen</a:t>
            </a:r>
            <a:r>
              <a:rPr lang="en-MY" sz="2000" dirty="0">
                <a:solidFill>
                  <a:schemeClr val="bg1"/>
                </a:solidFill>
              </a:rPr>
              <a:t>.</a:t>
            </a:r>
            <a:endParaRPr lang="en-MY" sz="2000" dirty="0"/>
          </a:p>
        </p:txBody>
      </p:sp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BBA9A6B4-8687-4BFF-BDB3-32F5C5ED63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 b="8563"/>
          <a:stretch>
            <a:fillRect/>
          </a:stretch>
        </p:blipFill>
        <p:spPr/>
      </p:pic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9FB4292-A01F-484C-AB32-661B37FC8D0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" b="5841"/>
          <a:stretch>
            <a:fillRect/>
          </a:stretch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4AF2D945-A5ED-4936-B9B9-91E5F768E1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2" b="14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53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DB82E-7C0C-4ED9-8A59-8E792F2AF7C2}"/>
              </a:ext>
            </a:extLst>
          </p:cNvPr>
          <p:cNvSpPr/>
          <p:nvPr/>
        </p:nvSpPr>
        <p:spPr>
          <a:xfrm>
            <a:off x="2438400" y="1600200"/>
            <a:ext cx="3365498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MY" altLang="zh-CN" sz="2400" b="1" dirty="0">
                <a:latin typeface="+mj-lt"/>
              </a:rPr>
              <a:t>F</a:t>
            </a:r>
            <a:r>
              <a:rPr lang="en-US" altLang="zh-CN" sz="2400" b="1" dirty="0" err="1">
                <a:latin typeface="+mj-lt"/>
              </a:rPr>
              <a:t>ingerprint</a:t>
            </a:r>
            <a:endParaRPr lang="en-US" altLang="zh-CN" sz="2400" b="1" dirty="0">
              <a:latin typeface="+mj-lt"/>
            </a:endParaRPr>
          </a:p>
          <a:p>
            <a:pPr algn="just"/>
            <a:r>
              <a:rPr lang="en-MY" dirty="0"/>
              <a:t>Small</a:t>
            </a:r>
          </a:p>
          <a:p>
            <a:pPr algn="just"/>
            <a:r>
              <a:rPr lang="en-MY" dirty="0"/>
              <a:t>Quick</a:t>
            </a:r>
          </a:p>
          <a:p>
            <a:pPr algn="just"/>
            <a:r>
              <a:rPr lang="en-MY" dirty="0"/>
              <a:t>Cheap</a:t>
            </a:r>
          </a:p>
          <a:p>
            <a:pPr algn="just"/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46D4E-794F-4E93-A233-FC6E25B2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Biometric Identity</a:t>
            </a:r>
            <a:endParaRPr lang="en-MY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B0F0C20-7209-41D9-8879-4B06A08234DE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600200"/>
            <a:ext cx="1828800" cy="182880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ABDEE4E-06F7-406B-9FBB-05802338079E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392" y="3907788"/>
            <a:ext cx="1828800" cy="1828800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49185B3-C7A8-40C8-BDC8-2662169A9F7E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102" y="1600200"/>
            <a:ext cx="1828800" cy="1828800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5931925-E5A8-49A7-B780-A390B8AEF73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102" y="3907788"/>
            <a:ext cx="1828800" cy="182880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3A2C9B-18E4-41CA-A2CF-BB545C7F3948}"/>
              </a:ext>
            </a:extLst>
          </p:cNvPr>
          <p:cNvSpPr/>
          <p:nvPr/>
        </p:nvSpPr>
        <p:spPr>
          <a:xfrm>
            <a:off x="8216902" y="1600200"/>
            <a:ext cx="3365498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400" b="1" dirty="0">
                <a:latin typeface="+mj-lt"/>
              </a:rPr>
              <a:t>Iris</a:t>
            </a:r>
            <a:endParaRPr lang="en-MY" sz="2400" b="1" dirty="0">
              <a:latin typeface="+mj-lt"/>
            </a:endParaRPr>
          </a:p>
          <a:p>
            <a:pPr algn="just"/>
            <a:r>
              <a:rPr lang="en-MY" dirty="0"/>
              <a:t>Secure</a:t>
            </a:r>
          </a:p>
          <a:p>
            <a:pPr algn="just"/>
            <a:endParaRPr lang="en-MY" dirty="0"/>
          </a:p>
          <a:p>
            <a:pPr algn="just"/>
            <a:endParaRPr lang="en-MY" dirty="0"/>
          </a:p>
          <a:p>
            <a:pPr algn="just"/>
            <a:endParaRPr lang="en-MY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21AA56-3752-46D0-AAA4-350768269602}"/>
              </a:ext>
            </a:extLst>
          </p:cNvPr>
          <p:cNvSpPr/>
          <p:nvPr/>
        </p:nvSpPr>
        <p:spPr>
          <a:xfrm>
            <a:off x="2438400" y="3907788"/>
            <a:ext cx="3365498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400" b="1" dirty="0">
                <a:latin typeface="+mj-lt"/>
              </a:rPr>
              <a:t>Face</a:t>
            </a:r>
            <a:endParaRPr lang="en-MY" sz="2400" b="1" dirty="0">
              <a:latin typeface="+mj-lt"/>
            </a:endParaRPr>
          </a:p>
          <a:p>
            <a:pPr algn="just"/>
            <a:r>
              <a:rPr lang="en-MY" dirty="0"/>
              <a:t>Convenient</a:t>
            </a:r>
          </a:p>
          <a:p>
            <a:pPr algn="just"/>
            <a:r>
              <a:rPr lang="en-MY" dirty="0"/>
              <a:t>Precise</a:t>
            </a:r>
          </a:p>
          <a:p>
            <a:pPr algn="just"/>
            <a:endParaRPr lang="en-MY" dirty="0"/>
          </a:p>
          <a:p>
            <a:pPr algn="just"/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70F75-A9C0-4654-BF79-BFB88D19418B}"/>
              </a:ext>
            </a:extLst>
          </p:cNvPr>
          <p:cNvSpPr/>
          <p:nvPr/>
        </p:nvSpPr>
        <p:spPr>
          <a:xfrm>
            <a:off x="8216902" y="3907788"/>
            <a:ext cx="3365498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MY" altLang="zh-CN" sz="2400" b="1" dirty="0">
                <a:latin typeface="+mj-lt"/>
              </a:rPr>
              <a:t>Palmprint</a:t>
            </a:r>
            <a:endParaRPr lang="en-MY" sz="2400" b="1" dirty="0">
              <a:latin typeface="+mj-lt"/>
            </a:endParaRPr>
          </a:p>
          <a:p>
            <a:pPr algn="just"/>
            <a:r>
              <a:rPr lang="en-MY" dirty="0"/>
              <a:t>Convenient</a:t>
            </a:r>
          </a:p>
          <a:p>
            <a:pPr algn="just"/>
            <a:r>
              <a:rPr lang="en-MY" dirty="0"/>
              <a:t>Quick</a:t>
            </a:r>
          </a:p>
          <a:p>
            <a:pPr algn="just"/>
            <a:r>
              <a:rPr lang="en-MY" dirty="0"/>
              <a:t>Precise</a:t>
            </a:r>
          </a:p>
          <a:p>
            <a:pPr algn="just"/>
            <a:r>
              <a:rPr lang="en-MY" dirty="0"/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60568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6FD2A-773F-4D58-A28A-75451D05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Palmprint vs. Others</a:t>
            </a:r>
            <a:endParaRPr lang="zh-CN" altLang="en-US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813A3A73-A2E5-4C37-8D5D-F9D7F22ECD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2126D25E-95FF-472A-84F3-D4686F3E0CB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r="5680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2ED1D6D3-0117-4687-A335-CD4D795F72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8" r="8738"/>
          <a:stretch>
            <a:fillRect/>
          </a:stretch>
        </p:blipFill>
        <p:spPr/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4DFB91DC-5A7D-4AF8-AC28-1E87BDF1F7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3" r="19833"/>
          <a:stretch>
            <a:fillRect/>
          </a:stretch>
        </p:blipFill>
        <p:spPr/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6AEAF8F-EFAA-43F9-9E31-43FEA5BF2F50}"/>
              </a:ext>
            </a:extLst>
          </p:cNvPr>
          <p:cNvSpPr/>
          <p:nvPr/>
        </p:nvSpPr>
        <p:spPr>
          <a:xfrm>
            <a:off x="2438400" y="1600200"/>
            <a:ext cx="3365498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MY" altLang="zh-CN" sz="2400" b="1" dirty="0">
                <a:latin typeface="+mj-lt"/>
              </a:rPr>
              <a:t>F</a:t>
            </a:r>
            <a:r>
              <a:rPr lang="en-US" altLang="zh-CN" sz="2400" b="1" dirty="0" err="1">
                <a:latin typeface="+mj-lt"/>
              </a:rPr>
              <a:t>ingerprint</a:t>
            </a:r>
            <a:endParaRPr lang="en-US" altLang="zh-CN" sz="2400" b="1" dirty="0">
              <a:latin typeface="+mj-lt"/>
            </a:endParaRPr>
          </a:p>
          <a:p>
            <a:pPr algn="just"/>
            <a:r>
              <a:rPr lang="en-MY" dirty="0"/>
              <a:t>Fake fingerprint</a:t>
            </a:r>
          </a:p>
          <a:p>
            <a:pPr algn="just"/>
            <a:r>
              <a:rPr lang="en-MY" dirty="0"/>
              <a:t>Water sensitivity</a:t>
            </a:r>
          </a:p>
          <a:p>
            <a:pPr algn="just"/>
            <a:endParaRPr lang="en-MY" dirty="0"/>
          </a:p>
          <a:p>
            <a:pPr algn="just"/>
            <a:endParaRPr lang="en-MY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3E4D87A-2C58-4FD3-9EAA-8E070F39950F}"/>
              </a:ext>
            </a:extLst>
          </p:cNvPr>
          <p:cNvSpPr/>
          <p:nvPr/>
        </p:nvSpPr>
        <p:spPr>
          <a:xfrm>
            <a:off x="7896200" y="1600200"/>
            <a:ext cx="3365498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400" b="1" dirty="0">
                <a:latin typeface="+mj-lt"/>
              </a:rPr>
              <a:t>Iris</a:t>
            </a:r>
            <a:endParaRPr lang="en-MY" sz="2400" b="1" dirty="0">
              <a:latin typeface="+mj-lt"/>
            </a:endParaRPr>
          </a:p>
          <a:p>
            <a:pPr algn="just"/>
            <a:r>
              <a:rPr lang="en-MY" dirty="0"/>
              <a:t>Large device</a:t>
            </a:r>
          </a:p>
          <a:p>
            <a:pPr algn="just"/>
            <a:r>
              <a:rPr lang="en-MY" dirty="0"/>
              <a:t>Expensive</a:t>
            </a:r>
          </a:p>
          <a:p>
            <a:pPr algn="just"/>
            <a:endParaRPr lang="en-MY" dirty="0"/>
          </a:p>
          <a:p>
            <a:pPr algn="just"/>
            <a:endParaRPr lang="en-MY" dirty="0" err="1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F24B40CA-899D-4143-87CC-EAF17205C774}"/>
              </a:ext>
            </a:extLst>
          </p:cNvPr>
          <p:cNvSpPr/>
          <p:nvPr/>
        </p:nvSpPr>
        <p:spPr>
          <a:xfrm>
            <a:off x="2438400" y="3904456"/>
            <a:ext cx="3365498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400" b="1" dirty="0">
                <a:latin typeface="+mj-lt"/>
              </a:rPr>
              <a:t>Face</a:t>
            </a:r>
            <a:endParaRPr lang="en-MY" sz="2400" b="1" dirty="0">
              <a:latin typeface="+mj-lt"/>
            </a:endParaRPr>
          </a:p>
          <a:p>
            <a:pPr algn="just"/>
            <a:r>
              <a:rPr lang="en-MY" dirty="0"/>
              <a:t>Not secure</a:t>
            </a:r>
          </a:p>
          <a:p>
            <a:pPr algn="just"/>
            <a:r>
              <a:rPr lang="en-MY" dirty="0"/>
              <a:t>Not robust</a:t>
            </a:r>
          </a:p>
          <a:p>
            <a:pPr algn="just"/>
            <a:endParaRPr lang="en-MY" dirty="0"/>
          </a:p>
          <a:p>
            <a:pPr algn="just"/>
            <a:endParaRPr lang="en-MY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FC30398-960E-4B57-8278-8A41B88252C2}"/>
              </a:ext>
            </a:extLst>
          </p:cNvPr>
          <p:cNvSpPr/>
          <p:nvPr/>
        </p:nvSpPr>
        <p:spPr>
          <a:xfrm>
            <a:off x="7915078" y="3904456"/>
            <a:ext cx="3365498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MY" altLang="zh-CN" sz="2400" b="1" dirty="0">
                <a:latin typeface="+mj-lt"/>
              </a:rPr>
              <a:t>Palmprint</a:t>
            </a:r>
            <a:endParaRPr lang="en-MY" sz="2400" b="1" dirty="0">
              <a:latin typeface="+mj-lt"/>
            </a:endParaRPr>
          </a:p>
          <a:p>
            <a:pPr algn="just"/>
            <a:r>
              <a:rPr lang="en-MY" dirty="0"/>
              <a:t>Convenient</a:t>
            </a:r>
          </a:p>
          <a:p>
            <a:pPr algn="just"/>
            <a:r>
              <a:rPr lang="en-MY" dirty="0"/>
              <a:t>Quick</a:t>
            </a:r>
          </a:p>
          <a:p>
            <a:pPr algn="just"/>
            <a:r>
              <a:rPr lang="en-MY" dirty="0"/>
              <a:t>Precise</a:t>
            </a:r>
          </a:p>
          <a:p>
            <a:pPr algn="just"/>
            <a:r>
              <a:rPr lang="en-MY" dirty="0"/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384915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04F2-C95B-436F-B758-AD395AEE3757}"/>
              </a:ext>
            </a:extLst>
          </p:cNvPr>
          <p:cNvSpPr txBox="1"/>
          <p:nvPr/>
        </p:nvSpPr>
        <p:spPr>
          <a:xfrm>
            <a:off x="5521035" y="1626513"/>
            <a:ext cx="12493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PART </a:t>
            </a:r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II</a:t>
            </a:r>
            <a:endParaRPr lang="en-MY" sz="2800" b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8EC8-31AC-4DAC-B9CE-0BA372C9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Palmprint Recognition</a:t>
            </a:r>
            <a:endParaRPr lang="en-MY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AD8C76-BD7E-43FB-87F9-E7830078C2D3}"/>
              </a:ext>
            </a:extLst>
          </p:cNvPr>
          <p:cNvCxnSpPr/>
          <p:nvPr/>
        </p:nvCxnSpPr>
        <p:spPr>
          <a:xfrm>
            <a:off x="0" y="2210594"/>
            <a:ext cx="12192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A8A78-026B-4921-B35C-B1FFA7015BFB}"/>
              </a:ext>
            </a:extLst>
          </p:cNvPr>
          <p:cNvSpPr/>
          <p:nvPr/>
        </p:nvSpPr>
        <p:spPr>
          <a:xfrm>
            <a:off x="609600" y="2845594"/>
            <a:ext cx="1930208" cy="21441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MY" b="1" dirty="0">
                <a:latin typeface="+mj-lt"/>
              </a:rPr>
              <a:t>D. Zhang, IEEE Trans. PAMI </a:t>
            </a:r>
            <a:r>
              <a:rPr lang="en-MY" baseline="30000" dirty="0"/>
              <a:t>[1]</a:t>
            </a:r>
          </a:p>
          <a:p>
            <a:endParaRPr lang="en-MY" sz="2000" baseline="30000" dirty="0"/>
          </a:p>
          <a:p>
            <a:r>
              <a:rPr lang="en-US" altLang="zh-CN" dirty="0"/>
              <a:t>ROI: </a:t>
            </a:r>
            <a:r>
              <a:rPr lang="en-US" dirty="0"/>
              <a:t>coordinate system</a:t>
            </a:r>
          </a:p>
          <a:p>
            <a:endParaRPr lang="en-US" dirty="0"/>
          </a:p>
          <a:p>
            <a:r>
              <a:rPr lang="en-US" altLang="zh-CN" dirty="0"/>
              <a:t>Feature: </a:t>
            </a:r>
            <a:r>
              <a:rPr lang="en-US" dirty="0"/>
              <a:t>2D Gabor phase encoding</a:t>
            </a:r>
            <a:endParaRPr lang="en-MY" dirty="0">
              <a:solidFill>
                <a:schemeClr val="accent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5FA67E-BA25-4EB6-94D4-FFE28F996FEB}"/>
              </a:ext>
            </a:extLst>
          </p:cNvPr>
          <p:cNvSpPr/>
          <p:nvPr/>
        </p:nvSpPr>
        <p:spPr>
          <a:xfrm>
            <a:off x="2893870" y="2845592"/>
            <a:ext cx="1930208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b="1" dirty="0">
                <a:latin typeface="+mj-lt"/>
              </a:rPr>
              <a:t>W.-K. Kong</a:t>
            </a:r>
          </a:p>
          <a:p>
            <a:r>
              <a:rPr lang="en-US" altLang="zh-CN" b="1" dirty="0">
                <a:latin typeface="+mj-lt"/>
              </a:rPr>
              <a:t>,ICPR </a:t>
            </a:r>
            <a:r>
              <a:rPr lang="en-MY" altLang="zh-CN" baseline="30000" dirty="0"/>
              <a:t>[2]</a:t>
            </a:r>
            <a:endParaRPr lang="en-US" altLang="zh-CN" b="1" dirty="0">
              <a:latin typeface="+mj-lt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Feature: </a:t>
            </a:r>
            <a:r>
              <a:rPr lang="en-US" altLang="zh-CN" dirty="0" err="1"/>
              <a:t>Compatitive</a:t>
            </a:r>
            <a:r>
              <a:rPr lang="en-US" altLang="zh-CN" dirty="0"/>
              <a:t> Code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MY" sz="20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228FA0-54DE-47B5-83FE-29D50213E88A}"/>
              </a:ext>
            </a:extLst>
          </p:cNvPr>
          <p:cNvSpPr/>
          <p:nvPr/>
        </p:nvSpPr>
        <p:spPr>
          <a:xfrm>
            <a:off x="5154518" y="2845592"/>
            <a:ext cx="1930208" cy="255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latin typeface="+mj-lt"/>
              </a:rPr>
              <a:t>A. Kong</a:t>
            </a:r>
            <a:r>
              <a:rPr lang="en-MY" b="1" dirty="0">
                <a:latin typeface="+mj-lt"/>
              </a:rPr>
              <a:t>,PR </a:t>
            </a:r>
            <a:r>
              <a:rPr lang="en-MY" altLang="zh-CN" baseline="30000" dirty="0"/>
              <a:t>[3]</a:t>
            </a:r>
            <a:endParaRPr lang="en-MY" b="1" dirty="0">
              <a:latin typeface="+mj-lt"/>
            </a:endParaRPr>
          </a:p>
          <a:p>
            <a:endParaRPr lang="en-US" altLang="zh-CN" dirty="0"/>
          </a:p>
          <a:p>
            <a:r>
              <a:rPr lang="en-MY" sz="2000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Feature: Fusion Code</a:t>
            </a:r>
          </a:p>
          <a:p>
            <a:endParaRPr lang="en-MY" sz="2000" dirty="0">
              <a:solidFill>
                <a:schemeClr val="accent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470B-1AAC-4F30-BC98-87130B814666}"/>
              </a:ext>
            </a:extLst>
          </p:cNvPr>
          <p:cNvGrpSpPr/>
          <p:nvPr/>
        </p:nvGrpSpPr>
        <p:grpSpPr>
          <a:xfrm>
            <a:off x="633222" y="2007394"/>
            <a:ext cx="1906586" cy="654049"/>
            <a:chOff x="633222" y="2007394"/>
            <a:chExt cx="1906586" cy="654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5D4811-A2E0-4DAC-A77C-6EF3106FD53A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2003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545733D-BCDC-4C34-B21C-B29E876E9AAB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0E864E-D0E1-43DC-AAE0-D38FC685528A}"/>
              </a:ext>
            </a:extLst>
          </p:cNvPr>
          <p:cNvGrpSpPr/>
          <p:nvPr/>
        </p:nvGrpSpPr>
        <p:grpSpPr>
          <a:xfrm>
            <a:off x="9675814" y="2007394"/>
            <a:ext cx="1906586" cy="654049"/>
            <a:chOff x="633222" y="2007394"/>
            <a:chExt cx="1906586" cy="6540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89328A-5DE3-4932-AA88-D34851757360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2014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37DD0C0-B59C-4365-856F-7925ED5E5081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4A2CA0-1BB5-4D12-9CFB-19A1CDE175DF}"/>
              </a:ext>
            </a:extLst>
          </p:cNvPr>
          <p:cNvGrpSpPr/>
          <p:nvPr/>
        </p:nvGrpSpPr>
        <p:grpSpPr>
          <a:xfrm>
            <a:off x="5154518" y="2007394"/>
            <a:ext cx="1906586" cy="654049"/>
            <a:chOff x="633222" y="2007394"/>
            <a:chExt cx="1906586" cy="6540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C9CE91-C887-4B89-9B3F-2DAFAE244205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2006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D401A8E-E69F-4800-98C7-D5207489155E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535C1D-2B3C-40FA-AB27-F7417237AF0E}"/>
              </a:ext>
            </a:extLst>
          </p:cNvPr>
          <p:cNvGrpSpPr/>
          <p:nvPr/>
        </p:nvGrpSpPr>
        <p:grpSpPr>
          <a:xfrm>
            <a:off x="2893870" y="2007394"/>
            <a:ext cx="1906586" cy="654049"/>
            <a:chOff x="633222" y="2007394"/>
            <a:chExt cx="1906586" cy="6540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99CEB-552A-47EA-B91A-9F4155F65442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2004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256FD4EF-7CB4-4B64-B60F-D4B1557350FA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B736E9-43C8-44A3-94E5-0E09843654F4}"/>
              </a:ext>
            </a:extLst>
          </p:cNvPr>
          <p:cNvGrpSpPr/>
          <p:nvPr/>
        </p:nvGrpSpPr>
        <p:grpSpPr>
          <a:xfrm>
            <a:off x="7415166" y="2007394"/>
            <a:ext cx="1906586" cy="654049"/>
            <a:chOff x="633222" y="2007394"/>
            <a:chExt cx="1906586" cy="65404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7BBECB-D736-4B59-95F0-75EF77F2A854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2011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02580B35-A76A-4153-BB39-AEEB2486B8A5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24" name="Rectangle 20">
            <a:extLst>
              <a:ext uri="{FF2B5EF4-FFF2-40B4-BE49-F238E27FC236}">
                <a16:creationId xmlns:a16="http://schemas.microsoft.com/office/drawing/2014/main" id="{CA470597-9A93-4BB0-8463-C63C5882D6C0}"/>
              </a:ext>
            </a:extLst>
          </p:cNvPr>
          <p:cNvSpPr/>
          <p:nvPr/>
        </p:nvSpPr>
        <p:spPr>
          <a:xfrm>
            <a:off x="7415166" y="2861934"/>
            <a:ext cx="1930208" cy="2421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latin typeface="+mj-lt"/>
              </a:rPr>
              <a:t>J. Dai</a:t>
            </a:r>
            <a:r>
              <a:rPr lang="de-DE" altLang="zh-CN" b="1" dirty="0">
                <a:latin typeface="+mj-lt"/>
              </a:rPr>
              <a:t>,</a:t>
            </a:r>
            <a:r>
              <a:rPr lang="en-US" altLang="zh-CN" b="1" dirty="0">
                <a:latin typeface="+mj-lt"/>
              </a:rPr>
              <a:t> IEEE Trans. PAMI</a:t>
            </a:r>
            <a:r>
              <a:rPr lang="de-DE" altLang="zh-CN" b="1" dirty="0">
                <a:latin typeface="+mj-lt"/>
              </a:rPr>
              <a:t> </a:t>
            </a:r>
            <a:r>
              <a:rPr lang="en-MY" baseline="30000" dirty="0"/>
              <a:t>[</a:t>
            </a:r>
            <a:r>
              <a:rPr lang="en-US" altLang="zh-CN" baseline="30000" dirty="0"/>
              <a:t>4</a:t>
            </a:r>
            <a:r>
              <a:rPr lang="en-MY" baseline="30000" dirty="0"/>
              <a:t>]</a:t>
            </a:r>
          </a:p>
          <a:p>
            <a:endParaRPr lang="en-MY" sz="2000" baseline="30000" dirty="0"/>
          </a:p>
          <a:p>
            <a:r>
              <a:rPr lang="en-US" altLang="zh-CN" dirty="0"/>
              <a:t>High resolution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Feature: </a:t>
            </a:r>
            <a:r>
              <a:rPr lang="en-US" altLang="zh-CN" dirty="0" err="1"/>
              <a:t>multipe</a:t>
            </a:r>
            <a:r>
              <a:rPr lang="en-US" altLang="zh-CN" dirty="0"/>
              <a:t> feature</a:t>
            </a:r>
          </a:p>
          <a:p>
            <a:endParaRPr lang="en-US" dirty="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D11D212B-5F33-40CB-8408-BBD4B22B91CC}"/>
              </a:ext>
            </a:extLst>
          </p:cNvPr>
          <p:cNvSpPr/>
          <p:nvPr/>
        </p:nvSpPr>
        <p:spPr>
          <a:xfrm>
            <a:off x="9810173" y="2845592"/>
            <a:ext cx="1930208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latin typeface="+mj-lt"/>
              </a:rPr>
              <a:t>X. Wu</a:t>
            </a:r>
            <a:r>
              <a:rPr lang="en-MY" altLang="zh-CN" b="1" dirty="0">
                <a:latin typeface="+mj-lt"/>
              </a:rPr>
              <a:t>,PR </a:t>
            </a:r>
            <a:r>
              <a:rPr lang="en-MY" altLang="zh-CN" baseline="30000" dirty="0"/>
              <a:t>[5]</a:t>
            </a:r>
            <a:endParaRPr lang="en-MY" altLang="zh-CN" b="1" dirty="0"/>
          </a:p>
          <a:p>
            <a:endParaRPr lang="en-US" altLang="zh-CN" dirty="0"/>
          </a:p>
          <a:p>
            <a:endParaRPr lang="en-MY" altLang="zh-CN" sz="2000" dirty="0"/>
          </a:p>
          <a:p>
            <a:r>
              <a:rPr lang="en-MY" altLang="zh-CN" sz="2000" dirty="0"/>
              <a:t>contactless</a:t>
            </a:r>
          </a:p>
          <a:p>
            <a:endParaRPr lang="en-MY" altLang="zh-CN" sz="2000" dirty="0"/>
          </a:p>
          <a:p>
            <a:endParaRPr lang="en-US" altLang="zh-CN" dirty="0"/>
          </a:p>
          <a:p>
            <a:r>
              <a:rPr lang="en-US" altLang="zh-CN" dirty="0"/>
              <a:t>Feature: SIFT</a:t>
            </a:r>
          </a:p>
        </p:txBody>
      </p:sp>
    </p:spTree>
    <p:extLst>
      <p:ext uri="{BB962C8B-B14F-4D97-AF65-F5344CB8AC3E}">
        <p14:creationId xmlns:p14="http://schemas.microsoft.com/office/powerpoint/2010/main" val="48631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8EC8-31AC-4DAC-B9CE-0BA372C9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altLang="zh-CN" dirty="0"/>
              <a:t>of Palmprint Recognition</a:t>
            </a:r>
            <a:endParaRPr lang="en-MY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AD8C76-BD7E-43FB-87F9-E7830078C2D3}"/>
              </a:ext>
            </a:extLst>
          </p:cNvPr>
          <p:cNvCxnSpPr/>
          <p:nvPr/>
        </p:nvCxnSpPr>
        <p:spPr>
          <a:xfrm>
            <a:off x="0" y="2210594"/>
            <a:ext cx="12192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A8A78-026B-4921-B35C-B1FFA7015BFB}"/>
              </a:ext>
            </a:extLst>
          </p:cNvPr>
          <p:cNvSpPr/>
          <p:nvPr/>
        </p:nvSpPr>
        <p:spPr>
          <a:xfrm>
            <a:off x="609600" y="2845594"/>
            <a:ext cx="19302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latin typeface="+mj-lt"/>
              </a:rPr>
              <a:t>D. Zhao, Proc. ICWMMN </a:t>
            </a:r>
            <a:r>
              <a:rPr lang="en-MY" altLang="zh-CN" baseline="30000" dirty="0"/>
              <a:t>[6]</a:t>
            </a:r>
          </a:p>
          <a:p>
            <a:endParaRPr lang="en-MY" altLang="zh-CN" b="1" dirty="0"/>
          </a:p>
          <a:p>
            <a:r>
              <a:rPr lang="en-MY" altLang="zh-CN" dirty="0"/>
              <a:t>contactless</a:t>
            </a:r>
          </a:p>
          <a:p>
            <a:endParaRPr lang="en-MY" altLang="zh-CN" dirty="0"/>
          </a:p>
          <a:p>
            <a:r>
              <a:rPr lang="en-US" altLang="zh-CN" dirty="0"/>
              <a:t>Feature: deep learning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5FA67E-BA25-4EB6-94D4-FFE28F996FEB}"/>
              </a:ext>
            </a:extLst>
          </p:cNvPr>
          <p:cNvSpPr/>
          <p:nvPr/>
        </p:nvSpPr>
        <p:spPr>
          <a:xfrm>
            <a:off x="2893870" y="2845592"/>
            <a:ext cx="1930208" cy="290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altLang="zh-CN" b="1" dirty="0">
                <a:latin typeface="+mj-lt"/>
              </a:rPr>
              <a:t>L. Fei,PR </a:t>
            </a:r>
            <a:r>
              <a:rPr lang="en-MY" altLang="zh-CN" baseline="30000" dirty="0"/>
              <a:t>[</a:t>
            </a:r>
            <a:r>
              <a:rPr lang="en-US" altLang="zh-CN" baseline="30000" dirty="0"/>
              <a:t>7</a:t>
            </a:r>
            <a:r>
              <a:rPr lang="en-MY" altLang="zh-CN" baseline="30000" dirty="0"/>
              <a:t>]</a:t>
            </a:r>
          </a:p>
          <a:p>
            <a:endParaRPr lang="en-MY" altLang="zh-CN" sz="2000" baseline="30000" dirty="0"/>
          </a:p>
          <a:p>
            <a:endParaRPr lang="en-MY" altLang="zh-CN" sz="2000" baseline="30000" dirty="0"/>
          </a:p>
          <a:p>
            <a:r>
              <a:rPr lang="en-US" altLang="zh-CN" dirty="0"/>
              <a:t>contactless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Feature: Double-orientation code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Matching: nonlinear matching</a:t>
            </a:r>
            <a:endParaRPr lang="en-MY" altLang="zh-C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228FA0-54DE-47B5-83FE-29D50213E88A}"/>
              </a:ext>
            </a:extLst>
          </p:cNvPr>
          <p:cNvSpPr/>
          <p:nvPr/>
        </p:nvSpPr>
        <p:spPr>
          <a:xfrm>
            <a:off x="5154518" y="2845592"/>
            <a:ext cx="1930208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latin typeface="+mj-lt"/>
              </a:rPr>
              <a:t>W. Jia, IEEE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Trans. IP </a:t>
            </a:r>
            <a:r>
              <a:rPr lang="en-MY" altLang="zh-CN" baseline="30000" dirty="0"/>
              <a:t>[</a:t>
            </a:r>
            <a:r>
              <a:rPr lang="en-US" altLang="zh-CN" baseline="30000" dirty="0"/>
              <a:t>8</a:t>
            </a:r>
            <a:r>
              <a:rPr lang="en-MY" altLang="zh-CN" baseline="30000" dirty="0"/>
              <a:t>]</a:t>
            </a:r>
          </a:p>
          <a:p>
            <a:r>
              <a:rPr lang="de-DE" altLang="zh-CN" b="1" dirty="0">
                <a:latin typeface="+mj-lt"/>
              </a:rPr>
              <a:t> </a:t>
            </a:r>
          </a:p>
          <a:p>
            <a:r>
              <a:rPr lang="en-US" altLang="zh-CN" dirty="0"/>
              <a:t>contactless</a:t>
            </a:r>
            <a:endParaRPr lang="de-DE" altLang="zh-CN" b="1" dirty="0">
              <a:latin typeface="+mj-lt"/>
            </a:endParaRPr>
          </a:p>
          <a:p>
            <a:endParaRPr lang="de-DE" altLang="zh-CN" b="1" dirty="0">
              <a:latin typeface="+mj-lt"/>
            </a:endParaRPr>
          </a:p>
          <a:p>
            <a:r>
              <a:rPr lang="en-US" altLang="zh-CN" dirty="0"/>
              <a:t>Feature: complete direction representation</a:t>
            </a:r>
          </a:p>
          <a:p>
            <a:endParaRPr lang="en-MY" altLang="zh-C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470B-1AAC-4F30-BC98-87130B814666}"/>
              </a:ext>
            </a:extLst>
          </p:cNvPr>
          <p:cNvGrpSpPr/>
          <p:nvPr/>
        </p:nvGrpSpPr>
        <p:grpSpPr>
          <a:xfrm>
            <a:off x="633222" y="2007394"/>
            <a:ext cx="1906586" cy="654049"/>
            <a:chOff x="633222" y="2007394"/>
            <a:chExt cx="1906586" cy="654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5D4811-A2E0-4DAC-A77C-6EF3106FD53A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2015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545733D-BCDC-4C34-B21C-B29E876E9AAB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4A2CA0-1BB5-4D12-9CFB-19A1CDE175DF}"/>
              </a:ext>
            </a:extLst>
          </p:cNvPr>
          <p:cNvGrpSpPr/>
          <p:nvPr/>
        </p:nvGrpSpPr>
        <p:grpSpPr>
          <a:xfrm>
            <a:off x="5154518" y="2007394"/>
            <a:ext cx="1906586" cy="654049"/>
            <a:chOff x="633222" y="2007394"/>
            <a:chExt cx="1906586" cy="6540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C9CE91-C887-4B89-9B3F-2DAFAE244205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2017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D401A8E-E69F-4800-98C7-D5207489155E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535C1D-2B3C-40FA-AB27-F7417237AF0E}"/>
              </a:ext>
            </a:extLst>
          </p:cNvPr>
          <p:cNvGrpSpPr/>
          <p:nvPr/>
        </p:nvGrpSpPr>
        <p:grpSpPr>
          <a:xfrm>
            <a:off x="2893870" y="2007394"/>
            <a:ext cx="1906586" cy="654049"/>
            <a:chOff x="633222" y="2007394"/>
            <a:chExt cx="1906586" cy="6540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99CEB-552A-47EA-B91A-9F4155F65442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2016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256FD4EF-7CB4-4B64-B60F-D4B1557350FA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25" name="Group 44">
            <a:extLst>
              <a:ext uri="{FF2B5EF4-FFF2-40B4-BE49-F238E27FC236}">
                <a16:creationId xmlns:a16="http://schemas.microsoft.com/office/drawing/2014/main" id="{0E23C626-A245-4A36-8BF0-D18B4BB7CCA2}"/>
              </a:ext>
            </a:extLst>
          </p:cNvPr>
          <p:cNvGrpSpPr/>
          <p:nvPr/>
        </p:nvGrpSpPr>
        <p:grpSpPr>
          <a:xfrm>
            <a:off x="7416459" y="2007394"/>
            <a:ext cx="1906586" cy="654049"/>
            <a:chOff x="633222" y="2007394"/>
            <a:chExt cx="1906586" cy="654049"/>
          </a:xfrm>
        </p:grpSpPr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D066FE57-11F2-400F-A31F-9D30C4CDDA94}"/>
                </a:ext>
              </a:extLst>
            </p:cNvPr>
            <p:cNvSpPr/>
            <p:nvPr/>
          </p:nvSpPr>
          <p:spPr>
            <a:xfrm>
              <a:off x="633222" y="2007394"/>
              <a:ext cx="1906586" cy="447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j-lt"/>
                </a:rPr>
                <a:t>2018</a:t>
              </a:r>
              <a:endParaRPr lang="en-MY" sz="2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Isosceles Triangle 46">
              <a:extLst>
                <a:ext uri="{FF2B5EF4-FFF2-40B4-BE49-F238E27FC236}">
                  <a16:creationId xmlns:a16="http://schemas.microsoft.com/office/drawing/2014/main" id="{BDA5058E-2874-4671-B23A-C08069F82A5F}"/>
                </a:ext>
              </a:extLst>
            </p:cNvPr>
            <p:cNvSpPr/>
            <p:nvPr/>
          </p:nvSpPr>
          <p:spPr>
            <a:xfrm rot="10800000">
              <a:off x="1440345" y="2409426"/>
              <a:ext cx="292340" cy="252017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28" name="Rectangle 34">
            <a:extLst>
              <a:ext uri="{FF2B5EF4-FFF2-40B4-BE49-F238E27FC236}">
                <a16:creationId xmlns:a16="http://schemas.microsoft.com/office/drawing/2014/main" id="{3910D46C-FF9B-401C-B90A-19850E63098B}"/>
              </a:ext>
            </a:extLst>
          </p:cNvPr>
          <p:cNvSpPr/>
          <p:nvPr/>
        </p:nvSpPr>
        <p:spPr>
          <a:xfrm>
            <a:off x="7550818" y="2845591"/>
            <a:ext cx="19302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altLang="zh-CN" b="1" dirty="0">
                <a:latin typeface="+mj-lt"/>
              </a:rPr>
              <a:t>Yang Liu,arXiv </a:t>
            </a:r>
            <a:r>
              <a:rPr lang="en-MY" altLang="zh-CN" baseline="30000" dirty="0"/>
              <a:t>[</a:t>
            </a:r>
            <a:r>
              <a:rPr lang="en-US" altLang="zh-CN" baseline="30000" dirty="0"/>
              <a:t>9</a:t>
            </a:r>
            <a:r>
              <a:rPr lang="en-MY" altLang="zh-CN" baseline="30000" dirty="0"/>
              <a:t>]</a:t>
            </a:r>
            <a:r>
              <a:rPr lang="de-DE" altLang="zh-CN" b="1" dirty="0">
                <a:latin typeface="+mj-lt"/>
              </a:rPr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contactless</a:t>
            </a:r>
          </a:p>
          <a:p>
            <a:endParaRPr lang="en-US" altLang="zh-CN" dirty="0"/>
          </a:p>
          <a:p>
            <a:r>
              <a:rPr lang="en-US" altLang="zh-CN" dirty="0"/>
              <a:t>Feature: deep learning</a:t>
            </a:r>
            <a:endParaRPr lang="en-MY" altLang="zh-CN" dirty="0"/>
          </a:p>
        </p:txBody>
      </p:sp>
    </p:spTree>
    <p:extLst>
      <p:ext uri="{BB962C8B-B14F-4D97-AF65-F5344CB8AC3E}">
        <p14:creationId xmlns:p14="http://schemas.microsoft.com/office/powerpoint/2010/main" val="2299760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None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ce Default">
      <a:majorFont>
        <a:latin typeface="Arial"/>
        <a:ea typeface="Noto Sans S Chinese Black"/>
        <a:cs typeface=""/>
      </a:majorFont>
      <a:minorFont>
        <a:latin typeface="Calibri Light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just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1225</Words>
  <Application>Microsoft Office PowerPoint</Application>
  <PresentationFormat>宽屏</PresentationFormat>
  <Paragraphs>259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Calibri</vt:lpstr>
      <vt:lpstr>Calibri Light</vt:lpstr>
      <vt:lpstr>Cambria Math</vt:lpstr>
      <vt:lpstr>Wingdings</vt:lpstr>
      <vt:lpstr>Office Theme</vt:lpstr>
      <vt:lpstr>基于深度学习的掌纹识别算法研究</vt:lpstr>
      <vt:lpstr>PowerPoint 演示文稿</vt:lpstr>
      <vt:lpstr>Research Background</vt:lpstr>
      <vt:lpstr>1 Traditional Identity Authentication</vt:lpstr>
      <vt:lpstr>2 Biometric Identity</vt:lpstr>
      <vt:lpstr>3 Palmprint vs. Others</vt:lpstr>
      <vt:lpstr>Literature Review</vt:lpstr>
      <vt:lpstr>Timeline of Palmprint Recognition</vt:lpstr>
      <vt:lpstr>Timeline of Palmprint Recognition</vt:lpstr>
      <vt:lpstr>Inadequacy of predecessors</vt:lpstr>
      <vt:lpstr>Research Method</vt:lpstr>
      <vt:lpstr>Process of palmprint recognition</vt:lpstr>
      <vt:lpstr>Preprocess</vt:lpstr>
      <vt:lpstr>Preprocess</vt:lpstr>
      <vt:lpstr>ROI alignment</vt:lpstr>
      <vt:lpstr>ROI alignment</vt:lpstr>
      <vt:lpstr>Feature extraction</vt:lpstr>
      <vt:lpstr>Matching</vt:lpstr>
      <vt:lpstr>PowerPoint 演示文稿</vt:lpstr>
      <vt:lpstr>Major jobs</vt:lpstr>
      <vt:lpstr>Dataset</vt:lpstr>
      <vt:lpstr>References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Shao Kang Chan</dc:creator>
  <cp:keywords>51PPT模板网</cp:keywords>
  <cp:lastModifiedBy>杨 锦洋</cp:lastModifiedBy>
  <cp:revision>898</cp:revision>
  <dcterms:created xsi:type="dcterms:W3CDTF">2019-01-02T13:38:39Z</dcterms:created>
  <dcterms:modified xsi:type="dcterms:W3CDTF">2019-09-08T10:05:54Z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2019-04-13T03:22:24.4542264Z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79d03e65-7467-42db-b610-b9cac49b6011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