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61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3D19B-8600-4DE5-8A45-2C24E9A8E561}" type="datetimeFigureOut">
              <a:rPr lang="en-US" smtClean="0"/>
              <a:pPr/>
              <a:t>9/14/2019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801688"/>
            <a:ext cx="28352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80000"/>
            <a:ext cx="6045200" cy="48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EE8ED-9508-465D-AC15-6F438D09D3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EE8ED-9508-465D-AC15-6F438D09D38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CCET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CCET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CCET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CCET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CCET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‹#›</a:t>
            </a:fld>
            <a:endParaRPr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2437" y="903477"/>
            <a:ext cx="461797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9917379"/>
            <a:ext cx="31178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CCET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41541" y="9917379"/>
            <a:ext cx="6540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04386" y="9920427"/>
            <a:ext cx="36766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current_computing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en.wikipedia.org/wiki/Programming_languag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Measuring_programming_language_popularity" TargetMode="External"/><Relationship Id="rId5" Type="http://schemas.openxmlformats.org/officeDocument/2006/relationships/hyperlink" Target="https://en.wikipedia.org/wiki/Object-oriented_programming" TargetMode="External"/><Relationship Id="rId4" Type="http://schemas.openxmlformats.org/officeDocument/2006/relationships/hyperlink" Target="https://en.wikipedia.org/wiki/Class-based_programm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2525" y="2176144"/>
            <a:ext cx="599440" cy="1770380"/>
          </a:xfrm>
          <a:custGeom>
            <a:avLst/>
            <a:gdLst/>
            <a:ahLst/>
            <a:cxnLst/>
            <a:rect l="l" t="t" r="r" b="b"/>
            <a:pathLst>
              <a:path w="599439" h="1770379">
                <a:moveTo>
                  <a:pt x="311531" y="0"/>
                </a:moveTo>
                <a:lnTo>
                  <a:pt x="270312" y="4629"/>
                </a:lnTo>
                <a:lnTo>
                  <a:pt x="231810" y="18529"/>
                </a:lnTo>
                <a:lnTo>
                  <a:pt x="196068" y="41717"/>
                </a:lnTo>
                <a:lnTo>
                  <a:pt x="163126" y="74212"/>
                </a:lnTo>
                <a:lnTo>
                  <a:pt x="133029" y="116030"/>
                </a:lnTo>
                <a:lnTo>
                  <a:pt x="105817" y="167191"/>
                </a:lnTo>
                <a:lnTo>
                  <a:pt x="81534" y="227711"/>
                </a:lnTo>
                <a:lnTo>
                  <a:pt x="69677" y="264216"/>
                </a:lnTo>
                <a:lnTo>
                  <a:pt x="58720" y="302989"/>
                </a:lnTo>
                <a:lnTo>
                  <a:pt x="48671" y="344039"/>
                </a:lnTo>
                <a:lnTo>
                  <a:pt x="39539" y="387376"/>
                </a:lnTo>
                <a:lnTo>
                  <a:pt x="31331" y="433007"/>
                </a:lnTo>
                <a:lnTo>
                  <a:pt x="24058" y="480942"/>
                </a:lnTo>
                <a:lnTo>
                  <a:pt x="17726" y="531191"/>
                </a:lnTo>
                <a:lnTo>
                  <a:pt x="12345" y="583761"/>
                </a:lnTo>
                <a:lnTo>
                  <a:pt x="7923" y="638663"/>
                </a:lnTo>
                <a:lnTo>
                  <a:pt x="4470" y="695905"/>
                </a:lnTo>
                <a:lnTo>
                  <a:pt x="1992" y="755495"/>
                </a:lnTo>
                <a:lnTo>
                  <a:pt x="499" y="817444"/>
                </a:lnTo>
                <a:lnTo>
                  <a:pt x="0" y="881761"/>
                </a:lnTo>
                <a:lnTo>
                  <a:pt x="481" y="944345"/>
                </a:lnTo>
                <a:lnTo>
                  <a:pt x="1918" y="1004622"/>
                </a:lnTo>
                <a:lnTo>
                  <a:pt x="4296" y="1062601"/>
                </a:lnTo>
                <a:lnTo>
                  <a:pt x="7604" y="1118291"/>
                </a:lnTo>
                <a:lnTo>
                  <a:pt x="11828" y="1171702"/>
                </a:lnTo>
                <a:lnTo>
                  <a:pt x="16955" y="1222841"/>
                </a:lnTo>
                <a:lnTo>
                  <a:pt x="22973" y="1271719"/>
                </a:lnTo>
                <a:lnTo>
                  <a:pt x="29868" y="1318344"/>
                </a:lnTo>
                <a:lnTo>
                  <a:pt x="37628" y="1362726"/>
                </a:lnTo>
                <a:lnTo>
                  <a:pt x="46240" y="1404874"/>
                </a:lnTo>
                <a:lnTo>
                  <a:pt x="61911" y="1469719"/>
                </a:lnTo>
                <a:lnTo>
                  <a:pt x="78817" y="1527527"/>
                </a:lnTo>
                <a:lnTo>
                  <a:pt x="96835" y="1578371"/>
                </a:lnTo>
                <a:lnTo>
                  <a:pt x="115844" y="1622326"/>
                </a:lnTo>
                <a:lnTo>
                  <a:pt x="135718" y="1659464"/>
                </a:lnTo>
                <a:lnTo>
                  <a:pt x="190242" y="1725267"/>
                </a:lnTo>
                <a:lnTo>
                  <a:pt x="228981" y="1750409"/>
                </a:lnTo>
                <a:lnTo>
                  <a:pt x="272387" y="1765407"/>
                </a:lnTo>
                <a:lnTo>
                  <a:pt x="320294" y="1770380"/>
                </a:lnTo>
                <a:lnTo>
                  <a:pt x="359880" y="1766286"/>
                </a:lnTo>
                <a:lnTo>
                  <a:pt x="396001" y="1753917"/>
                </a:lnTo>
                <a:lnTo>
                  <a:pt x="428432" y="1733143"/>
                </a:lnTo>
                <a:lnTo>
                  <a:pt x="456946" y="1703832"/>
                </a:lnTo>
                <a:lnTo>
                  <a:pt x="482508" y="1666476"/>
                </a:lnTo>
                <a:lnTo>
                  <a:pt x="506094" y="1621297"/>
                </a:lnTo>
                <a:lnTo>
                  <a:pt x="527490" y="1568047"/>
                </a:lnTo>
                <a:lnTo>
                  <a:pt x="546481" y="1506474"/>
                </a:lnTo>
                <a:lnTo>
                  <a:pt x="556232" y="1467641"/>
                </a:lnTo>
                <a:lnTo>
                  <a:pt x="565322" y="1426252"/>
                </a:lnTo>
                <a:lnTo>
                  <a:pt x="573709" y="1382300"/>
                </a:lnTo>
                <a:lnTo>
                  <a:pt x="575175" y="1373378"/>
                </a:lnTo>
                <a:lnTo>
                  <a:pt x="309372" y="1373378"/>
                </a:lnTo>
                <a:lnTo>
                  <a:pt x="282751" y="1366823"/>
                </a:lnTo>
                <a:lnTo>
                  <a:pt x="238845" y="1314281"/>
                </a:lnTo>
                <a:lnTo>
                  <a:pt x="221869" y="1268222"/>
                </a:lnTo>
                <a:lnTo>
                  <a:pt x="208488" y="1204424"/>
                </a:lnTo>
                <a:lnTo>
                  <a:pt x="203150" y="1164150"/>
                </a:lnTo>
                <a:lnTo>
                  <a:pt x="198739" y="1118266"/>
                </a:lnTo>
                <a:lnTo>
                  <a:pt x="195274" y="1066750"/>
                </a:lnTo>
                <a:lnTo>
                  <a:pt x="192776" y="1009582"/>
                </a:lnTo>
                <a:lnTo>
                  <a:pt x="191262" y="946740"/>
                </a:lnTo>
                <a:lnTo>
                  <a:pt x="190753" y="878205"/>
                </a:lnTo>
                <a:lnTo>
                  <a:pt x="191316" y="815065"/>
                </a:lnTo>
                <a:lnTo>
                  <a:pt x="192985" y="756842"/>
                </a:lnTo>
                <a:lnTo>
                  <a:pt x="195732" y="703569"/>
                </a:lnTo>
                <a:lnTo>
                  <a:pt x="199527" y="655278"/>
                </a:lnTo>
                <a:lnTo>
                  <a:pt x="204342" y="612004"/>
                </a:lnTo>
                <a:lnTo>
                  <a:pt x="210148" y="573780"/>
                </a:lnTo>
                <a:lnTo>
                  <a:pt x="235860" y="477083"/>
                </a:lnTo>
                <a:lnTo>
                  <a:pt x="258746" y="431863"/>
                </a:lnTo>
                <a:lnTo>
                  <a:pt x="316103" y="395859"/>
                </a:lnTo>
                <a:lnTo>
                  <a:pt x="573420" y="395859"/>
                </a:lnTo>
                <a:lnTo>
                  <a:pt x="564458" y="348990"/>
                </a:lnTo>
                <a:lnTo>
                  <a:pt x="552513" y="296687"/>
                </a:lnTo>
                <a:lnTo>
                  <a:pt x="539520" y="248749"/>
                </a:lnTo>
                <a:lnTo>
                  <a:pt x="525533" y="205130"/>
                </a:lnTo>
                <a:lnTo>
                  <a:pt x="510606" y="165789"/>
                </a:lnTo>
                <a:lnTo>
                  <a:pt x="494792" y="130683"/>
                </a:lnTo>
                <a:lnTo>
                  <a:pt x="466369" y="83344"/>
                </a:lnTo>
                <a:lnTo>
                  <a:pt x="433740" y="46716"/>
                </a:lnTo>
                <a:lnTo>
                  <a:pt x="396996" y="20689"/>
                </a:lnTo>
                <a:lnTo>
                  <a:pt x="356229" y="5154"/>
                </a:lnTo>
                <a:lnTo>
                  <a:pt x="311531" y="0"/>
                </a:lnTo>
                <a:close/>
              </a:path>
              <a:path w="599439" h="1770379">
                <a:moveTo>
                  <a:pt x="432562" y="1040511"/>
                </a:moveTo>
                <a:lnTo>
                  <a:pt x="426935" y="1102501"/>
                </a:lnTo>
                <a:lnTo>
                  <a:pt x="420010" y="1158115"/>
                </a:lnTo>
                <a:lnTo>
                  <a:pt x="411859" y="1207498"/>
                </a:lnTo>
                <a:lnTo>
                  <a:pt x="402557" y="1250798"/>
                </a:lnTo>
                <a:lnTo>
                  <a:pt x="392175" y="1288161"/>
                </a:lnTo>
                <a:lnTo>
                  <a:pt x="376558" y="1325639"/>
                </a:lnTo>
                <a:lnTo>
                  <a:pt x="335133" y="1368117"/>
                </a:lnTo>
                <a:lnTo>
                  <a:pt x="309372" y="1373378"/>
                </a:lnTo>
                <a:lnTo>
                  <a:pt x="575175" y="1373378"/>
                </a:lnTo>
                <a:lnTo>
                  <a:pt x="581355" y="1335777"/>
                </a:lnTo>
                <a:lnTo>
                  <a:pt x="588218" y="1286676"/>
                </a:lnTo>
                <a:lnTo>
                  <a:pt x="594260" y="1234993"/>
                </a:lnTo>
                <a:lnTo>
                  <a:pt x="599439" y="1180719"/>
                </a:lnTo>
                <a:lnTo>
                  <a:pt x="557809" y="1145470"/>
                </a:lnTo>
                <a:lnTo>
                  <a:pt x="474120" y="1075688"/>
                </a:lnTo>
                <a:lnTo>
                  <a:pt x="432562" y="1040511"/>
                </a:lnTo>
                <a:close/>
              </a:path>
              <a:path w="599439" h="1770379">
                <a:moveTo>
                  <a:pt x="573420" y="395859"/>
                </a:moveTo>
                <a:lnTo>
                  <a:pt x="316103" y="395859"/>
                </a:lnTo>
                <a:lnTo>
                  <a:pt x="330001" y="397833"/>
                </a:lnTo>
                <a:lnTo>
                  <a:pt x="343281" y="403844"/>
                </a:lnTo>
                <a:lnTo>
                  <a:pt x="378922" y="446835"/>
                </a:lnTo>
                <a:lnTo>
                  <a:pt x="398563" y="493273"/>
                </a:lnTo>
                <a:lnTo>
                  <a:pt x="411606" y="542813"/>
                </a:lnTo>
                <a:lnTo>
                  <a:pt x="420909" y="599836"/>
                </a:lnTo>
                <a:lnTo>
                  <a:pt x="425322" y="636397"/>
                </a:lnTo>
                <a:lnTo>
                  <a:pt x="593470" y="532511"/>
                </a:lnTo>
                <a:lnTo>
                  <a:pt x="584990" y="466858"/>
                </a:lnTo>
                <a:lnTo>
                  <a:pt x="575302" y="405699"/>
                </a:lnTo>
                <a:lnTo>
                  <a:pt x="573420" y="395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0562" y="2176144"/>
            <a:ext cx="638810" cy="1770380"/>
          </a:xfrm>
          <a:custGeom>
            <a:avLst/>
            <a:gdLst/>
            <a:ahLst/>
            <a:cxnLst/>
            <a:rect l="l" t="t" r="r" b="b"/>
            <a:pathLst>
              <a:path w="638810" h="1770379">
                <a:moveTo>
                  <a:pt x="318117" y="0"/>
                </a:moveTo>
                <a:lnTo>
                  <a:pt x="276560" y="4766"/>
                </a:lnTo>
                <a:lnTo>
                  <a:pt x="237602" y="19065"/>
                </a:lnTo>
                <a:lnTo>
                  <a:pt x="201308" y="42897"/>
                </a:lnTo>
                <a:lnTo>
                  <a:pt x="167742" y="76262"/>
                </a:lnTo>
                <a:lnTo>
                  <a:pt x="136968" y="119159"/>
                </a:lnTo>
                <a:lnTo>
                  <a:pt x="109052" y="171589"/>
                </a:lnTo>
                <a:lnTo>
                  <a:pt x="84056" y="233553"/>
                </a:lnTo>
                <a:lnTo>
                  <a:pt x="71828" y="270590"/>
                </a:lnTo>
                <a:lnTo>
                  <a:pt x="60527" y="309838"/>
                </a:lnTo>
                <a:lnTo>
                  <a:pt x="50164" y="351293"/>
                </a:lnTo>
                <a:lnTo>
                  <a:pt x="40746" y="394951"/>
                </a:lnTo>
                <a:lnTo>
                  <a:pt x="32284" y="440810"/>
                </a:lnTo>
                <a:lnTo>
                  <a:pt x="24784" y="488864"/>
                </a:lnTo>
                <a:lnTo>
                  <a:pt x="18256" y="539112"/>
                </a:lnTo>
                <a:lnTo>
                  <a:pt x="12708" y="591550"/>
                </a:lnTo>
                <a:lnTo>
                  <a:pt x="8150" y="646173"/>
                </a:lnTo>
                <a:lnTo>
                  <a:pt x="4590" y="702980"/>
                </a:lnTo>
                <a:lnTo>
                  <a:pt x="2036" y="761965"/>
                </a:lnTo>
                <a:lnTo>
                  <a:pt x="497" y="823126"/>
                </a:lnTo>
                <a:lnTo>
                  <a:pt x="97" y="872363"/>
                </a:lnTo>
                <a:lnTo>
                  <a:pt x="0" y="888746"/>
                </a:lnTo>
                <a:lnTo>
                  <a:pt x="423" y="945369"/>
                </a:lnTo>
                <a:lnTo>
                  <a:pt x="1736" y="1002307"/>
                </a:lnTo>
                <a:lnTo>
                  <a:pt x="3912" y="1057268"/>
                </a:lnTo>
                <a:lnTo>
                  <a:pt x="6940" y="1110248"/>
                </a:lnTo>
                <a:lnTo>
                  <a:pt x="10809" y="1161240"/>
                </a:lnTo>
                <a:lnTo>
                  <a:pt x="15509" y="1210239"/>
                </a:lnTo>
                <a:lnTo>
                  <a:pt x="21029" y="1257241"/>
                </a:lnTo>
                <a:lnTo>
                  <a:pt x="27358" y="1302239"/>
                </a:lnTo>
                <a:lnTo>
                  <a:pt x="34485" y="1345229"/>
                </a:lnTo>
                <a:lnTo>
                  <a:pt x="42400" y="1386205"/>
                </a:lnTo>
                <a:lnTo>
                  <a:pt x="57087" y="1449760"/>
                </a:lnTo>
                <a:lnTo>
                  <a:pt x="73407" y="1507254"/>
                </a:lnTo>
                <a:lnTo>
                  <a:pt x="91280" y="1558766"/>
                </a:lnTo>
                <a:lnTo>
                  <a:pt x="110623" y="1604372"/>
                </a:lnTo>
                <a:lnTo>
                  <a:pt x="131356" y="1644150"/>
                </a:lnTo>
                <a:lnTo>
                  <a:pt x="153398" y="1678178"/>
                </a:lnTo>
                <a:lnTo>
                  <a:pt x="189435" y="1718891"/>
                </a:lnTo>
                <a:lnTo>
                  <a:pt x="230329" y="1747662"/>
                </a:lnTo>
                <a:lnTo>
                  <a:pt x="275842" y="1764742"/>
                </a:lnTo>
                <a:lnTo>
                  <a:pt x="325737" y="1770380"/>
                </a:lnTo>
                <a:lnTo>
                  <a:pt x="375101" y="1763664"/>
                </a:lnTo>
                <a:lnTo>
                  <a:pt x="420225" y="1743519"/>
                </a:lnTo>
                <a:lnTo>
                  <a:pt x="460969" y="1709943"/>
                </a:lnTo>
                <a:lnTo>
                  <a:pt x="497187" y="1662938"/>
                </a:lnTo>
                <a:lnTo>
                  <a:pt x="519008" y="1624856"/>
                </a:lnTo>
                <a:lnTo>
                  <a:pt x="539210" y="1582184"/>
                </a:lnTo>
                <a:lnTo>
                  <a:pt x="557719" y="1534842"/>
                </a:lnTo>
                <a:lnTo>
                  <a:pt x="574460" y="1482748"/>
                </a:lnTo>
                <a:lnTo>
                  <a:pt x="589359" y="1425821"/>
                </a:lnTo>
                <a:lnTo>
                  <a:pt x="600130" y="1374521"/>
                </a:lnTo>
                <a:lnTo>
                  <a:pt x="319387" y="1374521"/>
                </a:lnTo>
                <a:lnTo>
                  <a:pt x="291037" y="1367518"/>
                </a:lnTo>
                <a:lnTo>
                  <a:pt x="243860" y="1311030"/>
                </a:lnTo>
                <a:lnTo>
                  <a:pt x="225153" y="1261237"/>
                </a:lnTo>
                <a:lnTo>
                  <a:pt x="208369" y="1184357"/>
                </a:lnTo>
                <a:lnTo>
                  <a:pt x="201967" y="1137116"/>
                </a:lnTo>
                <a:lnTo>
                  <a:pt x="196934" y="1083965"/>
                </a:lnTo>
                <a:lnTo>
                  <a:pt x="193300" y="1024874"/>
                </a:lnTo>
                <a:lnTo>
                  <a:pt x="191097" y="959811"/>
                </a:lnTo>
                <a:lnTo>
                  <a:pt x="190355" y="888746"/>
                </a:lnTo>
                <a:lnTo>
                  <a:pt x="191097" y="817186"/>
                </a:lnTo>
                <a:lnTo>
                  <a:pt x="193300" y="751639"/>
                </a:lnTo>
                <a:lnTo>
                  <a:pt x="196934" y="692096"/>
                </a:lnTo>
                <a:lnTo>
                  <a:pt x="201967" y="638552"/>
                </a:lnTo>
                <a:lnTo>
                  <a:pt x="208369" y="590999"/>
                </a:lnTo>
                <a:lnTo>
                  <a:pt x="216108" y="549431"/>
                </a:lnTo>
                <a:lnTo>
                  <a:pt x="243834" y="464048"/>
                </a:lnTo>
                <a:lnTo>
                  <a:pt x="265635" y="428672"/>
                </a:lnTo>
                <a:lnTo>
                  <a:pt x="317736" y="400558"/>
                </a:lnTo>
                <a:lnTo>
                  <a:pt x="600473" y="400558"/>
                </a:lnTo>
                <a:lnTo>
                  <a:pt x="598111" y="387818"/>
                </a:lnTo>
                <a:lnTo>
                  <a:pt x="588791" y="344824"/>
                </a:lnTo>
                <a:lnTo>
                  <a:pt x="578531" y="303998"/>
                </a:lnTo>
                <a:lnTo>
                  <a:pt x="567340" y="265342"/>
                </a:lnTo>
                <a:lnTo>
                  <a:pt x="555226" y="228854"/>
                </a:lnTo>
                <a:lnTo>
                  <a:pt x="530316" y="167911"/>
                </a:lnTo>
                <a:lnTo>
                  <a:pt x="502321" y="116447"/>
                </a:lnTo>
                <a:lnTo>
                  <a:pt x="471301" y="74425"/>
                </a:lnTo>
                <a:lnTo>
                  <a:pt x="437313" y="41807"/>
                </a:lnTo>
                <a:lnTo>
                  <a:pt x="400414" y="18556"/>
                </a:lnTo>
                <a:lnTo>
                  <a:pt x="360663" y="4632"/>
                </a:lnTo>
                <a:lnTo>
                  <a:pt x="318117" y="0"/>
                </a:lnTo>
                <a:close/>
              </a:path>
              <a:path w="638810" h="1770379">
                <a:moveTo>
                  <a:pt x="600473" y="400558"/>
                </a:moveTo>
                <a:lnTo>
                  <a:pt x="317736" y="400558"/>
                </a:lnTo>
                <a:lnTo>
                  <a:pt x="346230" y="407523"/>
                </a:lnTo>
                <a:lnTo>
                  <a:pt x="371759" y="428371"/>
                </a:lnTo>
                <a:lnTo>
                  <a:pt x="394121" y="463030"/>
                </a:lnTo>
                <a:lnTo>
                  <a:pt x="413113" y="511429"/>
                </a:lnTo>
                <a:lnTo>
                  <a:pt x="429979" y="586176"/>
                </a:lnTo>
                <a:lnTo>
                  <a:pt x="436403" y="631450"/>
                </a:lnTo>
                <a:lnTo>
                  <a:pt x="441450" y="682001"/>
                </a:lnTo>
                <a:lnTo>
                  <a:pt x="445091" y="737835"/>
                </a:lnTo>
                <a:lnTo>
                  <a:pt x="447297" y="798958"/>
                </a:lnTo>
                <a:lnTo>
                  <a:pt x="448038" y="865378"/>
                </a:lnTo>
                <a:lnTo>
                  <a:pt x="447493" y="934450"/>
                </a:lnTo>
                <a:lnTo>
                  <a:pt x="445869" y="998027"/>
                </a:lnTo>
                <a:lnTo>
                  <a:pt x="443183" y="1056100"/>
                </a:lnTo>
                <a:lnTo>
                  <a:pt x="439450" y="1108662"/>
                </a:lnTo>
                <a:lnTo>
                  <a:pt x="434687" y="1155705"/>
                </a:lnTo>
                <a:lnTo>
                  <a:pt x="428911" y="1197223"/>
                </a:lnTo>
                <a:lnTo>
                  <a:pt x="414383" y="1263650"/>
                </a:lnTo>
                <a:lnTo>
                  <a:pt x="396058" y="1312048"/>
                </a:lnTo>
                <a:lnTo>
                  <a:pt x="373982" y="1346708"/>
                </a:lnTo>
                <a:lnTo>
                  <a:pt x="319387" y="1374521"/>
                </a:lnTo>
                <a:lnTo>
                  <a:pt x="600130" y="1374521"/>
                </a:lnTo>
                <a:lnTo>
                  <a:pt x="609032" y="1324654"/>
                </a:lnTo>
                <a:lnTo>
                  <a:pt x="615068" y="1283115"/>
                </a:lnTo>
                <a:lnTo>
                  <a:pt x="620439" y="1239372"/>
                </a:lnTo>
                <a:lnTo>
                  <a:pt x="625134" y="1193436"/>
                </a:lnTo>
                <a:lnTo>
                  <a:pt x="629140" y="1145317"/>
                </a:lnTo>
                <a:lnTo>
                  <a:pt x="632445" y="1095027"/>
                </a:lnTo>
                <a:lnTo>
                  <a:pt x="635037" y="1042576"/>
                </a:lnTo>
                <a:lnTo>
                  <a:pt x="636904" y="987974"/>
                </a:lnTo>
                <a:lnTo>
                  <a:pt x="638032" y="931233"/>
                </a:lnTo>
                <a:lnTo>
                  <a:pt x="638306" y="888746"/>
                </a:lnTo>
                <a:lnTo>
                  <a:pt x="638355" y="865378"/>
                </a:lnTo>
                <a:lnTo>
                  <a:pt x="637903" y="809849"/>
                </a:lnTo>
                <a:lnTo>
                  <a:pt x="636384" y="749505"/>
                </a:lnTo>
                <a:lnTo>
                  <a:pt x="633862" y="691329"/>
                </a:lnTo>
                <a:lnTo>
                  <a:pt x="630344" y="635322"/>
                </a:lnTo>
                <a:lnTo>
                  <a:pt x="625840" y="581484"/>
                </a:lnTo>
                <a:lnTo>
                  <a:pt x="620356" y="529814"/>
                </a:lnTo>
                <a:lnTo>
                  <a:pt x="613902" y="480314"/>
                </a:lnTo>
                <a:lnTo>
                  <a:pt x="606484" y="432982"/>
                </a:lnTo>
                <a:lnTo>
                  <a:pt x="600473" y="400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4129" y="2205227"/>
            <a:ext cx="606425" cy="1712595"/>
          </a:xfrm>
          <a:custGeom>
            <a:avLst/>
            <a:gdLst/>
            <a:ahLst/>
            <a:cxnLst/>
            <a:rect l="l" t="t" r="r" b="b"/>
            <a:pathLst>
              <a:path w="606425" h="1712595">
                <a:moveTo>
                  <a:pt x="317372" y="0"/>
                </a:moveTo>
                <a:lnTo>
                  <a:pt x="0" y="0"/>
                </a:lnTo>
                <a:lnTo>
                  <a:pt x="0" y="1712086"/>
                </a:lnTo>
                <a:lnTo>
                  <a:pt x="191262" y="1712086"/>
                </a:lnTo>
                <a:lnTo>
                  <a:pt x="191262" y="1017270"/>
                </a:lnTo>
                <a:lnTo>
                  <a:pt x="454544" y="1017270"/>
                </a:lnTo>
                <a:lnTo>
                  <a:pt x="447573" y="1004998"/>
                </a:lnTo>
                <a:lnTo>
                  <a:pt x="436260" y="989171"/>
                </a:lnTo>
                <a:lnTo>
                  <a:pt x="422685" y="973105"/>
                </a:lnTo>
                <a:lnTo>
                  <a:pt x="406907" y="956563"/>
                </a:lnTo>
                <a:lnTo>
                  <a:pt x="426864" y="942272"/>
                </a:lnTo>
                <a:lnTo>
                  <a:pt x="460396" y="908307"/>
                </a:lnTo>
                <a:lnTo>
                  <a:pt x="491819" y="853955"/>
                </a:lnTo>
                <a:lnTo>
                  <a:pt x="508095" y="814324"/>
                </a:lnTo>
                <a:lnTo>
                  <a:pt x="522323" y="769929"/>
                </a:lnTo>
                <a:lnTo>
                  <a:pt x="534288" y="720725"/>
                </a:lnTo>
                <a:lnTo>
                  <a:pt x="539171" y="693801"/>
                </a:lnTo>
                <a:lnTo>
                  <a:pt x="191262" y="693801"/>
                </a:lnTo>
                <a:lnTo>
                  <a:pt x="191262" y="345694"/>
                </a:lnTo>
                <a:lnTo>
                  <a:pt x="550622" y="345694"/>
                </a:lnTo>
                <a:lnTo>
                  <a:pt x="548798" y="324167"/>
                </a:lnTo>
                <a:lnTo>
                  <a:pt x="543207" y="279113"/>
                </a:lnTo>
                <a:lnTo>
                  <a:pt x="536112" y="236824"/>
                </a:lnTo>
                <a:lnTo>
                  <a:pt x="527557" y="197357"/>
                </a:lnTo>
                <a:lnTo>
                  <a:pt x="512310" y="145049"/>
                </a:lnTo>
                <a:lnTo>
                  <a:pt x="494538" y="101885"/>
                </a:lnTo>
                <a:lnTo>
                  <a:pt x="474479" y="67627"/>
                </a:lnTo>
                <a:lnTo>
                  <a:pt x="426547" y="23574"/>
                </a:lnTo>
                <a:lnTo>
                  <a:pt x="358987" y="2603"/>
                </a:lnTo>
                <a:lnTo>
                  <a:pt x="317372" y="0"/>
                </a:lnTo>
                <a:close/>
              </a:path>
              <a:path w="606425" h="1712595">
                <a:moveTo>
                  <a:pt x="454544" y="1017270"/>
                </a:moveTo>
                <a:lnTo>
                  <a:pt x="208025" y="1017270"/>
                </a:lnTo>
                <a:lnTo>
                  <a:pt x="220686" y="1019677"/>
                </a:lnTo>
                <a:lnTo>
                  <a:pt x="232727" y="1027001"/>
                </a:lnTo>
                <a:lnTo>
                  <a:pt x="262532" y="1076513"/>
                </a:lnTo>
                <a:lnTo>
                  <a:pt x="279836" y="1142549"/>
                </a:lnTo>
                <a:lnTo>
                  <a:pt x="289178" y="1188974"/>
                </a:lnTo>
                <a:lnTo>
                  <a:pt x="299214" y="1241312"/>
                </a:lnTo>
                <a:lnTo>
                  <a:pt x="309342" y="1293633"/>
                </a:lnTo>
                <a:lnTo>
                  <a:pt x="319540" y="1345939"/>
                </a:lnTo>
                <a:lnTo>
                  <a:pt x="329786" y="1398237"/>
                </a:lnTo>
                <a:lnTo>
                  <a:pt x="360591" y="1555121"/>
                </a:lnTo>
                <a:lnTo>
                  <a:pt x="370808" y="1607427"/>
                </a:lnTo>
                <a:lnTo>
                  <a:pt x="380963" y="1659748"/>
                </a:lnTo>
                <a:lnTo>
                  <a:pt x="391032" y="1712086"/>
                </a:lnTo>
                <a:lnTo>
                  <a:pt x="606170" y="1712086"/>
                </a:lnTo>
                <a:lnTo>
                  <a:pt x="597053" y="1662564"/>
                </a:lnTo>
                <a:lnTo>
                  <a:pt x="587850" y="1613053"/>
                </a:lnTo>
                <a:lnTo>
                  <a:pt x="578583" y="1563551"/>
                </a:lnTo>
                <a:lnTo>
                  <a:pt x="541302" y="1365576"/>
                </a:lnTo>
                <a:lnTo>
                  <a:pt x="532035" y="1316074"/>
                </a:lnTo>
                <a:lnTo>
                  <a:pt x="522832" y="1266563"/>
                </a:lnTo>
                <a:lnTo>
                  <a:pt x="513714" y="1217040"/>
                </a:lnTo>
                <a:lnTo>
                  <a:pt x="509442" y="1196449"/>
                </a:lnTo>
                <a:lnTo>
                  <a:pt x="496087" y="1143121"/>
                </a:lnTo>
                <a:lnTo>
                  <a:pt x="477799" y="1079386"/>
                </a:lnTo>
                <a:lnTo>
                  <a:pt x="462436" y="1034393"/>
                </a:lnTo>
                <a:lnTo>
                  <a:pt x="456564" y="1020826"/>
                </a:lnTo>
                <a:lnTo>
                  <a:pt x="454544" y="1017270"/>
                </a:lnTo>
                <a:close/>
              </a:path>
              <a:path w="606425" h="1712595">
                <a:moveTo>
                  <a:pt x="550622" y="345694"/>
                </a:moveTo>
                <a:lnTo>
                  <a:pt x="274827" y="345694"/>
                </a:lnTo>
                <a:lnTo>
                  <a:pt x="298924" y="348531"/>
                </a:lnTo>
                <a:lnTo>
                  <a:pt x="318817" y="356965"/>
                </a:lnTo>
                <a:lnTo>
                  <a:pt x="345947" y="390144"/>
                </a:lnTo>
                <a:lnTo>
                  <a:pt x="360076" y="444198"/>
                </a:lnTo>
                <a:lnTo>
                  <a:pt x="364870" y="517398"/>
                </a:lnTo>
                <a:lnTo>
                  <a:pt x="364134" y="544613"/>
                </a:lnTo>
                <a:lnTo>
                  <a:pt x="358280" y="594139"/>
                </a:lnTo>
                <a:lnTo>
                  <a:pt x="346700" y="636428"/>
                </a:lnTo>
                <a:lnTo>
                  <a:pt x="322071" y="670432"/>
                </a:lnTo>
                <a:lnTo>
                  <a:pt x="279691" y="692310"/>
                </a:lnTo>
                <a:lnTo>
                  <a:pt x="271525" y="693801"/>
                </a:lnTo>
                <a:lnTo>
                  <a:pt x="539171" y="693801"/>
                </a:lnTo>
                <a:lnTo>
                  <a:pt x="548177" y="631814"/>
                </a:lnTo>
                <a:lnTo>
                  <a:pt x="552576" y="582742"/>
                </a:lnTo>
                <a:lnTo>
                  <a:pt x="555238" y="530590"/>
                </a:lnTo>
                <a:lnTo>
                  <a:pt x="556132" y="475360"/>
                </a:lnTo>
                <a:lnTo>
                  <a:pt x="555303" y="422347"/>
                </a:lnTo>
                <a:lnTo>
                  <a:pt x="552845" y="371931"/>
                </a:lnTo>
                <a:lnTo>
                  <a:pt x="550622" y="345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0752" y="3529583"/>
            <a:ext cx="520065" cy="387350"/>
          </a:xfrm>
          <a:custGeom>
            <a:avLst/>
            <a:gdLst/>
            <a:ahLst/>
            <a:cxnLst/>
            <a:rect l="l" t="t" r="r" b="b"/>
            <a:pathLst>
              <a:path w="520064" h="387350">
                <a:moveTo>
                  <a:pt x="0" y="387350"/>
                </a:moveTo>
                <a:lnTo>
                  <a:pt x="519684" y="387350"/>
                </a:lnTo>
                <a:lnTo>
                  <a:pt x="519684" y="0"/>
                </a:lnTo>
                <a:lnTo>
                  <a:pt x="0" y="0"/>
                </a:lnTo>
                <a:lnTo>
                  <a:pt x="0" y="387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752" y="3191763"/>
            <a:ext cx="191135" cy="337820"/>
          </a:xfrm>
          <a:custGeom>
            <a:avLst/>
            <a:gdLst/>
            <a:ahLst/>
            <a:cxnLst/>
            <a:rect l="l" t="t" r="r" b="b"/>
            <a:pathLst>
              <a:path w="191135" h="337820">
                <a:moveTo>
                  <a:pt x="0" y="337820"/>
                </a:moveTo>
                <a:lnTo>
                  <a:pt x="190881" y="337820"/>
                </a:lnTo>
                <a:lnTo>
                  <a:pt x="190881" y="0"/>
                </a:lnTo>
                <a:lnTo>
                  <a:pt x="0" y="0"/>
                </a:lnTo>
                <a:lnTo>
                  <a:pt x="0" y="337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752" y="2842513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349250"/>
                </a:moveTo>
                <a:lnTo>
                  <a:pt x="487299" y="349250"/>
                </a:lnTo>
                <a:lnTo>
                  <a:pt x="487299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0752" y="2570733"/>
            <a:ext cx="191135" cy="271780"/>
          </a:xfrm>
          <a:custGeom>
            <a:avLst/>
            <a:gdLst/>
            <a:ahLst/>
            <a:cxnLst/>
            <a:rect l="l" t="t" r="r" b="b"/>
            <a:pathLst>
              <a:path w="191135" h="271780">
                <a:moveTo>
                  <a:pt x="0" y="271779"/>
                </a:moveTo>
                <a:lnTo>
                  <a:pt x="190881" y="271779"/>
                </a:lnTo>
                <a:lnTo>
                  <a:pt x="190881" y="0"/>
                </a:lnTo>
                <a:lnTo>
                  <a:pt x="0" y="0"/>
                </a:lnTo>
                <a:lnTo>
                  <a:pt x="0" y="27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0752" y="2204973"/>
            <a:ext cx="510540" cy="365760"/>
          </a:xfrm>
          <a:custGeom>
            <a:avLst/>
            <a:gdLst/>
            <a:ahLst/>
            <a:cxnLst/>
            <a:rect l="l" t="t" r="r" b="b"/>
            <a:pathLst>
              <a:path w="510539" h="365760">
                <a:moveTo>
                  <a:pt x="0" y="365760"/>
                </a:moveTo>
                <a:lnTo>
                  <a:pt x="510413" y="365760"/>
                </a:lnTo>
                <a:lnTo>
                  <a:pt x="51041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1813" y="2205227"/>
            <a:ext cx="495934" cy="1741805"/>
          </a:xfrm>
          <a:custGeom>
            <a:avLst/>
            <a:gdLst/>
            <a:ahLst/>
            <a:cxnLst/>
            <a:rect l="l" t="t" r="r" b="b"/>
            <a:pathLst>
              <a:path w="495935" h="1741804">
                <a:moveTo>
                  <a:pt x="181990" y="1064005"/>
                </a:moveTo>
                <a:lnTo>
                  <a:pt x="0" y="1132966"/>
                </a:lnTo>
                <a:lnTo>
                  <a:pt x="1902" y="1188221"/>
                </a:lnTo>
                <a:lnTo>
                  <a:pt x="4771" y="1240887"/>
                </a:lnTo>
                <a:lnTo>
                  <a:pt x="8594" y="1290974"/>
                </a:lnTo>
                <a:lnTo>
                  <a:pt x="13356" y="1338490"/>
                </a:lnTo>
                <a:lnTo>
                  <a:pt x="19044" y="1383445"/>
                </a:lnTo>
                <a:lnTo>
                  <a:pt x="25645" y="1425848"/>
                </a:lnTo>
                <a:lnTo>
                  <a:pt x="33147" y="1465706"/>
                </a:lnTo>
                <a:lnTo>
                  <a:pt x="48436" y="1529195"/>
                </a:lnTo>
                <a:lnTo>
                  <a:pt x="66881" y="1584610"/>
                </a:lnTo>
                <a:lnTo>
                  <a:pt x="88207" y="1631977"/>
                </a:lnTo>
                <a:lnTo>
                  <a:pt x="112140" y="1671320"/>
                </a:lnTo>
                <a:lnTo>
                  <a:pt x="140190" y="1702077"/>
                </a:lnTo>
                <a:lnTo>
                  <a:pt x="173751" y="1723929"/>
                </a:lnTo>
                <a:lnTo>
                  <a:pt x="212671" y="1736971"/>
                </a:lnTo>
                <a:lnTo>
                  <a:pt x="256794" y="1741297"/>
                </a:lnTo>
                <a:lnTo>
                  <a:pt x="299029" y="1734762"/>
                </a:lnTo>
                <a:lnTo>
                  <a:pt x="337407" y="1715023"/>
                </a:lnTo>
                <a:lnTo>
                  <a:pt x="371736" y="1681878"/>
                </a:lnTo>
                <a:lnTo>
                  <a:pt x="401827" y="1635125"/>
                </a:lnTo>
                <a:lnTo>
                  <a:pt x="422607" y="1590972"/>
                </a:lnTo>
                <a:lnTo>
                  <a:pt x="440655" y="1543089"/>
                </a:lnTo>
                <a:lnTo>
                  <a:pt x="455832" y="1491463"/>
                </a:lnTo>
                <a:lnTo>
                  <a:pt x="467998" y="1436082"/>
                </a:lnTo>
                <a:lnTo>
                  <a:pt x="477012" y="1376933"/>
                </a:lnTo>
                <a:lnTo>
                  <a:pt x="480627" y="1343152"/>
                </a:lnTo>
                <a:lnTo>
                  <a:pt x="242950" y="1343152"/>
                </a:lnTo>
                <a:lnTo>
                  <a:pt x="233410" y="1341822"/>
                </a:lnTo>
                <a:lnTo>
                  <a:pt x="204587" y="1302716"/>
                </a:lnTo>
                <a:lnTo>
                  <a:pt x="193137" y="1258151"/>
                </a:lnTo>
                <a:lnTo>
                  <a:pt x="186116" y="1201291"/>
                </a:lnTo>
                <a:lnTo>
                  <a:pt x="183975" y="1162986"/>
                </a:lnTo>
                <a:lnTo>
                  <a:pt x="182620" y="1117228"/>
                </a:lnTo>
                <a:lnTo>
                  <a:pt x="181990" y="1064005"/>
                </a:lnTo>
                <a:close/>
              </a:path>
              <a:path w="495935" h="1741804">
                <a:moveTo>
                  <a:pt x="495553" y="0"/>
                </a:moveTo>
                <a:lnTo>
                  <a:pt x="304673" y="0"/>
                </a:lnTo>
                <a:lnTo>
                  <a:pt x="304565" y="1064005"/>
                </a:lnTo>
                <a:lnTo>
                  <a:pt x="303712" y="1128281"/>
                </a:lnTo>
                <a:lnTo>
                  <a:pt x="300894" y="1189529"/>
                </a:lnTo>
                <a:lnTo>
                  <a:pt x="296314" y="1239418"/>
                </a:lnTo>
                <a:lnTo>
                  <a:pt x="290067" y="1277747"/>
                </a:lnTo>
                <a:lnTo>
                  <a:pt x="270843" y="1326689"/>
                </a:lnTo>
                <a:lnTo>
                  <a:pt x="242950" y="1343152"/>
                </a:lnTo>
                <a:lnTo>
                  <a:pt x="480627" y="1343152"/>
                </a:lnTo>
                <a:lnTo>
                  <a:pt x="484217" y="1302133"/>
                </a:lnTo>
                <a:lnTo>
                  <a:pt x="487181" y="1259463"/>
                </a:lnTo>
                <a:lnTo>
                  <a:pt x="489709" y="1213306"/>
                </a:lnTo>
                <a:lnTo>
                  <a:pt x="491815" y="1162986"/>
                </a:lnTo>
                <a:lnTo>
                  <a:pt x="493427" y="1110610"/>
                </a:lnTo>
                <a:lnTo>
                  <a:pt x="494604" y="1054111"/>
                </a:lnTo>
                <a:lnTo>
                  <a:pt x="495315" y="994204"/>
                </a:lnTo>
                <a:lnTo>
                  <a:pt x="495553" y="930909"/>
                </a:lnTo>
                <a:lnTo>
                  <a:pt x="495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0292" y="2205227"/>
            <a:ext cx="671195" cy="1712595"/>
          </a:xfrm>
          <a:custGeom>
            <a:avLst/>
            <a:gdLst/>
            <a:ahLst/>
            <a:cxnLst/>
            <a:rect l="l" t="t" r="r" b="b"/>
            <a:pathLst>
              <a:path w="671195" h="1712595">
                <a:moveTo>
                  <a:pt x="439293" y="0"/>
                </a:moveTo>
                <a:lnTo>
                  <a:pt x="231648" y="0"/>
                </a:lnTo>
                <a:lnTo>
                  <a:pt x="224957" y="50379"/>
                </a:lnTo>
                <a:lnTo>
                  <a:pt x="211511" y="151128"/>
                </a:lnTo>
                <a:lnTo>
                  <a:pt x="197986" y="251863"/>
                </a:lnTo>
                <a:lnTo>
                  <a:pt x="184395" y="352586"/>
                </a:lnTo>
                <a:lnTo>
                  <a:pt x="170748" y="453300"/>
                </a:lnTo>
                <a:lnTo>
                  <a:pt x="150196" y="604356"/>
                </a:lnTo>
                <a:lnTo>
                  <a:pt x="74591" y="1158164"/>
                </a:lnTo>
                <a:lnTo>
                  <a:pt x="54069" y="1309210"/>
                </a:lnTo>
                <a:lnTo>
                  <a:pt x="40449" y="1409916"/>
                </a:lnTo>
                <a:lnTo>
                  <a:pt x="26889" y="1510629"/>
                </a:lnTo>
                <a:lnTo>
                  <a:pt x="13403" y="1611352"/>
                </a:lnTo>
                <a:lnTo>
                  <a:pt x="0" y="1712086"/>
                </a:lnTo>
                <a:lnTo>
                  <a:pt x="194183" y="1712086"/>
                </a:lnTo>
                <a:lnTo>
                  <a:pt x="199110" y="1665023"/>
                </a:lnTo>
                <a:lnTo>
                  <a:pt x="204093" y="1617942"/>
                </a:lnTo>
                <a:lnTo>
                  <a:pt x="214117" y="1523741"/>
                </a:lnTo>
                <a:lnTo>
                  <a:pt x="219100" y="1476628"/>
                </a:lnTo>
                <a:lnTo>
                  <a:pt x="224028" y="1429511"/>
                </a:lnTo>
                <a:lnTo>
                  <a:pt x="633130" y="1429511"/>
                </a:lnTo>
                <a:lnTo>
                  <a:pt x="616871" y="1309210"/>
                </a:lnTo>
                <a:lnTo>
                  <a:pt x="596349" y="1158164"/>
                </a:lnTo>
                <a:lnTo>
                  <a:pt x="582855" y="1059306"/>
                </a:lnTo>
                <a:lnTo>
                  <a:pt x="265684" y="1059306"/>
                </a:lnTo>
                <a:lnTo>
                  <a:pt x="271201" y="1008003"/>
                </a:lnTo>
                <a:lnTo>
                  <a:pt x="276763" y="956709"/>
                </a:lnTo>
                <a:lnTo>
                  <a:pt x="282360" y="905422"/>
                </a:lnTo>
                <a:lnTo>
                  <a:pt x="287984" y="854140"/>
                </a:lnTo>
                <a:lnTo>
                  <a:pt x="316190" y="597749"/>
                </a:lnTo>
                <a:lnTo>
                  <a:pt x="321787" y="546462"/>
                </a:lnTo>
                <a:lnTo>
                  <a:pt x="327349" y="495168"/>
                </a:lnTo>
                <a:lnTo>
                  <a:pt x="332867" y="443864"/>
                </a:lnTo>
                <a:lnTo>
                  <a:pt x="498921" y="443864"/>
                </a:lnTo>
                <a:lnTo>
                  <a:pt x="493362" y="402944"/>
                </a:lnTo>
                <a:lnTo>
                  <a:pt x="479742" y="302226"/>
                </a:lnTo>
                <a:lnTo>
                  <a:pt x="466182" y="201497"/>
                </a:lnTo>
                <a:lnTo>
                  <a:pt x="452696" y="100755"/>
                </a:lnTo>
                <a:lnTo>
                  <a:pt x="439293" y="0"/>
                </a:lnTo>
                <a:close/>
              </a:path>
              <a:path w="671195" h="1712595">
                <a:moveTo>
                  <a:pt x="633130" y="1429511"/>
                </a:moveTo>
                <a:lnTo>
                  <a:pt x="440563" y="1429511"/>
                </a:lnTo>
                <a:lnTo>
                  <a:pt x="445617" y="1476628"/>
                </a:lnTo>
                <a:lnTo>
                  <a:pt x="450727" y="1523741"/>
                </a:lnTo>
                <a:lnTo>
                  <a:pt x="461005" y="1617942"/>
                </a:lnTo>
                <a:lnTo>
                  <a:pt x="466115" y="1665023"/>
                </a:lnTo>
                <a:lnTo>
                  <a:pt x="471170" y="1712086"/>
                </a:lnTo>
                <a:lnTo>
                  <a:pt x="670941" y="1712086"/>
                </a:lnTo>
                <a:lnTo>
                  <a:pt x="657537" y="1611352"/>
                </a:lnTo>
                <a:lnTo>
                  <a:pt x="644051" y="1510629"/>
                </a:lnTo>
                <a:lnTo>
                  <a:pt x="633130" y="1429511"/>
                </a:lnTo>
                <a:close/>
              </a:path>
              <a:path w="671195" h="1712595">
                <a:moveTo>
                  <a:pt x="498921" y="443864"/>
                </a:moveTo>
                <a:lnTo>
                  <a:pt x="332867" y="443864"/>
                </a:lnTo>
                <a:lnTo>
                  <a:pt x="338479" y="495168"/>
                </a:lnTo>
                <a:lnTo>
                  <a:pt x="344136" y="546462"/>
                </a:lnTo>
                <a:lnTo>
                  <a:pt x="349827" y="597749"/>
                </a:lnTo>
                <a:lnTo>
                  <a:pt x="355543" y="649031"/>
                </a:lnTo>
                <a:lnTo>
                  <a:pt x="372750" y="802862"/>
                </a:lnTo>
                <a:lnTo>
                  <a:pt x="384176" y="905422"/>
                </a:lnTo>
                <a:lnTo>
                  <a:pt x="389849" y="956709"/>
                </a:lnTo>
                <a:lnTo>
                  <a:pt x="395482" y="1008003"/>
                </a:lnTo>
                <a:lnTo>
                  <a:pt x="401066" y="1059306"/>
                </a:lnTo>
                <a:lnTo>
                  <a:pt x="582855" y="1059306"/>
                </a:lnTo>
                <a:lnTo>
                  <a:pt x="513884" y="554006"/>
                </a:lnTo>
                <a:lnTo>
                  <a:pt x="498921" y="443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3735" y="2205227"/>
            <a:ext cx="668020" cy="1712595"/>
          </a:xfrm>
          <a:custGeom>
            <a:avLst/>
            <a:gdLst/>
            <a:ahLst/>
            <a:cxnLst/>
            <a:rect l="l" t="t" r="r" b="b"/>
            <a:pathLst>
              <a:path w="668020" h="1712595">
                <a:moveTo>
                  <a:pt x="198881" y="0"/>
                </a:moveTo>
                <a:lnTo>
                  <a:pt x="0" y="0"/>
                </a:lnTo>
                <a:lnTo>
                  <a:pt x="6712" y="50379"/>
                </a:lnTo>
                <a:lnTo>
                  <a:pt x="20203" y="151128"/>
                </a:lnTo>
                <a:lnTo>
                  <a:pt x="33773" y="251863"/>
                </a:lnTo>
                <a:lnTo>
                  <a:pt x="47409" y="352586"/>
                </a:lnTo>
                <a:lnTo>
                  <a:pt x="61101" y="453300"/>
                </a:lnTo>
                <a:lnTo>
                  <a:pt x="81719" y="604356"/>
                </a:lnTo>
                <a:lnTo>
                  <a:pt x="157571" y="1158164"/>
                </a:lnTo>
                <a:lnTo>
                  <a:pt x="178160" y="1309210"/>
                </a:lnTo>
                <a:lnTo>
                  <a:pt x="191826" y="1409916"/>
                </a:lnTo>
                <a:lnTo>
                  <a:pt x="205430" y="1510629"/>
                </a:lnTo>
                <a:lnTo>
                  <a:pt x="218962" y="1611352"/>
                </a:lnTo>
                <a:lnTo>
                  <a:pt x="232410" y="1712086"/>
                </a:lnTo>
                <a:lnTo>
                  <a:pt x="438785" y="1712086"/>
                </a:lnTo>
                <a:lnTo>
                  <a:pt x="452052" y="1611351"/>
                </a:lnTo>
                <a:lnTo>
                  <a:pt x="465400" y="1510624"/>
                </a:lnTo>
                <a:lnTo>
                  <a:pt x="478819" y="1409906"/>
                </a:lnTo>
                <a:lnTo>
                  <a:pt x="492297" y="1309194"/>
                </a:lnTo>
                <a:lnTo>
                  <a:pt x="502652" y="1232153"/>
                </a:lnTo>
                <a:lnTo>
                  <a:pt x="337565" y="1232153"/>
                </a:lnTo>
                <a:lnTo>
                  <a:pt x="326176" y="1129452"/>
                </a:lnTo>
                <a:lnTo>
                  <a:pt x="314690" y="1026768"/>
                </a:lnTo>
                <a:lnTo>
                  <a:pt x="303127" y="924097"/>
                </a:lnTo>
                <a:lnTo>
                  <a:pt x="291507" y="821435"/>
                </a:lnTo>
                <a:lnTo>
                  <a:pt x="250676" y="462135"/>
                </a:lnTo>
                <a:lnTo>
                  <a:pt x="233249" y="308127"/>
                </a:lnTo>
                <a:lnTo>
                  <a:pt x="221704" y="205438"/>
                </a:lnTo>
                <a:lnTo>
                  <a:pt x="210242" y="102730"/>
                </a:lnTo>
                <a:lnTo>
                  <a:pt x="204439" y="50379"/>
                </a:lnTo>
                <a:lnTo>
                  <a:pt x="198881" y="0"/>
                </a:lnTo>
                <a:close/>
              </a:path>
              <a:path w="668020" h="1712595">
                <a:moveTo>
                  <a:pt x="667892" y="0"/>
                </a:moveTo>
                <a:lnTo>
                  <a:pt x="474599" y="0"/>
                </a:lnTo>
                <a:lnTo>
                  <a:pt x="468981" y="51368"/>
                </a:lnTo>
                <a:lnTo>
                  <a:pt x="457673" y="154086"/>
                </a:lnTo>
                <a:lnTo>
                  <a:pt x="446281" y="256785"/>
                </a:lnTo>
                <a:lnTo>
                  <a:pt x="434826" y="359466"/>
                </a:lnTo>
                <a:lnTo>
                  <a:pt x="377259" y="872765"/>
                </a:lnTo>
                <a:lnTo>
                  <a:pt x="365820" y="975431"/>
                </a:lnTo>
                <a:lnTo>
                  <a:pt x="354450" y="1078108"/>
                </a:lnTo>
                <a:lnTo>
                  <a:pt x="343168" y="1180800"/>
                </a:lnTo>
                <a:lnTo>
                  <a:pt x="337565" y="1232153"/>
                </a:lnTo>
                <a:lnTo>
                  <a:pt x="502652" y="1232153"/>
                </a:lnTo>
                <a:lnTo>
                  <a:pt x="512601" y="1158137"/>
                </a:lnTo>
                <a:lnTo>
                  <a:pt x="594159" y="553949"/>
                </a:lnTo>
                <a:lnTo>
                  <a:pt x="614448" y="402892"/>
                </a:lnTo>
                <a:lnTo>
                  <a:pt x="627913" y="302180"/>
                </a:lnTo>
                <a:lnTo>
                  <a:pt x="641316" y="201462"/>
                </a:lnTo>
                <a:lnTo>
                  <a:pt x="654646" y="100735"/>
                </a:lnTo>
                <a:lnTo>
                  <a:pt x="667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2860" y="2205227"/>
            <a:ext cx="671195" cy="1712595"/>
          </a:xfrm>
          <a:custGeom>
            <a:avLst/>
            <a:gdLst/>
            <a:ahLst/>
            <a:cxnLst/>
            <a:rect l="l" t="t" r="r" b="b"/>
            <a:pathLst>
              <a:path w="671195" h="1712595">
                <a:moveTo>
                  <a:pt x="439419" y="0"/>
                </a:moveTo>
                <a:lnTo>
                  <a:pt x="231648" y="0"/>
                </a:lnTo>
                <a:lnTo>
                  <a:pt x="224957" y="50379"/>
                </a:lnTo>
                <a:lnTo>
                  <a:pt x="211511" y="151128"/>
                </a:lnTo>
                <a:lnTo>
                  <a:pt x="197986" y="251863"/>
                </a:lnTo>
                <a:lnTo>
                  <a:pt x="184395" y="352586"/>
                </a:lnTo>
                <a:lnTo>
                  <a:pt x="170748" y="453300"/>
                </a:lnTo>
                <a:lnTo>
                  <a:pt x="150196" y="604356"/>
                </a:lnTo>
                <a:lnTo>
                  <a:pt x="74591" y="1158164"/>
                </a:lnTo>
                <a:lnTo>
                  <a:pt x="54069" y="1309210"/>
                </a:lnTo>
                <a:lnTo>
                  <a:pt x="40449" y="1409916"/>
                </a:lnTo>
                <a:lnTo>
                  <a:pt x="26889" y="1510629"/>
                </a:lnTo>
                <a:lnTo>
                  <a:pt x="13403" y="1611352"/>
                </a:lnTo>
                <a:lnTo>
                  <a:pt x="0" y="1712086"/>
                </a:lnTo>
                <a:lnTo>
                  <a:pt x="194310" y="1712086"/>
                </a:lnTo>
                <a:lnTo>
                  <a:pt x="199237" y="1665023"/>
                </a:lnTo>
                <a:lnTo>
                  <a:pt x="204220" y="1617942"/>
                </a:lnTo>
                <a:lnTo>
                  <a:pt x="214244" y="1523741"/>
                </a:lnTo>
                <a:lnTo>
                  <a:pt x="219227" y="1476628"/>
                </a:lnTo>
                <a:lnTo>
                  <a:pt x="224154" y="1429511"/>
                </a:lnTo>
                <a:lnTo>
                  <a:pt x="633139" y="1429511"/>
                </a:lnTo>
                <a:lnTo>
                  <a:pt x="616888" y="1309210"/>
                </a:lnTo>
                <a:lnTo>
                  <a:pt x="596380" y="1158164"/>
                </a:lnTo>
                <a:lnTo>
                  <a:pt x="582897" y="1059306"/>
                </a:lnTo>
                <a:lnTo>
                  <a:pt x="265811" y="1059306"/>
                </a:lnTo>
                <a:lnTo>
                  <a:pt x="271328" y="1008003"/>
                </a:lnTo>
                <a:lnTo>
                  <a:pt x="276890" y="956709"/>
                </a:lnTo>
                <a:lnTo>
                  <a:pt x="282487" y="905422"/>
                </a:lnTo>
                <a:lnTo>
                  <a:pt x="288111" y="854140"/>
                </a:lnTo>
                <a:lnTo>
                  <a:pt x="316317" y="597749"/>
                </a:lnTo>
                <a:lnTo>
                  <a:pt x="321914" y="546462"/>
                </a:lnTo>
                <a:lnTo>
                  <a:pt x="327476" y="495168"/>
                </a:lnTo>
                <a:lnTo>
                  <a:pt x="332993" y="443864"/>
                </a:lnTo>
                <a:lnTo>
                  <a:pt x="499027" y="443864"/>
                </a:lnTo>
                <a:lnTo>
                  <a:pt x="493472" y="402944"/>
                </a:lnTo>
                <a:lnTo>
                  <a:pt x="479858" y="302226"/>
                </a:lnTo>
                <a:lnTo>
                  <a:pt x="466304" y="201497"/>
                </a:lnTo>
                <a:lnTo>
                  <a:pt x="452821" y="100755"/>
                </a:lnTo>
                <a:lnTo>
                  <a:pt x="439419" y="0"/>
                </a:lnTo>
                <a:close/>
              </a:path>
              <a:path w="671195" h="1712595">
                <a:moveTo>
                  <a:pt x="633139" y="1429511"/>
                </a:moveTo>
                <a:lnTo>
                  <a:pt x="440563" y="1429511"/>
                </a:lnTo>
                <a:lnTo>
                  <a:pt x="445626" y="1476628"/>
                </a:lnTo>
                <a:lnTo>
                  <a:pt x="450760" y="1523741"/>
                </a:lnTo>
                <a:lnTo>
                  <a:pt x="461099" y="1617942"/>
                </a:lnTo>
                <a:lnTo>
                  <a:pt x="466233" y="1665023"/>
                </a:lnTo>
                <a:lnTo>
                  <a:pt x="471297" y="1712086"/>
                </a:lnTo>
                <a:lnTo>
                  <a:pt x="670940" y="1712086"/>
                </a:lnTo>
                <a:lnTo>
                  <a:pt x="657539" y="1611352"/>
                </a:lnTo>
                <a:lnTo>
                  <a:pt x="644056" y="1510629"/>
                </a:lnTo>
                <a:lnTo>
                  <a:pt x="633139" y="1429511"/>
                </a:lnTo>
                <a:close/>
              </a:path>
              <a:path w="671195" h="1712595">
                <a:moveTo>
                  <a:pt x="499027" y="443864"/>
                </a:moveTo>
                <a:lnTo>
                  <a:pt x="332993" y="443864"/>
                </a:lnTo>
                <a:lnTo>
                  <a:pt x="338577" y="495168"/>
                </a:lnTo>
                <a:lnTo>
                  <a:pt x="344209" y="546462"/>
                </a:lnTo>
                <a:lnTo>
                  <a:pt x="349881" y="597749"/>
                </a:lnTo>
                <a:lnTo>
                  <a:pt x="355581" y="649031"/>
                </a:lnTo>
                <a:lnTo>
                  <a:pt x="372759" y="802862"/>
                </a:lnTo>
                <a:lnTo>
                  <a:pt x="384178" y="905422"/>
                </a:lnTo>
                <a:lnTo>
                  <a:pt x="389850" y="956709"/>
                </a:lnTo>
                <a:lnTo>
                  <a:pt x="395482" y="1008003"/>
                </a:lnTo>
                <a:lnTo>
                  <a:pt x="401065" y="1059306"/>
                </a:lnTo>
                <a:lnTo>
                  <a:pt x="582897" y="1059306"/>
                </a:lnTo>
                <a:lnTo>
                  <a:pt x="513980" y="554006"/>
                </a:lnTo>
                <a:lnTo>
                  <a:pt x="499027" y="443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2525" y="2176144"/>
            <a:ext cx="599440" cy="1770380"/>
          </a:xfrm>
          <a:custGeom>
            <a:avLst/>
            <a:gdLst/>
            <a:ahLst/>
            <a:cxnLst/>
            <a:rect l="l" t="t" r="r" b="b"/>
            <a:pathLst>
              <a:path w="599439" h="1770379">
                <a:moveTo>
                  <a:pt x="432562" y="1040511"/>
                </a:moveTo>
                <a:lnTo>
                  <a:pt x="474120" y="1075688"/>
                </a:lnTo>
                <a:lnTo>
                  <a:pt x="515953" y="1110567"/>
                </a:lnTo>
                <a:lnTo>
                  <a:pt x="557809" y="1145470"/>
                </a:lnTo>
                <a:lnTo>
                  <a:pt x="599439" y="1180719"/>
                </a:lnTo>
                <a:lnTo>
                  <a:pt x="594260" y="1234993"/>
                </a:lnTo>
                <a:lnTo>
                  <a:pt x="588218" y="1286676"/>
                </a:lnTo>
                <a:lnTo>
                  <a:pt x="581355" y="1335777"/>
                </a:lnTo>
                <a:lnTo>
                  <a:pt x="573709" y="1382300"/>
                </a:lnTo>
                <a:lnTo>
                  <a:pt x="565322" y="1426252"/>
                </a:lnTo>
                <a:lnTo>
                  <a:pt x="556232" y="1467641"/>
                </a:lnTo>
                <a:lnTo>
                  <a:pt x="546481" y="1506474"/>
                </a:lnTo>
                <a:lnTo>
                  <a:pt x="527490" y="1568047"/>
                </a:lnTo>
                <a:lnTo>
                  <a:pt x="506094" y="1621297"/>
                </a:lnTo>
                <a:lnTo>
                  <a:pt x="482508" y="1666476"/>
                </a:lnTo>
                <a:lnTo>
                  <a:pt x="456946" y="1703832"/>
                </a:lnTo>
                <a:lnTo>
                  <a:pt x="428432" y="1733143"/>
                </a:lnTo>
                <a:lnTo>
                  <a:pt x="396001" y="1753917"/>
                </a:lnTo>
                <a:lnTo>
                  <a:pt x="359880" y="1766286"/>
                </a:lnTo>
                <a:lnTo>
                  <a:pt x="320294" y="1770380"/>
                </a:lnTo>
                <a:lnTo>
                  <a:pt x="272387" y="1765407"/>
                </a:lnTo>
                <a:lnTo>
                  <a:pt x="228981" y="1750409"/>
                </a:lnTo>
                <a:lnTo>
                  <a:pt x="190242" y="1725267"/>
                </a:lnTo>
                <a:lnTo>
                  <a:pt x="156337" y="1689862"/>
                </a:lnTo>
                <a:lnTo>
                  <a:pt x="115844" y="1622326"/>
                </a:lnTo>
                <a:lnTo>
                  <a:pt x="96835" y="1578371"/>
                </a:lnTo>
                <a:lnTo>
                  <a:pt x="78817" y="1527527"/>
                </a:lnTo>
                <a:lnTo>
                  <a:pt x="61911" y="1469719"/>
                </a:lnTo>
                <a:lnTo>
                  <a:pt x="46240" y="1404874"/>
                </a:lnTo>
                <a:lnTo>
                  <a:pt x="37628" y="1362726"/>
                </a:lnTo>
                <a:lnTo>
                  <a:pt x="29868" y="1318344"/>
                </a:lnTo>
                <a:lnTo>
                  <a:pt x="22973" y="1271719"/>
                </a:lnTo>
                <a:lnTo>
                  <a:pt x="16955" y="1222841"/>
                </a:lnTo>
                <a:lnTo>
                  <a:pt x="11828" y="1171702"/>
                </a:lnTo>
                <a:lnTo>
                  <a:pt x="7604" y="1118291"/>
                </a:lnTo>
                <a:lnTo>
                  <a:pt x="4296" y="1062601"/>
                </a:lnTo>
                <a:lnTo>
                  <a:pt x="1918" y="1004622"/>
                </a:lnTo>
                <a:lnTo>
                  <a:pt x="481" y="944345"/>
                </a:lnTo>
                <a:lnTo>
                  <a:pt x="0" y="881761"/>
                </a:lnTo>
                <a:lnTo>
                  <a:pt x="499" y="817444"/>
                </a:lnTo>
                <a:lnTo>
                  <a:pt x="1992" y="755495"/>
                </a:lnTo>
                <a:lnTo>
                  <a:pt x="4470" y="695905"/>
                </a:lnTo>
                <a:lnTo>
                  <a:pt x="7923" y="638663"/>
                </a:lnTo>
                <a:lnTo>
                  <a:pt x="12345" y="583761"/>
                </a:lnTo>
                <a:lnTo>
                  <a:pt x="17726" y="531191"/>
                </a:lnTo>
                <a:lnTo>
                  <a:pt x="24058" y="480942"/>
                </a:lnTo>
                <a:lnTo>
                  <a:pt x="31331" y="433007"/>
                </a:lnTo>
                <a:lnTo>
                  <a:pt x="39539" y="387376"/>
                </a:lnTo>
                <a:lnTo>
                  <a:pt x="48671" y="344039"/>
                </a:lnTo>
                <a:lnTo>
                  <a:pt x="58720" y="302989"/>
                </a:lnTo>
                <a:lnTo>
                  <a:pt x="69677" y="264216"/>
                </a:lnTo>
                <a:lnTo>
                  <a:pt x="81534" y="227711"/>
                </a:lnTo>
                <a:lnTo>
                  <a:pt x="105817" y="167191"/>
                </a:lnTo>
                <a:lnTo>
                  <a:pt x="133029" y="116030"/>
                </a:lnTo>
                <a:lnTo>
                  <a:pt x="163126" y="74212"/>
                </a:lnTo>
                <a:lnTo>
                  <a:pt x="196068" y="41717"/>
                </a:lnTo>
                <a:lnTo>
                  <a:pt x="231810" y="18529"/>
                </a:lnTo>
                <a:lnTo>
                  <a:pt x="270312" y="4629"/>
                </a:lnTo>
                <a:lnTo>
                  <a:pt x="311531" y="0"/>
                </a:lnTo>
                <a:lnTo>
                  <a:pt x="356229" y="5154"/>
                </a:lnTo>
                <a:lnTo>
                  <a:pt x="396996" y="20689"/>
                </a:lnTo>
                <a:lnTo>
                  <a:pt x="433740" y="46716"/>
                </a:lnTo>
                <a:lnTo>
                  <a:pt x="466369" y="83344"/>
                </a:lnTo>
                <a:lnTo>
                  <a:pt x="494792" y="130683"/>
                </a:lnTo>
                <a:lnTo>
                  <a:pt x="510606" y="165789"/>
                </a:lnTo>
                <a:lnTo>
                  <a:pt x="525533" y="205130"/>
                </a:lnTo>
                <a:lnTo>
                  <a:pt x="539520" y="248749"/>
                </a:lnTo>
                <a:lnTo>
                  <a:pt x="552513" y="296687"/>
                </a:lnTo>
                <a:lnTo>
                  <a:pt x="564458" y="348990"/>
                </a:lnTo>
                <a:lnTo>
                  <a:pt x="575302" y="405699"/>
                </a:lnTo>
                <a:lnTo>
                  <a:pt x="584990" y="466858"/>
                </a:lnTo>
                <a:lnTo>
                  <a:pt x="593470" y="532511"/>
                </a:lnTo>
                <a:lnTo>
                  <a:pt x="551570" y="558655"/>
                </a:lnTo>
                <a:lnTo>
                  <a:pt x="509444" y="584501"/>
                </a:lnTo>
                <a:lnTo>
                  <a:pt x="467294" y="610324"/>
                </a:lnTo>
                <a:lnTo>
                  <a:pt x="425322" y="636397"/>
                </a:lnTo>
                <a:lnTo>
                  <a:pt x="416306" y="568706"/>
                </a:lnTo>
                <a:lnTo>
                  <a:pt x="406908" y="521970"/>
                </a:lnTo>
                <a:lnTo>
                  <a:pt x="389207" y="468328"/>
                </a:lnTo>
                <a:lnTo>
                  <a:pt x="367791" y="428498"/>
                </a:lnTo>
                <a:lnTo>
                  <a:pt x="330001" y="397833"/>
                </a:lnTo>
                <a:lnTo>
                  <a:pt x="316103" y="395859"/>
                </a:lnTo>
                <a:lnTo>
                  <a:pt x="285513" y="404836"/>
                </a:lnTo>
                <a:lnTo>
                  <a:pt x="235860" y="477083"/>
                </a:lnTo>
                <a:lnTo>
                  <a:pt x="216915" y="540639"/>
                </a:lnTo>
                <a:lnTo>
                  <a:pt x="204342" y="612004"/>
                </a:lnTo>
                <a:lnTo>
                  <a:pt x="199527" y="655278"/>
                </a:lnTo>
                <a:lnTo>
                  <a:pt x="195732" y="703569"/>
                </a:lnTo>
                <a:lnTo>
                  <a:pt x="192985" y="756842"/>
                </a:lnTo>
                <a:lnTo>
                  <a:pt x="191316" y="815065"/>
                </a:lnTo>
                <a:lnTo>
                  <a:pt x="190753" y="878205"/>
                </a:lnTo>
                <a:lnTo>
                  <a:pt x="191262" y="946740"/>
                </a:lnTo>
                <a:lnTo>
                  <a:pt x="192776" y="1009582"/>
                </a:lnTo>
                <a:lnTo>
                  <a:pt x="195274" y="1066750"/>
                </a:lnTo>
                <a:lnTo>
                  <a:pt x="198739" y="1118266"/>
                </a:lnTo>
                <a:lnTo>
                  <a:pt x="203150" y="1164150"/>
                </a:lnTo>
                <a:lnTo>
                  <a:pt x="208488" y="1204424"/>
                </a:lnTo>
                <a:lnTo>
                  <a:pt x="221869" y="1268222"/>
                </a:lnTo>
                <a:lnTo>
                  <a:pt x="238845" y="1314281"/>
                </a:lnTo>
                <a:lnTo>
                  <a:pt x="259191" y="1347136"/>
                </a:lnTo>
                <a:lnTo>
                  <a:pt x="309372" y="1373378"/>
                </a:lnTo>
                <a:lnTo>
                  <a:pt x="335133" y="1368117"/>
                </a:lnTo>
                <a:lnTo>
                  <a:pt x="376558" y="1325639"/>
                </a:lnTo>
                <a:lnTo>
                  <a:pt x="392175" y="1288161"/>
                </a:lnTo>
                <a:lnTo>
                  <a:pt x="402557" y="1250798"/>
                </a:lnTo>
                <a:lnTo>
                  <a:pt x="411859" y="1207498"/>
                </a:lnTo>
                <a:lnTo>
                  <a:pt x="420010" y="1158115"/>
                </a:lnTo>
                <a:lnTo>
                  <a:pt x="426935" y="1102501"/>
                </a:lnTo>
                <a:lnTo>
                  <a:pt x="432562" y="10405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0545" y="2176144"/>
            <a:ext cx="638810" cy="1770380"/>
          </a:xfrm>
          <a:custGeom>
            <a:avLst/>
            <a:gdLst/>
            <a:ahLst/>
            <a:cxnLst/>
            <a:rect l="l" t="t" r="r" b="b"/>
            <a:pathLst>
              <a:path w="638810" h="1770379">
                <a:moveTo>
                  <a:pt x="0" y="886460"/>
                </a:moveTo>
                <a:lnTo>
                  <a:pt x="514" y="823126"/>
                </a:lnTo>
                <a:lnTo>
                  <a:pt x="2053" y="761965"/>
                </a:lnTo>
                <a:lnTo>
                  <a:pt x="4607" y="702980"/>
                </a:lnTo>
                <a:lnTo>
                  <a:pt x="8167" y="646173"/>
                </a:lnTo>
                <a:lnTo>
                  <a:pt x="12726" y="591550"/>
                </a:lnTo>
                <a:lnTo>
                  <a:pt x="18273" y="539112"/>
                </a:lnTo>
                <a:lnTo>
                  <a:pt x="24801" y="488864"/>
                </a:lnTo>
                <a:lnTo>
                  <a:pt x="32301" y="440810"/>
                </a:lnTo>
                <a:lnTo>
                  <a:pt x="40764" y="394951"/>
                </a:lnTo>
                <a:lnTo>
                  <a:pt x="50181" y="351293"/>
                </a:lnTo>
                <a:lnTo>
                  <a:pt x="60544" y="309838"/>
                </a:lnTo>
                <a:lnTo>
                  <a:pt x="71845" y="270590"/>
                </a:lnTo>
                <a:lnTo>
                  <a:pt x="84074" y="233553"/>
                </a:lnTo>
                <a:lnTo>
                  <a:pt x="109069" y="171589"/>
                </a:lnTo>
                <a:lnTo>
                  <a:pt x="136985" y="119159"/>
                </a:lnTo>
                <a:lnTo>
                  <a:pt x="167759" y="76262"/>
                </a:lnTo>
                <a:lnTo>
                  <a:pt x="201325" y="42897"/>
                </a:lnTo>
                <a:lnTo>
                  <a:pt x="237619" y="19065"/>
                </a:lnTo>
                <a:lnTo>
                  <a:pt x="276577" y="4766"/>
                </a:lnTo>
                <a:lnTo>
                  <a:pt x="318135" y="0"/>
                </a:lnTo>
                <a:lnTo>
                  <a:pt x="360680" y="4632"/>
                </a:lnTo>
                <a:lnTo>
                  <a:pt x="400431" y="18556"/>
                </a:lnTo>
                <a:lnTo>
                  <a:pt x="437330" y="41807"/>
                </a:lnTo>
                <a:lnTo>
                  <a:pt x="471318" y="74425"/>
                </a:lnTo>
                <a:lnTo>
                  <a:pt x="502338" y="116447"/>
                </a:lnTo>
                <a:lnTo>
                  <a:pt x="530333" y="167911"/>
                </a:lnTo>
                <a:lnTo>
                  <a:pt x="555244" y="228854"/>
                </a:lnTo>
                <a:lnTo>
                  <a:pt x="567358" y="265342"/>
                </a:lnTo>
                <a:lnTo>
                  <a:pt x="578548" y="303998"/>
                </a:lnTo>
                <a:lnTo>
                  <a:pt x="588808" y="344824"/>
                </a:lnTo>
                <a:lnTo>
                  <a:pt x="598128" y="387818"/>
                </a:lnTo>
                <a:lnTo>
                  <a:pt x="606501" y="432982"/>
                </a:lnTo>
                <a:lnTo>
                  <a:pt x="613919" y="480314"/>
                </a:lnTo>
                <a:lnTo>
                  <a:pt x="620374" y="529814"/>
                </a:lnTo>
                <a:lnTo>
                  <a:pt x="625857" y="581484"/>
                </a:lnTo>
                <a:lnTo>
                  <a:pt x="630362" y="635322"/>
                </a:lnTo>
                <a:lnTo>
                  <a:pt x="633879" y="691329"/>
                </a:lnTo>
                <a:lnTo>
                  <a:pt x="636401" y="749505"/>
                </a:lnTo>
                <a:lnTo>
                  <a:pt x="637920" y="809849"/>
                </a:lnTo>
                <a:lnTo>
                  <a:pt x="638429" y="872363"/>
                </a:lnTo>
                <a:lnTo>
                  <a:pt x="638050" y="931233"/>
                </a:lnTo>
                <a:lnTo>
                  <a:pt x="636921" y="987974"/>
                </a:lnTo>
                <a:lnTo>
                  <a:pt x="635054" y="1042576"/>
                </a:lnTo>
                <a:lnTo>
                  <a:pt x="632463" y="1095027"/>
                </a:lnTo>
                <a:lnTo>
                  <a:pt x="629157" y="1145317"/>
                </a:lnTo>
                <a:lnTo>
                  <a:pt x="625151" y="1193436"/>
                </a:lnTo>
                <a:lnTo>
                  <a:pt x="620456" y="1239372"/>
                </a:lnTo>
                <a:lnTo>
                  <a:pt x="615085" y="1283115"/>
                </a:lnTo>
                <a:lnTo>
                  <a:pt x="609049" y="1324654"/>
                </a:lnTo>
                <a:lnTo>
                  <a:pt x="602361" y="1363980"/>
                </a:lnTo>
                <a:lnTo>
                  <a:pt x="589377" y="1425821"/>
                </a:lnTo>
                <a:lnTo>
                  <a:pt x="574477" y="1482748"/>
                </a:lnTo>
                <a:lnTo>
                  <a:pt x="557736" y="1534842"/>
                </a:lnTo>
                <a:lnTo>
                  <a:pt x="539227" y="1582184"/>
                </a:lnTo>
                <a:lnTo>
                  <a:pt x="519026" y="1624856"/>
                </a:lnTo>
                <a:lnTo>
                  <a:pt x="497205" y="1662938"/>
                </a:lnTo>
                <a:lnTo>
                  <a:pt x="460986" y="1709943"/>
                </a:lnTo>
                <a:lnTo>
                  <a:pt x="420243" y="1743519"/>
                </a:lnTo>
                <a:lnTo>
                  <a:pt x="375118" y="1763664"/>
                </a:lnTo>
                <a:lnTo>
                  <a:pt x="325755" y="1770380"/>
                </a:lnTo>
                <a:lnTo>
                  <a:pt x="275859" y="1764742"/>
                </a:lnTo>
                <a:lnTo>
                  <a:pt x="230346" y="1747662"/>
                </a:lnTo>
                <a:lnTo>
                  <a:pt x="189452" y="1718891"/>
                </a:lnTo>
                <a:lnTo>
                  <a:pt x="153416" y="1678178"/>
                </a:lnTo>
                <a:lnTo>
                  <a:pt x="131373" y="1644150"/>
                </a:lnTo>
                <a:lnTo>
                  <a:pt x="110640" y="1604372"/>
                </a:lnTo>
                <a:lnTo>
                  <a:pt x="91297" y="1558766"/>
                </a:lnTo>
                <a:lnTo>
                  <a:pt x="73424" y="1507254"/>
                </a:lnTo>
                <a:lnTo>
                  <a:pt x="57104" y="1449760"/>
                </a:lnTo>
                <a:lnTo>
                  <a:pt x="42418" y="1386205"/>
                </a:lnTo>
                <a:lnTo>
                  <a:pt x="34502" y="1345229"/>
                </a:lnTo>
                <a:lnTo>
                  <a:pt x="27375" y="1302239"/>
                </a:lnTo>
                <a:lnTo>
                  <a:pt x="21046" y="1257241"/>
                </a:lnTo>
                <a:lnTo>
                  <a:pt x="15526" y="1210239"/>
                </a:lnTo>
                <a:lnTo>
                  <a:pt x="10826" y="1161240"/>
                </a:lnTo>
                <a:lnTo>
                  <a:pt x="6957" y="1110248"/>
                </a:lnTo>
                <a:lnTo>
                  <a:pt x="3929" y="1057268"/>
                </a:lnTo>
                <a:lnTo>
                  <a:pt x="1753" y="1002307"/>
                </a:lnTo>
                <a:lnTo>
                  <a:pt x="440" y="945369"/>
                </a:lnTo>
                <a:lnTo>
                  <a:pt x="0" y="8864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0917" y="2576702"/>
            <a:ext cx="257810" cy="974090"/>
          </a:xfrm>
          <a:custGeom>
            <a:avLst/>
            <a:gdLst/>
            <a:ahLst/>
            <a:cxnLst/>
            <a:rect l="l" t="t" r="r" b="b"/>
            <a:pathLst>
              <a:path w="257810" h="974089">
                <a:moveTo>
                  <a:pt x="0" y="488187"/>
                </a:moveTo>
                <a:lnTo>
                  <a:pt x="741" y="559253"/>
                </a:lnTo>
                <a:lnTo>
                  <a:pt x="2944" y="624316"/>
                </a:lnTo>
                <a:lnTo>
                  <a:pt x="6578" y="683407"/>
                </a:lnTo>
                <a:lnTo>
                  <a:pt x="11611" y="736558"/>
                </a:lnTo>
                <a:lnTo>
                  <a:pt x="18013" y="783799"/>
                </a:lnTo>
                <a:lnTo>
                  <a:pt x="25752" y="825163"/>
                </a:lnTo>
                <a:lnTo>
                  <a:pt x="53504" y="910472"/>
                </a:lnTo>
                <a:lnTo>
                  <a:pt x="75485" y="945848"/>
                </a:lnTo>
                <a:lnTo>
                  <a:pt x="129031" y="973962"/>
                </a:lnTo>
                <a:lnTo>
                  <a:pt x="158001" y="966997"/>
                </a:lnTo>
                <a:lnTo>
                  <a:pt x="205702" y="911490"/>
                </a:lnTo>
                <a:lnTo>
                  <a:pt x="224027" y="863091"/>
                </a:lnTo>
                <a:lnTo>
                  <a:pt x="238555" y="796665"/>
                </a:lnTo>
                <a:lnTo>
                  <a:pt x="244331" y="755147"/>
                </a:lnTo>
                <a:lnTo>
                  <a:pt x="249094" y="708104"/>
                </a:lnTo>
                <a:lnTo>
                  <a:pt x="252827" y="655542"/>
                </a:lnTo>
                <a:lnTo>
                  <a:pt x="255514" y="597469"/>
                </a:lnTo>
                <a:lnTo>
                  <a:pt x="257138" y="533892"/>
                </a:lnTo>
                <a:lnTo>
                  <a:pt x="257682" y="464820"/>
                </a:lnTo>
                <a:lnTo>
                  <a:pt x="256941" y="398400"/>
                </a:lnTo>
                <a:lnTo>
                  <a:pt x="254735" y="337277"/>
                </a:lnTo>
                <a:lnTo>
                  <a:pt x="251094" y="281443"/>
                </a:lnTo>
                <a:lnTo>
                  <a:pt x="246047" y="230892"/>
                </a:lnTo>
                <a:lnTo>
                  <a:pt x="239623" y="185618"/>
                </a:lnTo>
                <a:lnTo>
                  <a:pt x="231850" y="145613"/>
                </a:lnTo>
                <a:lnTo>
                  <a:pt x="203765" y="62472"/>
                </a:lnTo>
                <a:lnTo>
                  <a:pt x="181403" y="27812"/>
                </a:lnTo>
                <a:lnTo>
                  <a:pt x="127381" y="0"/>
                </a:lnTo>
                <a:lnTo>
                  <a:pt x="99984" y="7002"/>
                </a:lnTo>
                <a:lnTo>
                  <a:pt x="53478" y="63490"/>
                </a:lnTo>
                <a:lnTo>
                  <a:pt x="34798" y="113283"/>
                </a:lnTo>
                <a:lnTo>
                  <a:pt x="18013" y="190441"/>
                </a:lnTo>
                <a:lnTo>
                  <a:pt x="11611" y="237994"/>
                </a:lnTo>
                <a:lnTo>
                  <a:pt x="6578" y="291538"/>
                </a:lnTo>
                <a:lnTo>
                  <a:pt x="2944" y="351081"/>
                </a:lnTo>
                <a:lnTo>
                  <a:pt x="741" y="416628"/>
                </a:lnTo>
                <a:lnTo>
                  <a:pt x="0" y="4881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4129" y="2205227"/>
            <a:ext cx="606425" cy="1712595"/>
          </a:xfrm>
          <a:custGeom>
            <a:avLst/>
            <a:gdLst/>
            <a:ahLst/>
            <a:cxnLst/>
            <a:rect l="l" t="t" r="r" b="b"/>
            <a:pathLst>
              <a:path w="606425" h="1712595">
                <a:moveTo>
                  <a:pt x="0" y="1712086"/>
                </a:moveTo>
                <a:lnTo>
                  <a:pt x="0" y="1712086"/>
                </a:lnTo>
                <a:lnTo>
                  <a:pt x="0" y="0"/>
                </a:lnTo>
                <a:lnTo>
                  <a:pt x="52895" y="0"/>
                </a:lnTo>
                <a:lnTo>
                  <a:pt x="317372" y="0"/>
                </a:lnTo>
                <a:lnTo>
                  <a:pt x="358987" y="2603"/>
                </a:lnTo>
                <a:lnTo>
                  <a:pt x="426547" y="23574"/>
                </a:lnTo>
                <a:lnTo>
                  <a:pt x="474479" y="67627"/>
                </a:lnTo>
                <a:lnTo>
                  <a:pt x="494538" y="101885"/>
                </a:lnTo>
                <a:lnTo>
                  <a:pt x="512310" y="145049"/>
                </a:lnTo>
                <a:lnTo>
                  <a:pt x="527557" y="197357"/>
                </a:lnTo>
                <a:lnTo>
                  <a:pt x="536112" y="236824"/>
                </a:lnTo>
                <a:lnTo>
                  <a:pt x="543207" y="279113"/>
                </a:lnTo>
                <a:lnTo>
                  <a:pt x="548798" y="324167"/>
                </a:lnTo>
                <a:lnTo>
                  <a:pt x="552845" y="371931"/>
                </a:lnTo>
                <a:lnTo>
                  <a:pt x="555303" y="422347"/>
                </a:lnTo>
                <a:lnTo>
                  <a:pt x="556132" y="475360"/>
                </a:lnTo>
                <a:lnTo>
                  <a:pt x="555238" y="530590"/>
                </a:lnTo>
                <a:lnTo>
                  <a:pt x="552576" y="582742"/>
                </a:lnTo>
                <a:lnTo>
                  <a:pt x="548177" y="631814"/>
                </a:lnTo>
                <a:lnTo>
                  <a:pt x="542071" y="677809"/>
                </a:lnTo>
                <a:lnTo>
                  <a:pt x="534288" y="720725"/>
                </a:lnTo>
                <a:lnTo>
                  <a:pt x="522323" y="769929"/>
                </a:lnTo>
                <a:lnTo>
                  <a:pt x="508095" y="814324"/>
                </a:lnTo>
                <a:lnTo>
                  <a:pt x="491819" y="853955"/>
                </a:lnTo>
                <a:lnTo>
                  <a:pt x="473709" y="888873"/>
                </a:lnTo>
                <a:lnTo>
                  <a:pt x="444738" y="926147"/>
                </a:lnTo>
                <a:lnTo>
                  <a:pt x="406907" y="956563"/>
                </a:lnTo>
                <a:lnTo>
                  <a:pt x="422685" y="973105"/>
                </a:lnTo>
                <a:lnTo>
                  <a:pt x="447573" y="1004998"/>
                </a:lnTo>
                <a:lnTo>
                  <a:pt x="469534" y="1053925"/>
                </a:lnTo>
                <a:lnTo>
                  <a:pt x="487171" y="1110741"/>
                </a:lnTo>
                <a:lnTo>
                  <a:pt x="503539" y="1171749"/>
                </a:lnTo>
                <a:lnTo>
                  <a:pt x="513714" y="1217040"/>
                </a:lnTo>
                <a:lnTo>
                  <a:pt x="522832" y="1266563"/>
                </a:lnTo>
                <a:lnTo>
                  <a:pt x="532035" y="1316074"/>
                </a:lnTo>
                <a:lnTo>
                  <a:pt x="541302" y="1365576"/>
                </a:lnTo>
                <a:lnTo>
                  <a:pt x="550612" y="1415071"/>
                </a:lnTo>
                <a:lnTo>
                  <a:pt x="559942" y="1464563"/>
                </a:lnTo>
                <a:lnTo>
                  <a:pt x="569273" y="1514056"/>
                </a:lnTo>
                <a:lnTo>
                  <a:pt x="578583" y="1563551"/>
                </a:lnTo>
                <a:lnTo>
                  <a:pt x="587850" y="1613053"/>
                </a:lnTo>
                <a:lnTo>
                  <a:pt x="597053" y="1662564"/>
                </a:lnTo>
                <a:lnTo>
                  <a:pt x="606170" y="1712086"/>
                </a:lnTo>
                <a:lnTo>
                  <a:pt x="552356" y="1712086"/>
                </a:lnTo>
                <a:lnTo>
                  <a:pt x="498554" y="1712086"/>
                </a:lnTo>
                <a:lnTo>
                  <a:pt x="444775" y="1712086"/>
                </a:lnTo>
                <a:lnTo>
                  <a:pt x="391032" y="1712086"/>
                </a:lnTo>
                <a:lnTo>
                  <a:pt x="380963" y="1659748"/>
                </a:lnTo>
                <a:lnTo>
                  <a:pt x="370808" y="1607427"/>
                </a:lnTo>
                <a:lnTo>
                  <a:pt x="360591" y="1555121"/>
                </a:lnTo>
                <a:lnTo>
                  <a:pt x="350334" y="1502823"/>
                </a:lnTo>
                <a:lnTo>
                  <a:pt x="340058" y="1450530"/>
                </a:lnTo>
                <a:lnTo>
                  <a:pt x="329786" y="1398237"/>
                </a:lnTo>
                <a:lnTo>
                  <a:pt x="319540" y="1345939"/>
                </a:lnTo>
                <a:lnTo>
                  <a:pt x="309342" y="1293633"/>
                </a:lnTo>
                <a:lnTo>
                  <a:pt x="299214" y="1241312"/>
                </a:lnTo>
                <a:lnTo>
                  <a:pt x="289178" y="1188974"/>
                </a:lnTo>
                <a:lnTo>
                  <a:pt x="279836" y="1142549"/>
                </a:lnTo>
                <a:lnTo>
                  <a:pt x="270922" y="1105042"/>
                </a:lnTo>
                <a:lnTo>
                  <a:pt x="254762" y="1057021"/>
                </a:lnTo>
                <a:lnTo>
                  <a:pt x="220686" y="1019677"/>
                </a:lnTo>
                <a:lnTo>
                  <a:pt x="208025" y="1017270"/>
                </a:lnTo>
                <a:lnTo>
                  <a:pt x="202437" y="1017270"/>
                </a:lnTo>
                <a:lnTo>
                  <a:pt x="196850" y="1017270"/>
                </a:lnTo>
                <a:lnTo>
                  <a:pt x="191262" y="1017270"/>
                </a:lnTo>
                <a:lnTo>
                  <a:pt x="191262" y="1066908"/>
                </a:lnTo>
                <a:lnTo>
                  <a:pt x="191262" y="1116547"/>
                </a:lnTo>
                <a:lnTo>
                  <a:pt x="191262" y="1712086"/>
                </a:lnTo>
                <a:lnTo>
                  <a:pt x="143446" y="1712086"/>
                </a:lnTo>
                <a:lnTo>
                  <a:pt x="95630" y="1712086"/>
                </a:lnTo>
                <a:lnTo>
                  <a:pt x="47815" y="1712086"/>
                </a:lnTo>
                <a:lnTo>
                  <a:pt x="0" y="17120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5392" y="2550921"/>
            <a:ext cx="173990" cy="348615"/>
          </a:xfrm>
          <a:custGeom>
            <a:avLst/>
            <a:gdLst/>
            <a:ahLst/>
            <a:cxnLst/>
            <a:rect l="l" t="t" r="r" b="b"/>
            <a:pathLst>
              <a:path w="173989" h="348614">
                <a:moveTo>
                  <a:pt x="0" y="348106"/>
                </a:moveTo>
                <a:lnTo>
                  <a:pt x="20077" y="348106"/>
                </a:lnTo>
                <a:lnTo>
                  <a:pt x="40131" y="348106"/>
                </a:lnTo>
                <a:lnTo>
                  <a:pt x="60186" y="348106"/>
                </a:lnTo>
                <a:lnTo>
                  <a:pt x="80263" y="348106"/>
                </a:lnTo>
                <a:lnTo>
                  <a:pt x="88429" y="346616"/>
                </a:lnTo>
                <a:lnTo>
                  <a:pt x="130809" y="324738"/>
                </a:lnTo>
                <a:lnTo>
                  <a:pt x="155438" y="290734"/>
                </a:lnTo>
                <a:lnTo>
                  <a:pt x="167018" y="248445"/>
                </a:lnTo>
                <a:lnTo>
                  <a:pt x="172872" y="198919"/>
                </a:lnTo>
                <a:lnTo>
                  <a:pt x="173608" y="171703"/>
                </a:lnTo>
                <a:lnTo>
                  <a:pt x="172402" y="132800"/>
                </a:lnTo>
                <a:lnTo>
                  <a:pt x="162893" y="68994"/>
                </a:lnTo>
                <a:lnTo>
                  <a:pt x="143234" y="25181"/>
                </a:lnTo>
                <a:lnTo>
                  <a:pt x="107662" y="2837"/>
                </a:lnTo>
                <a:lnTo>
                  <a:pt x="83565" y="0"/>
                </a:lnTo>
                <a:lnTo>
                  <a:pt x="62686" y="0"/>
                </a:lnTo>
                <a:lnTo>
                  <a:pt x="41782" y="0"/>
                </a:lnTo>
                <a:lnTo>
                  <a:pt x="20879" y="0"/>
                </a:lnTo>
                <a:lnTo>
                  <a:pt x="0" y="0"/>
                </a:lnTo>
                <a:lnTo>
                  <a:pt x="0" y="49740"/>
                </a:lnTo>
                <a:lnTo>
                  <a:pt x="0" y="298366"/>
                </a:lnTo>
                <a:lnTo>
                  <a:pt x="0" y="3481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0752" y="2205227"/>
            <a:ext cx="520065" cy="1712595"/>
          </a:xfrm>
          <a:custGeom>
            <a:avLst/>
            <a:gdLst/>
            <a:ahLst/>
            <a:cxnLst/>
            <a:rect l="l" t="t" r="r" b="b"/>
            <a:pathLst>
              <a:path w="520064" h="1712595">
                <a:moveTo>
                  <a:pt x="0" y="0"/>
                </a:moveTo>
                <a:lnTo>
                  <a:pt x="0" y="0"/>
                </a:lnTo>
                <a:lnTo>
                  <a:pt x="510413" y="0"/>
                </a:lnTo>
                <a:lnTo>
                  <a:pt x="510413" y="52244"/>
                </a:lnTo>
                <a:lnTo>
                  <a:pt x="510413" y="365632"/>
                </a:lnTo>
                <a:lnTo>
                  <a:pt x="457145" y="365632"/>
                </a:lnTo>
                <a:lnTo>
                  <a:pt x="190881" y="365632"/>
                </a:lnTo>
                <a:lnTo>
                  <a:pt x="190881" y="420040"/>
                </a:lnTo>
                <a:lnTo>
                  <a:pt x="190881" y="474454"/>
                </a:lnTo>
                <a:lnTo>
                  <a:pt x="190881" y="528880"/>
                </a:lnTo>
                <a:lnTo>
                  <a:pt x="190881" y="583325"/>
                </a:lnTo>
                <a:lnTo>
                  <a:pt x="190881" y="637794"/>
                </a:lnTo>
                <a:lnTo>
                  <a:pt x="240284" y="637794"/>
                </a:lnTo>
                <a:lnTo>
                  <a:pt x="487299" y="637794"/>
                </a:lnTo>
                <a:lnTo>
                  <a:pt x="487299" y="687650"/>
                </a:lnTo>
                <a:lnTo>
                  <a:pt x="487299" y="986916"/>
                </a:lnTo>
                <a:lnTo>
                  <a:pt x="437896" y="986916"/>
                </a:lnTo>
                <a:lnTo>
                  <a:pt x="190881" y="986916"/>
                </a:lnTo>
                <a:lnTo>
                  <a:pt x="190881" y="1035140"/>
                </a:lnTo>
                <a:lnTo>
                  <a:pt x="190881" y="1324482"/>
                </a:lnTo>
                <a:lnTo>
                  <a:pt x="245681" y="1324482"/>
                </a:lnTo>
                <a:lnTo>
                  <a:pt x="519684" y="1324482"/>
                </a:lnTo>
                <a:lnTo>
                  <a:pt x="519684" y="1372959"/>
                </a:lnTo>
                <a:lnTo>
                  <a:pt x="519684" y="1712086"/>
                </a:lnTo>
                <a:lnTo>
                  <a:pt x="467719" y="1712086"/>
                </a:lnTo>
                <a:lnTo>
                  <a:pt x="0" y="1712086"/>
                </a:lnTo>
                <a:lnTo>
                  <a:pt x="0" y="1661738"/>
                </a:lnTo>
                <a:lnTo>
                  <a:pt x="0" y="503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91813" y="2205227"/>
            <a:ext cx="495934" cy="1741805"/>
          </a:xfrm>
          <a:custGeom>
            <a:avLst/>
            <a:gdLst/>
            <a:ahLst/>
            <a:cxnLst/>
            <a:rect l="l" t="t" r="r" b="b"/>
            <a:pathLst>
              <a:path w="495935" h="1741804">
                <a:moveTo>
                  <a:pt x="304673" y="0"/>
                </a:moveTo>
                <a:lnTo>
                  <a:pt x="352446" y="0"/>
                </a:lnTo>
                <a:lnTo>
                  <a:pt x="400161" y="0"/>
                </a:lnTo>
                <a:lnTo>
                  <a:pt x="447851" y="0"/>
                </a:lnTo>
                <a:lnTo>
                  <a:pt x="495553" y="0"/>
                </a:lnTo>
                <a:lnTo>
                  <a:pt x="495553" y="51730"/>
                </a:lnTo>
                <a:lnTo>
                  <a:pt x="495553" y="930909"/>
                </a:lnTo>
                <a:lnTo>
                  <a:pt x="495315" y="994204"/>
                </a:lnTo>
                <a:lnTo>
                  <a:pt x="494604" y="1054111"/>
                </a:lnTo>
                <a:lnTo>
                  <a:pt x="493427" y="1110610"/>
                </a:lnTo>
                <a:lnTo>
                  <a:pt x="491793" y="1163682"/>
                </a:lnTo>
                <a:lnTo>
                  <a:pt x="489709" y="1213306"/>
                </a:lnTo>
                <a:lnTo>
                  <a:pt x="487181" y="1259463"/>
                </a:lnTo>
                <a:lnTo>
                  <a:pt x="484217" y="1302133"/>
                </a:lnTo>
                <a:lnTo>
                  <a:pt x="480825" y="1341297"/>
                </a:lnTo>
                <a:lnTo>
                  <a:pt x="467998" y="1436082"/>
                </a:lnTo>
                <a:lnTo>
                  <a:pt x="455832" y="1491463"/>
                </a:lnTo>
                <a:lnTo>
                  <a:pt x="440655" y="1543089"/>
                </a:lnTo>
                <a:lnTo>
                  <a:pt x="422607" y="1590972"/>
                </a:lnTo>
                <a:lnTo>
                  <a:pt x="401827" y="1635125"/>
                </a:lnTo>
                <a:lnTo>
                  <a:pt x="371736" y="1681878"/>
                </a:lnTo>
                <a:lnTo>
                  <a:pt x="337407" y="1715023"/>
                </a:lnTo>
                <a:lnTo>
                  <a:pt x="299029" y="1734762"/>
                </a:lnTo>
                <a:lnTo>
                  <a:pt x="256794" y="1741297"/>
                </a:lnTo>
                <a:lnTo>
                  <a:pt x="212671" y="1736971"/>
                </a:lnTo>
                <a:lnTo>
                  <a:pt x="173751" y="1723929"/>
                </a:lnTo>
                <a:lnTo>
                  <a:pt x="140190" y="1702077"/>
                </a:lnTo>
                <a:lnTo>
                  <a:pt x="112140" y="1671320"/>
                </a:lnTo>
                <a:lnTo>
                  <a:pt x="88207" y="1631977"/>
                </a:lnTo>
                <a:lnTo>
                  <a:pt x="66881" y="1584610"/>
                </a:lnTo>
                <a:lnTo>
                  <a:pt x="48436" y="1529195"/>
                </a:lnTo>
                <a:lnTo>
                  <a:pt x="33147" y="1465706"/>
                </a:lnTo>
                <a:lnTo>
                  <a:pt x="25645" y="1425848"/>
                </a:lnTo>
                <a:lnTo>
                  <a:pt x="19044" y="1383445"/>
                </a:lnTo>
                <a:lnTo>
                  <a:pt x="13356" y="1338490"/>
                </a:lnTo>
                <a:lnTo>
                  <a:pt x="8594" y="1290974"/>
                </a:lnTo>
                <a:lnTo>
                  <a:pt x="4771" y="1240887"/>
                </a:lnTo>
                <a:lnTo>
                  <a:pt x="1902" y="1188221"/>
                </a:lnTo>
                <a:lnTo>
                  <a:pt x="0" y="1132966"/>
                </a:lnTo>
                <a:lnTo>
                  <a:pt x="45491" y="1115619"/>
                </a:lnTo>
                <a:lnTo>
                  <a:pt x="91043" y="1098486"/>
                </a:lnTo>
                <a:lnTo>
                  <a:pt x="136570" y="1081353"/>
                </a:lnTo>
                <a:lnTo>
                  <a:pt x="181990" y="1064005"/>
                </a:lnTo>
                <a:lnTo>
                  <a:pt x="182620" y="1117228"/>
                </a:lnTo>
                <a:lnTo>
                  <a:pt x="183975" y="1162986"/>
                </a:lnTo>
                <a:lnTo>
                  <a:pt x="186116" y="1201291"/>
                </a:lnTo>
                <a:lnTo>
                  <a:pt x="193137" y="1258151"/>
                </a:lnTo>
                <a:lnTo>
                  <a:pt x="204587" y="1302716"/>
                </a:lnTo>
                <a:lnTo>
                  <a:pt x="225012" y="1337754"/>
                </a:lnTo>
                <a:lnTo>
                  <a:pt x="242950" y="1343152"/>
                </a:lnTo>
                <a:lnTo>
                  <a:pt x="257974" y="1339022"/>
                </a:lnTo>
                <a:lnTo>
                  <a:pt x="281545" y="1306236"/>
                </a:lnTo>
                <a:lnTo>
                  <a:pt x="296314" y="1239418"/>
                </a:lnTo>
                <a:lnTo>
                  <a:pt x="300894" y="1189529"/>
                </a:lnTo>
                <a:lnTo>
                  <a:pt x="303712" y="1128281"/>
                </a:lnTo>
                <a:lnTo>
                  <a:pt x="304673" y="1055877"/>
                </a:lnTo>
                <a:lnTo>
                  <a:pt x="304673" y="1005587"/>
                </a:lnTo>
                <a:lnTo>
                  <a:pt x="304673" y="955300"/>
                </a:lnTo>
                <a:lnTo>
                  <a:pt x="304673" y="50290"/>
                </a:lnTo>
                <a:lnTo>
                  <a:pt x="3046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0292" y="2205227"/>
            <a:ext cx="671195" cy="1712595"/>
          </a:xfrm>
          <a:custGeom>
            <a:avLst/>
            <a:gdLst/>
            <a:ahLst/>
            <a:cxnLst/>
            <a:rect l="l" t="t" r="r" b="b"/>
            <a:pathLst>
              <a:path w="671195" h="1712595">
                <a:moveTo>
                  <a:pt x="440563" y="1429511"/>
                </a:moveTo>
                <a:lnTo>
                  <a:pt x="386441" y="1429511"/>
                </a:lnTo>
                <a:lnTo>
                  <a:pt x="332295" y="1429511"/>
                </a:lnTo>
                <a:lnTo>
                  <a:pt x="278149" y="1429511"/>
                </a:lnTo>
                <a:lnTo>
                  <a:pt x="224028" y="1429511"/>
                </a:lnTo>
                <a:lnTo>
                  <a:pt x="219100" y="1476628"/>
                </a:lnTo>
                <a:lnTo>
                  <a:pt x="214117" y="1523741"/>
                </a:lnTo>
                <a:lnTo>
                  <a:pt x="209105" y="1570847"/>
                </a:lnTo>
                <a:lnTo>
                  <a:pt x="204093" y="1617942"/>
                </a:lnTo>
                <a:lnTo>
                  <a:pt x="199110" y="1665023"/>
                </a:lnTo>
                <a:lnTo>
                  <a:pt x="194183" y="1712086"/>
                </a:lnTo>
                <a:lnTo>
                  <a:pt x="145607" y="1712086"/>
                </a:lnTo>
                <a:lnTo>
                  <a:pt x="97043" y="1712086"/>
                </a:lnTo>
                <a:lnTo>
                  <a:pt x="48504" y="1712086"/>
                </a:lnTo>
                <a:lnTo>
                  <a:pt x="0" y="1712086"/>
                </a:lnTo>
                <a:lnTo>
                  <a:pt x="6690" y="1661718"/>
                </a:lnTo>
                <a:lnTo>
                  <a:pt x="13403" y="1611352"/>
                </a:lnTo>
                <a:lnTo>
                  <a:pt x="20136" y="1560989"/>
                </a:lnTo>
                <a:lnTo>
                  <a:pt x="26889" y="1510629"/>
                </a:lnTo>
                <a:lnTo>
                  <a:pt x="33661" y="1460271"/>
                </a:lnTo>
                <a:lnTo>
                  <a:pt x="40449" y="1409916"/>
                </a:lnTo>
                <a:lnTo>
                  <a:pt x="47252" y="1359562"/>
                </a:lnTo>
                <a:lnTo>
                  <a:pt x="54069" y="1309210"/>
                </a:lnTo>
                <a:lnTo>
                  <a:pt x="60899" y="1258860"/>
                </a:lnTo>
                <a:lnTo>
                  <a:pt x="67740" y="1208511"/>
                </a:lnTo>
                <a:lnTo>
                  <a:pt x="74591" y="1158164"/>
                </a:lnTo>
                <a:lnTo>
                  <a:pt x="81451" y="1107817"/>
                </a:lnTo>
                <a:lnTo>
                  <a:pt x="88317" y="1057471"/>
                </a:lnTo>
                <a:lnTo>
                  <a:pt x="95189" y="1007126"/>
                </a:lnTo>
                <a:lnTo>
                  <a:pt x="102065" y="956781"/>
                </a:lnTo>
                <a:lnTo>
                  <a:pt x="108943" y="906436"/>
                </a:lnTo>
                <a:lnTo>
                  <a:pt x="115824" y="856091"/>
                </a:lnTo>
                <a:lnTo>
                  <a:pt x="122704" y="805745"/>
                </a:lnTo>
                <a:lnTo>
                  <a:pt x="129582" y="755399"/>
                </a:lnTo>
                <a:lnTo>
                  <a:pt x="136458" y="705052"/>
                </a:lnTo>
                <a:lnTo>
                  <a:pt x="143330" y="654705"/>
                </a:lnTo>
                <a:lnTo>
                  <a:pt x="150196" y="604356"/>
                </a:lnTo>
                <a:lnTo>
                  <a:pt x="157056" y="554006"/>
                </a:lnTo>
                <a:lnTo>
                  <a:pt x="163907" y="503654"/>
                </a:lnTo>
                <a:lnTo>
                  <a:pt x="170748" y="453300"/>
                </a:lnTo>
                <a:lnTo>
                  <a:pt x="177578" y="402944"/>
                </a:lnTo>
                <a:lnTo>
                  <a:pt x="184395" y="352586"/>
                </a:lnTo>
                <a:lnTo>
                  <a:pt x="191198" y="302226"/>
                </a:lnTo>
                <a:lnTo>
                  <a:pt x="197986" y="251863"/>
                </a:lnTo>
                <a:lnTo>
                  <a:pt x="204758" y="201497"/>
                </a:lnTo>
                <a:lnTo>
                  <a:pt x="211511" y="151128"/>
                </a:lnTo>
                <a:lnTo>
                  <a:pt x="218244" y="100755"/>
                </a:lnTo>
                <a:lnTo>
                  <a:pt x="224957" y="50379"/>
                </a:lnTo>
                <a:lnTo>
                  <a:pt x="231648" y="0"/>
                </a:lnTo>
                <a:lnTo>
                  <a:pt x="283559" y="0"/>
                </a:lnTo>
                <a:lnTo>
                  <a:pt x="335470" y="0"/>
                </a:lnTo>
                <a:lnTo>
                  <a:pt x="387381" y="0"/>
                </a:lnTo>
                <a:lnTo>
                  <a:pt x="439293" y="0"/>
                </a:lnTo>
                <a:lnTo>
                  <a:pt x="445983" y="50379"/>
                </a:lnTo>
                <a:lnTo>
                  <a:pt x="452696" y="100755"/>
                </a:lnTo>
                <a:lnTo>
                  <a:pt x="459429" y="151128"/>
                </a:lnTo>
                <a:lnTo>
                  <a:pt x="466182" y="201497"/>
                </a:lnTo>
                <a:lnTo>
                  <a:pt x="472954" y="251863"/>
                </a:lnTo>
                <a:lnTo>
                  <a:pt x="479742" y="302226"/>
                </a:lnTo>
                <a:lnTo>
                  <a:pt x="486545" y="352586"/>
                </a:lnTo>
                <a:lnTo>
                  <a:pt x="493362" y="402944"/>
                </a:lnTo>
                <a:lnTo>
                  <a:pt x="500192" y="453300"/>
                </a:lnTo>
                <a:lnTo>
                  <a:pt x="507033" y="503654"/>
                </a:lnTo>
                <a:lnTo>
                  <a:pt x="513884" y="554006"/>
                </a:lnTo>
                <a:lnTo>
                  <a:pt x="520744" y="604356"/>
                </a:lnTo>
                <a:lnTo>
                  <a:pt x="527610" y="654705"/>
                </a:lnTo>
                <a:lnTo>
                  <a:pt x="534482" y="705052"/>
                </a:lnTo>
                <a:lnTo>
                  <a:pt x="541358" y="755399"/>
                </a:lnTo>
                <a:lnTo>
                  <a:pt x="548236" y="805745"/>
                </a:lnTo>
                <a:lnTo>
                  <a:pt x="555116" y="856091"/>
                </a:lnTo>
                <a:lnTo>
                  <a:pt x="561997" y="906436"/>
                </a:lnTo>
                <a:lnTo>
                  <a:pt x="568875" y="956781"/>
                </a:lnTo>
                <a:lnTo>
                  <a:pt x="575751" y="1007126"/>
                </a:lnTo>
                <a:lnTo>
                  <a:pt x="582623" y="1057471"/>
                </a:lnTo>
                <a:lnTo>
                  <a:pt x="589489" y="1107817"/>
                </a:lnTo>
                <a:lnTo>
                  <a:pt x="596349" y="1158164"/>
                </a:lnTo>
                <a:lnTo>
                  <a:pt x="603200" y="1208511"/>
                </a:lnTo>
                <a:lnTo>
                  <a:pt x="610041" y="1258860"/>
                </a:lnTo>
                <a:lnTo>
                  <a:pt x="616871" y="1309210"/>
                </a:lnTo>
                <a:lnTo>
                  <a:pt x="623688" y="1359562"/>
                </a:lnTo>
                <a:lnTo>
                  <a:pt x="630491" y="1409916"/>
                </a:lnTo>
                <a:lnTo>
                  <a:pt x="637279" y="1460271"/>
                </a:lnTo>
                <a:lnTo>
                  <a:pt x="644051" y="1510629"/>
                </a:lnTo>
                <a:lnTo>
                  <a:pt x="650804" y="1560989"/>
                </a:lnTo>
                <a:lnTo>
                  <a:pt x="657537" y="1611352"/>
                </a:lnTo>
                <a:lnTo>
                  <a:pt x="664250" y="1661718"/>
                </a:lnTo>
                <a:lnTo>
                  <a:pt x="670941" y="1712086"/>
                </a:lnTo>
                <a:lnTo>
                  <a:pt x="620956" y="1712086"/>
                </a:lnTo>
                <a:lnTo>
                  <a:pt x="571007" y="1712086"/>
                </a:lnTo>
                <a:lnTo>
                  <a:pt x="521082" y="1712086"/>
                </a:lnTo>
                <a:lnTo>
                  <a:pt x="471170" y="1712086"/>
                </a:lnTo>
                <a:lnTo>
                  <a:pt x="466115" y="1665023"/>
                </a:lnTo>
                <a:lnTo>
                  <a:pt x="461005" y="1617942"/>
                </a:lnTo>
                <a:lnTo>
                  <a:pt x="455866" y="1570847"/>
                </a:lnTo>
                <a:lnTo>
                  <a:pt x="450727" y="1523741"/>
                </a:lnTo>
                <a:lnTo>
                  <a:pt x="445617" y="1476628"/>
                </a:lnTo>
                <a:lnTo>
                  <a:pt x="440563" y="14295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5977" y="2649092"/>
            <a:ext cx="135890" cy="615950"/>
          </a:xfrm>
          <a:custGeom>
            <a:avLst/>
            <a:gdLst/>
            <a:ahLst/>
            <a:cxnLst/>
            <a:rect l="l" t="t" r="r" b="b"/>
            <a:pathLst>
              <a:path w="135889" h="615950">
                <a:moveTo>
                  <a:pt x="135382" y="615442"/>
                </a:moveTo>
                <a:lnTo>
                  <a:pt x="129798" y="564138"/>
                </a:lnTo>
                <a:lnTo>
                  <a:pt x="124165" y="512844"/>
                </a:lnTo>
                <a:lnTo>
                  <a:pt x="118492" y="461557"/>
                </a:lnTo>
                <a:lnTo>
                  <a:pt x="112790" y="410275"/>
                </a:lnTo>
                <a:lnTo>
                  <a:pt x="107066" y="358997"/>
                </a:lnTo>
                <a:lnTo>
                  <a:pt x="101330" y="307721"/>
                </a:lnTo>
                <a:lnTo>
                  <a:pt x="95591" y="256444"/>
                </a:lnTo>
                <a:lnTo>
                  <a:pt x="89859" y="205166"/>
                </a:lnTo>
                <a:lnTo>
                  <a:pt x="84143" y="153884"/>
                </a:lnTo>
                <a:lnTo>
                  <a:pt x="78452" y="102597"/>
                </a:lnTo>
                <a:lnTo>
                  <a:pt x="72795" y="51303"/>
                </a:lnTo>
                <a:lnTo>
                  <a:pt x="67183" y="0"/>
                </a:lnTo>
                <a:lnTo>
                  <a:pt x="61665" y="51303"/>
                </a:lnTo>
                <a:lnTo>
                  <a:pt x="56103" y="102597"/>
                </a:lnTo>
                <a:lnTo>
                  <a:pt x="50506" y="153884"/>
                </a:lnTo>
                <a:lnTo>
                  <a:pt x="44882" y="205166"/>
                </a:lnTo>
                <a:lnTo>
                  <a:pt x="39241" y="256444"/>
                </a:lnTo>
                <a:lnTo>
                  <a:pt x="33591" y="307721"/>
                </a:lnTo>
                <a:lnTo>
                  <a:pt x="27941" y="358997"/>
                </a:lnTo>
                <a:lnTo>
                  <a:pt x="22300" y="410275"/>
                </a:lnTo>
                <a:lnTo>
                  <a:pt x="16676" y="461557"/>
                </a:lnTo>
                <a:lnTo>
                  <a:pt x="11079" y="512844"/>
                </a:lnTo>
                <a:lnTo>
                  <a:pt x="5517" y="564138"/>
                </a:lnTo>
                <a:lnTo>
                  <a:pt x="0" y="615442"/>
                </a:lnTo>
                <a:lnTo>
                  <a:pt x="33833" y="615442"/>
                </a:lnTo>
                <a:lnTo>
                  <a:pt x="67690" y="615442"/>
                </a:lnTo>
                <a:lnTo>
                  <a:pt x="101548" y="615442"/>
                </a:lnTo>
                <a:lnTo>
                  <a:pt x="135382" y="6154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3735" y="2205227"/>
            <a:ext cx="668020" cy="1712595"/>
          </a:xfrm>
          <a:custGeom>
            <a:avLst/>
            <a:gdLst/>
            <a:ahLst/>
            <a:cxnLst/>
            <a:rect l="l" t="t" r="r" b="b"/>
            <a:pathLst>
              <a:path w="668020" h="1712595">
                <a:moveTo>
                  <a:pt x="0" y="0"/>
                </a:moveTo>
                <a:lnTo>
                  <a:pt x="49702" y="0"/>
                </a:lnTo>
                <a:lnTo>
                  <a:pt x="99393" y="0"/>
                </a:lnTo>
                <a:lnTo>
                  <a:pt x="149107" y="0"/>
                </a:lnTo>
                <a:lnTo>
                  <a:pt x="198881" y="0"/>
                </a:lnTo>
                <a:lnTo>
                  <a:pt x="204548" y="51368"/>
                </a:lnTo>
                <a:lnTo>
                  <a:pt x="210242" y="102730"/>
                </a:lnTo>
                <a:lnTo>
                  <a:pt x="215962" y="154086"/>
                </a:lnTo>
                <a:lnTo>
                  <a:pt x="221704" y="205438"/>
                </a:lnTo>
                <a:lnTo>
                  <a:pt x="227468" y="256785"/>
                </a:lnTo>
                <a:lnTo>
                  <a:pt x="233249" y="308127"/>
                </a:lnTo>
                <a:lnTo>
                  <a:pt x="239046" y="359466"/>
                </a:lnTo>
                <a:lnTo>
                  <a:pt x="244855" y="410802"/>
                </a:lnTo>
                <a:lnTo>
                  <a:pt x="250676" y="462135"/>
                </a:lnTo>
                <a:lnTo>
                  <a:pt x="256504" y="513466"/>
                </a:lnTo>
                <a:lnTo>
                  <a:pt x="262339" y="564796"/>
                </a:lnTo>
                <a:lnTo>
                  <a:pt x="268176" y="616124"/>
                </a:lnTo>
                <a:lnTo>
                  <a:pt x="274014" y="667452"/>
                </a:lnTo>
                <a:lnTo>
                  <a:pt x="279850" y="718779"/>
                </a:lnTo>
                <a:lnTo>
                  <a:pt x="285682" y="770107"/>
                </a:lnTo>
                <a:lnTo>
                  <a:pt x="291507" y="821435"/>
                </a:lnTo>
                <a:lnTo>
                  <a:pt x="297323" y="872765"/>
                </a:lnTo>
                <a:lnTo>
                  <a:pt x="303127" y="924097"/>
                </a:lnTo>
                <a:lnTo>
                  <a:pt x="308916" y="975431"/>
                </a:lnTo>
                <a:lnTo>
                  <a:pt x="314690" y="1026768"/>
                </a:lnTo>
                <a:lnTo>
                  <a:pt x="320444" y="1078108"/>
                </a:lnTo>
                <a:lnTo>
                  <a:pt x="326176" y="1129452"/>
                </a:lnTo>
                <a:lnTo>
                  <a:pt x="331884" y="1180800"/>
                </a:lnTo>
                <a:lnTo>
                  <a:pt x="337565" y="1232153"/>
                </a:lnTo>
                <a:lnTo>
                  <a:pt x="343168" y="1180800"/>
                </a:lnTo>
                <a:lnTo>
                  <a:pt x="348797" y="1129452"/>
                </a:lnTo>
                <a:lnTo>
                  <a:pt x="354450" y="1078108"/>
                </a:lnTo>
                <a:lnTo>
                  <a:pt x="360125" y="1026768"/>
                </a:lnTo>
                <a:lnTo>
                  <a:pt x="365820" y="975431"/>
                </a:lnTo>
                <a:lnTo>
                  <a:pt x="371532" y="924097"/>
                </a:lnTo>
                <a:lnTo>
                  <a:pt x="377259" y="872765"/>
                </a:lnTo>
                <a:lnTo>
                  <a:pt x="382999" y="821435"/>
                </a:lnTo>
                <a:lnTo>
                  <a:pt x="388748" y="770107"/>
                </a:lnTo>
                <a:lnTo>
                  <a:pt x="394506" y="718779"/>
                </a:lnTo>
                <a:lnTo>
                  <a:pt x="400269" y="667452"/>
                </a:lnTo>
                <a:lnTo>
                  <a:pt x="406034" y="616124"/>
                </a:lnTo>
                <a:lnTo>
                  <a:pt x="411801" y="564796"/>
                </a:lnTo>
                <a:lnTo>
                  <a:pt x="417566" y="513466"/>
                </a:lnTo>
                <a:lnTo>
                  <a:pt x="423326" y="462135"/>
                </a:lnTo>
                <a:lnTo>
                  <a:pt x="429081" y="410802"/>
                </a:lnTo>
                <a:lnTo>
                  <a:pt x="434826" y="359466"/>
                </a:lnTo>
                <a:lnTo>
                  <a:pt x="440561" y="308127"/>
                </a:lnTo>
                <a:lnTo>
                  <a:pt x="446281" y="256785"/>
                </a:lnTo>
                <a:lnTo>
                  <a:pt x="451986" y="205438"/>
                </a:lnTo>
                <a:lnTo>
                  <a:pt x="457673" y="154086"/>
                </a:lnTo>
                <a:lnTo>
                  <a:pt x="463338" y="102730"/>
                </a:lnTo>
                <a:lnTo>
                  <a:pt x="468981" y="51368"/>
                </a:lnTo>
                <a:lnTo>
                  <a:pt x="474599" y="0"/>
                </a:lnTo>
                <a:lnTo>
                  <a:pt x="522910" y="0"/>
                </a:lnTo>
                <a:lnTo>
                  <a:pt x="571245" y="0"/>
                </a:lnTo>
                <a:lnTo>
                  <a:pt x="619581" y="0"/>
                </a:lnTo>
                <a:lnTo>
                  <a:pt x="667892" y="0"/>
                </a:lnTo>
                <a:lnTo>
                  <a:pt x="661281" y="50369"/>
                </a:lnTo>
                <a:lnTo>
                  <a:pt x="654646" y="100735"/>
                </a:lnTo>
                <a:lnTo>
                  <a:pt x="647991" y="151100"/>
                </a:lnTo>
                <a:lnTo>
                  <a:pt x="641316" y="201462"/>
                </a:lnTo>
                <a:lnTo>
                  <a:pt x="634623" y="251822"/>
                </a:lnTo>
                <a:lnTo>
                  <a:pt x="627913" y="302180"/>
                </a:lnTo>
                <a:lnTo>
                  <a:pt x="621188" y="352537"/>
                </a:lnTo>
                <a:lnTo>
                  <a:pt x="614448" y="402892"/>
                </a:lnTo>
                <a:lnTo>
                  <a:pt x="607696" y="453246"/>
                </a:lnTo>
                <a:lnTo>
                  <a:pt x="600933" y="503598"/>
                </a:lnTo>
                <a:lnTo>
                  <a:pt x="594159" y="553949"/>
                </a:lnTo>
                <a:lnTo>
                  <a:pt x="587377" y="604300"/>
                </a:lnTo>
                <a:lnTo>
                  <a:pt x="580588" y="654649"/>
                </a:lnTo>
                <a:lnTo>
                  <a:pt x="573793" y="704998"/>
                </a:lnTo>
                <a:lnTo>
                  <a:pt x="566993" y="755347"/>
                </a:lnTo>
                <a:lnTo>
                  <a:pt x="560191" y="805695"/>
                </a:lnTo>
                <a:lnTo>
                  <a:pt x="553386" y="856043"/>
                </a:lnTo>
                <a:lnTo>
                  <a:pt x="546581" y="906391"/>
                </a:lnTo>
                <a:lnTo>
                  <a:pt x="539778" y="956739"/>
                </a:lnTo>
                <a:lnTo>
                  <a:pt x="532977" y="1007088"/>
                </a:lnTo>
                <a:lnTo>
                  <a:pt x="526179" y="1057437"/>
                </a:lnTo>
                <a:lnTo>
                  <a:pt x="519387" y="1107786"/>
                </a:lnTo>
                <a:lnTo>
                  <a:pt x="512601" y="1158137"/>
                </a:lnTo>
                <a:lnTo>
                  <a:pt x="505823" y="1208488"/>
                </a:lnTo>
                <a:lnTo>
                  <a:pt x="499055" y="1258840"/>
                </a:lnTo>
                <a:lnTo>
                  <a:pt x="492297" y="1309194"/>
                </a:lnTo>
                <a:lnTo>
                  <a:pt x="485551" y="1359549"/>
                </a:lnTo>
                <a:lnTo>
                  <a:pt x="478819" y="1409906"/>
                </a:lnTo>
                <a:lnTo>
                  <a:pt x="472102" y="1460264"/>
                </a:lnTo>
                <a:lnTo>
                  <a:pt x="465400" y="1510624"/>
                </a:lnTo>
                <a:lnTo>
                  <a:pt x="458717" y="1560986"/>
                </a:lnTo>
                <a:lnTo>
                  <a:pt x="452052" y="1611351"/>
                </a:lnTo>
                <a:lnTo>
                  <a:pt x="445407" y="1661717"/>
                </a:lnTo>
                <a:lnTo>
                  <a:pt x="438785" y="1712086"/>
                </a:lnTo>
                <a:lnTo>
                  <a:pt x="387232" y="1712086"/>
                </a:lnTo>
                <a:lnTo>
                  <a:pt x="335645" y="1712086"/>
                </a:lnTo>
                <a:lnTo>
                  <a:pt x="284033" y="1712086"/>
                </a:lnTo>
                <a:lnTo>
                  <a:pt x="232410" y="1712086"/>
                </a:lnTo>
                <a:lnTo>
                  <a:pt x="225697" y="1661718"/>
                </a:lnTo>
                <a:lnTo>
                  <a:pt x="218962" y="1611352"/>
                </a:lnTo>
                <a:lnTo>
                  <a:pt x="212206" y="1560989"/>
                </a:lnTo>
                <a:lnTo>
                  <a:pt x="205430" y="1510629"/>
                </a:lnTo>
                <a:lnTo>
                  <a:pt x="198636" y="1460271"/>
                </a:lnTo>
                <a:lnTo>
                  <a:pt x="191826" y="1409916"/>
                </a:lnTo>
                <a:lnTo>
                  <a:pt x="185000" y="1359562"/>
                </a:lnTo>
                <a:lnTo>
                  <a:pt x="178160" y="1309210"/>
                </a:lnTo>
                <a:lnTo>
                  <a:pt x="171308" y="1258860"/>
                </a:lnTo>
                <a:lnTo>
                  <a:pt x="164444" y="1208511"/>
                </a:lnTo>
                <a:lnTo>
                  <a:pt x="157571" y="1158164"/>
                </a:lnTo>
                <a:lnTo>
                  <a:pt x="150690" y="1107817"/>
                </a:lnTo>
                <a:lnTo>
                  <a:pt x="143801" y="1057471"/>
                </a:lnTo>
                <a:lnTo>
                  <a:pt x="136907" y="1007126"/>
                </a:lnTo>
                <a:lnTo>
                  <a:pt x="130008" y="956781"/>
                </a:lnTo>
                <a:lnTo>
                  <a:pt x="123107" y="906436"/>
                </a:lnTo>
                <a:lnTo>
                  <a:pt x="116205" y="856091"/>
                </a:lnTo>
                <a:lnTo>
                  <a:pt x="109302" y="805745"/>
                </a:lnTo>
                <a:lnTo>
                  <a:pt x="102401" y="755399"/>
                </a:lnTo>
                <a:lnTo>
                  <a:pt x="95502" y="705052"/>
                </a:lnTo>
                <a:lnTo>
                  <a:pt x="88608" y="654705"/>
                </a:lnTo>
                <a:lnTo>
                  <a:pt x="81719" y="604356"/>
                </a:lnTo>
                <a:lnTo>
                  <a:pt x="74838" y="554006"/>
                </a:lnTo>
                <a:lnTo>
                  <a:pt x="67965" y="503654"/>
                </a:lnTo>
                <a:lnTo>
                  <a:pt x="61101" y="453300"/>
                </a:lnTo>
                <a:lnTo>
                  <a:pt x="54249" y="402944"/>
                </a:lnTo>
                <a:lnTo>
                  <a:pt x="47409" y="352586"/>
                </a:lnTo>
                <a:lnTo>
                  <a:pt x="40583" y="302226"/>
                </a:lnTo>
                <a:lnTo>
                  <a:pt x="33773" y="251863"/>
                </a:lnTo>
                <a:lnTo>
                  <a:pt x="26979" y="201497"/>
                </a:lnTo>
                <a:lnTo>
                  <a:pt x="20203" y="151128"/>
                </a:lnTo>
                <a:lnTo>
                  <a:pt x="13447" y="100755"/>
                </a:lnTo>
                <a:lnTo>
                  <a:pt x="6712" y="5037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72860" y="2205227"/>
            <a:ext cx="671195" cy="1712595"/>
          </a:xfrm>
          <a:custGeom>
            <a:avLst/>
            <a:gdLst/>
            <a:ahLst/>
            <a:cxnLst/>
            <a:rect l="l" t="t" r="r" b="b"/>
            <a:pathLst>
              <a:path w="671195" h="1712595">
                <a:moveTo>
                  <a:pt x="440563" y="1429511"/>
                </a:moveTo>
                <a:lnTo>
                  <a:pt x="386461" y="1429511"/>
                </a:lnTo>
                <a:lnTo>
                  <a:pt x="332359" y="1429511"/>
                </a:lnTo>
                <a:lnTo>
                  <a:pt x="278257" y="1429511"/>
                </a:lnTo>
                <a:lnTo>
                  <a:pt x="224154" y="1429511"/>
                </a:lnTo>
                <a:lnTo>
                  <a:pt x="219227" y="1476628"/>
                </a:lnTo>
                <a:lnTo>
                  <a:pt x="214244" y="1523741"/>
                </a:lnTo>
                <a:lnTo>
                  <a:pt x="209232" y="1570847"/>
                </a:lnTo>
                <a:lnTo>
                  <a:pt x="204220" y="1617942"/>
                </a:lnTo>
                <a:lnTo>
                  <a:pt x="199237" y="1665023"/>
                </a:lnTo>
                <a:lnTo>
                  <a:pt x="194310" y="1712086"/>
                </a:lnTo>
                <a:lnTo>
                  <a:pt x="145732" y="1712086"/>
                </a:lnTo>
                <a:lnTo>
                  <a:pt x="97155" y="1712086"/>
                </a:lnTo>
                <a:lnTo>
                  <a:pt x="48577" y="1712086"/>
                </a:lnTo>
                <a:lnTo>
                  <a:pt x="0" y="1712086"/>
                </a:lnTo>
                <a:lnTo>
                  <a:pt x="6690" y="1661718"/>
                </a:lnTo>
                <a:lnTo>
                  <a:pt x="13403" y="1611352"/>
                </a:lnTo>
                <a:lnTo>
                  <a:pt x="20136" y="1560989"/>
                </a:lnTo>
                <a:lnTo>
                  <a:pt x="26889" y="1510629"/>
                </a:lnTo>
                <a:lnTo>
                  <a:pt x="33661" y="1460271"/>
                </a:lnTo>
                <a:lnTo>
                  <a:pt x="40449" y="1409916"/>
                </a:lnTo>
                <a:lnTo>
                  <a:pt x="47252" y="1359562"/>
                </a:lnTo>
                <a:lnTo>
                  <a:pt x="54069" y="1309210"/>
                </a:lnTo>
                <a:lnTo>
                  <a:pt x="60899" y="1258860"/>
                </a:lnTo>
                <a:lnTo>
                  <a:pt x="67740" y="1208511"/>
                </a:lnTo>
                <a:lnTo>
                  <a:pt x="74591" y="1158164"/>
                </a:lnTo>
                <a:lnTo>
                  <a:pt x="81451" y="1107817"/>
                </a:lnTo>
                <a:lnTo>
                  <a:pt x="88317" y="1057471"/>
                </a:lnTo>
                <a:lnTo>
                  <a:pt x="95189" y="1007126"/>
                </a:lnTo>
                <a:lnTo>
                  <a:pt x="102065" y="956781"/>
                </a:lnTo>
                <a:lnTo>
                  <a:pt x="108943" y="906436"/>
                </a:lnTo>
                <a:lnTo>
                  <a:pt x="115823" y="856091"/>
                </a:lnTo>
                <a:lnTo>
                  <a:pt x="122704" y="805745"/>
                </a:lnTo>
                <a:lnTo>
                  <a:pt x="129582" y="755399"/>
                </a:lnTo>
                <a:lnTo>
                  <a:pt x="136458" y="705052"/>
                </a:lnTo>
                <a:lnTo>
                  <a:pt x="143330" y="654705"/>
                </a:lnTo>
                <a:lnTo>
                  <a:pt x="150196" y="604356"/>
                </a:lnTo>
                <a:lnTo>
                  <a:pt x="157056" y="554006"/>
                </a:lnTo>
                <a:lnTo>
                  <a:pt x="163907" y="503654"/>
                </a:lnTo>
                <a:lnTo>
                  <a:pt x="170748" y="453300"/>
                </a:lnTo>
                <a:lnTo>
                  <a:pt x="177578" y="402944"/>
                </a:lnTo>
                <a:lnTo>
                  <a:pt x="184395" y="352586"/>
                </a:lnTo>
                <a:lnTo>
                  <a:pt x="191198" y="302226"/>
                </a:lnTo>
                <a:lnTo>
                  <a:pt x="197986" y="251863"/>
                </a:lnTo>
                <a:lnTo>
                  <a:pt x="204758" y="201497"/>
                </a:lnTo>
                <a:lnTo>
                  <a:pt x="211511" y="151128"/>
                </a:lnTo>
                <a:lnTo>
                  <a:pt x="218244" y="100755"/>
                </a:lnTo>
                <a:lnTo>
                  <a:pt x="224957" y="50379"/>
                </a:lnTo>
                <a:lnTo>
                  <a:pt x="231648" y="0"/>
                </a:lnTo>
                <a:lnTo>
                  <a:pt x="283579" y="0"/>
                </a:lnTo>
                <a:lnTo>
                  <a:pt x="335534" y="0"/>
                </a:lnTo>
                <a:lnTo>
                  <a:pt x="387488" y="0"/>
                </a:lnTo>
                <a:lnTo>
                  <a:pt x="439419" y="0"/>
                </a:lnTo>
                <a:lnTo>
                  <a:pt x="446110" y="50379"/>
                </a:lnTo>
                <a:lnTo>
                  <a:pt x="452821" y="100755"/>
                </a:lnTo>
                <a:lnTo>
                  <a:pt x="459553" y="151128"/>
                </a:lnTo>
                <a:lnTo>
                  <a:pt x="466304" y="201497"/>
                </a:lnTo>
                <a:lnTo>
                  <a:pt x="473073" y="251863"/>
                </a:lnTo>
                <a:lnTo>
                  <a:pt x="479858" y="302226"/>
                </a:lnTo>
                <a:lnTo>
                  <a:pt x="486658" y="352586"/>
                </a:lnTo>
                <a:lnTo>
                  <a:pt x="493472" y="402944"/>
                </a:lnTo>
                <a:lnTo>
                  <a:pt x="500297" y="453300"/>
                </a:lnTo>
                <a:lnTo>
                  <a:pt x="507134" y="503654"/>
                </a:lnTo>
                <a:lnTo>
                  <a:pt x="513980" y="554006"/>
                </a:lnTo>
                <a:lnTo>
                  <a:pt x="520834" y="604356"/>
                </a:lnTo>
                <a:lnTo>
                  <a:pt x="527695" y="654705"/>
                </a:lnTo>
                <a:lnTo>
                  <a:pt x="534562" y="705052"/>
                </a:lnTo>
                <a:lnTo>
                  <a:pt x="541432" y="755399"/>
                </a:lnTo>
                <a:lnTo>
                  <a:pt x="548305" y="805745"/>
                </a:lnTo>
                <a:lnTo>
                  <a:pt x="555180" y="856091"/>
                </a:lnTo>
                <a:lnTo>
                  <a:pt x="562055" y="906436"/>
                </a:lnTo>
                <a:lnTo>
                  <a:pt x="568928" y="956781"/>
                </a:lnTo>
                <a:lnTo>
                  <a:pt x="575798" y="1007126"/>
                </a:lnTo>
                <a:lnTo>
                  <a:pt x="582665" y="1057471"/>
                </a:lnTo>
                <a:lnTo>
                  <a:pt x="589526" y="1107817"/>
                </a:lnTo>
                <a:lnTo>
                  <a:pt x="596380" y="1158164"/>
                </a:lnTo>
                <a:lnTo>
                  <a:pt x="603226" y="1208511"/>
                </a:lnTo>
                <a:lnTo>
                  <a:pt x="610063" y="1258860"/>
                </a:lnTo>
                <a:lnTo>
                  <a:pt x="616888" y="1309210"/>
                </a:lnTo>
                <a:lnTo>
                  <a:pt x="623702" y="1359562"/>
                </a:lnTo>
                <a:lnTo>
                  <a:pt x="630502" y="1409916"/>
                </a:lnTo>
                <a:lnTo>
                  <a:pt x="637287" y="1460271"/>
                </a:lnTo>
                <a:lnTo>
                  <a:pt x="644056" y="1510629"/>
                </a:lnTo>
                <a:lnTo>
                  <a:pt x="650807" y="1560989"/>
                </a:lnTo>
                <a:lnTo>
                  <a:pt x="657539" y="1611352"/>
                </a:lnTo>
                <a:lnTo>
                  <a:pt x="664250" y="1661718"/>
                </a:lnTo>
                <a:lnTo>
                  <a:pt x="670940" y="1712086"/>
                </a:lnTo>
                <a:lnTo>
                  <a:pt x="621029" y="1712086"/>
                </a:lnTo>
                <a:lnTo>
                  <a:pt x="571118" y="1712086"/>
                </a:lnTo>
                <a:lnTo>
                  <a:pt x="521207" y="1712086"/>
                </a:lnTo>
                <a:lnTo>
                  <a:pt x="471297" y="1712086"/>
                </a:lnTo>
                <a:lnTo>
                  <a:pt x="466233" y="1665023"/>
                </a:lnTo>
                <a:lnTo>
                  <a:pt x="461099" y="1617942"/>
                </a:lnTo>
                <a:lnTo>
                  <a:pt x="455930" y="1570847"/>
                </a:lnTo>
                <a:lnTo>
                  <a:pt x="450760" y="1523741"/>
                </a:lnTo>
                <a:lnTo>
                  <a:pt x="445626" y="1476628"/>
                </a:lnTo>
                <a:lnTo>
                  <a:pt x="440563" y="14295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38671" y="2649092"/>
            <a:ext cx="135255" cy="615950"/>
          </a:xfrm>
          <a:custGeom>
            <a:avLst/>
            <a:gdLst/>
            <a:ahLst/>
            <a:cxnLst/>
            <a:rect l="l" t="t" r="r" b="b"/>
            <a:pathLst>
              <a:path w="135254" h="615950">
                <a:moveTo>
                  <a:pt x="135254" y="615442"/>
                </a:moveTo>
                <a:lnTo>
                  <a:pt x="129671" y="564138"/>
                </a:lnTo>
                <a:lnTo>
                  <a:pt x="124039" y="512844"/>
                </a:lnTo>
                <a:lnTo>
                  <a:pt x="118367" y="461557"/>
                </a:lnTo>
                <a:lnTo>
                  <a:pt x="112667" y="410275"/>
                </a:lnTo>
                <a:lnTo>
                  <a:pt x="106948" y="358997"/>
                </a:lnTo>
                <a:lnTo>
                  <a:pt x="101218" y="307721"/>
                </a:lnTo>
                <a:lnTo>
                  <a:pt x="95489" y="256444"/>
                </a:lnTo>
                <a:lnTo>
                  <a:pt x="89770" y="205166"/>
                </a:lnTo>
                <a:lnTo>
                  <a:pt x="84070" y="153884"/>
                </a:lnTo>
                <a:lnTo>
                  <a:pt x="78398" y="102597"/>
                </a:lnTo>
                <a:lnTo>
                  <a:pt x="72766" y="51303"/>
                </a:lnTo>
                <a:lnTo>
                  <a:pt x="67182" y="0"/>
                </a:lnTo>
                <a:lnTo>
                  <a:pt x="61665" y="51303"/>
                </a:lnTo>
                <a:lnTo>
                  <a:pt x="56103" y="102597"/>
                </a:lnTo>
                <a:lnTo>
                  <a:pt x="50506" y="153884"/>
                </a:lnTo>
                <a:lnTo>
                  <a:pt x="44882" y="205166"/>
                </a:lnTo>
                <a:lnTo>
                  <a:pt x="39241" y="256444"/>
                </a:lnTo>
                <a:lnTo>
                  <a:pt x="33591" y="307721"/>
                </a:lnTo>
                <a:lnTo>
                  <a:pt x="27941" y="358997"/>
                </a:lnTo>
                <a:lnTo>
                  <a:pt x="22300" y="410275"/>
                </a:lnTo>
                <a:lnTo>
                  <a:pt x="16676" y="461557"/>
                </a:lnTo>
                <a:lnTo>
                  <a:pt x="11079" y="512844"/>
                </a:lnTo>
                <a:lnTo>
                  <a:pt x="5517" y="564138"/>
                </a:lnTo>
                <a:lnTo>
                  <a:pt x="0" y="615442"/>
                </a:lnTo>
                <a:lnTo>
                  <a:pt x="33813" y="615442"/>
                </a:lnTo>
                <a:lnTo>
                  <a:pt x="67627" y="615442"/>
                </a:lnTo>
                <a:lnTo>
                  <a:pt x="101441" y="615442"/>
                </a:lnTo>
                <a:lnTo>
                  <a:pt x="135254" y="6154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0914" y="6072250"/>
            <a:ext cx="2078355" cy="2096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</a:t>
            </a:fld>
            <a:endParaRPr sz="1200"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4060062"/>
            <a:ext cx="332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11:- </a:t>
            </a:r>
            <a:r>
              <a:rPr sz="1200" spc="-5" dirty="0">
                <a:latin typeface="Times New Roman"/>
                <a:cs typeface="Times New Roman"/>
              </a:rPr>
              <a:t>Internal Programming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189213"/>
            <a:ext cx="3253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12:- </a:t>
            </a:r>
            <a:r>
              <a:rPr sz="1200" spc="-5" dirty="0">
                <a:latin typeface="Times New Roman"/>
                <a:cs typeface="Times New Roman"/>
              </a:rPr>
              <a:t>Internal Programming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Cancel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3450" y="1275993"/>
            <a:ext cx="4747006" cy="2654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450" y="5087906"/>
            <a:ext cx="4967605" cy="2970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10</a:t>
            </a:fld>
            <a:endParaRPr sz="12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42970" y="911098"/>
            <a:ext cx="16725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 1:</a:t>
            </a:r>
            <a:r>
              <a:rPr sz="16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History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11</a:t>
            </a:fld>
            <a:endParaRPr sz="1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1613662"/>
            <a:ext cx="5530215" cy="6708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2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Duke, </a:t>
            </a: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mascotSee also: </a:t>
            </a:r>
            <a:r>
              <a:rPr sz="1200" dirty="0">
                <a:latin typeface="Times New Roman"/>
                <a:cs typeface="Times New Roman"/>
              </a:rPr>
              <a:t>Java (Sun) history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version history.James  Gosling initiated </a:t>
            </a: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language project </a:t>
            </a:r>
            <a:r>
              <a:rPr sz="1200" dirty="0">
                <a:latin typeface="Times New Roman"/>
                <a:cs typeface="Times New Roman"/>
              </a:rPr>
              <a:t>in June 1991 </a:t>
            </a:r>
            <a:r>
              <a:rPr sz="1200" spc="-5" dirty="0">
                <a:latin typeface="Times New Roman"/>
                <a:cs typeface="Times New Roman"/>
              </a:rPr>
              <a:t>for use </a:t>
            </a:r>
            <a:r>
              <a:rPr sz="1200" dirty="0">
                <a:latin typeface="Times New Roman"/>
                <a:cs typeface="Times New Roman"/>
              </a:rPr>
              <a:t>in one of </a:t>
            </a:r>
            <a:r>
              <a:rPr sz="1200" spc="-5" dirty="0">
                <a:latin typeface="Times New Roman"/>
                <a:cs typeface="Times New Roman"/>
              </a:rPr>
              <a:t>his many </a:t>
            </a:r>
            <a:r>
              <a:rPr sz="1200" dirty="0">
                <a:latin typeface="Times New Roman"/>
                <a:cs typeface="Times New Roman"/>
              </a:rPr>
              <a:t>set-top  box </a:t>
            </a:r>
            <a:r>
              <a:rPr sz="1200" spc="-5" dirty="0">
                <a:latin typeface="Times New Roman"/>
                <a:cs typeface="Times New Roman"/>
              </a:rPr>
              <a:t>projects.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language, initially called Oak after an oak tree </a:t>
            </a:r>
            <a:r>
              <a:rPr sz="1200" dirty="0">
                <a:latin typeface="Times New Roman"/>
                <a:cs typeface="Times New Roman"/>
              </a:rPr>
              <a:t>that stood </a:t>
            </a:r>
            <a:r>
              <a:rPr sz="1200" spc="5" dirty="0">
                <a:latin typeface="Times New Roman"/>
                <a:cs typeface="Times New Roman"/>
              </a:rPr>
              <a:t>outside  </a:t>
            </a:r>
            <a:r>
              <a:rPr sz="1200" spc="-5" dirty="0">
                <a:latin typeface="Times New Roman"/>
                <a:cs typeface="Times New Roman"/>
              </a:rPr>
              <a:t>Gosling's office, also went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name Green and ended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5" dirty="0">
                <a:latin typeface="Times New Roman"/>
                <a:cs typeface="Times New Roman"/>
              </a:rPr>
              <a:t>later renamed as </a:t>
            </a:r>
            <a:r>
              <a:rPr sz="1200" dirty="0">
                <a:latin typeface="Times New Roman"/>
                <a:cs typeface="Times New Roman"/>
              </a:rPr>
              <a:t>Java,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  list of </a:t>
            </a:r>
            <a:r>
              <a:rPr sz="1200" spc="-5" dirty="0">
                <a:latin typeface="Times New Roman"/>
                <a:cs typeface="Times New Roman"/>
              </a:rPr>
              <a:t>random words.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Gosling aimed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implement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virtual machine 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language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had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familiar C/C++  </a:t>
            </a:r>
            <a:r>
              <a:rPr sz="1200" spc="-10" dirty="0">
                <a:latin typeface="Times New Roman"/>
                <a:cs typeface="Times New Roman"/>
              </a:rPr>
              <a:t>style </a:t>
            </a:r>
            <a:r>
              <a:rPr sz="1200" dirty="0">
                <a:latin typeface="Times New Roman"/>
                <a:cs typeface="Times New Roman"/>
              </a:rPr>
              <a:t>of notation.Sun </a:t>
            </a:r>
            <a:r>
              <a:rPr sz="1200" spc="-5" dirty="0">
                <a:latin typeface="Times New Roman"/>
                <a:cs typeface="Times New Roman"/>
              </a:rPr>
              <a:t>released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public implementation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Java 1.0 in 1995. </a:t>
            </a:r>
            <a:r>
              <a:rPr sz="1200" spc="-15" dirty="0">
                <a:latin typeface="Times New Roman"/>
                <a:cs typeface="Times New Roman"/>
              </a:rPr>
              <a:t>It  </a:t>
            </a:r>
            <a:r>
              <a:rPr sz="1200" dirty="0">
                <a:latin typeface="Times New Roman"/>
                <a:cs typeface="Times New Roman"/>
              </a:rPr>
              <a:t>promised </a:t>
            </a:r>
            <a:r>
              <a:rPr sz="1200" spc="-5" dirty="0">
                <a:latin typeface="Times New Roman"/>
                <a:cs typeface="Times New Roman"/>
              </a:rPr>
              <a:t>"Write Once, </a:t>
            </a: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-10" dirty="0">
                <a:latin typeface="Times New Roman"/>
                <a:cs typeface="Times New Roman"/>
              </a:rPr>
              <a:t>Anywhere" </a:t>
            </a:r>
            <a:r>
              <a:rPr sz="1200" spc="-5" dirty="0">
                <a:latin typeface="Times New Roman"/>
                <a:cs typeface="Times New Roman"/>
              </a:rPr>
              <a:t>(WORA), </a:t>
            </a:r>
            <a:r>
              <a:rPr sz="1200" dirty="0">
                <a:latin typeface="Times New Roman"/>
                <a:cs typeface="Times New Roman"/>
              </a:rPr>
              <a:t>providing no-cost </a:t>
            </a:r>
            <a:r>
              <a:rPr sz="1200" spc="-5" dirty="0">
                <a:latin typeface="Times New Roman"/>
                <a:cs typeface="Times New Roman"/>
              </a:rPr>
              <a:t>run-times </a:t>
            </a:r>
            <a:r>
              <a:rPr sz="1200" dirty="0">
                <a:latin typeface="Times New Roman"/>
                <a:cs typeface="Times New Roman"/>
              </a:rPr>
              <a:t>on  popular </a:t>
            </a:r>
            <a:r>
              <a:rPr sz="1200" spc="-5" dirty="0">
                <a:latin typeface="Times New Roman"/>
                <a:cs typeface="Times New Roman"/>
              </a:rPr>
              <a:t>platforms.Fairly secure and featuring configurable security,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allowed </a:t>
            </a:r>
            <a:r>
              <a:rPr sz="1200" dirty="0">
                <a:latin typeface="Times New Roman"/>
                <a:cs typeface="Times New Roman"/>
              </a:rPr>
              <a:t>network-  </a:t>
            </a:r>
            <a:r>
              <a:rPr sz="1200" spc="-5" dirty="0">
                <a:latin typeface="Times New Roman"/>
                <a:cs typeface="Times New Roman"/>
              </a:rPr>
              <a:t>and file-access restrictions. Major web browsers </a:t>
            </a:r>
            <a:r>
              <a:rPr sz="1200" dirty="0">
                <a:latin typeface="Times New Roman"/>
                <a:cs typeface="Times New Roman"/>
              </a:rPr>
              <a:t>soon </a:t>
            </a:r>
            <a:r>
              <a:rPr sz="1200" spc="-5" dirty="0">
                <a:latin typeface="Times New Roman"/>
                <a:cs typeface="Times New Roman"/>
              </a:rPr>
              <a:t>incorporated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ability </a:t>
            </a:r>
            <a:r>
              <a:rPr sz="1200" dirty="0">
                <a:latin typeface="Times New Roman"/>
                <a:cs typeface="Times New Roman"/>
              </a:rPr>
              <a:t>to run Java  </a:t>
            </a:r>
            <a:r>
              <a:rPr sz="1200" spc="-5" dirty="0">
                <a:latin typeface="Times New Roman"/>
                <a:cs typeface="Times New Roman"/>
              </a:rPr>
              <a:t>applets </a:t>
            </a:r>
            <a:r>
              <a:rPr sz="1200" dirty="0">
                <a:latin typeface="Times New Roman"/>
                <a:cs typeface="Times New Roman"/>
              </a:rPr>
              <a:t>within </a:t>
            </a:r>
            <a:r>
              <a:rPr sz="1200" spc="-5" dirty="0">
                <a:latin typeface="Times New Roman"/>
                <a:cs typeface="Times New Roman"/>
              </a:rPr>
              <a:t>web pages, and </a:t>
            </a:r>
            <a:r>
              <a:rPr sz="1200" dirty="0">
                <a:latin typeface="Times New Roman"/>
                <a:cs typeface="Times New Roman"/>
              </a:rPr>
              <a:t>Java quickly </a:t>
            </a:r>
            <a:r>
              <a:rPr sz="1200" spc="-5" dirty="0">
                <a:latin typeface="Times New Roman"/>
                <a:cs typeface="Times New Roman"/>
              </a:rPr>
              <a:t>became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popular.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advent </a:t>
            </a:r>
            <a:r>
              <a:rPr sz="1200" dirty="0">
                <a:latin typeface="Times New Roman"/>
                <a:cs typeface="Times New Roman"/>
              </a:rPr>
              <a:t>of Java 2 </a:t>
            </a:r>
            <a:r>
              <a:rPr sz="1200" spc="-5" dirty="0">
                <a:latin typeface="Times New Roman"/>
                <a:cs typeface="Times New Roman"/>
              </a:rPr>
              <a:t>(released initially as </a:t>
            </a:r>
            <a:r>
              <a:rPr sz="1200" dirty="0">
                <a:latin typeface="Times New Roman"/>
                <a:cs typeface="Times New Roman"/>
              </a:rPr>
              <a:t>J2SE 1.2 in </a:t>
            </a:r>
            <a:r>
              <a:rPr sz="1200" spc="-5" dirty="0">
                <a:latin typeface="Times New Roman"/>
                <a:cs typeface="Times New Roman"/>
              </a:rPr>
              <a:t>December 1998), new versions  had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configurations </a:t>
            </a:r>
            <a:r>
              <a:rPr sz="1200" dirty="0">
                <a:latin typeface="Times New Roman"/>
                <a:cs typeface="Times New Roman"/>
              </a:rPr>
              <a:t>built for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spc="-10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platforms. For </a:t>
            </a:r>
            <a:r>
              <a:rPr sz="1200" dirty="0">
                <a:latin typeface="Times New Roman"/>
                <a:cs typeface="Times New Roman"/>
              </a:rPr>
              <a:t>example, J2EE  </a:t>
            </a:r>
            <a:r>
              <a:rPr sz="1200" spc="-5" dirty="0">
                <a:latin typeface="Times New Roman"/>
                <a:cs typeface="Times New Roman"/>
              </a:rPr>
              <a:t>targeted enterprise applications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greatly </a:t>
            </a:r>
            <a:r>
              <a:rPr sz="1200" dirty="0">
                <a:latin typeface="Times New Roman"/>
                <a:cs typeface="Times New Roman"/>
              </a:rPr>
              <a:t>stripped-down </a:t>
            </a:r>
            <a:r>
              <a:rPr sz="1200" spc="-5" dirty="0">
                <a:latin typeface="Times New Roman"/>
                <a:cs typeface="Times New Roman"/>
              </a:rPr>
              <a:t>version </a:t>
            </a:r>
            <a:r>
              <a:rPr sz="1200" dirty="0">
                <a:latin typeface="Times New Roman"/>
                <a:cs typeface="Times New Roman"/>
              </a:rPr>
              <a:t>J2ME for mobile  </a:t>
            </a:r>
            <a:r>
              <a:rPr sz="1200" spc="-5" dirty="0">
                <a:latin typeface="Times New Roman"/>
                <a:cs typeface="Times New Roman"/>
              </a:rPr>
              <a:t>applications. </a:t>
            </a:r>
            <a:r>
              <a:rPr sz="1200" dirty="0">
                <a:latin typeface="Times New Roman"/>
                <a:cs typeface="Times New Roman"/>
              </a:rPr>
              <a:t>J2SE </a:t>
            </a:r>
            <a:r>
              <a:rPr sz="1200" spc="-5" dirty="0">
                <a:latin typeface="Times New Roman"/>
                <a:cs typeface="Times New Roman"/>
              </a:rPr>
              <a:t>designated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Edition.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2006, for </a:t>
            </a:r>
            <a:r>
              <a:rPr sz="1200" spc="-5" dirty="0">
                <a:latin typeface="Times New Roman"/>
                <a:cs typeface="Times New Roman"/>
              </a:rPr>
              <a:t>marketing purposes, Sun  renamed new </a:t>
            </a:r>
            <a:r>
              <a:rPr sz="1200" dirty="0">
                <a:latin typeface="Times New Roman"/>
                <a:cs typeface="Times New Roman"/>
              </a:rPr>
              <a:t>J2 </a:t>
            </a:r>
            <a:r>
              <a:rPr sz="1200" spc="-5" dirty="0">
                <a:latin typeface="Times New Roman"/>
                <a:cs typeface="Times New Roman"/>
              </a:rPr>
              <a:t>versions as </a:t>
            </a:r>
            <a:r>
              <a:rPr sz="1200" dirty="0">
                <a:latin typeface="Times New Roman"/>
                <a:cs typeface="Times New Roman"/>
              </a:rPr>
              <a:t>Java EE, Java ME,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SE,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respectively.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0200"/>
              </a:lnSpc>
              <a:spcBef>
                <a:spcPts val="1005"/>
              </a:spcBef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1997, </a:t>
            </a:r>
            <a:r>
              <a:rPr sz="1200" spc="-5" dirty="0">
                <a:latin typeface="Times New Roman"/>
                <a:cs typeface="Times New Roman"/>
              </a:rPr>
              <a:t>Sun Microsystems approached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ISO/IEC </a:t>
            </a:r>
            <a:r>
              <a:rPr sz="1200" dirty="0">
                <a:latin typeface="Times New Roman"/>
                <a:cs typeface="Times New Roman"/>
              </a:rPr>
              <a:t>JTC1 </a:t>
            </a:r>
            <a:r>
              <a:rPr sz="1200" spc="-5" dirty="0">
                <a:latin typeface="Times New Roman"/>
                <a:cs typeface="Times New Roman"/>
              </a:rPr>
              <a:t>standards </a:t>
            </a:r>
            <a:r>
              <a:rPr sz="1200" dirty="0">
                <a:latin typeface="Times New Roman"/>
                <a:cs typeface="Times New Roman"/>
              </a:rPr>
              <a:t>body </a:t>
            </a:r>
            <a:r>
              <a:rPr sz="1200" spc="-5" dirty="0">
                <a:latin typeface="Times New Roman"/>
                <a:cs typeface="Times New Roman"/>
              </a:rPr>
              <a:t>and later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Ecma International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formalize </a:t>
            </a:r>
            <a:r>
              <a:rPr sz="1200" dirty="0">
                <a:latin typeface="Times New Roman"/>
                <a:cs typeface="Times New Roman"/>
              </a:rPr>
              <a:t>Java, but it soon </a:t>
            </a:r>
            <a:r>
              <a:rPr sz="1200" spc="-5" dirty="0">
                <a:latin typeface="Times New Roman"/>
                <a:cs typeface="Times New Roman"/>
              </a:rPr>
              <a:t>withdrew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process. </a:t>
            </a:r>
            <a:r>
              <a:rPr sz="1200" dirty="0">
                <a:latin typeface="Times New Roman"/>
                <a:cs typeface="Times New Roman"/>
              </a:rPr>
              <a:t>Java  </a:t>
            </a:r>
            <a:r>
              <a:rPr sz="1200" spc="-5" dirty="0">
                <a:latin typeface="Times New Roman"/>
                <a:cs typeface="Times New Roman"/>
              </a:rPr>
              <a:t>remains </a:t>
            </a:r>
            <a:r>
              <a:rPr sz="1200" dirty="0">
                <a:latin typeface="Times New Roman"/>
                <a:cs typeface="Times New Roman"/>
              </a:rPr>
              <a:t>a de </a:t>
            </a:r>
            <a:r>
              <a:rPr sz="1200" spc="-5" dirty="0">
                <a:latin typeface="Times New Roman"/>
                <a:cs typeface="Times New Roman"/>
              </a:rPr>
              <a:t>facto standard, controlled through </a:t>
            </a:r>
            <a:r>
              <a:rPr sz="1200" dirty="0">
                <a:latin typeface="Times New Roman"/>
                <a:cs typeface="Times New Roman"/>
              </a:rPr>
              <a:t>the Java Community </a:t>
            </a:r>
            <a:r>
              <a:rPr sz="1200" spc="-5" dirty="0">
                <a:latin typeface="Times New Roman"/>
                <a:cs typeface="Times New Roman"/>
              </a:rPr>
              <a:t>Process.At </a:t>
            </a:r>
            <a:r>
              <a:rPr sz="1200" dirty="0">
                <a:latin typeface="Times New Roman"/>
                <a:cs typeface="Times New Roman"/>
              </a:rPr>
              <a:t>one time,  </a:t>
            </a:r>
            <a:r>
              <a:rPr sz="1200" spc="-5" dirty="0">
                <a:latin typeface="Times New Roman"/>
                <a:cs typeface="Times New Roman"/>
              </a:rPr>
              <a:t>Sun </a:t>
            </a:r>
            <a:r>
              <a:rPr sz="1200" dirty="0">
                <a:latin typeface="Times New Roman"/>
                <a:cs typeface="Times New Roman"/>
              </a:rPr>
              <a:t>made most of </a:t>
            </a:r>
            <a:r>
              <a:rPr sz="1200" spc="-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implementations available </a:t>
            </a:r>
            <a:r>
              <a:rPr sz="1200" dirty="0">
                <a:latin typeface="Times New Roman"/>
                <a:cs typeface="Times New Roman"/>
              </a:rPr>
              <a:t>without </a:t>
            </a:r>
            <a:r>
              <a:rPr sz="1200" spc="-5" dirty="0">
                <a:latin typeface="Times New Roman"/>
                <a:cs typeface="Times New Roman"/>
              </a:rPr>
              <a:t>charge, despite </a:t>
            </a:r>
            <a:r>
              <a:rPr sz="1200" dirty="0">
                <a:latin typeface="Times New Roman"/>
                <a:cs typeface="Times New Roman"/>
              </a:rPr>
              <a:t>their  </a:t>
            </a:r>
            <a:r>
              <a:rPr sz="1200" spc="-5" dirty="0">
                <a:latin typeface="Times New Roman"/>
                <a:cs typeface="Times New Roman"/>
              </a:rPr>
              <a:t>proprietary software status. Sun generated revenue from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selling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licenses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specialized products such as </a:t>
            </a: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Enterprise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2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Sun distinguishes between its Software Development Kit (SDK) and </a:t>
            </a:r>
            <a:r>
              <a:rPr sz="1200" dirty="0">
                <a:latin typeface="Times New Roman"/>
                <a:cs typeface="Times New Roman"/>
              </a:rPr>
              <a:t>Runtime  </a:t>
            </a:r>
            <a:r>
              <a:rPr sz="1200" spc="-5" dirty="0">
                <a:latin typeface="Times New Roman"/>
                <a:cs typeface="Times New Roman"/>
              </a:rPr>
              <a:t>Environment </a:t>
            </a:r>
            <a:r>
              <a:rPr sz="1200" dirty="0">
                <a:latin typeface="Times New Roman"/>
                <a:cs typeface="Times New Roman"/>
              </a:rPr>
              <a:t>(JRE) (a </a:t>
            </a:r>
            <a:r>
              <a:rPr sz="1200" spc="-5" dirty="0">
                <a:latin typeface="Times New Roman"/>
                <a:cs typeface="Times New Roman"/>
              </a:rPr>
              <a:t>subset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SDK);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distinction </a:t>
            </a:r>
            <a:r>
              <a:rPr sz="1200" spc="-5" dirty="0">
                <a:latin typeface="Times New Roman"/>
                <a:cs typeface="Times New Roman"/>
              </a:rPr>
              <a:t>involves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JRE's lack 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compiler, </a:t>
            </a:r>
            <a:r>
              <a:rPr sz="1200" dirty="0">
                <a:latin typeface="Times New Roman"/>
                <a:cs typeface="Times New Roman"/>
              </a:rPr>
              <a:t>utility </a:t>
            </a:r>
            <a:r>
              <a:rPr sz="1200" spc="-5" dirty="0">
                <a:latin typeface="Times New Roman"/>
                <a:cs typeface="Times New Roman"/>
              </a:rPr>
              <a:t>programs, and header files. On </a:t>
            </a:r>
            <a:r>
              <a:rPr sz="1200" dirty="0">
                <a:latin typeface="Times New Roman"/>
                <a:cs typeface="Times New Roman"/>
              </a:rPr>
              <a:t>13 </a:t>
            </a:r>
            <a:r>
              <a:rPr sz="1200" spc="-5" dirty="0">
                <a:latin typeface="Times New Roman"/>
                <a:cs typeface="Times New Roman"/>
              </a:rPr>
              <a:t>November </a:t>
            </a:r>
            <a:r>
              <a:rPr sz="1200" dirty="0">
                <a:latin typeface="Times New Roman"/>
                <a:cs typeface="Times New Roman"/>
              </a:rPr>
              <a:t>2006, </a:t>
            </a:r>
            <a:r>
              <a:rPr sz="1200" spc="-5" dirty="0">
                <a:latin typeface="Times New Roman"/>
                <a:cs typeface="Times New Roman"/>
              </a:rPr>
              <a:t>Sun released  </a:t>
            </a:r>
            <a:r>
              <a:rPr sz="1200" dirty="0">
                <a:latin typeface="Times New Roman"/>
                <a:cs typeface="Times New Roman"/>
              </a:rPr>
              <a:t>much of Java </a:t>
            </a:r>
            <a:r>
              <a:rPr sz="1200" spc="-5" dirty="0">
                <a:latin typeface="Times New Roman"/>
                <a:cs typeface="Times New Roman"/>
              </a:rPr>
              <a:t>as open source software under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GNU General </a:t>
            </a:r>
            <a:r>
              <a:rPr sz="1200" dirty="0">
                <a:latin typeface="Times New Roman"/>
                <a:cs typeface="Times New Roman"/>
              </a:rPr>
              <a:t>Public  </a:t>
            </a:r>
            <a:r>
              <a:rPr sz="1200" spc="-10" dirty="0">
                <a:latin typeface="Times New Roman"/>
                <a:cs typeface="Times New Roman"/>
              </a:rPr>
              <a:t>License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(GPL).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04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2007 </a:t>
            </a:r>
            <a:r>
              <a:rPr sz="1200" spc="-5" dirty="0">
                <a:latin typeface="Times New Roman"/>
                <a:cs typeface="Times New Roman"/>
              </a:rPr>
              <a:t>Sun </a:t>
            </a:r>
            <a:r>
              <a:rPr sz="1200" dirty="0">
                <a:latin typeface="Times New Roman"/>
                <a:cs typeface="Times New Roman"/>
              </a:rPr>
              <a:t>finished the </a:t>
            </a:r>
            <a:r>
              <a:rPr sz="1200" spc="-5" dirty="0">
                <a:latin typeface="Times New Roman"/>
                <a:cs typeface="Times New Roman"/>
              </a:rPr>
              <a:t>process, </a:t>
            </a:r>
            <a:r>
              <a:rPr sz="1200" dirty="0">
                <a:latin typeface="Times New Roman"/>
                <a:cs typeface="Times New Roman"/>
              </a:rPr>
              <a:t>making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Java's core code available under  free software 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-5" dirty="0">
                <a:latin typeface="Times New Roman"/>
                <a:cs typeface="Times New Roman"/>
              </a:rPr>
              <a:t>open-source </a:t>
            </a:r>
            <a:r>
              <a:rPr sz="1200" dirty="0">
                <a:latin typeface="Times New Roman"/>
                <a:cs typeface="Times New Roman"/>
              </a:rPr>
              <a:t>distribution </a:t>
            </a:r>
            <a:r>
              <a:rPr sz="1200" spc="-5" dirty="0">
                <a:latin typeface="Times New Roman"/>
                <a:cs typeface="Times New Roman"/>
              </a:rPr>
              <a:t>terms, aside from </a:t>
            </a:r>
            <a:r>
              <a:rPr sz="1200" dirty="0">
                <a:latin typeface="Times New Roman"/>
                <a:cs typeface="Times New Roman"/>
              </a:rPr>
              <a:t>a small portion of </a:t>
            </a:r>
            <a:r>
              <a:rPr sz="1200" spc="-5" dirty="0">
                <a:latin typeface="Times New Roman"/>
                <a:cs typeface="Times New Roman"/>
              </a:rPr>
              <a:t>code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which Sun </a:t>
            </a:r>
            <a:r>
              <a:rPr sz="1200" dirty="0">
                <a:latin typeface="Times New Roman"/>
                <a:cs typeface="Times New Roman"/>
              </a:rPr>
              <a:t>did not hold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copyright.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1275333"/>
            <a:ext cx="1057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1.1</a:t>
            </a:r>
            <a:r>
              <a:rPr sz="14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Principles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12</a:t>
            </a:fld>
            <a:endParaRPr sz="1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1961133"/>
            <a:ext cx="410464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There were </a:t>
            </a:r>
            <a:r>
              <a:rPr sz="1200" dirty="0">
                <a:latin typeface="Times New Roman"/>
                <a:cs typeface="Times New Roman"/>
              </a:rPr>
              <a:t>five </a:t>
            </a:r>
            <a:r>
              <a:rPr sz="1200" spc="-5" dirty="0">
                <a:latin typeface="Times New Roman"/>
                <a:cs typeface="Times New Roman"/>
              </a:rPr>
              <a:t>primary goals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creation </a:t>
            </a:r>
            <a:r>
              <a:rPr sz="1200" dirty="0">
                <a:latin typeface="Times New Roman"/>
                <a:cs typeface="Times New Roman"/>
              </a:rPr>
              <a:t>of the Java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language:</a:t>
            </a:r>
            <a:endParaRPr sz="1200">
              <a:latin typeface="Times New Roman"/>
              <a:cs typeface="Times New Roman"/>
            </a:endParaRPr>
          </a:p>
          <a:p>
            <a:pPr marL="12700" marR="958215">
              <a:lnSpc>
                <a:spcPts val="2590"/>
              </a:lnSpc>
              <a:spcBef>
                <a:spcPts val="265"/>
              </a:spcBef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"simple, object oriented, and familiar". 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"robust 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secure".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"architecture neutral 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portable".</a:t>
            </a:r>
            <a:endParaRPr sz="1200">
              <a:latin typeface="Times New Roman"/>
              <a:cs typeface="Times New Roman"/>
            </a:endParaRPr>
          </a:p>
          <a:p>
            <a:pPr marL="12700" marR="1460500">
              <a:lnSpc>
                <a:spcPct val="179600"/>
              </a:lnSpc>
              <a:spcBef>
                <a:spcPts val="10"/>
              </a:spcBef>
            </a:pP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execute with "high performance". 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"interpreted, threaded, and  </a:t>
            </a:r>
            <a:r>
              <a:rPr sz="1200" spc="-10" dirty="0">
                <a:latin typeface="Times New Roman"/>
                <a:cs typeface="Times New Roman"/>
              </a:rPr>
              <a:t>dynamic".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78735" y="911098"/>
            <a:ext cx="240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Chapter2: Features of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685289"/>
            <a:ext cx="176022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2.1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Encapsulation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nature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encapsulation.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275956"/>
            <a:ext cx="5091430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-5" dirty="0">
                <a:latin typeface="Times New Roman"/>
                <a:cs typeface="Times New Roman"/>
              </a:rPr>
              <a:t>getters and setters although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prefer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fancier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60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terms accessors and mutators. (Personally, we don't </a:t>
            </a:r>
            <a:r>
              <a:rPr sz="1200" dirty="0">
                <a:latin typeface="Times New Roman"/>
                <a:cs typeface="Times New Roman"/>
              </a:rPr>
              <a:t>like the </a:t>
            </a:r>
            <a:r>
              <a:rPr sz="1200" spc="-5" dirty="0">
                <a:latin typeface="Times New Roman"/>
                <a:cs typeface="Times New Roman"/>
              </a:rPr>
              <a:t>word "mutate".)  Regardless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what </a:t>
            </a:r>
            <a:r>
              <a:rPr sz="1200" spc="-15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call </a:t>
            </a:r>
            <a:r>
              <a:rPr sz="1200" dirty="0">
                <a:latin typeface="Times New Roman"/>
                <a:cs typeface="Times New Roman"/>
              </a:rPr>
              <a:t>them, </a:t>
            </a:r>
            <a:r>
              <a:rPr sz="1200" spc="-10" dirty="0">
                <a:latin typeface="Times New Roman"/>
                <a:cs typeface="Times New Roman"/>
              </a:rPr>
              <a:t>they're </a:t>
            </a:r>
            <a:r>
              <a:rPr sz="1200" dirty="0">
                <a:latin typeface="Times New Roman"/>
                <a:cs typeface="Times New Roman"/>
              </a:rPr>
              <a:t>methods </a:t>
            </a:r>
            <a:r>
              <a:rPr sz="1200" spc="-5" dirty="0">
                <a:latin typeface="Times New Roman"/>
                <a:cs typeface="Times New Roman"/>
              </a:rPr>
              <a:t>that other programmers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449" y="2399253"/>
            <a:ext cx="6627114" cy="44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13</a:t>
            </a:fld>
            <a:endParaRPr sz="12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912621"/>
            <a:ext cx="4912360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instance variables. They </a:t>
            </a:r>
            <a:r>
              <a:rPr sz="1200" dirty="0">
                <a:latin typeface="Times New Roman"/>
                <a:cs typeface="Times New Roman"/>
              </a:rPr>
              <a:t>look simple,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you've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probably been </a:t>
            </a:r>
            <a:r>
              <a:rPr sz="1200" dirty="0">
                <a:latin typeface="Times New Roman"/>
                <a:cs typeface="Times New Roman"/>
              </a:rPr>
              <a:t>using them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forever: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100" spc="-5" dirty="0">
                <a:latin typeface="Courier New"/>
                <a:cs typeface="Courier New"/>
              </a:rPr>
              <a:t>public class Box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// protect the instance variable; only an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instance</a:t>
            </a:r>
            <a:endParaRPr sz="1100">
              <a:latin typeface="Courier New"/>
              <a:cs typeface="Courier New"/>
            </a:endParaRPr>
          </a:p>
          <a:p>
            <a:pPr marL="12700" marR="1873885">
              <a:lnSpc>
                <a:spcPct val="184500"/>
              </a:lnSpc>
            </a:pPr>
            <a:r>
              <a:rPr sz="1100" spc="-5" dirty="0">
                <a:latin typeface="Courier New"/>
                <a:cs typeface="Courier New"/>
              </a:rPr>
              <a:t>// of Box can access it </a:t>
            </a:r>
            <a:r>
              <a:rPr sz="1100" dirty="0">
                <a:latin typeface="Courier New"/>
                <a:cs typeface="Courier New"/>
              </a:rPr>
              <a:t>" d " </a:t>
            </a:r>
            <a:r>
              <a:rPr sz="1100" spc="-5" dirty="0">
                <a:latin typeface="Courier New"/>
                <a:cs typeface="Courier New"/>
              </a:rPr>
              <a:t>"dfdf"  private int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size;</a:t>
            </a:r>
            <a:endParaRPr sz="1100">
              <a:latin typeface="Courier New"/>
              <a:cs typeface="Courier New"/>
            </a:endParaRPr>
          </a:p>
          <a:p>
            <a:pPr marL="12700" marR="1790064">
              <a:lnSpc>
                <a:spcPct val="183600"/>
              </a:lnSpc>
              <a:spcBef>
                <a:spcPts val="15"/>
              </a:spcBef>
            </a:pPr>
            <a:r>
              <a:rPr sz="1100" spc="-5" dirty="0">
                <a:latin typeface="Courier New"/>
                <a:cs typeface="Courier New"/>
              </a:rPr>
              <a:t>// Provide public getters and setters  public int getSize()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return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size;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14</a:t>
            </a:fld>
            <a:endParaRPr sz="1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004" y="4337430"/>
            <a:ext cx="5758815" cy="502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public void setSize(int newSize)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size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newSize;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2.2 Java Platform</a:t>
            </a:r>
            <a:endParaRPr sz="14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1170"/>
              </a:spcBef>
            </a:pPr>
            <a:r>
              <a:rPr sz="1200" spc="-5" dirty="0">
                <a:latin typeface="Times New Roman"/>
                <a:cs typeface="Times New Roman"/>
              </a:rPr>
              <a:t>Main articles: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Platform </a:t>
            </a:r>
            <a:r>
              <a:rPr sz="1200" dirty="0">
                <a:latin typeface="Times New Roman"/>
                <a:cs typeface="Times New Roman"/>
              </a:rPr>
              <a:t>and Java Runtime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 marL="241300" marR="5715" algn="just">
              <a:lnSpc>
                <a:spcPct val="110300"/>
              </a:lnSpc>
              <a:spcBef>
                <a:spcPts val="994"/>
              </a:spcBef>
            </a:pPr>
            <a:r>
              <a:rPr sz="1200" spc="-5" dirty="0">
                <a:latin typeface="Times New Roman"/>
                <a:cs typeface="Times New Roman"/>
              </a:rPr>
              <a:t>One characteristic </a:t>
            </a:r>
            <a:r>
              <a:rPr sz="1200" dirty="0">
                <a:latin typeface="Times New Roman"/>
                <a:cs typeface="Times New Roman"/>
              </a:rPr>
              <a:t>of Java </a:t>
            </a:r>
            <a:r>
              <a:rPr sz="1200" spc="-5" dirty="0">
                <a:latin typeface="Times New Roman"/>
                <a:cs typeface="Times New Roman"/>
              </a:rPr>
              <a:t>is portability, which means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computer programs written </a:t>
            </a:r>
            <a:r>
              <a:rPr sz="1200" dirty="0">
                <a:latin typeface="Times New Roman"/>
                <a:cs typeface="Times New Roman"/>
              </a:rPr>
              <a:t>in  the Java </a:t>
            </a:r>
            <a:r>
              <a:rPr sz="1200" spc="-5" dirty="0">
                <a:latin typeface="Times New Roman"/>
                <a:cs typeface="Times New Roman"/>
              </a:rPr>
              <a:t>language </a:t>
            </a:r>
            <a:r>
              <a:rPr sz="1200" dirty="0">
                <a:latin typeface="Times New Roman"/>
                <a:cs typeface="Times New Roman"/>
              </a:rPr>
              <a:t>must run </a:t>
            </a:r>
            <a:r>
              <a:rPr sz="1200" spc="-5" dirty="0">
                <a:latin typeface="Times New Roman"/>
                <a:cs typeface="Times New Roman"/>
              </a:rPr>
              <a:t>similarly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any supported hardware/operating-system  platform.This is achieved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compiling </a:t>
            </a: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language code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 intermediate  representation called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10" dirty="0">
                <a:latin typeface="Times New Roman"/>
                <a:cs typeface="Times New Roman"/>
              </a:rPr>
              <a:t>bytecode,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directly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platform-specific machine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10300"/>
              </a:lnSpc>
              <a:spcBef>
                <a:spcPts val="1000"/>
              </a:spcBef>
            </a:pP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10" dirty="0">
                <a:latin typeface="Times New Roman"/>
                <a:cs typeface="Times New Roman"/>
              </a:rPr>
              <a:t>bytecode </a:t>
            </a:r>
            <a:r>
              <a:rPr sz="1200" spc="-5" dirty="0">
                <a:latin typeface="Times New Roman"/>
                <a:cs typeface="Times New Roman"/>
              </a:rPr>
              <a:t>instructions are analogous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machine code,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are intended </a:t>
            </a:r>
            <a:r>
              <a:rPr sz="1200" dirty="0">
                <a:latin typeface="Times New Roman"/>
                <a:cs typeface="Times New Roman"/>
              </a:rPr>
              <a:t>to be  </a:t>
            </a:r>
            <a:r>
              <a:rPr sz="1200" spc="-5" dirty="0">
                <a:latin typeface="Times New Roman"/>
                <a:cs typeface="Times New Roman"/>
              </a:rPr>
              <a:t>interpreted </a:t>
            </a:r>
            <a:r>
              <a:rPr sz="1200" dirty="0">
                <a:latin typeface="Times New Roman"/>
                <a:cs typeface="Times New Roman"/>
              </a:rPr>
              <a:t>by a </a:t>
            </a:r>
            <a:r>
              <a:rPr sz="1200" spc="-5" dirty="0">
                <a:latin typeface="Times New Roman"/>
                <a:cs typeface="Times New Roman"/>
              </a:rPr>
              <a:t>virtual machine (VM) written specifically </a:t>
            </a:r>
            <a:r>
              <a:rPr sz="1200" dirty="0">
                <a:latin typeface="Times New Roman"/>
                <a:cs typeface="Times New Roman"/>
              </a:rPr>
              <a:t>for the host </a:t>
            </a:r>
            <a:r>
              <a:rPr sz="1200" spc="-5" dirty="0">
                <a:latin typeface="Times New Roman"/>
                <a:cs typeface="Times New Roman"/>
              </a:rPr>
              <a:t>hardware.End-  users commonly use </a:t>
            </a:r>
            <a:r>
              <a:rPr sz="1200" dirty="0">
                <a:latin typeface="Times New Roman"/>
                <a:cs typeface="Times New Roman"/>
              </a:rPr>
              <a:t>a Java Runtime </a:t>
            </a:r>
            <a:r>
              <a:rPr sz="1200" spc="-5" dirty="0">
                <a:latin typeface="Times New Roman"/>
                <a:cs typeface="Times New Roman"/>
              </a:rPr>
              <a:t>Environment </a:t>
            </a:r>
            <a:r>
              <a:rPr sz="1200" dirty="0">
                <a:latin typeface="Times New Roman"/>
                <a:cs typeface="Times New Roman"/>
              </a:rPr>
              <a:t>(JRE) </a:t>
            </a:r>
            <a:r>
              <a:rPr sz="1200" spc="-5" dirty="0">
                <a:latin typeface="Times New Roman"/>
                <a:cs typeface="Times New Roman"/>
              </a:rPr>
              <a:t>installed </a:t>
            </a:r>
            <a:r>
              <a:rPr sz="1200" dirty="0">
                <a:latin typeface="Times New Roman"/>
                <a:cs typeface="Times New Roman"/>
              </a:rPr>
              <a:t>on their own </a:t>
            </a:r>
            <a:r>
              <a:rPr sz="1200" spc="-5" dirty="0">
                <a:latin typeface="Times New Roman"/>
                <a:cs typeface="Times New Roman"/>
              </a:rPr>
              <a:t>machine 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standalone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applications, </a:t>
            </a:r>
            <a:r>
              <a:rPr sz="1200" dirty="0">
                <a:latin typeface="Times New Roman"/>
                <a:cs typeface="Times New Roman"/>
              </a:rPr>
              <a:t>or in a Web </a:t>
            </a:r>
            <a:r>
              <a:rPr sz="1200" spc="-5" dirty="0">
                <a:latin typeface="Times New Roman"/>
                <a:cs typeface="Times New Roman"/>
              </a:rPr>
              <a:t>browser for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applets.</a:t>
            </a:r>
            <a:endParaRPr sz="1200">
              <a:latin typeface="Times New Roman"/>
              <a:cs typeface="Times New Roman"/>
            </a:endParaRPr>
          </a:p>
          <a:p>
            <a:pPr marL="241300" marR="6350" algn="just">
              <a:lnSpc>
                <a:spcPct val="110200"/>
              </a:lnSpc>
              <a:spcBef>
                <a:spcPts val="994"/>
              </a:spcBef>
            </a:pPr>
            <a:r>
              <a:rPr sz="1200" spc="-5" dirty="0">
                <a:latin typeface="Times New Roman"/>
                <a:cs typeface="Times New Roman"/>
              </a:rPr>
              <a:t>Standardized libraries </a:t>
            </a:r>
            <a:r>
              <a:rPr sz="1200" dirty="0">
                <a:latin typeface="Times New Roman"/>
                <a:cs typeface="Times New Roman"/>
              </a:rPr>
              <a:t>provide a </a:t>
            </a:r>
            <a:r>
              <a:rPr sz="1200" spc="-5" dirty="0">
                <a:latin typeface="Times New Roman"/>
                <a:cs typeface="Times New Roman"/>
              </a:rPr>
              <a:t>generic way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host </a:t>
            </a:r>
            <a:r>
              <a:rPr sz="1200" spc="-5" dirty="0">
                <a:latin typeface="Times New Roman"/>
                <a:cs typeface="Times New Roman"/>
              </a:rPr>
              <a:t>specific features such as  graphics, threading and networking. A </a:t>
            </a:r>
            <a:r>
              <a:rPr sz="1200" dirty="0">
                <a:latin typeface="Times New Roman"/>
                <a:cs typeface="Times New Roman"/>
              </a:rPr>
              <a:t>major </a:t>
            </a:r>
            <a:r>
              <a:rPr sz="1200" spc="-5" dirty="0">
                <a:latin typeface="Times New Roman"/>
                <a:cs typeface="Times New Roman"/>
              </a:rPr>
              <a:t>benefit </a:t>
            </a:r>
            <a:r>
              <a:rPr sz="1200" dirty="0">
                <a:latin typeface="Times New Roman"/>
                <a:cs typeface="Times New Roman"/>
              </a:rPr>
              <a:t>of using </a:t>
            </a:r>
            <a:r>
              <a:rPr sz="1200" spc="-10" dirty="0">
                <a:latin typeface="Times New Roman"/>
                <a:cs typeface="Times New Roman"/>
              </a:rPr>
              <a:t>bytecode </a:t>
            </a:r>
            <a:r>
              <a:rPr sz="1200" spc="-5" dirty="0">
                <a:latin typeface="Times New Roman"/>
                <a:cs typeface="Times New Roman"/>
              </a:rPr>
              <a:t>is porting.  However,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overhead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interpretation means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interpreted programs almost </a:t>
            </a:r>
            <a:r>
              <a:rPr sz="1200" spc="-10" dirty="0">
                <a:latin typeface="Times New Roman"/>
                <a:cs typeface="Times New Roman"/>
              </a:rPr>
              <a:t>always  </a:t>
            </a: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-5" dirty="0">
                <a:latin typeface="Times New Roman"/>
                <a:cs typeface="Times New Roman"/>
              </a:rPr>
              <a:t>more slowly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-5" dirty="0">
                <a:latin typeface="Times New Roman"/>
                <a:cs typeface="Times New Roman"/>
              </a:rPr>
              <a:t>programs compiled </a:t>
            </a:r>
            <a:r>
              <a:rPr sz="1200" dirty="0">
                <a:latin typeface="Times New Roman"/>
                <a:cs typeface="Times New Roman"/>
              </a:rPr>
              <a:t>to native </a:t>
            </a:r>
            <a:r>
              <a:rPr sz="1200" spc="-5" dirty="0">
                <a:latin typeface="Times New Roman"/>
                <a:cs typeface="Times New Roman"/>
              </a:rPr>
              <a:t>executables </a:t>
            </a:r>
            <a:r>
              <a:rPr sz="1200" dirty="0">
                <a:latin typeface="Times New Roman"/>
                <a:cs typeface="Times New Roman"/>
              </a:rPr>
              <a:t>would,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suffered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reputation </a:t>
            </a:r>
            <a:r>
              <a:rPr sz="1200" dirty="0">
                <a:latin typeface="Times New Roman"/>
                <a:cs typeface="Times New Roman"/>
              </a:rPr>
              <a:t>for poor </a:t>
            </a:r>
            <a:r>
              <a:rPr sz="1200" spc="-5" dirty="0">
                <a:latin typeface="Times New Roman"/>
                <a:cs typeface="Times New Roman"/>
              </a:rPr>
              <a:t>performance.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gap </a:t>
            </a:r>
            <a:r>
              <a:rPr sz="1200" spc="-5" dirty="0">
                <a:latin typeface="Times New Roman"/>
                <a:cs typeface="Times New Roman"/>
              </a:rPr>
              <a:t>has been narrowed </a:t>
            </a:r>
            <a:r>
              <a:rPr sz="1200" dirty="0">
                <a:latin typeface="Times New Roman"/>
                <a:cs typeface="Times New Roman"/>
              </a:rPr>
              <a:t>by a number of  optimization </a:t>
            </a:r>
            <a:r>
              <a:rPr sz="1200" spc="-5" dirty="0">
                <a:latin typeface="Times New Roman"/>
                <a:cs typeface="Times New Roman"/>
              </a:rPr>
              <a:t>techniques introduced </a:t>
            </a:r>
            <a:r>
              <a:rPr sz="1200" dirty="0">
                <a:latin typeface="Times New Roman"/>
                <a:cs typeface="Times New Roman"/>
              </a:rPr>
              <a:t>in the more </a:t>
            </a:r>
            <a:r>
              <a:rPr sz="1200" spc="-5" dirty="0">
                <a:latin typeface="Times New Roman"/>
                <a:cs typeface="Times New Roman"/>
              </a:rPr>
              <a:t>recent </a:t>
            </a:r>
            <a:r>
              <a:rPr sz="1200" dirty="0">
                <a:latin typeface="Times New Roman"/>
                <a:cs typeface="Times New Roman"/>
              </a:rPr>
              <a:t>JVM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implementations.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12621"/>
            <a:ext cx="5530215" cy="883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lvl="2" indent="-40195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15290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Implementations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0300"/>
              </a:lnSpc>
            </a:pPr>
            <a:r>
              <a:rPr sz="1200" spc="-5" dirty="0">
                <a:latin typeface="Times New Roman"/>
                <a:cs typeface="Times New Roman"/>
              </a:rPr>
              <a:t>Sun Microsystems officially licenses </a:t>
            </a: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Edition platform for </a:t>
            </a:r>
            <a:r>
              <a:rPr sz="1200" spc="-5" dirty="0">
                <a:latin typeface="Times New Roman"/>
                <a:cs typeface="Times New Roman"/>
              </a:rPr>
              <a:t>Linux,Mac  OS X,and Solaris.Although,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past </a:t>
            </a:r>
            <a:r>
              <a:rPr sz="1200" dirty="0">
                <a:latin typeface="Times New Roman"/>
                <a:cs typeface="Times New Roman"/>
              </a:rPr>
              <a:t>Sun </a:t>
            </a:r>
            <a:r>
              <a:rPr sz="1200" spc="-5" dirty="0">
                <a:latin typeface="Times New Roman"/>
                <a:cs typeface="Times New Roman"/>
              </a:rPr>
              <a:t>has licensed </a:t>
            </a:r>
            <a:r>
              <a:rPr sz="1200" dirty="0">
                <a:latin typeface="Times New Roman"/>
                <a:cs typeface="Times New Roman"/>
              </a:rPr>
              <a:t>Java to </a:t>
            </a:r>
            <a:r>
              <a:rPr sz="1200" spc="-5" dirty="0">
                <a:latin typeface="Times New Roman"/>
                <a:cs typeface="Times New Roman"/>
              </a:rPr>
              <a:t>Microsoft,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license has  expired and has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been renewed. Through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third-party vendors and  licensees, alternative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environments are available </a:t>
            </a:r>
            <a:r>
              <a:rPr sz="1200" dirty="0">
                <a:latin typeface="Times New Roman"/>
                <a:cs typeface="Times New Roman"/>
              </a:rPr>
              <a:t>for these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Sun's trademark license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usage </a:t>
            </a:r>
            <a:r>
              <a:rPr sz="1200" dirty="0">
                <a:latin typeface="Times New Roman"/>
                <a:cs typeface="Times New Roman"/>
              </a:rPr>
              <a:t>of the Java </a:t>
            </a:r>
            <a:r>
              <a:rPr sz="1200" spc="-5" dirty="0">
                <a:latin typeface="Times New Roman"/>
                <a:cs typeface="Times New Roman"/>
              </a:rPr>
              <a:t>brand insists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all implementations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"compatible".This resulted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legal </a:t>
            </a:r>
            <a:r>
              <a:rPr sz="1200" dirty="0">
                <a:latin typeface="Times New Roman"/>
                <a:cs typeface="Times New Roman"/>
              </a:rPr>
              <a:t>dispute with </a:t>
            </a:r>
            <a:r>
              <a:rPr sz="1200" spc="-5" dirty="0">
                <a:latin typeface="Times New Roman"/>
                <a:cs typeface="Times New Roman"/>
              </a:rPr>
              <a:t>Microsoft after </a:t>
            </a:r>
            <a:r>
              <a:rPr sz="1200" spc="5" dirty="0">
                <a:latin typeface="Times New Roman"/>
                <a:cs typeface="Times New Roman"/>
              </a:rPr>
              <a:t>Sun </a:t>
            </a:r>
            <a:r>
              <a:rPr sz="1200" spc="-5" dirty="0">
                <a:latin typeface="Times New Roman"/>
                <a:cs typeface="Times New Roman"/>
              </a:rPr>
              <a:t>claimed </a:t>
            </a:r>
            <a:r>
              <a:rPr sz="1200" dirty="0">
                <a:latin typeface="Times New Roman"/>
                <a:cs typeface="Times New Roman"/>
              </a:rPr>
              <a:t>that the  </a:t>
            </a:r>
            <a:r>
              <a:rPr sz="1200" spc="-5" dirty="0">
                <a:latin typeface="Times New Roman"/>
                <a:cs typeface="Times New Roman"/>
              </a:rPr>
              <a:t>Microsoft implementation </a:t>
            </a:r>
            <a:r>
              <a:rPr sz="1200" dirty="0">
                <a:latin typeface="Times New Roman"/>
                <a:cs typeface="Times New Roman"/>
              </a:rPr>
              <a:t>did not support </a:t>
            </a:r>
            <a:r>
              <a:rPr sz="1200" spc="-5" dirty="0">
                <a:latin typeface="Times New Roman"/>
                <a:cs typeface="Times New Roman"/>
              </a:rPr>
              <a:t>RMI </a:t>
            </a:r>
            <a:r>
              <a:rPr sz="1200" dirty="0">
                <a:latin typeface="Times New Roman"/>
                <a:cs typeface="Times New Roman"/>
              </a:rPr>
              <a:t>or JNI </a:t>
            </a:r>
            <a:r>
              <a:rPr sz="1200" spc="-5" dirty="0">
                <a:latin typeface="Times New Roman"/>
                <a:cs typeface="Times New Roman"/>
              </a:rPr>
              <a:t>and had added </a:t>
            </a:r>
            <a:r>
              <a:rPr sz="1200" dirty="0">
                <a:latin typeface="Times New Roman"/>
                <a:cs typeface="Times New Roman"/>
              </a:rPr>
              <a:t>platform-specific 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dirty="0">
                <a:latin typeface="Times New Roman"/>
                <a:cs typeface="Times New Roman"/>
              </a:rPr>
              <a:t>of their own. </a:t>
            </a:r>
            <a:r>
              <a:rPr sz="1200" spc="-5" dirty="0">
                <a:latin typeface="Times New Roman"/>
                <a:cs typeface="Times New Roman"/>
              </a:rPr>
              <a:t>Sun sued </a:t>
            </a:r>
            <a:r>
              <a:rPr sz="1200" dirty="0">
                <a:latin typeface="Times New Roman"/>
                <a:cs typeface="Times New Roman"/>
              </a:rPr>
              <a:t>in 1997,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 2001 won a </a:t>
            </a:r>
            <a:r>
              <a:rPr sz="1200" spc="-5" dirty="0">
                <a:latin typeface="Times New Roman"/>
                <a:cs typeface="Times New Roman"/>
              </a:rPr>
              <a:t>settlement </a:t>
            </a:r>
            <a:r>
              <a:rPr sz="1200" dirty="0">
                <a:latin typeface="Times New Roman"/>
                <a:cs typeface="Times New Roman"/>
              </a:rPr>
              <a:t>of $20 million </a:t>
            </a:r>
            <a:r>
              <a:rPr sz="1200" spc="-5" dirty="0">
                <a:latin typeface="Times New Roman"/>
                <a:cs typeface="Times New Roman"/>
              </a:rPr>
              <a:t>as  well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court order enforcing </a:t>
            </a:r>
            <a:r>
              <a:rPr sz="1200" dirty="0">
                <a:latin typeface="Times New Roman"/>
                <a:cs typeface="Times New Roman"/>
              </a:rPr>
              <a:t>the terms of the </a:t>
            </a:r>
            <a:r>
              <a:rPr sz="1200" spc="-5" dirty="0">
                <a:latin typeface="Times New Roman"/>
                <a:cs typeface="Times New Roman"/>
              </a:rPr>
              <a:t>license from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Sun.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result, Microsoft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longer ships </a:t>
            </a:r>
            <a:r>
              <a:rPr sz="1200" dirty="0">
                <a:latin typeface="Times New Roman"/>
                <a:cs typeface="Times New Roman"/>
              </a:rPr>
              <a:t>Java with Windows,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recent versions </a:t>
            </a:r>
            <a:r>
              <a:rPr sz="1200" dirty="0">
                <a:latin typeface="Times New Roman"/>
                <a:cs typeface="Times New Roman"/>
              </a:rPr>
              <a:t>of  Windows, </a:t>
            </a:r>
            <a:r>
              <a:rPr sz="1200" spc="-10" dirty="0">
                <a:latin typeface="Times New Roman"/>
                <a:cs typeface="Times New Roman"/>
              </a:rPr>
              <a:t>Internet </a:t>
            </a:r>
            <a:r>
              <a:rPr sz="1200" spc="-5" dirty="0">
                <a:latin typeface="Times New Roman"/>
                <a:cs typeface="Times New Roman"/>
              </a:rPr>
              <a:t>Explorer cannot </a:t>
            </a:r>
            <a:r>
              <a:rPr sz="1200" dirty="0">
                <a:latin typeface="Times New Roman"/>
                <a:cs typeface="Times New Roman"/>
              </a:rPr>
              <a:t>support Java </a:t>
            </a:r>
            <a:r>
              <a:rPr sz="1200" spc="-5" dirty="0">
                <a:latin typeface="Times New Roman"/>
                <a:cs typeface="Times New Roman"/>
              </a:rPr>
              <a:t>applets </a:t>
            </a:r>
            <a:r>
              <a:rPr sz="1200" dirty="0">
                <a:latin typeface="Times New Roman"/>
                <a:cs typeface="Times New Roman"/>
              </a:rPr>
              <a:t>without a third-party </a:t>
            </a:r>
            <a:r>
              <a:rPr sz="1200" spc="-5" dirty="0">
                <a:latin typeface="Times New Roman"/>
                <a:cs typeface="Times New Roman"/>
              </a:rPr>
              <a:t>plugin. </a:t>
            </a:r>
            <a:r>
              <a:rPr sz="1200" dirty="0">
                <a:latin typeface="Times New Roman"/>
                <a:cs typeface="Times New Roman"/>
              </a:rPr>
              <a:t>Sun,  </a:t>
            </a:r>
            <a:r>
              <a:rPr sz="1200" spc="-5" dirty="0">
                <a:latin typeface="Times New Roman"/>
                <a:cs typeface="Times New Roman"/>
              </a:rPr>
              <a:t>and others, have </a:t>
            </a:r>
            <a:r>
              <a:rPr sz="1200" dirty="0">
                <a:latin typeface="Times New Roman"/>
                <a:cs typeface="Times New Roman"/>
              </a:rPr>
              <a:t>made </a:t>
            </a:r>
            <a:r>
              <a:rPr sz="1200" spc="-5" dirty="0">
                <a:latin typeface="Times New Roman"/>
                <a:cs typeface="Times New Roman"/>
              </a:rPr>
              <a:t>available free </a:t>
            </a:r>
            <a:r>
              <a:rPr sz="1200" dirty="0">
                <a:latin typeface="Times New Roman"/>
                <a:cs typeface="Times New Roman"/>
              </a:rPr>
              <a:t>Java run-time </a:t>
            </a:r>
            <a:r>
              <a:rPr sz="1200" spc="-10" dirty="0">
                <a:latin typeface="Times New Roman"/>
                <a:cs typeface="Times New Roman"/>
              </a:rPr>
              <a:t>systems </a:t>
            </a:r>
            <a:r>
              <a:rPr sz="1200" dirty="0">
                <a:latin typeface="Times New Roman"/>
                <a:cs typeface="Times New Roman"/>
              </a:rPr>
              <a:t>for those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versions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300"/>
              </a:lnSpc>
              <a:spcBef>
                <a:spcPts val="995"/>
              </a:spcBef>
            </a:pPr>
            <a:r>
              <a:rPr sz="1200" spc="-5" dirty="0">
                <a:latin typeface="Times New Roman"/>
                <a:cs typeface="Times New Roman"/>
              </a:rPr>
              <a:t>Platform-independent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is essential </a:t>
            </a:r>
            <a:r>
              <a:rPr sz="1200" dirty="0">
                <a:latin typeface="Times New Roman"/>
                <a:cs typeface="Times New Roman"/>
              </a:rPr>
              <a:t>to the Java EE </a:t>
            </a:r>
            <a:r>
              <a:rPr sz="1200" spc="-10" dirty="0">
                <a:latin typeface="Times New Roman"/>
                <a:cs typeface="Times New Roman"/>
              </a:rPr>
              <a:t>strategy, </a:t>
            </a:r>
            <a:r>
              <a:rPr sz="1200" spc="-5" dirty="0">
                <a:latin typeface="Times New Roman"/>
                <a:cs typeface="Times New Roman"/>
              </a:rPr>
              <a:t>and an even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rigorous  validation is required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certify an implementation.This environment enables portable  server-side applications, such as </a:t>
            </a:r>
            <a:r>
              <a:rPr sz="1200" dirty="0">
                <a:latin typeface="Times New Roman"/>
                <a:cs typeface="Times New Roman"/>
              </a:rPr>
              <a:t>Web </a:t>
            </a:r>
            <a:r>
              <a:rPr sz="1200" spc="-5" dirty="0">
                <a:latin typeface="Times New Roman"/>
                <a:cs typeface="Times New Roman"/>
              </a:rPr>
              <a:t>services, </a:t>
            </a:r>
            <a:r>
              <a:rPr sz="1200" dirty="0">
                <a:latin typeface="Times New Roman"/>
                <a:cs typeface="Times New Roman"/>
              </a:rPr>
              <a:t>Java Servlets, </a:t>
            </a:r>
            <a:r>
              <a:rPr sz="1200" spc="-5" dirty="0">
                <a:latin typeface="Times New Roman"/>
                <a:cs typeface="Times New Roman"/>
              </a:rPr>
              <a:t>and Enterprise JavaBeans,  as well as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embedded </a:t>
            </a:r>
            <a:r>
              <a:rPr sz="1200" spc="-10" dirty="0">
                <a:latin typeface="Times New Roman"/>
                <a:cs typeface="Times New Roman"/>
              </a:rPr>
              <a:t>systems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OSGi,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Embedded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03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new GlassFish project, Sun is working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fully </a:t>
            </a:r>
            <a:r>
              <a:rPr sz="1200" spc="-5" dirty="0">
                <a:latin typeface="Times New Roman"/>
                <a:cs typeface="Times New Roman"/>
              </a:rPr>
              <a:t>functional, unified  open source implementation </a:t>
            </a:r>
            <a:r>
              <a:rPr sz="1200" dirty="0">
                <a:latin typeface="Times New Roman"/>
                <a:cs typeface="Times New Roman"/>
              </a:rPr>
              <a:t>of the Java EE </a:t>
            </a:r>
            <a:r>
              <a:rPr sz="1200" spc="-5" dirty="0">
                <a:latin typeface="Times New Roman"/>
                <a:cs typeface="Times New Roman"/>
              </a:rPr>
              <a:t>technologies. Sun also distributes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superset  </a:t>
            </a:r>
            <a:r>
              <a:rPr sz="1200" dirty="0">
                <a:latin typeface="Times New Roman"/>
                <a:cs typeface="Times New Roman"/>
              </a:rPr>
              <a:t>of the JRE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Development Kit (commonly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JDK), </a:t>
            </a:r>
            <a:r>
              <a:rPr sz="1200" spc="-5" dirty="0">
                <a:latin typeface="Times New Roman"/>
                <a:cs typeface="Times New Roman"/>
              </a:rPr>
              <a:t>which  includes development </a:t>
            </a:r>
            <a:r>
              <a:rPr sz="1200" dirty="0">
                <a:latin typeface="Times New Roman"/>
                <a:cs typeface="Times New Roman"/>
              </a:rPr>
              <a:t>tools such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compiler, Javadoc, </a:t>
            </a:r>
            <a:r>
              <a:rPr sz="1200" dirty="0">
                <a:latin typeface="Times New Roman"/>
                <a:cs typeface="Times New Roman"/>
              </a:rPr>
              <a:t>Jar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debugger.</a:t>
            </a:r>
            <a:endParaRPr sz="1200">
              <a:latin typeface="Times New Roman"/>
              <a:cs typeface="Times New Roman"/>
            </a:endParaRPr>
          </a:p>
          <a:p>
            <a:pPr marL="414655" lvl="2" indent="-401955" algn="just">
              <a:lnSpc>
                <a:spcPct val="100000"/>
              </a:lnSpc>
              <a:spcBef>
                <a:spcPts val="1155"/>
              </a:spcBef>
              <a:buAutoNum type="arabicPeriod" startAt="2"/>
              <a:tabLst>
                <a:tab pos="415290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0400"/>
              </a:lnSpc>
              <a:spcBef>
                <a:spcPts val="1010"/>
              </a:spcBef>
            </a:pPr>
            <a:r>
              <a:rPr sz="1200" spc="-5" dirty="0">
                <a:latin typeface="Times New Roman"/>
                <a:cs typeface="Times New Roman"/>
              </a:rPr>
              <a:t>Programs written </a:t>
            </a:r>
            <a:r>
              <a:rPr sz="1200" dirty="0">
                <a:latin typeface="Times New Roman"/>
                <a:cs typeface="Times New Roman"/>
              </a:rPr>
              <a:t>in Java </a:t>
            </a:r>
            <a:r>
              <a:rPr sz="1200" spc="-5" dirty="0">
                <a:latin typeface="Times New Roman"/>
                <a:cs typeface="Times New Roman"/>
              </a:rPr>
              <a:t>have had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reputation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being slower and requiring </a:t>
            </a:r>
            <a:r>
              <a:rPr sz="1200" dirty="0">
                <a:latin typeface="Times New Roman"/>
                <a:cs typeface="Times New Roman"/>
              </a:rPr>
              <a:t>more  </a:t>
            </a:r>
            <a:r>
              <a:rPr sz="1200" spc="-5" dirty="0">
                <a:latin typeface="Times New Roman"/>
                <a:cs typeface="Times New Roman"/>
              </a:rPr>
              <a:t>memory </a:t>
            </a:r>
            <a:r>
              <a:rPr sz="1200" dirty="0">
                <a:latin typeface="Times New Roman"/>
                <a:cs typeface="Times New Roman"/>
              </a:rPr>
              <a:t>than those </a:t>
            </a:r>
            <a:r>
              <a:rPr sz="1200" spc="-5" dirty="0">
                <a:latin typeface="Times New Roman"/>
                <a:cs typeface="Times New Roman"/>
              </a:rPr>
              <a:t>written </a:t>
            </a:r>
            <a:r>
              <a:rPr sz="1200" dirty="0">
                <a:latin typeface="Times New Roman"/>
                <a:cs typeface="Times New Roman"/>
              </a:rPr>
              <a:t>in some other </a:t>
            </a:r>
            <a:r>
              <a:rPr sz="1200" spc="-5" dirty="0">
                <a:latin typeface="Times New Roman"/>
                <a:cs typeface="Times New Roman"/>
              </a:rPr>
              <a:t>languages. However,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programs' execution  speed improved significantly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introduction </a:t>
            </a:r>
            <a:r>
              <a:rPr sz="1200" dirty="0">
                <a:latin typeface="Times New Roman"/>
                <a:cs typeface="Times New Roman"/>
              </a:rPr>
              <a:t>of Just-in-time </a:t>
            </a:r>
            <a:r>
              <a:rPr sz="1200" spc="-5" dirty="0">
                <a:latin typeface="Times New Roman"/>
                <a:cs typeface="Times New Roman"/>
              </a:rPr>
              <a:t>compilation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5" dirty="0">
                <a:latin typeface="Times New Roman"/>
                <a:cs typeface="Times New Roman"/>
              </a:rPr>
              <a:t>1997/1998 </a:t>
            </a:r>
            <a:r>
              <a:rPr sz="1200" dirty="0">
                <a:latin typeface="Times New Roman"/>
                <a:cs typeface="Times New Roman"/>
              </a:rPr>
              <a:t>for Java 1.1, the </a:t>
            </a:r>
            <a:r>
              <a:rPr sz="1200" spc="-5" dirty="0">
                <a:latin typeface="Times New Roman"/>
                <a:cs typeface="Times New Roman"/>
              </a:rPr>
              <a:t>addition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language features </a:t>
            </a:r>
            <a:r>
              <a:rPr sz="1200" dirty="0">
                <a:latin typeface="Times New Roman"/>
                <a:cs typeface="Times New Roman"/>
              </a:rPr>
              <a:t>supporting </a:t>
            </a:r>
            <a:r>
              <a:rPr sz="1200" spc="-5" dirty="0">
                <a:latin typeface="Times New Roman"/>
                <a:cs typeface="Times New Roman"/>
              </a:rPr>
              <a:t>better code  analysis,[clarification needed] and </a:t>
            </a:r>
            <a:r>
              <a:rPr sz="1200" dirty="0">
                <a:latin typeface="Times New Roman"/>
                <a:cs typeface="Times New Roman"/>
              </a:rPr>
              <a:t>optimizations in the Java </a:t>
            </a:r>
            <a:r>
              <a:rPr sz="1200" spc="-5" dirty="0">
                <a:latin typeface="Times New Roman"/>
                <a:cs typeface="Times New Roman"/>
              </a:rPr>
              <a:t>Virtual Machine itself, such  as HotSpot becoming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default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Sun's </a:t>
            </a:r>
            <a:r>
              <a:rPr sz="1200" dirty="0">
                <a:latin typeface="Times New Roman"/>
                <a:cs typeface="Times New Roman"/>
              </a:rPr>
              <a:t>JVM 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2000.</a:t>
            </a:r>
            <a:endParaRPr sz="1200">
              <a:latin typeface="Times New Roman"/>
              <a:cs typeface="Times New Roman"/>
            </a:endParaRPr>
          </a:p>
          <a:p>
            <a:pPr marL="414655" lvl="2" indent="-401955" algn="just">
              <a:lnSpc>
                <a:spcPct val="100000"/>
              </a:lnSpc>
              <a:spcBef>
                <a:spcPts val="1145"/>
              </a:spcBef>
              <a:buAutoNum type="arabicPeriod" startAt="3"/>
              <a:tabLst>
                <a:tab pos="415290" algn="l"/>
              </a:tabLst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Automatic Memory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0200"/>
              </a:lnSpc>
              <a:spcBef>
                <a:spcPts val="1025"/>
              </a:spcBef>
            </a:pP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uses an automatic </a:t>
            </a:r>
            <a:r>
              <a:rPr sz="1200" spc="-10" dirty="0">
                <a:latin typeface="Times New Roman"/>
                <a:cs typeface="Times New Roman"/>
              </a:rPr>
              <a:t>garbage </a:t>
            </a:r>
            <a:r>
              <a:rPr sz="1200" spc="-5" dirty="0">
                <a:latin typeface="Times New Roman"/>
                <a:cs typeface="Times New Roman"/>
              </a:rPr>
              <a:t>collector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manage memory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object lifecycle.The  programmer determines when objects are created, and </a:t>
            </a:r>
            <a:r>
              <a:rPr sz="1200" dirty="0">
                <a:latin typeface="Times New Roman"/>
                <a:cs typeface="Times New Roman"/>
              </a:rPr>
              <a:t>the Java runtime </a:t>
            </a:r>
            <a:r>
              <a:rPr sz="1200" spc="-5" dirty="0">
                <a:latin typeface="Times New Roman"/>
                <a:cs typeface="Times New Roman"/>
              </a:rPr>
              <a:t>is responsible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recovering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memory once objects are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longer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use. Once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references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 object  remain,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unreachable memory becomes eligible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freed automatically </a:t>
            </a:r>
            <a:r>
              <a:rPr sz="1200" dirty="0">
                <a:latin typeface="Times New Roman"/>
                <a:cs typeface="Times New Roman"/>
              </a:rPr>
              <a:t>by the  </a:t>
            </a:r>
            <a:r>
              <a:rPr sz="1200" spc="-10" dirty="0">
                <a:latin typeface="Times New Roman"/>
                <a:cs typeface="Times New Roman"/>
              </a:rPr>
              <a:t>garbage </a:t>
            </a:r>
            <a:r>
              <a:rPr sz="1200" spc="-5" dirty="0">
                <a:latin typeface="Times New Roman"/>
                <a:cs typeface="Times New Roman"/>
              </a:rPr>
              <a:t>collector. </a:t>
            </a:r>
            <a:r>
              <a:rPr sz="1200" dirty="0">
                <a:latin typeface="Times New Roman"/>
                <a:cs typeface="Times New Roman"/>
              </a:rPr>
              <a:t>Something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memory leak </a:t>
            </a:r>
            <a:r>
              <a:rPr sz="1200" dirty="0">
                <a:latin typeface="Times New Roman"/>
                <a:cs typeface="Times New Roman"/>
              </a:rPr>
              <a:t>may still </a:t>
            </a:r>
            <a:r>
              <a:rPr sz="1200" spc="-5" dirty="0">
                <a:latin typeface="Times New Roman"/>
                <a:cs typeface="Times New Roman"/>
              </a:rPr>
              <a:t>occur </a:t>
            </a: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programmer's  code </a:t>
            </a:r>
            <a:r>
              <a:rPr sz="1200" dirty="0">
                <a:latin typeface="Times New Roman"/>
                <a:cs typeface="Times New Roman"/>
              </a:rPr>
              <a:t>holds a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 object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longer needed, typically when objects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15</a:t>
            </a:fld>
            <a:endParaRPr sz="12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430783"/>
            <a:ext cx="5533390" cy="6768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838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 JAVA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10300"/>
              </a:lnSpc>
            </a:pP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longer needed are stored </a:t>
            </a:r>
            <a:r>
              <a:rPr sz="1200" dirty="0">
                <a:latin typeface="Times New Roman"/>
                <a:cs typeface="Times New Roman"/>
              </a:rPr>
              <a:t>in containers that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still in </a:t>
            </a:r>
            <a:r>
              <a:rPr sz="1200" spc="-10" dirty="0">
                <a:latin typeface="Times New Roman"/>
                <a:cs typeface="Times New Roman"/>
              </a:rPr>
              <a:t>use.If </a:t>
            </a:r>
            <a:r>
              <a:rPr sz="1200" dirty="0">
                <a:latin typeface="Times New Roman"/>
                <a:cs typeface="Times New Roman"/>
              </a:rPr>
              <a:t>methods for a  nonexistent </a:t>
            </a:r>
            <a:r>
              <a:rPr sz="1200" spc="-5" dirty="0">
                <a:latin typeface="Times New Roman"/>
                <a:cs typeface="Times New Roman"/>
              </a:rPr>
              <a:t>object are called,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"null </a:t>
            </a:r>
            <a:r>
              <a:rPr sz="1200" dirty="0">
                <a:latin typeface="Times New Roman"/>
                <a:cs typeface="Times New Roman"/>
              </a:rPr>
              <a:t>pointer </a:t>
            </a:r>
            <a:r>
              <a:rPr sz="1200" spc="-5" dirty="0">
                <a:latin typeface="Times New Roman"/>
                <a:cs typeface="Times New Roman"/>
              </a:rPr>
              <a:t>exception" is </a:t>
            </a:r>
            <a:r>
              <a:rPr sz="1200" dirty="0">
                <a:latin typeface="Times New Roman"/>
                <a:cs typeface="Times New Roman"/>
              </a:rPr>
              <a:t>thrown.One of the </a:t>
            </a:r>
            <a:r>
              <a:rPr sz="1200" spc="-5" dirty="0">
                <a:latin typeface="Times New Roman"/>
                <a:cs typeface="Times New Roman"/>
              </a:rPr>
              <a:t>ideas behind  Java's automatic memory management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programmers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spared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burden 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having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perform manual memory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10000"/>
              </a:lnSpc>
              <a:spcBef>
                <a:spcPts val="1005"/>
              </a:spcBef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languages memory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creation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objects is implicitly allocated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stack,  </a:t>
            </a:r>
            <a:r>
              <a:rPr sz="1200" dirty="0">
                <a:latin typeface="Times New Roman"/>
                <a:cs typeface="Times New Roman"/>
              </a:rPr>
              <a:t>or explicitly </a:t>
            </a:r>
            <a:r>
              <a:rPr sz="1200" spc="-5" dirty="0">
                <a:latin typeface="Times New Roman"/>
                <a:cs typeface="Times New Roman"/>
              </a:rPr>
              <a:t>allocated and deallocated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heap. </a:t>
            </a:r>
            <a:r>
              <a:rPr sz="1200" dirty="0">
                <a:latin typeface="Times New Roman"/>
                <a:cs typeface="Times New Roman"/>
              </a:rPr>
              <a:t>Either </a:t>
            </a:r>
            <a:r>
              <a:rPr sz="1200" spc="-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responsibility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managing memory resides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10" dirty="0">
                <a:latin typeface="Times New Roman"/>
                <a:cs typeface="Times New Roman"/>
              </a:rPr>
              <a:t>programmer.If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 does </a:t>
            </a:r>
            <a:r>
              <a:rPr sz="1200" spc="5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deallocate an  object,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memory leak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occurs.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10100"/>
              </a:lnSpc>
              <a:spcBef>
                <a:spcPts val="1010"/>
              </a:spcBef>
            </a:pPr>
            <a:r>
              <a:rPr sz="1200" spc="-1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 attempts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deallocate memory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has already been deallocated,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 is undefined and difficult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predict,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 is likely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become  unstable and/or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crash.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can be partially remedied by </a:t>
            </a:r>
            <a:r>
              <a:rPr sz="1200" dirty="0">
                <a:latin typeface="Times New Roman"/>
                <a:cs typeface="Times New Roman"/>
              </a:rPr>
              <a:t>the use of </a:t>
            </a:r>
            <a:r>
              <a:rPr sz="1200" spc="-5" dirty="0">
                <a:latin typeface="Times New Roman"/>
                <a:cs typeface="Times New Roman"/>
              </a:rPr>
              <a:t>smart pointers, </a:t>
            </a:r>
            <a:r>
              <a:rPr sz="1200" dirty="0">
                <a:latin typeface="Times New Roman"/>
                <a:cs typeface="Times New Roman"/>
              </a:rPr>
              <a:t>but these </a:t>
            </a:r>
            <a:r>
              <a:rPr sz="1200" spc="-5" dirty="0">
                <a:latin typeface="Times New Roman"/>
                <a:cs typeface="Times New Roman"/>
              </a:rPr>
              <a:t>add overhead and  complexity. Note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garbage </a:t>
            </a:r>
            <a:r>
              <a:rPr sz="1200" spc="-5" dirty="0">
                <a:latin typeface="Times New Roman"/>
                <a:cs typeface="Times New Roman"/>
              </a:rPr>
              <a:t>collection 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prevent 'logical' memory leaks, </a:t>
            </a:r>
            <a:r>
              <a:rPr sz="1200" dirty="0">
                <a:latin typeface="Times New Roman"/>
                <a:cs typeface="Times New Roman"/>
              </a:rPr>
              <a:t>i.e.  those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memory is </a:t>
            </a:r>
            <a:r>
              <a:rPr sz="1200" dirty="0">
                <a:latin typeface="Times New Roman"/>
                <a:cs typeface="Times New Roman"/>
              </a:rPr>
              <a:t>still </a:t>
            </a:r>
            <a:r>
              <a:rPr sz="1200" spc="-5" dirty="0">
                <a:latin typeface="Times New Roman"/>
                <a:cs typeface="Times New Roman"/>
              </a:rPr>
              <a:t>referenced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never used. Garbage collection </a:t>
            </a:r>
            <a:r>
              <a:rPr sz="1200" dirty="0">
                <a:latin typeface="Times New Roman"/>
                <a:cs typeface="Times New Roman"/>
              </a:rPr>
              <a:t>may  </a:t>
            </a:r>
            <a:r>
              <a:rPr sz="1200" spc="-5" dirty="0">
                <a:latin typeface="Times New Roman"/>
                <a:cs typeface="Times New Roman"/>
              </a:rPr>
              <a:t>happen at any </a:t>
            </a:r>
            <a:r>
              <a:rPr sz="1200" dirty="0">
                <a:latin typeface="Times New Roman"/>
                <a:cs typeface="Times New Roman"/>
              </a:rPr>
              <a:t>time. </a:t>
            </a:r>
            <a:r>
              <a:rPr sz="1200" spc="-10" dirty="0">
                <a:latin typeface="Times New Roman"/>
                <a:cs typeface="Times New Roman"/>
              </a:rPr>
              <a:t>Ideally, </a:t>
            </a:r>
            <a:r>
              <a:rPr sz="1200" dirty="0">
                <a:latin typeface="Times New Roman"/>
                <a:cs typeface="Times New Roman"/>
              </a:rPr>
              <a:t>it will </a:t>
            </a:r>
            <a:r>
              <a:rPr sz="1200" spc="-5" dirty="0">
                <a:latin typeface="Times New Roman"/>
                <a:cs typeface="Times New Roman"/>
              </a:rPr>
              <a:t>occur when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program is </a:t>
            </a:r>
            <a:r>
              <a:rPr sz="1200" dirty="0">
                <a:latin typeface="Times New Roman"/>
                <a:cs typeface="Times New Roman"/>
              </a:rPr>
              <a:t>idle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guaranteed </a:t>
            </a:r>
            <a:r>
              <a:rPr sz="1200" dirty="0">
                <a:latin typeface="Times New Roman"/>
                <a:cs typeface="Times New Roman"/>
              </a:rPr>
              <a:t>to be  </a:t>
            </a:r>
            <a:r>
              <a:rPr sz="1200" spc="-5" dirty="0">
                <a:latin typeface="Times New Roman"/>
                <a:cs typeface="Times New Roman"/>
              </a:rPr>
              <a:t>triggered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there is insufficient free memory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heap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allocate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 object;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can  cause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program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stall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momentarily.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02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Explicit </a:t>
            </a:r>
            <a:r>
              <a:rPr sz="1200" spc="-5" dirty="0">
                <a:latin typeface="Times New Roman"/>
                <a:cs typeface="Times New Roman"/>
              </a:rPr>
              <a:t>memory managment is </a:t>
            </a:r>
            <a:r>
              <a:rPr sz="1200" dirty="0">
                <a:latin typeface="Times New Roman"/>
                <a:cs typeface="Times New Roman"/>
              </a:rPr>
              <a:t>not possible in Java.Java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support </a:t>
            </a:r>
            <a:r>
              <a:rPr sz="1200" spc="-5" dirty="0">
                <a:latin typeface="Times New Roman"/>
                <a:cs typeface="Times New Roman"/>
              </a:rPr>
              <a:t>C/C++ </a:t>
            </a:r>
            <a:r>
              <a:rPr sz="1200" spc="-10" dirty="0">
                <a:latin typeface="Times New Roman"/>
                <a:cs typeface="Times New Roman"/>
              </a:rPr>
              <a:t>style  </a:t>
            </a:r>
            <a:r>
              <a:rPr sz="1200" spc="-5" dirty="0">
                <a:latin typeface="Times New Roman"/>
                <a:cs typeface="Times New Roman"/>
              </a:rPr>
              <a:t>pointer arithmetic, where object addresses and unsigned integers (usually </a:t>
            </a:r>
            <a:r>
              <a:rPr sz="1200" dirty="0">
                <a:latin typeface="Times New Roman"/>
                <a:cs typeface="Times New Roman"/>
              </a:rPr>
              <a:t>long </a:t>
            </a:r>
            <a:r>
              <a:rPr sz="1200" spc="-5" dirty="0">
                <a:latin typeface="Times New Roman"/>
                <a:cs typeface="Times New Roman"/>
              </a:rPr>
              <a:t>integers) 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interchangeably.This allows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garbage </a:t>
            </a:r>
            <a:r>
              <a:rPr sz="1200" spc="-5" dirty="0">
                <a:latin typeface="Times New Roman"/>
                <a:cs typeface="Times New Roman"/>
              </a:rPr>
              <a:t>collector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relocate referenced  objects, and ensures </a:t>
            </a:r>
            <a:r>
              <a:rPr sz="1200" spc="-10" dirty="0">
                <a:latin typeface="Times New Roman"/>
                <a:cs typeface="Times New Roman"/>
              </a:rPr>
              <a:t>type </a:t>
            </a:r>
            <a:r>
              <a:rPr sz="1200" spc="-5" dirty="0">
                <a:latin typeface="Times New Roman"/>
                <a:cs typeface="Times New Roman"/>
              </a:rPr>
              <a:t>safety and security. As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C++ and </a:t>
            </a:r>
            <a:r>
              <a:rPr sz="1200" dirty="0">
                <a:latin typeface="Times New Roman"/>
                <a:cs typeface="Times New Roman"/>
              </a:rPr>
              <a:t>some other </a:t>
            </a:r>
            <a:r>
              <a:rPr sz="1200" spc="-5" dirty="0">
                <a:latin typeface="Times New Roman"/>
                <a:cs typeface="Times New Roman"/>
              </a:rPr>
              <a:t>object-oriented  languages, variables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Java's </a:t>
            </a:r>
            <a:r>
              <a:rPr sz="1200" dirty="0">
                <a:latin typeface="Times New Roman"/>
                <a:cs typeface="Times New Roman"/>
              </a:rPr>
              <a:t>primitive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types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03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dirty="0">
                <a:latin typeface="Times New Roman"/>
                <a:cs typeface="Times New Roman"/>
              </a:rPr>
              <a:t>of primitive </a:t>
            </a:r>
            <a:r>
              <a:rPr sz="1200" spc="-10" dirty="0">
                <a:latin typeface="Times New Roman"/>
                <a:cs typeface="Times New Roman"/>
              </a:rPr>
              <a:t>types </a:t>
            </a:r>
            <a:r>
              <a:rPr sz="1200" spc="-5" dirty="0">
                <a:latin typeface="Times New Roman"/>
                <a:cs typeface="Times New Roman"/>
              </a:rPr>
              <a:t>are either stored directly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fields (for objects) </a:t>
            </a:r>
            <a:r>
              <a:rPr sz="1200" dirty="0">
                <a:latin typeface="Times New Roman"/>
                <a:cs typeface="Times New Roman"/>
              </a:rPr>
              <a:t>or on the </a:t>
            </a:r>
            <a:r>
              <a:rPr sz="1200" spc="-5" dirty="0">
                <a:latin typeface="Times New Roman"/>
                <a:cs typeface="Times New Roman"/>
              </a:rPr>
              <a:t>stack  (for </a:t>
            </a:r>
            <a:r>
              <a:rPr sz="1200" dirty="0">
                <a:latin typeface="Times New Roman"/>
                <a:cs typeface="Times New Roman"/>
              </a:rPr>
              <a:t>methods) </a:t>
            </a:r>
            <a:r>
              <a:rPr sz="1200" spc="-5" dirty="0">
                <a:latin typeface="Times New Roman"/>
                <a:cs typeface="Times New Roman"/>
              </a:rPr>
              <a:t>rather </a:t>
            </a:r>
            <a:r>
              <a:rPr sz="1200" dirty="0">
                <a:latin typeface="Times New Roman"/>
                <a:cs typeface="Times New Roman"/>
              </a:rPr>
              <a:t>than on the </a:t>
            </a:r>
            <a:r>
              <a:rPr sz="1200" spc="-5" dirty="0">
                <a:latin typeface="Times New Roman"/>
                <a:cs typeface="Times New Roman"/>
              </a:rPr>
              <a:t>heap, as </a:t>
            </a:r>
            <a:r>
              <a:rPr sz="1200" dirty="0">
                <a:latin typeface="Times New Roman"/>
                <a:cs typeface="Times New Roman"/>
              </a:rPr>
              <a:t>commonly true for </a:t>
            </a:r>
            <a:r>
              <a:rPr sz="1200" spc="-5" dirty="0">
                <a:latin typeface="Times New Roman"/>
                <a:cs typeface="Times New Roman"/>
              </a:rPr>
              <a:t>objects </a:t>
            </a:r>
            <a:r>
              <a:rPr sz="1200" dirty="0">
                <a:latin typeface="Times New Roman"/>
                <a:cs typeface="Times New Roman"/>
              </a:rPr>
              <a:t>(but </a:t>
            </a:r>
            <a:r>
              <a:rPr sz="1200" spc="-5" dirty="0">
                <a:latin typeface="Times New Roman"/>
                <a:cs typeface="Times New Roman"/>
              </a:rPr>
              <a:t>see Escape  analysis).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conscious decision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Java's designers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performance reasons.  Because </a:t>
            </a:r>
            <a:r>
              <a:rPr sz="1200" dirty="0">
                <a:latin typeface="Times New Roman"/>
                <a:cs typeface="Times New Roman"/>
              </a:rPr>
              <a:t>of this, Java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considered </a:t>
            </a:r>
            <a:r>
              <a:rPr sz="1200" dirty="0">
                <a:latin typeface="Times New Roman"/>
                <a:cs typeface="Times New Roman"/>
              </a:rPr>
              <a:t>to be a pure object-oriented </a:t>
            </a:r>
            <a:r>
              <a:rPr sz="1200" spc="-5" dirty="0">
                <a:latin typeface="Times New Roman"/>
                <a:cs typeface="Times New Roman"/>
              </a:rPr>
              <a:t>programming  language. However, as </a:t>
            </a:r>
            <a:r>
              <a:rPr sz="1200" dirty="0">
                <a:latin typeface="Times New Roman"/>
                <a:cs typeface="Times New Roman"/>
              </a:rPr>
              <a:t>of Java 5.0, autoboxing enables </a:t>
            </a:r>
            <a:r>
              <a:rPr sz="1200" spc="-5" dirty="0">
                <a:latin typeface="Times New Roman"/>
                <a:cs typeface="Times New Roman"/>
              </a:rPr>
              <a:t>programmers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proceed as </a:t>
            </a:r>
            <a:r>
              <a:rPr sz="1200" dirty="0">
                <a:latin typeface="Times New Roman"/>
                <a:cs typeface="Times New Roman"/>
              </a:rPr>
              <a:t>if  primitive </a:t>
            </a:r>
            <a:r>
              <a:rPr sz="1200" spc="-10" dirty="0">
                <a:latin typeface="Times New Roman"/>
                <a:cs typeface="Times New Roman"/>
              </a:rPr>
              <a:t>types </a:t>
            </a:r>
            <a:r>
              <a:rPr sz="1200" spc="-5" dirty="0">
                <a:latin typeface="Times New Roman"/>
                <a:cs typeface="Times New Roman"/>
              </a:rPr>
              <a:t>are instances </a:t>
            </a:r>
            <a:r>
              <a:rPr sz="1200" dirty="0">
                <a:latin typeface="Times New Roman"/>
                <a:cs typeface="Times New Roman"/>
              </a:rPr>
              <a:t>of their </a:t>
            </a:r>
            <a:r>
              <a:rPr sz="1200" spc="-5" dirty="0">
                <a:latin typeface="Times New Roman"/>
                <a:cs typeface="Times New Roman"/>
              </a:rPr>
              <a:t>wrapper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16</a:t>
            </a:fld>
            <a:endParaRPr sz="12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0319" y="911098"/>
            <a:ext cx="16662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 3:</a:t>
            </a:r>
            <a:r>
              <a:rPr sz="1600" b="1" u="heavy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Syntax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17</a:t>
            </a:fld>
            <a:endParaRPr sz="1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1613662"/>
            <a:ext cx="5530215" cy="466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102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syntax </a:t>
            </a:r>
            <a:r>
              <a:rPr sz="1200" dirty="0">
                <a:latin typeface="Times New Roman"/>
                <a:cs typeface="Times New Roman"/>
              </a:rPr>
              <a:t>of Java </a:t>
            </a:r>
            <a:r>
              <a:rPr sz="1200" spc="-5" dirty="0">
                <a:latin typeface="Times New Roman"/>
                <a:cs typeface="Times New Roman"/>
              </a:rPr>
              <a:t>is largely derived from C++. </a:t>
            </a:r>
            <a:r>
              <a:rPr sz="1200" dirty="0">
                <a:latin typeface="Times New Roman"/>
                <a:cs typeface="Times New Roman"/>
              </a:rPr>
              <a:t>Unlike </a:t>
            </a:r>
            <a:r>
              <a:rPr sz="1200" spc="-5" dirty="0">
                <a:latin typeface="Times New Roman"/>
                <a:cs typeface="Times New Roman"/>
              </a:rPr>
              <a:t>C++, which combines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syntax 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structured, generic, and object-oriented programming,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built </a:t>
            </a:r>
            <a:r>
              <a:rPr sz="1200" spc="-5" dirty="0">
                <a:latin typeface="Times New Roman"/>
                <a:cs typeface="Times New Roman"/>
              </a:rPr>
              <a:t>almost  exclusively as an object oriented language. All code is written </a:t>
            </a:r>
            <a:r>
              <a:rPr sz="1200" dirty="0">
                <a:latin typeface="Times New Roman"/>
                <a:cs typeface="Times New Roman"/>
              </a:rPr>
              <a:t>inside a </a:t>
            </a:r>
            <a:r>
              <a:rPr sz="1200" spc="-5" dirty="0">
                <a:latin typeface="Times New Roman"/>
                <a:cs typeface="Times New Roman"/>
              </a:rPr>
              <a:t>class and  everything is an object,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exception </a:t>
            </a:r>
            <a:r>
              <a:rPr sz="1200" dirty="0">
                <a:latin typeface="Times New Roman"/>
                <a:cs typeface="Times New Roman"/>
              </a:rPr>
              <a:t>of the intrinsic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types </a:t>
            </a:r>
            <a:r>
              <a:rPr sz="1200" spc="-5" dirty="0">
                <a:latin typeface="Times New Roman"/>
                <a:cs typeface="Times New Roman"/>
              </a:rPr>
              <a:t>(ordinal and real  numbers, boolean values, and characters), which are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classes for performance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reasons.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suppresses several features (such as operator overloading and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inheritance) 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to simplify the </a:t>
            </a:r>
            <a:r>
              <a:rPr sz="1200" spc="-5" dirty="0">
                <a:latin typeface="Times New Roman"/>
                <a:cs typeface="Times New Roman"/>
              </a:rPr>
              <a:t>language and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prevent </a:t>
            </a:r>
            <a:r>
              <a:rPr sz="1200" dirty="0">
                <a:latin typeface="Times New Roman"/>
                <a:cs typeface="Times New Roman"/>
              </a:rPr>
              <a:t>possible </a:t>
            </a:r>
            <a:r>
              <a:rPr sz="1200" spc="-5" dirty="0">
                <a:latin typeface="Times New Roman"/>
                <a:cs typeface="Times New Roman"/>
              </a:rPr>
              <a:t>errors and </a:t>
            </a:r>
            <a:r>
              <a:rPr sz="1200" dirty="0">
                <a:latin typeface="Times New Roman"/>
                <a:cs typeface="Times New Roman"/>
              </a:rPr>
              <a:t>anti-  </a:t>
            </a:r>
            <a:r>
              <a:rPr sz="1200" spc="-5" dirty="0">
                <a:latin typeface="Times New Roman"/>
                <a:cs typeface="Times New Roman"/>
              </a:rPr>
              <a:t>pattern design </a:t>
            </a:r>
            <a:r>
              <a:rPr sz="1200" dirty="0">
                <a:latin typeface="Times New Roman"/>
                <a:cs typeface="Times New Roman"/>
              </a:rPr>
              <a:t>.Java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commenting methods </a:t>
            </a:r>
            <a:r>
              <a:rPr sz="1200" spc="-5" dirty="0">
                <a:latin typeface="Times New Roman"/>
                <a:cs typeface="Times New Roman"/>
              </a:rPr>
              <a:t>as C++. There are two different  </a:t>
            </a:r>
            <a:r>
              <a:rPr sz="1200" spc="-10" dirty="0">
                <a:latin typeface="Times New Roman"/>
                <a:cs typeface="Times New Roman"/>
              </a:rPr>
              <a:t>styles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comment: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10" dirty="0">
                <a:latin typeface="Times New Roman"/>
                <a:cs typeface="Times New Roman"/>
              </a:rPr>
              <a:t>style </a:t>
            </a:r>
            <a:r>
              <a:rPr sz="1200" spc="-5" dirty="0">
                <a:latin typeface="Times New Roman"/>
                <a:cs typeface="Times New Roman"/>
              </a:rPr>
              <a:t>marked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two forward slashes, and </a:t>
            </a:r>
            <a:r>
              <a:rPr sz="1200" dirty="0">
                <a:latin typeface="Times New Roman"/>
                <a:cs typeface="Times New Roman"/>
              </a:rPr>
              <a:t>a multiple  line </a:t>
            </a:r>
            <a:r>
              <a:rPr sz="1200" spc="-10" dirty="0">
                <a:latin typeface="Times New Roman"/>
                <a:cs typeface="Times New Roman"/>
              </a:rPr>
              <a:t>style </a:t>
            </a:r>
            <a:r>
              <a:rPr sz="1200" spc="-5" dirty="0">
                <a:latin typeface="Times New Roman"/>
                <a:cs typeface="Times New Roman"/>
              </a:rPr>
              <a:t>opened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forward slash asterisk </a:t>
            </a:r>
            <a:r>
              <a:rPr sz="1200" dirty="0">
                <a:latin typeface="Times New Roman"/>
                <a:cs typeface="Times New Roman"/>
              </a:rPr>
              <a:t>(/*) </a:t>
            </a:r>
            <a:r>
              <a:rPr sz="1200" spc="-5" dirty="0">
                <a:latin typeface="Times New Roman"/>
                <a:cs typeface="Times New Roman"/>
              </a:rPr>
              <a:t>and closed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an asterisk forward  slash (*/).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//This </a:t>
            </a:r>
            <a:r>
              <a:rPr sz="1200" spc="-5" dirty="0">
                <a:latin typeface="Times New Roman"/>
                <a:cs typeface="Times New Roman"/>
              </a:rPr>
              <a:t>is an </a:t>
            </a:r>
            <a:r>
              <a:rPr sz="1200" dirty="0">
                <a:latin typeface="Times New Roman"/>
                <a:cs typeface="Times New Roman"/>
              </a:rPr>
              <a:t>example of 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comment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two forward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slashes</a:t>
            </a:r>
            <a:endParaRPr sz="1200">
              <a:latin typeface="Times New Roman"/>
              <a:cs typeface="Times New Roman"/>
            </a:endParaRPr>
          </a:p>
          <a:p>
            <a:pPr marL="12700" marR="1062355">
              <a:lnSpc>
                <a:spcPct val="1792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/* This </a:t>
            </a:r>
            <a:r>
              <a:rPr sz="1200" spc="-5" dirty="0">
                <a:latin typeface="Times New Roman"/>
                <a:cs typeface="Times New Roman"/>
              </a:rPr>
              <a:t>is an </a:t>
            </a:r>
            <a:r>
              <a:rPr sz="1200" dirty="0">
                <a:latin typeface="Times New Roman"/>
                <a:cs typeface="Times New Roman"/>
              </a:rPr>
              <a:t>example of a multiple line </a:t>
            </a:r>
            <a:r>
              <a:rPr sz="1200" spc="-5" dirty="0">
                <a:latin typeface="Times New Roman"/>
                <a:cs typeface="Times New Roman"/>
              </a:rPr>
              <a:t>comment </a:t>
            </a:r>
            <a:r>
              <a:rPr sz="1200" dirty="0">
                <a:latin typeface="Times New Roman"/>
                <a:cs typeface="Times New Roman"/>
              </a:rPr>
              <a:t>using the </a:t>
            </a:r>
            <a:r>
              <a:rPr sz="1200" spc="-5" dirty="0">
                <a:latin typeface="Times New Roman"/>
                <a:cs typeface="Times New Roman"/>
              </a:rPr>
              <a:t>forward slash  and asterisk.</a:t>
            </a:r>
            <a:endParaRPr sz="1200">
              <a:latin typeface="Times New Roman"/>
              <a:cs typeface="Times New Roman"/>
            </a:endParaRPr>
          </a:p>
          <a:p>
            <a:pPr marL="12700" marR="1726564">
              <a:lnSpc>
                <a:spcPct val="1792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comment can be used </a:t>
            </a:r>
            <a:r>
              <a:rPr sz="1200" dirty="0">
                <a:latin typeface="Times New Roman"/>
                <a:cs typeface="Times New Roman"/>
              </a:rPr>
              <a:t>to hold a lot of </a:t>
            </a:r>
            <a:r>
              <a:rPr sz="1200" spc="-5" dirty="0">
                <a:latin typeface="Times New Roman"/>
                <a:cs typeface="Times New Roman"/>
              </a:rPr>
              <a:t>information  </a:t>
            </a:r>
            <a:r>
              <a:rPr sz="1200" dirty="0">
                <a:latin typeface="Times New Roman"/>
                <a:cs typeface="Times New Roman"/>
              </a:rPr>
              <a:t>but it </a:t>
            </a:r>
            <a:r>
              <a:rPr sz="1200" spc="-5" dirty="0">
                <a:latin typeface="Times New Roman"/>
                <a:cs typeface="Times New Roman"/>
              </a:rPr>
              <a:t>is very important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remember </a:t>
            </a:r>
            <a:r>
              <a:rPr sz="1200" dirty="0">
                <a:latin typeface="Times New Roman"/>
                <a:cs typeface="Times New Roman"/>
              </a:rPr>
              <a:t>to close the </a:t>
            </a:r>
            <a:r>
              <a:rPr sz="1200" spc="-5" dirty="0">
                <a:latin typeface="Times New Roman"/>
                <a:cs typeface="Times New Roman"/>
              </a:rPr>
              <a:t>comment.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11098"/>
            <a:ext cx="5530850" cy="8686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Chapter4: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15"/>
              </a:spcBef>
            </a:pPr>
            <a:r>
              <a:rPr sz="1200" b="1" dirty="0">
                <a:latin typeface="Times New Roman"/>
                <a:cs typeface="Times New Roman"/>
              </a:rPr>
              <a:t>4.1 Hello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world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traditional Hello world program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written </a:t>
            </a:r>
            <a:r>
              <a:rPr sz="1200" dirty="0">
                <a:latin typeface="Times New Roman"/>
                <a:cs typeface="Times New Roman"/>
              </a:rPr>
              <a:t>in Java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Outputs "Hello, world!" and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5" dirty="0">
                <a:latin typeface="Times New Roman"/>
                <a:cs typeface="Times New Roman"/>
              </a:rPr>
              <a:t>class HelloWorld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139440">
              <a:lnSpc>
                <a:spcPts val="2590"/>
              </a:lnSpc>
              <a:spcBef>
                <a:spcPts val="270"/>
              </a:spcBef>
            </a:pPr>
            <a:r>
              <a:rPr sz="1200" dirty="0">
                <a:latin typeface="Times New Roman"/>
                <a:cs typeface="Times New Roman"/>
              </a:rPr>
              <a:t>public static void </a:t>
            </a:r>
            <a:r>
              <a:rPr sz="1200" spc="-5" dirty="0">
                <a:latin typeface="Times New Roman"/>
                <a:cs typeface="Times New Roman"/>
              </a:rPr>
              <a:t>main(String[] args)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  </a:t>
            </a:r>
            <a:r>
              <a:rPr sz="1200" spc="-5" dirty="0">
                <a:latin typeface="Times New Roman"/>
                <a:cs typeface="Times New Roman"/>
              </a:rPr>
              <a:t>System.out.println("Hello,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world!");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100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Source files </a:t>
            </a:r>
            <a:r>
              <a:rPr sz="1200" dirty="0">
                <a:latin typeface="Times New Roman"/>
                <a:cs typeface="Times New Roman"/>
              </a:rPr>
              <a:t>must be </a:t>
            </a:r>
            <a:r>
              <a:rPr sz="1200" spc="-5" dirty="0">
                <a:latin typeface="Times New Roman"/>
                <a:cs typeface="Times New Roman"/>
              </a:rPr>
              <a:t>named after </a:t>
            </a:r>
            <a:r>
              <a:rPr sz="1200" dirty="0">
                <a:latin typeface="Times New Roman"/>
                <a:cs typeface="Times New Roman"/>
              </a:rPr>
              <a:t>the public </a:t>
            </a:r>
            <a:r>
              <a:rPr sz="1200" spc="-5" dirty="0">
                <a:latin typeface="Times New Roman"/>
                <a:cs typeface="Times New Roman"/>
              </a:rPr>
              <a:t>class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contain, appending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suffix .java, 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HelloWorld.java.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compiled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10" dirty="0">
                <a:latin typeface="Times New Roman"/>
                <a:cs typeface="Times New Roman"/>
              </a:rPr>
              <a:t>bytecode, </a:t>
            </a:r>
            <a:r>
              <a:rPr sz="1200" dirty="0">
                <a:latin typeface="Times New Roman"/>
                <a:cs typeface="Times New Roman"/>
              </a:rPr>
              <a:t>using a Java  </a:t>
            </a:r>
            <a:r>
              <a:rPr sz="1200" spc="-5" dirty="0">
                <a:latin typeface="Times New Roman"/>
                <a:cs typeface="Times New Roman"/>
              </a:rPr>
              <a:t>compiler, producing </a:t>
            </a:r>
            <a:r>
              <a:rPr sz="1200" dirty="0">
                <a:latin typeface="Times New Roman"/>
                <a:cs typeface="Times New Roman"/>
              </a:rPr>
              <a:t>a file </a:t>
            </a:r>
            <a:r>
              <a:rPr sz="1200" spc="-5" dirty="0">
                <a:latin typeface="Times New Roman"/>
                <a:cs typeface="Times New Roman"/>
              </a:rPr>
              <a:t>named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HelloWorld.class.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Only then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it be </a:t>
            </a:r>
            <a:r>
              <a:rPr sz="1200" spc="-5" dirty="0">
                <a:latin typeface="Times New Roman"/>
                <a:cs typeface="Times New Roman"/>
              </a:rPr>
              <a:t>executed,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'launched'.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108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file may only </a:t>
            </a:r>
            <a:r>
              <a:rPr sz="1200" spc="-5" dirty="0">
                <a:latin typeface="Times New Roman"/>
                <a:cs typeface="Times New Roman"/>
              </a:rPr>
              <a:t>contain </a:t>
            </a:r>
            <a:r>
              <a:rPr sz="1200" dirty="0">
                <a:latin typeface="Times New Roman"/>
                <a:cs typeface="Times New Roman"/>
              </a:rPr>
              <a:t>one public </a:t>
            </a:r>
            <a:r>
              <a:rPr sz="1200" spc="-5" dirty="0">
                <a:latin typeface="Times New Roman"/>
                <a:cs typeface="Times New Roman"/>
              </a:rPr>
              <a:t>class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can contain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classes 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less than </a:t>
            </a: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5" dirty="0">
                <a:latin typeface="Times New Roman"/>
                <a:cs typeface="Times New Roman"/>
              </a:rPr>
              <a:t>access and any </a:t>
            </a:r>
            <a:r>
              <a:rPr sz="1200" dirty="0">
                <a:latin typeface="Times New Roman"/>
                <a:cs typeface="Times New Roman"/>
              </a:rPr>
              <a:t>number of </a:t>
            </a:r>
            <a:r>
              <a:rPr sz="1200" spc="-5" dirty="0">
                <a:latin typeface="Times New Roman"/>
                <a:cs typeface="Times New Roman"/>
              </a:rPr>
              <a:t>public </a:t>
            </a:r>
            <a:r>
              <a:rPr sz="1200" dirty="0">
                <a:latin typeface="Times New Roman"/>
                <a:cs typeface="Times New Roman"/>
              </a:rPr>
              <a:t>inner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4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A class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 declared private </a:t>
            </a:r>
            <a:r>
              <a:rPr sz="1200" dirty="0">
                <a:latin typeface="Times New Roman"/>
                <a:cs typeface="Times New Roman"/>
              </a:rPr>
              <a:t>may be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.java </a:t>
            </a:r>
            <a:r>
              <a:rPr sz="1200" spc="-5" dirty="0">
                <a:latin typeface="Times New Roman"/>
                <a:cs typeface="Times New Roman"/>
              </a:rPr>
              <a:t>file.The compiler will generate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class </a:t>
            </a:r>
            <a:r>
              <a:rPr sz="1200" dirty="0">
                <a:latin typeface="Times New Roman"/>
                <a:cs typeface="Times New Roman"/>
              </a:rPr>
              <a:t>file for </a:t>
            </a:r>
            <a:r>
              <a:rPr sz="1200" spc="-5" dirty="0">
                <a:latin typeface="Times New Roman"/>
                <a:cs typeface="Times New Roman"/>
              </a:rPr>
              <a:t>each class defined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source file.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class </a:t>
            </a:r>
            <a:r>
              <a:rPr sz="1200" dirty="0">
                <a:latin typeface="Times New Roman"/>
                <a:cs typeface="Times New Roman"/>
              </a:rPr>
              <a:t>file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name 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class,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.class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appended.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For class </a:t>
            </a:r>
            <a:r>
              <a:rPr sz="1200" dirty="0">
                <a:latin typeface="Times New Roman"/>
                <a:cs typeface="Times New Roman"/>
              </a:rPr>
              <a:t>file </a:t>
            </a:r>
            <a:r>
              <a:rPr sz="1200" spc="-5" dirty="0">
                <a:latin typeface="Times New Roman"/>
                <a:cs typeface="Times New Roman"/>
              </a:rPr>
              <a:t>generation, anonymous classes are treated as </a:t>
            </a:r>
            <a:r>
              <a:rPr sz="1200" dirty="0">
                <a:latin typeface="Times New Roman"/>
                <a:cs typeface="Times New Roman"/>
              </a:rPr>
              <a:t>if their </a:t>
            </a:r>
            <a:r>
              <a:rPr sz="1200" spc="-5" dirty="0">
                <a:latin typeface="Times New Roman"/>
                <a:cs typeface="Times New Roman"/>
              </a:rPr>
              <a:t>name was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concatenation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of their </a:t>
            </a:r>
            <a:r>
              <a:rPr sz="1200" spc="-5" dirty="0">
                <a:latin typeface="Times New Roman"/>
                <a:cs typeface="Times New Roman"/>
              </a:rPr>
              <a:t>enclosing class, </a:t>
            </a:r>
            <a:r>
              <a:rPr sz="1200" dirty="0">
                <a:latin typeface="Times New Roman"/>
                <a:cs typeface="Times New Roman"/>
              </a:rPr>
              <a:t>a $, </a:t>
            </a:r>
            <a:r>
              <a:rPr sz="1200" spc="-5" dirty="0">
                <a:latin typeface="Times New Roman"/>
                <a:cs typeface="Times New Roman"/>
              </a:rPr>
              <a:t>and an integer.The </a:t>
            </a:r>
            <a:r>
              <a:rPr sz="1200" spc="-10" dirty="0">
                <a:latin typeface="Times New Roman"/>
                <a:cs typeface="Times New Roman"/>
              </a:rPr>
              <a:t>keyword  </a:t>
            </a: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5" dirty="0">
                <a:latin typeface="Times New Roman"/>
                <a:cs typeface="Times New Roman"/>
              </a:rPr>
              <a:t>denotes </a:t>
            </a:r>
            <a:r>
              <a:rPr sz="1200" dirty="0">
                <a:latin typeface="Times New Roman"/>
                <a:cs typeface="Times New Roman"/>
              </a:rPr>
              <a:t>that a method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called from code </a:t>
            </a:r>
            <a:r>
              <a:rPr sz="1200" dirty="0">
                <a:latin typeface="Times New Roman"/>
                <a:cs typeface="Times New Roman"/>
              </a:rPr>
              <a:t>in other </a:t>
            </a:r>
            <a:r>
              <a:rPr sz="1200" spc="-5" dirty="0">
                <a:latin typeface="Times New Roman"/>
                <a:cs typeface="Times New Roman"/>
              </a:rPr>
              <a:t>classes, </a:t>
            </a:r>
            <a:r>
              <a:rPr sz="1200" dirty="0">
                <a:latin typeface="Times New Roman"/>
                <a:cs typeface="Times New Roman"/>
              </a:rPr>
              <a:t>or that a </a:t>
            </a:r>
            <a:r>
              <a:rPr sz="1200" spc="-5" dirty="0">
                <a:latin typeface="Times New Roman"/>
                <a:cs typeface="Times New Roman"/>
              </a:rPr>
              <a:t>class </a:t>
            </a:r>
            <a:r>
              <a:rPr sz="1200" dirty="0">
                <a:latin typeface="Times New Roman"/>
                <a:cs typeface="Times New Roman"/>
              </a:rPr>
              <a:t>may  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outside the </a:t>
            </a:r>
            <a:r>
              <a:rPr sz="1200" spc="-5" dirty="0">
                <a:latin typeface="Times New Roman"/>
                <a:cs typeface="Times New Roman"/>
              </a:rPr>
              <a:t>class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hierarchy.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class hierarchy is related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of the directory in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the .java file is.The  </a:t>
            </a:r>
            <a:r>
              <a:rPr sz="1200" spc="-10" dirty="0">
                <a:latin typeface="Times New Roman"/>
                <a:cs typeface="Times New Roman"/>
              </a:rPr>
              <a:t>keyword </a:t>
            </a:r>
            <a:r>
              <a:rPr sz="1200" dirty="0">
                <a:latin typeface="Times New Roman"/>
                <a:cs typeface="Times New Roman"/>
              </a:rPr>
              <a:t>static in </a:t>
            </a:r>
            <a:r>
              <a:rPr sz="1200" spc="-5" dirty="0">
                <a:latin typeface="Times New Roman"/>
                <a:cs typeface="Times New Roman"/>
              </a:rPr>
              <a:t>front </a:t>
            </a:r>
            <a:r>
              <a:rPr sz="1200" dirty="0">
                <a:latin typeface="Times New Roman"/>
                <a:cs typeface="Times New Roman"/>
              </a:rPr>
              <a:t>of a method </a:t>
            </a:r>
            <a:r>
              <a:rPr sz="1200" spc="-5" dirty="0">
                <a:latin typeface="Times New Roman"/>
                <a:cs typeface="Times New Roman"/>
              </a:rPr>
              <a:t>indicates </a:t>
            </a:r>
            <a:r>
              <a:rPr sz="1200" dirty="0">
                <a:latin typeface="Times New Roman"/>
                <a:cs typeface="Times New Roman"/>
              </a:rPr>
              <a:t>a static method, </a:t>
            </a:r>
            <a:r>
              <a:rPr sz="1200" spc="-5" dirty="0">
                <a:latin typeface="Times New Roman"/>
                <a:cs typeface="Times New Roman"/>
              </a:rPr>
              <a:t>which is associated </a:t>
            </a:r>
            <a:r>
              <a:rPr sz="1200" dirty="0">
                <a:latin typeface="Times New Roman"/>
                <a:cs typeface="Times New Roman"/>
              </a:rPr>
              <a:t>only  with the </a:t>
            </a:r>
            <a:r>
              <a:rPr sz="1200" spc="-5" dirty="0">
                <a:latin typeface="Times New Roman"/>
                <a:cs typeface="Times New Roman"/>
              </a:rPr>
              <a:t>class and </a:t>
            </a:r>
            <a:r>
              <a:rPr sz="1200" dirty="0">
                <a:latin typeface="Times New Roman"/>
                <a:cs typeface="Times New Roman"/>
              </a:rPr>
              <a:t>not with </a:t>
            </a:r>
            <a:r>
              <a:rPr sz="1200" spc="-5" dirty="0">
                <a:latin typeface="Times New Roman"/>
                <a:cs typeface="Times New Roman"/>
              </a:rPr>
              <a:t>any specific instance </a:t>
            </a:r>
            <a:r>
              <a:rPr sz="1200" dirty="0">
                <a:latin typeface="Times New Roman"/>
                <a:cs typeface="Times New Roman"/>
              </a:rPr>
              <a:t>of that </a:t>
            </a:r>
            <a:r>
              <a:rPr sz="1200" spc="-5" dirty="0">
                <a:latin typeface="Times New Roman"/>
                <a:cs typeface="Times New Roman"/>
              </a:rPr>
              <a:t>class. </a:t>
            </a:r>
            <a:r>
              <a:rPr sz="1200" dirty="0">
                <a:latin typeface="Times New Roman"/>
                <a:cs typeface="Times New Roman"/>
              </a:rPr>
              <a:t>Only static methods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 invoked without a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object. Static methods </a:t>
            </a:r>
            <a:r>
              <a:rPr sz="1200" spc="-5" dirty="0">
                <a:latin typeface="Times New Roman"/>
                <a:cs typeface="Times New Roman"/>
              </a:rPr>
              <a:t>cannot access any </a:t>
            </a:r>
            <a:r>
              <a:rPr sz="1200" dirty="0">
                <a:latin typeface="Times New Roman"/>
                <a:cs typeface="Times New Roman"/>
              </a:rPr>
              <a:t>method  </a:t>
            </a:r>
            <a:r>
              <a:rPr sz="1200" spc="-5" dirty="0">
                <a:latin typeface="Times New Roman"/>
                <a:cs typeface="Times New Roman"/>
              </a:rPr>
              <a:t>variables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static.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0400"/>
              </a:lnSpc>
              <a:spcBef>
                <a:spcPts val="99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keyword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5" dirty="0">
                <a:latin typeface="Times New Roman"/>
                <a:cs typeface="Times New Roman"/>
              </a:rPr>
              <a:t>indicates </a:t>
            </a:r>
            <a:r>
              <a:rPr sz="1200" dirty="0">
                <a:latin typeface="Times New Roman"/>
                <a:cs typeface="Times New Roman"/>
              </a:rPr>
              <a:t>that the main method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return any value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10" dirty="0">
                <a:latin typeface="Times New Roman"/>
                <a:cs typeface="Times New Roman"/>
              </a:rPr>
              <a:t>caller.If  </a:t>
            </a:r>
            <a:r>
              <a:rPr sz="1200" dirty="0">
                <a:latin typeface="Times New Roman"/>
                <a:cs typeface="Times New Roman"/>
              </a:rPr>
              <a:t>a Java </a:t>
            </a:r>
            <a:r>
              <a:rPr sz="1200" spc="-5" dirty="0">
                <a:latin typeface="Times New Roman"/>
                <a:cs typeface="Times New Roman"/>
              </a:rPr>
              <a:t>program is </a:t>
            </a:r>
            <a:r>
              <a:rPr sz="1200" dirty="0">
                <a:latin typeface="Times New Roman"/>
                <a:cs typeface="Times New Roman"/>
              </a:rPr>
              <a:t>to exit with </a:t>
            </a:r>
            <a:r>
              <a:rPr sz="1200" spc="-5" dirty="0">
                <a:latin typeface="Times New Roman"/>
                <a:cs typeface="Times New Roman"/>
              </a:rPr>
              <a:t>an error code, </a:t>
            </a:r>
            <a:r>
              <a:rPr sz="1200" dirty="0">
                <a:latin typeface="Times New Roman"/>
                <a:cs typeface="Times New Roman"/>
              </a:rPr>
              <a:t>it must </a:t>
            </a:r>
            <a:r>
              <a:rPr sz="1200" spc="-5" dirty="0">
                <a:latin typeface="Times New Roman"/>
                <a:cs typeface="Times New Roman"/>
              </a:rPr>
              <a:t>call System.exit() explicitly.The  method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"main"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keyword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language.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18</a:t>
            </a:fld>
            <a:endParaRPr sz="12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430783"/>
            <a:ext cx="5530215" cy="917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838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 JAVA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0200"/>
              </a:lnSpc>
            </a:pPr>
            <a:r>
              <a:rPr sz="1200" dirty="0">
                <a:latin typeface="Times New Roman"/>
                <a:cs typeface="Times New Roman"/>
              </a:rPr>
              <a:t>method the Java </a:t>
            </a:r>
            <a:r>
              <a:rPr sz="1200" spc="-5" dirty="0">
                <a:latin typeface="Times New Roman"/>
                <a:cs typeface="Times New Roman"/>
              </a:rPr>
              <a:t>launcher calls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pass control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program.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that run in  </a:t>
            </a:r>
            <a:r>
              <a:rPr sz="1200" spc="-5" dirty="0">
                <a:latin typeface="Times New Roman"/>
                <a:cs typeface="Times New Roman"/>
              </a:rPr>
              <a:t>managed environments such as applets and Enterprise JavaBean </a:t>
            </a:r>
            <a:r>
              <a:rPr sz="1200" dirty="0">
                <a:latin typeface="Times New Roman"/>
                <a:cs typeface="Times New Roman"/>
              </a:rPr>
              <a:t>do not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main() </a:t>
            </a:r>
            <a:r>
              <a:rPr sz="1200" dirty="0">
                <a:latin typeface="Times New Roman"/>
                <a:cs typeface="Times New Roman"/>
              </a:rPr>
              <a:t>method.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program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contain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main methods,  </a:t>
            </a:r>
            <a:r>
              <a:rPr sz="1200" spc="-5" dirty="0">
                <a:latin typeface="Times New Roman"/>
                <a:cs typeface="Times New Roman"/>
              </a:rPr>
              <a:t>which means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VM needs </a:t>
            </a:r>
            <a:r>
              <a:rPr sz="1200" dirty="0">
                <a:latin typeface="Times New Roman"/>
                <a:cs typeface="Times New Roman"/>
              </a:rPr>
              <a:t>to be explicitly told </a:t>
            </a:r>
            <a:r>
              <a:rPr sz="1200" spc="-5" dirty="0">
                <a:latin typeface="Times New Roman"/>
                <a:cs typeface="Times New Roman"/>
              </a:rPr>
              <a:t>which class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launch from. </a:t>
            </a:r>
            <a:r>
              <a:rPr sz="1200" dirty="0">
                <a:latin typeface="Times New Roman"/>
                <a:cs typeface="Times New Roman"/>
              </a:rPr>
              <a:t>The  main method must </a:t>
            </a:r>
            <a:r>
              <a:rPr sz="1200" spc="-5" dirty="0">
                <a:latin typeface="Times New Roman"/>
                <a:cs typeface="Times New Roman"/>
              </a:rPr>
              <a:t>accept an array </a:t>
            </a:r>
            <a:r>
              <a:rPr sz="1200" dirty="0">
                <a:latin typeface="Times New Roman"/>
                <a:cs typeface="Times New Roman"/>
              </a:rPr>
              <a:t>of String </a:t>
            </a:r>
            <a:r>
              <a:rPr sz="1200" spc="-5" dirty="0">
                <a:latin typeface="Times New Roman"/>
                <a:cs typeface="Times New Roman"/>
              </a:rPr>
              <a:t>objects. By convention,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referenced as  </a:t>
            </a:r>
            <a:r>
              <a:rPr sz="1200" spc="-10" dirty="0">
                <a:latin typeface="Times New Roman"/>
                <a:cs typeface="Times New Roman"/>
              </a:rPr>
              <a:t>args </a:t>
            </a:r>
            <a:r>
              <a:rPr sz="1200" spc="-5" dirty="0">
                <a:latin typeface="Times New Roman"/>
                <a:cs typeface="Times New Roman"/>
              </a:rPr>
              <a:t>although any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legal identifier name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used. </a:t>
            </a:r>
            <a:r>
              <a:rPr sz="1200" dirty="0">
                <a:latin typeface="Times New Roman"/>
                <a:cs typeface="Times New Roman"/>
              </a:rPr>
              <a:t>Since Java 5, the main method  </a:t>
            </a:r>
            <a:r>
              <a:rPr sz="1200" spc="-5" dirty="0">
                <a:latin typeface="Times New Roman"/>
                <a:cs typeface="Times New Roman"/>
              </a:rPr>
              <a:t>can also use variable arguments,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public static void </a:t>
            </a:r>
            <a:r>
              <a:rPr sz="1200" spc="-5" dirty="0">
                <a:latin typeface="Times New Roman"/>
                <a:cs typeface="Times New Roman"/>
              </a:rPr>
              <a:t>main(String... args),  allowing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main method </a:t>
            </a:r>
            <a:r>
              <a:rPr sz="1200" dirty="0">
                <a:latin typeface="Times New Roman"/>
                <a:cs typeface="Times New Roman"/>
              </a:rPr>
              <a:t>to be invoked </a:t>
            </a:r>
            <a:r>
              <a:rPr sz="1200" spc="-5" dirty="0">
                <a:latin typeface="Times New Roman"/>
                <a:cs typeface="Times New Roman"/>
              </a:rPr>
              <a:t>with an arbitrary </a:t>
            </a:r>
            <a:r>
              <a:rPr sz="1200" dirty="0">
                <a:latin typeface="Times New Roman"/>
                <a:cs typeface="Times New Roman"/>
              </a:rPr>
              <a:t>number of String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arguments.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effect </a:t>
            </a:r>
            <a:r>
              <a:rPr sz="1200" dirty="0">
                <a:latin typeface="Times New Roman"/>
                <a:cs typeface="Times New Roman"/>
              </a:rPr>
              <a:t>of this </a:t>
            </a:r>
            <a:r>
              <a:rPr sz="1200" spc="-5" dirty="0">
                <a:latin typeface="Times New Roman"/>
                <a:cs typeface="Times New Roman"/>
              </a:rPr>
              <a:t>alternate declaration is semantically identical </a:t>
            </a:r>
            <a:r>
              <a:rPr sz="1200" dirty="0">
                <a:latin typeface="Times New Roman"/>
                <a:cs typeface="Times New Roman"/>
              </a:rPr>
              <a:t>(the </a:t>
            </a:r>
            <a:r>
              <a:rPr sz="1200" spc="-10" dirty="0">
                <a:latin typeface="Times New Roman"/>
                <a:cs typeface="Times New Roman"/>
              </a:rPr>
              <a:t>args </a:t>
            </a:r>
            <a:r>
              <a:rPr sz="1200" spc="-5" dirty="0">
                <a:latin typeface="Times New Roman"/>
                <a:cs typeface="Times New Roman"/>
              </a:rPr>
              <a:t>parameter is </a:t>
            </a:r>
            <a:r>
              <a:rPr sz="1200" dirty="0">
                <a:latin typeface="Times New Roman"/>
                <a:cs typeface="Times New Roman"/>
              </a:rPr>
              <a:t>still  </a:t>
            </a:r>
            <a:r>
              <a:rPr sz="1200" spc="-5" dirty="0">
                <a:latin typeface="Times New Roman"/>
                <a:cs typeface="Times New Roman"/>
              </a:rPr>
              <a:t>an array </a:t>
            </a:r>
            <a:r>
              <a:rPr sz="1200" dirty="0">
                <a:latin typeface="Times New Roman"/>
                <a:cs typeface="Times New Roman"/>
              </a:rPr>
              <a:t>of String </a:t>
            </a:r>
            <a:r>
              <a:rPr sz="1200" spc="-5" dirty="0">
                <a:latin typeface="Times New Roman"/>
                <a:cs typeface="Times New Roman"/>
              </a:rPr>
              <a:t>objects),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allows an alternate </a:t>
            </a:r>
            <a:r>
              <a:rPr sz="1200" spc="-10" dirty="0">
                <a:latin typeface="Times New Roman"/>
                <a:cs typeface="Times New Roman"/>
              </a:rPr>
              <a:t>syntax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creating and passing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10" dirty="0">
                <a:latin typeface="Times New Roman"/>
                <a:cs typeface="Times New Roman"/>
              </a:rPr>
              <a:t>array.The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launcher launches </a:t>
            </a:r>
            <a:r>
              <a:rPr sz="1200" dirty="0">
                <a:latin typeface="Times New Roman"/>
                <a:cs typeface="Times New Roman"/>
              </a:rPr>
              <a:t>Java by loading a </a:t>
            </a:r>
            <a:r>
              <a:rPr sz="1200" spc="-5" dirty="0">
                <a:latin typeface="Times New Roman"/>
                <a:cs typeface="Times New Roman"/>
              </a:rPr>
              <a:t>given class </a:t>
            </a:r>
            <a:r>
              <a:rPr sz="1200" dirty="0">
                <a:latin typeface="Times New Roman"/>
                <a:cs typeface="Times New Roman"/>
              </a:rPr>
              <a:t>(specified on the  </a:t>
            </a:r>
            <a:r>
              <a:rPr sz="1200" spc="-5" dirty="0">
                <a:latin typeface="Times New Roman"/>
                <a:cs typeface="Times New Roman"/>
              </a:rPr>
              <a:t>command </a:t>
            </a:r>
            <a:r>
              <a:rPr sz="1200" dirty="0">
                <a:latin typeface="Times New Roman"/>
                <a:cs typeface="Times New Roman"/>
              </a:rPr>
              <a:t>line or </a:t>
            </a:r>
            <a:r>
              <a:rPr sz="1200" spc="-5" dirty="0">
                <a:latin typeface="Times New Roman"/>
                <a:cs typeface="Times New Roman"/>
              </a:rPr>
              <a:t>as an attribute </a:t>
            </a:r>
            <a:r>
              <a:rPr sz="1200" dirty="0">
                <a:latin typeface="Times New Roman"/>
                <a:cs typeface="Times New Roman"/>
              </a:rPr>
              <a:t>in a JAR) </a:t>
            </a:r>
            <a:r>
              <a:rPr sz="1200" spc="-5" dirty="0">
                <a:latin typeface="Times New Roman"/>
                <a:cs typeface="Times New Roman"/>
              </a:rPr>
              <a:t>and starting its </a:t>
            </a:r>
            <a:r>
              <a:rPr sz="1200" dirty="0">
                <a:latin typeface="Times New Roman"/>
                <a:cs typeface="Times New Roman"/>
              </a:rPr>
              <a:t>public static void </a:t>
            </a:r>
            <a:r>
              <a:rPr sz="1200" spc="-5" dirty="0">
                <a:latin typeface="Times New Roman"/>
                <a:cs typeface="Times New Roman"/>
              </a:rPr>
              <a:t>main(String[])  </a:t>
            </a:r>
            <a:r>
              <a:rPr sz="1200" dirty="0">
                <a:latin typeface="Times New Roman"/>
                <a:cs typeface="Times New Roman"/>
              </a:rPr>
              <a:t>method.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3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Stand-alone programs </a:t>
            </a:r>
            <a:r>
              <a:rPr sz="120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declare </a:t>
            </a:r>
            <a:r>
              <a:rPr sz="1200" dirty="0">
                <a:latin typeface="Times New Roman"/>
                <a:cs typeface="Times New Roman"/>
              </a:rPr>
              <a:t>this method </a:t>
            </a:r>
            <a:r>
              <a:rPr sz="1200" spc="-5" dirty="0">
                <a:latin typeface="Times New Roman"/>
                <a:cs typeface="Times New Roman"/>
              </a:rPr>
              <a:t>explicitly.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String[] </a:t>
            </a:r>
            <a:r>
              <a:rPr sz="1200" spc="-10" dirty="0">
                <a:latin typeface="Times New Roman"/>
                <a:cs typeface="Times New Roman"/>
              </a:rPr>
              <a:t>args </a:t>
            </a:r>
            <a:r>
              <a:rPr sz="1200" spc="-5" dirty="0">
                <a:latin typeface="Times New Roman"/>
                <a:cs typeface="Times New Roman"/>
              </a:rPr>
              <a:t>parameter is  an array </a:t>
            </a:r>
            <a:r>
              <a:rPr sz="1200" dirty="0">
                <a:latin typeface="Times New Roman"/>
                <a:cs typeface="Times New Roman"/>
              </a:rPr>
              <a:t>of String </a:t>
            </a:r>
            <a:r>
              <a:rPr sz="1200" spc="-5" dirty="0">
                <a:latin typeface="Times New Roman"/>
                <a:cs typeface="Times New Roman"/>
              </a:rPr>
              <a:t>objects containing any arguments passed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class.The parameters </a:t>
            </a:r>
            <a:r>
              <a:rPr sz="1200" dirty="0">
                <a:latin typeface="Times New Roman"/>
                <a:cs typeface="Times New Roman"/>
              </a:rPr>
              <a:t>to  main </a:t>
            </a:r>
            <a:r>
              <a:rPr sz="1200" spc="-5" dirty="0">
                <a:latin typeface="Times New Roman"/>
                <a:cs typeface="Times New Roman"/>
              </a:rPr>
              <a:t>are often passed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command line. </a:t>
            </a:r>
            <a:r>
              <a:rPr sz="1200" dirty="0">
                <a:latin typeface="Times New Roman"/>
                <a:cs typeface="Times New Roman"/>
              </a:rPr>
              <a:t>Printing </a:t>
            </a:r>
            <a:r>
              <a:rPr sz="1200" spc="-5" dirty="0">
                <a:latin typeface="Times New Roman"/>
                <a:cs typeface="Times New Roman"/>
              </a:rPr>
              <a:t>is part </a:t>
            </a:r>
            <a:r>
              <a:rPr sz="1200" dirty="0">
                <a:latin typeface="Times New Roman"/>
                <a:cs typeface="Times New Roman"/>
              </a:rPr>
              <a:t>of a Java </a:t>
            </a:r>
            <a:r>
              <a:rPr sz="1200" spc="-5" dirty="0">
                <a:latin typeface="Times New Roman"/>
                <a:cs typeface="Times New Roman"/>
              </a:rPr>
              <a:t>standard  </a:t>
            </a:r>
            <a:r>
              <a:rPr sz="1200" spc="-10" dirty="0">
                <a:latin typeface="Times New Roman"/>
                <a:cs typeface="Times New Roman"/>
              </a:rPr>
              <a:t>library: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class defines </a:t>
            </a:r>
            <a:r>
              <a:rPr sz="1200" dirty="0">
                <a:latin typeface="Times New Roman"/>
                <a:cs typeface="Times New Roman"/>
              </a:rPr>
              <a:t>a public static </a:t>
            </a:r>
            <a:r>
              <a:rPr sz="1200" spc="-5" dirty="0">
                <a:latin typeface="Times New Roman"/>
                <a:cs typeface="Times New Roman"/>
              </a:rPr>
              <a:t>field called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400"/>
              </a:lnSpc>
              <a:spcBef>
                <a:spcPts val="990"/>
              </a:spcBef>
            </a:pPr>
            <a:r>
              <a:rPr sz="1200" dirty="0">
                <a:latin typeface="Times New Roman"/>
                <a:cs typeface="Times New Roman"/>
              </a:rPr>
              <a:t>The out </a:t>
            </a:r>
            <a:r>
              <a:rPr sz="1200" spc="-5" dirty="0">
                <a:latin typeface="Times New Roman"/>
                <a:cs typeface="Times New Roman"/>
              </a:rPr>
              <a:t>object is an instance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PrintStream class and </a:t>
            </a:r>
            <a:r>
              <a:rPr sz="1200" dirty="0">
                <a:latin typeface="Times New Roman"/>
                <a:cs typeface="Times New Roman"/>
              </a:rPr>
              <a:t>provides many methods for  printing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out, including </a:t>
            </a:r>
            <a:r>
              <a:rPr sz="1200" spc="-5" dirty="0">
                <a:latin typeface="Times New Roman"/>
                <a:cs typeface="Times New Roman"/>
              </a:rPr>
              <a:t>println(String) which also appends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line to  the </a:t>
            </a:r>
            <a:r>
              <a:rPr sz="1200" spc="-5" dirty="0">
                <a:latin typeface="Times New Roman"/>
                <a:cs typeface="Times New Roman"/>
              </a:rPr>
              <a:t>passed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5"/>
              </a:spcBef>
            </a:pPr>
            <a:r>
              <a:rPr sz="1200" b="1" dirty="0">
                <a:latin typeface="Times New Roman"/>
                <a:cs typeface="Times New Roman"/>
              </a:rPr>
              <a:t>4.2 </a:t>
            </a:r>
            <a:r>
              <a:rPr sz="1200" b="1" spc="-5" dirty="0">
                <a:latin typeface="Times New Roman"/>
                <a:cs typeface="Times New Roman"/>
              </a:rPr>
              <a:t>A </a:t>
            </a:r>
            <a:r>
              <a:rPr sz="1200" b="1" spc="-10" dirty="0">
                <a:latin typeface="Times New Roman"/>
                <a:cs typeface="Times New Roman"/>
              </a:rPr>
              <a:t>more </a:t>
            </a:r>
            <a:r>
              <a:rPr sz="1200" b="1" spc="-5" dirty="0">
                <a:latin typeface="Times New Roman"/>
                <a:cs typeface="Times New Roman"/>
              </a:rPr>
              <a:t>comprehensive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5" dirty="0">
                <a:latin typeface="Times New Roman"/>
                <a:cs typeface="Times New Roman"/>
              </a:rPr>
              <a:t> OddEven.java</a:t>
            </a:r>
            <a:endParaRPr sz="1200">
              <a:latin typeface="Times New Roman"/>
              <a:cs typeface="Times New Roman"/>
            </a:endParaRPr>
          </a:p>
          <a:p>
            <a:pPr marL="12700" marR="3472815">
              <a:lnSpc>
                <a:spcPct val="1792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import </a:t>
            </a:r>
            <a:r>
              <a:rPr sz="1200" spc="-5" dirty="0">
                <a:latin typeface="Times New Roman"/>
                <a:cs typeface="Times New Roman"/>
              </a:rPr>
              <a:t>javax.swing.JOptionPane;  </a:t>
            </a: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5" dirty="0">
                <a:latin typeface="Times New Roman"/>
                <a:cs typeface="Times New Roman"/>
              </a:rPr>
              <a:t>class OddEven</a:t>
            </a:r>
            <a:r>
              <a:rPr sz="1200" dirty="0"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 marR="1944370">
              <a:lnSpc>
                <a:spcPct val="1792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// </a:t>
            </a:r>
            <a:r>
              <a:rPr sz="1200" spc="-5" dirty="0">
                <a:latin typeface="Times New Roman"/>
                <a:cs typeface="Times New Roman"/>
              </a:rPr>
              <a:t>"input" is </a:t>
            </a:r>
            <a:r>
              <a:rPr sz="1200" dirty="0">
                <a:latin typeface="Times New Roman"/>
                <a:cs typeface="Times New Roman"/>
              </a:rPr>
              <a:t>the number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 gives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computer  private </a:t>
            </a:r>
            <a:r>
              <a:rPr sz="1200" dirty="0">
                <a:latin typeface="Times New Roman"/>
                <a:cs typeface="Times New Roman"/>
              </a:rPr>
              <a:t>int input; // a </a:t>
            </a:r>
            <a:r>
              <a:rPr sz="1200" spc="-5" dirty="0">
                <a:latin typeface="Times New Roman"/>
                <a:cs typeface="Times New Roman"/>
              </a:rPr>
              <a:t>whole number("int" means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integer)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0" indent="-114300" algn="just">
              <a:lnSpc>
                <a:spcPct val="100000"/>
              </a:lnSpc>
              <a:spcBef>
                <a:spcPts val="1155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constructor </a:t>
            </a:r>
            <a:r>
              <a:rPr sz="1200" dirty="0">
                <a:latin typeface="Times New Roman"/>
                <a:cs typeface="Times New Roman"/>
              </a:rPr>
              <a:t>method.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gets called when an object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OddEven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  <a:p>
            <a:pPr marL="127000" indent="-114300" algn="just">
              <a:lnSpc>
                <a:spcPct val="100000"/>
              </a:lnSpc>
              <a:spcBef>
                <a:spcPts val="1140"/>
              </a:spcBef>
              <a:buChar char="*"/>
              <a:tabLst>
                <a:tab pos="127000" algn="l"/>
              </a:tabLst>
            </a:pPr>
            <a:r>
              <a:rPr sz="1200" spc="-5" dirty="0">
                <a:latin typeface="Times New Roman"/>
                <a:cs typeface="Times New Roman"/>
              </a:rPr>
              <a:t>is being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5" dirty="0">
                <a:latin typeface="Times New Roman"/>
                <a:cs typeface="Times New Roman"/>
              </a:rPr>
              <a:t>OddEven()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//Code not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19</a:t>
            </a:fld>
            <a:endParaRPr sz="12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</a:t>
            </a:fld>
            <a:endParaRPr sz="120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330450" y="850900"/>
            <a:ext cx="35052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Networking Basics</a:t>
            </a:r>
            <a:endParaRPr kumimoji="0" lang="en-US" sz="28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73050" y="5118100"/>
            <a:ext cx="7131050" cy="32916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b="0" dirty="0" err="1">
                <a:latin typeface="Times New Roman" pitchFamily="18" charset="0"/>
                <a:cs typeface="Times New Roman" pitchFamily="18" charset="0"/>
              </a:rPr>
              <a:t>java.net.InetAddress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 class converts between hostnames and internet addresses </a:t>
            </a:r>
          </a:p>
          <a:p>
            <a:pPr marL="914400" lvl="1" indent="-457200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tm = </a:t>
            </a:r>
            <a:r>
              <a:rPr lang="en-US" sz="1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InetAddress.getByName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(“www.yahoo.com");</a:t>
            </a:r>
          </a:p>
          <a:p>
            <a:pPr marL="914400" lvl="1" indent="-457200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tm= </a:t>
            </a:r>
            <a:r>
              <a:rPr lang="en-US" sz="1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InetAddress.getByName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"); </a:t>
            </a:r>
          </a:p>
          <a:p>
            <a:pPr marL="914400" lvl="1" indent="-457200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1400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//127.0.0.1</a:t>
            </a:r>
          </a:p>
          <a:p>
            <a:pPr marL="914400" lvl="1" indent="-457200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tm = </a:t>
            </a:r>
            <a:r>
              <a:rPr lang="en-US" sz="1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InetAddress.getLocalHost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914400" lvl="1" indent="-457200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Can get array of addresses (if more than one)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addrs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addrs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InetAddress.</a:t>
            </a:r>
            <a:r>
              <a:rPr lang="en-US" sz="1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getAllByName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(“www.yahoo.com");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400" dirty="0" err="1">
                <a:solidFill>
                  <a:srgbClr val="66CC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addr.length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addrs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1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getHostAddress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457200" indent="-457200">
              <a:spcBef>
                <a:spcPct val="50000"/>
              </a:spcBef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49250" y="1689100"/>
            <a:ext cx="6902450" cy="32766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Internet protocol (IP)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addresses</a:t>
            </a:r>
          </a:p>
          <a:p>
            <a:pPr marL="45720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Every host on Internet has a unique IP address </a:t>
            </a:r>
          </a:p>
          <a:p>
            <a:pPr marL="1371600" marR="0" lvl="3" indent="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143.89.40.46, 203.184.197.198</a:t>
            </a:r>
          </a:p>
          <a:p>
            <a:pPr marL="1371600" marR="0" lvl="3" indent="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203.184.197.196, 203.184.197.197, 127.0.0.1</a:t>
            </a:r>
          </a:p>
          <a:p>
            <a:pPr marL="1371600" marR="0" lvl="3" indent="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Pct val="75000"/>
              <a:buFont typeface="Monotype Sort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More convenient to refer to using hostname string</a:t>
            </a:r>
          </a:p>
          <a:p>
            <a:pPr marL="1371600" marR="0" lvl="3" indent="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cs.ust.hk, tom.com,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localhost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One hostname can correspond to multiple internet addresses:</a:t>
            </a:r>
          </a:p>
          <a:p>
            <a:pPr marL="914400" marR="0" lvl="2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hlinkClick r:id="rId3"/>
              </a:rPr>
              <a:t>www.yahoo.com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371600" marR="0" lvl="3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66.218.70.49; 66.218.70.50; 66.218.71.80; 66.218.71.84; …</a:t>
            </a:r>
          </a:p>
          <a:p>
            <a:pPr marL="1371600" marR="0" lvl="3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Domain Naming Service (DNS) maps names to numbers.</a:t>
            </a:r>
          </a:p>
          <a:p>
            <a:pPr marL="45720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12621"/>
            <a:ext cx="5484495" cy="316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// 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main method.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gets called when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class is </a:t>
            </a:r>
            <a:r>
              <a:rPr sz="1200" dirty="0">
                <a:latin typeface="Times New Roman"/>
                <a:cs typeface="Times New Roman"/>
              </a:rPr>
              <a:t>run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a Java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public static void </a:t>
            </a:r>
            <a:r>
              <a:rPr sz="1200" spc="-5" dirty="0">
                <a:latin typeface="Times New Roman"/>
                <a:cs typeface="Times New Roman"/>
              </a:rPr>
              <a:t>main(String[] args)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40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This line of </a:t>
            </a:r>
            <a:r>
              <a:rPr sz="1200" spc="-5" dirty="0">
                <a:latin typeface="Times New Roman"/>
                <a:cs typeface="Times New Roman"/>
              </a:rPr>
              <a:t>code creates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 instance </a:t>
            </a:r>
            <a:r>
              <a:rPr sz="1200" dirty="0">
                <a:latin typeface="Times New Roman"/>
                <a:cs typeface="Times New Roman"/>
              </a:rPr>
              <a:t>of this </a:t>
            </a:r>
            <a:r>
              <a:rPr sz="1200" spc="-5" dirty="0">
                <a:latin typeface="Times New Roman"/>
                <a:cs typeface="Times New Roman"/>
              </a:rPr>
              <a:t>class called "number" (also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50"/>
              </a:spcBef>
              <a:buChar char="*"/>
              <a:tabLst>
                <a:tab pos="127000" algn="l"/>
              </a:tabLst>
            </a:pPr>
            <a:r>
              <a:rPr sz="1200" spc="-5" dirty="0">
                <a:latin typeface="Times New Roman"/>
                <a:cs typeface="Times New Roman"/>
              </a:rPr>
              <a:t>Object) and initializes </a:t>
            </a:r>
            <a:r>
              <a:rPr sz="1200" dirty="0">
                <a:latin typeface="Times New Roman"/>
                <a:cs typeface="Times New Roman"/>
              </a:rPr>
              <a:t>it by </a:t>
            </a:r>
            <a:r>
              <a:rPr sz="1200" spc="-5" dirty="0">
                <a:latin typeface="Times New Roman"/>
                <a:cs typeface="Times New Roman"/>
              </a:rPr>
              <a:t>calling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constructor. </a:t>
            </a:r>
            <a:r>
              <a:rPr sz="1200" dirty="0">
                <a:latin typeface="Times New Roman"/>
                <a:cs typeface="Times New Roman"/>
              </a:rPr>
              <a:t>The next line of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calls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40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"showDialog()" </a:t>
            </a:r>
            <a:r>
              <a:rPr sz="1200" dirty="0">
                <a:latin typeface="Times New Roman"/>
                <a:cs typeface="Times New Roman"/>
              </a:rPr>
              <a:t>method, </a:t>
            </a:r>
            <a:r>
              <a:rPr sz="1200" spc="-5" dirty="0">
                <a:latin typeface="Times New Roman"/>
                <a:cs typeface="Times New Roman"/>
              </a:rPr>
              <a:t>which brings </a:t>
            </a:r>
            <a:r>
              <a:rPr sz="1200" dirty="0">
                <a:latin typeface="Times New Roman"/>
                <a:cs typeface="Times New Roman"/>
              </a:rPr>
              <a:t>up a prompt to </a:t>
            </a:r>
            <a:r>
              <a:rPr sz="1200" spc="-5" dirty="0">
                <a:latin typeface="Times New Roman"/>
                <a:cs typeface="Times New Roman"/>
              </a:rPr>
              <a:t>ask </a:t>
            </a:r>
            <a:r>
              <a:rPr sz="1200" spc="-1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for 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marR="3213100">
              <a:lnSpc>
                <a:spcPts val="2590"/>
              </a:lnSpc>
              <a:spcBef>
                <a:spcPts val="270"/>
              </a:spcBef>
            </a:pPr>
            <a:r>
              <a:rPr sz="1200" spc="-5" dirty="0">
                <a:latin typeface="Times New Roman"/>
                <a:cs typeface="Times New Roman"/>
              </a:rPr>
              <a:t>OddEven </a:t>
            </a:r>
            <a:r>
              <a:rPr sz="1200" dirty="0">
                <a:latin typeface="Times New Roman"/>
                <a:cs typeface="Times New Roman"/>
              </a:rPr>
              <a:t>number =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OddEven();  number.showDialog();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20</a:t>
            </a:fld>
            <a:endParaRPr sz="1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4527930"/>
            <a:ext cx="4907915" cy="513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public void </a:t>
            </a:r>
            <a:r>
              <a:rPr sz="1200" spc="-5" dirty="0">
                <a:latin typeface="Times New Roman"/>
                <a:cs typeface="Times New Roman"/>
              </a:rPr>
              <a:t>showDialog()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50"/>
              </a:spcBef>
              <a:buChar char="*"/>
              <a:tabLst>
                <a:tab pos="127000" algn="l"/>
              </a:tabLst>
            </a:pPr>
            <a:r>
              <a:rPr sz="1200" spc="-15" dirty="0">
                <a:latin typeface="Times New Roman"/>
                <a:cs typeface="Times New Roman"/>
              </a:rPr>
              <a:t>"try"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sure nothing </a:t>
            </a:r>
            <a:r>
              <a:rPr sz="1200" spc="-5" dirty="0">
                <a:latin typeface="Times New Roman"/>
                <a:cs typeface="Times New Roman"/>
              </a:rPr>
              <a:t>goes wrong. </a:t>
            </a:r>
            <a:r>
              <a:rPr sz="1200" spc="-1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something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does,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45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interpreter skips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"catch"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see what </a:t>
            </a:r>
            <a:r>
              <a:rPr sz="1200" dirty="0">
                <a:latin typeface="Times New Roman"/>
                <a:cs typeface="Times New Roman"/>
              </a:rPr>
              <a:t>it should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do.</a:t>
            </a:r>
            <a:endParaRPr sz="1200">
              <a:latin typeface="Times New Roman"/>
              <a:cs typeface="Times New Roman"/>
            </a:endParaRPr>
          </a:p>
          <a:p>
            <a:pPr marL="12700" marR="4606925">
              <a:lnSpc>
                <a:spcPct val="180000"/>
              </a:lnSpc>
            </a:pPr>
            <a:r>
              <a:rPr sz="1200" dirty="0">
                <a:latin typeface="Times New Roman"/>
                <a:cs typeface="Times New Roman"/>
              </a:rPr>
              <a:t>*/  try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50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code below brings </a:t>
            </a:r>
            <a:r>
              <a:rPr sz="1200" dirty="0">
                <a:latin typeface="Times New Roman"/>
                <a:cs typeface="Times New Roman"/>
              </a:rPr>
              <a:t>up a JOptionPane, </a:t>
            </a:r>
            <a:r>
              <a:rPr sz="1200" spc="-5" dirty="0">
                <a:latin typeface="Times New Roman"/>
                <a:cs typeface="Times New Roman"/>
              </a:rPr>
              <a:t>which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dialog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40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The String </a:t>
            </a:r>
            <a:r>
              <a:rPr sz="1200" spc="-5" dirty="0">
                <a:latin typeface="Times New Roman"/>
                <a:cs typeface="Times New Roman"/>
              </a:rPr>
              <a:t>returned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"showInputDialog()"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is converted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50"/>
              </a:spcBef>
              <a:buChar char="*"/>
              <a:tabLst>
                <a:tab pos="1270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 integer, </a:t>
            </a:r>
            <a:r>
              <a:rPr sz="1200" dirty="0">
                <a:latin typeface="Times New Roman"/>
                <a:cs typeface="Times New Roman"/>
              </a:rPr>
              <a:t>making the </a:t>
            </a:r>
            <a:r>
              <a:rPr sz="1200" spc="-5" dirty="0">
                <a:latin typeface="Times New Roman"/>
                <a:cs typeface="Times New Roman"/>
              </a:rPr>
              <a:t>program treat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number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word.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45"/>
              </a:spcBef>
              <a:buChar char="*"/>
              <a:tabLst>
                <a:tab pos="12700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</a:t>
            </a:r>
            <a:r>
              <a:rPr sz="1200" dirty="0">
                <a:latin typeface="Times New Roman"/>
                <a:cs typeface="Times New Roman"/>
              </a:rPr>
              <a:t>that,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calls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method, </a:t>
            </a:r>
            <a:r>
              <a:rPr sz="1200" spc="-5" dirty="0">
                <a:latin typeface="Times New Roman"/>
                <a:cs typeface="Times New Roman"/>
              </a:rPr>
              <a:t>calculate()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50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display </a:t>
            </a:r>
            <a:r>
              <a:rPr sz="1200" spc="-5" dirty="0">
                <a:latin typeface="Times New Roman"/>
                <a:cs typeface="Times New Roman"/>
              </a:rPr>
              <a:t>either "Even"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"Odd."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input = </a:t>
            </a:r>
            <a:r>
              <a:rPr sz="1200" spc="-5" dirty="0">
                <a:latin typeface="Times New Roman"/>
                <a:cs typeface="Times New Roman"/>
              </a:rPr>
              <a:t>new Integer(JOptionPane.showInputDialog("Please Enter A Number"));  calculate();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dirty="0">
                <a:latin typeface="Times New Roman"/>
                <a:cs typeface="Times New Roman"/>
              </a:rPr>
              <a:t>} </a:t>
            </a:r>
            <a:r>
              <a:rPr sz="1200" spc="-5" dirty="0">
                <a:latin typeface="Times New Roman"/>
                <a:cs typeface="Times New Roman"/>
              </a:rPr>
              <a:t>catch (NumberFormatException e)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12621"/>
            <a:ext cx="4846955" cy="218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50"/>
              </a:spcBef>
              <a:buChar char="*"/>
              <a:tabLst>
                <a:tab pos="127000" algn="l"/>
              </a:tabLst>
            </a:pPr>
            <a:r>
              <a:rPr sz="1200" spc="-5" dirty="0">
                <a:latin typeface="Times New Roman"/>
                <a:cs typeface="Times New Roman"/>
              </a:rPr>
              <a:t>Getting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catch </a:t>
            </a:r>
            <a:r>
              <a:rPr sz="1200" dirty="0">
                <a:latin typeface="Times New Roman"/>
                <a:cs typeface="Times New Roman"/>
              </a:rPr>
              <a:t>block </a:t>
            </a:r>
            <a:r>
              <a:rPr sz="1200" spc="-5" dirty="0">
                <a:latin typeface="Times New Roman"/>
                <a:cs typeface="Times New Roman"/>
              </a:rPr>
              <a:t>means that there was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problem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format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55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number. Probably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letters were </a:t>
            </a:r>
            <a:r>
              <a:rPr sz="1200" spc="-10" dirty="0">
                <a:latin typeface="Times New Roman"/>
                <a:cs typeface="Times New Roman"/>
              </a:rPr>
              <a:t>typed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System.err.println("ERROR: Invalid </a:t>
            </a:r>
            <a:r>
              <a:rPr sz="1200" dirty="0">
                <a:latin typeface="Times New Roman"/>
                <a:cs typeface="Times New Roman"/>
              </a:rPr>
              <a:t>input. </a:t>
            </a:r>
            <a:r>
              <a:rPr sz="1200" spc="-5" dirty="0">
                <a:latin typeface="Times New Roman"/>
                <a:cs typeface="Times New Roman"/>
              </a:rPr>
              <a:t>Please </a:t>
            </a:r>
            <a:r>
              <a:rPr sz="1200" spc="-10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numerical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21</a:t>
            </a:fld>
            <a:endParaRPr sz="12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3541902"/>
            <a:ext cx="4925695" cy="4151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50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When this </a:t>
            </a:r>
            <a:r>
              <a:rPr sz="1200" spc="-5" dirty="0">
                <a:latin typeface="Times New Roman"/>
                <a:cs typeface="Times New Roman"/>
              </a:rPr>
              <a:t>gets called,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sends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interpreter.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40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interpreter usually shows </a:t>
            </a:r>
            <a:r>
              <a:rPr sz="1200" dirty="0">
                <a:latin typeface="Times New Roman"/>
                <a:cs typeface="Times New Roman"/>
              </a:rPr>
              <a:t>it on the </a:t>
            </a:r>
            <a:r>
              <a:rPr sz="1200" spc="-5" dirty="0">
                <a:latin typeface="Times New Roman"/>
                <a:cs typeface="Times New Roman"/>
              </a:rPr>
              <a:t>command prompt (For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users)</a:t>
            </a:r>
            <a:endParaRPr sz="1200">
              <a:latin typeface="Times New Roman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1155"/>
              </a:spcBef>
              <a:buChar char="*"/>
              <a:tabLst>
                <a:tab pos="127000" algn="l"/>
              </a:tabLst>
            </a:pPr>
            <a:r>
              <a:rPr sz="1200" dirty="0">
                <a:latin typeface="Times New Roman"/>
                <a:cs typeface="Times New Roman"/>
              </a:rPr>
              <a:t>or the </a:t>
            </a:r>
            <a:r>
              <a:rPr sz="1200" spc="-5" dirty="0">
                <a:latin typeface="Times New Roman"/>
                <a:cs typeface="Times New Roman"/>
              </a:rPr>
              <a:t>terminal (For </a:t>
            </a:r>
            <a:r>
              <a:rPr sz="1200" spc="-10" dirty="0">
                <a:latin typeface="Times New Roman"/>
                <a:cs typeface="Times New Roman"/>
              </a:rPr>
              <a:t>Linux </a:t>
            </a:r>
            <a:r>
              <a:rPr sz="1200" spc="-5" dirty="0">
                <a:latin typeface="Times New Roman"/>
                <a:cs typeface="Times New Roman"/>
              </a:rPr>
              <a:t>users).(Assuming it's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marR="3381375">
              <a:lnSpc>
                <a:spcPct val="1793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private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5" dirty="0">
                <a:latin typeface="Times New Roman"/>
                <a:cs typeface="Times New Roman"/>
              </a:rPr>
              <a:t>calculate()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  if </a:t>
            </a:r>
            <a:r>
              <a:rPr sz="1200" spc="-5" dirty="0">
                <a:latin typeface="Times New Roman"/>
                <a:cs typeface="Times New Roman"/>
              </a:rPr>
              <a:t>(input </a:t>
            </a:r>
            <a:r>
              <a:rPr sz="1200" dirty="0">
                <a:latin typeface="Times New Roman"/>
                <a:cs typeface="Times New Roman"/>
              </a:rPr>
              <a:t>% 2 </a:t>
            </a:r>
            <a:r>
              <a:rPr sz="1200" spc="-5" dirty="0">
                <a:latin typeface="Times New Roman"/>
                <a:cs typeface="Times New Roman"/>
              </a:rPr>
              <a:t>== </a:t>
            </a:r>
            <a:r>
              <a:rPr sz="1200" dirty="0">
                <a:latin typeface="Times New Roman"/>
                <a:cs typeface="Times New Roman"/>
              </a:rPr>
              <a:t>0)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System.out.println("Even");</a:t>
            </a:r>
            <a:endParaRPr sz="1200">
              <a:latin typeface="Times New Roman"/>
              <a:cs typeface="Times New Roman"/>
            </a:endParaRPr>
          </a:p>
          <a:p>
            <a:pPr marL="12700" marR="3255010">
              <a:lnSpc>
                <a:spcPct val="1792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} </a:t>
            </a:r>
            <a:r>
              <a:rPr sz="1200" spc="-5" dirty="0">
                <a:latin typeface="Times New Roman"/>
                <a:cs typeface="Times New Roman"/>
              </a:rPr>
              <a:t>else </a:t>
            </a:r>
            <a:r>
              <a:rPr sz="1200" dirty="0">
                <a:latin typeface="Times New Roman"/>
                <a:cs typeface="Times New Roman"/>
              </a:rPr>
              <a:t>{ 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stem.out.printl</a:t>
            </a:r>
            <a:r>
              <a:rPr sz="1200" spc="-5" dirty="0">
                <a:latin typeface="Times New Roman"/>
                <a:cs typeface="Times New Roman"/>
              </a:rPr>
              <a:t>n(</a:t>
            </a:r>
            <a:r>
              <a:rPr sz="1200" spc="-20" dirty="0">
                <a:latin typeface="Times New Roman"/>
                <a:cs typeface="Times New Roman"/>
              </a:rPr>
              <a:t>"</a:t>
            </a:r>
            <a:r>
              <a:rPr sz="1200" spc="-5" dirty="0">
                <a:latin typeface="Times New Roman"/>
                <a:cs typeface="Times New Roman"/>
              </a:rPr>
              <a:t>Odd</a:t>
            </a:r>
            <a:r>
              <a:rPr sz="1200" spc="-20" dirty="0">
                <a:latin typeface="Times New Roman"/>
                <a:cs typeface="Times New Roman"/>
              </a:rPr>
              <a:t>"</a:t>
            </a:r>
            <a:r>
              <a:rPr sz="1200" dirty="0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8141969"/>
            <a:ext cx="5525770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 import </a:t>
            </a:r>
            <a:r>
              <a:rPr sz="1200" spc="-5" dirty="0">
                <a:latin typeface="Times New Roman"/>
                <a:cs typeface="Times New Roman"/>
              </a:rPr>
              <a:t>statement </a:t>
            </a:r>
            <a:r>
              <a:rPr sz="1200" dirty="0">
                <a:latin typeface="Times New Roman"/>
                <a:cs typeface="Times New Roman"/>
              </a:rPr>
              <a:t>imports the JOptionPane </a:t>
            </a:r>
            <a:r>
              <a:rPr sz="1200" spc="-5" dirty="0">
                <a:latin typeface="Times New Roman"/>
                <a:cs typeface="Times New Roman"/>
              </a:rPr>
              <a:t>class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javax.swing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package.</a:t>
            </a:r>
            <a:endParaRPr sz="1200">
              <a:latin typeface="Times New Roman"/>
              <a:cs typeface="Times New Roman"/>
            </a:endParaRPr>
          </a:p>
          <a:p>
            <a:pPr marL="12700" marR="998219">
              <a:lnSpc>
                <a:spcPct val="1792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OddEven class declares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single private field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int </a:t>
            </a:r>
            <a:r>
              <a:rPr sz="1200" spc="-5" dirty="0">
                <a:latin typeface="Times New Roman"/>
                <a:cs typeface="Times New Roman"/>
              </a:rPr>
              <a:t>named </a:t>
            </a:r>
            <a:r>
              <a:rPr sz="1200" dirty="0">
                <a:latin typeface="Times New Roman"/>
                <a:cs typeface="Times New Roman"/>
              </a:rPr>
              <a:t>input.  </a:t>
            </a:r>
            <a:r>
              <a:rPr sz="1200" spc="-5" dirty="0">
                <a:latin typeface="Times New Roman"/>
                <a:cs typeface="Times New Roman"/>
              </a:rPr>
              <a:t>Every instance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OddEven class has its </a:t>
            </a:r>
            <a:r>
              <a:rPr sz="1200" dirty="0">
                <a:latin typeface="Times New Roman"/>
                <a:cs typeface="Times New Roman"/>
              </a:rPr>
              <a:t>own </a:t>
            </a:r>
            <a:r>
              <a:rPr sz="1200" spc="-5" dirty="0">
                <a:latin typeface="Times New Roman"/>
                <a:cs typeface="Times New Roman"/>
              </a:rPr>
              <a:t>copy </a:t>
            </a:r>
            <a:r>
              <a:rPr sz="1200" dirty="0">
                <a:latin typeface="Times New Roman"/>
                <a:cs typeface="Times New Roman"/>
              </a:rPr>
              <a:t>of the input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private declaration means </a:t>
            </a:r>
            <a:r>
              <a:rPr sz="1200" dirty="0">
                <a:latin typeface="Times New Roman"/>
                <a:cs typeface="Times New Roman"/>
              </a:rPr>
              <a:t>that no other </a:t>
            </a:r>
            <a:r>
              <a:rPr sz="1200" spc="-5" dirty="0">
                <a:latin typeface="Times New Roman"/>
                <a:cs typeface="Times New Roman"/>
              </a:rPr>
              <a:t>class can access (read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write) </a:t>
            </a:r>
            <a:r>
              <a:rPr sz="1200" dirty="0">
                <a:latin typeface="Times New Roman"/>
                <a:cs typeface="Times New Roman"/>
              </a:rPr>
              <a:t>the input  </a:t>
            </a:r>
            <a:r>
              <a:rPr sz="1200" spc="-5" dirty="0"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912621"/>
            <a:ext cx="5530215" cy="606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OddEven() is </a:t>
            </a:r>
            <a:r>
              <a:rPr sz="1200" dirty="0">
                <a:latin typeface="Times New Roman"/>
                <a:cs typeface="Times New Roman"/>
              </a:rPr>
              <a:t>a public </a:t>
            </a:r>
            <a:r>
              <a:rPr sz="1200" spc="-5" dirty="0">
                <a:latin typeface="Times New Roman"/>
                <a:cs typeface="Times New Roman"/>
              </a:rPr>
              <a:t>constructor.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300"/>
              </a:lnSpc>
              <a:spcBef>
                <a:spcPts val="1000"/>
              </a:spcBef>
            </a:pPr>
            <a:r>
              <a:rPr sz="1200" spc="-5" dirty="0">
                <a:latin typeface="Times New Roman"/>
                <a:cs typeface="Times New Roman"/>
              </a:rPr>
              <a:t>Constructors 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name 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enclosing class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declared in,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unlike a  method,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return </a:t>
            </a:r>
            <a:r>
              <a:rPr sz="1200" spc="-10" dirty="0">
                <a:latin typeface="Times New Roman"/>
                <a:cs typeface="Times New Roman"/>
              </a:rPr>
              <a:t>type.A </a:t>
            </a:r>
            <a:r>
              <a:rPr sz="1200" spc="-5" dirty="0">
                <a:latin typeface="Times New Roman"/>
                <a:cs typeface="Times New Roman"/>
              </a:rPr>
              <a:t>constructor is used </a:t>
            </a:r>
            <a:r>
              <a:rPr sz="1200" dirty="0">
                <a:latin typeface="Times New Roman"/>
                <a:cs typeface="Times New Roman"/>
              </a:rPr>
              <a:t>to initialize </a:t>
            </a:r>
            <a:r>
              <a:rPr sz="1200" spc="-5" dirty="0">
                <a:latin typeface="Times New Roman"/>
                <a:cs typeface="Times New Roman"/>
              </a:rPr>
              <a:t>an object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newly  created instance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class.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calculate()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is declared </a:t>
            </a:r>
            <a:r>
              <a:rPr sz="1200" dirty="0">
                <a:latin typeface="Times New Roman"/>
                <a:cs typeface="Times New Roman"/>
              </a:rPr>
              <a:t>without the static  </a:t>
            </a:r>
            <a:r>
              <a:rPr sz="1200" spc="-10" dirty="0">
                <a:latin typeface="Times New Roman"/>
                <a:cs typeface="Times New Roman"/>
              </a:rPr>
              <a:t>keyword.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2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method is </a:t>
            </a:r>
            <a:r>
              <a:rPr sz="1200" dirty="0">
                <a:latin typeface="Times New Roman"/>
                <a:cs typeface="Times New Roman"/>
              </a:rPr>
              <a:t>invoked using a specific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OddEven class.  (The reference used </a:t>
            </a:r>
            <a:r>
              <a:rPr sz="1200" dirty="0">
                <a:latin typeface="Times New Roman"/>
                <a:cs typeface="Times New Roman"/>
              </a:rPr>
              <a:t>to invoke the method </a:t>
            </a:r>
            <a:r>
              <a:rPr sz="1200" spc="-5" dirty="0">
                <a:latin typeface="Times New Roman"/>
                <a:cs typeface="Times New Roman"/>
              </a:rPr>
              <a:t>is passed as an undeclared parameter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type  </a:t>
            </a:r>
            <a:r>
              <a:rPr sz="1200" spc="-5" dirty="0">
                <a:latin typeface="Times New Roman"/>
                <a:cs typeface="Times New Roman"/>
              </a:rPr>
              <a:t>OddEven named </a:t>
            </a:r>
            <a:r>
              <a:rPr sz="1200" dirty="0">
                <a:latin typeface="Times New Roman"/>
                <a:cs typeface="Times New Roman"/>
              </a:rPr>
              <a:t>this.) The method </a:t>
            </a:r>
            <a:r>
              <a:rPr sz="1200" spc="-5" dirty="0">
                <a:latin typeface="Times New Roman"/>
                <a:cs typeface="Times New Roman"/>
              </a:rPr>
              <a:t>tests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expression </a:t>
            </a:r>
            <a:r>
              <a:rPr sz="1200" dirty="0">
                <a:latin typeface="Times New Roman"/>
                <a:cs typeface="Times New Roman"/>
              </a:rPr>
              <a:t>input % 2 </a:t>
            </a:r>
            <a:r>
              <a:rPr sz="1200" spc="-5" dirty="0">
                <a:latin typeface="Times New Roman"/>
                <a:cs typeface="Times New Roman"/>
              </a:rPr>
              <a:t>== </a:t>
            </a:r>
            <a:r>
              <a:rPr sz="1200" dirty="0">
                <a:latin typeface="Times New Roman"/>
                <a:cs typeface="Times New Roman"/>
              </a:rPr>
              <a:t>0 using the if  </a:t>
            </a:r>
            <a:r>
              <a:rPr sz="1200" spc="-10" dirty="0">
                <a:latin typeface="Times New Roman"/>
                <a:cs typeface="Times New Roman"/>
              </a:rPr>
              <a:t>keyword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remainder </a:t>
            </a:r>
            <a:r>
              <a:rPr sz="1200" dirty="0">
                <a:latin typeface="Times New Roman"/>
                <a:cs typeface="Times New Roman"/>
              </a:rPr>
              <a:t>of dividing the input field </a:t>
            </a:r>
            <a:r>
              <a:rPr sz="1200" spc="-5" dirty="0">
                <a:latin typeface="Times New Roman"/>
                <a:cs typeface="Times New Roman"/>
              </a:rPr>
              <a:t>belonging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class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two is</a:t>
            </a:r>
            <a:r>
              <a:rPr sz="1200" dirty="0">
                <a:latin typeface="Times New Roman"/>
                <a:cs typeface="Times New Roman"/>
              </a:rPr>
              <a:t> zero.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0200"/>
              </a:lnSpc>
              <a:spcBef>
                <a:spcPts val="1010"/>
              </a:spcBef>
            </a:pPr>
            <a:r>
              <a:rPr sz="1200" spc="-15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this expression is true, </a:t>
            </a:r>
            <a:r>
              <a:rPr sz="1200" dirty="0">
                <a:latin typeface="Times New Roman"/>
                <a:cs typeface="Times New Roman"/>
              </a:rPr>
              <a:t>then it prints </a:t>
            </a:r>
            <a:r>
              <a:rPr sz="1200" spc="-5" dirty="0">
                <a:latin typeface="Times New Roman"/>
                <a:cs typeface="Times New Roman"/>
              </a:rPr>
              <a:t>Even; </a:t>
            </a:r>
            <a:r>
              <a:rPr sz="1200" dirty="0">
                <a:latin typeface="Times New Roman"/>
                <a:cs typeface="Times New Roman"/>
              </a:rPr>
              <a:t>if this </a:t>
            </a:r>
            <a:r>
              <a:rPr sz="1200" spc="-5" dirty="0">
                <a:latin typeface="Times New Roman"/>
                <a:cs typeface="Times New Roman"/>
              </a:rPr>
              <a:t>expression is false </a:t>
            </a:r>
            <a:r>
              <a:rPr sz="1200" dirty="0">
                <a:latin typeface="Times New Roman"/>
                <a:cs typeface="Times New Roman"/>
              </a:rPr>
              <a:t>it prints Odd. </a:t>
            </a:r>
            <a:r>
              <a:rPr sz="1200" spc="-5" dirty="0">
                <a:latin typeface="Times New Roman"/>
                <a:cs typeface="Times New Roman"/>
              </a:rPr>
              <a:t>(The 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field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equivalently accessed as </a:t>
            </a:r>
            <a:r>
              <a:rPr sz="1200" dirty="0">
                <a:latin typeface="Times New Roman"/>
                <a:cs typeface="Times New Roman"/>
              </a:rPr>
              <a:t>this.input,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explicitly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undeclared 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parameter.) OddEven </a:t>
            </a:r>
            <a:r>
              <a:rPr sz="1200" dirty="0">
                <a:latin typeface="Times New Roman"/>
                <a:cs typeface="Times New Roman"/>
              </a:rPr>
              <a:t>number = </a:t>
            </a:r>
            <a:r>
              <a:rPr sz="1200" spc="-5" dirty="0">
                <a:latin typeface="Times New Roman"/>
                <a:cs typeface="Times New Roman"/>
              </a:rPr>
              <a:t>new OddEven(); declares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local object reference  variable </a:t>
            </a:r>
            <a:r>
              <a:rPr sz="1200" dirty="0">
                <a:latin typeface="Times New Roman"/>
                <a:cs typeface="Times New Roman"/>
              </a:rPr>
              <a:t>in the main method </a:t>
            </a:r>
            <a:r>
              <a:rPr sz="1200" spc="-5" dirty="0">
                <a:latin typeface="Times New Roman"/>
                <a:cs typeface="Times New Roman"/>
              </a:rPr>
              <a:t>named number.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variable can </a:t>
            </a:r>
            <a:r>
              <a:rPr sz="1200" dirty="0">
                <a:latin typeface="Times New Roman"/>
                <a:cs typeface="Times New Roman"/>
              </a:rPr>
              <a:t>hold a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  object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type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OddEven.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400"/>
              </a:lnSpc>
              <a:spcBef>
                <a:spcPts val="99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declaration initializes </a:t>
            </a:r>
            <a:r>
              <a:rPr sz="1200" dirty="0">
                <a:latin typeface="Times New Roman"/>
                <a:cs typeface="Times New Roman"/>
              </a:rPr>
              <a:t>number by </a:t>
            </a:r>
            <a:r>
              <a:rPr sz="1200" spc="-5" dirty="0">
                <a:latin typeface="Times New Roman"/>
                <a:cs typeface="Times New Roman"/>
              </a:rPr>
              <a:t>first creating an instance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OddEven class,  </a:t>
            </a:r>
            <a:r>
              <a:rPr sz="1200" dirty="0">
                <a:latin typeface="Times New Roman"/>
                <a:cs typeface="Times New Roman"/>
              </a:rPr>
              <a:t>using the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spc="-10" dirty="0">
                <a:latin typeface="Times New Roman"/>
                <a:cs typeface="Times New Roman"/>
              </a:rPr>
              <a:t>keyword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OddEven() constructor, and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assigning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to  the</a:t>
            </a:r>
            <a:r>
              <a:rPr sz="1200" spc="-5" dirty="0">
                <a:latin typeface="Times New Roman"/>
                <a:cs typeface="Times New Roman"/>
              </a:rPr>
              <a:t> variable.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statement number.showDialog(); calls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OddEven object referenced </a:t>
            </a:r>
            <a:r>
              <a:rPr sz="1200" dirty="0">
                <a:latin typeface="Times New Roman"/>
                <a:cs typeface="Times New Roman"/>
              </a:rPr>
              <a:t>by the number </a:t>
            </a:r>
            <a:r>
              <a:rPr sz="1200" spc="-5" dirty="0">
                <a:latin typeface="Times New Roman"/>
                <a:cs typeface="Times New Roman"/>
              </a:rPr>
              <a:t>local variable is </a:t>
            </a:r>
            <a:r>
              <a:rPr sz="1200" spc="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invoke  the </a:t>
            </a:r>
            <a:r>
              <a:rPr sz="1200" spc="-5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passed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undeclared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parameter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calculate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input 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0400"/>
              </a:lnSpc>
              <a:spcBef>
                <a:spcPts val="990"/>
              </a:spcBef>
            </a:pPr>
            <a:r>
              <a:rPr sz="1200" spc="-5" dirty="0">
                <a:latin typeface="Times New Roman"/>
                <a:cs typeface="Times New Roman"/>
              </a:rPr>
              <a:t>Integer(JOptionPane.showInputDialog("Please Enter A Number"));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statement </a:t>
            </a:r>
            <a:r>
              <a:rPr sz="1200" dirty="0">
                <a:latin typeface="Times New Roman"/>
                <a:cs typeface="Times New Roman"/>
              </a:rPr>
              <a:t>that  </a:t>
            </a:r>
            <a:r>
              <a:rPr sz="1200" spc="-5" dirty="0">
                <a:latin typeface="Times New Roman"/>
                <a:cs typeface="Times New Roman"/>
              </a:rPr>
              <a:t>converts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String to the primitive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int by taking </a:t>
            </a:r>
            <a:r>
              <a:rPr sz="1200" spc="-5" dirty="0">
                <a:latin typeface="Times New Roman"/>
                <a:cs typeface="Times New Roman"/>
              </a:rPr>
              <a:t>advantage </a:t>
            </a:r>
            <a:r>
              <a:rPr sz="1200" dirty="0">
                <a:latin typeface="Times New Roman"/>
                <a:cs typeface="Times New Roman"/>
              </a:rPr>
              <a:t>of the  primitive </a:t>
            </a:r>
            <a:r>
              <a:rPr sz="1200" spc="-5" dirty="0">
                <a:latin typeface="Times New Roman"/>
                <a:cs typeface="Times New Roman"/>
              </a:rPr>
              <a:t>wrapper class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22</a:t>
            </a:fld>
            <a:endParaRPr sz="12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8923" y="1307337"/>
            <a:ext cx="2670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5535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 5:	Swing</a:t>
            </a:r>
            <a:r>
              <a:rPr sz="16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23</a:t>
            </a:fld>
            <a:endParaRPr sz="12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2004415"/>
            <a:ext cx="5528310" cy="2621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90"/>
              </a:spcBef>
            </a:pPr>
            <a:r>
              <a:rPr sz="1100" spc="-5" dirty="0">
                <a:latin typeface="Calibri"/>
                <a:cs typeface="Calibri"/>
              </a:rPr>
              <a:t>Swing </a:t>
            </a:r>
            <a:r>
              <a:rPr sz="1100" dirty="0">
                <a:latin typeface="Calibri"/>
                <a:cs typeface="Calibri"/>
              </a:rPr>
              <a:t>is a </a:t>
            </a:r>
            <a:r>
              <a:rPr sz="1100" spc="-5" dirty="0">
                <a:latin typeface="Calibri"/>
                <a:cs typeface="Calibri"/>
              </a:rPr>
              <a:t>graphical user </a:t>
            </a:r>
            <a:r>
              <a:rPr sz="1100" dirty="0">
                <a:latin typeface="Calibri"/>
                <a:cs typeface="Calibri"/>
              </a:rPr>
              <a:t>interface </a:t>
            </a:r>
            <a:r>
              <a:rPr sz="1100" spc="-5" dirty="0">
                <a:latin typeface="Calibri"/>
                <a:cs typeface="Calibri"/>
              </a:rPr>
              <a:t>library for </a:t>
            </a:r>
            <a:r>
              <a:rPr sz="1100" dirty="0">
                <a:latin typeface="Calibri"/>
                <a:cs typeface="Calibri"/>
              </a:rPr>
              <a:t>the Java </a:t>
            </a:r>
            <a:r>
              <a:rPr sz="1100" spc="-5" dirty="0">
                <a:latin typeface="Calibri"/>
                <a:cs typeface="Calibri"/>
              </a:rPr>
              <a:t>SE </a:t>
            </a:r>
            <a:r>
              <a:rPr sz="1100" dirty="0">
                <a:latin typeface="Calibri"/>
                <a:cs typeface="Calibri"/>
              </a:rPr>
              <a:t>platform. It is </a:t>
            </a:r>
            <a:r>
              <a:rPr sz="1100" spc="-5" dirty="0">
                <a:latin typeface="Calibri"/>
                <a:cs typeface="Calibri"/>
              </a:rPr>
              <a:t>possible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specify </a:t>
            </a:r>
            <a:r>
              <a:rPr sz="1100" dirty="0">
                <a:latin typeface="Calibri"/>
                <a:cs typeface="Calibri"/>
              </a:rPr>
              <a:t>a  different look and </a:t>
            </a:r>
            <a:r>
              <a:rPr sz="1100" spc="-5" dirty="0">
                <a:latin typeface="Calibri"/>
                <a:cs typeface="Calibri"/>
              </a:rPr>
              <a:t>feel </a:t>
            </a:r>
            <a:r>
              <a:rPr sz="1100" dirty="0">
                <a:latin typeface="Calibri"/>
                <a:cs typeface="Calibri"/>
              </a:rPr>
              <a:t>through the </a:t>
            </a:r>
            <a:r>
              <a:rPr sz="1100" spc="-5" dirty="0">
                <a:latin typeface="Calibri"/>
                <a:cs typeface="Calibri"/>
              </a:rPr>
              <a:t>pluggable </a:t>
            </a:r>
            <a:r>
              <a:rPr sz="1100" dirty="0">
                <a:latin typeface="Calibri"/>
                <a:cs typeface="Calibri"/>
              </a:rPr>
              <a:t>look and </a:t>
            </a:r>
            <a:r>
              <a:rPr sz="1100" spc="-5" dirty="0">
                <a:latin typeface="Calibri"/>
                <a:cs typeface="Calibri"/>
              </a:rPr>
              <a:t>feel system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Swing. Clones </a:t>
            </a:r>
            <a:r>
              <a:rPr sz="1100" dirty="0">
                <a:latin typeface="Calibri"/>
                <a:cs typeface="Calibri"/>
              </a:rPr>
              <a:t>of Windows,  GTK+ and Motif are </a:t>
            </a:r>
            <a:r>
              <a:rPr sz="1100" spc="-5" dirty="0">
                <a:latin typeface="Calibri"/>
                <a:cs typeface="Calibri"/>
              </a:rPr>
              <a:t>supplied by Sun. Apple </a:t>
            </a:r>
            <a:r>
              <a:rPr sz="1100" dirty="0">
                <a:latin typeface="Calibri"/>
                <a:cs typeface="Calibri"/>
              </a:rPr>
              <a:t>also </a:t>
            </a:r>
            <a:r>
              <a:rPr sz="1100" spc="-5" dirty="0">
                <a:latin typeface="Calibri"/>
                <a:cs typeface="Calibri"/>
              </a:rPr>
              <a:t>provides </a:t>
            </a:r>
            <a:r>
              <a:rPr sz="1100" dirty="0">
                <a:latin typeface="Calibri"/>
                <a:cs typeface="Calibri"/>
              </a:rPr>
              <a:t>an </a:t>
            </a:r>
            <a:r>
              <a:rPr sz="1100" spc="-5" dirty="0">
                <a:latin typeface="Calibri"/>
                <a:cs typeface="Calibri"/>
              </a:rPr>
              <a:t>Aqua </a:t>
            </a:r>
            <a:r>
              <a:rPr sz="1100" dirty="0">
                <a:latin typeface="Calibri"/>
                <a:cs typeface="Calibri"/>
              </a:rPr>
              <a:t>look and feel for Mac OS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6799"/>
              </a:lnSpc>
            </a:pPr>
            <a:r>
              <a:rPr sz="1100" dirty="0">
                <a:latin typeface="Calibri"/>
                <a:cs typeface="Calibri"/>
              </a:rPr>
              <a:t>Where prior implementations of these looks and </a:t>
            </a:r>
            <a:r>
              <a:rPr sz="1100" spc="-5" dirty="0">
                <a:latin typeface="Calibri"/>
                <a:cs typeface="Calibri"/>
              </a:rPr>
              <a:t>feels </a:t>
            </a:r>
            <a:r>
              <a:rPr sz="1100" dirty="0">
                <a:latin typeface="Calibri"/>
                <a:cs typeface="Calibri"/>
              </a:rPr>
              <a:t>may have been </a:t>
            </a:r>
            <a:r>
              <a:rPr sz="1100" spc="-5" dirty="0">
                <a:latin typeface="Calibri"/>
                <a:cs typeface="Calibri"/>
              </a:rPr>
              <a:t>considered </a:t>
            </a:r>
            <a:r>
              <a:rPr sz="1100" dirty="0">
                <a:latin typeface="Calibri"/>
                <a:cs typeface="Calibri"/>
              </a:rPr>
              <a:t>lacking, </a:t>
            </a:r>
            <a:r>
              <a:rPr sz="1100" spc="-5" dirty="0">
                <a:latin typeface="Calibri"/>
                <a:cs typeface="Calibri"/>
              </a:rPr>
              <a:t>Swing  </a:t>
            </a:r>
            <a:r>
              <a:rPr sz="1100" dirty="0">
                <a:latin typeface="Calibri"/>
                <a:cs typeface="Calibri"/>
              </a:rPr>
              <a:t>in Java </a:t>
            </a:r>
            <a:r>
              <a:rPr sz="1100" spc="-5" dirty="0">
                <a:latin typeface="Calibri"/>
                <a:cs typeface="Calibri"/>
              </a:rPr>
              <a:t>SE </a:t>
            </a:r>
            <a:r>
              <a:rPr sz="1100" dirty="0">
                <a:latin typeface="Calibri"/>
                <a:cs typeface="Calibri"/>
              </a:rPr>
              <a:t>6 addresses this problem </a:t>
            </a:r>
            <a:r>
              <a:rPr sz="1100" spc="-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using more native GUI widget </a:t>
            </a:r>
            <a:r>
              <a:rPr sz="1100" spc="-5" dirty="0">
                <a:latin typeface="Calibri"/>
                <a:cs typeface="Calibri"/>
              </a:rPr>
              <a:t>drawing </a:t>
            </a:r>
            <a:r>
              <a:rPr sz="1100" dirty="0">
                <a:latin typeface="Calibri"/>
                <a:cs typeface="Calibri"/>
              </a:rPr>
              <a:t>routines of the  underlying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platforms.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example </a:t>
            </a:r>
            <a:r>
              <a:rPr sz="1100" spc="-5" dirty="0">
                <a:latin typeface="Calibri"/>
                <a:cs typeface="Calibri"/>
              </a:rPr>
              <a:t>Swing </a:t>
            </a:r>
            <a:r>
              <a:rPr sz="1100" dirty="0">
                <a:latin typeface="Calibri"/>
                <a:cs typeface="Calibri"/>
              </a:rPr>
              <a:t>application creates a </a:t>
            </a:r>
            <a:r>
              <a:rPr sz="1100" spc="-5" dirty="0">
                <a:latin typeface="Calibri"/>
                <a:cs typeface="Calibri"/>
              </a:rPr>
              <a:t>single </a:t>
            </a:r>
            <a:r>
              <a:rPr sz="1100" dirty="0">
                <a:latin typeface="Calibri"/>
                <a:cs typeface="Calibri"/>
              </a:rPr>
              <a:t>window with "Hello, world!"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inside: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// </a:t>
            </a:r>
            <a:r>
              <a:rPr sz="1100" spc="-5" dirty="0">
                <a:latin typeface="Calibri"/>
                <a:cs typeface="Calibri"/>
              </a:rPr>
              <a:t>Hello.java (Java SE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5)</a:t>
            </a:r>
            <a:endParaRPr sz="1100">
              <a:latin typeface="Calibri"/>
              <a:cs typeface="Calibri"/>
            </a:endParaRPr>
          </a:p>
          <a:p>
            <a:pPr marL="12700" marR="3756660">
              <a:lnSpc>
                <a:spcPct val="192700"/>
              </a:lnSpc>
            </a:pPr>
            <a:r>
              <a:rPr sz="1100" dirty="0">
                <a:latin typeface="Calibri"/>
                <a:cs typeface="Calibri"/>
              </a:rPr>
              <a:t>import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java.awt.BorderLayout;  import</a:t>
            </a:r>
            <a:r>
              <a:rPr sz="1100" spc="-5" dirty="0">
                <a:latin typeface="Calibri"/>
                <a:cs typeface="Calibri"/>
              </a:rPr>
              <a:t> javax.swing.*;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5065902"/>
            <a:ext cx="3633470" cy="245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public </a:t>
            </a:r>
            <a:r>
              <a:rPr sz="1100" dirty="0">
                <a:latin typeface="Calibri"/>
                <a:cs typeface="Calibri"/>
              </a:rPr>
              <a:t>class </a:t>
            </a:r>
            <a:r>
              <a:rPr sz="1100" spc="-5" dirty="0">
                <a:latin typeface="Calibri"/>
                <a:cs typeface="Calibri"/>
              </a:rPr>
              <a:t>Hello </a:t>
            </a:r>
            <a:r>
              <a:rPr sz="1100" dirty="0">
                <a:latin typeface="Calibri"/>
                <a:cs typeface="Calibri"/>
              </a:rPr>
              <a:t>extends JFrame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 marR="2774950">
              <a:lnSpc>
                <a:spcPts val="2550"/>
              </a:lnSpc>
              <a:spcBef>
                <a:spcPts val="280"/>
              </a:spcBef>
            </a:pPr>
            <a:r>
              <a:rPr sz="1100" spc="-5" dirty="0">
                <a:latin typeface="Calibri"/>
                <a:cs typeface="Calibri"/>
              </a:rPr>
              <a:t>public </a:t>
            </a:r>
            <a:r>
              <a:rPr sz="1100" dirty="0">
                <a:latin typeface="Calibri"/>
                <a:cs typeface="Calibri"/>
              </a:rPr>
              <a:t>Hello() {  </a:t>
            </a:r>
            <a:r>
              <a:rPr sz="1100" spc="-5" dirty="0">
                <a:latin typeface="Calibri"/>
                <a:cs typeface="Calibri"/>
              </a:rPr>
              <a:t>super("hello");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spc="-5" dirty="0">
                <a:latin typeface="Calibri"/>
                <a:cs typeface="Calibri"/>
              </a:rPr>
              <a:t>setDefaultCloseOperation(WindowConstants.EXIT_ON_CLOSE);</a:t>
            </a:r>
            <a:endParaRPr sz="1100">
              <a:latin typeface="Calibri"/>
              <a:cs typeface="Calibri"/>
            </a:endParaRPr>
          </a:p>
          <a:p>
            <a:pPr marL="12700" marR="1718945">
              <a:lnSpc>
                <a:spcPct val="192700"/>
              </a:lnSpc>
            </a:pPr>
            <a:r>
              <a:rPr sz="1100" dirty="0">
                <a:latin typeface="Calibri"/>
                <a:cs typeface="Calibri"/>
              </a:rPr>
              <a:t>setLayout(new BorderLayout());  </a:t>
            </a:r>
            <a:r>
              <a:rPr sz="1100" spc="-5" dirty="0">
                <a:latin typeface="Calibri"/>
                <a:cs typeface="Calibri"/>
              </a:rPr>
              <a:t>add(new </a:t>
            </a:r>
            <a:r>
              <a:rPr sz="1100" dirty="0">
                <a:latin typeface="Calibri"/>
                <a:cs typeface="Calibri"/>
              </a:rPr>
              <a:t>JLabel("Hello, world!"));  </a:t>
            </a:r>
            <a:r>
              <a:rPr sz="1100" spc="-5" dirty="0">
                <a:latin typeface="Calibri"/>
                <a:cs typeface="Calibri"/>
              </a:rPr>
              <a:t>pack();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7963661"/>
            <a:ext cx="552704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public static </a:t>
            </a:r>
            <a:r>
              <a:rPr sz="1100" dirty="0">
                <a:latin typeface="Calibri"/>
                <a:cs typeface="Calibri"/>
              </a:rPr>
              <a:t>void </a:t>
            </a:r>
            <a:r>
              <a:rPr sz="1100" spc="-5" dirty="0">
                <a:latin typeface="Calibri"/>
                <a:cs typeface="Calibri"/>
              </a:rPr>
              <a:t>main(String[] args)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new</a:t>
            </a:r>
            <a:r>
              <a:rPr sz="1100" spc="-5" dirty="0">
                <a:latin typeface="Calibri"/>
                <a:cs typeface="Calibri"/>
              </a:rPr>
              <a:t> Hello().setVisible(true);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>
              <a:lnSpc>
                <a:spcPct val="117200"/>
              </a:lnSpc>
            </a:pPr>
            <a:r>
              <a:rPr sz="1100" spc="-5" dirty="0">
                <a:latin typeface="Calibri"/>
                <a:cs typeface="Calibri"/>
              </a:rPr>
              <a:t>The first </a:t>
            </a:r>
            <a:r>
              <a:rPr sz="1100" dirty="0">
                <a:latin typeface="Calibri"/>
                <a:cs typeface="Calibri"/>
              </a:rPr>
              <a:t>import statement directs the Java compiler to </a:t>
            </a:r>
            <a:r>
              <a:rPr sz="1100" spc="-5" dirty="0">
                <a:latin typeface="Calibri"/>
                <a:cs typeface="Calibri"/>
              </a:rPr>
              <a:t>include </a:t>
            </a:r>
            <a:r>
              <a:rPr sz="1100" dirty="0">
                <a:latin typeface="Calibri"/>
                <a:cs typeface="Calibri"/>
              </a:rPr>
              <a:t>the BorderLayout class </a:t>
            </a:r>
            <a:r>
              <a:rPr sz="1100" spc="-5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the  </a:t>
            </a:r>
            <a:r>
              <a:rPr sz="1100" spc="-5" dirty="0">
                <a:latin typeface="Calibri"/>
                <a:cs typeface="Calibri"/>
              </a:rPr>
              <a:t>java.awt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package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compilation;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second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import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includes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public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classes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430783"/>
            <a:ext cx="5529580" cy="1786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838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 JAVA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7300"/>
              </a:lnSpc>
            </a:pPr>
            <a:r>
              <a:rPr sz="1100" dirty="0">
                <a:latin typeface="Calibri"/>
                <a:cs typeface="Calibri"/>
              </a:rPr>
              <a:t>interfaces </a:t>
            </a:r>
            <a:r>
              <a:rPr sz="1100" spc="-5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the javax.swing package.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Hello class extends the </a:t>
            </a:r>
            <a:r>
              <a:rPr sz="1100" spc="-5" dirty="0">
                <a:latin typeface="Calibri"/>
                <a:cs typeface="Calibri"/>
              </a:rPr>
              <a:t>JFrame </a:t>
            </a:r>
            <a:r>
              <a:rPr sz="1100" dirty="0">
                <a:latin typeface="Calibri"/>
                <a:cs typeface="Calibri"/>
              </a:rPr>
              <a:t>class; the </a:t>
            </a:r>
            <a:r>
              <a:rPr sz="1100" spc="-5" dirty="0">
                <a:latin typeface="Calibri"/>
                <a:cs typeface="Calibri"/>
              </a:rPr>
              <a:t>JFrame  </a:t>
            </a:r>
            <a:r>
              <a:rPr sz="1100" dirty="0">
                <a:latin typeface="Calibri"/>
                <a:cs typeface="Calibri"/>
              </a:rPr>
              <a:t>class implements a window with a title bar and a close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control.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7000"/>
              </a:lnSpc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Hello() </a:t>
            </a:r>
            <a:r>
              <a:rPr sz="1100" spc="-5" dirty="0">
                <a:latin typeface="Calibri"/>
                <a:cs typeface="Calibri"/>
              </a:rPr>
              <a:t>constructor </a:t>
            </a:r>
            <a:r>
              <a:rPr sz="1100" dirty="0">
                <a:latin typeface="Calibri"/>
                <a:cs typeface="Calibri"/>
              </a:rPr>
              <a:t>initializes the </a:t>
            </a:r>
            <a:r>
              <a:rPr sz="1100" spc="-5" dirty="0">
                <a:latin typeface="Calibri"/>
                <a:cs typeface="Calibri"/>
              </a:rPr>
              <a:t>frame by first </a:t>
            </a:r>
            <a:r>
              <a:rPr sz="1100" dirty="0">
                <a:latin typeface="Calibri"/>
                <a:cs typeface="Calibri"/>
              </a:rPr>
              <a:t>calling the </a:t>
            </a:r>
            <a:r>
              <a:rPr sz="1100" spc="-5" dirty="0">
                <a:latin typeface="Calibri"/>
                <a:cs typeface="Calibri"/>
              </a:rPr>
              <a:t>superclass constructor, passing  </a:t>
            </a:r>
            <a:r>
              <a:rPr sz="1100" dirty="0">
                <a:latin typeface="Calibri"/>
                <a:cs typeface="Calibri"/>
              </a:rPr>
              <a:t>the parameter "hello", which is </a:t>
            </a:r>
            <a:r>
              <a:rPr sz="1100" spc="-5" dirty="0">
                <a:latin typeface="Calibri"/>
                <a:cs typeface="Calibri"/>
              </a:rPr>
              <a:t>used </a:t>
            </a:r>
            <a:r>
              <a:rPr sz="1100" dirty="0">
                <a:latin typeface="Calibri"/>
                <a:cs typeface="Calibri"/>
              </a:rPr>
              <a:t>as the window's title. It then calls the  setDefaultCloseOperation(int) method inherited </a:t>
            </a:r>
            <a:r>
              <a:rPr sz="1100" spc="-5" dirty="0">
                <a:latin typeface="Calibri"/>
                <a:cs typeface="Calibri"/>
              </a:rPr>
              <a:t>from JFrame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set </a:t>
            </a:r>
            <a:r>
              <a:rPr sz="1100" dirty="0">
                <a:latin typeface="Calibri"/>
                <a:cs typeface="Calibri"/>
              </a:rPr>
              <a:t>the default operation when  the close control on the title bar is selected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669794"/>
            <a:ext cx="3894454" cy="362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latin typeface="Arial"/>
                <a:cs typeface="Arial"/>
              </a:rPr>
              <a:t>AWT </a:t>
            </a:r>
            <a:r>
              <a:rPr sz="1100" dirty="0">
                <a:latin typeface="Arial"/>
                <a:cs typeface="Arial"/>
              </a:rPr>
              <a:t>- </a:t>
            </a:r>
            <a:r>
              <a:rPr sz="1100" spc="-5" dirty="0">
                <a:latin typeface="Arial"/>
                <a:cs typeface="Arial"/>
              </a:rPr>
              <a:t>Building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graphical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interface</a:t>
            </a:r>
            <a:endParaRPr sz="1100">
              <a:latin typeface="Arial"/>
              <a:cs typeface="Arial"/>
            </a:endParaRPr>
          </a:p>
          <a:p>
            <a:pPr marL="12700" marR="939165">
              <a:lnSpc>
                <a:spcPts val="2460"/>
              </a:lnSpc>
              <a:spcBef>
                <a:spcPts val="265"/>
              </a:spcBef>
              <a:buChar char="•"/>
              <a:tabLst>
                <a:tab pos="100965" algn="l"/>
              </a:tabLst>
            </a:pPr>
            <a:r>
              <a:rPr sz="1100" spc="-5" dirty="0">
                <a:latin typeface="Arial"/>
                <a:cs typeface="Arial"/>
              </a:rPr>
              <a:t>Adding </a:t>
            </a:r>
            <a:r>
              <a:rPr sz="1100" dirty="0">
                <a:latin typeface="Arial"/>
                <a:cs typeface="Arial"/>
              </a:rPr>
              <a:t>a Frame </a:t>
            </a:r>
            <a:r>
              <a:rPr sz="1100" spc="-5" dirty="0">
                <a:latin typeface="Arial"/>
                <a:cs typeface="Arial"/>
              </a:rPr>
              <a:t>and using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show() method  </a:t>
            </a:r>
            <a:r>
              <a:rPr sz="1100" dirty="0">
                <a:latin typeface="Arial"/>
                <a:cs typeface="Arial"/>
              </a:rPr>
              <a:t>package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com.cosc210.awt;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spc="-5" dirty="0">
                <a:latin typeface="Arial"/>
                <a:cs typeface="Arial"/>
              </a:rPr>
              <a:t>import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java.awt.*;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public class </a:t>
            </a:r>
            <a:r>
              <a:rPr sz="1100" spc="-10" dirty="0">
                <a:latin typeface="Arial"/>
                <a:cs typeface="Arial"/>
              </a:rPr>
              <a:t>MyApp1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public </a:t>
            </a:r>
            <a:r>
              <a:rPr sz="1100" dirty="0">
                <a:latin typeface="Arial"/>
                <a:cs typeface="Arial"/>
              </a:rPr>
              <a:t>static </a:t>
            </a:r>
            <a:r>
              <a:rPr sz="1100" spc="-5" dirty="0">
                <a:latin typeface="Arial"/>
                <a:cs typeface="Arial"/>
              </a:rPr>
              <a:t>void </a:t>
            </a:r>
            <a:r>
              <a:rPr sz="1100" dirty="0">
                <a:latin typeface="Arial"/>
                <a:cs typeface="Arial"/>
              </a:rPr>
              <a:t>main (String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arg[]){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2460"/>
              </a:lnSpc>
              <a:spcBef>
                <a:spcPts val="260"/>
              </a:spcBef>
            </a:pPr>
            <a:r>
              <a:rPr sz="1100" dirty="0">
                <a:latin typeface="Arial"/>
                <a:cs typeface="Arial"/>
              </a:rPr>
              <a:t>Frame myFrame = new Frame("example Frame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cosc210");  </a:t>
            </a:r>
            <a:r>
              <a:rPr sz="1100" spc="-5" dirty="0">
                <a:latin typeface="Arial"/>
                <a:cs typeface="Arial"/>
              </a:rPr>
              <a:t>myFrame.show(); </a:t>
            </a:r>
            <a:r>
              <a:rPr sz="1100" dirty="0">
                <a:latin typeface="Arial"/>
                <a:cs typeface="Arial"/>
              </a:rPr>
              <a:t>// necessary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frame </a:t>
            </a:r>
            <a:r>
              <a:rPr sz="1100" dirty="0">
                <a:latin typeface="Arial"/>
                <a:cs typeface="Arial"/>
              </a:rPr>
              <a:t>to be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visible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Used </a:t>
            </a:r>
            <a:r>
              <a:rPr sz="1100" dirty="0">
                <a:latin typeface="Arial"/>
                <a:cs typeface="Arial"/>
              </a:rPr>
              <a:t>the mouse to drag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6588632"/>
            <a:ext cx="14878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Arial"/>
                <a:cs typeface="Arial"/>
              </a:rPr>
              <a:t>Window </a:t>
            </a:r>
            <a:r>
              <a:rPr sz="1100" dirty="0">
                <a:latin typeface="Arial"/>
                <a:cs typeface="Arial"/>
              </a:rPr>
              <a:t>to a larger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size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6810" y="6588632"/>
            <a:ext cx="958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6058" y="6431279"/>
            <a:ext cx="1160497" cy="30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2049" y="7243571"/>
            <a:ext cx="5521454" cy="2339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24</a:t>
            </a:fld>
            <a:endParaRPr sz="12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1215897"/>
            <a:ext cx="5759450" cy="6388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6985" algn="just">
              <a:lnSpc>
                <a:spcPct val="110300"/>
              </a:lnSpc>
              <a:spcBef>
                <a:spcPts val="105"/>
              </a:spcBef>
            </a:pPr>
            <a:r>
              <a:rPr sz="1200" spc="-5" dirty="0">
                <a:latin typeface="Times New Roman"/>
                <a:cs typeface="Times New Roman"/>
              </a:rPr>
              <a:t>WindowConstants.EXIT_ON_CLOSE </a:t>
            </a:r>
            <a:r>
              <a:rPr sz="1200" dirty="0">
                <a:latin typeface="Times New Roman"/>
                <a:cs typeface="Times New Roman"/>
              </a:rPr>
              <a:t>— this </a:t>
            </a:r>
            <a:r>
              <a:rPr sz="1200" spc="-5" dirty="0">
                <a:latin typeface="Times New Roman"/>
                <a:cs typeface="Times New Roman"/>
              </a:rPr>
              <a:t>causes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JFrame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disposed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when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frame is closed (as opposed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merely hidden), which allows </a:t>
            </a:r>
            <a:r>
              <a:rPr sz="1200" dirty="0">
                <a:latin typeface="Times New Roman"/>
                <a:cs typeface="Times New Roman"/>
              </a:rPr>
              <a:t>the JVM to exit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program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terminate. </a:t>
            </a:r>
            <a:r>
              <a:rPr sz="1200" dirty="0">
                <a:latin typeface="Times New Roman"/>
                <a:cs typeface="Times New Roman"/>
              </a:rPr>
              <a:t>Next, the </a:t>
            </a:r>
            <a:r>
              <a:rPr sz="1200" spc="-10" dirty="0">
                <a:latin typeface="Times New Roman"/>
                <a:cs typeface="Times New Roman"/>
              </a:rPr>
              <a:t>layout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frame is set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10" dirty="0">
                <a:latin typeface="Times New Roman"/>
                <a:cs typeface="Times New Roman"/>
              </a:rPr>
              <a:t>BorderLayout; </a:t>
            </a:r>
            <a:r>
              <a:rPr sz="1200" dirty="0">
                <a:latin typeface="Times New Roman"/>
                <a:cs typeface="Times New Roman"/>
              </a:rPr>
              <a:t>this tells  </a:t>
            </a:r>
            <a:r>
              <a:rPr sz="1200" spc="-5" dirty="0">
                <a:latin typeface="Times New Roman"/>
                <a:cs typeface="Times New Roman"/>
              </a:rPr>
              <a:t>Swing how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arrange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components that </a:t>
            </a:r>
            <a:r>
              <a:rPr sz="1200" dirty="0">
                <a:latin typeface="Times New Roman"/>
                <a:cs typeface="Times New Roman"/>
              </a:rPr>
              <a:t>will be </a:t>
            </a:r>
            <a:r>
              <a:rPr sz="1200" spc="-5" dirty="0">
                <a:latin typeface="Times New Roman"/>
                <a:cs typeface="Times New Roman"/>
              </a:rPr>
              <a:t>added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frame.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10000"/>
              </a:lnSpc>
              <a:spcBef>
                <a:spcPts val="1010"/>
              </a:spcBef>
            </a:pPr>
            <a:r>
              <a:rPr sz="1200" spc="-5" dirty="0">
                <a:latin typeface="Times New Roman"/>
                <a:cs typeface="Times New Roman"/>
              </a:rPr>
              <a:t>A JLabel is created </a:t>
            </a:r>
            <a:r>
              <a:rPr sz="1200" dirty="0">
                <a:latin typeface="Times New Roman"/>
                <a:cs typeface="Times New Roman"/>
              </a:rPr>
              <a:t>for the string </a:t>
            </a:r>
            <a:r>
              <a:rPr sz="1200" spc="-5" dirty="0">
                <a:latin typeface="Times New Roman"/>
                <a:cs typeface="Times New Roman"/>
              </a:rPr>
              <a:t>"Hello, world!"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add(Component) </a:t>
            </a:r>
            <a:r>
              <a:rPr sz="1200" dirty="0">
                <a:latin typeface="Times New Roman"/>
                <a:cs typeface="Times New Roman"/>
              </a:rPr>
              <a:t>method  </a:t>
            </a:r>
            <a:r>
              <a:rPr sz="1200" spc="-5" dirty="0">
                <a:latin typeface="Times New Roman"/>
                <a:cs typeface="Times New Roman"/>
              </a:rPr>
              <a:t>inherited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Container superclass is called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label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frame.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pack() 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inherited from </a:t>
            </a:r>
            <a:r>
              <a:rPr sz="1200" dirty="0">
                <a:latin typeface="Times New Roman"/>
                <a:cs typeface="Times New Roman"/>
              </a:rPr>
              <a:t>the Window </a:t>
            </a:r>
            <a:r>
              <a:rPr sz="1200" spc="-5" dirty="0">
                <a:latin typeface="Times New Roman"/>
                <a:cs typeface="Times New Roman"/>
              </a:rPr>
              <a:t>superclass is called </a:t>
            </a:r>
            <a:r>
              <a:rPr sz="1200" dirty="0">
                <a:latin typeface="Times New Roman"/>
                <a:cs typeface="Times New Roman"/>
              </a:rPr>
              <a:t>to size the </a:t>
            </a:r>
            <a:r>
              <a:rPr sz="1200" spc="-5" dirty="0">
                <a:latin typeface="Times New Roman"/>
                <a:cs typeface="Times New Roman"/>
              </a:rPr>
              <a:t>window and </a:t>
            </a:r>
            <a:r>
              <a:rPr sz="1200" dirty="0">
                <a:latin typeface="Times New Roman"/>
                <a:cs typeface="Times New Roman"/>
              </a:rPr>
              <a:t>lay out </a:t>
            </a:r>
            <a:r>
              <a:rPr sz="1200" spc="-5" dirty="0">
                <a:latin typeface="Times New Roman"/>
                <a:cs typeface="Times New Roman"/>
              </a:rPr>
              <a:t>its  contents,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manner indicated </a:t>
            </a:r>
            <a:r>
              <a:rPr sz="1200" dirty="0">
                <a:latin typeface="Times New Roman"/>
                <a:cs typeface="Times New Roman"/>
              </a:rPr>
              <a:t>by 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BorderLayout.</a:t>
            </a:r>
            <a:endParaRPr sz="120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102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main() </a:t>
            </a:r>
            <a:r>
              <a:rPr sz="1200" dirty="0">
                <a:latin typeface="Times New Roman"/>
                <a:cs typeface="Times New Roman"/>
              </a:rPr>
              <a:t>method </a:t>
            </a:r>
            <a:r>
              <a:rPr sz="1200" spc="-5" dirty="0">
                <a:latin typeface="Times New Roman"/>
                <a:cs typeface="Times New Roman"/>
              </a:rPr>
              <a:t>is called </a:t>
            </a:r>
            <a:r>
              <a:rPr sz="1200" dirty="0">
                <a:latin typeface="Times New Roman"/>
                <a:cs typeface="Times New Roman"/>
              </a:rPr>
              <a:t>by the JVM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 starts.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instantiates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  Hello frame and causes </a:t>
            </a:r>
            <a:r>
              <a:rPr sz="1200" dirty="0">
                <a:latin typeface="Times New Roman"/>
                <a:cs typeface="Times New Roman"/>
              </a:rPr>
              <a:t>it to be </a:t>
            </a:r>
            <a:r>
              <a:rPr sz="1200" spc="-10" dirty="0">
                <a:latin typeface="Times New Roman"/>
                <a:cs typeface="Times New Roman"/>
              </a:rPr>
              <a:t>displayed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calling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setVisible(boolean) </a:t>
            </a:r>
            <a:r>
              <a:rPr sz="1200" dirty="0">
                <a:latin typeface="Times New Roman"/>
                <a:cs typeface="Times New Roman"/>
              </a:rPr>
              <a:t>method  </a:t>
            </a:r>
            <a:r>
              <a:rPr sz="1200" spc="-5" dirty="0">
                <a:latin typeface="Times New Roman"/>
                <a:cs typeface="Times New Roman"/>
              </a:rPr>
              <a:t>inherited from </a:t>
            </a:r>
            <a:r>
              <a:rPr sz="1200" dirty="0">
                <a:latin typeface="Times New Roman"/>
                <a:cs typeface="Times New Roman"/>
              </a:rPr>
              <a:t>the Component </a:t>
            </a:r>
            <a:r>
              <a:rPr sz="1200" spc="-5" dirty="0">
                <a:latin typeface="Times New Roman"/>
                <a:cs typeface="Times New Roman"/>
              </a:rPr>
              <a:t>superclass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boolean parameter true. Once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frame is displayed, </a:t>
            </a:r>
            <a:r>
              <a:rPr sz="1200" dirty="0">
                <a:latin typeface="Times New Roman"/>
                <a:cs typeface="Times New Roman"/>
              </a:rPr>
              <a:t>exiting the main method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cause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terminate  because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AWT event dispatching thread remains active </a:t>
            </a:r>
            <a:r>
              <a:rPr sz="1200" dirty="0">
                <a:latin typeface="Times New Roman"/>
                <a:cs typeface="Times New Roman"/>
              </a:rPr>
              <a:t>until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Swing </a:t>
            </a:r>
            <a:r>
              <a:rPr sz="1200" dirty="0">
                <a:latin typeface="Times New Roman"/>
                <a:cs typeface="Times New Roman"/>
              </a:rPr>
              <a:t>top-level  windows </a:t>
            </a:r>
            <a:r>
              <a:rPr sz="1200" spc="-5" dirty="0">
                <a:latin typeface="Times New Roman"/>
                <a:cs typeface="Times New Roman"/>
              </a:rPr>
              <a:t>have 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disposed.</a:t>
            </a:r>
            <a:endParaRPr sz="1200">
              <a:latin typeface="Times New Roman"/>
              <a:cs typeface="Times New Roman"/>
            </a:endParaRPr>
          </a:p>
          <a:p>
            <a:pPr marL="12700" marR="4024629">
              <a:lnSpc>
                <a:spcPct val="1792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AWT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Building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  interface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buChar char="•"/>
              <a:tabLst>
                <a:tab pos="104139" algn="l"/>
              </a:tabLst>
            </a:pPr>
            <a:r>
              <a:rPr sz="1200" spc="-5" dirty="0">
                <a:latin typeface="Times New Roman"/>
                <a:cs typeface="Times New Roman"/>
              </a:rPr>
              <a:t>Adding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</a:t>
            </a:r>
            <a:endParaRPr sz="1200">
              <a:latin typeface="Times New Roman"/>
              <a:cs typeface="Times New Roman"/>
            </a:endParaRPr>
          </a:p>
          <a:p>
            <a:pPr marL="12700" marR="3061970">
              <a:lnSpc>
                <a:spcPts val="2590"/>
              </a:lnSpc>
              <a:spcBef>
                <a:spcPts val="270"/>
              </a:spcBef>
              <a:buChar char="•"/>
              <a:tabLst>
                <a:tab pos="104139" algn="l"/>
              </a:tabLst>
            </a:pPr>
            <a:r>
              <a:rPr sz="1200" dirty="0">
                <a:latin typeface="Times New Roman"/>
                <a:cs typeface="Times New Roman"/>
              </a:rPr>
              <a:t>Example the </a:t>
            </a:r>
            <a:r>
              <a:rPr sz="1200" spc="-5" dirty="0">
                <a:latin typeface="Times New Roman"/>
                <a:cs typeface="Times New Roman"/>
              </a:rPr>
              <a:t>component </a:t>
            </a:r>
            <a:r>
              <a:rPr sz="1200" dirty="0">
                <a:latin typeface="Times New Roman"/>
                <a:cs typeface="Times New Roman"/>
              </a:rPr>
              <a:t>Window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 already used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creating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12700" marR="3305175">
              <a:lnSpc>
                <a:spcPts val="258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Notice: </a:t>
            </a:r>
            <a:r>
              <a:rPr sz="1200" dirty="0">
                <a:latin typeface="Times New Roman"/>
                <a:cs typeface="Times New Roman"/>
              </a:rPr>
              <a:t>Window extends </a:t>
            </a:r>
            <a:r>
              <a:rPr sz="1200" spc="-5" dirty="0">
                <a:latin typeface="Times New Roman"/>
                <a:cs typeface="Times New Roman"/>
              </a:rPr>
              <a:t>Container  Container 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generic component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 marR="3161030">
              <a:lnSpc>
                <a:spcPts val="258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Defines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-5" dirty="0">
                <a:latin typeface="Times New Roman"/>
                <a:cs typeface="Times New Roman"/>
              </a:rPr>
              <a:t>all containers work  Container is abstract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15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endParaRPr sz="12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880"/>
              </a:spcBef>
            </a:pPr>
            <a:r>
              <a:rPr sz="1200" spc="-5" dirty="0">
                <a:latin typeface="Times New Roman"/>
                <a:cs typeface="Times New Roman"/>
              </a:rPr>
              <a:t>An implemented container </a:t>
            </a:r>
            <a:r>
              <a:rPr sz="1200" dirty="0">
                <a:latin typeface="Times New Roman"/>
                <a:cs typeface="Times New Roman"/>
              </a:rPr>
              <a:t>to to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25</a:t>
            </a:fld>
            <a:endParaRPr sz="12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2049" y="936274"/>
            <a:ext cx="4826157" cy="2325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26</a:t>
            </a:fld>
            <a:endParaRPr sz="12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37230" y="911098"/>
            <a:ext cx="2314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6: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6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libraries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27</a:t>
            </a:fld>
            <a:endParaRPr sz="1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1613662"/>
            <a:ext cx="5529580" cy="605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libraries are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compiled </a:t>
            </a:r>
            <a:r>
              <a:rPr sz="1200" spc="-10" dirty="0">
                <a:latin typeface="Times New Roman"/>
                <a:cs typeface="Times New Roman"/>
              </a:rPr>
              <a:t>bytecodes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source code developed </a:t>
            </a:r>
            <a:r>
              <a:rPr sz="1200" dirty="0">
                <a:latin typeface="Times New Roman"/>
                <a:cs typeface="Times New Roman"/>
              </a:rPr>
              <a:t>by the JRE  </a:t>
            </a:r>
            <a:r>
              <a:rPr sz="1200" spc="-5" dirty="0">
                <a:latin typeface="Times New Roman"/>
                <a:cs typeface="Times New Roman"/>
              </a:rPr>
              <a:t>implementor </a:t>
            </a:r>
            <a:r>
              <a:rPr sz="1200" dirty="0">
                <a:latin typeface="Times New Roman"/>
                <a:cs typeface="Times New Roman"/>
              </a:rPr>
              <a:t>to support </a:t>
            </a:r>
            <a:r>
              <a:rPr sz="1200" spc="-5" dirty="0">
                <a:latin typeface="Times New Roman"/>
                <a:cs typeface="Times New Roman"/>
              </a:rPr>
              <a:t>application development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Examples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these libraries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core libraries, which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 marL="12700" marR="17145">
              <a:lnSpc>
                <a:spcPct val="180000"/>
              </a:lnSpc>
            </a:pPr>
            <a:r>
              <a:rPr sz="1200" spc="-5" dirty="0">
                <a:latin typeface="Times New Roman"/>
                <a:cs typeface="Times New Roman"/>
              </a:rPr>
              <a:t>Collection libraries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implement data structures such as lists, dictionaries, trees and sets  XML Processing (Parsing, Transforming, Validating)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200" spc="-5" dirty="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100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Internationalization and localization libraries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integration libraries, which allow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application writer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communicate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external systems. These libraries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Database Connectivity (JDBC) API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database access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Naming and  Directory </a:t>
            </a:r>
            <a:r>
              <a:rPr sz="1200" spc="-10" dirty="0">
                <a:latin typeface="Times New Roman"/>
                <a:cs typeface="Times New Roman"/>
              </a:rPr>
              <a:t>Interface (JNDI) </a:t>
            </a:r>
            <a:r>
              <a:rPr sz="1200" dirty="0">
                <a:latin typeface="Times New Roman"/>
                <a:cs typeface="Times New Roman"/>
              </a:rPr>
              <a:t>for lookup </a:t>
            </a:r>
            <a:r>
              <a:rPr sz="1200" spc="-5" dirty="0">
                <a:latin typeface="Times New Roman"/>
                <a:cs typeface="Times New Roman"/>
              </a:rPr>
              <a:t>and discovery RMI and CORBA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distributed  application development </a:t>
            </a:r>
            <a:r>
              <a:rPr sz="1200" dirty="0">
                <a:latin typeface="Times New Roman"/>
                <a:cs typeface="Times New Roman"/>
              </a:rPr>
              <a:t>JMX </a:t>
            </a:r>
            <a:r>
              <a:rPr sz="1200" spc="-5" dirty="0">
                <a:latin typeface="Times New Roman"/>
                <a:cs typeface="Times New Roman"/>
              </a:rPr>
              <a:t>for managing and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User interface libraries, which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(heavyweight,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native) Abstract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Toolkit </a:t>
            </a:r>
            <a:r>
              <a:rPr sz="1200" spc="-5" dirty="0">
                <a:latin typeface="Times New Roman"/>
                <a:cs typeface="Times New Roman"/>
              </a:rPr>
              <a:t>(AWT), which provides GUI components,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laying </a:t>
            </a:r>
            <a:r>
              <a:rPr sz="1200" dirty="0">
                <a:latin typeface="Times New Roman"/>
                <a:cs typeface="Times New Roman"/>
              </a:rPr>
              <a:t>out those  </a:t>
            </a:r>
            <a:r>
              <a:rPr sz="1200" spc="-5" dirty="0">
                <a:latin typeface="Times New Roman"/>
                <a:cs typeface="Times New Roman"/>
              </a:rPr>
              <a:t>components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handling events from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5" dirty="0">
                <a:latin typeface="Times New Roman"/>
                <a:cs typeface="Times New Roman"/>
              </a:rPr>
              <a:t>components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(lightweight)  Swing libraries, which are </a:t>
            </a:r>
            <a:r>
              <a:rPr sz="1200" dirty="0">
                <a:latin typeface="Times New Roman"/>
                <a:cs typeface="Times New Roman"/>
              </a:rPr>
              <a:t>built on </a:t>
            </a:r>
            <a:r>
              <a:rPr sz="1200" spc="-5" dirty="0">
                <a:latin typeface="Times New Roman"/>
                <a:cs typeface="Times New Roman"/>
              </a:rPr>
              <a:t>AWT </a:t>
            </a:r>
            <a:r>
              <a:rPr sz="1200" dirty="0">
                <a:latin typeface="Times New Roman"/>
                <a:cs typeface="Times New Roman"/>
              </a:rPr>
              <a:t>but provide </a:t>
            </a:r>
            <a:r>
              <a:rPr sz="1200" spc="-5" dirty="0">
                <a:latin typeface="Times New Roman"/>
                <a:cs typeface="Times New Roman"/>
              </a:rPr>
              <a:t>(non-native) implementations </a:t>
            </a:r>
            <a:r>
              <a:rPr sz="1200" dirty="0">
                <a:latin typeface="Times New Roman"/>
                <a:cs typeface="Times New Roman"/>
              </a:rPr>
              <a:t>of the  </a:t>
            </a:r>
            <a:r>
              <a:rPr sz="1200" spc="-5" dirty="0">
                <a:latin typeface="Times New Roman"/>
                <a:cs typeface="Times New Roman"/>
              </a:rPr>
              <a:t>AWT widgetry </a:t>
            </a:r>
            <a:r>
              <a:rPr sz="1200" spc="-10" dirty="0">
                <a:latin typeface="Times New Roman"/>
                <a:cs typeface="Times New Roman"/>
              </a:rPr>
              <a:t>APIs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audio capture, processing, 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playback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A platform dependent implementation </a:t>
            </a:r>
            <a:r>
              <a:rPr sz="1200" dirty="0">
                <a:latin typeface="Times New Roman"/>
                <a:cs typeface="Times New Roman"/>
              </a:rPr>
              <a:t>of Java </a:t>
            </a:r>
            <a:r>
              <a:rPr sz="1200" spc="-5" dirty="0">
                <a:latin typeface="Times New Roman"/>
                <a:cs typeface="Times New Roman"/>
              </a:rPr>
              <a:t>Virtual Machine </a:t>
            </a:r>
            <a:r>
              <a:rPr sz="1200" dirty="0">
                <a:latin typeface="Times New Roman"/>
                <a:cs typeface="Times New Roman"/>
              </a:rPr>
              <a:t>(JVM) that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means 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byte </a:t>
            </a:r>
            <a:r>
              <a:rPr sz="1200" spc="-5" dirty="0">
                <a:latin typeface="Times New Roman"/>
                <a:cs typeface="Times New Roman"/>
              </a:rPr>
              <a:t>codes </a:t>
            </a:r>
            <a:r>
              <a:rPr sz="1200" dirty="0">
                <a:latin typeface="Times New Roman"/>
                <a:cs typeface="Times New Roman"/>
              </a:rPr>
              <a:t>of the Java </a:t>
            </a:r>
            <a:r>
              <a:rPr sz="1200" spc="-5" dirty="0">
                <a:latin typeface="Times New Roman"/>
                <a:cs typeface="Times New Roman"/>
              </a:rPr>
              <a:t>libraries and </a:t>
            </a:r>
            <a:r>
              <a:rPr sz="1200" dirty="0">
                <a:latin typeface="Times New Roman"/>
                <a:cs typeface="Times New Roman"/>
              </a:rPr>
              <a:t>third </a:t>
            </a:r>
            <a:r>
              <a:rPr sz="1200" spc="-5" dirty="0">
                <a:latin typeface="Times New Roman"/>
                <a:cs typeface="Times New Roman"/>
              </a:rPr>
              <a:t>party </a:t>
            </a:r>
            <a:r>
              <a:rPr sz="1200" dirty="0">
                <a:latin typeface="Times New Roman"/>
                <a:cs typeface="Times New Roman"/>
              </a:rPr>
              <a:t>applications </a:t>
            </a:r>
            <a:r>
              <a:rPr sz="1200" spc="-5" dirty="0">
                <a:latin typeface="Times New Roman"/>
                <a:cs typeface="Times New Roman"/>
              </a:rPr>
              <a:t>are executed  Plugins, which enable applets </a:t>
            </a:r>
            <a:r>
              <a:rPr sz="1200" dirty="0">
                <a:latin typeface="Times New Roman"/>
                <a:cs typeface="Times New Roman"/>
              </a:rPr>
              <a:t>to be run in Web </a:t>
            </a:r>
            <a:r>
              <a:rPr sz="1200" spc="-5" dirty="0">
                <a:latin typeface="Times New Roman"/>
                <a:cs typeface="Times New Roman"/>
              </a:rPr>
              <a:t>browsers </a:t>
            </a:r>
            <a:r>
              <a:rPr sz="1200" dirty="0">
                <a:latin typeface="Times New Roman"/>
                <a:cs typeface="Times New Roman"/>
              </a:rPr>
              <a:t>Java Web </a:t>
            </a:r>
            <a:r>
              <a:rPr sz="1200" spc="-5" dirty="0">
                <a:latin typeface="Times New Roman"/>
                <a:cs typeface="Times New Roman"/>
              </a:rPr>
              <a:t>Start, which allows 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efficiently distributed </a:t>
            </a:r>
            <a:r>
              <a:rPr sz="1200" dirty="0">
                <a:latin typeface="Times New Roman"/>
                <a:cs typeface="Times New Roman"/>
              </a:rPr>
              <a:t>to end-users </a:t>
            </a:r>
            <a:r>
              <a:rPr sz="1200" spc="-5" dirty="0">
                <a:latin typeface="Times New Roman"/>
                <a:cs typeface="Times New Roman"/>
              </a:rPr>
              <a:t>across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Internet </a:t>
            </a:r>
            <a:r>
              <a:rPr sz="1200" spc="-5" dirty="0">
                <a:latin typeface="Times New Roman"/>
                <a:cs typeface="Times New Roman"/>
              </a:rPr>
              <a:t>Licensing  and documentation.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8942" y="911098"/>
            <a:ext cx="2348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7:</a:t>
            </a:r>
            <a:r>
              <a:rPr sz="16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Documentation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28</a:t>
            </a:fld>
            <a:endParaRPr sz="12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1613662"/>
            <a:ext cx="5530215" cy="550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104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Javadoc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comprehensive documentation </a:t>
            </a:r>
            <a:r>
              <a:rPr sz="1200" spc="-10" dirty="0">
                <a:latin typeface="Times New Roman"/>
                <a:cs typeface="Times New Roman"/>
              </a:rPr>
              <a:t>system,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Sun Microsystems, used  </a:t>
            </a:r>
            <a:r>
              <a:rPr sz="1200" dirty="0">
                <a:latin typeface="Times New Roman"/>
                <a:cs typeface="Times New Roman"/>
              </a:rPr>
              <a:t>by many Java </a:t>
            </a:r>
            <a:r>
              <a:rPr sz="1200" spc="-5" dirty="0">
                <a:latin typeface="Times New Roman"/>
                <a:cs typeface="Times New Roman"/>
              </a:rPr>
              <a:t>developers. </a:t>
            </a:r>
            <a:r>
              <a:rPr sz="1200" spc="-15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provides developers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an organized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documenting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code.Whereas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comments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/*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*/, the multi-line </a:t>
            </a:r>
            <a:r>
              <a:rPr sz="1200" spc="-5" dirty="0">
                <a:latin typeface="Times New Roman"/>
                <a:cs typeface="Times New Roman"/>
              </a:rPr>
              <a:t>comment tags, </a:t>
            </a:r>
            <a:r>
              <a:rPr sz="1200" dirty="0">
                <a:latin typeface="Times New Roman"/>
                <a:cs typeface="Times New Roman"/>
              </a:rPr>
              <a:t>Javadoc </a:t>
            </a:r>
            <a:r>
              <a:rPr sz="1200" spc="-5" dirty="0">
                <a:latin typeface="Times New Roman"/>
                <a:cs typeface="Times New Roman"/>
              </a:rPr>
              <a:t>comments have an </a:t>
            </a:r>
            <a:r>
              <a:rPr sz="1200" dirty="0">
                <a:latin typeface="Times New Roman"/>
                <a:cs typeface="Times New Roman"/>
              </a:rPr>
              <a:t>extra </a:t>
            </a:r>
            <a:r>
              <a:rPr sz="1200" spc="-5" dirty="0">
                <a:latin typeface="Times New Roman"/>
                <a:cs typeface="Times New Roman"/>
              </a:rPr>
              <a:t>asterisk at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beginning, so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tags are </a:t>
            </a:r>
            <a:r>
              <a:rPr sz="1200" dirty="0">
                <a:latin typeface="Times New Roman"/>
                <a:cs typeface="Times New Roman"/>
              </a:rPr>
              <a:t>/** 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*/.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8.1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Examples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995"/>
              </a:spcBef>
            </a:pPr>
            <a:r>
              <a:rPr sz="1200" dirty="0">
                <a:latin typeface="Times New Roman"/>
                <a:cs typeface="Times New Roman"/>
              </a:rPr>
              <a:t>The following </a:t>
            </a:r>
            <a:r>
              <a:rPr sz="1200" spc="-5" dirty="0">
                <a:latin typeface="Times New Roman"/>
                <a:cs typeface="Times New Roman"/>
              </a:rPr>
              <a:t>is an </a:t>
            </a:r>
            <a:r>
              <a:rPr sz="1200" dirty="0">
                <a:latin typeface="Times New Roman"/>
                <a:cs typeface="Times New Roman"/>
              </a:rPr>
              <a:t>example of java </a:t>
            </a:r>
            <a:r>
              <a:rPr sz="1200" spc="-5" dirty="0">
                <a:latin typeface="Times New Roman"/>
                <a:cs typeface="Times New Roman"/>
              </a:rPr>
              <a:t>code commented </a:t>
            </a:r>
            <a:r>
              <a:rPr sz="1200" dirty="0">
                <a:latin typeface="Times New Roman"/>
                <a:cs typeface="Times New Roman"/>
              </a:rPr>
              <a:t>with simple </a:t>
            </a:r>
            <a:r>
              <a:rPr sz="1200" spc="-5" dirty="0">
                <a:latin typeface="Times New Roman"/>
                <a:cs typeface="Times New Roman"/>
              </a:rPr>
              <a:t>Javadoc-style  comments: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/**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A program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does useful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things.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5" dirty="0">
                <a:latin typeface="Times New Roman"/>
                <a:cs typeface="Times New Roman"/>
              </a:rPr>
              <a:t>class Program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/**</a:t>
            </a:r>
            <a:endParaRPr sz="1200">
              <a:latin typeface="Times New Roman"/>
              <a:cs typeface="Times New Roman"/>
            </a:endParaRPr>
          </a:p>
          <a:p>
            <a:pPr marL="127000" indent="-114300" algn="just">
              <a:lnSpc>
                <a:spcPct val="100000"/>
              </a:lnSpc>
              <a:spcBef>
                <a:spcPts val="1150"/>
              </a:spcBef>
              <a:buChar char="*"/>
              <a:tabLst>
                <a:tab pos="1270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main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method.</a:t>
            </a:r>
            <a:endParaRPr sz="1200">
              <a:latin typeface="Times New Roman"/>
              <a:cs typeface="Times New Roman"/>
            </a:endParaRPr>
          </a:p>
          <a:p>
            <a:pPr marL="127000" indent="-114300" algn="just">
              <a:lnSpc>
                <a:spcPct val="100000"/>
              </a:lnSpc>
              <a:spcBef>
                <a:spcPts val="1145"/>
              </a:spcBef>
              <a:buChar char="*"/>
              <a:tabLst>
                <a:tab pos="127000" algn="l"/>
              </a:tabLst>
            </a:pPr>
            <a:r>
              <a:rPr sz="1200" spc="-5" dirty="0">
                <a:latin typeface="Times New Roman"/>
                <a:cs typeface="Times New Roman"/>
              </a:rPr>
              <a:t>@param </a:t>
            </a:r>
            <a:r>
              <a:rPr sz="1200" spc="-10" dirty="0">
                <a:latin typeface="Times New Roman"/>
                <a:cs typeface="Times New Roman"/>
              </a:rPr>
              <a:t>args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arguments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public static void </a:t>
            </a:r>
            <a:r>
              <a:rPr sz="1200" spc="-5" dirty="0">
                <a:latin typeface="Times New Roman"/>
                <a:cs typeface="Times New Roman"/>
              </a:rPr>
              <a:t>main(String[] args)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//do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stuff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7568564"/>
            <a:ext cx="9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3535" y="911098"/>
            <a:ext cx="179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8:</a:t>
            </a:r>
            <a:r>
              <a:rPr sz="1600" b="1" u="heavy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Editions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29</a:t>
            </a:fld>
            <a:endParaRPr sz="1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1631950"/>
            <a:ext cx="5530215" cy="662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See also: Free </a:t>
            </a:r>
            <a:r>
              <a:rPr sz="1200" dirty="0">
                <a:latin typeface="Times New Roman"/>
                <a:cs typeface="Times New Roman"/>
              </a:rPr>
              <a:t>Java implementations#Class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endParaRPr sz="1200">
              <a:latin typeface="Times New Roman"/>
              <a:cs typeface="Times New Roman"/>
            </a:endParaRPr>
          </a:p>
          <a:p>
            <a:pPr marL="12700" marR="4717415">
              <a:lnSpc>
                <a:spcPct val="1792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editions 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Card</a:t>
            </a:r>
            <a:endParaRPr sz="1200">
              <a:latin typeface="Times New Roman"/>
              <a:cs typeface="Times New Roman"/>
            </a:endParaRPr>
          </a:p>
          <a:p>
            <a:pPr marL="12700" marR="3796665">
              <a:lnSpc>
                <a:spcPct val="1798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Micro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(ME)  Standard </a:t>
            </a:r>
            <a:r>
              <a:rPr sz="1200" dirty="0">
                <a:latin typeface="Times New Roman"/>
                <a:cs typeface="Times New Roman"/>
              </a:rPr>
              <a:t>Edition (SE)  </a:t>
            </a:r>
            <a:r>
              <a:rPr sz="1200" spc="-5" dirty="0">
                <a:latin typeface="Times New Roman"/>
                <a:cs typeface="Times New Roman"/>
              </a:rPr>
              <a:t>Enterprise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(EE)  PersonalJava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(discontinued)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10000"/>
              </a:lnSpc>
              <a:spcBef>
                <a:spcPts val="994"/>
              </a:spcBef>
            </a:pPr>
            <a:r>
              <a:rPr sz="1200" spc="-5" dirty="0">
                <a:latin typeface="Times New Roman"/>
                <a:cs typeface="Times New Roman"/>
              </a:rPr>
              <a:t>Sun has defined and </a:t>
            </a:r>
            <a:r>
              <a:rPr sz="1200" dirty="0">
                <a:latin typeface="Times New Roman"/>
                <a:cs typeface="Times New Roman"/>
              </a:rPr>
              <a:t>supports four </a:t>
            </a:r>
            <a:r>
              <a:rPr sz="1200" spc="-5" dirty="0">
                <a:latin typeface="Times New Roman"/>
                <a:cs typeface="Times New Roman"/>
              </a:rPr>
              <a:t>editions </a:t>
            </a:r>
            <a:r>
              <a:rPr sz="1200" dirty="0">
                <a:latin typeface="Times New Roman"/>
                <a:cs typeface="Times New Roman"/>
              </a:rPr>
              <a:t>of Java </a:t>
            </a:r>
            <a:r>
              <a:rPr sz="1200" spc="-5" dirty="0">
                <a:latin typeface="Times New Roman"/>
                <a:cs typeface="Times New Roman"/>
              </a:rPr>
              <a:t>targeting different application  environments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segmented </a:t>
            </a:r>
            <a:r>
              <a:rPr sz="1200" dirty="0">
                <a:latin typeface="Times New Roman"/>
                <a:cs typeface="Times New Roman"/>
              </a:rPr>
              <a:t>many of </a:t>
            </a:r>
            <a:r>
              <a:rPr sz="1200" spc="-5" dirty="0">
                <a:latin typeface="Times New Roman"/>
                <a:cs typeface="Times New Roman"/>
              </a:rPr>
              <a:t>its </a:t>
            </a:r>
            <a:r>
              <a:rPr sz="1200" spc="-10" dirty="0">
                <a:latin typeface="Times New Roman"/>
                <a:cs typeface="Times New Roman"/>
              </a:rPr>
              <a:t>APIs </a:t>
            </a:r>
            <a:r>
              <a:rPr sz="1200" spc="-5" dirty="0">
                <a:latin typeface="Times New Roman"/>
                <a:cs typeface="Times New Roman"/>
              </a:rPr>
              <a:t>so that they belong </a:t>
            </a:r>
            <a:r>
              <a:rPr sz="1200" dirty="0">
                <a:latin typeface="Times New Roman"/>
                <a:cs typeface="Times New Roman"/>
              </a:rPr>
              <a:t>to one of 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platforms are: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Card 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smartcards.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Platform, Micro </a:t>
            </a:r>
            <a:r>
              <a:rPr sz="1200" dirty="0">
                <a:latin typeface="Times New Roman"/>
                <a:cs typeface="Times New Roman"/>
              </a:rPr>
              <a:t>Edition (Java ME) — </a:t>
            </a:r>
            <a:r>
              <a:rPr sz="1200" spc="-5" dirty="0">
                <a:latin typeface="Times New Roman"/>
                <a:cs typeface="Times New Roman"/>
              </a:rPr>
              <a:t>targeting environments </a:t>
            </a:r>
            <a:r>
              <a:rPr sz="1200" dirty="0">
                <a:latin typeface="Times New Roman"/>
                <a:cs typeface="Times New Roman"/>
              </a:rPr>
              <a:t>with limited  </a:t>
            </a:r>
            <a:r>
              <a:rPr sz="1200" spc="-5" dirty="0">
                <a:latin typeface="Times New Roman"/>
                <a:cs typeface="Times New Roman"/>
              </a:rPr>
              <a:t>resources.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Platform, Standard Edition </a:t>
            </a:r>
            <a:r>
              <a:rPr sz="1200" dirty="0">
                <a:latin typeface="Times New Roman"/>
                <a:cs typeface="Times New Roman"/>
              </a:rPr>
              <a:t>(Java </a:t>
            </a:r>
            <a:r>
              <a:rPr sz="1200" spc="-5" dirty="0">
                <a:latin typeface="Times New Roman"/>
                <a:cs typeface="Times New Roman"/>
              </a:rPr>
              <a:t>SE) </a:t>
            </a:r>
            <a:r>
              <a:rPr sz="1200" dirty="0">
                <a:latin typeface="Times New Roman"/>
                <a:cs typeface="Times New Roman"/>
              </a:rPr>
              <a:t>— </a:t>
            </a:r>
            <a:r>
              <a:rPr sz="1200" spc="-5" dirty="0">
                <a:latin typeface="Times New Roman"/>
                <a:cs typeface="Times New Roman"/>
              </a:rPr>
              <a:t>targeting workstation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10800"/>
              </a:lnSpc>
              <a:spcBef>
                <a:spcPts val="980"/>
              </a:spcBef>
            </a:pP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Platform, Enterprise </a:t>
            </a:r>
            <a:r>
              <a:rPr sz="1200" dirty="0">
                <a:latin typeface="Times New Roman"/>
                <a:cs typeface="Times New Roman"/>
              </a:rPr>
              <a:t>Edition (Java EE) — </a:t>
            </a:r>
            <a:r>
              <a:rPr sz="1200" spc="-5" dirty="0">
                <a:latin typeface="Times New Roman"/>
                <a:cs typeface="Times New Roman"/>
              </a:rPr>
              <a:t>targeting large distributed enterprise </a:t>
            </a:r>
            <a:r>
              <a:rPr sz="1200" dirty="0">
                <a:latin typeface="Times New Roman"/>
                <a:cs typeface="Times New Roman"/>
              </a:rPr>
              <a:t>or  </a:t>
            </a:r>
            <a:r>
              <a:rPr sz="1200" spc="-10" dirty="0">
                <a:latin typeface="Times New Roman"/>
                <a:cs typeface="Times New Roman"/>
              </a:rPr>
              <a:t>Internet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0300"/>
              </a:lnSpc>
              <a:spcBef>
                <a:spcPts val="994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in the Java </a:t>
            </a:r>
            <a:r>
              <a:rPr sz="1200" spc="-10" dirty="0">
                <a:latin typeface="Times New Roman"/>
                <a:cs typeface="Times New Roman"/>
              </a:rPr>
              <a:t>APIs </a:t>
            </a:r>
            <a:r>
              <a:rPr sz="1200" spc="-5" dirty="0">
                <a:latin typeface="Times New Roman"/>
                <a:cs typeface="Times New Roman"/>
              </a:rPr>
              <a:t>are organized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separate groups called packages. Each  package contains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related interfaces, classes and exceptions. Refer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separate  platforms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description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packages available.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APIs </a:t>
            </a:r>
            <a:r>
              <a:rPr sz="1200" spc="-5" dirty="0">
                <a:latin typeface="Times New Roman"/>
                <a:cs typeface="Times New Roman"/>
              </a:rPr>
              <a:t>is controlled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Sun  Microsystems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cooperation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others through </a:t>
            </a:r>
            <a:r>
              <a:rPr sz="1200" dirty="0">
                <a:latin typeface="Times New Roman"/>
                <a:cs typeface="Times New Roman"/>
              </a:rPr>
              <a:t>the Java Community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1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Companies </a:t>
            </a:r>
            <a:r>
              <a:rPr sz="1200" dirty="0">
                <a:latin typeface="Times New Roman"/>
                <a:cs typeface="Times New Roman"/>
              </a:rPr>
              <a:t>or individuals </a:t>
            </a:r>
            <a:r>
              <a:rPr sz="1200" spc="-5" dirty="0">
                <a:latin typeface="Times New Roman"/>
                <a:cs typeface="Times New Roman"/>
              </a:rPr>
              <a:t>participating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process can influence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design and  development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10" dirty="0">
                <a:latin typeface="Times New Roman"/>
                <a:cs typeface="Times New Roman"/>
              </a:rPr>
              <a:t>APIs.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 has been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subject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controversy. Sun also  provided an edition called PersonalJava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has been superseded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later, </a:t>
            </a:r>
            <a:r>
              <a:rPr sz="1200" dirty="0">
                <a:latin typeface="Times New Roman"/>
                <a:cs typeface="Times New Roman"/>
              </a:rPr>
              <a:t>standards- 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ME configuration-profile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pairings.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3</a:t>
            </a:fld>
            <a:endParaRPr sz="12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06450" y="546100"/>
            <a:ext cx="575945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u="sng" dirty="0">
                <a:latin typeface="Times New Roman" pitchFamily="18" charset="0"/>
              </a:rPr>
              <a:t>Networking Basics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1000" y="1524001"/>
            <a:ext cx="667385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Many different services can be running on the host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 identifies a service within a host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standard port numbers are pre-assigned</a:t>
            </a:r>
          </a:p>
          <a:p>
            <a:pPr marL="1371600" lvl="2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time of day </a:t>
            </a:r>
            <a:r>
              <a:rPr lang="en-US" sz="1400" b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, ftp </a:t>
            </a:r>
            <a:r>
              <a:rPr lang="en-US" sz="1400" b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, telnet </a:t>
            </a:r>
            <a:r>
              <a:rPr lang="en-US" sz="1400" b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b="0" dirty="0" err="1"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,  http </a:t>
            </a:r>
            <a:r>
              <a:rPr lang="en-US" sz="1400" b="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 marL="1371600" lvl="2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see /etc/services on workstation for list of all assigned ports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address + port number = "phone number“ for 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service</a:t>
            </a:r>
            <a:endParaRPr lang="en-US" sz="1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01650" y="4660900"/>
            <a:ext cx="6858000" cy="31839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15000"/>
              </a:spcBef>
            </a:pPr>
            <a:r>
              <a:rPr lang="en-US" sz="1400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protocols 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: rules that facilitate communications between machines</a:t>
            </a:r>
          </a:p>
          <a:p>
            <a:pPr marL="457200" indent="-457200">
              <a:spcBef>
                <a:spcPct val="15000"/>
              </a:spcBef>
            </a:pPr>
            <a:endParaRPr lang="en-US" sz="14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15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914400" lvl="1" indent="-457200">
              <a:spcBef>
                <a:spcPct val="15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HTTP: </a:t>
            </a:r>
            <a:r>
              <a:rPr lang="en-US" sz="1400" b="0" dirty="0" err="1"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 Transfer Protocol </a:t>
            </a:r>
          </a:p>
          <a:p>
            <a:pPr marL="914400" lvl="1" indent="-457200">
              <a:spcBef>
                <a:spcPct val="15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FTP: File Transfer Protocol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15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SMTP: Simple Message Transfer Protocol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15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TCP: Transmission Control Protocol</a:t>
            </a:r>
          </a:p>
          <a:p>
            <a:pPr marL="914400" lvl="1" indent="-457200">
              <a:spcBef>
                <a:spcPct val="15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UDP: User Datagram Protocol, good for, e.g., video delivery)</a:t>
            </a:r>
          </a:p>
          <a:p>
            <a:pPr marL="914400" lvl="1" indent="-457200">
              <a:spcBef>
                <a:spcPct val="15000"/>
              </a:spcBef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 Protocols are standardized and documented</a:t>
            </a:r>
          </a:p>
          <a:p>
            <a:pPr marL="1371600" lvl="2" indent="-457200"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So machines can reliably work with one another</a:t>
            </a:r>
          </a:p>
          <a:p>
            <a:pPr marL="914400" lvl="1" indent="-457200"/>
            <a:endParaRPr lang="en-US" sz="1400" b="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15000"/>
              </a:spcBef>
              <a:buFont typeface="Monotype Sorts" pitchFamily="2" charset="2"/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909573"/>
            <a:ext cx="5573395" cy="267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0300"/>
              </a:lnSpc>
              <a:spcBef>
                <a:spcPts val="1575"/>
              </a:spcBef>
            </a:pPr>
            <a:r>
              <a:rPr sz="1600" spc="-5" dirty="0">
                <a:latin typeface="Times New Roman"/>
                <a:cs typeface="Times New Roman"/>
              </a:rPr>
              <a:t>The ShareFactory Software is developed using NETBEANS fully  meets the objectives of the system which it has been developed. The  system </a:t>
            </a:r>
            <a:r>
              <a:rPr sz="1600" dirty="0">
                <a:latin typeface="Times New Roman"/>
                <a:cs typeface="Times New Roman"/>
              </a:rPr>
              <a:t>has reached </a:t>
            </a:r>
            <a:r>
              <a:rPr sz="1600" spc="-5" dirty="0">
                <a:latin typeface="Times New Roman"/>
                <a:cs typeface="Times New Roman"/>
              </a:rPr>
              <a:t>a steady state where all bugs have been  eliminated. The </a:t>
            </a:r>
            <a:r>
              <a:rPr sz="1600" dirty="0">
                <a:latin typeface="Times New Roman"/>
                <a:cs typeface="Times New Roman"/>
              </a:rPr>
              <a:t>system </a:t>
            </a:r>
            <a:r>
              <a:rPr sz="1600" spc="-5" dirty="0">
                <a:latin typeface="Times New Roman"/>
                <a:cs typeface="Times New Roman"/>
              </a:rPr>
              <a:t>is operated at a high level of efficiency and  all the society members and admin associated with the system  understands its advantage. The system solves the problem. </a:t>
            </a:r>
            <a:r>
              <a:rPr sz="1600" spc="-10" dirty="0">
                <a:latin typeface="Times New Roman"/>
                <a:cs typeface="Times New Roman"/>
              </a:rPr>
              <a:t>It </a:t>
            </a:r>
            <a:r>
              <a:rPr sz="1600" spc="-5" dirty="0">
                <a:latin typeface="Times New Roman"/>
                <a:cs typeface="Times New Roman"/>
              </a:rPr>
              <a:t>was  intended to solve as requirement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specification.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30</a:t>
            </a:fld>
            <a:endParaRPr sz="12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1758" y="911098"/>
            <a:ext cx="1254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REFRE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31</a:t>
            </a:fld>
            <a:endParaRPr sz="12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604" y="1613662"/>
            <a:ext cx="5529580" cy="287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Jon </a:t>
            </a:r>
            <a:r>
              <a:rPr sz="1200" spc="-10" dirty="0">
                <a:latin typeface="Times New Roman"/>
                <a:cs typeface="Times New Roman"/>
              </a:rPr>
              <a:t>Byous, </a:t>
            </a:r>
            <a:r>
              <a:rPr sz="1200" dirty="0">
                <a:latin typeface="Times New Roman"/>
                <a:cs typeface="Times New Roman"/>
              </a:rPr>
              <a:t>Java </a:t>
            </a:r>
            <a:r>
              <a:rPr sz="1200" spc="-10" dirty="0">
                <a:latin typeface="Times New Roman"/>
                <a:cs typeface="Times New Roman"/>
              </a:rPr>
              <a:t>technology: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early </a:t>
            </a:r>
            <a:r>
              <a:rPr sz="1200" spc="-10" dirty="0">
                <a:latin typeface="Times New Roman"/>
                <a:cs typeface="Times New Roman"/>
              </a:rPr>
              <a:t>years. </a:t>
            </a:r>
            <a:r>
              <a:rPr sz="1200" spc="-5" dirty="0">
                <a:latin typeface="Times New Roman"/>
                <a:cs typeface="Times New Roman"/>
              </a:rPr>
              <a:t>Sun Developer Network,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date [ca. </a:t>
            </a:r>
            <a:r>
              <a:rPr sz="1200" dirty="0">
                <a:latin typeface="Times New Roman"/>
                <a:cs typeface="Times New Roman"/>
              </a:rPr>
              <a:t>1998].  </a:t>
            </a:r>
            <a:r>
              <a:rPr sz="1200" spc="-5" dirty="0">
                <a:latin typeface="Times New Roman"/>
                <a:cs typeface="Times New Roman"/>
              </a:rPr>
              <a:t>Retrieved April </a:t>
            </a:r>
            <a:r>
              <a:rPr sz="1200" dirty="0">
                <a:latin typeface="Times New Roman"/>
                <a:cs typeface="Times New Roman"/>
              </a:rPr>
              <a:t>22,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2005.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1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James </a:t>
            </a:r>
            <a:r>
              <a:rPr sz="1200" spc="-5" dirty="0">
                <a:latin typeface="Times New Roman"/>
                <a:cs typeface="Times New Roman"/>
              </a:rPr>
              <a:t>Gosling, A brief </a:t>
            </a:r>
            <a:r>
              <a:rPr sz="1200" dirty="0">
                <a:latin typeface="Times New Roman"/>
                <a:cs typeface="Times New Roman"/>
              </a:rPr>
              <a:t>history of the </a:t>
            </a:r>
            <a:r>
              <a:rPr sz="1200" spc="-5" dirty="0">
                <a:latin typeface="Times New Roman"/>
                <a:cs typeface="Times New Roman"/>
              </a:rPr>
              <a:t>Green project. Java.net,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date [ca. </a:t>
            </a:r>
            <a:r>
              <a:rPr sz="1200" dirty="0">
                <a:latin typeface="Times New Roman"/>
                <a:cs typeface="Times New Roman"/>
              </a:rPr>
              <a:t>Q1/1998].  </a:t>
            </a:r>
            <a:r>
              <a:rPr sz="1200" spc="-5" dirty="0">
                <a:latin typeface="Times New Roman"/>
                <a:cs typeface="Times New Roman"/>
              </a:rPr>
              <a:t>Retrieved April </a:t>
            </a:r>
            <a:r>
              <a:rPr sz="1200" dirty="0">
                <a:latin typeface="Times New Roman"/>
                <a:cs typeface="Times New Roman"/>
              </a:rPr>
              <a:t>29,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2007.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James </a:t>
            </a:r>
            <a:r>
              <a:rPr sz="1200" spc="-5" dirty="0">
                <a:latin typeface="Times New Roman"/>
                <a:cs typeface="Times New Roman"/>
              </a:rPr>
              <a:t>Gosling, Bill </a:t>
            </a:r>
            <a:r>
              <a:rPr sz="1200" spc="-10" dirty="0">
                <a:latin typeface="Times New Roman"/>
                <a:cs typeface="Times New Roman"/>
              </a:rPr>
              <a:t>Joy, </a:t>
            </a:r>
            <a:r>
              <a:rPr sz="1200" dirty="0">
                <a:latin typeface="Times New Roman"/>
                <a:cs typeface="Times New Roman"/>
              </a:rPr>
              <a:t>Guy </a:t>
            </a:r>
            <a:r>
              <a:rPr sz="1200" spc="-5" dirty="0">
                <a:latin typeface="Times New Roman"/>
                <a:cs typeface="Times New Roman"/>
              </a:rPr>
              <a:t>Steele, and </a:t>
            </a:r>
            <a:r>
              <a:rPr sz="1200" dirty="0">
                <a:latin typeface="Times New Roman"/>
                <a:cs typeface="Times New Roman"/>
              </a:rPr>
              <a:t>Gilad </a:t>
            </a:r>
            <a:r>
              <a:rPr sz="1200" spc="-5" dirty="0">
                <a:latin typeface="Times New Roman"/>
                <a:cs typeface="Times New Roman"/>
              </a:rPr>
              <a:t>Bracha, </a:t>
            </a: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language specification,  </a:t>
            </a:r>
            <a:r>
              <a:rPr sz="1200" dirty="0">
                <a:latin typeface="Times New Roman"/>
                <a:cs typeface="Times New Roman"/>
              </a:rPr>
              <a:t>third</a:t>
            </a:r>
            <a:r>
              <a:rPr sz="1200" spc="-5" dirty="0">
                <a:latin typeface="Times New Roman"/>
                <a:cs typeface="Times New Roman"/>
              </a:rPr>
              <a:t> edition.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10000"/>
              </a:lnSpc>
              <a:spcBef>
                <a:spcPts val="1010"/>
              </a:spcBef>
              <a:tabLst>
                <a:tab pos="1206500" algn="l"/>
                <a:tab pos="1686560" algn="l"/>
                <a:tab pos="2167890" algn="l"/>
                <a:tab pos="3219450" algn="l"/>
                <a:tab pos="3601720" algn="l"/>
                <a:tab pos="3983990" algn="l"/>
                <a:tab pos="4503420" algn="l"/>
                <a:tab pos="5064125" algn="l"/>
                <a:tab pos="5328920" algn="l"/>
              </a:tabLst>
            </a:pPr>
            <a:r>
              <a:rPr sz="1200" spc="-5" dirty="0">
                <a:latin typeface="Times New Roman"/>
                <a:cs typeface="Times New Roman"/>
              </a:rPr>
              <a:t>Addison-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sle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	2005.	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321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24678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0	</a:t>
            </a:r>
            <a:r>
              <a:rPr sz="1200" spc="-5" dirty="0">
                <a:latin typeface="Times New Roman"/>
                <a:cs typeface="Times New Roman"/>
              </a:rPr>
              <a:t>(s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	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	online	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dition	of	the  </a:t>
            </a:r>
            <a:r>
              <a:rPr sz="1200" spc="-5" dirty="0">
                <a:latin typeface="Times New Roman"/>
                <a:cs typeface="Times New Roman"/>
              </a:rPr>
              <a:t>specification).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latin typeface="Times New Roman"/>
                <a:cs typeface="Times New Roman"/>
              </a:rPr>
              <a:t>Tim </a:t>
            </a:r>
            <a:r>
              <a:rPr sz="1200" spc="-5" dirty="0">
                <a:latin typeface="Times New Roman"/>
                <a:cs typeface="Times New Roman"/>
              </a:rPr>
              <a:t>Lindholm and Frank Yellin. </a:t>
            </a:r>
            <a:r>
              <a:rPr sz="1200" dirty="0">
                <a:latin typeface="Times New Roman"/>
                <a:cs typeface="Times New Roman"/>
              </a:rPr>
              <a:t>The Java </a:t>
            </a:r>
            <a:r>
              <a:rPr sz="1200" spc="-5" dirty="0">
                <a:latin typeface="Times New Roman"/>
                <a:cs typeface="Times New Roman"/>
              </a:rPr>
              <a:t>Virtual Machine specification, second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edition.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10000"/>
              </a:lnSpc>
              <a:spcBef>
                <a:spcPts val="1010"/>
              </a:spcBef>
              <a:tabLst>
                <a:tab pos="1206500" algn="l"/>
                <a:tab pos="1686560" algn="l"/>
                <a:tab pos="2167890" algn="l"/>
                <a:tab pos="3219450" algn="l"/>
                <a:tab pos="3601720" algn="l"/>
                <a:tab pos="3983990" algn="l"/>
                <a:tab pos="4503420" algn="l"/>
                <a:tab pos="5064125" algn="l"/>
                <a:tab pos="5328920" algn="l"/>
              </a:tabLst>
            </a:pPr>
            <a:r>
              <a:rPr sz="1200" spc="-5" dirty="0">
                <a:latin typeface="Times New Roman"/>
                <a:cs typeface="Times New Roman"/>
              </a:rPr>
              <a:t>Addison-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sle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	1999.	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201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43294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3	</a:t>
            </a:r>
            <a:r>
              <a:rPr sz="1200" spc="-5" dirty="0">
                <a:latin typeface="Times New Roman"/>
                <a:cs typeface="Times New Roman"/>
              </a:rPr>
              <a:t>(s</a:t>
            </a:r>
            <a:r>
              <a:rPr sz="1200" spc="-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	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	online	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dition	of	the  </a:t>
            </a:r>
            <a:r>
              <a:rPr sz="1200" spc="-5" dirty="0">
                <a:latin typeface="Times New Roman"/>
                <a:cs typeface="Times New Roman"/>
              </a:rPr>
              <a:t>specification).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4</a:t>
            </a:fld>
            <a:endParaRPr sz="12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06450" y="850900"/>
            <a:ext cx="59880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u="sng" dirty="0">
                <a:latin typeface="Times New Roman" pitchFamily="18" charset="0"/>
              </a:rPr>
              <a:t>Networking Basics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5450" y="1536700"/>
            <a:ext cx="6902450" cy="19236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Client-Server interaction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Communication between hosts is two-way, but usually the two hosts take different roles</a:t>
            </a:r>
          </a:p>
          <a:p>
            <a:pPr marL="914400" lvl="1" indent="-457200">
              <a:spcBef>
                <a:spcPct val="50000"/>
              </a:spcBef>
            </a:pPr>
            <a:r>
              <a:rPr lang="en-US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waits for client to make request</a:t>
            </a:r>
          </a:p>
          <a:p>
            <a:pPr marL="1371600" lvl="2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Server registered on a known port with the host ("public phone number")</a:t>
            </a:r>
          </a:p>
          <a:p>
            <a:pPr marL="1371600" lvl="2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Usually running in endless loop</a:t>
            </a:r>
          </a:p>
          <a:p>
            <a:pPr marL="1371600" lvl="2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Listens for incoming client 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connections</a:t>
            </a:r>
            <a:endParaRPr lang="en-US" sz="1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96850" y="3975100"/>
            <a:ext cx="735965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Client "calls" server to start a conversation</a:t>
            </a:r>
          </a:p>
          <a:p>
            <a:pPr marL="914400" lvl="1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Client making calls uses hostname/IP address and port number</a:t>
            </a:r>
          </a:p>
          <a:p>
            <a:pPr marL="914400" lvl="1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Sends request and waits for response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services always running</a:t>
            </a:r>
          </a:p>
          <a:p>
            <a:pPr marL="914400" lvl="1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ftp, http, </a:t>
            </a:r>
            <a:r>
              <a:rPr lang="en-US" sz="1400" b="0" dirty="0" err="1"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, etc. server running on host using expected port</a:t>
            </a:r>
          </a:p>
          <a:p>
            <a:pPr marL="457200" indent="-457200">
              <a:spcBef>
                <a:spcPct val="50000"/>
              </a:spcBef>
            </a:pP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offers shared resource (</a:t>
            </a:r>
            <a:r>
              <a:rPr lang="en-US" sz="1400" b="0" dirty="0" err="1">
                <a:latin typeface="Times New Roman" pitchFamily="18" charset="0"/>
                <a:cs typeface="Times New Roman" pitchFamily="18" charset="0"/>
              </a:rPr>
              <a:t>information,database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, files, printer, 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power) to clients</a:t>
            </a:r>
          </a:p>
          <a:p>
            <a:pPr marL="457200" indent="-457200">
              <a:spcBef>
                <a:spcPct val="50000"/>
              </a:spcBef>
            </a:pPr>
            <a:endParaRPr lang="en-US" sz="1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96850" y="6184900"/>
            <a:ext cx="7162800" cy="30008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telnet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 to try out some services of servers:</a:t>
            </a:r>
          </a:p>
          <a:p>
            <a:pPr marL="457200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Telnet assumes you want to connect to port 23 on the receiving host (port 23 is where the telnet server is listening)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However there is an optional argument after the hostname that allows you to connect to a different 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port</a:t>
            </a:r>
          </a:p>
          <a:p>
            <a:pPr marL="457200" indent="-457200">
              <a:spcBef>
                <a:spcPct val="50000"/>
              </a:spcBef>
            </a:pP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Try the following</a:t>
            </a:r>
          </a:p>
          <a:p>
            <a:pPr marL="914400" lvl="1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time: telnet time-A.timefreq.bldrdoc.gov 13 </a:t>
            </a:r>
          </a:p>
          <a:p>
            <a:pPr marL="914400" lvl="1" indent="-457200">
              <a:spcBef>
                <a:spcPct val="50000"/>
              </a:spcBef>
              <a:buFont typeface="Monotype Sort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Get HTML page: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telnet www.cs.ust.hk 80</a:t>
            </a: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  and enter a GET command</a:t>
            </a:r>
          </a:p>
          <a:p>
            <a:pPr marL="914400" lvl="1" indent="-457200">
              <a:spcBef>
                <a:spcPct val="50000"/>
              </a:spcBef>
              <a:buFont typeface="Monotype Sorts" pitchFamily="2" charset="2"/>
              <a:buNone/>
            </a:pPr>
            <a:endParaRPr lang="en-US" sz="14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Many servers now refuse telnet connections due to security reasons.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16" y="935684"/>
            <a:ext cx="5769610" cy="332740"/>
          </a:xfrm>
          <a:custGeom>
            <a:avLst/>
            <a:gdLst/>
            <a:ahLst/>
            <a:cxnLst/>
            <a:rect l="l" t="t" r="r" b="b"/>
            <a:pathLst>
              <a:path w="5769609" h="332740">
                <a:moveTo>
                  <a:pt x="0" y="332536"/>
                </a:moveTo>
                <a:lnTo>
                  <a:pt x="5769229" y="332536"/>
                </a:lnTo>
                <a:lnTo>
                  <a:pt x="5769229" y="0"/>
                </a:lnTo>
                <a:lnTo>
                  <a:pt x="0" y="0"/>
                </a:lnTo>
                <a:lnTo>
                  <a:pt x="0" y="33253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16" y="1268221"/>
            <a:ext cx="5769610" cy="204470"/>
          </a:xfrm>
          <a:custGeom>
            <a:avLst/>
            <a:gdLst/>
            <a:ahLst/>
            <a:cxnLst/>
            <a:rect l="l" t="t" r="r" b="b"/>
            <a:pathLst>
              <a:path w="5769609" h="204469">
                <a:moveTo>
                  <a:pt x="0" y="204216"/>
                </a:moveTo>
                <a:lnTo>
                  <a:pt x="5769229" y="204216"/>
                </a:lnTo>
                <a:lnTo>
                  <a:pt x="5769229" y="0"/>
                </a:lnTo>
                <a:lnTo>
                  <a:pt x="0" y="0"/>
                </a:lnTo>
                <a:lnTo>
                  <a:pt x="0" y="20421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16" y="1928113"/>
            <a:ext cx="5769610" cy="204470"/>
          </a:xfrm>
          <a:custGeom>
            <a:avLst/>
            <a:gdLst/>
            <a:ahLst/>
            <a:cxnLst/>
            <a:rect l="l" t="t" r="r" b="b"/>
            <a:pathLst>
              <a:path w="5769609" h="204469">
                <a:moveTo>
                  <a:pt x="0" y="204216"/>
                </a:moveTo>
                <a:lnTo>
                  <a:pt x="5769229" y="204216"/>
                </a:lnTo>
                <a:lnTo>
                  <a:pt x="5769229" y="0"/>
                </a:lnTo>
                <a:lnTo>
                  <a:pt x="0" y="0"/>
                </a:lnTo>
                <a:lnTo>
                  <a:pt x="0" y="204216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6169" y="3821175"/>
            <a:ext cx="450850" cy="1741805"/>
          </a:xfrm>
          <a:custGeom>
            <a:avLst/>
            <a:gdLst/>
            <a:ahLst/>
            <a:cxnLst/>
            <a:rect l="l" t="t" r="r" b="b"/>
            <a:pathLst>
              <a:path w="450850" h="1741804">
                <a:moveTo>
                  <a:pt x="24930" y="1170431"/>
                </a:moveTo>
                <a:lnTo>
                  <a:pt x="6502" y="1170431"/>
                </a:lnTo>
                <a:lnTo>
                  <a:pt x="6502" y="1741423"/>
                </a:lnTo>
                <a:lnTo>
                  <a:pt x="24930" y="1741423"/>
                </a:lnTo>
                <a:lnTo>
                  <a:pt x="26997" y="1715196"/>
                </a:lnTo>
                <a:lnTo>
                  <a:pt x="29513" y="1693719"/>
                </a:lnTo>
                <a:lnTo>
                  <a:pt x="44191" y="1651523"/>
                </a:lnTo>
                <a:lnTo>
                  <a:pt x="55448" y="1646935"/>
                </a:lnTo>
                <a:lnTo>
                  <a:pt x="369385" y="1646935"/>
                </a:lnTo>
                <a:lnTo>
                  <a:pt x="370027" y="1645665"/>
                </a:lnTo>
                <a:lnTo>
                  <a:pt x="226441" y="1645665"/>
                </a:lnTo>
                <a:lnTo>
                  <a:pt x="199986" y="1642030"/>
                </a:lnTo>
                <a:lnTo>
                  <a:pt x="150417" y="1612661"/>
                </a:lnTo>
                <a:lnTo>
                  <a:pt x="106264" y="1555269"/>
                </a:lnTo>
                <a:lnTo>
                  <a:pt x="87793" y="1520158"/>
                </a:lnTo>
                <a:lnTo>
                  <a:pt x="72301" y="1481189"/>
                </a:lnTo>
                <a:lnTo>
                  <a:pt x="59982" y="1438147"/>
                </a:lnTo>
                <a:lnTo>
                  <a:pt x="51675" y="1399064"/>
                </a:lnTo>
                <a:lnTo>
                  <a:pt x="43911" y="1352708"/>
                </a:lnTo>
                <a:lnTo>
                  <a:pt x="36794" y="1299122"/>
                </a:lnTo>
                <a:lnTo>
                  <a:pt x="30432" y="1238349"/>
                </a:lnTo>
                <a:lnTo>
                  <a:pt x="24930" y="1170431"/>
                </a:lnTo>
                <a:close/>
              </a:path>
              <a:path w="450850" h="1741804">
                <a:moveTo>
                  <a:pt x="369385" y="1646935"/>
                </a:moveTo>
                <a:lnTo>
                  <a:pt x="55448" y="1646935"/>
                </a:lnTo>
                <a:lnTo>
                  <a:pt x="64216" y="1649210"/>
                </a:lnTo>
                <a:lnTo>
                  <a:pt x="77581" y="1656175"/>
                </a:lnTo>
                <a:lnTo>
                  <a:pt x="95388" y="1668045"/>
                </a:lnTo>
                <a:lnTo>
                  <a:pt x="117487" y="1685035"/>
                </a:lnTo>
                <a:lnTo>
                  <a:pt x="139625" y="1703123"/>
                </a:lnTo>
                <a:lnTo>
                  <a:pt x="157672" y="1716579"/>
                </a:lnTo>
                <a:lnTo>
                  <a:pt x="194762" y="1735316"/>
                </a:lnTo>
                <a:lnTo>
                  <a:pt x="236982" y="1741423"/>
                </a:lnTo>
                <a:lnTo>
                  <a:pt x="273267" y="1735995"/>
                </a:lnTo>
                <a:lnTo>
                  <a:pt x="306925" y="1719636"/>
                </a:lnTo>
                <a:lnTo>
                  <a:pt x="337858" y="1692238"/>
                </a:lnTo>
                <a:lnTo>
                  <a:pt x="365969" y="1653690"/>
                </a:lnTo>
                <a:lnTo>
                  <a:pt x="369385" y="1646935"/>
                </a:lnTo>
                <a:close/>
              </a:path>
              <a:path w="450850" h="1741804">
                <a:moveTo>
                  <a:pt x="198501" y="0"/>
                </a:moveTo>
                <a:lnTo>
                  <a:pt x="157166" y="8014"/>
                </a:lnTo>
                <a:lnTo>
                  <a:pt x="119516" y="32115"/>
                </a:lnTo>
                <a:lnTo>
                  <a:pt x="85719" y="72384"/>
                </a:lnTo>
                <a:lnTo>
                  <a:pt x="55943" y="128904"/>
                </a:lnTo>
                <a:lnTo>
                  <a:pt x="39002" y="173985"/>
                </a:lnTo>
                <a:lnTo>
                  <a:pt x="25059" y="221619"/>
                </a:lnTo>
                <a:lnTo>
                  <a:pt x="14150" y="271843"/>
                </a:lnTo>
                <a:lnTo>
                  <a:pt x="6313" y="324691"/>
                </a:lnTo>
                <a:lnTo>
                  <a:pt x="1584" y="380200"/>
                </a:lnTo>
                <a:lnTo>
                  <a:pt x="0" y="438403"/>
                </a:lnTo>
                <a:lnTo>
                  <a:pt x="1234" y="488884"/>
                </a:lnTo>
                <a:lnTo>
                  <a:pt x="4875" y="537162"/>
                </a:lnTo>
                <a:lnTo>
                  <a:pt x="10828" y="583368"/>
                </a:lnTo>
                <a:lnTo>
                  <a:pt x="18999" y="627633"/>
                </a:lnTo>
                <a:lnTo>
                  <a:pt x="29526" y="669756"/>
                </a:lnTo>
                <a:lnTo>
                  <a:pt x="42533" y="709818"/>
                </a:lnTo>
                <a:lnTo>
                  <a:pt x="57762" y="748095"/>
                </a:lnTo>
                <a:lnTo>
                  <a:pt x="74955" y="784859"/>
                </a:lnTo>
                <a:lnTo>
                  <a:pt x="96411" y="823533"/>
                </a:lnTo>
                <a:lnTo>
                  <a:pt x="124331" y="867838"/>
                </a:lnTo>
                <a:lnTo>
                  <a:pt x="158449" y="918215"/>
                </a:lnTo>
                <a:lnTo>
                  <a:pt x="198501" y="975105"/>
                </a:lnTo>
                <a:lnTo>
                  <a:pt x="237509" y="1030122"/>
                </a:lnTo>
                <a:lnTo>
                  <a:pt x="268446" y="1074626"/>
                </a:lnTo>
                <a:lnTo>
                  <a:pt x="291048" y="1108676"/>
                </a:lnTo>
                <a:lnTo>
                  <a:pt x="318549" y="1159783"/>
                </a:lnTo>
                <a:lnTo>
                  <a:pt x="340111" y="1218164"/>
                </a:lnTo>
                <a:lnTo>
                  <a:pt x="353907" y="1280342"/>
                </a:lnTo>
                <a:lnTo>
                  <a:pt x="360697" y="1342413"/>
                </a:lnTo>
                <a:lnTo>
                  <a:pt x="361569" y="1372996"/>
                </a:lnTo>
                <a:lnTo>
                  <a:pt x="359255" y="1426444"/>
                </a:lnTo>
                <a:lnTo>
                  <a:pt x="352393" y="1476152"/>
                </a:lnTo>
                <a:lnTo>
                  <a:pt x="341102" y="1522194"/>
                </a:lnTo>
                <a:lnTo>
                  <a:pt x="325501" y="1564639"/>
                </a:lnTo>
                <a:lnTo>
                  <a:pt x="305754" y="1600178"/>
                </a:lnTo>
                <a:lnTo>
                  <a:pt x="256117" y="1640631"/>
                </a:lnTo>
                <a:lnTo>
                  <a:pt x="226441" y="1645665"/>
                </a:lnTo>
                <a:lnTo>
                  <a:pt x="370027" y="1645665"/>
                </a:lnTo>
                <a:lnTo>
                  <a:pt x="391160" y="1603882"/>
                </a:lnTo>
                <a:lnTo>
                  <a:pt x="406648" y="1563785"/>
                </a:lnTo>
                <a:lnTo>
                  <a:pt x="419882" y="1521626"/>
                </a:lnTo>
                <a:lnTo>
                  <a:pt x="430815" y="1477366"/>
                </a:lnTo>
                <a:lnTo>
                  <a:pt x="439399" y="1430964"/>
                </a:lnTo>
                <a:lnTo>
                  <a:pt x="445588" y="1382380"/>
                </a:lnTo>
                <a:lnTo>
                  <a:pt x="449336" y="1331575"/>
                </a:lnTo>
                <a:lnTo>
                  <a:pt x="450596" y="1278508"/>
                </a:lnTo>
                <a:lnTo>
                  <a:pt x="449431" y="1229207"/>
                </a:lnTo>
                <a:lnTo>
                  <a:pt x="445944" y="1180988"/>
                </a:lnTo>
                <a:lnTo>
                  <a:pt x="440148" y="1133937"/>
                </a:lnTo>
                <a:lnTo>
                  <a:pt x="432054" y="1088135"/>
                </a:lnTo>
                <a:lnTo>
                  <a:pt x="421735" y="1044404"/>
                </a:lnTo>
                <a:lnTo>
                  <a:pt x="409225" y="1003458"/>
                </a:lnTo>
                <a:lnTo>
                  <a:pt x="394763" y="965227"/>
                </a:lnTo>
                <a:lnTo>
                  <a:pt x="378587" y="929639"/>
                </a:lnTo>
                <a:lnTo>
                  <a:pt x="340893" y="867292"/>
                </a:lnTo>
                <a:lnTo>
                  <a:pt x="314761" y="829092"/>
                </a:lnTo>
                <a:lnTo>
                  <a:pt x="283936" y="786071"/>
                </a:lnTo>
                <a:lnTo>
                  <a:pt x="248539" y="738123"/>
                </a:lnTo>
                <a:lnTo>
                  <a:pt x="212460" y="688532"/>
                </a:lnTo>
                <a:lnTo>
                  <a:pt x="180777" y="642469"/>
                </a:lnTo>
                <a:lnTo>
                  <a:pt x="153643" y="599884"/>
                </a:lnTo>
                <a:lnTo>
                  <a:pt x="131206" y="560728"/>
                </a:lnTo>
                <a:lnTo>
                  <a:pt x="113617" y="524952"/>
                </a:lnTo>
                <a:lnTo>
                  <a:pt x="91622" y="460226"/>
                </a:lnTo>
                <a:lnTo>
                  <a:pt x="80831" y="390761"/>
                </a:lnTo>
                <a:lnTo>
                  <a:pt x="79476" y="353694"/>
                </a:lnTo>
                <a:lnTo>
                  <a:pt x="81685" y="305353"/>
                </a:lnTo>
                <a:lnTo>
                  <a:pt x="88206" y="259667"/>
                </a:lnTo>
                <a:lnTo>
                  <a:pt x="98877" y="216481"/>
                </a:lnTo>
                <a:lnTo>
                  <a:pt x="113538" y="175640"/>
                </a:lnTo>
                <a:lnTo>
                  <a:pt x="131433" y="141749"/>
                </a:lnTo>
                <a:lnTo>
                  <a:pt x="174663" y="103114"/>
                </a:lnTo>
                <a:lnTo>
                  <a:pt x="199517" y="98298"/>
                </a:lnTo>
                <a:lnTo>
                  <a:pt x="405638" y="98298"/>
                </a:lnTo>
                <a:lnTo>
                  <a:pt x="405638" y="95757"/>
                </a:lnTo>
                <a:lnTo>
                  <a:pt x="352552" y="95757"/>
                </a:lnTo>
                <a:lnTo>
                  <a:pt x="345791" y="93922"/>
                </a:lnTo>
                <a:lnTo>
                  <a:pt x="336851" y="88312"/>
                </a:lnTo>
                <a:lnTo>
                  <a:pt x="325887" y="78773"/>
                </a:lnTo>
                <a:lnTo>
                  <a:pt x="313055" y="65150"/>
                </a:lnTo>
                <a:lnTo>
                  <a:pt x="283297" y="36647"/>
                </a:lnTo>
                <a:lnTo>
                  <a:pt x="254254" y="16287"/>
                </a:lnTo>
                <a:lnTo>
                  <a:pt x="225972" y="4071"/>
                </a:lnTo>
                <a:lnTo>
                  <a:pt x="198501" y="0"/>
                </a:lnTo>
                <a:close/>
              </a:path>
              <a:path w="450850" h="1741804">
                <a:moveTo>
                  <a:pt x="405638" y="98298"/>
                </a:moveTo>
                <a:lnTo>
                  <a:pt x="199517" y="98298"/>
                </a:lnTo>
                <a:lnTo>
                  <a:pt x="222321" y="101931"/>
                </a:lnTo>
                <a:lnTo>
                  <a:pt x="244887" y="112791"/>
                </a:lnTo>
                <a:lnTo>
                  <a:pt x="288544" y="155955"/>
                </a:lnTo>
                <a:lnTo>
                  <a:pt x="326628" y="223948"/>
                </a:lnTo>
                <a:lnTo>
                  <a:pt x="342211" y="265558"/>
                </a:lnTo>
                <a:lnTo>
                  <a:pt x="355092" y="312038"/>
                </a:lnTo>
                <a:lnTo>
                  <a:pt x="363699" y="353896"/>
                </a:lnTo>
                <a:lnTo>
                  <a:pt x="371222" y="401258"/>
                </a:lnTo>
                <a:lnTo>
                  <a:pt x="377641" y="454081"/>
                </a:lnTo>
                <a:lnTo>
                  <a:pt x="382938" y="512325"/>
                </a:lnTo>
                <a:lnTo>
                  <a:pt x="387096" y="575944"/>
                </a:lnTo>
                <a:lnTo>
                  <a:pt x="405638" y="575944"/>
                </a:lnTo>
                <a:lnTo>
                  <a:pt x="405638" y="98298"/>
                </a:lnTo>
                <a:close/>
              </a:path>
              <a:path w="450850" h="1741804">
                <a:moveTo>
                  <a:pt x="405638" y="0"/>
                </a:moveTo>
                <a:lnTo>
                  <a:pt x="387096" y="0"/>
                </a:lnTo>
                <a:lnTo>
                  <a:pt x="384375" y="26245"/>
                </a:lnTo>
                <a:lnTo>
                  <a:pt x="381333" y="47751"/>
                </a:lnTo>
                <a:lnTo>
                  <a:pt x="369661" y="84881"/>
                </a:lnTo>
                <a:lnTo>
                  <a:pt x="352552" y="95757"/>
                </a:lnTo>
                <a:lnTo>
                  <a:pt x="405638" y="95757"/>
                </a:lnTo>
                <a:lnTo>
                  <a:pt x="405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8361" y="3778249"/>
            <a:ext cx="499109" cy="1746250"/>
          </a:xfrm>
          <a:custGeom>
            <a:avLst/>
            <a:gdLst/>
            <a:ahLst/>
            <a:cxnLst/>
            <a:rect l="l" t="t" r="r" b="b"/>
            <a:pathLst>
              <a:path w="499110" h="1746250">
                <a:moveTo>
                  <a:pt x="160019" y="160781"/>
                </a:moveTo>
                <a:lnTo>
                  <a:pt x="40893" y="160781"/>
                </a:lnTo>
                <a:lnTo>
                  <a:pt x="47063" y="161728"/>
                </a:lnTo>
                <a:lnTo>
                  <a:pt x="52625" y="164639"/>
                </a:lnTo>
                <a:lnTo>
                  <a:pt x="68595" y="200024"/>
                </a:lnTo>
                <a:lnTo>
                  <a:pt x="74751" y="260568"/>
                </a:lnTo>
                <a:lnTo>
                  <a:pt x="76441" y="343372"/>
                </a:lnTo>
                <a:lnTo>
                  <a:pt x="76836" y="402711"/>
                </a:lnTo>
                <a:lnTo>
                  <a:pt x="76962" y="1492122"/>
                </a:lnTo>
                <a:lnTo>
                  <a:pt x="76582" y="1540226"/>
                </a:lnTo>
                <a:lnTo>
                  <a:pt x="75453" y="1579578"/>
                </a:lnTo>
                <a:lnTo>
                  <a:pt x="70993" y="1632076"/>
                </a:lnTo>
                <a:lnTo>
                  <a:pt x="59670" y="1671153"/>
                </a:lnTo>
                <a:lnTo>
                  <a:pt x="21522" y="1700797"/>
                </a:lnTo>
                <a:lnTo>
                  <a:pt x="6984" y="1702180"/>
                </a:lnTo>
                <a:lnTo>
                  <a:pt x="6984" y="1746249"/>
                </a:lnTo>
                <a:lnTo>
                  <a:pt x="234061" y="1746249"/>
                </a:lnTo>
                <a:lnTo>
                  <a:pt x="234061" y="1702180"/>
                </a:lnTo>
                <a:lnTo>
                  <a:pt x="217739" y="1701016"/>
                </a:lnTo>
                <a:lnTo>
                  <a:pt x="204168" y="1697434"/>
                </a:lnTo>
                <a:lnTo>
                  <a:pt x="173021" y="1661414"/>
                </a:lnTo>
                <a:lnTo>
                  <a:pt x="163181" y="1616424"/>
                </a:lnTo>
                <a:lnTo>
                  <a:pt x="160391" y="1544605"/>
                </a:lnTo>
                <a:lnTo>
                  <a:pt x="160019" y="1492122"/>
                </a:lnTo>
                <a:lnTo>
                  <a:pt x="160019" y="897762"/>
                </a:lnTo>
                <a:lnTo>
                  <a:pt x="177639" y="853027"/>
                </a:lnTo>
                <a:lnTo>
                  <a:pt x="191472" y="822832"/>
                </a:lnTo>
                <a:lnTo>
                  <a:pt x="160019" y="822832"/>
                </a:lnTo>
                <a:lnTo>
                  <a:pt x="160019" y="160781"/>
                </a:lnTo>
                <a:close/>
              </a:path>
              <a:path w="499110" h="1746250">
                <a:moveTo>
                  <a:pt x="410230" y="736853"/>
                </a:moveTo>
                <a:lnTo>
                  <a:pt x="274446" y="736853"/>
                </a:lnTo>
                <a:lnTo>
                  <a:pt x="286073" y="738651"/>
                </a:lnTo>
                <a:lnTo>
                  <a:pt x="296783" y="743997"/>
                </a:lnTo>
                <a:lnTo>
                  <a:pt x="323504" y="781627"/>
                </a:lnTo>
                <a:lnTo>
                  <a:pt x="335990" y="825359"/>
                </a:lnTo>
                <a:lnTo>
                  <a:pt x="343246" y="880298"/>
                </a:lnTo>
                <a:lnTo>
                  <a:pt x="345336" y="918548"/>
                </a:lnTo>
                <a:lnTo>
                  <a:pt x="346859" y="966990"/>
                </a:lnTo>
                <a:lnTo>
                  <a:pt x="347791" y="1025569"/>
                </a:lnTo>
                <a:lnTo>
                  <a:pt x="348106" y="1094231"/>
                </a:lnTo>
                <a:lnTo>
                  <a:pt x="348011" y="1535199"/>
                </a:lnTo>
                <a:lnTo>
                  <a:pt x="347249" y="1592778"/>
                </a:lnTo>
                <a:lnTo>
                  <a:pt x="339677" y="1648078"/>
                </a:lnTo>
                <a:lnTo>
                  <a:pt x="321573" y="1688143"/>
                </a:lnTo>
                <a:lnTo>
                  <a:pt x="284480" y="1702180"/>
                </a:lnTo>
                <a:lnTo>
                  <a:pt x="273938" y="1702180"/>
                </a:lnTo>
                <a:lnTo>
                  <a:pt x="273938" y="1746249"/>
                </a:lnTo>
                <a:lnTo>
                  <a:pt x="499109" y="1746249"/>
                </a:lnTo>
                <a:lnTo>
                  <a:pt x="499109" y="1702180"/>
                </a:lnTo>
                <a:lnTo>
                  <a:pt x="484294" y="1701053"/>
                </a:lnTo>
                <a:lnTo>
                  <a:pt x="472027" y="1697735"/>
                </a:lnTo>
                <a:lnTo>
                  <a:pt x="444865" y="1664842"/>
                </a:lnTo>
                <a:lnTo>
                  <a:pt x="435109" y="1614549"/>
                </a:lnTo>
                <a:lnTo>
                  <a:pt x="431632" y="1544605"/>
                </a:lnTo>
                <a:lnTo>
                  <a:pt x="431038" y="1492122"/>
                </a:lnTo>
                <a:lnTo>
                  <a:pt x="431038" y="1094231"/>
                </a:lnTo>
                <a:lnTo>
                  <a:pt x="430782" y="1028413"/>
                </a:lnTo>
                <a:lnTo>
                  <a:pt x="430012" y="969767"/>
                </a:lnTo>
                <a:lnTo>
                  <a:pt x="428720" y="918289"/>
                </a:lnTo>
                <a:lnTo>
                  <a:pt x="426898" y="873976"/>
                </a:lnTo>
                <a:lnTo>
                  <a:pt x="421639" y="806830"/>
                </a:lnTo>
                <a:lnTo>
                  <a:pt x="413954" y="754342"/>
                </a:lnTo>
                <a:lnTo>
                  <a:pt x="410230" y="736853"/>
                </a:lnTo>
                <a:close/>
              </a:path>
              <a:path w="499110" h="1746250">
                <a:moveTo>
                  <a:pt x="313055" y="588263"/>
                </a:moveTo>
                <a:lnTo>
                  <a:pt x="264102" y="611409"/>
                </a:lnTo>
                <a:lnTo>
                  <a:pt x="230439" y="658044"/>
                </a:lnTo>
                <a:lnTo>
                  <a:pt x="209692" y="699658"/>
                </a:lnTo>
                <a:lnTo>
                  <a:pt x="186026" y="754856"/>
                </a:lnTo>
                <a:lnTo>
                  <a:pt x="160019" y="822832"/>
                </a:lnTo>
                <a:lnTo>
                  <a:pt x="191472" y="822832"/>
                </a:lnTo>
                <a:lnTo>
                  <a:pt x="194294" y="816673"/>
                </a:lnTo>
                <a:lnTo>
                  <a:pt x="209686" y="788606"/>
                </a:lnTo>
                <a:lnTo>
                  <a:pt x="236460" y="754856"/>
                </a:lnTo>
                <a:lnTo>
                  <a:pt x="274446" y="736853"/>
                </a:lnTo>
                <a:lnTo>
                  <a:pt x="410230" y="736853"/>
                </a:lnTo>
                <a:lnTo>
                  <a:pt x="404352" y="709247"/>
                </a:lnTo>
                <a:lnTo>
                  <a:pt x="393011" y="671510"/>
                </a:lnTo>
                <a:lnTo>
                  <a:pt x="365579" y="617731"/>
                </a:lnTo>
                <a:lnTo>
                  <a:pt x="331944" y="591482"/>
                </a:lnTo>
                <a:lnTo>
                  <a:pt x="313055" y="588263"/>
                </a:lnTo>
                <a:close/>
              </a:path>
              <a:path w="499110" h="1746250">
                <a:moveTo>
                  <a:pt x="160019" y="0"/>
                </a:moveTo>
                <a:lnTo>
                  <a:pt x="137032" y="0"/>
                </a:lnTo>
                <a:lnTo>
                  <a:pt x="102887" y="34472"/>
                </a:lnTo>
                <a:lnTo>
                  <a:pt x="34073" y="102941"/>
                </a:lnTo>
                <a:lnTo>
                  <a:pt x="0" y="137413"/>
                </a:lnTo>
                <a:lnTo>
                  <a:pt x="1734" y="148248"/>
                </a:lnTo>
                <a:lnTo>
                  <a:pt x="6984" y="180466"/>
                </a:lnTo>
                <a:lnTo>
                  <a:pt x="17783" y="171658"/>
                </a:lnTo>
                <a:lnTo>
                  <a:pt x="27082" y="165528"/>
                </a:lnTo>
                <a:lnTo>
                  <a:pt x="34809" y="161946"/>
                </a:lnTo>
                <a:lnTo>
                  <a:pt x="40893" y="160781"/>
                </a:lnTo>
                <a:lnTo>
                  <a:pt x="160019" y="160781"/>
                </a:lnTo>
                <a:lnTo>
                  <a:pt x="160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5761" y="4360481"/>
            <a:ext cx="1194308" cy="1203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0900" y="3859275"/>
            <a:ext cx="511175" cy="1665605"/>
          </a:xfrm>
          <a:custGeom>
            <a:avLst/>
            <a:gdLst/>
            <a:ahLst/>
            <a:cxnLst/>
            <a:rect l="l" t="t" r="r" b="b"/>
            <a:pathLst>
              <a:path w="511175" h="1665604">
                <a:moveTo>
                  <a:pt x="291084" y="1619884"/>
                </a:moveTo>
                <a:lnTo>
                  <a:pt x="0" y="1619884"/>
                </a:lnTo>
                <a:lnTo>
                  <a:pt x="0" y="1665223"/>
                </a:lnTo>
                <a:lnTo>
                  <a:pt x="291084" y="1665223"/>
                </a:lnTo>
                <a:lnTo>
                  <a:pt x="291084" y="1619884"/>
                </a:lnTo>
                <a:close/>
              </a:path>
              <a:path w="511175" h="1665604">
                <a:moveTo>
                  <a:pt x="504571" y="0"/>
                </a:moveTo>
                <a:lnTo>
                  <a:pt x="0" y="0"/>
                </a:lnTo>
                <a:lnTo>
                  <a:pt x="0" y="45465"/>
                </a:lnTo>
                <a:lnTo>
                  <a:pt x="24002" y="45465"/>
                </a:lnTo>
                <a:lnTo>
                  <a:pt x="36133" y="47283"/>
                </a:lnTo>
                <a:lnTo>
                  <a:pt x="69976" y="74929"/>
                </a:lnTo>
                <a:lnTo>
                  <a:pt x="87354" y="112702"/>
                </a:lnTo>
                <a:lnTo>
                  <a:pt x="93384" y="153285"/>
                </a:lnTo>
                <a:lnTo>
                  <a:pt x="96623" y="236684"/>
                </a:lnTo>
                <a:lnTo>
                  <a:pt x="97027" y="294766"/>
                </a:lnTo>
                <a:lnTo>
                  <a:pt x="97027" y="1370583"/>
                </a:lnTo>
                <a:lnTo>
                  <a:pt x="96252" y="1438457"/>
                </a:lnTo>
                <a:lnTo>
                  <a:pt x="93964" y="1492757"/>
                </a:lnTo>
                <a:lnTo>
                  <a:pt x="90223" y="1533247"/>
                </a:lnTo>
                <a:lnTo>
                  <a:pt x="74277" y="1586237"/>
                </a:lnTo>
                <a:lnTo>
                  <a:pt x="43602" y="1616194"/>
                </a:lnTo>
                <a:lnTo>
                  <a:pt x="24002" y="1619884"/>
                </a:lnTo>
                <a:lnTo>
                  <a:pt x="266573" y="1619884"/>
                </a:lnTo>
                <a:lnTo>
                  <a:pt x="231532" y="1603329"/>
                </a:lnTo>
                <a:lnTo>
                  <a:pt x="207486" y="1566290"/>
                </a:lnTo>
                <a:lnTo>
                  <a:pt x="196629" y="1511994"/>
                </a:lnTo>
                <a:lnTo>
                  <a:pt x="193426" y="1428611"/>
                </a:lnTo>
                <a:lnTo>
                  <a:pt x="193039" y="1370583"/>
                </a:lnTo>
                <a:lnTo>
                  <a:pt x="193039" y="847470"/>
                </a:lnTo>
                <a:lnTo>
                  <a:pt x="423545" y="847470"/>
                </a:lnTo>
                <a:lnTo>
                  <a:pt x="423545" y="745489"/>
                </a:lnTo>
                <a:lnTo>
                  <a:pt x="193039" y="745489"/>
                </a:lnTo>
                <a:lnTo>
                  <a:pt x="193039" y="90804"/>
                </a:lnTo>
                <a:lnTo>
                  <a:pt x="506209" y="90804"/>
                </a:lnTo>
                <a:lnTo>
                  <a:pt x="504571" y="0"/>
                </a:lnTo>
                <a:close/>
              </a:path>
              <a:path w="511175" h="1665604">
                <a:moveTo>
                  <a:pt x="423545" y="847470"/>
                </a:moveTo>
                <a:lnTo>
                  <a:pt x="316611" y="847470"/>
                </a:lnTo>
                <a:lnTo>
                  <a:pt x="332543" y="848832"/>
                </a:lnTo>
                <a:lnTo>
                  <a:pt x="346535" y="852931"/>
                </a:lnTo>
                <a:lnTo>
                  <a:pt x="376255" y="882679"/>
                </a:lnTo>
                <a:lnTo>
                  <a:pt x="395097" y="938275"/>
                </a:lnTo>
                <a:lnTo>
                  <a:pt x="402304" y="996616"/>
                </a:lnTo>
                <a:lnTo>
                  <a:pt x="404240" y="1035341"/>
                </a:lnTo>
                <a:lnTo>
                  <a:pt x="405129" y="1080769"/>
                </a:lnTo>
                <a:lnTo>
                  <a:pt x="423545" y="1080769"/>
                </a:lnTo>
                <a:lnTo>
                  <a:pt x="423545" y="847470"/>
                </a:lnTo>
                <a:close/>
              </a:path>
              <a:path w="511175" h="1665604">
                <a:moveTo>
                  <a:pt x="423545" y="517016"/>
                </a:moveTo>
                <a:lnTo>
                  <a:pt x="405129" y="517016"/>
                </a:lnTo>
                <a:lnTo>
                  <a:pt x="400990" y="579453"/>
                </a:lnTo>
                <a:lnTo>
                  <a:pt x="395255" y="630459"/>
                </a:lnTo>
                <a:lnTo>
                  <a:pt x="387949" y="670178"/>
                </a:lnTo>
                <a:lnTo>
                  <a:pt x="367760" y="719075"/>
                </a:lnTo>
                <a:lnTo>
                  <a:pt x="336518" y="742527"/>
                </a:lnTo>
                <a:lnTo>
                  <a:pt x="316611" y="745489"/>
                </a:lnTo>
                <a:lnTo>
                  <a:pt x="423545" y="745489"/>
                </a:lnTo>
                <a:lnTo>
                  <a:pt x="423545" y="517016"/>
                </a:lnTo>
                <a:close/>
              </a:path>
              <a:path w="511175" h="1665604">
                <a:moveTo>
                  <a:pt x="506209" y="90804"/>
                </a:moveTo>
                <a:lnTo>
                  <a:pt x="342646" y="90804"/>
                </a:lnTo>
                <a:lnTo>
                  <a:pt x="367482" y="92386"/>
                </a:lnTo>
                <a:lnTo>
                  <a:pt x="388842" y="97075"/>
                </a:lnTo>
                <a:lnTo>
                  <a:pt x="433101" y="129512"/>
                </a:lnTo>
                <a:lnTo>
                  <a:pt x="454564" y="168985"/>
                </a:lnTo>
                <a:lnTo>
                  <a:pt x="471949" y="225567"/>
                </a:lnTo>
                <a:lnTo>
                  <a:pt x="479758" y="264794"/>
                </a:lnTo>
                <a:lnTo>
                  <a:pt x="487019" y="311642"/>
                </a:lnTo>
                <a:lnTo>
                  <a:pt x="493649" y="366013"/>
                </a:lnTo>
                <a:lnTo>
                  <a:pt x="511175" y="366013"/>
                </a:lnTo>
                <a:lnTo>
                  <a:pt x="506209" y="90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0560" y="4366513"/>
            <a:ext cx="416559" cy="1181735"/>
          </a:xfrm>
          <a:custGeom>
            <a:avLst/>
            <a:gdLst/>
            <a:ahLst/>
            <a:cxnLst/>
            <a:rect l="l" t="t" r="r" b="b"/>
            <a:pathLst>
              <a:path w="416560" h="1181735">
                <a:moveTo>
                  <a:pt x="299841" y="74803"/>
                </a:moveTo>
                <a:lnTo>
                  <a:pt x="170052" y="74803"/>
                </a:lnTo>
                <a:lnTo>
                  <a:pt x="189601" y="78712"/>
                </a:lnTo>
                <a:lnTo>
                  <a:pt x="206803" y="90455"/>
                </a:lnTo>
                <a:lnTo>
                  <a:pt x="233552" y="137541"/>
                </a:lnTo>
                <a:lnTo>
                  <a:pt x="247252" y="204676"/>
                </a:lnTo>
                <a:lnTo>
                  <a:pt x="251557" y="250908"/>
                </a:lnTo>
                <a:lnTo>
                  <a:pt x="254149" y="305510"/>
                </a:lnTo>
                <a:lnTo>
                  <a:pt x="255015" y="368427"/>
                </a:lnTo>
                <a:lnTo>
                  <a:pt x="255015" y="412623"/>
                </a:lnTo>
                <a:lnTo>
                  <a:pt x="210826" y="453681"/>
                </a:lnTo>
                <a:lnTo>
                  <a:pt x="171671" y="492039"/>
                </a:lnTo>
                <a:lnTo>
                  <a:pt x="137771" y="527800"/>
                </a:lnTo>
                <a:lnTo>
                  <a:pt x="109345" y="561068"/>
                </a:lnTo>
                <a:lnTo>
                  <a:pt x="86613" y="591947"/>
                </a:lnTo>
                <a:lnTo>
                  <a:pt x="63081" y="629568"/>
                </a:lnTo>
                <a:lnTo>
                  <a:pt x="43132" y="668321"/>
                </a:lnTo>
                <a:lnTo>
                  <a:pt x="27017" y="708193"/>
                </a:lnTo>
                <a:lnTo>
                  <a:pt x="14986" y="749173"/>
                </a:lnTo>
                <a:lnTo>
                  <a:pt x="3825" y="814832"/>
                </a:lnTo>
                <a:lnTo>
                  <a:pt x="0" y="891540"/>
                </a:lnTo>
                <a:lnTo>
                  <a:pt x="2020" y="953722"/>
                </a:lnTo>
                <a:lnTo>
                  <a:pt x="7969" y="1009427"/>
                </a:lnTo>
                <a:lnTo>
                  <a:pt x="17680" y="1058703"/>
                </a:lnTo>
                <a:lnTo>
                  <a:pt x="30987" y="1101598"/>
                </a:lnTo>
                <a:lnTo>
                  <a:pt x="47263" y="1136401"/>
                </a:lnTo>
                <a:lnTo>
                  <a:pt x="86387" y="1176339"/>
                </a:lnTo>
                <a:lnTo>
                  <a:pt x="109092" y="1181354"/>
                </a:lnTo>
                <a:lnTo>
                  <a:pt x="124188" y="1179536"/>
                </a:lnTo>
                <a:lnTo>
                  <a:pt x="166497" y="1150747"/>
                </a:lnTo>
                <a:lnTo>
                  <a:pt x="197897" y="1101963"/>
                </a:lnTo>
                <a:lnTo>
                  <a:pt x="223361" y="1056181"/>
                </a:lnTo>
                <a:lnTo>
                  <a:pt x="232462" y="1038860"/>
                </a:lnTo>
                <a:lnTo>
                  <a:pt x="155066" y="1038860"/>
                </a:lnTo>
                <a:lnTo>
                  <a:pt x="141559" y="1035208"/>
                </a:lnTo>
                <a:lnTo>
                  <a:pt x="116687" y="1005855"/>
                </a:lnTo>
                <a:lnTo>
                  <a:pt x="96182" y="949378"/>
                </a:lnTo>
                <a:lnTo>
                  <a:pt x="85427" y="876206"/>
                </a:lnTo>
                <a:lnTo>
                  <a:pt x="84074" y="833882"/>
                </a:lnTo>
                <a:lnTo>
                  <a:pt x="85143" y="799558"/>
                </a:lnTo>
                <a:lnTo>
                  <a:pt x="93664" y="735101"/>
                </a:lnTo>
                <a:lnTo>
                  <a:pt x="111011" y="675689"/>
                </a:lnTo>
                <a:lnTo>
                  <a:pt x="139328" y="619178"/>
                </a:lnTo>
                <a:lnTo>
                  <a:pt x="171862" y="573706"/>
                </a:lnTo>
                <a:lnTo>
                  <a:pt x="220757" y="521795"/>
                </a:lnTo>
                <a:lnTo>
                  <a:pt x="255015" y="487553"/>
                </a:lnTo>
                <a:lnTo>
                  <a:pt x="337565" y="487553"/>
                </a:lnTo>
                <a:lnTo>
                  <a:pt x="337444" y="369570"/>
                </a:lnTo>
                <a:lnTo>
                  <a:pt x="336998" y="310685"/>
                </a:lnTo>
                <a:lnTo>
                  <a:pt x="335311" y="249872"/>
                </a:lnTo>
                <a:lnTo>
                  <a:pt x="332529" y="202870"/>
                </a:lnTo>
                <a:lnTo>
                  <a:pt x="320619" y="131695"/>
                </a:lnTo>
                <a:lnTo>
                  <a:pt x="310610" y="99377"/>
                </a:lnTo>
                <a:lnTo>
                  <a:pt x="299841" y="74803"/>
                </a:lnTo>
                <a:close/>
              </a:path>
              <a:path w="416560" h="1181735">
                <a:moveTo>
                  <a:pt x="343754" y="995934"/>
                </a:moveTo>
                <a:lnTo>
                  <a:pt x="255015" y="995934"/>
                </a:lnTo>
                <a:lnTo>
                  <a:pt x="256270" y="1042719"/>
                </a:lnTo>
                <a:lnTo>
                  <a:pt x="259238" y="1081897"/>
                </a:lnTo>
                <a:lnTo>
                  <a:pt x="270128" y="1138428"/>
                </a:lnTo>
                <a:lnTo>
                  <a:pt x="297364" y="1177665"/>
                </a:lnTo>
                <a:lnTo>
                  <a:pt x="309117" y="1180211"/>
                </a:lnTo>
                <a:lnTo>
                  <a:pt x="329786" y="1172860"/>
                </a:lnTo>
                <a:lnTo>
                  <a:pt x="350923" y="1150747"/>
                </a:lnTo>
                <a:lnTo>
                  <a:pt x="372385" y="1113962"/>
                </a:lnTo>
                <a:lnTo>
                  <a:pt x="394169" y="1062355"/>
                </a:lnTo>
                <a:lnTo>
                  <a:pt x="406415" y="1025398"/>
                </a:lnTo>
                <a:lnTo>
                  <a:pt x="356615" y="1025398"/>
                </a:lnTo>
                <a:lnTo>
                  <a:pt x="352043" y="1021842"/>
                </a:lnTo>
                <a:lnTo>
                  <a:pt x="348614" y="1013206"/>
                </a:lnTo>
                <a:lnTo>
                  <a:pt x="345838" y="1005330"/>
                </a:lnTo>
                <a:lnTo>
                  <a:pt x="343754" y="995934"/>
                </a:lnTo>
                <a:close/>
              </a:path>
              <a:path w="416560" h="1181735">
                <a:moveTo>
                  <a:pt x="337565" y="487553"/>
                </a:moveTo>
                <a:lnTo>
                  <a:pt x="255015" y="487553"/>
                </a:lnTo>
                <a:lnTo>
                  <a:pt x="255015" y="916178"/>
                </a:lnTo>
                <a:lnTo>
                  <a:pt x="225790" y="970172"/>
                </a:lnTo>
                <a:lnTo>
                  <a:pt x="199326" y="1008475"/>
                </a:lnTo>
                <a:lnTo>
                  <a:pt x="175720" y="1031299"/>
                </a:lnTo>
                <a:lnTo>
                  <a:pt x="155066" y="1038860"/>
                </a:lnTo>
                <a:lnTo>
                  <a:pt x="232462" y="1038860"/>
                </a:lnTo>
                <a:lnTo>
                  <a:pt x="255015" y="995934"/>
                </a:lnTo>
                <a:lnTo>
                  <a:pt x="343754" y="995934"/>
                </a:lnTo>
                <a:lnTo>
                  <a:pt x="343455" y="994584"/>
                </a:lnTo>
                <a:lnTo>
                  <a:pt x="339119" y="938520"/>
                </a:lnTo>
                <a:lnTo>
                  <a:pt x="338312" y="897112"/>
                </a:lnTo>
                <a:lnTo>
                  <a:pt x="337766" y="840059"/>
                </a:lnTo>
                <a:lnTo>
                  <a:pt x="337654" y="799558"/>
                </a:lnTo>
                <a:lnTo>
                  <a:pt x="337565" y="487553"/>
                </a:lnTo>
                <a:close/>
              </a:path>
              <a:path w="416560" h="1181735">
                <a:moveTo>
                  <a:pt x="416178" y="927227"/>
                </a:moveTo>
                <a:lnTo>
                  <a:pt x="391112" y="986345"/>
                </a:lnTo>
                <a:lnTo>
                  <a:pt x="371728" y="1022985"/>
                </a:lnTo>
                <a:lnTo>
                  <a:pt x="367156" y="1025398"/>
                </a:lnTo>
                <a:lnTo>
                  <a:pt x="406415" y="1025398"/>
                </a:lnTo>
                <a:lnTo>
                  <a:pt x="416178" y="995934"/>
                </a:lnTo>
                <a:lnTo>
                  <a:pt x="416178" y="927227"/>
                </a:lnTo>
                <a:close/>
              </a:path>
              <a:path w="416560" h="1181735">
                <a:moveTo>
                  <a:pt x="185038" y="0"/>
                </a:moveTo>
                <a:lnTo>
                  <a:pt x="114315" y="22002"/>
                </a:lnTo>
                <a:lnTo>
                  <a:pt x="85651" y="49613"/>
                </a:lnTo>
                <a:lnTo>
                  <a:pt x="61594" y="88392"/>
                </a:lnTo>
                <a:lnTo>
                  <a:pt x="42439" y="133822"/>
                </a:lnTo>
                <a:lnTo>
                  <a:pt x="28654" y="181324"/>
                </a:lnTo>
                <a:lnTo>
                  <a:pt x="20321" y="230874"/>
                </a:lnTo>
                <a:lnTo>
                  <a:pt x="17525" y="282448"/>
                </a:lnTo>
                <a:lnTo>
                  <a:pt x="18303" y="308669"/>
                </a:lnTo>
                <a:lnTo>
                  <a:pt x="24383" y="352349"/>
                </a:lnTo>
                <a:lnTo>
                  <a:pt x="42576" y="393430"/>
                </a:lnTo>
                <a:lnTo>
                  <a:pt x="59562" y="401574"/>
                </a:lnTo>
                <a:lnTo>
                  <a:pt x="68548" y="399718"/>
                </a:lnTo>
                <a:lnTo>
                  <a:pt x="95464" y="353778"/>
                </a:lnTo>
                <a:lnTo>
                  <a:pt x="101307" y="310685"/>
                </a:lnTo>
                <a:lnTo>
                  <a:pt x="101304" y="230209"/>
                </a:lnTo>
                <a:lnTo>
                  <a:pt x="101091" y="212344"/>
                </a:lnTo>
                <a:lnTo>
                  <a:pt x="105933" y="161750"/>
                </a:lnTo>
                <a:lnTo>
                  <a:pt x="120014" y="116586"/>
                </a:lnTo>
                <a:lnTo>
                  <a:pt x="141795" y="85074"/>
                </a:lnTo>
                <a:lnTo>
                  <a:pt x="170052" y="74803"/>
                </a:lnTo>
                <a:lnTo>
                  <a:pt x="299841" y="74803"/>
                </a:lnTo>
                <a:lnTo>
                  <a:pt x="298743" y="72298"/>
                </a:lnTo>
                <a:lnTo>
                  <a:pt x="285114" y="50292"/>
                </a:lnTo>
                <a:lnTo>
                  <a:pt x="264370" y="28342"/>
                </a:lnTo>
                <a:lnTo>
                  <a:pt x="240696" y="12620"/>
                </a:lnTo>
                <a:lnTo>
                  <a:pt x="214213" y="3161"/>
                </a:lnTo>
                <a:lnTo>
                  <a:pt x="185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33696" y="4366513"/>
            <a:ext cx="386715" cy="1192530"/>
          </a:xfrm>
          <a:custGeom>
            <a:avLst/>
            <a:gdLst/>
            <a:ahLst/>
            <a:cxnLst/>
            <a:rect l="l" t="t" r="r" b="b"/>
            <a:pathLst>
              <a:path w="386714" h="1192529">
                <a:moveTo>
                  <a:pt x="218566" y="0"/>
                </a:moveTo>
                <a:lnTo>
                  <a:pt x="150478" y="26444"/>
                </a:lnTo>
                <a:lnTo>
                  <a:pt x="119528" y="59554"/>
                </a:lnTo>
                <a:lnTo>
                  <a:pt x="90827" y="105972"/>
                </a:lnTo>
                <a:lnTo>
                  <a:pt x="64515" y="165735"/>
                </a:lnTo>
                <a:lnTo>
                  <a:pt x="51165" y="203897"/>
                </a:lnTo>
                <a:lnTo>
                  <a:pt x="39318" y="244476"/>
                </a:lnTo>
                <a:lnTo>
                  <a:pt x="28993" y="287480"/>
                </a:lnTo>
                <a:lnTo>
                  <a:pt x="20208" y="332918"/>
                </a:lnTo>
                <a:lnTo>
                  <a:pt x="12980" y="380797"/>
                </a:lnTo>
                <a:lnTo>
                  <a:pt x="7328" y="431127"/>
                </a:lnTo>
                <a:lnTo>
                  <a:pt x="3268" y="483915"/>
                </a:lnTo>
                <a:lnTo>
                  <a:pt x="820" y="539170"/>
                </a:lnTo>
                <a:lnTo>
                  <a:pt x="0" y="596900"/>
                </a:lnTo>
                <a:lnTo>
                  <a:pt x="744" y="656445"/>
                </a:lnTo>
                <a:lnTo>
                  <a:pt x="2985" y="713486"/>
                </a:lnTo>
                <a:lnTo>
                  <a:pt x="6636" y="767065"/>
                </a:lnTo>
                <a:lnTo>
                  <a:pt x="11743" y="818153"/>
                </a:lnTo>
                <a:lnTo>
                  <a:pt x="18261" y="866435"/>
                </a:lnTo>
                <a:lnTo>
                  <a:pt x="26171" y="911916"/>
                </a:lnTo>
                <a:lnTo>
                  <a:pt x="35520" y="954863"/>
                </a:lnTo>
                <a:lnTo>
                  <a:pt x="46080" y="994503"/>
                </a:lnTo>
                <a:lnTo>
                  <a:pt x="58038" y="1031621"/>
                </a:lnTo>
                <a:lnTo>
                  <a:pt x="81732" y="1089453"/>
                </a:lnTo>
                <a:lnTo>
                  <a:pt x="107315" y="1134466"/>
                </a:lnTo>
                <a:lnTo>
                  <a:pt x="134665" y="1166641"/>
                </a:lnTo>
                <a:lnTo>
                  <a:pt x="194182" y="1192403"/>
                </a:lnTo>
                <a:lnTo>
                  <a:pt x="226196" y="1184862"/>
                </a:lnTo>
                <a:lnTo>
                  <a:pt x="256936" y="1162272"/>
                </a:lnTo>
                <a:lnTo>
                  <a:pt x="286176" y="1124680"/>
                </a:lnTo>
                <a:lnTo>
                  <a:pt x="313689" y="1072134"/>
                </a:lnTo>
                <a:lnTo>
                  <a:pt x="328177" y="1035789"/>
                </a:lnTo>
                <a:lnTo>
                  <a:pt x="339562" y="1000887"/>
                </a:lnTo>
                <a:lnTo>
                  <a:pt x="230124" y="1000887"/>
                </a:lnTo>
                <a:lnTo>
                  <a:pt x="197584" y="991236"/>
                </a:lnTo>
                <a:lnTo>
                  <a:pt x="168497" y="962263"/>
                </a:lnTo>
                <a:lnTo>
                  <a:pt x="143077" y="913929"/>
                </a:lnTo>
                <a:lnTo>
                  <a:pt x="121538" y="846201"/>
                </a:lnTo>
                <a:lnTo>
                  <a:pt x="110977" y="801412"/>
                </a:lnTo>
                <a:lnTo>
                  <a:pt x="101955" y="754590"/>
                </a:lnTo>
                <a:lnTo>
                  <a:pt x="94503" y="705771"/>
                </a:lnTo>
                <a:lnTo>
                  <a:pt x="88653" y="654991"/>
                </a:lnTo>
                <a:lnTo>
                  <a:pt x="84436" y="602285"/>
                </a:lnTo>
                <a:lnTo>
                  <a:pt x="81883" y="547688"/>
                </a:lnTo>
                <a:lnTo>
                  <a:pt x="81025" y="491236"/>
                </a:lnTo>
                <a:lnTo>
                  <a:pt x="82192" y="427586"/>
                </a:lnTo>
                <a:lnTo>
                  <a:pt x="85659" y="368116"/>
                </a:lnTo>
                <a:lnTo>
                  <a:pt x="91376" y="312880"/>
                </a:lnTo>
                <a:lnTo>
                  <a:pt x="99295" y="261930"/>
                </a:lnTo>
                <a:lnTo>
                  <a:pt x="109365" y="215319"/>
                </a:lnTo>
                <a:lnTo>
                  <a:pt x="121538" y="173100"/>
                </a:lnTo>
                <a:lnTo>
                  <a:pt x="137941" y="133516"/>
                </a:lnTo>
                <a:lnTo>
                  <a:pt x="178224" y="88018"/>
                </a:lnTo>
                <a:lnTo>
                  <a:pt x="202056" y="82296"/>
                </a:lnTo>
                <a:lnTo>
                  <a:pt x="326693" y="82296"/>
                </a:lnTo>
                <a:lnTo>
                  <a:pt x="306613" y="49131"/>
                </a:lnTo>
                <a:lnTo>
                  <a:pt x="280320" y="21859"/>
                </a:lnTo>
                <a:lnTo>
                  <a:pt x="250932" y="5470"/>
                </a:lnTo>
                <a:lnTo>
                  <a:pt x="218566" y="0"/>
                </a:lnTo>
                <a:close/>
              </a:path>
              <a:path w="386714" h="1192529">
                <a:moveTo>
                  <a:pt x="371728" y="713486"/>
                </a:moveTo>
                <a:lnTo>
                  <a:pt x="358640" y="782163"/>
                </a:lnTo>
                <a:lnTo>
                  <a:pt x="345313" y="839041"/>
                </a:lnTo>
                <a:lnTo>
                  <a:pt x="331795" y="884418"/>
                </a:lnTo>
                <a:lnTo>
                  <a:pt x="298132" y="954863"/>
                </a:lnTo>
                <a:lnTo>
                  <a:pt x="253984" y="995832"/>
                </a:lnTo>
                <a:lnTo>
                  <a:pt x="230124" y="1000887"/>
                </a:lnTo>
                <a:lnTo>
                  <a:pt x="339562" y="1000887"/>
                </a:lnTo>
                <a:lnTo>
                  <a:pt x="353175" y="950916"/>
                </a:lnTo>
                <a:lnTo>
                  <a:pt x="363610" y="902267"/>
                </a:lnTo>
                <a:lnTo>
                  <a:pt x="372619" y="849398"/>
                </a:lnTo>
                <a:lnTo>
                  <a:pt x="380163" y="792248"/>
                </a:lnTo>
                <a:lnTo>
                  <a:pt x="386206" y="730758"/>
                </a:lnTo>
                <a:lnTo>
                  <a:pt x="381380" y="724916"/>
                </a:lnTo>
                <a:lnTo>
                  <a:pt x="376427" y="719328"/>
                </a:lnTo>
                <a:lnTo>
                  <a:pt x="371728" y="713486"/>
                </a:lnTo>
                <a:close/>
              </a:path>
              <a:path w="386714" h="1192529">
                <a:moveTo>
                  <a:pt x="326693" y="82296"/>
                </a:moveTo>
                <a:lnTo>
                  <a:pt x="202056" y="82296"/>
                </a:lnTo>
                <a:lnTo>
                  <a:pt x="216729" y="84585"/>
                </a:lnTo>
                <a:lnTo>
                  <a:pt x="229806" y="91471"/>
                </a:lnTo>
                <a:lnTo>
                  <a:pt x="258321" y="140533"/>
                </a:lnTo>
                <a:lnTo>
                  <a:pt x="268664" y="195778"/>
                </a:lnTo>
                <a:lnTo>
                  <a:pt x="272746" y="262743"/>
                </a:lnTo>
                <a:lnTo>
                  <a:pt x="275193" y="290226"/>
                </a:lnTo>
                <a:lnTo>
                  <a:pt x="282193" y="327787"/>
                </a:lnTo>
                <a:lnTo>
                  <a:pt x="300799" y="362727"/>
                </a:lnTo>
                <a:lnTo>
                  <a:pt x="326643" y="374523"/>
                </a:lnTo>
                <a:lnTo>
                  <a:pt x="336970" y="372687"/>
                </a:lnTo>
                <a:lnTo>
                  <a:pt x="366375" y="329904"/>
                </a:lnTo>
                <a:lnTo>
                  <a:pt x="372367" y="292213"/>
                </a:lnTo>
                <a:lnTo>
                  <a:pt x="373125" y="270129"/>
                </a:lnTo>
                <a:lnTo>
                  <a:pt x="370339" y="223444"/>
                </a:lnTo>
                <a:lnTo>
                  <a:pt x="362076" y="177355"/>
                </a:lnTo>
                <a:lnTo>
                  <a:pt x="348480" y="131933"/>
                </a:lnTo>
                <a:lnTo>
                  <a:pt x="329691" y="87249"/>
                </a:lnTo>
                <a:lnTo>
                  <a:pt x="326693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3338" y="4029963"/>
            <a:ext cx="276225" cy="1513205"/>
          </a:xfrm>
          <a:custGeom>
            <a:avLst/>
            <a:gdLst/>
            <a:ahLst/>
            <a:cxnLst/>
            <a:rect l="l" t="t" r="r" b="b"/>
            <a:pathLst>
              <a:path w="276225" h="1513204">
                <a:moveTo>
                  <a:pt x="155066" y="455675"/>
                </a:moveTo>
                <a:lnTo>
                  <a:pt x="72644" y="455675"/>
                </a:lnTo>
                <a:lnTo>
                  <a:pt x="72644" y="1212088"/>
                </a:lnTo>
                <a:lnTo>
                  <a:pt x="73306" y="1269005"/>
                </a:lnTo>
                <a:lnTo>
                  <a:pt x="75279" y="1317958"/>
                </a:lnTo>
                <a:lnTo>
                  <a:pt x="78537" y="1358838"/>
                </a:lnTo>
                <a:lnTo>
                  <a:pt x="89013" y="1419137"/>
                </a:lnTo>
                <a:lnTo>
                  <a:pt x="105400" y="1463762"/>
                </a:lnTo>
                <a:lnTo>
                  <a:pt x="137620" y="1505394"/>
                </a:lnTo>
                <a:lnTo>
                  <a:pt x="160527" y="1512951"/>
                </a:lnTo>
                <a:lnTo>
                  <a:pt x="177418" y="1509099"/>
                </a:lnTo>
                <a:lnTo>
                  <a:pt x="210534" y="1478393"/>
                </a:lnTo>
                <a:lnTo>
                  <a:pt x="241682" y="1417482"/>
                </a:lnTo>
                <a:lnTo>
                  <a:pt x="255095" y="1376045"/>
                </a:lnTo>
                <a:lnTo>
                  <a:pt x="256386" y="1370584"/>
                </a:lnTo>
                <a:lnTo>
                  <a:pt x="200660" y="1370584"/>
                </a:lnTo>
                <a:lnTo>
                  <a:pt x="191008" y="1368274"/>
                </a:lnTo>
                <a:lnTo>
                  <a:pt x="168148" y="1332484"/>
                </a:lnTo>
                <a:lnTo>
                  <a:pt x="158464" y="1276302"/>
                </a:lnTo>
                <a:lnTo>
                  <a:pt x="155932" y="1235096"/>
                </a:lnTo>
                <a:lnTo>
                  <a:pt x="155066" y="1185164"/>
                </a:lnTo>
                <a:lnTo>
                  <a:pt x="155066" y="455675"/>
                </a:lnTo>
                <a:close/>
              </a:path>
              <a:path w="276225" h="1513204">
                <a:moveTo>
                  <a:pt x="276098" y="1271143"/>
                </a:moveTo>
                <a:lnTo>
                  <a:pt x="256666" y="1271143"/>
                </a:lnTo>
                <a:lnTo>
                  <a:pt x="252059" y="1294368"/>
                </a:lnTo>
                <a:lnTo>
                  <a:pt x="246475" y="1314354"/>
                </a:lnTo>
                <a:lnTo>
                  <a:pt x="224805" y="1356117"/>
                </a:lnTo>
                <a:lnTo>
                  <a:pt x="200660" y="1370584"/>
                </a:lnTo>
                <a:lnTo>
                  <a:pt x="256386" y="1370584"/>
                </a:lnTo>
                <a:lnTo>
                  <a:pt x="266626" y="1327273"/>
                </a:lnTo>
                <a:lnTo>
                  <a:pt x="276098" y="1271143"/>
                </a:lnTo>
                <a:close/>
              </a:path>
              <a:path w="276225" h="1513204">
                <a:moveTo>
                  <a:pt x="155066" y="0"/>
                </a:moveTo>
                <a:lnTo>
                  <a:pt x="139573" y="0"/>
                </a:lnTo>
                <a:lnTo>
                  <a:pt x="130036" y="57066"/>
                </a:lnTo>
                <a:lnTo>
                  <a:pt x="121380" y="104679"/>
                </a:lnTo>
                <a:lnTo>
                  <a:pt x="113819" y="142624"/>
                </a:lnTo>
                <a:lnTo>
                  <a:pt x="96002" y="213324"/>
                </a:lnTo>
                <a:lnTo>
                  <a:pt x="83518" y="252793"/>
                </a:lnTo>
                <a:lnTo>
                  <a:pt x="70296" y="289309"/>
                </a:lnTo>
                <a:lnTo>
                  <a:pt x="42183" y="353010"/>
                </a:lnTo>
                <a:lnTo>
                  <a:pt x="13902" y="398901"/>
                </a:lnTo>
                <a:lnTo>
                  <a:pt x="0" y="415036"/>
                </a:lnTo>
                <a:lnTo>
                  <a:pt x="0" y="455675"/>
                </a:lnTo>
                <a:lnTo>
                  <a:pt x="262127" y="455675"/>
                </a:lnTo>
                <a:lnTo>
                  <a:pt x="262127" y="369697"/>
                </a:lnTo>
                <a:lnTo>
                  <a:pt x="155066" y="369697"/>
                </a:lnTo>
                <a:lnTo>
                  <a:pt x="155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2455" y="4366513"/>
            <a:ext cx="442595" cy="1192530"/>
          </a:xfrm>
          <a:custGeom>
            <a:avLst/>
            <a:gdLst/>
            <a:ahLst/>
            <a:cxnLst/>
            <a:rect l="l" t="t" r="r" b="b"/>
            <a:pathLst>
              <a:path w="442595" h="1192529">
                <a:moveTo>
                  <a:pt x="221615" y="0"/>
                </a:moveTo>
                <a:lnTo>
                  <a:pt x="165862" y="18113"/>
                </a:lnTo>
                <a:lnTo>
                  <a:pt x="113538" y="72517"/>
                </a:lnTo>
                <a:lnTo>
                  <a:pt x="75990" y="143917"/>
                </a:lnTo>
                <a:lnTo>
                  <a:pt x="59442" y="188974"/>
                </a:lnTo>
                <a:lnTo>
                  <a:pt x="44563" y="240408"/>
                </a:lnTo>
                <a:lnTo>
                  <a:pt x="31496" y="298323"/>
                </a:lnTo>
                <a:lnTo>
                  <a:pt x="22019" y="349448"/>
                </a:lnTo>
                <a:lnTo>
                  <a:pt x="14186" y="400703"/>
                </a:lnTo>
                <a:lnTo>
                  <a:pt x="8032" y="452072"/>
                </a:lnTo>
                <a:lnTo>
                  <a:pt x="3593" y="503536"/>
                </a:lnTo>
                <a:lnTo>
                  <a:pt x="904" y="555077"/>
                </a:lnTo>
                <a:lnTo>
                  <a:pt x="0" y="606679"/>
                </a:lnTo>
                <a:lnTo>
                  <a:pt x="824" y="658996"/>
                </a:lnTo>
                <a:lnTo>
                  <a:pt x="3288" y="710035"/>
                </a:lnTo>
                <a:lnTo>
                  <a:pt x="7373" y="759803"/>
                </a:lnTo>
                <a:lnTo>
                  <a:pt x="13065" y="808307"/>
                </a:lnTo>
                <a:lnTo>
                  <a:pt x="20346" y="855555"/>
                </a:lnTo>
                <a:lnTo>
                  <a:pt x="29200" y="901555"/>
                </a:lnTo>
                <a:lnTo>
                  <a:pt x="39610" y="946313"/>
                </a:lnTo>
                <a:lnTo>
                  <a:pt x="51562" y="989838"/>
                </a:lnTo>
                <a:lnTo>
                  <a:pt x="72758" y="1051806"/>
                </a:lnTo>
                <a:lnTo>
                  <a:pt x="96543" y="1102468"/>
                </a:lnTo>
                <a:lnTo>
                  <a:pt x="122840" y="1141841"/>
                </a:lnTo>
                <a:lnTo>
                  <a:pt x="151572" y="1169942"/>
                </a:lnTo>
                <a:lnTo>
                  <a:pt x="216027" y="1192403"/>
                </a:lnTo>
                <a:lnTo>
                  <a:pt x="247247" y="1187604"/>
                </a:lnTo>
                <a:lnTo>
                  <a:pt x="277002" y="1173067"/>
                </a:lnTo>
                <a:lnTo>
                  <a:pt x="305163" y="1148576"/>
                </a:lnTo>
                <a:lnTo>
                  <a:pt x="331597" y="1113917"/>
                </a:lnTo>
                <a:lnTo>
                  <a:pt x="336478" y="1105281"/>
                </a:lnTo>
                <a:lnTo>
                  <a:pt x="237617" y="1105281"/>
                </a:lnTo>
                <a:lnTo>
                  <a:pt x="212506" y="1098199"/>
                </a:lnTo>
                <a:lnTo>
                  <a:pt x="168534" y="1041364"/>
                </a:lnTo>
                <a:lnTo>
                  <a:pt x="149733" y="991489"/>
                </a:lnTo>
                <a:lnTo>
                  <a:pt x="133096" y="927227"/>
                </a:lnTo>
                <a:lnTo>
                  <a:pt x="123902" y="881476"/>
                </a:lnTo>
                <a:lnTo>
                  <a:pt x="115861" y="833665"/>
                </a:lnTo>
                <a:lnTo>
                  <a:pt x="108997" y="783791"/>
                </a:lnTo>
                <a:lnTo>
                  <a:pt x="103330" y="731853"/>
                </a:lnTo>
                <a:lnTo>
                  <a:pt x="98884" y="677849"/>
                </a:lnTo>
                <a:lnTo>
                  <a:pt x="95680" y="621778"/>
                </a:lnTo>
                <a:lnTo>
                  <a:pt x="93742" y="563638"/>
                </a:lnTo>
                <a:lnTo>
                  <a:pt x="93091" y="503428"/>
                </a:lnTo>
                <a:lnTo>
                  <a:pt x="93758" y="444644"/>
                </a:lnTo>
                <a:lnTo>
                  <a:pt x="95748" y="390444"/>
                </a:lnTo>
                <a:lnTo>
                  <a:pt x="99043" y="340719"/>
                </a:lnTo>
                <a:lnTo>
                  <a:pt x="103624" y="295359"/>
                </a:lnTo>
                <a:lnTo>
                  <a:pt x="109474" y="254254"/>
                </a:lnTo>
                <a:lnTo>
                  <a:pt x="118387" y="209045"/>
                </a:lnTo>
                <a:lnTo>
                  <a:pt x="128682" y="171291"/>
                </a:lnTo>
                <a:lnTo>
                  <a:pt x="153035" y="117856"/>
                </a:lnTo>
                <a:lnTo>
                  <a:pt x="179482" y="89042"/>
                </a:lnTo>
                <a:lnTo>
                  <a:pt x="206121" y="79756"/>
                </a:lnTo>
                <a:lnTo>
                  <a:pt x="337816" y="79756"/>
                </a:lnTo>
                <a:lnTo>
                  <a:pt x="315690" y="48529"/>
                </a:lnTo>
                <a:lnTo>
                  <a:pt x="286615" y="21575"/>
                </a:lnTo>
                <a:lnTo>
                  <a:pt x="255240" y="5395"/>
                </a:lnTo>
                <a:lnTo>
                  <a:pt x="221615" y="0"/>
                </a:lnTo>
                <a:close/>
              </a:path>
              <a:path w="442595" h="1192529">
                <a:moveTo>
                  <a:pt x="337816" y="79756"/>
                </a:moveTo>
                <a:lnTo>
                  <a:pt x="206121" y="79756"/>
                </a:lnTo>
                <a:lnTo>
                  <a:pt x="232394" y="87118"/>
                </a:lnTo>
                <a:lnTo>
                  <a:pt x="256381" y="109220"/>
                </a:lnTo>
                <a:lnTo>
                  <a:pt x="277844" y="146085"/>
                </a:lnTo>
                <a:lnTo>
                  <a:pt x="296545" y="197739"/>
                </a:lnTo>
                <a:lnTo>
                  <a:pt x="307412" y="237457"/>
                </a:lnTo>
                <a:lnTo>
                  <a:pt x="317060" y="280333"/>
                </a:lnTo>
                <a:lnTo>
                  <a:pt x="325472" y="326371"/>
                </a:lnTo>
                <a:lnTo>
                  <a:pt x="332633" y="375575"/>
                </a:lnTo>
                <a:lnTo>
                  <a:pt x="338528" y="427953"/>
                </a:lnTo>
                <a:lnTo>
                  <a:pt x="343139" y="483507"/>
                </a:lnTo>
                <a:lnTo>
                  <a:pt x="346453" y="542245"/>
                </a:lnTo>
                <a:lnTo>
                  <a:pt x="348452" y="604171"/>
                </a:lnTo>
                <a:lnTo>
                  <a:pt x="349017" y="658996"/>
                </a:lnTo>
                <a:lnTo>
                  <a:pt x="349036" y="677849"/>
                </a:lnTo>
                <a:lnTo>
                  <a:pt x="348458" y="734842"/>
                </a:lnTo>
                <a:lnTo>
                  <a:pt x="346477" y="794654"/>
                </a:lnTo>
                <a:lnTo>
                  <a:pt x="343204" y="848707"/>
                </a:lnTo>
                <a:lnTo>
                  <a:pt x="338660" y="896985"/>
                </a:lnTo>
                <a:lnTo>
                  <a:pt x="332868" y="939468"/>
                </a:lnTo>
                <a:lnTo>
                  <a:pt x="317627" y="1006983"/>
                </a:lnTo>
                <a:lnTo>
                  <a:pt x="301017" y="1049881"/>
                </a:lnTo>
                <a:lnTo>
                  <a:pt x="260941" y="1099101"/>
                </a:lnTo>
                <a:lnTo>
                  <a:pt x="237617" y="1105281"/>
                </a:lnTo>
                <a:lnTo>
                  <a:pt x="336478" y="1105281"/>
                </a:lnTo>
                <a:lnTo>
                  <a:pt x="369343" y="1038499"/>
                </a:lnTo>
                <a:lnTo>
                  <a:pt x="385702" y="991936"/>
                </a:lnTo>
                <a:lnTo>
                  <a:pt x="400213" y="939307"/>
                </a:lnTo>
                <a:lnTo>
                  <a:pt x="412750" y="880491"/>
                </a:lnTo>
                <a:lnTo>
                  <a:pt x="421537" y="828980"/>
                </a:lnTo>
                <a:lnTo>
                  <a:pt x="428822" y="777696"/>
                </a:lnTo>
                <a:lnTo>
                  <a:pt x="434562" y="726630"/>
                </a:lnTo>
                <a:lnTo>
                  <a:pt x="438714" y="675776"/>
                </a:lnTo>
                <a:lnTo>
                  <a:pt x="441236" y="625126"/>
                </a:lnTo>
                <a:lnTo>
                  <a:pt x="442087" y="574675"/>
                </a:lnTo>
                <a:lnTo>
                  <a:pt x="441222" y="521617"/>
                </a:lnTo>
                <a:lnTo>
                  <a:pt x="438644" y="470159"/>
                </a:lnTo>
                <a:lnTo>
                  <a:pt x="434378" y="420282"/>
                </a:lnTo>
                <a:lnTo>
                  <a:pt x="428450" y="371967"/>
                </a:lnTo>
                <a:lnTo>
                  <a:pt x="420885" y="325193"/>
                </a:lnTo>
                <a:lnTo>
                  <a:pt x="411708" y="279941"/>
                </a:lnTo>
                <a:lnTo>
                  <a:pt x="400944" y="236193"/>
                </a:lnTo>
                <a:lnTo>
                  <a:pt x="388620" y="193929"/>
                </a:lnTo>
                <a:lnTo>
                  <a:pt x="366741" y="134717"/>
                </a:lnTo>
                <a:lnTo>
                  <a:pt x="342415" y="86247"/>
                </a:lnTo>
                <a:lnTo>
                  <a:pt x="337816" y="79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6579" y="4366513"/>
            <a:ext cx="341630" cy="1158240"/>
          </a:xfrm>
          <a:custGeom>
            <a:avLst/>
            <a:gdLst/>
            <a:ahLst/>
            <a:cxnLst/>
            <a:rect l="l" t="t" r="r" b="b"/>
            <a:pathLst>
              <a:path w="341629" h="1158239">
                <a:moveTo>
                  <a:pt x="159639" y="163322"/>
                </a:moveTo>
                <a:lnTo>
                  <a:pt x="40005" y="163322"/>
                </a:lnTo>
                <a:lnTo>
                  <a:pt x="46265" y="164449"/>
                </a:lnTo>
                <a:lnTo>
                  <a:pt x="52054" y="167751"/>
                </a:lnTo>
                <a:lnTo>
                  <a:pt x="69230" y="202469"/>
                </a:lnTo>
                <a:lnTo>
                  <a:pt x="75214" y="256714"/>
                </a:lnTo>
                <a:lnTo>
                  <a:pt x="76609" y="337210"/>
                </a:lnTo>
                <a:lnTo>
                  <a:pt x="76968" y="396742"/>
                </a:lnTo>
                <a:lnTo>
                  <a:pt x="77089" y="905002"/>
                </a:lnTo>
                <a:lnTo>
                  <a:pt x="76906" y="949207"/>
                </a:lnTo>
                <a:lnTo>
                  <a:pt x="75588" y="1008997"/>
                </a:lnTo>
                <a:lnTo>
                  <a:pt x="67643" y="1061021"/>
                </a:lnTo>
                <a:lnTo>
                  <a:pt x="47442" y="1098915"/>
                </a:lnTo>
                <a:lnTo>
                  <a:pt x="5080" y="1113917"/>
                </a:lnTo>
                <a:lnTo>
                  <a:pt x="5080" y="1157986"/>
                </a:lnTo>
                <a:lnTo>
                  <a:pt x="239649" y="1157986"/>
                </a:lnTo>
                <a:lnTo>
                  <a:pt x="239649" y="1113917"/>
                </a:lnTo>
                <a:lnTo>
                  <a:pt x="225117" y="1112551"/>
                </a:lnTo>
                <a:lnTo>
                  <a:pt x="212264" y="1108424"/>
                </a:lnTo>
                <a:lnTo>
                  <a:pt x="184505" y="1079972"/>
                </a:lnTo>
                <a:lnTo>
                  <a:pt x="169164" y="1036574"/>
                </a:lnTo>
                <a:lnTo>
                  <a:pt x="161972" y="977376"/>
                </a:lnTo>
                <a:lnTo>
                  <a:pt x="160216" y="939222"/>
                </a:lnTo>
                <a:lnTo>
                  <a:pt x="159639" y="895223"/>
                </a:lnTo>
                <a:lnTo>
                  <a:pt x="159639" y="356108"/>
                </a:lnTo>
                <a:lnTo>
                  <a:pt x="171420" y="302261"/>
                </a:lnTo>
                <a:lnTo>
                  <a:pt x="183213" y="256714"/>
                </a:lnTo>
                <a:lnTo>
                  <a:pt x="184376" y="252984"/>
                </a:lnTo>
                <a:lnTo>
                  <a:pt x="159639" y="252984"/>
                </a:lnTo>
                <a:lnTo>
                  <a:pt x="159639" y="163322"/>
                </a:lnTo>
                <a:close/>
              </a:path>
              <a:path w="341629" h="1158239">
                <a:moveTo>
                  <a:pt x="277622" y="0"/>
                </a:moveTo>
                <a:lnTo>
                  <a:pt x="237410" y="28165"/>
                </a:lnTo>
                <a:lnTo>
                  <a:pt x="217582" y="63341"/>
                </a:lnTo>
                <a:lnTo>
                  <a:pt x="197988" y="112550"/>
                </a:lnTo>
                <a:lnTo>
                  <a:pt x="178661" y="175771"/>
                </a:lnTo>
                <a:lnTo>
                  <a:pt x="159639" y="252984"/>
                </a:lnTo>
                <a:lnTo>
                  <a:pt x="184376" y="252984"/>
                </a:lnTo>
                <a:lnTo>
                  <a:pt x="194839" y="219430"/>
                </a:lnTo>
                <a:lnTo>
                  <a:pt x="206121" y="190373"/>
                </a:lnTo>
                <a:lnTo>
                  <a:pt x="211212" y="179772"/>
                </a:lnTo>
                <a:lnTo>
                  <a:pt x="216185" y="172053"/>
                </a:lnTo>
                <a:lnTo>
                  <a:pt x="221015" y="167334"/>
                </a:lnTo>
                <a:lnTo>
                  <a:pt x="225679" y="165735"/>
                </a:lnTo>
                <a:lnTo>
                  <a:pt x="339523" y="165735"/>
                </a:lnTo>
                <a:lnTo>
                  <a:pt x="340276" y="159325"/>
                </a:lnTo>
                <a:lnTo>
                  <a:pt x="339982" y="110289"/>
                </a:lnTo>
                <a:lnTo>
                  <a:pt x="330942" y="62422"/>
                </a:lnTo>
                <a:lnTo>
                  <a:pt x="313662" y="22717"/>
                </a:lnTo>
                <a:lnTo>
                  <a:pt x="290905" y="2508"/>
                </a:lnTo>
                <a:lnTo>
                  <a:pt x="277622" y="0"/>
                </a:lnTo>
                <a:close/>
              </a:path>
              <a:path w="341629" h="1158239">
                <a:moveTo>
                  <a:pt x="339523" y="165735"/>
                </a:moveTo>
                <a:lnTo>
                  <a:pt x="225679" y="165735"/>
                </a:lnTo>
                <a:lnTo>
                  <a:pt x="231687" y="168280"/>
                </a:lnTo>
                <a:lnTo>
                  <a:pt x="239172" y="176006"/>
                </a:lnTo>
                <a:lnTo>
                  <a:pt x="248038" y="189041"/>
                </a:lnTo>
                <a:lnTo>
                  <a:pt x="258191" y="207518"/>
                </a:lnTo>
                <a:lnTo>
                  <a:pt x="268658" y="226173"/>
                </a:lnTo>
                <a:lnTo>
                  <a:pt x="278685" y="239601"/>
                </a:lnTo>
                <a:lnTo>
                  <a:pt x="288212" y="247719"/>
                </a:lnTo>
                <a:lnTo>
                  <a:pt x="297180" y="250444"/>
                </a:lnTo>
                <a:lnTo>
                  <a:pt x="305879" y="248390"/>
                </a:lnTo>
                <a:lnTo>
                  <a:pt x="328169" y="217293"/>
                </a:lnTo>
                <a:lnTo>
                  <a:pt x="337788" y="180498"/>
                </a:lnTo>
                <a:lnTo>
                  <a:pt x="339523" y="165735"/>
                </a:lnTo>
                <a:close/>
              </a:path>
              <a:path w="341629" h="1158239">
                <a:moveTo>
                  <a:pt x="159639" y="0"/>
                </a:moveTo>
                <a:lnTo>
                  <a:pt x="138557" y="0"/>
                </a:lnTo>
                <a:lnTo>
                  <a:pt x="104066" y="34528"/>
                </a:lnTo>
                <a:lnTo>
                  <a:pt x="34561" y="103012"/>
                </a:lnTo>
                <a:lnTo>
                  <a:pt x="0" y="137541"/>
                </a:lnTo>
                <a:lnTo>
                  <a:pt x="5080" y="181737"/>
                </a:lnTo>
                <a:lnTo>
                  <a:pt x="14483" y="173609"/>
                </a:lnTo>
                <a:lnTo>
                  <a:pt x="23447" y="167862"/>
                </a:lnTo>
                <a:lnTo>
                  <a:pt x="31972" y="164447"/>
                </a:lnTo>
                <a:lnTo>
                  <a:pt x="40005" y="163322"/>
                </a:lnTo>
                <a:lnTo>
                  <a:pt x="159639" y="163322"/>
                </a:lnTo>
                <a:lnTo>
                  <a:pt x="159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97194" y="4399660"/>
            <a:ext cx="500380" cy="1668145"/>
          </a:xfrm>
          <a:custGeom>
            <a:avLst/>
            <a:gdLst/>
            <a:ahLst/>
            <a:cxnLst/>
            <a:rect l="l" t="t" r="r" b="b"/>
            <a:pathLst>
              <a:path w="500379" h="1668145">
                <a:moveTo>
                  <a:pt x="75056" y="1415923"/>
                </a:moveTo>
                <a:lnTo>
                  <a:pt x="37591" y="1447927"/>
                </a:lnTo>
                <a:lnTo>
                  <a:pt x="24483" y="1505791"/>
                </a:lnTo>
                <a:lnTo>
                  <a:pt x="23621" y="1530223"/>
                </a:lnTo>
                <a:lnTo>
                  <a:pt x="24846" y="1556204"/>
                </a:lnTo>
                <a:lnTo>
                  <a:pt x="34391" y="1604071"/>
                </a:lnTo>
                <a:lnTo>
                  <a:pt x="52572" y="1644457"/>
                </a:lnTo>
                <a:lnTo>
                  <a:pt x="91058" y="1667764"/>
                </a:lnTo>
                <a:lnTo>
                  <a:pt x="111597" y="1662511"/>
                </a:lnTo>
                <a:lnTo>
                  <a:pt x="153959" y="1620668"/>
                </a:lnTo>
                <a:lnTo>
                  <a:pt x="175640" y="1584198"/>
                </a:lnTo>
                <a:lnTo>
                  <a:pt x="192249" y="1547720"/>
                </a:lnTo>
                <a:lnTo>
                  <a:pt x="207712" y="1504854"/>
                </a:lnTo>
                <a:lnTo>
                  <a:pt x="220199" y="1461515"/>
                </a:lnTo>
                <a:lnTo>
                  <a:pt x="145160" y="1461515"/>
                </a:lnTo>
                <a:lnTo>
                  <a:pt x="141626" y="1460369"/>
                </a:lnTo>
                <a:lnTo>
                  <a:pt x="136318" y="1456912"/>
                </a:lnTo>
                <a:lnTo>
                  <a:pt x="129176" y="1451121"/>
                </a:lnTo>
                <a:lnTo>
                  <a:pt x="106668" y="1430871"/>
                </a:lnTo>
                <a:lnTo>
                  <a:pt x="94646" y="1422447"/>
                </a:lnTo>
                <a:lnTo>
                  <a:pt x="84101" y="1417524"/>
                </a:lnTo>
                <a:lnTo>
                  <a:pt x="75056" y="1415923"/>
                </a:lnTo>
                <a:close/>
              </a:path>
              <a:path w="500379" h="1668145">
                <a:moveTo>
                  <a:pt x="213613" y="0"/>
                </a:moveTo>
                <a:lnTo>
                  <a:pt x="0" y="0"/>
                </a:lnTo>
                <a:lnTo>
                  <a:pt x="0" y="45338"/>
                </a:lnTo>
                <a:lnTo>
                  <a:pt x="11937" y="53038"/>
                </a:lnTo>
                <a:lnTo>
                  <a:pt x="22161" y="61213"/>
                </a:lnTo>
                <a:lnTo>
                  <a:pt x="46259" y="101742"/>
                </a:lnTo>
                <a:lnTo>
                  <a:pt x="65156" y="164752"/>
                </a:lnTo>
                <a:lnTo>
                  <a:pt x="77265" y="211746"/>
                </a:lnTo>
                <a:lnTo>
                  <a:pt x="91066" y="281978"/>
                </a:lnTo>
                <a:lnTo>
                  <a:pt x="100655" y="331916"/>
                </a:lnTo>
                <a:lnTo>
                  <a:pt x="110293" y="381844"/>
                </a:lnTo>
                <a:lnTo>
                  <a:pt x="119971" y="431765"/>
                </a:lnTo>
                <a:lnTo>
                  <a:pt x="129682" y="481678"/>
                </a:lnTo>
                <a:lnTo>
                  <a:pt x="139420" y="531588"/>
                </a:lnTo>
                <a:lnTo>
                  <a:pt x="178483" y="731212"/>
                </a:lnTo>
                <a:lnTo>
                  <a:pt x="197977" y="831041"/>
                </a:lnTo>
                <a:lnTo>
                  <a:pt x="207688" y="880965"/>
                </a:lnTo>
                <a:lnTo>
                  <a:pt x="217366" y="930898"/>
                </a:lnTo>
                <a:lnTo>
                  <a:pt x="227004" y="980842"/>
                </a:lnTo>
                <a:lnTo>
                  <a:pt x="236674" y="1031228"/>
                </a:lnTo>
                <a:lnTo>
                  <a:pt x="246125" y="1080770"/>
                </a:lnTo>
                <a:lnTo>
                  <a:pt x="238045" y="1129593"/>
                </a:lnTo>
                <a:lnTo>
                  <a:pt x="221694" y="1227145"/>
                </a:lnTo>
                <a:lnTo>
                  <a:pt x="213613" y="1275969"/>
                </a:lnTo>
                <a:lnTo>
                  <a:pt x="204682" y="1325957"/>
                </a:lnTo>
                <a:lnTo>
                  <a:pt x="195691" y="1367170"/>
                </a:lnTo>
                <a:lnTo>
                  <a:pt x="178053" y="1423415"/>
                </a:lnTo>
                <a:lnTo>
                  <a:pt x="152890" y="1459188"/>
                </a:lnTo>
                <a:lnTo>
                  <a:pt x="145160" y="1461515"/>
                </a:lnTo>
                <a:lnTo>
                  <a:pt x="220199" y="1461515"/>
                </a:lnTo>
                <a:lnTo>
                  <a:pt x="221918" y="1455551"/>
                </a:lnTo>
                <a:lnTo>
                  <a:pt x="234781" y="1399645"/>
                </a:lnTo>
                <a:lnTo>
                  <a:pt x="246125" y="1337437"/>
                </a:lnTo>
                <a:lnTo>
                  <a:pt x="254460" y="1286386"/>
                </a:lnTo>
                <a:lnTo>
                  <a:pt x="262837" y="1235343"/>
                </a:lnTo>
                <a:lnTo>
                  <a:pt x="271250" y="1184307"/>
                </a:lnTo>
                <a:lnTo>
                  <a:pt x="279697" y="1133276"/>
                </a:lnTo>
                <a:lnTo>
                  <a:pt x="296746" y="1030799"/>
                </a:lnTo>
                <a:lnTo>
                  <a:pt x="313734" y="929195"/>
                </a:lnTo>
                <a:lnTo>
                  <a:pt x="330555" y="828928"/>
                </a:lnTo>
                <a:lnTo>
                  <a:pt x="286130" y="828928"/>
                </a:lnTo>
                <a:lnTo>
                  <a:pt x="276099" y="777120"/>
                </a:lnTo>
                <a:lnTo>
                  <a:pt x="265978" y="725325"/>
                </a:lnTo>
                <a:lnTo>
                  <a:pt x="255790" y="673540"/>
                </a:lnTo>
                <a:lnTo>
                  <a:pt x="245719" y="622604"/>
                </a:lnTo>
                <a:lnTo>
                  <a:pt x="215036" y="467905"/>
                </a:lnTo>
                <a:lnTo>
                  <a:pt x="204841" y="416326"/>
                </a:lnTo>
                <a:lnTo>
                  <a:pt x="194694" y="364733"/>
                </a:lnTo>
                <a:lnTo>
                  <a:pt x="184615" y="313123"/>
                </a:lnTo>
                <a:lnTo>
                  <a:pt x="174625" y="261493"/>
                </a:lnTo>
                <a:lnTo>
                  <a:pt x="167491" y="221416"/>
                </a:lnTo>
                <a:lnTo>
                  <a:pt x="159176" y="155122"/>
                </a:lnTo>
                <a:lnTo>
                  <a:pt x="158114" y="128905"/>
                </a:lnTo>
                <a:lnTo>
                  <a:pt x="158867" y="111962"/>
                </a:lnTo>
                <a:lnTo>
                  <a:pt x="169671" y="68707"/>
                </a:lnTo>
                <a:lnTo>
                  <a:pt x="203072" y="45338"/>
                </a:lnTo>
                <a:lnTo>
                  <a:pt x="213613" y="45338"/>
                </a:lnTo>
                <a:lnTo>
                  <a:pt x="213613" y="0"/>
                </a:lnTo>
                <a:close/>
              </a:path>
              <a:path w="500379" h="1668145">
                <a:moveTo>
                  <a:pt x="500125" y="0"/>
                </a:moveTo>
                <a:lnTo>
                  <a:pt x="351154" y="0"/>
                </a:lnTo>
                <a:lnTo>
                  <a:pt x="351154" y="45338"/>
                </a:lnTo>
                <a:lnTo>
                  <a:pt x="361180" y="45795"/>
                </a:lnTo>
                <a:lnTo>
                  <a:pt x="369538" y="47180"/>
                </a:lnTo>
                <a:lnTo>
                  <a:pt x="395253" y="81089"/>
                </a:lnTo>
                <a:lnTo>
                  <a:pt x="397038" y="111962"/>
                </a:lnTo>
                <a:lnTo>
                  <a:pt x="396569" y="132883"/>
                </a:lnTo>
                <a:lnTo>
                  <a:pt x="392306" y="182655"/>
                </a:lnTo>
                <a:lnTo>
                  <a:pt x="380298" y="259326"/>
                </a:lnTo>
                <a:lnTo>
                  <a:pt x="371788" y="311121"/>
                </a:lnTo>
                <a:lnTo>
                  <a:pt x="363229" y="362906"/>
                </a:lnTo>
                <a:lnTo>
                  <a:pt x="354635" y="414683"/>
                </a:lnTo>
                <a:lnTo>
                  <a:pt x="319931" y="623125"/>
                </a:lnTo>
                <a:lnTo>
                  <a:pt x="311472" y="674171"/>
                </a:lnTo>
                <a:lnTo>
                  <a:pt x="302967" y="725745"/>
                </a:lnTo>
                <a:lnTo>
                  <a:pt x="294516" y="777329"/>
                </a:lnTo>
                <a:lnTo>
                  <a:pt x="286130" y="828928"/>
                </a:lnTo>
                <a:lnTo>
                  <a:pt x="330555" y="828928"/>
                </a:lnTo>
                <a:lnTo>
                  <a:pt x="365167" y="622604"/>
                </a:lnTo>
                <a:lnTo>
                  <a:pt x="382140" y="521092"/>
                </a:lnTo>
                <a:lnTo>
                  <a:pt x="399117" y="419044"/>
                </a:lnTo>
                <a:lnTo>
                  <a:pt x="407564" y="368013"/>
                </a:lnTo>
                <a:lnTo>
                  <a:pt x="415977" y="316977"/>
                </a:lnTo>
                <a:lnTo>
                  <a:pt x="424354" y="265934"/>
                </a:lnTo>
                <a:lnTo>
                  <a:pt x="432688" y="214884"/>
                </a:lnTo>
                <a:lnTo>
                  <a:pt x="438473" y="179903"/>
                </a:lnTo>
                <a:lnTo>
                  <a:pt x="446994" y="132516"/>
                </a:lnTo>
                <a:lnTo>
                  <a:pt x="461263" y="86280"/>
                </a:lnTo>
                <a:lnTo>
                  <a:pt x="483711" y="52943"/>
                </a:lnTo>
                <a:lnTo>
                  <a:pt x="500125" y="45338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6169" y="3821175"/>
            <a:ext cx="450850" cy="1741805"/>
          </a:xfrm>
          <a:custGeom>
            <a:avLst/>
            <a:gdLst/>
            <a:ahLst/>
            <a:cxnLst/>
            <a:rect l="l" t="t" r="r" b="b"/>
            <a:pathLst>
              <a:path w="450850" h="1741804">
                <a:moveTo>
                  <a:pt x="405638" y="0"/>
                </a:moveTo>
                <a:lnTo>
                  <a:pt x="405638" y="0"/>
                </a:lnTo>
                <a:lnTo>
                  <a:pt x="405638" y="575944"/>
                </a:lnTo>
                <a:lnTo>
                  <a:pt x="399415" y="575944"/>
                </a:lnTo>
                <a:lnTo>
                  <a:pt x="393319" y="575944"/>
                </a:lnTo>
                <a:lnTo>
                  <a:pt x="387096" y="575944"/>
                </a:lnTo>
                <a:lnTo>
                  <a:pt x="382938" y="512325"/>
                </a:lnTo>
                <a:lnTo>
                  <a:pt x="377641" y="454081"/>
                </a:lnTo>
                <a:lnTo>
                  <a:pt x="371222" y="401258"/>
                </a:lnTo>
                <a:lnTo>
                  <a:pt x="363699" y="353896"/>
                </a:lnTo>
                <a:lnTo>
                  <a:pt x="355092" y="312038"/>
                </a:lnTo>
                <a:lnTo>
                  <a:pt x="342211" y="265558"/>
                </a:lnTo>
                <a:lnTo>
                  <a:pt x="326628" y="223948"/>
                </a:lnTo>
                <a:lnTo>
                  <a:pt x="308639" y="187362"/>
                </a:lnTo>
                <a:lnTo>
                  <a:pt x="267025" y="130819"/>
                </a:lnTo>
                <a:lnTo>
                  <a:pt x="222321" y="101931"/>
                </a:lnTo>
                <a:lnTo>
                  <a:pt x="199517" y="98298"/>
                </a:lnTo>
                <a:lnTo>
                  <a:pt x="174663" y="103114"/>
                </a:lnTo>
                <a:lnTo>
                  <a:pt x="131433" y="141749"/>
                </a:lnTo>
                <a:lnTo>
                  <a:pt x="113538" y="175640"/>
                </a:lnTo>
                <a:lnTo>
                  <a:pt x="98877" y="216481"/>
                </a:lnTo>
                <a:lnTo>
                  <a:pt x="88206" y="259667"/>
                </a:lnTo>
                <a:lnTo>
                  <a:pt x="81685" y="305353"/>
                </a:lnTo>
                <a:lnTo>
                  <a:pt x="79476" y="353694"/>
                </a:lnTo>
                <a:lnTo>
                  <a:pt x="80831" y="390761"/>
                </a:lnTo>
                <a:lnTo>
                  <a:pt x="91622" y="460226"/>
                </a:lnTo>
                <a:lnTo>
                  <a:pt x="113617" y="524952"/>
                </a:lnTo>
                <a:lnTo>
                  <a:pt x="131206" y="560728"/>
                </a:lnTo>
                <a:lnTo>
                  <a:pt x="153643" y="599884"/>
                </a:lnTo>
                <a:lnTo>
                  <a:pt x="180777" y="642469"/>
                </a:lnTo>
                <a:lnTo>
                  <a:pt x="212460" y="688532"/>
                </a:lnTo>
                <a:lnTo>
                  <a:pt x="248539" y="738123"/>
                </a:lnTo>
                <a:lnTo>
                  <a:pt x="283936" y="786071"/>
                </a:lnTo>
                <a:lnTo>
                  <a:pt x="314761" y="829092"/>
                </a:lnTo>
                <a:lnTo>
                  <a:pt x="340893" y="867292"/>
                </a:lnTo>
                <a:lnTo>
                  <a:pt x="362209" y="900773"/>
                </a:lnTo>
                <a:lnTo>
                  <a:pt x="394763" y="965227"/>
                </a:lnTo>
                <a:lnTo>
                  <a:pt x="409225" y="1003458"/>
                </a:lnTo>
                <a:lnTo>
                  <a:pt x="421735" y="1044404"/>
                </a:lnTo>
                <a:lnTo>
                  <a:pt x="432054" y="1088135"/>
                </a:lnTo>
                <a:lnTo>
                  <a:pt x="440148" y="1133937"/>
                </a:lnTo>
                <a:lnTo>
                  <a:pt x="445944" y="1180988"/>
                </a:lnTo>
                <a:lnTo>
                  <a:pt x="449431" y="1229207"/>
                </a:lnTo>
                <a:lnTo>
                  <a:pt x="450596" y="1278508"/>
                </a:lnTo>
                <a:lnTo>
                  <a:pt x="449336" y="1331575"/>
                </a:lnTo>
                <a:lnTo>
                  <a:pt x="445588" y="1382380"/>
                </a:lnTo>
                <a:lnTo>
                  <a:pt x="439399" y="1430964"/>
                </a:lnTo>
                <a:lnTo>
                  <a:pt x="430815" y="1477366"/>
                </a:lnTo>
                <a:lnTo>
                  <a:pt x="419882" y="1521626"/>
                </a:lnTo>
                <a:lnTo>
                  <a:pt x="406648" y="1563785"/>
                </a:lnTo>
                <a:lnTo>
                  <a:pt x="391160" y="1603882"/>
                </a:lnTo>
                <a:lnTo>
                  <a:pt x="365969" y="1653690"/>
                </a:lnTo>
                <a:lnTo>
                  <a:pt x="337858" y="1692238"/>
                </a:lnTo>
                <a:lnTo>
                  <a:pt x="306925" y="1719636"/>
                </a:lnTo>
                <a:lnTo>
                  <a:pt x="236982" y="1741423"/>
                </a:lnTo>
                <a:lnTo>
                  <a:pt x="222559" y="1740753"/>
                </a:lnTo>
                <a:lnTo>
                  <a:pt x="181483" y="1730502"/>
                </a:lnTo>
                <a:lnTo>
                  <a:pt x="139625" y="1703123"/>
                </a:lnTo>
                <a:lnTo>
                  <a:pt x="117487" y="1685035"/>
                </a:lnTo>
                <a:lnTo>
                  <a:pt x="95388" y="1668045"/>
                </a:lnTo>
                <a:lnTo>
                  <a:pt x="77581" y="1656175"/>
                </a:lnTo>
                <a:lnTo>
                  <a:pt x="64216" y="1649210"/>
                </a:lnTo>
                <a:lnTo>
                  <a:pt x="55448" y="1646935"/>
                </a:lnTo>
                <a:lnTo>
                  <a:pt x="49453" y="1648080"/>
                </a:lnTo>
                <a:lnTo>
                  <a:pt x="29513" y="1693719"/>
                </a:lnTo>
                <a:lnTo>
                  <a:pt x="24930" y="1741423"/>
                </a:lnTo>
                <a:lnTo>
                  <a:pt x="18757" y="1741423"/>
                </a:lnTo>
                <a:lnTo>
                  <a:pt x="12674" y="1741423"/>
                </a:lnTo>
                <a:lnTo>
                  <a:pt x="6502" y="1741423"/>
                </a:lnTo>
                <a:lnTo>
                  <a:pt x="6502" y="1689507"/>
                </a:lnTo>
                <a:lnTo>
                  <a:pt x="6502" y="1170431"/>
                </a:lnTo>
                <a:lnTo>
                  <a:pt x="12674" y="1170431"/>
                </a:lnTo>
                <a:lnTo>
                  <a:pt x="18757" y="1170431"/>
                </a:lnTo>
                <a:lnTo>
                  <a:pt x="24930" y="1170431"/>
                </a:lnTo>
                <a:lnTo>
                  <a:pt x="30432" y="1238349"/>
                </a:lnTo>
                <a:lnTo>
                  <a:pt x="36794" y="1299122"/>
                </a:lnTo>
                <a:lnTo>
                  <a:pt x="43911" y="1352708"/>
                </a:lnTo>
                <a:lnTo>
                  <a:pt x="51675" y="1399064"/>
                </a:lnTo>
                <a:lnTo>
                  <a:pt x="59982" y="1438147"/>
                </a:lnTo>
                <a:lnTo>
                  <a:pt x="72301" y="1481189"/>
                </a:lnTo>
                <a:lnTo>
                  <a:pt x="87793" y="1520158"/>
                </a:lnTo>
                <a:lnTo>
                  <a:pt x="106264" y="1555269"/>
                </a:lnTo>
                <a:lnTo>
                  <a:pt x="150417" y="1612661"/>
                </a:lnTo>
                <a:lnTo>
                  <a:pt x="199986" y="1642030"/>
                </a:lnTo>
                <a:lnTo>
                  <a:pt x="226441" y="1645665"/>
                </a:lnTo>
                <a:lnTo>
                  <a:pt x="256117" y="1640631"/>
                </a:lnTo>
                <a:lnTo>
                  <a:pt x="305754" y="1600178"/>
                </a:lnTo>
                <a:lnTo>
                  <a:pt x="325501" y="1564639"/>
                </a:lnTo>
                <a:lnTo>
                  <a:pt x="341102" y="1522194"/>
                </a:lnTo>
                <a:lnTo>
                  <a:pt x="352393" y="1476152"/>
                </a:lnTo>
                <a:lnTo>
                  <a:pt x="359255" y="1426444"/>
                </a:lnTo>
                <a:lnTo>
                  <a:pt x="361569" y="1372996"/>
                </a:lnTo>
                <a:lnTo>
                  <a:pt x="360697" y="1342413"/>
                </a:lnTo>
                <a:lnTo>
                  <a:pt x="353907" y="1280342"/>
                </a:lnTo>
                <a:lnTo>
                  <a:pt x="340111" y="1218164"/>
                </a:lnTo>
                <a:lnTo>
                  <a:pt x="318549" y="1159783"/>
                </a:lnTo>
                <a:lnTo>
                  <a:pt x="291048" y="1108676"/>
                </a:lnTo>
                <a:lnTo>
                  <a:pt x="268446" y="1074626"/>
                </a:lnTo>
                <a:lnTo>
                  <a:pt x="237509" y="1030122"/>
                </a:lnTo>
                <a:lnTo>
                  <a:pt x="198501" y="975105"/>
                </a:lnTo>
                <a:lnTo>
                  <a:pt x="158449" y="918215"/>
                </a:lnTo>
                <a:lnTo>
                  <a:pt x="124331" y="867838"/>
                </a:lnTo>
                <a:lnTo>
                  <a:pt x="96411" y="823533"/>
                </a:lnTo>
                <a:lnTo>
                  <a:pt x="74955" y="784859"/>
                </a:lnTo>
                <a:lnTo>
                  <a:pt x="57762" y="748095"/>
                </a:lnTo>
                <a:lnTo>
                  <a:pt x="42533" y="709818"/>
                </a:lnTo>
                <a:lnTo>
                  <a:pt x="29526" y="669756"/>
                </a:lnTo>
                <a:lnTo>
                  <a:pt x="18999" y="627633"/>
                </a:lnTo>
                <a:lnTo>
                  <a:pt x="10828" y="583368"/>
                </a:lnTo>
                <a:lnTo>
                  <a:pt x="4875" y="537162"/>
                </a:lnTo>
                <a:lnTo>
                  <a:pt x="1234" y="488884"/>
                </a:lnTo>
                <a:lnTo>
                  <a:pt x="0" y="438403"/>
                </a:lnTo>
                <a:lnTo>
                  <a:pt x="1584" y="380200"/>
                </a:lnTo>
                <a:lnTo>
                  <a:pt x="6313" y="324691"/>
                </a:lnTo>
                <a:lnTo>
                  <a:pt x="14150" y="271843"/>
                </a:lnTo>
                <a:lnTo>
                  <a:pt x="25059" y="221619"/>
                </a:lnTo>
                <a:lnTo>
                  <a:pt x="39002" y="173985"/>
                </a:lnTo>
                <a:lnTo>
                  <a:pt x="55943" y="128904"/>
                </a:lnTo>
                <a:lnTo>
                  <a:pt x="85719" y="72384"/>
                </a:lnTo>
                <a:lnTo>
                  <a:pt x="119516" y="32115"/>
                </a:lnTo>
                <a:lnTo>
                  <a:pt x="157166" y="8014"/>
                </a:lnTo>
                <a:lnTo>
                  <a:pt x="198501" y="0"/>
                </a:lnTo>
                <a:lnTo>
                  <a:pt x="225972" y="4071"/>
                </a:lnTo>
                <a:lnTo>
                  <a:pt x="254254" y="16287"/>
                </a:lnTo>
                <a:lnTo>
                  <a:pt x="283297" y="36647"/>
                </a:lnTo>
                <a:lnTo>
                  <a:pt x="313055" y="65150"/>
                </a:lnTo>
                <a:lnTo>
                  <a:pt x="325887" y="78773"/>
                </a:lnTo>
                <a:lnTo>
                  <a:pt x="336851" y="88312"/>
                </a:lnTo>
                <a:lnTo>
                  <a:pt x="345791" y="93922"/>
                </a:lnTo>
                <a:lnTo>
                  <a:pt x="352552" y="95757"/>
                </a:lnTo>
                <a:lnTo>
                  <a:pt x="358747" y="94593"/>
                </a:lnTo>
                <a:lnTo>
                  <a:pt x="381333" y="47751"/>
                </a:lnTo>
                <a:lnTo>
                  <a:pt x="387096" y="0"/>
                </a:lnTo>
                <a:lnTo>
                  <a:pt x="393319" y="0"/>
                </a:lnTo>
                <a:lnTo>
                  <a:pt x="399415" y="0"/>
                </a:lnTo>
                <a:lnTo>
                  <a:pt x="40563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18361" y="3778249"/>
            <a:ext cx="499109" cy="1746250"/>
          </a:xfrm>
          <a:custGeom>
            <a:avLst/>
            <a:gdLst/>
            <a:ahLst/>
            <a:cxnLst/>
            <a:rect l="l" t="t" r="r" b="b"/>
            <a:pathLst>
              <a:path w="499110" h="1746250">
                <a:moveTo>
                  <a:pt x="160019" y="0"/>
                </a:moveTo>
                <a:lnTo>
                  <a:pt x="160019" y="0"/>
                </a:lnTo>
                <a:lnTo>
                  <a:pt x="160019" y="822832"/>
                </a:lnTo>
                <a:lnTo>
                  <a:pt x="186112" y="754632"/>
                </a:lnTo>
                <a:lnTo>
                  <a:pt x="209692" y="699658"/>
                </a:lnTo>
                <a:lnTo>
                  <a:pt x="230439" y="658044"/>
                </a:lnTo>
                <a:lnTo>
                  <a:pt x="264102" y="611409"/>
                </a:lnTo>
                <a:lnTo>
                  <a:pt x="296769" y="590772"/>
                </a:lnTo>
                <a:lnTo>
                  <a:pt x="313055" y="588263"/>
                </a:lnTo>
                <a:lnTo>
                  <a:pt x="331944" y="591482"/>
                </a:lnTo>
                <a:lnTo>
                  <a:pt x="365579" y="617731"/>
                </a:lnTo>
                <a:lnTo>
                  <a:pt x="393011" y="671510"/>
                </a:lnTo>
                <a:lnTo>
                  <a:pt x="404352" y="709247"/>
                </a:lnTo>
                <a:lnTo>
                  <a:pt x="413954" y="754342"/>
                </a:lnTo>
                <a:lnTo>
                  <a:pt x="421639" y="806830"/>
                </a:lnTo>
                <a:lnTo>
                  <a:pt x="426898" y="873976"/>
                </a:lnTo>
                <a:lnTo>
                  <a:pt x="428720" y="918289"/>
                </a:lnTo>
                <a:lnTo>
                  <a:pt x="430012" y="969767"/>
                </a:lnTo>
                <a:lnTo>
                  <a:pt x="430782" y="1028413"/>
                </a:lnTo>
                <a:lnTo>
                  <a:pt x="431038" y="1094231"/>
                </a:lnTo>
                <a:lnTo>
                  <a:pt x="431038" y="1143952"/>
                </a:lnTo>
                <a:lnTo>
                  <a:pt x="431038" y="1193674"/>
                </a:lnTo>
                <a:lnTo>
                  <a:pt x="431038" y="1492122"/>
                </a:lnTo>
                <a:lnTo>
                  <a:pt x="431522" y="1541377"/>
                </a:lnTo>
                <a:lnTo>
                  <a:pt x="432911" y="1582213"/>
                </a:lnTo>
                <a:lnTo>
                  <a:pt x="438022" y="1638299"/>
                </a:lnTo>
                <a:lnTo>
                  <a:pt x="449542" y="1675733"/>
                </a:lnTo>
                <a:lnTo>
                  <a:pt x="484294" y="1701053"/>
                </a:lnTo>
                <a:lnTo>
                  <a:pt x="499109" y="1702180"/>
                </a:lnTo>
                <a:lnTo>
                  <a:pt x="499109" y="1713156"/>
                </a:lnTo>
                <a:lnTo>
                  <a:pt x="499109" y="1724167"/>
                </a:lnTo>
                <a:lnTo>
                  <a:pt x="499109" y="1735202"/>
                </a:lnTo>
                <a:lnTo>
                  <a:pt x="499109" y="1746249"/>
                </a:lnTo>
                <a:lnTo>
                  <a:pt x="442817" y="1746249"/>
                </a:lnTo>
                <a:lnTo>
                  <a:pt x="386524" y="1746249"/>
                </a:lnTo>
                <a:lnTo>
                  <a:pt x="330231" y="1746249"/>
                </a:lnTo>
                <a:lnTo>
                  <a:pt x="273938" y="1746249"/>
                </a:lnTo>
                <a:lnTo>
                  <a:pt x="273938" y="1735202"/>
                </a:lnTo>
                <a:lnTo>
                  <a:pt x="273938" y="1724167"/>
                </a:lnTo>
                <a:lnTo>
                  <a:pt x="273938" y="1713156"/>
                </a:lnTo>
                <a:lnTo>
                  <a:pt x="273938" y="1702180"/>
                </a:lnTo>
                <a:lnTo>
                  <a:pt x="277494" y="1702180"/>
                </a:lnTo>
                <a:lnTo>
                  <a:pt x="281050" y="1702180"/>
                </a:lnTo>
                <a:lnTo>
                  <a:pt x="284480" y="1702180"/>
                </a:lnTo>
                <a:lnTo>
                  <a:pt x="299321" y="1700581"/>
                </a:lnTo>
                <a:lnTo>
                  <a:pt x="334849" y="1664180"/>
                </a:lnTo>
                <a:lnTo>
                  <a:pt x="346582" y="1607565"/>
                </a:lnTo>
                <a:lnTo>
                  <a:pt x="347725" y="1568703"/>
                </a:lnTo>
                <a:lnTo>
                  <a:pt x="348106" y="1492122"/>
                </a:lnTo>
                <a:lnTo>
                  <a:pt x="348106" y="1442360"/>
                </a:lnTo>
                <a:lnTo>
                  <a:pt x="348106" y="1392608"/>
                </a:lnTo>
                <a:lnTo>
                  <a:pt x="348106" y="1094231"/>
                </a:lnTo>
                <a:lnTo>
                  <a:pt x="347791" y="1025569"/>
                </a:lnTo>
                <a:lnTo>
                  <a:pt x="346859" y="966990"/>
                </a:lnTo>
                <a:lnTo>
                  <a:pt x="345336" y="918548"/>
                </a:lnTo>
                <a:lnTo>
                  <a:pt x="343246" y="880298"/>
                </a:lnTo>
                <a:lnTo>
                  <a:pt x="335990" y="825359"/>
                </a:lnTo>
                <a:lnTo>
                  <a:pt x="323504" y="781627"/>
                </a:lnTo>
                <a:lnTo>
                  <a:pt x="296783" y="743997"/>
                </a:lnTo>
                <a:lnTo>
                  <a:pt x="274446" y="736853"/>
                </a:lnTo>
                <a:lnTo>
                  <a:pt x="262006" y="738870"/>
                </a:lnTo>
                <a:lnTo>
                  <a:pt x="223519" y="768730"/>
                </a:lnTo>
                <a:lnTo>
                  <a:pt x="194294" y="816673"/>
                </a:lnTo>
                <a:lnTo>
                  <a:pt x="177639" y="853027"/>
                </a:lnTo>
                <a:lnTo>
                  <a:pt x="160019" y="897762"/>
                </a:lnTo>
                <a:lnTo>
                  <a:pt x="160019" y="947292"/>
                </a:lnTo>
                <a:lnTo>
                  <a:pt x="160019" y="996822"/>
                </a:lnTo>
                <a:lnTo>
                  <a:pt x="160019" y="1492122"/>
                </a:lnTo>
                <a:lnTo>
                  <a:pt x="160391" y="1544605"/>
                </a:lnTo>
                <a:lnTo>
                  <a:pt x="161464" y="1586039"/>
                </a:lnTo>
                <a:lnTo>
                  <a:pt x="165481" y="1635759"/>
                </a:lnTo>
                <a:lnTo>
                  <a:pt x="178500" y="1672586"/>
                </a:lnTo>
                <a:lnTo>
                  <a:pt x="217739" y="1701016"/>
                </a:lnTo>
                <a:lnTo>
                  <a:pt x="234061" y="1702180"/>
                </a:lnTo>
                <a:lnTo>
                  <a:pt x="234061" y="1713156"/>
                </a:lnTo>
                <a:lnTo>
                  <a:pt x="234061" y="1724167"/>
                </a:lnTo>
                <a:lnTo>
                  <a:pt x="234061" y="1735202"/>
                </a:lnTo>
                <a:lnTo>
                  <a:pt x="234061" y="1746249"/>
                </a:lnTo>
                <a:lnTo>
                  <a:pt x="177292" y="1746249"/>
                </a:lnTo>
                <a:lnTo>
                  <a:pt x="120523" y="1746249"/>
                </a:lnTo>
                <a:lnTo>
                  <a:pt x="63754" y="1746249"/>
                </a:lnTo>
                <a:lnTo>
                  <a:pt x="6984" y="1746249"/>
                </a:lnTo>
                <a:lnTo>
                  <a:pt x="6984" y="1735202"/>
                </a:lnTo>
                <a:lnTo>
                  <a:pt x="6984" y="1724167"/>
                </a:lnTo>
                <a:lnTo>
                  <a:pt x="6984" y="1713156"/>
                </a:lnTo>
                <a:lnTo>
                  <a:pt x="6984" y="1702180"/>
                </a:lnTo>
                <a:lnTo>
                  <a:pt x="21522" y="1700797"/>
                </a:lnTo>
                <a:lnTo>
                  <a:pt x="54990" y="1678812"/>
                </a:lnTo>
                <a:lnTo>
                  <a:pt x="70993" y="1632076"/>
                </a:lnTo>
                <a:lnTo>
                  <a:pt x="75453" y="1579578"/>
                </a:lnTo>
                <a:lnTo>
                  <a:pt x="76582" y="1540226"/>
                </a:lnTo>
                <a:lnTo>
                  <a:pt x="76962" y="1492122"/>
                </a:lnTo>
                <a:lnTo>
                  <a:pt x="76962" y="1441204"/>
                </a:lnTo>
                <a:lnTo>
                  <a:pt x="76962" y="1390288"/>
                </a:lnTo>
                <a:lnTo>
                  <a:pt x="76962" y="474090"/>
                </a:lnTo>
                <a:lnTo>
                  <a:pt x="76836" y="402711"/>
                </a:lnTo>
                <a:lnTo>
                  <a:pt x="76441" y="343372"/>
                </a:lnTo>
                <a:lnTo>
                  <a:pt x="75754" y="296011"/>
                </a:lnTo>
                <a:lnTo>
                  <a:pt x="73406" y="236981"/>
                </a:lnTo>
                <a:lnTo>
                  <a:pt x="65458" y="186761"/>
                </a:lnTo>
                <a:lnTo>
                  <a:pt x="40893" y="160781"/>
                </a:lnTo>
                <a:lnTo>
                  <a:pt x="34809" y="161946"/>
                </a:lnTo>
                <a:lnTo>
                  <a:pt x="27082" y="165528"/>
                </a:lnTo>
                <a:lnTo>
                  <a:pt x="17783" y="171658"/>
                </a:lnTo>
                <a:lnTo>
                  <a:pt x="6984" y="180466"/>
                </a:lnTo>
                <a:lnTo>
                  <a:pt x="5250" y="169775"/>
                </a:lnTo>
                <a:lnTo>
                  <a:pt x="3492" y="159035"/>
                </a:lnTo>
                <a:lnTo>
                  <a:pt x="1734" y="148248"/>
                </a:lnTo>
                <a:lnTo>
                  <a:pt x="0" y="137413"/>
                </a:lnTo>
                <a:lnTo>
                  <a:pt x="34073" y="102941"/>
                </a:lnTo>
                <a:lnTo>
                  <a:pt x="68468" y="68706"/>
                </a:lnTo>
                <a:lnTo>
                  <a:pt x="102887" y="34472"/>
                </a:lnTo>
                <a:lnTo>
                  <a:pt x="137032" y="0"/>
                </a:lnTo>
                <a:lnTo>
                  <a:pt x="144652" y="0"/>
                </a:lnTo>
                <a:lnTo>
                  <a:pt x="152272" y="0"/>
                </a:lnTo>
                <a:lnTo>
                  <a:pt x="1600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90900" y="3859275"/>
            <a:ext cx="511175" cy="1665605"/>
          </a:xfrm>
          <a:custGeom>
            <a:avLst/>
            <a:gdLst/>
            <a:ahLst/>
            <a:cxnLst/>
            <a:rect l="l" t="t" r="r" b="b"/>
            <a:pathLst>
              <a:path w="511175" h="1665604">
                <a:moveTo>
                  <a:pt x="193039" y="90804"/>
                </a:moveTo>
                <a:lnTo>
                  <a:pt x="193039" y="90804"/>
                </a:lnTo>
                <a:lnTo>
                  <a:pt x="193039" y="745489"/>
                </a:lnTo>
                <a:lnTo>
                  <a:pt x="223920" y="745489"/>
                </a:lnTo>
                <a:lnTo>
                  <a:pt x="254825" y="745489"/>
                </a:lnTo>
                <a:lnTo>
                  <a:pt x="285730" y="745489"/>
                </a:lnTo>
                <a:lnTo>
                  <a:pt x="316611" y="745489"/>
                </a:lnTo>
                <a:lnTo>
                  <a:pt x="336518" y="742527"/>
                </a:lnTo>
                <a:lnTo>
                  <a:pt x="367760" y="719075"/>
                </a:lnTo>
                <a:lnTo>
                  <a:pt x="387949" y="670178"/>
                </a:lnTo>
                <a:lnTo>
                  <a:pt x="395255" y="630459"/>
                </a:lnTo>
                <a:lnTo>
                  <a:pt x="400990" y="579453"/>
                </a:lnTo>
                <a:lnTo>
                  <a:pt x="405129" y="517016"/>
                </a:lnTo>
                <a:lnTo>
                  <a:pt x="411352" y="517016"/>
                </a:lnTo>
                <a:lnTo>
                  <a:pt x="417449" y="517016"/>
                </a:lnTo>
                <a:lnTo>
                  <a:pt x="423545" y="517016"/>
                </a:lnTo>
                <a:lnTo>
                  <a:pt x="423545" y="568275"/>
                </a:lnTo>
                <a:lnTo>
                  <a:pt x="423545" y="1080769"/>
                </a:lnTo>
                <a:lnTo>
                  <a:pt x="417449" y="1080769"/>
                </a:lnTo>
                <a:lnTo>
                  <a:pt x="411352" y="1080769"/>
                </a:lnTo>
                <a:lnTo>
                  <a:pt x="405129" y="1080769"/>
                </a:lnTo>
                <a:lnTo>
                  <a:pt x="404240" y="1035341"/>
                </a:lnTo>
                <a:lnTo>
                  <a:pt x="402304" y="996616"/>
                </a:lnTo>
                <a:lnTo>
                  <a:pt x="395097" y="938275"/>
                </a:lnTo>
                <a:lnTo>
                  <a:pt x="383492" y="898382"/>
                </a:lnTo>
                <a:lnTo>
                  <a:pt x="358455" y="859793"/>
                </a:lnTo>
                <a:lnTo>
                  <a:pt x="316611" y="847470"/>
                </a:lnTo>
                <a:lnTo>
                  <a:pt x="285730" y="847470"/>
                </a:lnTo>
                <a:lnTo>
                  <a:pt x="254825" y="847470"/>
                </a:lnTo>
                <a:lnTo>
                  <a:pt x="223920" y="847470"/>
                </a:lnTo>
                <a:lnTo>
                  <a:pt x="193039" y="847470"/>
                </a:lnTo>
                <a:lnTo>
                  <a:pt x="193039" y="899751"/>
                </a:lnTo>
                <a:lnTo>
                  <a:pt x="193039" y="1370583"/>
                </a:lnTo>
                <a:lnTo>
                  <a:pt x="193426" y="1428611"/>
                </a:lnTo>
                <a:lnTo>
                  <a:pt x="194611" y="1475708"/>
                </a:lnTo>
                <a:lnTo>
                  <a:pt x="199516" y="1537588"/>
                </a:lnTo>
                <a:lnTo>
                  <a:pt x="213411" y="1578844"/>
                </a:lnTo>
                <a:lnTo>
                  <a:pt x="242919" y="1612534"/>
                </a:lnTo>
                <a:lnTo>
                  <a:pt x="266573" y="1619884"/>
                </a:lnTo>
                <a:lnTo>
                  <a:pt x="274700" y="1619884"/>
                </a:lnTo>
                <a:lnTo>
                  <a:pt x="282955" y="1619884"/>
                </a:lnTo>
                <a:lnTo>
                  <a:pt x="291084" y="1619884"/>
                </a:lnTo>
                <a:lnTo>
                  <a:pt x="291084" y="1631219"/>
                </a:lnTo>
                <a:lnTo>
                  <a:pt x="291084" y="1642554"/>
                </a:lnTo>
                <a:lnTo>
                  <a:pt x="291084" y="1653889"/>
                </a:lnTo>
                <a:lnTo>
                  <a:pt x="291084" y="1665223"/>
                </a:lnTo>
                <a:lnTo>
                  <a:pt x="242570" y="1665223"/>
                </a:lnTo>
                <a:lnTo>
                  <a:pt x="0" y="1665223"/>
                </a:lnTo>
                <a:lnTo>
                  <a:pt x="0" y="1653889"/>
                </a:lnTo>
                <a:lnTo>
                  <a:pt x="0" y="1642554"/>
                </a:lnTo>
                <a:lnTo>
                  <a:pt x="0" y="1631219"/>
                </a:lnTo>
                <a:lnTo>
                  <a:pt x="0" y="1619884"/>
                </a:lnTo>
                <a:lnTo>
                  <a:pt x="8000" y="1619884"/>
                </a:lnTo>
                <a:lnTo>
                  <a:pt x="16001" y="1619884"/>
                </a:lnTo>
                <a:lnTo>
                  <a:pt x="24002" y="1619884"/>
                </a:lnTo>
                <a:lnTo>
                  <a:pt x="43602" y="1616194"/>
                </a:lnTo>
                <a:lnTo>
                  <a:pt x="74277" y="1586237"/>
                </a:lnTo>
                <a:lnTo>
                  <a:pt x="90223" y="1533247"/>
                </a:lnTo>
                <a:lnTo>
                  <a:pt x="93964" y="1492757"/>
                </a:lnTo>
                <a:lnTo>
                  <a:pt x="96252" y="1438457"/>
                </a:lnTo>
                <a:lnTo>
                  <a:pt x="97027" y="1370583"/>
                </a:lnTo>
                <a:lnTo>
                  <a:pt x="97027" y="1319348"/>
                </a:lnTo>
                <a:lnTo>
                  <a:pt x="97027" y="1268113"/>
                </a:lnTo>
                <a:lnTo>
                  <a:pt x="97027" y="294766"/>
                </a:lnTo>
                <a:lnTo>
                  <a:pt x="96623" y="236684"/>
                </a:lnTo>
                <a:lnTo>
                  <a:pt x="95408" y="189579"/>
                </a:lnTo>
                <a:lnTo>
                  <a:pt x="90550" y="127634"/>
                </a:lnTo>
                <a:lnTo>
                  <a:pt x="77102" y="86504"/>
                </a:lnTo>
                <a:lnTo>
                  <a:pt x="47799" y="52768"/>
                </a:lnTo>
                <a:lnTo>
                  <a:pt x="24002" y="45465"/>
                </a:lnTo>
                <a:lnTo>
                  <a:pt x="16001" y="45465"/>
                </a:lnTo>
                <a:lnTo>
                  <a:pt x="8000" y="45465"/>
                </a:lnTo>
                <a:lnTo>
                  <a:pt x="0" y="45465"/>
                </a:lnTo>
                <a:lnTo>
                  <a:pt x="0" y="34057"/>
                </a:lnTo>
                <a:lnTo>
                  <a:pt x="0" y="22685"/>
                </a:lnTo>
                <a:lnTo>
                  <a:pt x="0" y="11336"/>
                </a:lnTo>
                <a:lnTo>
                  <a:pt x="0" y="0"/>
                </a:lnTo>
                <a:lnTo>
                  <a:pt x="50478" y="0"/>
                </a:lnTo>
                <a:lnTo>
                  <a:pt x="504571" y="0"/>
                </a:lnTo>
                <a:lnTo>
                  <a:pt x="505503" y="52298"/>
                </a:lnTo>
                <a:lnTo>
                  <a:pt x="506446" y="104586"/>
                </a:lnTo>
                <a:lnTo>
                  <a:pt x="507396" y="156867"/>
                </a:lnTo>
                <a:lnTo>
                  <a:pt x="508349" y="209146"/>
                </a:lnTo>
                <a:lnTo>
                  <a:pt x="509299" y="261427"/>
                </a:lnTo>
                <a:lnTo>
                  <a:pt x="510242" y="313715"/>
                </a:lnTo>
                <a:lnTo>
                  <a:pt x="511175" y="366013"/>
                </a:lnTo>
                <a:lnTo>
                  <a:pt x="505333" y="366013"/>
                </a:lnTo>
                <a:lnTo>
                  <a:pt x="499490" y="366013"/>
                </a:lnTo>
                <a:lnTo>
                  <a:pt x="493649" y="366013"/>
                </a:lnTo>
                <a:lnTo>
                  <a:pt x="487019" y="311642"/>
                </a:lnTo>
                <a:lnTo>
                  <a:pt x="479758" y="264794"/>
                </a:lnTo>
                <a:lnTo>
                  <a:pt x="471949" y="225567"/>
                </a:lnTo>
                <a:lnTo>
                  <a:pt x="454564" y="168985"/>
                </a:lnTo>
                <a:lnTo>
                  <a:pt x="433101" y="129512"/>
                </a:lnTo>
                <a:lnTo>
                  <a:pt x="388842" y="97075"/>
                </a:lnTo>
                <a:lnTo>
                  <a:pt x="342646" y="90804"/>
                </a:lnTo>
                <a:lnTo>
                  <a:pt x="305232" y="90804"/>
                </a:lnTo>
                <a:lnTo>
                  <a:pt x="267842" y="90804"/>
                </a:lnTo>
                <a:lnTo>
                  <a:pt x="230453" y="90804"/>
                </a:lnTo>
                <a:lnTo>
                  <a:pt x="193039" y="908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0560" y="4366513"/>
            <a:ext cx="416559" cy="1181735"/>
          </a:xfrm>
          <a:custGeom>
            <a:avLst/>
            <a:gdLst/>
            <a:ahLst/>
            <a:cxnLst/>
            <a:rect l="l" t="t" r="r" b="b"/>
            <a:pathLst>
              <a:path w="416560" h="1181735">
                <a:moveTo>
                  <a:pt x="255015" y="995934"/>
                </a:moveTo>
                <a:lnTo>
                  <a:pt x="223361" y="1056181"/>
                </a:lnTo>
                <a:lnTo>
                  <a:pt x="197897" y="1101963"/>
                </a:lnTo>
                <a:lnTo>
                  <a:pt x="166497" y="1150747"/>
                </a:lnTo>
                <a:lnTo>
                  <a:pt x="124188" y="1179536"/>
                </a:lnTo>
                <a:lnTo>
                  <a:pt x="109092" y="1181354"/>
                </a:lnTo>
                <a:lnTo>
                  <a:pt x="86387" y="1176339"/>
                </a:lnTo>
                <a:lnTo>
                  <a:pt x="47263" y="1136401"/>
                </a:lnTo>
                <a:lnTo>
                  <a:pt x="30987" y="1101598"/>
                </a:lnTo>
                <a:lnTo>
                  <a:pt x="17680" y="1058703"/>
                </a:lnTo>
                <a:lnTo>
                  <a:pt x="7969" y="1009427"/>
                </a:lnTo>
                <a:lnTo>
                  <a:pt x="2020" y="953722"/>
                </a:lnTo>
                <a:lnTo>
                  <a:pt x="0" y="891540"/>
                </a:lnTo>
                <a:lnTo>
                  <a:pt x="966" y="851685"/>
                </a:lnTo>
                <a:lnTo>
                  <a:pt x="8518" y="780740"/>
                </a:lnTo>
                <a:lnTo>
                  <a:pt x="27017" y="708193"/>
                </a:lnTo>
                <a:lnTo>
                  <a:pt x="43132" y="668321"/>
                </a:lnTo>
                <a:lnTo>
                  <a:pt x="63081" y="629568"/>
                </a:lnTo>
                <a:lnTo>
                  <a:pt x="86613" y="591947"/>
                </a:lnTo>
                <a:lnTo>
                  <a:pt x="109345" y="561068"/>
                </a:lnTo>
                <a:lnTo>
                  <a:pt x="137771" y="527800"/>
                </a:lnTo>
                <a:lnTo>
                  <a:pt x="171671" y="492039"/>
                </a:lnTo>
                <a:lnTo>
                  <a:pt x="210826" y="453681"/>
                </a:lnTo>
                <a:lnTo>
                  <a:pt x="255015" y="412623"/>
                </a:lnTo>
                <a:lnTo>
                  <a:pt x="255015" y="401574"/>
                </a:lnTo>
                <a:lnTo>
                  <a:pt x="255015" y="390525"/>
                </a:lnTo>
                <a:lnTo>
                  <a:pt x="255015" y="379475"/>
                </a:lnTo>
                <a:lnTo>
                  <a:pt x="255015" y="368427"/>
                </a:lnTo>
                <a:lnTo>
                  <a:pt x="254149" y="305510"/>
                </a:lnTo>
                <a:lnTo>
                  <a:pt x="251557" y="250908"/>
                </a:lnTo>
                <a:lnTo>
                  <a:pt x="247252" y="204676"/>
                </a:lnTo>
                <a:lnTo>
                  <a:pt x="241247" y="166868"/>
                </a:lnTo>
                <a:lnTo>
                  <a:pt x="221505" y="110057"/>
                </a:lnTo>
                <a:lnTo>
                  <a:pt x="189601" y="78712"/>
                </a:lnTo>
                <a:lnTo>
                  <a:pt x="170052" y="74803"/>
                </a:lnTo>
                <a:lnTo>
                  <a:pt x="155126" y="77348"/>
                </a:lnTo>
                <a:lnTo>
                  <a:pt x="120014" y="116586"/>
                </a:lnTo>
                <a:lnTo>
                  <a:pt x="105933" y="161750"/>
                </a:lnTo>
                <a:lnTo>
                  <a:pt x="101091" y="212344"/>
                </a:lnTo>
                <a:lnTo>
                  <a:pt x="101304" y="230209"/>
                </a:lnTo>
                <a:lnTo>
                  <a:pt x="101552" y="248015"/>
                </a:lnTo>
                <a:lnTo>
                  <a:pt x="101824" y="265797"/>
                </a:lnTo>
                <a:lnTo>
                  <a:pt x="102108" y="283591"/>
                </a:lnTo>
                <a:lnTo>
                  <a:pt x="101338" y="310368"/>
                </a:lnTo>
                <a:lnTo>
                  <a:pt x="95464" y="353778"/>
                </a:lnTo>
                <a:lnTo>
                  <a:pt x="76771" y="394065"/>
                </a:lnTo>
                <a:lnTo>
                  <a:pt x="35559" y="383411"/>
                </a:lnTo>
                <a:lnTo>
                  <a:pt x="20605" y="332009"/>
                </a:lnTo>
                <a:lnTo>
                  <a:pt x="17525" y="282448"/>
                </a:lnTo>
                <a:lnTo>
                  <a:pt x="20321" y="230874"/>
                </a:lnTo>
                <a:lnTo>
                  <a:pt x="28654" y="181324"/>
                </a:lnTo>
                <a:lnTo>
                  <a:pt x="42439" y="133822"/>
                </a:lnTo>
                <a:lnTo>
                  <a:pt x="61594" y="88392"/>
                </a:lnTo>
                <a:lnTo>
                  <a:pt x="85651" y="49613"/>
                </a:lnTo>
                <a:lnTo>
                  <a:pt x="114315" y="22002"/>
                </a:lnTo>
                <a:lnTo>
                  <a:pt x="185038" y="0"/>
                </a:lnTo>
                <a:lnTo>
                  <a:pt x="214213" y="3161"/>
                </a:lnTo>
                <a:lnTo>
                  <a:pt x="264370" y="28342"/>
                </a:lnTo>
                <a:lnTo>
                  <a:pt x="298743" y="72298"/>
                </a:lnTo>
                <a:lnTo>
                  <a:pt x="320619" y="131695"/>
                </a:lnTo>
                <a:lnTo>
                  <a:pt x="328675" y="169418"/>
                </a:lnTo>
                <a:lnTo>
                  <a:pt x="335311" y="249872"/>
                </a:lnTo>
                <a:lnTo>
                  <a:pt x="336998" y="310685"/>
                </a:lnTo>
                <a:lnTo>
                  <a:pt x="337565" y="385572"/>
                </a:lnTo>
                <a:lnTo>
                  <a:pt x="337565" y="433334"/>
                </a:lnTo>
                <a:lnTo>
                  <a:pt x="337565" y="481087"/>
                </a:lnTo>
                <a:lnTo>
                  <a:pt x="337565" y="767588"/>
                </a:lnTo>
                <a:lnTo>
                  <a:pt x="337766" y="840059"/>
                </a:lnTo>
                <a:lnTo>
                  <a:pt x="338312" y="897112"/>
                </a:lnTo>
                <a:lnTo>
                  <a:pt x="339119" y="938520"/>
                </a:lnTo>
                <a:lnTo>
                  <a:pt x="341524" y="980862"/>
                </a:lnTo>
                <a:lnTo>
                  <a:pt x="352043" y="1021842"/>
                </a:lnTo>
                <a:lnTo>
                  <a:pt x="356615" y="1025398"/>
                </a:lnTo>
                <a:lnTo>
                  <a:pt x="361568" y="1025398"/>
                </a:lnTo>
                <a:lnTo>
                  <a:pt x="367156" y="1025398"/>
                </a:lnTo>
                <a:lnTo>
                  <a:pt x="391112" y="986345"/>
                </a:lnTo>
                <a:lnTo>
                  <a:pt x="416178" y="927227"/>
                </a:lnTo>
                <a:lnTo>
                  <a:pt x="416178" y="944373"/>
                </a:lnTo>
                <a:lnTo>
                  <a:pt x="416178" y="961532"/>
                </a:lnTo>
                <a:lnTo>
                  <a:pt x="416178" y="978715"/>
                </a:lnTo>
                <a:lnTo>
                  <a:pt x="416178" y="995934"/>
                </a:lnTo>
                <a:lnTo>
                  <a:pt x="394169" y="1062355"/>
                </a:lnTo>
                <a:lnTo>
                  <a:pt x="372385" y="1113962"/>
                </a:lnTo>
                <a:lnTo>
                  <a:pt x="350899" y="1150787"/>
                </a:lnTo>
                <a:lnTo>
                  <a:pt x="329786" y="1172860"/>
                </a:lnTo>
                <a:lnTo>
                  <a:pt x="309117" y="1180211"/>
                </a:lnTo>
                <a:lnTo>
                  <a:pt x="297364" y="1177665"/>
                </a:lnTo>
                <a:lnTo>
                  <a:pt x="270128" y="1138428"/>
                </a:lnTo>
                <a:lnTo>
                  <a:pt x="259238" y="1081897"/>
                </a:lnTo>
                <a:lnTo>
                  <a:pt x="256270" y="1042719"/>
                </a:lnTo>
                <a:lnTo>
                  <a:pt x="255015" y="9959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64634" y="4854066"/>
            <a:ext cx="171450" cy="551815"/>
          </a:xfrm>
          <a:custGeom>
            <a:avLst/>
            <a:gdLst/>
            <a:ahLst/>
            <a:cxnLst/>
            <a:rect l="l" t="t" r="r" b="b"/>
            <a:pathLst>
              <a:path w="171450" h="551814">
                <a:moveTo>
                  <a:pt x="170941" y="428625"/>
                </a:moveTo>
                <a:lnTo>
                  <a:pt x="170941" y="428625"/>
                </a:lnTo>
                <a:lnTo>
                  <a:pt x="170941" y="0"/>
                </a:lnTo>
                <a:lnTo>
                  <a:pt x="136683" y="34242"/>
                </a:lnTo>
                <a:lnTo>
                  <a:pt x="108902" y="62864"/>
                </a:lnTo>
                <a:lnTo>
                  <a:pt x="73532" y="104393"/>
                </a:lnTo>
                <a:lnTo>
                  <a:pt x="39703" y="159559"/>
                </a:lnTo>
                <a:lnTo>
                  <a:pt x="17017" y="217296"/>
                </a:lnTo>
                <a:lnTo>
                  <a:pt x="4270" y="279098"/>
                </a:lnTo>
                <a:lnTo>
                  <a:pt x="0" y="346328"/>
                </a:lnTo>
                <a:lnTo>
                  <a:pt x="1353" y="388653"/>
                </a:lnTo>
                <a:lnTo>
                  <a:pt x="5397" y="427180"/>
                </a:lnTo>
                <a:lnTo>
                  <a:pt x="21462" y="492505"/>
                </a:lnTo>
                <a:lnTo>
                  <a:pt x="44656" y="536670"/>
                </a:lnTo>
                <a:lnTo>
                  <a:pt x="70992" y="551306"/>
                </a:lnTo>
                <a:lnTo>
                  <a:pt x="91646" y="543746"/>
                </a:lnTo>
                <a:lnTo>
                  <a:pt x="115252" y="520922"/>
                </a:lnTo>
                <a:lnTo>
                  <a:pt x="141716" y="482619"/>
                </a:lnTo>
                <a:lnTo>
                  <a:pt x="170941" y="428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3696" y="4366513"/>
            <a:ext cx="386715" cy="1192530"/>
          </a:xfrm>
          <a:custGeom>
            <a:avLst/>
            <a:gdLst/>
            <a:ahLst/>
            <a:cxnLst/>
            <a:rect l="l" t="t" r="r" b="b"/>
            <a:pathLst>
              <a:path w="386714" h="1192529">
                <a:moveTo>
                  <a:pt x="386206" y="730758"/>
                </a:moveTo>
                <a:lnTo>
                  <a:pt x="380163" y="792248"/>
                </a:lnTo>
                <a:lnTo>
                  <a:pt x="372619" y="849398"/>
                </a:lnTo>
                <a:lnTo>
                  <a:pt x="363610" y="902267"/>
                </a:lnTo>
                <a:lnTo>
                  <a:pt x="353175" y="950916"/>
                </a:lnTo>
                <a:lnTo>
                  <a:pt x="341351" y="995403"/>
                </a:lnTo>
                <a:lnTo>
                  <a:pt x="328177" y="1035789"/>
                </a:lnTo>
                <a:lnTo>
                  <a:pt x="313689" y="1072134"/>
                </a:lnTo>
                <a:lnTo>
                  <a:pt x="286176" y="1124680"/>
                </a:lnTo>
                <a:lnTo>
                  <a:pt x="256936" y="1162272"/>
                </a:lnTo>
                <a:lnTo>
                  <a:pt x="226196" y="1184862"/>
                </a:lnTo>
                <a:lnTo>
                  <a:pt x="194182" y="1192403"/>
                </a:lnTo>
                <a:lnTo>
                  <a:pt x="163662" y="1185959"/>
                </a:lnTo>
                <a:lnTo>
                  <a:pt x="107315" y="1134466"/>
                </a:lnTo>
                <a:lnTo>
                  <a:pt x="81732" y="1089453"/>
                </a:lnTo>
                <a:lnTo>
                  <a:pt x="58038" y="1031621"/>
                </a:lnTo>
                <a:lnTo>
                  <a:pt x="46080" y="994503"/>
                </a:lnTo>
                <a:lnTo>
                  <a:pt x="35451" y="954603"/>
                </a:lnTo>
                <a:lnTo>
                  <a:pt x="26171" y="911916"/>
                </a:lnTo>
                <a:lnTo>
                  <a:pt x="18261" y="866435"/>
                </a:lnTo>
                <a:lnTo>
                  <a:pt x="11743" y="818153"/>
                </a:lnTo>
                <a:lnTo>
                  <a:pt x="6636" y="767065"/>
                </a:lnTo>
                <a:lnTo>
                  <a:pt x="2963" y="713165"/>
                </a:lnTo>
                <a:lnTo>
                  <a:pt x="744" y="656445"/>
                </a:lnTo>
                <a:lnTo>
                  <a:pt x="0" y="596900"/>
                </a:lnTo>
                <a:lnTo>
                  <a:pt x="820" y="539170"/>
                </a:lnTo>
                <a:lnTo>
                  <a:pt x="3268" y="483915"/>
                </a:lnTo>
                <a:lnTo>
                  <a:pt x="7328" y="431127"/>
                </a:lnTo>
                <a:lnTo>
                  <a:pt x="12980" y="380797"/>
                </a:lnTo>
                <a:lnTo>
                  <a:pt x="20208" y="332918"/>
                </a:lnTo>
                <a:lnTo>
                  <a:pt x="28993" y="287480"/>
                </a:lnTo>
                <a:lnTo>
                  <a:pt x="39318" y="244476"/>
                </a:lnTo>
                <a:lnTo>
                  <a:pt x="51165" y="203897"/>
                </a:lnTo>
                <a:lnTo>
                  <a:pt x="64515" y="165735"/>
                </a:lnTo>
                <a:lnTo>
                  <a:pt x="90827" y="105972"/>
                </a:lnTo>
                <a:lnTo>
                  <a:pt x="119528" y="59554"/>
                </a:lnTo>
                <a:lnTo>
                  <a:pt x="150478" y="26444"/>
                </a:lnTo>
                <a:lnTo>
                  <a:pt x="183538" y="6605"/>
                </a:lnTo>
                <a:lnTo>
                  <a:pt x="218566" y="0"/>
                </a:lnTo>
                <a:lnTo>
                  <a:pt x="250932" y="5470"/>
                </a:lnTo>
                <a:lnTo>
                  <a:pt x="306613" y="49131"/>
                </a:lnTo>
                <a:lnTo>
                  <a:pt x="329691" y="87249"/>
                </a:lnTo>
                <a:lnTo>
                  <a:pt x="348480" y="131933"/>
                </a:lnTo>
                <a:lnTo>
                  <a:pt x="362076" y="177355"/>
                </a:lnTo>
                <a:lnTo>
                  <a:pt x="370339" y="223444"/>
                </a:lnTo>
                <a:lnTo>
                  <a:pt x="373125" y="270129"/>
                </a:lnTo>
                <a:lnTo>
                  <a:pt x="370109" y="312213"/>
                </a:lnTo>
                <a:lnTo>
                  <a:pt x="354290" y="357967"/>
                </a:lnTo>
                <a:lnTo>
                  <a:pt x="312876" y="371560"/>
                </a:lnTo>
                <a:lnTo>
                  <a:pt x="282193" y="327787"/>
                </a:lnTo>
                <a:lnTo>
                  <a:pt x="275193" y="290226"/>
                </a:lnTo>
                <a:lnTo>
                  <a:pt x="271144" y="229616"/>
                </a:lnTo>
                <a:lnTo>
                  <a:pt x="268664" y="195778"/>
                </a:lnTo>
                <a:lnTo>
                  <a:pt x="258321" y="140533"/>
                </a:lnTo>
                <a:lnTo>
                  <a:pt x="241169" y="102977"/>
                </a:lnTo>
                <a:lnTo>
                  <a:pt x="202056" y="82296"/>
                </a:lnTo>
                <a:lnTo>
                  <a:pt x="178224" y="88018"/>
                </a:lnTo>
                <a:lnTo>
                  <a:pt x="137941" y="133516"/>
                </a:lnTo>
                <a:lnTo>
                  <a:pt x="121538" y="173100"/>
                </a:lnTo>
                <a:lnTo>
                  <a:pt x="109365" y="215319"/>
                </a:lnTo>
                <a:lnTo>
                  <a:pt x="99295" y="261930"/>
                </a:lnTo>
                <a:lnTo>
                  <a:pt x="91376" y="312880"/>
                </a:lnTo>
                <a:lnTo>
                  <a:pt x="85659" y="368116"/>
                </a:lnTo>
                <a:lnTo>
                  <a:pt x="82192" y="427586"/>
                </a:lnTo>
                <a:lnTo>
                  <a:pt x="81025" y="491236"/>
                </a:lnTo>
                <a:lnTo>
                  <a:pt x="81883" y="547688"/>
                </a:lnTo>
                <a:lnTo>
                  <a:pt x="84436" y="602285"/>
                </a:lnTo>
                <a:lnTo>
                  <a:pt x="88653" y="654991"/>
                </a:lnTo>
                <a:lnTo>
                  <a:pt x="94503" y="705771"/>
                </a:lnTo>
                <a:lnTo>
                  <a:pt x="101955" y="754590"/>
                </a:lnTo>
                <a:lnTo>
                  <a:pt x="110977" y="801412"/>
                </a:lnTo>
                <a:lnTo>
                  <a:pt x="121538" y="846201"/>
                </a:lnTo>
                <a:lnTo>
                  <a:pt x="143077" y="913929"/>
                </a:lnTo>
                <a:lnTo>
                  <a:pt x="168497" y="962263"/>
                </a:lnTo>
                <a:lnTo>
                  <a:pt x="197584" y="991236"/>
                </a:lnTo>
                <a:lnTo>
                  <a:pt x="230124" y="1000887"/>
                </a:lnTo>
                <a:lnTo>
                  <a:pt x="253984" y="995832"/>
                </a:lnTo>
                <a:lnTo>
                  <a:pt x="298132" y="954863"/>
                </a:lnTo>
                <a:lnTo>
                  <a:pt x="318135" y="918591"/>
                </a:lnTo>
                <a:lnTo>
                  <a:pt x="345313" y="839041"/>
                </a:lnTo>
                <a:lnTo>
                  <a:pt x="358640" y="782163"/>
                </a:lnTo>
                <a:lnTo>
                  <a:pt x="371728" y="713486"/>
                </a:lnTo>
                <a:lnTo>
                  <a:pt x="376427" y="719328"/>
                </a:lnTo>
                <a:lnTo>
                  <a:pt x="381380" y="724916"/>
                </a:lnTo>
                <a:lnTo>
                  <a:pt x="386206" y="7307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3338" y="4029963"/>
            <a:ext cx="276225" cy="1513205"/>
          </a:xfrm>
          <a:custGeom>
            <a:avLst/>
            <a:gdLst/>
            <a:ahLst/>
            <a:cxnLst/>
            <a:rect l="l" t="t" r="r" b="b"/>
            <a:pathLst>
              <a:path w="276225" h="1513204">
                <a:moveTo>
                  <a:pt x="155066" y="0"/>
                </a:moveTo>
                <a:lnTo>
                  <a:pt x="155066" y="0"/>
                </a:lnTo>
                <a:lnTo>
                  <a:pt x="155066" y="369697"/>
                </a:lnTo>
                <a:lnTo>
                  <a:pt x="181832" y="369697"/>
                </a:lnTo>
                <a:lnTo>
                  <a:pt x="208597" y="369697"/>
                </a:lnTo>
                <a:lnTo>
                  <a:pt x="235362" y="369697"/>
                </a:lnTo>
                <a:lnTo>
                  <a:pt x="262127" y="369697"/>
                </a:lnTo>
                <a:lnTo>
                  <a:pt x="262127" y="391150"/>
                </a:lnTo>
                <a:lnTo>
                  <a:pt x="262127" y="412638"/>
                </a:lnTo>
                <a:lnTo>
                  <a:pt x="262127" y="434151"/>
                </a:lnTo>
                <a:lnTo>
                  <a:pt x="262127" y="455675"/>
                </a:lnTo>
                <a:lnTo>
                  <a:pt x="235362" y="455675"/>
                </a:lnTo>
                <a:lnTo>
                  <a:pt x="208597" y="455675"/>
                </a:lnTo>
                <a:lnTo>
                  <a:pt x="181832" y="455675"/>
                </a:lnTo>
                <a:lnTo>
                  <a:pt x="155066" y="455675"/>
                </a:lnTo>
                <a:lnTo>
                  <a:pt x="155066" y="507766"/>
                </a:lnTo>
                <a:lnTo>
                  <a:pt x="155066" y="1185164"/>
                </a:lnTo>
                <a:lnTo>
                  <a:pt x="155932" y="1235096"/>
                </a:lnTo>
                <a:lnTo>
                  <a:pt x="158464" y="1276302"/>
                </a:lnTo>
                <a:lnTo>
                  <a:pt x="168148" y="1332484"/>
                </a:lnTo>
                <a:lnTo>
                  <a:pt x="191008" y="1368274"/>
                </a:lnTo>
                <a:lnTo>
                  <a:pt x="200660" y="1370584"/>
                </a:lnTo>
                <a:lnTo>
                  <a:pt x="208803" y="1368984"/>
                </a:lnTo>
                <a:lnTo>
                  <a:pt x="239986" y="1331150"/>
                </a:lnTo>
                <a:lnTo>
                  <a:pt x="252059" y="1294368"/>
                </a:lnTo>
                <a:lnTo>
                  <a:pt x="256666" y="1271143"/>
                </a:lnTo>
                <a:lnTo>
                  <a:pt x="263144" y="1271143"/>
                </a:lnTo>
                <a:lnTo>
                  <a:pt x="269621" y="1271143"/>
                </a:lnTo>
                <a:lnTo>
                  <a:pt x="276098" y="1271143"/>
                </a:lnTo>
                <a:lnTo>
                  <a:pt x="266626" y="1327273"/>
                </a:lnTo>
                <a:lnTo>
                  <a:pt x="255095" y="1376045"/>
                </a:lnTo>
                <a:lnTo>
                  <a:pt x="241682" y="1417482"/>
                </a:lnTo>
                <a:lnTo>
                  <a:pt x="210534" y="1478393"/>
                </a:lnTo>
                <a:lnTo>
                  <a:pt x="177418" y="1509099"/>
                </a:lnTo>
                <a:lnTo>
                  <a:pt x="160527" y="1512951"/>
                </a:lnTo>
                <a:lnTo>
                  <a:pt x="148984" y="1511113"/>
                </a:lnTo>
                <a:lnTo>
                  <a:pt x="115570" y="1481074"/>
                </a:lnTo>
                <a:lnTo>
                  <a:pt x="96504" y="1443164"/>
                </a:lnTo>
                <a:lnTo>
                  <a:pt x="83058" y="1391539"/>
                </a:lnTo>
                <a:lnTo>
                  <a:pt x="75279" y="1317958"/>
                </a:lnTo>
                <a:lnTo>
                  <a:pt x="73306" y="1269005"/>
                </a:lnTo>
                <a:lnTo>
                  <a:pt x="72644" y="1212088"/>
                </a:lnTo>
                <a:lnTo>
                  <a:pt x="72644" y="1161667"/>
                </a:lnTo>
                <a:lnTo>
                  <a:pt x="72644" y="1111243"/>
                </a:lnTo>
                <a:lnTo>
                  <a:pt x="72644" y="455675"/>
                </a:lnTo>
                <a:lnTo>
                  <a:pt x="54471" y="455675"/>
                </a:lnTo>
                <a:lnTo>
                  <a:pt x="36322" y="455675"/>
                </a:lnTo>
                <a:lnTo>
                  <a:pt x="18172" y="455675"/>
                </a:lnTo>
                <a:lnTo>
                  <a:pt x="0" y="455675"/>
                </a:lnTo>
                <a:lnTo>
                  <a:pt x="0" y="445557"/>
                </a:lnTo>
                <a:lnTo>
                  <a:pt x="0" y="435403"/>
                </a:lnTo>
                <a:lnTo>
                  <a:pt x="0" y="425225"/>
                </a:lnTo>
                <a:lnTo>
                  <a:pt x="0" y="415036"/>
                </a:lnTo>
                <a:lnTo>
                  <a:pt x="13902" y="398901"/>
                </a:lnTo>
                <a:lnTo>
                  <a:pt x="42183" y="353010"/>
                </a:lnTo>
                <a:lnTo>
                  <a:pt x="70296" y="289309"/>
                </a:lnTo>
                <a:lnTo>
                  <a:pt x="83518" y="252793"/>
                </a:lnTo>
                <a:lnTo>
                  <a:pt x="96002" y="213324"/>
                </a:lnTo>
                <a:lnTo>
                  <a:pt x="107569" y="170687"/>
                </a:lnTo>
                <a:lnTo>
                  <a:pt x="121380" y="104679"/>
                </a:lnTo>
                <a:lnTo>
                  <a:pt x="130036" y="57066"/>
                </a:lnTo>
                <a:lnTo>
                  <a:pt x="139573" y="0"/>
                </a:lnTo>
                <a:lnTo>
                  <a:pt x="144779" y="0"/>
                </a:lnTo>
                <a:lnTo>
                  <a:pt x="149987" y="0"/>
                </a:lnTo>
                <a:lnTo>
                  <a:pt x="15506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2455" y="4366513"/>
            <a:ext cx="442595" cy="1192530"/>
          </a:xfrm>
          <a:custGeom>
            <a:avLst/>
            <a:gdLst/>
            <a:ahLst/>
            <a:cxnLst/>
            <a:rect l="l" t="t" r="r" b="b"/>
            <a:pathLst>
              <a:path w="442595" h="1192529">
                <a:moveTo>
                  <a:pt x="221615" y="0"/>
                </a:moveTo>
                <a:lnTo>
                  <a:pt x="286615" y="21575"/>
                </a:lnTo>
                <a:lnTo>
                  <a:pt x="315690" y="48529"/>
                </a:lnTo>
                <a:lnTo>
                  <a:pt x="342415" y="86247"/>
                </a:lnTo>
                <a:lnTo>
                  <a:pt x="366741" y="134717"/>
                </a:lnTo>
                <a:lnTo>
                  <a:pt x="388620" y="193929"/>
                </a:lnTo>
                <a:lnTo>
                  <a:pt x="400944" y="236193"/>
                </a:lnTo>
                <a:lnTo>
                  <a:pt x="411708" y="279941"/>
                </a:lnTo>
                <a:lnTo>
                  <a:pt x="420885" y="325193"/>
                </a:lnTo>
                <a:lnTo>
                  <a:pt x="428450" y="371967"/>
                </a:lnTo>
                <a:lnTo>
                  <a:pt x="434378" y="420282"/>
                </a:lnTo>
                <a:lnTo>
                  <a:pt x="438644" y="470159"/>
                </a:lnTo>
                <a:lnTo>
                  <a:pt x="441222" y="521617"/>
                </a:lnTo>
                <a:lnTo>
                  <a:pt x="442087" y="574675"/>
                </a:lnTo>
                <a:lnTo>
                  <a:pt x="441236" y="625126"/>
                </a:lnTo>
                <a:lnTo>
                  <a:pt x="438714" y="675776"/>
                </a:lnTo>
                <a:lnTo>
                  <a:pt x="434562" y="726630"/>
                </a:lnTo>
                <a:lnTo>
                  <a:pt x="428822" y="777696"/>
                </a:lnTo>
                <a:lnTo>
                  <a:pt x="421537" y="828980"/>
                </a:lnTo>
                <a:lnTo>
                  <a:pt x="412750" y="880491"/>
                </a:lnTo>
                <a:lnTo>
                  <a:pt x="400213" y="939307"/>
                </a:lnTo>
                <a:lnTo>
                  <a:pt x="385702" y="991936"/>
                </a:lnTo>
                <a:lnTo>
                  <a:pt x="369343" y="1038499"/>
                </a:lnTo>
                <a:lnTo>
                  <a:pt x="351265" y="1079119"/>
                </a:lnTo>
                <a:lnTo>
                  <a:pt x="331597" y="1113917"/>
                </a:lnTo>
                <a:lnTo>
                  <a:pt x="305163" y="1148576"/>
                </a:lnTo>
                <a:lnTo>
                  <a:pt x="247247" y="1187604"/>
                </a:lnTo>
                <a:lnTo>
                  <a:pt x="216027" y="1192403"/>
                </a:lnTo>
                <a:lnTo>
                  <a:pt x="182660" y="1186790"/>
                </a:lnTo>
                <a:lnTo>
                  <a:pt x="122840" y="1141841"/>
                </a:lnTo>
                <a:lnTo>
                  <a:pt x="96543" y="1102468"/>
                </a:lnTo>
                <a:lnTo>
                  <a:pt x="72758" y="1051806"/>
                </a:lnTo>
                <a:lnTo>
                  <a:pt x="51562" y="989838"/>
                </a:lnTo>
                <a:lnTo>
                  <a:pt x="39610" y="946313"/>
                </a:lnTo>
                <a:lnTo>
                  <a:pt x="29200" y="901555"/>
                </a:lnTo>
                <a:lnTo>
                  <a:pt x="20346" y="855555"/>
                </a:lnTo>
                <a:lnTo>
                  <a:pt x="13065" y="808307"/>
                </a:lnTo>
                <a:lnTo>
                  <a:pt x="7373" y="759803"/>
                </a:lnTo>
                <a:lnTo>
                  <a:pt x="3288" y="710035"/>
                </a:lnTo>
                <a:lnTo>
                  <a:pt x="824" y="658996"/>
                </a:lnTo>
                <a:lnTo>
                  <a:pt x="0" y="606679"/>
                </a:lnTo>
                <a:lnTo>
                  <a:pt x="904" y="555077"/>
                </a:lnTo>
                <a:lnTo>
                  <a:pt x="3593" y="503536"/>
                </a:lnTo>
                <a:lnTo>
                  <a:pt x="8032" y="452072"/>
                </a:lnTo>
                <a:lnTo>
                  <a:pt x="14186" y="400703"/>
                </a:lnTo>
                <a:lnTo>
                  <a:pt x="22019" y="349448"/>
                </a:lnTo>
                <a:lnTo>
                  <a:pt x="31496" y="298323"/>
                </a:lnTo>
                <a:lnTo>
                  <a:pt x="44563" y="240408"/>
                </a:lnTo>
                <a:lnTo>
                  <a:pt x="59442" y="188974"/>
                </a:lnTo>
                <a:lnTo>
                  <a:pt x="75990" y="143917"/>
                </a:lnTo>
                <a:lnTo>
                  <a:pt x="94069" y="105132"/>
                </a:lnTo>
                <a:lnTo>
                  <a:pt x="139211" y="40772"/>
                </a:lnTo>
                <a:lnTo>
                  <a:pt x="193369" y="4526"/>
                </a:lnTo>
                <a:lnTo>
                  <a:pt x="22161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5546" y="4446269"/>
            <a:ext cx="256540" cy="1025525"/>
          </a:xfrm>
          <a:custGeom>
            <a:avLst/>
            <a:gdLst/>
            <a:ahLst/>
            <a:cxnLst/>
            <a:rect l="l" t="t" r="r" b="b"/>
            <a:pathLst>
              <a:path w="256539" h="1025525">
                <a:moveTo>
                  <a:pt x="113029" y="0"/>
                </a:moveTo>
                <a:lnTo>
                  <a:pt x="73060" y="21163"/>
                </a:lnTo>
                <a:lnTo>
                  <a:pt x="47172" y="61162"/>
                </a:lnTo>
                <a:lnTo>
                  <a:pt x="25296" y="129289"/>
                </a:lnTo>
                <a:lnTo>
                  <a:pt x="16382" y="174498"/>
                </a:lnTo>
                <a:lnTo>
                  <a:pt x="10533" y="215603"/>
                </a:lnTo>
                <a:lnTo>
                  <a:pt x="5952" y="260963"/>
                </a:lnTo>
                <a:lnTo>
                  <a:pt x="2657" y="310688"/>
                </a:lnTo>
                <a:lnTo>
                  <a:pt x="667" y="364888"/>
                </a:lnTo>
                <a:lnTo>
                  <a:pt x="0" y="423672"/>
                </a:lnTo>
                <a:lnTo>
                  <a:pt x="651" y="483882"/>
                </a:lnTo>
                <a:lnTo>
                  <a:pt x="2589" y="542022"/>
                </a:lnTo>
                <a:lnTo>
                  <a:pt x="5793" y="598093"/>
                </a:lnTo>
                <a:lnTo>
                  <a:pt x="10239" y="652097"/>
                </a:lnTo>
                <a:lnTo>
                  <a:pt x="15906" y="704035"/>
                </a:lnTo>
                <a:lnTo>
                  <a:pt x="22770" y="753909"/>
                </a:lnTo>
                <a:lnTo>
                  <a:pt x="30811" y="801720"/>
                </a:lnTo>
                <a:lnTo>
                  <a:pt x="40004" y="847471"/>
                </a:lnTo>
                <a:lnTo>
                  <a:pt x="56641" y="911733"/>
                </a:lnTo>
                <a:lnTo>
                  <a:pt x="75443" y="961608"/>
                </a:lnTo>
                <a:lnTo>
                  <a:pt x="96377" y="997158"/>
                </a:lnTo>
                <a:lnTo>
                  <a:pt x="144525" y="1025525"/>
                </a:lnTo>
                <a:lnTo>
                  <a:pt x="167850" y="1019345"/>
                </a:lnTo>
                <a:lnTo>
                  <a:pt x="207926" y="970125"/>
                </a:lnTo>
                <a:lnTo>
                  <a:pt x="224536" y="927226"/>
                </a:lnTo>
                <a:lnTo>
                  <a:pt x="239777" y="859712"/>
                </a:lnTo>
                <a:lnTo>
                  <a:pt x="245569" y="817229"/>
                </a:lnTo>
                <a:lnTo>
                  <a:pt x="250113" y="768951"/>
                </a:lnTo>
                <a:lnTo>
                  <a:pt x="253386" y="714898"/>
                </a:lnTo>
                <a:lnTo>
                  <a:pt x="255367" y="655086"/>
                </a:lnTo>
                <a:lnTo>
                  <a:pt x="256031" y="589534"/>
                </a:lnTo>
                <a:lnTo>
                  <a:pt x="255361" y="524415"/>
                </a:lnTo>
                <a:lnTo>
                  <a:pt x="253362" y="462489"/>
                </a:lnTo>
                <a:lnTo>
                  <a:pt x="250048" y="403751"/>
                </a:lnTo>
                <a:lnTo>
                  <a:pt x="245437" y="348197"/>
                </a:lnTo>
                <a:lnTo>
                  <a:pt x="239542" y="295819"/>
                </a:lnTo>
                <a:lnTo>
                  <a:pt x="232381" y="246615"/>
                </a:lnTo>
                <a:lnTo>
                  <a:pt x="223969" y="200577"/>
                </a:lnTo>
                <a:lnTo>
                  <a:pt x="214321" y="157701"/>
                </a:lnTo>
                <a:lnTo>
                  <a:pt x="203453" y="117983"/>
                </a:lnTo>
                <a:lnTo>
                  <a:pt x="184753" y="66329"/>
                </a:lnTo>
                <a:lnTo>
                  <a:pt x="163290" y="29463"/>
                </a:lnTo>
                <a:lnTo>
                  <a:pt x="11302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6579" y="4366513"/>
            <a:ext cx="341630" cy="1158240"/>
          </a:xfrm>
          <a:custGeom>
            <a:avLst/>
            <a:gdLst/>
            <a:ahLst/>
            <a:cxnLst/>
            <a:rect l="l" t="t" r="r" b="b"/>
            <a:pathLst>
              <a:path w="341629" h="1158239">
                <a:moveTo>
                  <a:pt x="159639" y="0"/>
                </a:moveTo>
                <a:lnTo>
                  <a:pt x="159639" y="0"/>
                </a:lnTo>
                <a:lnTo>
                  <a:pt x="159639" y="252984"/>
                </a:lnTo>
                <a:lnTo>
                  <a:pt x="178661" y="175771"/>
                </a:lnTo>
                <a:lnTo>
                  <a:pt x="197988" y="112550"/>
                </a:lnTo>
                <a:lnTo>
                  <a:pt x="217582" y="63341"/>
                </a:lnTo>
                <a:lnTo>
                  <a:pt x="237410" y="28165"/>
                </a:lnTo>
                <a:lnTo>
                  <a:pt x="277622" y="0"/>
                </a:lnTo>
                <a:lnTo>
                  <a:pt x="290905" y="2508"/>
                </a:lnTo>
                <a:lnTo>
                  <a:pt x="323088" y="40512"/>
                </a:lnTo>
                <a:lnTo>
                  <a:pt x="336581" y="85677"/>
                </a:lnTo>
                <a:lnTo>
                  <a:pt x="341122" y="136271"/>
                </a:lnTo>
                <a:lnTo>
                  <a:pt x="340276" y="159325"/>
                </a:lnTo>
                <a:lnTo>
                  <a:pt x="333728" y="199814"/>
                </a:lnTo>
                <a:lnTo>
                  <a:pt x="314007" y="242204"/>
                </a:lnTo>
                <a:lnTo>
                  <a:pt x="297180" y="250444"/>
                </a:lnTo>
                <a:lnTo>
                  <a:pt x="288212" y="247719"/>
                </a:lnTo>
                <a:lnTo>
                  <a:pt x="278685" y="239601"/>
                </a:lnTo>
                <a:lnTo>
                  <a:pt x="268658" y="226173"/>
                </a:lnTo>
                <a:lnTo>
                  <a:pt x="258191" y="207518"/>
                </a:lnTo>
                <a:lnTo>
                  <a:pt x="248038" y="189041"/>
                </a:lnTo>
                <a:lnTo>
                  <a:pt x="239172" y="176006"/>
                </a:lnTo>
                <a:lnTo>
                  <a:pt x="231687" y="168280"/>
                </a:lnTo>
                <a:lnTo>
                  <a:pt x="225679" y="165735"/>
                </a:lnTo>
                <a:lnTo>
                  <a:pt x="221015" y="167334"/>
                </a:lnTo>
                <a:lnTo>
                  <a:pt x="194839" y="219430"/>
                </a:lnTo>
                <a:lnTo>
                  <a:pt x="183213" y="256714"/>
                </a:lnTo>
                <a:lnTo>
                  <a:pt x="171420" y="302261"/>
                </a:lnTo>
                <a:lnTo>
                  <a:pt x="159639" y="356108"/>
                </a:lnTo>
                <a:lnTo>
                  <a:pt x="159639" y="405118"/>
                </a:lnTo>
                <a:lnTo>
                  <a:pt x="159639" y="454128"/>
                </a:lnTo>
                <a:lnTo>
                  <a:pt x="159639" y="895223"/>
                </a:lnTo>
                <a:lnTo>
                  <a:pt x="160216" y="939222"/>
                </a:lnTo>
                <a:lnTo>
                  <a:pt x="161972" y="977376"/>
                </a:lnTo>
                <a:lnTo>
                  <a:pt x="169164" y="1036574"/>
                </a:lnTo>
                <a:lnTo>
                  <a:pt x="184505" y="1079972"/>
                </a:lnTo>
                <a:lnTo>
                  <a:pt x="212264" y="1108424"/>
                </a:lnTo>
                <a:lnTo>
                  <a:pt x="239649" y="1113917"/>
                </a:lnTo>
                <a:lnTo>
                  <a:pt x="239649" y="1124892"/>
                </a:lnTo>
                <a:lnTo>
                  <a:pt x="239649" y="1135903"/>
                </a:lnTo>
                <a:lnTo>
                  <a:pt x="239649" y="1146938"/>
                </a:lnTo>
                <a:lnTo>
                  <a:pt x="239649" y="1157986"/>
                </a:lnTo>
                <a:lnTo>
                  <a:pt x="192710" y="1157986"/>
                </a:lnTo>
                <a:lnTo>
                  <a:pt x="145778" y="1157986"/>
                </a:lnTo>
                <a:lnTo>
                  <a:pt x="98858" y="1157986"/>
                </a:lnTo>
                <a:lnTo>
                  <a:pt x="51957" y="1157986"/>
                </a:lnTo>
                <a:lnTo>
                  <a:pt x="5080" y="1157986"/>
                </a:lnTo>
                <a:lnTo>
                  <a:pt x="5080" y="1146938"/>
                </a:lnTo>
                <a:lnTo>
                  <a:pt x="5080" y="1135903"/>
                </a:lnTo>
                <a:lnTo>
                  <a:pt x="5080" y="1124892"/>
                </a:lnTo>
                <a:lnTo>
                  <a:pt x="5080" y="1113917"/>
                </a:lnTo>
                <a:lnTo>
                  <a:pt x="21518" y="1112297"/>
                </a:lnTo>
                <a:lnTo>
                  <a:pt x="57023" y="1086866"/>
                </a:lnTo>
                <a:lnTo>
                  <a:pt x="71542" y="1043967"/>
                </a:lnTo>
                <a:lnTo>
                  <a:pt x="76390" y="983948"/>
                </a:lnTo>
                <a:lnTo>
                  <a:pt x="77089" y="905002"/>
                </a:lnTo>
                <a:lnTo>
                  <a:pt x="77089" y="856572"/>
                </a:lnTo>
                <a:lnTo>
                  <a:pt x="77089" y="808143"/>
                </a:lnTo>
                <a:lnTo>
                  <a:pt x="77089" y="469138"/>
                </a:lnTo>
                <a:lnTo>
                  <a:pt x="76968" y="396742"/>
                </a:lnTo>
                <a:lnTo>
                  <a:pt x="76609" y="337210"/>
                </a:lnTo>
                <a:lnTo>
                  <a:pt x="76019" y="290418"/>
                </a:lnTo>
                <a:lnTo>
                  <a:pt x="74168" y="234569"/>
                </a:lnTo>
                <a:lnTo>
                  <a:pt x="65934" y="190170"/>
                </a:lnTo>
                <a:lnTo>
                  <a:pt x="40005" y="163322"/>
                </a:lnTo>
                <a:lnTo>
                  <a:pt x="31958" y="164449"/>
                </a:lnTo>
                <a:lnTo>
                  <a:pt x="23447" y="167862"/>
                </a:lnTo>
                <a:lnTo>
                  <a:pt x="14483" y="173609"/>
                </a:lnTo>
                <a:lnTo>
                  <a:pt x="5080" y="181737"/>
                </a:lnTo>
                <a:lnTo>
                  <a:pt x="3821" y="170687"/>
                </a:lnTo>
                <a:lnTo>
                  <a:pt x="2540" y="159638"/>
                </a:lnTo>
                <a:lnTo>
                  <a:pt x="1258" y="148589"/>
                </a:lnTo>
                <a:lnTo>
                  <a:pt x="0" y="137541"/>
                </a:lnTo>
                <a:lnTo>
                  <a:pt x="34561" y="103012"/>
                </a:lnTo>
                <a:lnTo>
                  <a:pt x="69326" y="68770"/>
                </a:lnTo>
                <a:lnTo>
                  <a:pt x="104066" y="34528"/>
                </a:lnTo>
                <a:lnTo>
                  <a:pt x="138557" y="0"/>
                </a:lnTo>
                <a:lnTo>
                  <a:pt x="145542" y="0"/>
                </a:lnTo>
                <a:lnTo>
                  <a:pt x="152654" y="0"/>
                </a:lnTo>
                <a:lnTo>
                  <a:pt x="1596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97194" y="4399660"/>
            <a:ext cx="500380" cy="1668145"/>
          </a:xfrm>
          <a:custGeom>
            <a:avLst/>
            <a:gdLst/>
            <a:ahLst/>
            <a:cxnLst/>
            <a:rect l="l" t="t" r="r" b="b"/>
            <a:pathLst>
              <a:path w="500379" h="1668145">
                <a:moveTo>
                  <a:pt x="0" y="0"/>
                </a:moveTo>
                <a:lnTo>
                  <a:pt x="53433" y="0"/>
                </a:lnTo>
                <a:lnTo>
                  <a:pt x="106854" y="0"/>
                </a:lnTo>
                <a:lnTo>
                  <a:pt x="160252" y="0"/>
                </a:lnTo>
                <a:lnTo>
                  <a:pt x="213613" y="0"/>
                </a:lnTo>
                <a:lnTo>
                  <a:pt x="213613" y="11334"/>
                </a:lnTo>
                <a:lnTo>
                  <a:pt x="213613" y="22669"/>
                </a:lnTo>
                <a:lnTo>
                  <a:pt x="213613" y="34004"/>
                </a:lnTo>
                <a:lnTo>
                  <a:pt x="213613" y="45338"/>
                </a:lnTo>
                <a:lnTo>
                  <a:pt x="210057" y="45338"/>
                </a:lnTo>
                <a:lnTo>
                  <a:pt x="206628" y="45338"/>
                </a:lnTo>
                <a:lnTo>
                  <a:pt x="203072" y="45338"/>
                </a:lnTo>
                <a:lnTo>
                  <a:pt x="192567" y="46739"/>
                </a:lnTo>
                <a:lnTo>
                  <a:pt x="164705" y="81649"/>
                </a:lnTo>
                <a:lnTo>
                  <a:pt x="158114" y="128905"/>
                </a:lnTo>
                <a:lnTo>
                  <a:pt x="159176" y="155122"/>
                </a:lnTo>
                <a:lnTo>
                  <a:pt x="167491" y="221416"/>
                </a:lnTo>
                <a:lnTo>
                  <a:pt x="174625" y="261493"/>
                </a:lnTo>
                <a:lnTo>
                  <a:pt x="184615" y="313123"/>
                </a:lnTo>
                <a:lnTo>
                  <a:pt x="194694" y="364733"/>
                </a:lnTo>
                <a:lnTo>
                  <a:pt x="204841" y="416326"/>
                </a:lnTo>
                <a:lnTo>
                  <a:pt x="215036" y="467905"/>
                </a:lnTo>
                <a:lnTo>
                  <a:pt x="225260" y="519475"/>
                </a:lnTo>
                <a:lnTo>
                  <a:pt x="235495" y="571040"/>
                </a:lnTo>
                <a:lnTo>
                  <a:pt x="245719" y="622604"/>
                </a:lnTo>
                <a:lnTo>
                  <a:pt x="255914" y="674171"/>
                </a:lnTo>
                <a:lnTo>
                  <a:pt x="266061" y="725745"/>
                </a:lnTo>
                <a:lnTo>
                  <a:pt x="276140" y="777329"/>
                </a:lnTo>
                <a:lnTo>
                  <a:pt x="286130" y="828928"/>
                </a:lnTo>
                <a:lnTo>
                  <a:pt x="294550" y="777120"/>
                </a:lnTo>
                <a:lnTo>
                  <a:pt x="303036" y="725325"/>
                </a:lnTo>
                <a:lnTo>
                  <a:pt x="311576" y="673540"/>
                </a:lnTo>
                <a:lnTo>
                  <a:pt x="320157" y="621763"/>
                </a:lnTo>
                <a:lnTo>
                  <a:pt x="328766" y="569992"/>
                </a:lnTo>
                <a:lnTo>
                  <a:pt x="337391" y="518223"/>
                </a:lnTo>
                <a:lnTo>
                  <a:pt x="346018" y="466454"/>
                </a:lnTo>
                <a:lnTo>
                  <a:pt x="354635" y="414683"/>
                </a:lnTo>
                <a:lnTo>
                  <a:pt x="363229" y="362906"/>
                </a:lnTo>
                <a:lnTo>
                  <a:pt x="371788" y="311121"/>
                </a:lnTo>
                <a:lnTo>
                  <a:pt x="380298" y="259326"/>
                </a:lnTo>
                <a:lnTo>
                  <a:pt x="388746" y="207518"/>
                </a:lnTo>
                <a:lnTo>
                  <a:pt x="394938" y="157781"/>
                </a:lnTo>
                <a:lnTo>
                  <a:pt x="397128" y="107950"/>
                </a:lnTo>
                <a:lnTo>
                  <a:pt x="396932" y="97662"/>
                </a:lnTo>
                <a:lnTo>
                  <a:pt x="386588" y="58927"/>
                </a:lnTo>
                <a:lnTo>
                  <a:pt x="351154" y="45338"/>
                </a:lnTo>
                <a:lnTo>
                  <a:pt x="351154" y="34004"/>
                </a:lnTo>
                <a:lnTo>
                  <a:pt x="351154" y="22669"/>
                </a:lnTo>
                <a:lnTo>
                  <a:pt x="351154" y="11334"/>
                </a:lnTo>
                <a:lnTo>
                  <a:pt x="351154" y="0"/>
                </a:lnTo>
                <a:lnTo>
                  <a:pt x="388469" y="0"/>
                </a:lnTo>
                <a:lnTo>
                  <a:pt x="425735" y="0"/>
                </a:lnTo>
                <a:lnTo>
                  <a:pt x="462954" y="0"/>
                </a:lnTo>
                <a:lnTo>
                  <a:pt x="500125" y="0"/>
                </a:lnTo>
                <a:lnTo>
                  <a:pt x="500125" y="11334"/>
                </a:lnTo>
                <a:lnTo>
                  <a:pt x="500125" y="22669"/>
                </a:lnTo>
                <a:lnTo>
                  <a:pt x="500125" y="34004"/>
                </a:lnTo>
                <a:lnTo>
                  <a:pt x="500125" y="45338"/>
                </a:lnTo>
                <a:lnTo>
                  <a:pt x="491394" y="48646"/>
                </a:lnTo>
                <a:lnTo>
                  <a:pt x="461263" y="86280"/>
                </a:lnTo>
                <a:lnTo>
                  <a:pt x="446994" y="132516"/>
                </a:lnTo>
                <a:lnTo>
                  <a:pt x="438473" y="179903"/>
                </a:lnTo>
                <a:lnTo>
                  <a:pt x="424354" y="265934"/>
                </a:lnTo>
                <a:lnTo>
                  <a:pt x="415977" y="316977"/>
                </a:lnTo>
                <a:lnTo>
                  <a:pt x="407564" y="368013"/>
                </a:lnTo>
                <a:lnTo>
                  <a:pt x="399117" y="419044"/>
                </a:lnTo>
                <a:lnTo>
                  <a:pt x="390641" y="470070"/>
                </a:lnTo>
                <a:lnTo>
                  <a:pt x="382140" y="521092"/>
                </a:lnTo>
                <a:lnTo>
                  <a:pt x="373618" y="572110"/>
                </a:lnTo>
                <a:lnTo>
                  <a:pt x="365080" y="623125"/>
                </a:lnTo>
                <a:lnTo>
                  <a:pt x="356529" y="674138"/>
                </a:lnTo>
                <a:lnTo>
                  <a:pt x="347970" y="725149"/>
                </a:lnTo>
                <a:lnTo>
                  <a:pt x="339407" y="776160"/>
                </a:lnTo>
                <a:lnTo>
                  <a:pt x="330844" y="827171"/>
                </a:lnTo>
                <a:lnTo>
                  <a:pt x="322285" y="878182"/>
                </a:lnTo>
                <a:lnTo>
                  <a:pt x="313734" y="929195"/>
                </a:lnTo>
                <a:lnTo>
                  <a:pt x="305196" y="980210"/>
                </a:lnTo>
                <a:lnTo>
                  <a:pt x="296674" y="1031228"/>
                </a:lnTo>
                <a:lnTo>
                  <a:pt x="288173" y="1082250"/>
                </a:lnTo>
                <a:lnTo>
                  <a:pt x="279697" y="1133276"/>
                </a:lnTo>
                <a:lnTo>
                  <a:pt x="271250" y="1184307"/>
                </a:lnTo>
                <a:lnTo>
                  <a:pt x="262837" y="1235343"/>
                </a:lnTo>
                <a:lnTo>
                  <a:pt x="254460" y="1286386"/>
                </a:lnTo>
                <a:lnTo>
                  <a:pt x="246125" y="1337437"/>
                </a:lnTo>
                <a:lnTo>
                  <a:pt x="234760" y="1399761"/>
                </a:lnTo>
                <a:lnTo>
                  <a:pt x="221918" y="1455551"/>
                </a:lnTo>
                <a:lnTo>
                  <a:pt x="207712" y="1504854"/>
                </a:lnTo>
                <a:lnTo>
                  <a:pt x="192249" y="1547720"/>
                </a:lnTo>
                <a:lnTo>
                  <a:pt x="175640" y="1584198"/>
                </a:lnTo>
                <a:lnTo>
                  <a:pt x="153959" y="1620668"/>
                </a:lnTo>
                <a:lnTo>
                  <a:pt x="111597" y="1662511"/>
                </a:lnTo>
                <a:lnTo>
                  <a:pt x="91058" y="1667764"/>
                </a:lnTo>
                <a:lnTo>
                  <a:pt x="76960" y="1665218"/>
                </a:lnTo>
                <a:lnTo>
                  <a:pt x="42544" y="1625981"/>
                </a:lnTo>
                <a:lnTo>
                  <a:pt x="28463" y="1580816"/>
                </a:lnTo>
                <a:lnTo>
                  <a:pt x="23621" y="1530223"/>
                </a:lnTo>
                <a:lnTo>
                  <a:pt x="24483" y="1505791"/>
                </a:lnTo>
                <a:lnTo>
                  <a:pt x="31444" y="1464786"/>
                </a:lnTo>
                <a:lnTo>
                  <a:pt x="53657" y="1424066"/>
                </a:lnTo>
                <a:lnTo>
                  <a:pt x="94646" y="1422447"/>
                </a:lnTo>
                <a:lnTo>
                  <a:pt x="129176" y="1451121"/>
                </a:lnTo>
                <a:lnTo>
                  <a:pt x="136318" y="1456912"/>
                </a:lnTo>
                <a:lnTo>
                  <a:pt x="141626" y="1460369"/>
                </a:lnTo>
                <a:lnTo>
                  <a:pt x="145160" y="1461515"/>
                </a:lnTo>
                <a:lnTo>
                  <a:pt x="152890" y="1459188"/>
                </a:lnTo>
                <a:lnTo>
                  <a:pt x="178053" y="1423415"/>
                </a:lnTo>
                <a:lnTo>
                  <a:pt x="195691" y="1367170"/>
                </a:lnTo>
                <a:lnTo>
                  <a:pt x="204682" y="1325957"/>
                </a:lnTo>
                <a:lnTo>
                  <a:pt x="213613" y="1275969"/>
                </a:lnTo>
                <a:lnTo>
                  <a:pt x="221694" y="1227145"/>
                </a:lnTo>
                <a:lnTo>
                  <a:pt x="229869" y="1178369"/>
                </a:lnTo>
                <a:lnTo>
                  <a:pt x="238045" y="1129593"/>
                </a:lnTo>
                <a:lnTo>
                  <a:pt x="246125" y="1080770"/>
                </a:lnTo>
                <a:lnTo>
                  <a:pt x="236593" y="1030799"/>
                </a:lnTo>
                <a:lnTo>
                  <a:pt x="227004" y="980842"/>
                </a:lnTo>
                <a:lnTo>
                  <a:pt x="217366" y="930898"/>
                </a:lnTo>
                <a:lnTo>
                  <a:pt x="207688" y="880965"/>
                </a:lnTo>
                <a:lnTo>
                  <a:pt x="197977" y="831041"/>
                </a:lnTo>
                <a:lnTo>
                  <a:pt x="188239" y="781123"/>
                </a:lnTo>
                <a:lnTo>
                  <a:pt x="178483" y="731212"/>
                </a:lnTo>
                <a:lnTo>
                  <a:pt x="168715" y="681304"/>
                </a:lnTo>
                <a:lnTo>
                  <a:pt x="158944" y="631399"/>
                </a:lnTo>
                <a:lnTo>
                  <a:pt x="149176" y="581494"/>
                </a:lnTo>
                <a:lnTo>
                  <a:pt x="139420" y="531588"/>
                </a:lnTo>
                <a:lnTo>
                  <a:pt x="129682" y="481678"/>
                </a:lnTo>
                <a:lnTo>
                  <a:pt x="119971" y="431765"/>
                </a:lnTo>
                <a:lnTo>
                  <a:pt x="110293" y="381844"/>
                </a:lnTo>
                <a:lnTo>
                  <a:pt x="100655" y="331916"/>
                </a:lnTo>
                <a:lnTo>
                  <a:pt x="91066" y="281978"/>
                </a:lnTo>
                <a:lnTo>
                  <a:pt x="81533" y="232028"/>
                </a:lnTo>
                <a:lnTo>
                  <a:pt x="77265" y="211746"/>
                </a:lnTo>
                <a:lnTo>
                  <a:pt x="65156" y="164752"/>
                </a:lnTo>
                <a:lnTo>
                  <a:pt x="51621" y="117957"/>
                </a:lnTo>
                <a:lnTo>
                  <a:pt x="37083" y="79756"/>
                </a:lnTo>
                <a:lnTo>
                  <a:pt x="0" y="45338"/>
                </a:lnTo>
                <a:lnTo>
                  <a:pt x="0" y="34004"/>
                </a:lnTo>
                <a:lnTo>
                  <a:pt x="0" y="22669"/>
                </a:lnTo>
                <a:lnTo>
                  <a:pt x="0" y="1133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5</a:t>
            </a:fld>
            <a:endParaRPr sz="120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912621"/>
            <a:ext cx="5753100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endParaRPr sz="1400">
              <a:latin typeface="Times New Roman"/>
              <a:cs typeface="Times New Roman"/>
            </a:endParaRPr>
          </a:p>
          <a:p>
            <a:pPr marL="469265" marR="116205" indent="-227965">
              <a:lnSpc>
                <a:spcPct val="110000"/>
              </a:lnSpc>
              <a:spcBef>
                <a:spcPts val="11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general-purpose 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computer programming language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  <a:hlinkClick r:id="rId3"/>
              </a:rPr>
              <a:t>concurrent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  <a:hlinkClick r:id="rId4"/>
              </a:rPr>
              <a:t>class-  based,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  <a:hlinkClick r:id="rId5"/>
              </a:rPr>
              <a:t>object-oriented </a:t>
            </a:r>
            <a:r>
              <a:rPr sz="1200" dirty="0">
                <a:latin typeface="Times New Roman"/>
                <a:cs typeface="Times New Roman"/>
              </a:rPr>
              <a:t>and specifically </a:t>
            </a:r>
            <a:r>
              <a:rPr sz="1200" spc="-5" dirty="0">
                <a:latin typeface="Times New Roman"/>
                <a:cs typeface="Times New Roman"/>
              </a:rPr>
              <a:t>designed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have as few </a:t>
            </a:r>
            <a:r>
              <a:rPr sz="1200" dirty="0">
                <a:latin typeface="Times New Roman"/>
                <a:cs typeface="Times New Roman"/>
              </a:rPr>
              <a:t>implementation  </a:t>
            </a:r>
            <a:r>
              <a:rPr sz="1200" spc="-5" dirty="0">
                <a:latin typeface="Times New Roman"/>
                <a:cs typeface="Times New Roman"/>
              </a:rPr>
              <a:t>dependencies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possible.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7965">
              <a:lnSpc>
                <a:spcPct val="1092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, Java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one of the most </a:t>
            </a:r>
            <a:r>
              <a:rPr sz="1200" dirty="0">
                <a:latin typeface="Times New Roman"/>
                <a:cs typeface="Times New Roman"/>
                <a:hlinkClick r:id="rId6"/>
              </a:rPr>
              <a:t>popular </a:t>
            </a:r>
            <a:r>
              <a:rPr sz="1200" spc="-5" dirty="0">
                <a:latin typeface="Times New Roman"/>
                <a:cs typeface="Times New Roman"/>
                <a:hlinkClick r:id="rId6"/>
              </a:rPr>
              <a:t>programming languages </a:t>
            </a:r>
            <a:r>
              <a:rPr sz="1200" dirty="0">
                <a:latin typeface="Times New Roman"/>
                <a:cs typeface="Times New Roman"/>
                <a:hlinkClick r:id="rId6"/>
              </a:rPr>
              <a:t>in </a:t>
            </a:r>
            <a:r>
              <a:rPr sz="1200" spc="-5" dirty="0">
                <a:latin typeface="Times New Roman"/>
                <a:cs typeface="Times New Roman"/>
                <a:hlinkClick r:id="rId6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particularly for </a:t>
            </a:r>
            <a:r>
              <a:rPr sz="1200" spc="-5" dirty="0">
                <a:latin typeface="Times New Roman"/>
                <a:cs typeface="Times New Roman"/>
              </a:rPr>
              <a:t>client-  server web applications,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reported </a:t>
            </a:r>
            <a:r>
              <a:rPr sz="1200" dirty="0">
                <a:latin typeface="Times New Roman"/>
                <a:cs typeface="Times New Roman"/>
              </a:rPr>
              <a:t>9 million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761233"/>
            <a:ext cx="4154804" cy="406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ETHODOLOGY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Aim:-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 </a:t>
            </a:r>
            <a:r>
              <a:rPr sz="1200" spc="-5" dirty="0">
                <a:latin typeface="Times New Roman"/>
                <a:cs typeface="Times New Roman"/>
              </a:rPr>
              <a:t>Files between two desktop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version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Apparatus:-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Netbeans </a:t>
            </a:r>
            <a:r>
              <a:rPr sz="1200" dirty="0">
                <a:latin typeface="Times New Roman"/>
                <a:cs typeface="Times New Roman"/>
              </a:rPr>
              <a:t>properly </a:t>
            </a:r>
            <a:r>
              <a:rPr sz="1200" spc="-5" dirty="0">
                <a:latin typeface="Times New Roman"/>
                <a:cs typeface="Times New Roman"/>
              </a:rPr>
              <a:t>installed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pc.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Users :-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There are two </a:t>
            </a:r>
            <a:r>
              <a:rPr sz="1200" dirty="0">
                <a:latin typeface="Times New Roman"/>
                <a:cs typeface="Times New Roman"/>
              </a:rPr>
              <a:t>basic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Sender</a:t>
            </a:r>
            <a:endParaRPr sz="12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4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Scope:-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Sending and receiving files 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easy.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Wireless Sharing files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Tools to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used:-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737870" indent="-228600">
              <a:lnSpc>
                <a:spcPct val="100000"/>
              </a:lnSpc>
              <a:buFont typeface="Symbol"/>
              <a:buChar char=""/>
              <a:tabLst>
                <a:tab pos="737870" algn="l"/>
                <a:tab pos="738505" algn="l"/>
              </a:tabLst>
            </a:pPr>
            <a:r>
              <a:rPr sz="1200" spc="-5" dirty="0">
                <a:latin typeface="Times New Roman"/>
                <a:cs typeface="Times New Roman"/>
              </a:rPr>
              <a:t>Netbeans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Modules </a:t>
            </a:r>
            <a:r>
              <a:rPr sz="1200" dirty="0">
                <a:latin typeface="Times New Roman"/>
                <a:cs typeface="Times New Roman"/>
              </a:rPr>
              <a:t>:-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297110"/>
            <a:ext cx="151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1 </a:t>
            </a:r>
            <a:r>
              <a:rPr sz="1200" dirty="0">
                <a:latin typeface="Times New Roman"/>
                <a:cs typeface="Times New Roman"/>
              </a:rPr>
              <a:t>:-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StartingPage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450" y="6966839"/>
            <a:ext cx="4448810" cy="2199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6</a:t>
            </a:fld>
            <a:endParaRPr sz="12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3389502"/>
            <a:ext cx="187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2 </a:t>
            </a:r>
            <a:r>
              <a:rPr sz="1200" b="1" spc="-5" dirty="0">
                <a:latin typeface="Times New Roman"/>
                <a:cs typeface="Times New Roman"/>
              </a:rPr>
              <a:t>:- </a:t>
            </a:r>
            <a:r>
              <a:rPr sz="1200" spc="-5" dirty="0">
                <a:latin typeface="Times New Roman"/>
                <a:cs typeface="Times New Roman"/>
              </a:rPr>
              <a:t>SendReceive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498716"/>
            <a:ext cx="2533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3:-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Click Of Send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Button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466274"/>
            <a:ext cx="2695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4:-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Click Of Browse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Button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450" y="936370"/>
            <a:ext cx="2887345" cy="2322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" y="4069587"/>
            <a:ext cx="3639058" cy="229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3450" y="7178547"/>
            <a:ext cx="2941066" cy="2155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7</a:t>
            </a:fld>
            <a:endParaRPr sz="12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3182239"/>
            <a:ext cx="2757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5:-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Click Of Receive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Button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244208"/>
            <a:ext cx="3116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6:- </a:t>
            </a:r>
            <a:r>
              <a:rPr sz="1200" spc="-5" dirty="0">
                <a:latin typeface="Times New Roman"/>
                <a:cs typeface="Times New Roman"/>
              </a:rPr>
              <a:t>Internal Programming </a:t>
            </a:r>
            <a:r>
              <a:rPr sz="1200" dirty="0">
                <a:latin typeface="Times New Roman"/>
                <a:cs typeface="Times New Roman"/>
              </a:rPr>
              <a:t>of Starting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175241"/>
            <a:ext cx="3844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7:- </a:t>
            </a:r>
            <a:r>
              <a:rPr sz="1200" spc="-5" dirty="0">
                <a:latin typeface="Times New Roman"/>
                <a:cs typeface="Times New Roman"/>
              </a:rPr>
              <a:t>Internal Programming </a:t>
            </a:r>
            <a:r>
              <a:rPr sz="1200" dirty="0">
                <a:latin typeface="Times New Roman"/>
                <a:cs typeface="Times New Roman"/>
              </a:rPr>
              <a:t>of Send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450" y="936370"/>
            <a:ext cx="3223260" cy="211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50" y="3975100"/>
            <a:ext cx="4900676" cy="224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3450" y="6934929"/>
            <a:ext cx="3769360" cy="2108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8</a:t>
            </a:fld>
            <a:endParaRPr sz="12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746" y="430783"/>
            <a:ext cx="687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CORE</a:t>
            </a:r>
            <a:r>
              <a:rPr sz="900" b="1" spc="-6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JAVA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63398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611123"/>
            <a:ext cx="5769610" cy="0"/>
          </a:xfrm>
          <a:custGeom>
            <a:avLst/>
            <a:gdLst/>
            <a:ahLst/>
            <a:cxnLst/>
            <a:rect l="l" t="t" r="r" b="b"/>
            <a:pathLst>
              <a:path w="5769609">
                <a:moveTo>
                  <a:pt x="0" y="0"/>
                </a:moveTo>
                <a:lnTo>
                  <a:pt x="576922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3128517"/>
            <a:ext cx="3220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8:- </a:t>
            </a:r>
            <a:r>
              <a:rPr sz="1200" spc="-5" dirty="0">
                <a:latin typeface="Times New Roman"/>
                <a:cs typeface="Times New Roman"/>
              </a:rPr>
              <a:t>Internal Programming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Browse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003416"/>
            <a:ext cx="4899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9:- </a:t>
            </a:r>
            <a:r>
              <a:rPr sz="1200" spc="-5" dirty="0">
                <a:latin typeface="Times New Roman"/>
                <a:cs typeface="Times New Roman"/>
              </a:rPr>
              <a:t>Internal Programming </a:t>
            </a:r>
            <a:r>
              <a:rPr sz="1200" dirty="0">
                <a:latin typeface="Times New Roman"/>
                <a:cs typeface="Times New Roman"/>
              </a:rPr>
              <a:t>of Transferring files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129521"/>
            <a:ext cx="3253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 </a:t>
            </a:r>
            <a:r>
              <a:rPr sz="1200" b="1" dirty="0">
                <a:latin typeface="Times New Roman"/>
                <a:cs typeface="Times New Roman"/>
              </a:rPr>
              <a:t>10:- </a:t>
            </a:r>
            <a:r>
              <a:rPr sz="1200" spc="-5" dirty="0">
                <a:latin typeface="Times New Roman"/>
                <a:cs typeface="Times New Roman"/>
              </a:rPr>
              <a:t>Internal Programming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Cancel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3450" y="943857"/>
            <a:ext cx="3664585" cy="2054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" y="3813812"/>
            <a:ext cx="3669029" cy="2058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3450" y="7024013"/>
            <a:ext cx="3539490" cy="1974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0" dirty="0"/>
              <a:t>P</a:t>
            </a:r>
            <a:r>
              <a:rPr spc="-75" dirty="0"/>
              <a:t>a</a:t>
            </a:r>
            <a:r>
              <a:rPr spc="-80" dirty="0"/>
              <a:t>g</a:t>
            </a:r>
            <a:r>
              <a:rPr spc="-20" dirty="0"/>
              <a:t>e</a:t>
            </a:r>
            <a:fld id="{81D60167-4931-47E6-BA6A-407CBD079E47}" type="slidenum">
              <a:rPr sz="1200" dirty="0"/>
              <a:pPr marL="12700">
                <a:lnSpc>
                  <a:spcPts val="1240"/>
                </a:lnSpc>
              </a:pPr>
              <a:t>9</a:t>
            </a:fld>
            <a:endParaRPr sz="12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CORE</a:t>
            </a:r>
            <a:r>
              <a:rPr spc="-60" dirty="0"/>
              <a:t> </a:t>
            </a:r>
            <a:r>
              <a:rPr spc="-5" dirty="0"/>
              <a:t>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5501</Words>
  <Application>Microsoft Office PowerPoint</Application>
  <PresentationFormat>Custom</PresentationFormat>
  <Paragraphs>452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REPORT</dc:title>
  <dc:creator>Dell</dc:creator>
  <cp:lastModifiedBy>Admin</cp:lastModifiedBy>
  <cp:revision>5</cp:revision>
  <dcterms:created xsi:type="dcterms:W3CDTF">2018-07-28T11:33:14Z</dcterms:created>
  <dcterms:modified xsi:type="dcterms:W3CDTF">2019-09-14T06:35:49Z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2018-07-28T00:00:00Z</vt:filetime>
  </property>
</Properties>
</file>