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notesMasterIdLst>
    <p:notesMasterId r:id="rId14"/>
  </p:notesMasterIdLst>
  <p:sldIdLst>
    <p:sldId id="256" r:id="rId2"/>
    <p:sldId id="259" r:id="rId3"/>
    <p:sldId id="264" r:id="rId4"/>
    <p:sldId id="260" r:id="rId5"/>
    <p:sldId id="277" r:id="rId6"/>
    <p:sldId id="262" r:id="rId7"/>
    <p:sldId id="265" r:id="rId8"/>
    <p:sldId id="263" r:id="rId9"/>
    <p:sldId id="278" r:id="rId10"/>
    <p:sldId id="279" r:id="rId11"/>
    <p:sldId id="275" r:id="rId12"/>
    <p:sldId id="276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CFA"/>
    <a:srgbClr val="3700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324" autoAdjust="0"/>
    <p:restoredTop sz="93907" autoAdjust="0"/>
  </p:normalViewPr>
  <p:slideViewPr>
    <p:cSldViewPr>
      <p:cViewPr>
        <p:scale>
          <a:sx n="66" d="100"/>
          <a:sy n="66" d="100"/>
        </p:scale>
        <p:origin x="-1476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C8849E2-4A66-4A8F-9CBB-98A58D002C71}" type="datetimeFigureOut">
              <a:rPr lang="en-US"/>
              <a:pPr>
                <a:defRPr/>
              </a:pPr>
              <a:t>9/14/2019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788BBDD-45E3-45DB-B120-3F992D17B7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953DB-4AB0-490D-A94C-BB19829B0220}" type="datetime1">
              <a:rPr lang="en-US"/>
              <a:pPr>
                <a:defRPr/>
              </a:pPr>
              <a:t>9/14/2019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www.beprojectidea.blogspot.com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521314-DA49-4016-8046-A47D621C9C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E938E-7EB0-4BB0-8D4E-AE5AB957D3DA}" type="datetime1">
              <a:rPr lang="en-US"/>
              <a:pPr>
                <a:defRPr/>
              </a:pPr>
              <a:t>9/14/2019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www.beprojectidea.blogspot.com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F431A-E6B1-4224-B6AF-AC67912798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3CB5C-6FC4-4E61-954F-5140B6AB9DF3}" type="datetime1">
              <a:rPr lang="en-US"/>
              <a:pPr>
                <a:defRPr/>
              </a:pPr>
              <a:t>9/14/2019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www.beprojectidea.blogspot.com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93FDB-89EE-4EE5-B077-CB5E3C91A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ACA74-83FB-4B02-9849-44D13FF97F5A}" type="datetime1">
              <a:rPr lang="en-US"/>
              <a:pPr>
                <a:defRPr/>
              </a:pPr>
              <a:t>9/14/2019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www.beprojectidea.blogspot.com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2D3426-C1C7-421E-AF64-E8C301F255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14506-B3F8-44D8-A619-B542B97AEAA1}" type="datetime1">
              <a:rPr lang="en-US"/>
              <a:pPr>
                <a:defRPr/>
              </a:pPr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www.beprojectidea.blogspot.com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90A5B-8632-48E2-93BC-0F33093A0F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370D0-26F3-4F57-9F86-C5A077B861C3}" type="datetime1">
              <a:rPr lang="en-US"/>
              <a:pPr>
                <a:defRPr/>
              </a:pPr>
              <a:t>9/14/2019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www.beprojectidea.blogspot.com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A2C01-86B5-4C69-8A1F-15C0330F1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8E456-DA65-425E-B202-C51894EFF5B3}" type="datetime1">
              <a:rPr lang="en-US"/>
              <a:pPr>
                <a:defRPr/>
              </a:pPr>
              <a:t>9/14/2019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www.beprojectidea.blogspot.com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F56A2-3267-4595-BD19-5D01BE2ADD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485C7-20F5-4BAA-A5FA-75F56F7BB1A0}" type="datetime1">
              <a:rPr lang="en-US"/>
              <a:pPr>
                <a:defRPr/>
              </a:pPr>
              <a:t>9/14/2019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www.beprojectidea.blogspot.com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FF24F-C17E-4368-98D9-C0FF3F03FD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7117A-8AF2-42B8-971A-3A9175D7A4AB}" type="datetime1">
              <a:rPr lang="en-US"/>
              <a:pPr>
                <a:defRPr/>
              </a:pPr>
              <a:t>9/14/2019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www.beprojectidea.blogspot.com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AB68E-4516-4593-A497-FB14325D4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A247C-6DA3-475F-8110-62A251EB4D41}" type="datetime1">
              <a:rPr lang="en-US"/>
              <a:pPr>
                <a:defRPr/>
              </a:pPr>
              <a:t>9/14/2019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www.beprojectidea.blogspot.com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73363-ECA3-4C68-9E8D-55B5661CA3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423D8-FDD8-4555-A69B-BF86B794B3C0}" type="datetime1">
              <a:rPr lang="en-US"/>
              <a:pPr>
                <a:defRPr/>
              </a:pPr>
              <a:t>9/14/2019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www.beprojectidea.blogspot.com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190C3-38C7-4B18-A1CE-57AB3F4C64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382BDACF-F8ED-47A8-96E1-59BD8AFFCCF9}" type="datetime1">
              <a:rPr lang="en-US"/>
              <a:pPr>
                <a:defRPr/>
              </a:pPr>
              <a:t>9/14/2019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www.beprojectidea.blogspot.com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28E12B14-E387-4EAF-88CD-47F1686EA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85" r:id="rId2"/>
    <p:sldLayoutId id="2147483894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5" r:id="rId9"/>
    <p:sldLayoutId id="2147483891" r:id="rId10"/>
    <p:sldLayoutId id="2147483892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SHARE</a:t>
            </a:r>
            <a:br>
              <a:rPr lang="en-US" sz="8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FACTORY</a:t>
            </a:r>
            <a:endParaRPr lang="en-US" sz="8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Subtitle 7"/>
          <p:cNvSpPr>
            <a:spLocks noGrp="1"/>
          </p:cNvSpPr>
          <p:nvPr>
            <p:ph type="subTitle" idx="1"/>
          </p:nvPr>
        </p:nvSpPr>
        <p:spPr>
          <a:xfrm>
            <a:off x="457200" y="3733800"/>
            <a:ext cx="7854950" cy="1752600"/>
          </a:xfrm>
        </p:spPr>
        <p:txBody>
          <a:bodyPr/>
          <a:lstStyle/>
          <a:p>
            <a:pPr marR="0" algn="l">
              <a:spcBef>
                <a:spcPct val="0"/>
              </a:spcBef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R="0" algn="l">
              <a:spcBef>
                <a:spcPct val="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Prepared 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R="0" algn="l">
              <a:spcBef>
                <a:spcPct val="0"/>
              </a:spcBef>
            </a:pPr>
            <a:r>
              <a:rPr lang="en-US" sz="2800" dirty="0" err="1" smtClean="0">
                <a:solidFill>
                  <a:srgbClr val="C9FAFC"/>
                </a:solidFill>
                <a:latin typeface="Times New Roman" pitchFamily="18" charset="0"/>
                <a:cs typeface="Times New Roman" pitchFamily="18" charset="0"/>
              </a:rPr>
              <a:t>Gagandeep</a:t>
            </a:r>
            <a:r>
              <a:rPr lang="en-US" sz="2800" dirty="0" smtClean="0">
                <a:solidFill>
                  <a:srgbClr val="C9FAFC"/>
                </a:solidFill>
                <a:latin typeface="Times New Roman" pitchFamily="18" charset="0"/>
                <a:cs typeface="Times New Roman" pitchFamily="18" charset="0"/>
              </a:rPr>
              <a:t> Singh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R="0" algn="l">
              <a:spcBef>
                <a:spcPct val="0"/>
              </a:spcBef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R="0" algn="l">
              <a:spcBef>
                <a:spcPct val="0"/>
              </a:spcBef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R="0" algn="l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txBody>
          <a:bodyPr/>
          <a:lstStyle/>
          <a:p>
            <a:r>
              <a:rPr lang="en-IN" dirty="0" smtClean="0"/>
              <a:t>	      HOW IT WORKS (2)</a:t>
            </a:r>
            <a:endParaRPr lang="en-IN" dirty="0"/>
          </a:p>
        </p:txBody>
      </p:sp>
      <p:sp>
        <p:nvSpPr>
          <p:cNvPr id="5" name="object 7"/>
          <p:cNvSpPr txBox="1"/>
          <p:nvPr/>
        </p:nvSpPr>
        <p:spPr>
          <a:xfrm>
            <a:off x="4038600" y="1905000"/>
            <a:ext cx="4191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Figure </a:t>
            </a:r>
            <a:r>
              <a:rPr sz="2400" b="1" dirty="0">
                <a:latin typeface="Times New Roman"/>
                <a:cs typeface="Times New Roman"/>
              </a:rPr>
              <a:t>4:- </a:t>
            </a:r>
            <a:r>
              <a:rPr sz="2400" spc="-5" dirty="0">
                <a:latin typeface="Times New Roman"/>
                <a:cs typeface="Times New Roman"/>
              </a:rPr>
              <a:t>On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Click Of Browse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Button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10"/>
          <p:cNvSpPr/>
          <p:nvPr/>
        </p:nvSpPr>
        <p:spPr>
          <a:xfrm>
            <a:off x="304800" y="1447800"/>
            <a:ext cx="3657600" cy="2155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 txBox="1"/>
          <p:nvPr/>
        </p:nvSpPr>
        <p:spPr>
          <a:xfrm>
            <a:off x="4343400" y="4343400"/>
            <a:ext cx="48006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Figure </a:t>
            </a:r>
            <a:r>
              <a:rPr sz="2400" b="1" dirty="0">
                <a:latin typeface="Times New Roman"/>
                <a:cs typeface="Times New Roman"/>
              </a:rPr>
              <a:t>5:- </a:t>
            </a:r>
            <a:r>
              <a:rPr sz="2400" spc="-5" dirty="0">
                <a:latin typeface="Times New Roman"/>
                <a:cs typeface="Times New Roman"/>
              </a:rPr>
              <a:t>On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Click Of </a:t>
            </a:r>
            <a:r>
              <a:rPr sz="2400" spc="-5">
                <a:latin typeface="Times New Roman"/>
                <a:cs typeface="Times New Roman"/>
              </a:rPr>
              <a:t>Receive</a:t>
            </a:r>
            <a:r>
              <a:rPr sz="2400">
                <a:latin typeface="Times New Roman"/>
                <a:cs typeface="Times New Roman"/>
              </a:rPr>
              <a:t> </a:t>
            </a:r>
            <a:r>
              <a:rPr sz="2400" spc="-5" smtClean="0">
                <a:latin typeface="Times New Roman"/>
                <a:cs typeface="Times New Roman"/>
              </a:rPr>
              <a:t>Button</a:t>
            </a:r>
            <a:r>
              <a:rPr lang="en-IN" sz="2400" spc="-5" dirty="0" smtClean="0">
                <a:latin typeface="Times New Roman"/>
                <a:cs typeface="Times New Roman"/>
              </a:rPr>
              <a:t> ... Add server </a:t>
            </a:r>
            <a:r>
              <a:rPr lang="en-IN" sz="2400" spc="-5" dirty="0" err="1" smtClean="0">
                <a:latin typeface="Times New Roman"/>
                <a:cs typeface="Times New Roman"/>
              </a:rPr>
              <a:t>Ip</a:t>
            </a:r>
            <a:r>
              <a:rPr lang="en-IN" sz="2400" spc="-5" dirty="0" smtClean="0">
                <a:latin typeface="Times New Roman"/>
                <a:cs typeface="Times New Roman"/>
              </a:rPr>
              <a:t> address  and file name with same format as the sending file name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800" y="3810000"/>
            <a:ext cx="3810000" cy="289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Conclusion :</a:t>
            </a:r>
          </a:p>
        </p:txBody>
      </p:sp>
      <p:sp>
        <p:nvSpPr>
          <p:cNvPr id="19459" name="Content Placeholder 4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191000"/>
          </a:xfrm>
        </p:spPr>
        <p:txBody>
          <a:bodyPr/>
          <a:lstStyle/>
          <a:p>
            <a:pPr marL="12700" marR="5080">
              <a:lnSpc>
                <a:spcPct val="110300"/>
              </a:lnSpc>
              <a:spcBef>
                <a:spcPts val="1575"/>
              </a:spcBef>
              <a:buNone/>
            </a:pPr>
            <a:r>
              <a:rPr lang="en-IN" sz="2400" spc="-5" dirty="0" smtClean="0">
                <a:latin typeface="Times New Roman"/>
                <a:cs typeface="Times New Roman"/>
              </a:rPr>
              <a:t>The </a:t>
            </a:r>
            <a:r>
              <a:rPr lang="en-IN" sz="2400" spc="-5" dirty="0" err="1" smtClean="0">
                <a:latin typeface="Times New Roman"/>
                <a:cs typeface="Times New Roman"/>
              </a:rPr>
              <a:t>ShareFactory</a:t>
            </a:r>
            <a:r>
              <a:rPr lang="en-IN" sz="2400" spc="-5" dirty="0" smtClean="0">
                <a:latin typeface="Times New Roman"/>
                <a:cs typeface="Times New Roman"/>
              </a:rPr>
              <a:t> Software is developed using NETBEANS fully  meets the objectives of the system which it has been developed. The  system </a:t>
            </a:r>
            <a:r>
              <a:rPr lang="en-IN" sz="2400" dirty="0" smtClean="0">
                <a:latin typeface="Times New Roman"/>
                <a:cs typeface="Times New Roman"/>
              </a:rPr>
              <a:t>has reached </a:t>
            </a:r>
            <a:r>
              <a:rPr lang="en-IN" sz="2400" spc="-5" dirty="0" smtClean="0">
                <a:latin typeface="Times New Roman"/>
                <a:cs typeface="Times New Roman"/>
              </a:rPr>
              <a:t>a steady state where all bugs have been  eliminated. The </a:t>
            </a:r>
            <a:r>
              <a:rPr lang="en-IN" sz="2400" dirty="0" smtClean="0">
                <a:latin typeface="Times New Roman"/>
                <a:cs typeface="Times New Roman"/>
              </a:rPr>
              <a:t>system </a:t>
            </a:r>
            <a:r>
              <a:rPr lang="en-IN" sz="2400" spc="-5" dirty="0" smtClean="0">
                <a:latin typeface="Times New Roman"/>
                <a:cs typeface="Times New Roman"/>
              </a:rPr>
              <a:t>is operated at a high level of efficiency and  all the society members and admin associated with the system  understands its advantage. The system solves the problem. </a:t>
            </a:r>
            <a:r>
              <a:rPr lang="en-IN" sz="2400" spc="-10" dirty="0" smtClean="0">
                <a:latin typeface="Times New Roman"/>
                <a:cs typeface="Times New Roman"/>
              </a:rPr>
              <a:t>It </a:t>
            </a:r>
            <a:r>
              <a:rPr lang="en-IN" sz="2400" spc="-5" dirty="0" smtClean="0">
                <a:latin typeface="Times New Roman"/>
                <a:cs typeface="Times New Roman"/>
              </a:rPr>
              <a:t>was  intended to solve as requirement</a:t>
            </a:r>
            <a:r>
              <a:rPr lang="en-IN" sz="2400" dirty="0" smtClean="0">
                <a:latin typeface="Times New Roman"/>
                <a:cs typeface="Times New Roman"/>
              </a:rPr>
              <a:t> </a:t>
            </a:r>
            <a:r>
              <a:rPr lang="en-IN" sz="2400" spc="-5" dirty="0" smtClean="0">
                <a:latin typeface="Times New Roman"/>
                <a:cs typeface="Times New Roman"/>
              </a:rPr>
              <a:t>specification.</a:t>
            </a:r>
            <a:endParaRPr lang="en-IN" sz="2400" dirty="0" smtClean="0">
              <a:latin typeface="Times New Roman"/>
              <a:cs typeface="Times New Roman"/>
            </a:endParaRPr>
          </a:p>
          <a:p>
            <a:pPr algn="just" eaLnBrk="1" hangingPunct="1">
              <a:buFont typeface="Wingdings 2" pitchFamily="18" charset="2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mtClean="0"/>
              <a:t/>
            </a:r>
            <a:br>
              <a:rPr smtClean="0"/>
            </a:b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0225" y="2705100"/>
            <a:ext cx="7772400" cy="1509713"/>
          </a:xfrm>
        </p:spPr>
        <p:txBody>
          <a:bodyPr>
            <a:normAutofit lnSpcReduction="10000"/>
          </a:bodyPr>
          <a:lstStyle/>
          <a:p>
            <a:pPr algn="ctr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r>
              <a:rPr lang="en-US" sz="72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smtClean="0"/>
              <a:t/>
            </a:r>
            <a:br>
              <a:rPr lang="en-US" u="sng" dirty="0" smtClean="0"/>
            </a:br>
            <a:endParaRPr lang="en-US" u="sn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www.beprojectidea.blogspot.com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Need to know about Socket Programming</a:t>
            </a: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81000" y="2590800"/>
            <a:ext cx="8458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914400" marR="0" lvl="2" indent="-2460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39763" marR="0" lvl="1" indent="-2460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Socket-level programming</a:t>
            </a:r>
          </a:p>
          <a:p>
            <a:pPr marL="914400" marR="0" lvl="2" indent="-2460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Writing a client</a:t>
            </a:r>
          </a:p>
          <a:p>
            <a:pPr marL="914400" marR="0" lvl="2" indent="-2460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Writing a server</a:t>
            </a:r>
          </a:p>
          <a:p>
            <a:pPr marL="914400" marR="0" lvl="2" indent="-2460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-2460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04800" y="152400"/>
            <a:ext cx="7848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b="0" dirty="0">
                <a:solidFill>
                  <a:schemeClr val="tx2"/>
                </a:solidFill>
                <a:latin typeface="Times New Roman" pitchFamily="18" charset="0"/>
              </a:rPr>
              <a:t>Socket-Level Programming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81000" y="1752600"/>
            <a:ext cx="8763000" cy="21955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85000"/>
              </a:lnSpc>
              <a:spcBef>
                <a:spcPct val="50000"/>
              </a:spcBef>
            </a:pPr>
            <a:r>
              <a:rPr lang="en-US" sz="2400" b="0" dirty="0"/>
              <a:t>Socket is an abstraction of one type of bi-directional communication channel between hosts</a:t>
            </a:r>
          </a:p>
          <a:p>
            <a:pPr marL="457200" indent="-457200">
              <a:lnSpc>
                <a:spcPct val="85000"/>
              </a:lnSpc>
              <a:spcBef>
                <a:spcPct val="50000"/>
              </a:spcBef>
            </a:pPr>
            <a:endParaRPr lang="en-US" sz="2400" b="0" dirty="0"/>
          </a:p>
          <a:p>
            <a:pPr marL="457200" indent="-457200">
              <a:lnSpc>
                <a:spcPct val="85000"/>
              </a:lnSpc>
              <a:spcBef>
                <a:spcPct val="50000"/>
              </a:spcBef>
            </a:pPr>
            <a:r>
              <a:rPr lang="en-US" sz="2400" b="0" dirty="0"/>
              <a:t>Send and receive data using  streams</a:t>
            </a:r>
          </a:p>
          <a:p>
            <a:pPr marL="457200" indent="-457200">
              <a:lnSpc>
                <a:spcPct val="85000"/>
              </a:lnSpc>
              <a:spcBef>
                <a:spcPct val="50000"/>
              </a:spcBef>
            </a:pPr>
            <a:endParaRPr lang="en-US" sz="2400" b="0" dirty="0"/>
          </a:p>
        </p:txBody>
      </p: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685800" y="3581400"/>
            <a:ext cx="7543800" cy="1585913"/>
            <a:chOff x="432" y="2256"/>
            <a:chExt cx="4752" cy="999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432" y="2448"/>
              <a:ext cx="1008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624" y="2592"/>
              <a:ext cx="8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/>
                <a:t>Client</a:t>
              </a: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4176" y="2400"/>
              <a:ext cx="1008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4272" y="2592"/>
              <a:ext cx="8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/>
                <a:t>Server</a:t>
              </a: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3312" y="2544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2256" y="2640"/>
              <a:ext cx="1104" cy="192"/>
            </a:xfrm>
            <a:custGeom>
              <a:avLst/>
              <a:gdLst/>
              <a:ahLst/>
              <a:cxnLst>
                <a:cxn ang="0">
                  <a:pos x="0" y="127"/>
                </a:cxn>
                <a:cxn ang="0">
                  <a:pos x="271" y="59"/>
                </a:cxn>
                <a:cxn ang="0">
                  <a:pos x="542" y="0"/>
                </a:cxn>
                <a:cxn ang="0">
                  <a:pos x="610" y="51"/>
                </a:cxn>
                <a:cxn ang="0">
                  <a:pos x="686" y="161"/>
                </a:cxn>
                <a:cxn ang="0">
                  <a:pos x="805" y="169"/>
                </a:cxn>
                <a:cxn ang="0">
                  <a:pos x="949" y="144"/>
                </a:cxn>
                <a:cxn ang="0">
                  <a:pos x="1033" y="110"/>
                </a:cxn>
              </a:cxnLst>
              <a:rect l="0" t="0" r="r" b="b"/>
              <a:pathLst>
                <a:path w="1033" h="175">
                  <a:moveTo>
                    <a:pt x="0" y="127"/>
                  </a:moveTo>
                  <a:cubicBezTo>
                    <a:pt x="90" y="104"/>
                    <a:pt x="179" y="74"/>
                    <a:pt x="271" y="59"/>
                  </a:cubicBezTo>
                  <a:cubicBezTo>
                    <a:pt x="550" y="14"/>
                    <a:pt x="400" y="107"/>
                    <a:pt x="542" y="0"/>
                  </a:cubicBezTo>
                  <a:cubicBezTo>
                    <a:pt x="565" y="17"/>
                    <a:pt x="593" y="28"/>
                    <a:pt x="610" y="51"/>
                  </a:cubicBezTo>
                  <a:cubicBezTo>
                    <a:pt x="664" y="122"/>
                    <a:pt x="532" y="105"/>
                    <a:pt x="686" y="161"/>
                  </a:cubicBezTo>
                  <a:cubicBezTo>
                    <a:pt x="723" y="175"/>
                    <a:pt x="765" y="166"/>
                    <a:pt x="805" y="169"/>
                  </a:cubicBezTo>
                  <a:cubicBezTo>
                    <a:pt x="867" y="163"/>
                    <a:pt x="891" y="164"/>
                    <a:pt x="949" y="144"/>
                  </a:cubicBezTo>
                  <a:cubicBezTo>
                    <a:pt x="978" y="134"/>
                    <a:pt x="1033" y="110"/>
                    <a:pt x="1033" y="11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1536" y="2256"/>
              <a:ext cx="15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sz="1800">
                  <a:solidFill>
                    <a:schemeClr val="tx2"/>
                  </a:solidFill>
                  <a:latin typeface="Courier New" pitchFamily="49" charset="0"/>
                </a:rPr>
                <a:t>OutputStream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1488" y="3024"/>
              <a:ext cx="15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sz="1800" dirty="0" err="1">
                  <a:solidFill>
                    <a:schemeClr val="tx2"/>
                  </a:solidFill>
                  <a:latin typeface="Courier New" pitchFamily="49" charset="0"/>
                </a:rPr>
                <a:t>InputStream</a:t>
              </a:r>
              <a:endParaRPr lang="en-US" sz="1800" dirty="0">
                <a:solidFill>
                  <a:schemeClr val="tx2"/>
                </a:solidFill>
                <a:latin typeface="Courier New" pitchFamily="49" charset="0"/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3024" y="2304"/>
              <a:ext cx="15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sz="1800">
                  <a:solidFill>
                    <a:schemeClr val="accent2"/>
                  </a:solidFill>
                  <a:latin typeface="Courier New" pitchFamily="49" charset="0"/>
                </a:rPr>
                <a:t>InputStream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3024" y="3024"/>
              <a:ext cx="15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sz="1800">
                  <a:solidFill>
                    <a:schemeClr val="accent2"/>
                  </a:solidFill>
                  <a:latin typeface="Courier New" pitchFamily="49" charset="0"/>
                </a:rPr>
                <a:t>OutputStream</a:t>
              </a:r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1776" y="2592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 flipH="1">
              <a:off x="1728" y="2976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 flipH="1">
              <a:off x="3360" y="3024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 flipH="1">
              <a:off x="1440" y="2784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Line 28"/>
            <p:cNvSpPr>
              <a:spLocks noChangeShapeType="1"/>
            </p:cNvSpPr>
            <p:nvPr/>
          </p:nvSpPr>
          <p:spPr bwMode="auto">
            <a:xfrm flipV="1">
              <a:off x="3312" y="2736"/>
              <a:ext cx="864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304800" y="5181600"/>
            <a:ext cx="4495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/>
            <a:r>
              <a:rPr lang="en-US" sz="2400" b="0" dirty="0"/>
              <a:t>Next:</a:t>
            </a:r>
          </a:p>
          <a:p>
            <a:pPr marL="742950" lvl="1" indent="-285750">
              <a:buClr>
                <a:schemeClr val="folHlink"/>
              </a:buClr>
              <a:buSzPct val="80000"/>
              <a:buFont typeface="Monotype Sorts" pitchFamily="2" charset="2"/>
              <a:buChar char="n"/>
            </a:pPr>
            <a:r>
              <a:rPr lang="en-US" b="0" dirty="0"/>
              <a:t>How to write a client</a:t>
            </a:r>
          </a:p>
          <a:p>
            <a:pPr marL="742950" lvl="1" indent="-285750">
              <a:buClr>
                <a:schemeClr val="folHlink"/>
              </a:buClr>
              <a:buSzPct val="80000"/>
              <a:buFont typeface="Monotype Sorts" pitchFamily="2" charset="2"/>
              <a:buChar char="n"/>
            </a:pPr>
            <a:r>
              <a:rPr lang="en-US" b="0" dirty="0"/>
              <a:t>How to write a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04800" y="152400"/>
            <a:ext cx="7848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b="0" dirty="0">
                <a:solidFill>
                  <a:schemeClr val="tx2"/>
                </a:solidFill>
                <a:latin typeface="Times New Roman" pitchFamily="18" charset="0"/>
              </a:rPr>
              <a:t>Writing Clients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0" y="1524000"/>
            <a:ext cx="9144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write a client socket using </a:t>
            </a:r>
            <a:r>
              <a:rPr kumimoji="0" lang="en-US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java.net.Socket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39763" marR="0" lvl="1" indent="-246063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 a new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Socket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with hostname and port number of the connection </a:t>
            </a:r>
          </a:p>
          <a:p>
            <a:pPr marL="639763" marR="0" lvl="1" indent="-246063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Socket s =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CC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New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Socket(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CC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String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hostName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6CC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portNumber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914400" marR="0" lvl="2" indent="-246063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0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639763" marR="0" lvl="1" indent="-246063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s.getOutputStream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()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s.getInputStream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()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get streams for sending and receiving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infomation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39763" marR="0" lvl="1" indent="-246063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39763" marR="0" lvl="1" indent="-246063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Need to learn protocol used to communicate</a:t>
            </a:r>
          </a:p>
          <a:p>
            <a:pPr marL="914400" marR="0" lvl="2" indent="-246063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Know how to properly form requests to send to server</a:t>
            </a:r>
          </a:p>
          <a:p>
            <a:pPr marL="914400" marR="0" lvl="2" indent="-246063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Know how to interpret the server’s responses</a:t>
            </a:r>
          </a:p>
          <a:p>
            <a:pPr marL="639763" marR="0" lvl="1" indent="-246063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24"/>
          <p:cNvSpPr txBox="1">
            <a:spLocks noChangeArrowheads="1"/>
          </p:cNvSpPr>
          <p:nvPr/>
        </p:nvSpPr>
        <p:spPr bwMode="auto">
          <a:xfrm>
            <a:off x="228600" y="1524000"/>
            <a:ext cx="8915400" cy="49450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en-US" b="0" dirty="0"/>
              <a:t> </a:t>
            </a:r>
            <a:r>
              <a:rPr lang="en-US" b="0" dirty="0" err="1"/>
              <a:t>SocketTest</a:t>
            </a:r>
            <a:r>
              <a:rPr lang="en-US" b="0" dirty="0"/>
              <a:t>: </a:t>
            </a:r>
          </a:p>
          <a:p>
            <a:pPr marL="914400" lvl="1" indent="-457200">
              <a:buFont typeface="Monotype Sorts" pitchFamily="2" charset="2"/>
              <a:buNone/>
            </a:pPr>
            <a:r>
              <a:rPr lang="en-US" b="0" dirty="0"/>
              <a:t>Makes a socket connection to the atomic clock in Boulder, Colorado, </a:t>
            </a:r>
          </a:p>
          <a:p>
            <a:pPr marL="914400" lvl="1" indent="-457200">
              <a:buFont typeface="Monotype Sorts" pitchFamily="2" charset="2"/>
              <a:buNone/>
            </a:pPr>
            <a:r>
              <a:rPr lang="en-US" b="0" dirty="0"/>
              <a:t>and prints the time that the server sends.</a:t>
            </a:r>
          </a:p>
          <a:p>
            <a:pPr marL="914400" lvl="1" indent="-457200">
              <a:buFont typeface="Monotype Sorts" pitchFamily="2" charset="2"/>
              <a:buNone/>
            </a:pPr>
            <a:r>
              <a:rPr lang="en-US" sz="1600" dirty="0">
                <a:latin typeface="Courier New" pitchFamily="49" charset="0"/>
              </a:rPr>
              <a:t>       try</a:t>
            </a:r>
          </a:p>
          <a:p>
            <a:pPr marL="1371600" lvl="2" indent="-457200">
              <a:buFont typeface="Monotype Sorts" pitchFamily="2" charset="2"/>
              <a:buNone/>
            </a:pPr>
            <a:r>
              <a:rPr lang="en-US" sz="1600" dirty="0">
                <a:latin typeface="Courier New" pitchFamily="49" charset="0"/>
              </a:rPr>
              <a:t>    { 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Socket s = new Socket("time-A.timefreq.bldrdoc.gov", 13);</a:t>
            </a:r>
          </a:p>
          <a:p>
            <a:pPr marL="1371600" lvl="2" indent="-457200">
              <a:buFont typeface="Monotype Sorts" pitchFamily="2" charset="2"/>
              <a:buNone/>
            </a:pPr>
            <a:r>
              <a:rPr lang="en-US" sz="1600" dirty="0">
                <a:latin typeface="Courier New" pitchFamily="49" charset="0"/>
              </a:rPr>
              <a:t>     </a:t>
            </a:r>
          </a:p>
          <a:p>
            <a:pPr marL="1371600" lvl="2" indent="-457200">
              <a:buFont typeface="Monotype Sorts" pitchFamily="2" charset="2"/>
              <a:buNone/>
            </a:pPr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BufferedReader</a:t>
            </a:r>
            <a:r>
              <a:rPr lang="en-US" sz="1600" dirty="0">
                <a:latin typeface="Courier New" pitchFamily="49" charset="0"/>
              </a:rPr>
              <a:t> in = new </a:t>
            </a:r>
            <a:r>
              <a:rPr lang="en-US" sz="1600" dirty="0" err="1">
                <a:latin typeface="Courier New" pitchFamily="49" charset="0"/>
              </a:rPr>
              <a:t>BufferedReader</a:t>
            </a:r>
            <a:endParaRPr lang="en-US" sz="1600" dirty="0">
              <a:latin typeface="Courier New" pitchFamily="49" charset="0"/>
            </a:endParaRPr>
          </a:p>
          <a:p>
            <a:pPr marL="1371600" lvl="2" indent="-457200">
              <a:buFont typeface="Monotype Sorts" pitchFamily="2" charset="2"/>
              <a:buNone/>
            </a:pPr>
            <a:r>
              <a:rPr lang="en-US" sz="1600" dirty="0">
                <a:latin typeface="Courier New" pitchFamily="49" charset="0"/>
              </a:rPr>
              <a:t>            (new </a:t>
            </a:r>
            <a:r>
              <a:rPr lang="en-US" sz="1600" dirty="0" err="1">
                <a:latin typeface="Courier New" pitchFamily="49" charset="0"/>
              </a:rPr>
              <a:t>InputStreamReader</a:t>
            </a:r>
            <a:r>
              <a:rPr lang="en-US" sz="1600" dirty="0">
                <a:latin typeface="Courier New" pitchFamily="49" charset="0"/>
              </a:rPr>
              <a:t>( </a:t>
            </a:r>
            <a:r>
              <a:rPr lang="en-US" sz="1600" dirty="0" err="1">
                <a:solidFill>
                  <a:schemeClr val="tx2"/>
                </a:solidFill>
                <a:latin typeface="Courier New" pitchFamily="49" charset="0"/>
              </a:rPr>
              <a:t>s.getInputStream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()</a:t>
            </a:r>
            <a:r>
              <a:rPr lang="en-US" sz="1600" dirty="0">
                <a:latin typeface="Courier New" pitchFamily="49" charset="0"/>
              </a:rPr>
              <a:t> ));</a:t>
            </a:r>
          </a:p>
          <a:p>
            <a:pPr marL="1371600" lvl="2" indent="-457200">
              <a:buFont typeface="Monotype Sorts" pitchFamily="2" charset="2"/>
              <a:buNone/>
            </a:pPr>
            <a:r>
              <a:rPr lang="en-US" sz="1600" dirty="0">
                <a:latin typeface="Courier New" pitchFamily="49" charset="0"/>
              </a:rPr>
              <a:t>	</a:t>
            </a:r>
          </a:p>
          <a:p>
            <a:pPr marL="1371600" lvl="2" indent="-457200">
              <a:buFont typeface="Monotype Sorts" pitchFamily="2" charset="2"/>
              <a:buNone/>
            </a:pPr>
            <a:r>
              <a:rPr lang="en-US" sz="1600" dirty="0">
                <a:latin typeface="Courier New" pitchFamily="49" charset="0"/>
              </a:rPr>
              <a:t>      // read from in</a:t>
            </a:r>
          </a:p>
          <a:p>
            <a:pPr marL="1371600" lvl="2" indent="-457200">
              <a:buFont typeface="Monotype Sorts" pitchFamily="2" charset="2"/>
              <a:buNone/>
            </a:pPr>
            <a:r>
              <a:rPr lang="en-US" sz="1600" dirty="0">
                <a:latin typeface="Courier New" pitchFamily="49" charset="0"/>
              </a:rPr>
              <a:t>	</a:t>
            </a:r>
          </a:p>
          <a:p>
            <a:pPr marL="1371600" lvl="2" indent="-457200">
              <a:buFont typeface="Monotype Sorts" pitchFamily="2" charset="2"/>
              <a:buNone/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 marL="1371600" lvl="2" indent="-457200">
              <a:buFont typeface="Monotype Sorts" pitchFamily="2" charset="2"/>
              <a:buNone/>
            </a:pPr>
            <a:r>
              <a:rPr lang="en-US" sz="1600" dirty="0">
                <a:latin typeface="Courier New" pitchFamily="49" charset="0"/>
              </a:rPr>
              <a:t>    catch (</a:t>
            </a:r>
            <a:r>
              <a:rPr lang="en-US" sz="1600" dirty="0" err="1">
                <a:latin typeface="Courier New" pitchFamily="49" charset="0"/>
              </a:rPr>
              <a:t>IOException</a:t>
            </a:r>
            <a:r>
              <a:rPr lang="en-US" sz="1600" dirty="0">
                <a:latin typeface="Courier New" pitchFamily="49" charset="0"/>
              </a:rPr>
              <a:t> e)</a:t>
            </a:r>
          </a:p>
          <a:p>
            <a:pPr marL="1371600" lvl="2" indent="-457200">
              <a:buFont typeface="Monotype Sorts" pitchFamily="2" charset="2"/>
              <a:buNone/>
            </a:pPr>
            <a:r>
              <a:rPr lang="en-US" sz="1600" dirty="0">
                <a:latin typeface="Courier New" pitchFamily="49" charset="0"/>
              </a:rPr>
              <a:t>    {  </a:t>
            </a:r>
            <a:r>
              <a:rPr lang="en-US" sz="1600" dirty="0" err="1">
                <a:latin typeface="Courier New" pitchFamily="49" charset="0"/>
              </a:rPr>
              <a:t>e.printStackTrace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pPr marL="1371600" lvl="2" indent="-457200">
              <a:buFont typeface="Monotype Sorts" pitchFamily="2" charset="2"/>
              <a:buNone/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 marL="1371600" lvl="2" indent="-457200">
              <a:buFont typeface="Monotype Sorts" pitchFamily="2" charset="2"/>
              <a:buNone/>
            </a:pPr>
            <a:r>
              <a:rPr lang="en-US" sz="1600" dirty="0">
                <a:latin typeface="Courier New" pitchFamily="49" charset="0"/>
              </a:rPr>
              <a:t>   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04800" y="152400"/>
            <a:ext cx="7848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0" dirty="0">
                <a:solidFill>
                  <a:schemeClr val="tx2"/>
                </a:solidFill>
              </a:rPr>
              <a:t>Writing Clients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04800" y="152400"/>
            <a:ext cx="7848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0" dirty="0">
                <a:solidFill>
                  <a:schemeClr val="tx2"/>
                </a:solidFill>
              </a:rPr>
              <a:t>Writing Servers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1676400"/>
            <a:ext cx="8458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50000"/>
              </a:spcBef>
            </a:pPr>
            <a:r>
              <a:rPr lang="en-US" sz="2400" b="0" dirty="0"/>
              <a:t>To write a server using </a:t>
            </a:r>
            <a:r>
              <a:rPr lang="en-US" dirty="0" err="1">
                <a:solidFill>
                  <a:schemeClr val="tx2"/>
                </a:solidFill>
              </a:rPr>
              <a:t>java.net.ServerSocket</a:t>
            </a:r>
            <a:endParaRPr lang="en-US" sz="2400" b="0" dirty="0"/>
          </a:p>
          <a:p>
            <a:pPr marL="742950" lvl="1" indent="-285750">
              <a:spcBef>
                <a:spcPct val="5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</a:pPr>
            <a:r>
              <a:rPr lang="en-US" sz="1800" b="0" dirty="0"/>
              <a:t>Create a new </a:t>
            </a:r>
            <a:r>
              <a:rPr lang="en-US" sz="1800" dirty="0" err="1">
                <a:solidFill>
                  <a:schemeClr val="tx2"/>
                </a:solidFill>
                <a:latin typeface="Courier New" pitchFamily="49" charset="0"/>
              </a:rPr>
              <a:t>ServerSocket</a:t>
            </a:r>
            <a:r>
              <a:rPr lang="en-US" sz="1800" b="0" dirty="0"/>
              <a:t> with a port number to listen on the port</a:t>
            </a:r>
          </a:p>
          <a:p>
            <a:pPr marL="1143000" lvl="2" indent="-228600">
              <a:spcBef>
                <a:spcPct val="50000"/>
              </a:spcBef>
              <a:buClr>
                <a:schemeClr val="folHlink"/>
              </a:buClr>
              <a:buSzPct val="80000"/>
              <a:buFont typeface="Monotype Sorts" pitchFamily="2" charset="2"/>
              <a:buNone/>
            </a:pPr>
            <a:r>
              <a:rPr lang="en-US" sz="1600" dirty="0" err="1">
                <a:latin typeface="Courier New" pitchFamily="49" charset="0"/>
              </a:rPr>
              <a:t>ServerSocket</a:t>
            </a:r>
            <a:r>
              <a:rPr lang="en-US" sz="1600" dirty="0">
                <a:latin typeface="Courier New" pitchFamily="49" charset="0"/>
              </a:rPr>
              <a:t> s = </a:t>
            </a:r>
            <a:r>
              <a:rPr lang="en-US" sz="1600" dirty="0">
                <a:solidFill>
                  <a:srgbClr val="66CCFF"/>
                </a:solidFill>
                <a:latin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ServerSocket</a:t>
            </a:r>
            <a:r>
              <a:rPr lang="en-US" sz="1600" dirty="0">
                <a:latin typeface="Courier New" pitchFamily="49" charset="0"/>
              </a:rPr>
              <a:t>( </a:t>
            </a:r>
            <a:r>
              <a:rPr lang="en-US" sz="1600" dirty="0" err="1">
                <a:latin typeface="Courier New" pitchFamily="49" charset="0"/>
              </a:rPr>
              <a:t>portNumber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marL="742950" lvl="1" indent="-285750">
              <a:spcBef>
                <a:spcPct val="5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</a:pPr>
            <a:r>
              <a:rPr lang="en-US" sz="1800" b="0" dirty="0"/>
              <a:t>Use</a:t>
            </a:r>
            <a:r>
              <a:rPr lang="en-US" sz="1800" b="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accept()</a:t>
            </a:r>
            <a:r>
              <a:rPr lang="en-US" sz="1800" b="0" dirty="0"/>
              <a:t> to listen on the  port. </a:t>
            </a:r>
          </a:p>
          <a:p>
            <a:pPr marL="742950" lvl="1" indent="-285750">
              <a:spcBef>
                <a:spcPct val="5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</a:pPr>
            <a:endParaRPr lang="en-US" sz="1800" b="0" dirty="0"/>
          </a:p>
          <a:p>
            <a:pPr marL="742950" lvl="1" indent="-285750">
              <a:spcBef>
                <a:spcPct val="5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accept</a:t>
            </a:r>
            <a:r>
              <a:rPr lang="en-US" sz="1800" b="0" dirty="0">
                <a:solidFill>
                  <a:schemeClr val="accent2"/>
                </a:solidFill>
              </a:rPr>
              <a:t>()</a:t>
            </a:r>
            <a:r>
              <a:rPr lang="en-US" sz="1800" b="0" dirty="0"/>
              <a:t> returns a socket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incoming</a:t>
            </a:r>
            <a:r>
              <a:rPr lang="en-US" sz="1800" b="0" dirty="0"/>
              <a:t> when a client calls</a:t>
            </a:r>
          </a:p>
          <a:p>
            <a:pPr marL="1143000" lvl="2" indent="-228600">
              <a:spcBef>
                <a:spcPct val="50000"/>
              </a:spcBef>
              <a:buClr>
                <a:schemeClr val="folHlink"/>
              </a:buClr>
              <a:buSzPct val="80000"/>
              <a:buFont typeface="Monotype Sorts" pitchFamily="2" charset="2"/>
              <a:buNone/>
            </a:pPr>
            <a:r>
              <a:rPr lang="en-US" sz="1800" dirty="0">
                <a:latin typeface="Courier New" pitchFamily="49" charset="0"/>
              </a:rPr>
              <a:t>Socket incoming = </a:t>
            </a:r>
            <a:r>
              <a:rPr lang="en-US" sz="1800" dirty="0" err="1">
                <a:latin typeface="Courier New" pitchFamily="49" charset="0"/>
              </a:rPr>
              <a:t>s.accept</a:t>
            </a:r>
            <a:r>
              <a:rPr lang="en-US" sz="1800" dirty="0">
                <a:latin typeface="Courier New" pitchFamily="49" charset="0"/>
              </a:rPr>
              <a:t>();</a:t>
            </a:r>
          </a:p>
          <a:p>
            <a:pPr marL="1143000" lvl="2" indent="-228600">
              <a:spcBef>
                <a:spcPct val="50000"/>
              </a:spcBef>
              <a:buClr>
                <a:schemeClr val="folHlink"/>
              </a:buClr>
              <a:buSzPct val="80000"/>
              <a:buFont typeface="Monotype Sorts" pitchFamily="2" charset="2"/>
              <a:buNone/>
            </a:pPr>
            <a:endParaRPr lang="en-US" sz="1800" dirty="0">
              <a:latin typeface="Courier New" pitchFamily="49" charset="0"/>
            </a:endParaRPr>
          </a:p>
          <a:p>
            <a:pPr marL="742950" lvl="1" indent="-285750">
              <a:spcBef>
                <a:spcPct val="5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</a:pPr>
            <a:r>
              <a:rPr lang="en-US" sz="1800" b="0" dirty="0"/>
              <a:t>Call </a:t>
            </a:r>
            <a:r>
              <a:rPr lang="en-US" sz="1800" dirty="0" err="1">
                <a:solidFill>
                  <a:schemeClr val="tx2"/>
                </a:solidFill>
                <a:latin typeface="Courier New" pitchFamily="49" charset="0"/>
              </a:rPr>
              <a:t>incoming.getOutputStream</a:t>
            </a:r>
            <a:r>
              <a:rPr lang="en-US" sz="1800" dirty="0">
                <a:solidFill>
                  <a:schemeClr val="tx2"/>
                </a:solidFill>
                <a:latin typeface="Courier New" pitchFamily="49" charset="0"/>
              </a:rPr>
              <a:t>()</a:t>
            </a:r>
            <a:r>
              <a:rPr lang="en-US" sz="1800" b="0" dirty="0"/>
              <a:t> and </a:t>
            </a:r>
            <a:r>
              <a:rPr lang="en-US" sz="1800" dirty="0" err="1">
                <a:solidFill>
                  <a:schemeClr val="tx2"/>
                </a:solidFill>
                <a:latin typeface="Courier New" pitchFamily="49" charset="0"/>
              </a:rPr>
              <a:t>incoming.getInputStream</a:t>
            </a:r>
            <a:r>
              <a:rPr lang="en-US" sz="1800" dirty="0">
                <a:solidFill>
                  <a:schemeClr val="tx2"/>
                </a:solidFill>
                <a:latin typeface="Courier New" pitchFamily="49" charset="0"/>
              </a:rPr>
              <a:t>()</a:t>
            </a:r>
            <a:r>
              <a:rPr lang="en-US" sz="1800" b="0" dirty="0"/>
              <a:t> to get streams for sending and receiving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04800" y="152400"/>
            <a:ext cx="7848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 b="0" dirty="0">
                <a:solidFill>
                  <a:schemeClr val="tx2"/>
                </a:solidFill>
              </a:rPr>
              <a:t>Writing Servers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04800" y="1600200"/>
            <a:ext cx="9220200" cy="4179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80000"/>
              </a:lnSpc>
              <a:spcBef>
                <a:spcPct val="50000"/>
              </a:spcBef>
            </a:pPr>
            <a:r>
              <a:rPr lang="en-US" b="0" dirty="0"/>
              <a:t>Example: Echo server</a:t>
            </a: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1400" b="0" dirty="0">
                <a:latin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</a:rPr>
              <a:t>ServerSocket</a:t>
            </a:r>
            <a:r>
              <a:rPr lang="en-US" dirty="0">
                <a:latin typeface="Courier New" pitchFamily="49" charset="0"/>
              </a:rPr>
              <a:t> s = 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</a:rPr>
              <a:t>new </a:t>
            </a:r>
            <a:r>
              <a:rPr lang="en-US" dirty="0" err="1">
                <a:solidFill>
                  <a:schemeClr val="tx2"/>
                </a:solidFill>
                <a:latin typeface="Courier New" pitchFamily="49" charset="0"/>
              </a:rPr>
              <a:t>ServerSocket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</a:rPr>
              <a:t>(8189);</a:t>
            </a:r>
            <a:endParaRPr lang="en-US" dirty="0">
              <a:latin typeface="Courier New" pitchFamily="49" charset="0"/>
            </a:endParaRP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    Socket incoming = </a:t>
            </a:r>
            <a:r>
              <a:rPr lang="en-US" dirty="0" err="1">
                <a:solidFill>
                  <a:schemeClr val="tx2"/>
                </a:solidFill>
                <a:latin typeface="Courier New" pitchFamily="49" charset="0"/>
              </a:rPr>
              <a:t>s.accept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</a:rPr>
              <a:t>( );</a:t>
            </a: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</a:rPr>
              <a:t>BufferedReader</a:t>
            </a:r>
            <a:r>
              <a:rPr lang="en-US" dirty="0">
                <a:latin typeface="Courier New" pitchFamily="49" charset="0"/>
              </a:rPr>
              <a:t> in = </a:t>
            </a:r>
            <a:r>
              <a:rPr lang="en-US" dirty="0">
                <a:solidFill>
                  <a:srgbClr val="66CCFF"/>
                </a:solidFill>
                <a:latin typeface="Courier New" pitchFamily="49" charset="0"/>
              </a:rPr>
              <a:t>new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BufferedReader</a:t>
            </a:r>
            <a:endParaRPr lang="en-US" dirty="0">
              <a:latin typeface="Courier New" pitchFamily="49" charset="0"/>
            </a:endParaRP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     (</a:t>
            </a:r>
            <a:r>
              <a:rPr lang="en-US" dirty="0">
                <a:solidFill>
                  <a:srgbClr val="66CCFF"/>
                </a:solidFill>
                <a:latin typeface="Courier New" pitchFamily="49" charset="0"/>
              </a:rPr>
              <a:t>new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InputStreamReader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solidFill>
                  <a:schemeClr val="tx2"/>
                </a:solidFill>
                <a:latin typeface="Courier New" pitchFamily="49" charset="0"/>
              </a:rPr>
              <a:t>incoming.getInputStream</a:t>
            </a:r>
            <a:r>
              <a:rPr lang="en-US" dirty="0">
                <a:latin typeface="Courier New" pitchFamily="49" charset="0"/>
              </a:rPr>
              <a:t>()));</a:t>
            </a: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</a:rPr>
              <a:t>PrintWriter</a:t>
            </a:r>
            <a:r>
              <a:rPr lang="en-US" dirty="0">
                <a:latin typeface="Courier New" pitchFamily="49" charset="0"/>
              </a:rPr>
              <a:t> out = </a:t>
            </a:r>
            <a:r>
              <a:rPr lang="en-US" dirty="0">
                <a:solidFill>
                  <a:srgbClr val="66CCFF"/>
                </a:solidFill>
                <a:latin typeface="Courier New" pitchFamily="49" charset="0"/>
              </a:rPr>
              <a:t>new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PrintWriter</a:t>
            </a:r>
            <a:endParaRPr lang="en-US" dirty="0">
              <a:latin typeface="Courier New" pitchFamily="49" charset="0"/>
            </a:endParaRP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     (</a:t>
            </a:r>
            <a:r>
              <a:rPr lang="en-US" dirty="0" err="1">
                <a:solidFill>
                  <a:schemeClr val="tx2"/>
                </a:solidFill>
                <a:latin typeface="Courier New" pitchFamily="49" charset="0"/>
              </a:rPr>
              <a:t>incoming.getOutputStream</a:t>
            </a:r>
            <a:r>
              <a:rPr lang="en-US" dirty="0">
                <a:latin typeface="Courier New" pitchFamily="49" charset="0"/>
              </a:rPr>
              <a:t>(), </a:t>
            </a:r>
            <a:r>
              <a:rPr lang="en-US" dirty="0">
                <a:solidFill>
                  <a:srgbClr val="66CCFF"/>
                </a:solidFill>
                <a:latin typeface="Courier New" pitchFamily="49" charset="0"/>
              </a:rPr>
              <a:t>true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rgbClr val="66FF33"/>
                </a:solidFill>
                <a:latin typeface="Courier New" pitchFamily="49" charset="0"/>
              </a:rPr>
              <a:t>/* </a:t>
            </a:r>
            <a:r>
              <a:rPr lang="en-US" dirty="0" err="1">
                <a:solidFill>
                  <a:srgbClr val="66FF33"/>
                </a:solidFill>
                <a:latin typeface="Courier New" pitchFamily="49" charset="0"/>
              </a:rPr>
              <a:t>autoFlush</a:t>
            </a:r>
            <a:r>
              <a:rPr lang="en-US" dirty="0">
                <a:solidFill>
                  <a:srgbClr val="66FF33"/>
                </a:solidFill>
                <a:latin typeface="Courier New" pitchFamily="49" charset="0"/>
              </a:rPr>
              <a:t> */</a:t>
            </a:r>
            <a:r>
              <a:rPr lang="en-US" dirty="0">
                <a:latin typeface="Courier New" pitchFamily="49" charset="0"/>
              </a:rPr>
              <a:t> );</a:t>
            </a: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</a:rPr>
              <a:t>out.println</a:t>
            </a:r>
            <a:r>
              <a:rPr lang="en-US" dirty="0">
                <a:latin typeface="Courier New" pitchFamily="49" charset="0"/>
              </a:rPr>
              <a:t>( "Hello! Enter BYE to exit." ); </a:t>
            </a: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         …</a:t>
            </a: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04800" y="152400"/>
            <a:ext cx="7848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 b="0" dirty="0">
                <a:solidFill>
                  <a:schemeClr val="tx2"/>
                </a:solidFill>
              </a:rPr>
              <a:t> Servers &amp; Client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676400"/>
            <a:ext cx="8458200" cy="4419600"/>
          </a:xfrm>
          <a:prstGeom prst="rect">
            <a:avLst/>
          </a:prstGeom>
        </p:spPr>
        <p:txBody>
          <a:bodyPr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more interesting example</a:t>
            </a:r>
          </a:p>
          <a:p>
            <a:pPr marL="639763" marR="0" lvl="1" indent="-2460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ICQServer.java</a:t>
            </a:r>
          </a:p>
          <a:p>
            <a:pPr marL="914400" marR="0" lvl="2" indent="-2460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simple server that listens on port 7777.</a:t>
            </a:r>
          </a:p>
          <a:p>
            <a:pPr marL="914400" marR="0" lvl="2" indent="-2460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 two clients so that they can talk to each other.</a:t>
            </a:r>
          </a:p>
          <a:p>
            <a:pPr marL="914400" marR="0" lvl="2" indent="-2460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handle more than one pairs.</a:t>
            </a:r>
          </a:p>
          <a:p>
            <a:pPr marL="914400" marR="0" lvl="2" indent="-2460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39763" marR="0" lvl="1" indent="-2460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ICQClient.java</a:t>
            </a:r>
          </a:p>
          <a:p>
            <a:pPr marL="914400" marR="0" lvl="2" indent="-2460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Allows user to connect to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ICQServer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have one-to-one conversation with partner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933450"/>
          </a:xfrm>
        </p:spPr>
        <p:txBody>
          <a:bodyPr/>
          <a:lstStyle/>
          <a:p>
            <a:r>
              <a:rPr lang="en-IN" dirty="0" smtClean="0"/>
              <a:t>		   HOW IT WORKS (1)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1" y="1447800"/>
            <a:ext cx="3276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bject 7"/>
          <p:cNvSpPr txBox="1"/>
          <p:nvPr/>
        </p:nvSpPr>
        <p:spPr>
          <a:xfrm>
            <a:off x="4038600" y="1752600"/>
            <a:ext cx="19812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Figure </a:t>
            </a:r>
            <a:r>
              <a:rPr sz="2800" b="1" dirty="0">
                <a:latin typeface="Times New Roman"/>
                <a:cs typeface="Times New Roman"/>
              </a:rPr>
              <a:t>1 </a:t>
            </a:r>
            <a:r>
              <a:rPr sz="2800" dirty="0">
                <a:latin typeface="Times New Roman"/>
                <a:cs typeface="Times New Roman"/>
              </a:rPr>
              <a:t>:-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StartingPage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6477000" y="3810000"/>
            <a:ext cx="22098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Figure </a:t>
            </a:r>
            <a:r>
              <a:rPr sz="2000" b="1" dirty="0">
                <a:latin typeface="Times New Roman"/>
                <a:cs typeface="Times New Roman"/>
              </a:rPr>
              <a:t>2 </a:t>
            </a:r>
            <a:r>
              <a:rPr sz="2000" b="1" spc="-5" dirty="0">
                <a:latin typeface="Times New Roman"/>
                <a:cs typeface="Times New Roman"/>
              </a:rPr>
              <a:t>:- </a:t>
            </a:r>
            <a:r>
              <a:rPr sz="2000" spc="-5" dirty="0">
                <a:latin typeface="Times New Roman"/>
                <a:cs typeface="Times New Roman"/>
              </a:rPr>
              <a:t>SendReceive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Page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4648200" y="4495800"/>
            <a:ext cx="4191000" cy="2192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Figure </a:t>
            </a:r>
            <a:r>
              <a:rPr sz="2800" b="1" dirty="0">
                <a:latin typeface="Times New Roman"/>
                <a:cs typeface="Times New Roman"/>
              </a:rPr>
              <a:t>3:- </a:t>
            </a:r>
            <a:r>
              <a:rPr sz="2800" spc="-5" dirty="0">
                <a:latin typeface="Times New Roman"/>
                <a:cs typeface="Times New Roman"/>
              </a:rPr>
              <a:t>On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Click Of </a:t>
            </a:r>
            <a:r>
              <a:rPr sz="2800" spc="-5">
                <a:latin typeface="Times New Roman"/>
                <a:cs typeface="Times New Roman"/>
              </a:rPr>
              <a:t>Send</a:t>
            </a:r>
            <a:r>
              <a:rPr sz="2800" spc="-10">
                <a:latin typeface="Times New Roman"/>
                <a:cs typeface="Times New Roman"/>
              </a:rPr>
              <a:t> </a:t>
            </a:r>
            <a:r>
              <a:rPr sz="2800" spc="-5" smtClean="0">
                <a:latin typeface="Times New Roman"/>
                <a:cs typeface="Times New Roman"/>
              </a:rPr>
              <a:t>Button</a:t>
            </a:r>
            <a:r>
              <a:rPr lang="en-IN" sz="2800" spc="-5" dirty="0" smtClean="0">
                <a:latin typeface="Times New Roman"/>
                <a:cs typeface="Times New Roman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spc="-5" dirty="0" smtClean="0">
                <a:latin typeface="Times New Roman"/>
                <a:cs typeface="Times New Roman"/>
              </a:rPr>
              <a:t>Browse item  and send .... ...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spc="-5" dirty="0" smtClean="0">
                <a:latin typeface="Times New Roman"/>
                <a:cs typeface="Times New Roman"/>
              </a:rPr>
              <a:t>But First check the receive window functioning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8"/>
          <p:cNvSpPr/>
          <p:nvPr/>
        </p:nvSpPr>
        <p:spPr>
          <a:xfrm>
            <a:off x="6096000" y="1371600"/>
            <a:ext cx="2478841" cy="2322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/>
          <p:nvPr/>
        </p:nvSpPr>
        <p:spPr>
          <a:xfrm>
            <a:off x="609600" y="4191000"/>
            <a:ext cx="3733800" cy="2514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1069</TotalTime>
  <Words>506</Words>
  <Application>Microsoft Office PowerPoint</Application>
  <PresentationFormat>On-screen Show (4:3)</PresentationFormat>
  <Paragraphs>95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SHARE FACTORY</vt:lpstr>
      <vt:lpstr>Need to know about Socket Programming</vt:lpstr>
      <vt:lpstr>Slide 3</vt:lpstr>
      <vt:lpstr>Slide 4</vt:lpstr>
      <vt:lpstr>Slide 5</vt:lpstr>
      <vt:lpstr>Slide 6</vt:lpstr>
      <vt:lpstr>Slide 7</vt:lpstr>
      <vt:lpstr>Slide 8</vt:lpstr>
      <vt:lpstr>     HOW IT WORKS (1)</vt:lpstr>
      <vt:lpstr>       HOW IT WORKS (2)</vt:lpstr>
      <vt:lpstr>Conclusion :</vt:lpstr>
      <vt:lpstr> </vt:lpstr>
    </vt:vector>
  </TitlesOfParts>
  <Company>scet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chandresh</dc:creator>
  <cp:lastModifiedBy>Admin</cp:lastModifiedBy>
  <cp:revision>145</cp:revision>
  <dcterms:created xsi:type="dcterms:W3CDTF">2009-04-22T01:29:48Z</dcterms:created>
  <dcterms:modified xsi:type="dcterms:W3CDTF">2019-09-14T04:57:42Z</dcterms:modified>
</cp:coreProperties>
</file>