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6"/>
  </p:notesMasterIdLst>
  <p:handoutMasterIdLst>
    <p:handoutMasterId r:id="rId77"/>
  </p:handoutMasterIdLst>
  <p:sldIdLst>
    <p:sldId id="271" r:id="rId2"/>
    <p:sldId id="273" r:id="rId3"/>
    <p:sldId id="276" r:id="rId4"/>
    <p:sldId id="349" r:id="rId5"/>
    <p:sldId id="356" r:id="rId6"/>
    <p:sldId id="330" r:id="rId7"/>
    <p:sldId id="365" r:id="rId8"/>
    <p:sldId id="366" r:id="rId9"/>
    <p:sldId id="371" r:id="rId10"/>
    <p:sldId id="333" r:id="rId11"/>
    <p:sldId id="367" r:id="rId12"/>
    <p:sldId id="337" r:id="rId13"/>
    <p:sldId id="334" r:id="rId14"/>
    <p:sldId id="335" r:id="rId15"/>
    <p:sldId id="369" r:id="rId16"/>
    <p:sldId id="368" r:id="rId17"/>
    <p:sldId id="357" r:id="rId18"/>
    <p:sldId id="370" r:id="rId19"/>
    <p:sldId id="359" r:id="rId20"/>
    <p:sldId id="350" r:id="rId21"/>
    <p:sldId id="298" r:id="rId22"/>
    <p:sldId id="372" r:id="rId23"/>
    <p:sldId id="277" r:id="rId24"/>
    <p:sldId id="288" r:id="rId25"/>
    <p:sldId id="302" r:id="rId26"/>
    <p:sldId id="373" r:id="rId27"/>
    <p:sldId id="376" r:id="rId28"/>
    <p:sldId id="278" r:id="rId29"/>
    <p:sldId id="326" r:id="rId30"/>
    <p:sldId id="329" r:id="rId31"/>
    <p:sldId id="303" r:id="rId32"/>
    <p:sldId id="304" r:id="rId33"/>
    <p:sldId id="305" r:id="rId34"/>
    <p:sldId id="289" r:id="rId35"/>
    <p:sldId id="290" r:id="rId36"/>
    <p:sldId id="291" r:id="rId37"/>
    <p:sldId id="279" r:id="rId38"/>
    <p:sldId id="280" r:id="rId39"/>
    <p:sldId id="347" r:id="rId40"/>
    <p:sldId id="351" r:id="rId41"/>
    <p:sldId id="374" r:id="rId42"/>
    <p:sldId id="306" r:id="rId43"/>
    <p:sldId id="307" r:id="rId44"/>
    <p:sldId id="308" r:id="rId45"/>
    <p:sldId id="377" r:id="rId46"/>
    <p:sldId id="310" r:id="rId47"/>
    <p:sldId id="309" r:id="rId48"/>
    <p:sldId id="360" r:id="rId49"/>
    <p:sldId id="348" r:id="rId50"/>
    <p:sldId id="353" r:id="rId51"/>
    <p:sldId id="354" r:id="rId52"/>
    <p:sldId id="316" r:id="rId53"/>
    <p:sldId id="317" r:id="rId54"/>
    <p:sldId id="318" r:id="rId55"/>
    <p:sldId id="295" r:id="rId56"/>
    <p:sldId id="296" r:id="rId57"/>
    <p:sldId id="361" r:id="rId58"/>
    <p:sldId id="362" r:id="rId59"/>
    <p:sldId id="363" r:id="rId60"/>
    <p:sldId id="327" r:id="rId61"/>
    <p:sldId id="285" r:id="rId62"/>
    <p:sldId id="323" r:id="rId63"/>
    <p:sldId id="314" r:id="rId64"/>
    <p:sldId id="324" r:id="rId65"/>
    <p:sldId id="315" r:id="rId66"/>
    <p:sldId id="319" r:id="rId67"/>
    <p:sldId id="322" r:id="rId68"/>
    <p:sldId id="325" r:id="rId69"/>
    <p:sldId id="355" r:id="rId70"/>
    <p:sldId id="358" r:id="rId71"/>
    <p:sldId id="378" r:id="rId72"/>
    <p:sldId id="379" r:id="rId73"/>
    <p:sldId id="380" r:id="rId74"/>
    <p:sldId id="381" r:id="rId75"/>
  </p:sldIdLst>
  <p:sldSz cx="146304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9F2CEA0D-4A49-A948-97EE-EECEFBC5ACC4}">
          <p14:sldIdLst>
            <p14:sldId id="271"/>
          </p14:sldIdLst>
        </p14:section>
        <p14:section name="Outline and Objectives" id="{D0CB0F1B-4ACD-A746-BCC1-85A19B439761}">
          <p14:sldIdLst>
            <p14:sldId id="273"/>
            <p14:sldId id="276"/>
            <p14:sldId id="349"/>
          </p14:sldIdLst>
        </p14:section>
        <p14:section name="Aim 1 - Harming Experiment" id="{B9A82BDB-2F8B-134E-8C71-53CB2E29E879}">
          <p14:sldIdLst>
            <p14:sldId id="356"/>
            <p14:sldId id="330"/>
            <p14:sldId id="365"/>
            <p14:sldId id="366"/>
            <p14:sldId id="371"/>
            <p14:sldId id="333"/>
            <p14:sldId id="367"/>
            <p14:sldId id="337"/>
            <p14:sldId id="334"/>
            <p14:sldId id="335"/>
            <p14:sldId id="369"/>
            <p14:sldId id="368"/>
            <p14:sldId id="357"/>
            <p14:sldId id="370"/>
            <p14:sldId id="359"/>
          </p14:sldIdLst>
        </p14:section>
        <p14:section name="Aim 2 - EWS" id="{E15FD170-8072-FE4A-93B1-26B8EC42AEBF}">
          <p14:sldIdLst>
            <p14:sldId id="350"/>
            <p14:sldId id="298"/>
            <p14:sldId id="372"/>
            <p14:sldId id="277"/>
            <p14:sldId id="288"/>
            <p14:sldId id="302"/>
            <p14:sldId id="373"/>
            <p14:sldId id="376"/>
            <p14:sldId id="278"/>
            <p14:sldId id="326"/>
            <p14:sldId id="329"/>
            <p14:sldId id="303"/>
            <p14:sldId id="304"/>
            <p14:sldId id="305"/>
            <p14:sldId id="289"/>
            <p14:sldId id="290"/>
            <p14:sldId id="291"/>
            <p14:sldId id="279"/>
            <p14:sldId id="280"/>
            <p14:sldId id="347"/>
            <p14:sldId id="351"/>
            <p14:sldId id="374"/>
            <p14:sldId id="306"/>
            <p14:sldId id="307"/>
            <p14:sldId id="308"/>
            <p14:sldId id="377"/>
            <p14:sldId id="310"/>
            <p14:sldId id="309"/>
            <p14:sldId id="360"/>
            <p14:sldId id="348"/>
            <p14:sldId id="353"/>
          </p14:sldIdLst>
        </p14:section>
        <p14:section name="Aim 3 - Text Model for Gender Bias" id="{93606ECC-9E42-CC48-828D-3CE1EFCC8E0E}">
          <p14:sldIdLst>
            <p14:sldId id="354"/>
            <p14:sldId id="316"/>
            <p14:sldId id="317"/>
            <p14:sldId id="318"/>
            <p14:sldId id="295"/>
            <p14:sldId id="296"/>
            <p14:sldId id="361"/>
            <p14:sldId id="362"/>
            <p14:sldId id="363"/>
            <p14:sldId id="327"/>
            <p14:sldId id="285"/>
            <p14:sldId id="323"/>
            <p14:sldId id="314"/>
            <p14:sldId id="324"/>
            <p14:sldId id="315"/>
            <p14:sldId id="319"/>
            <p14:sldId id="322"/>
            <p14:sldId id="325"/>
            <p14:sldId id="355"/>
            <p14:sldId id="358"/>
          </p14:sldIdLst>
        </p14:section>
        <p14:section name="Thanks + Refs" id="{C98DEB5D-2A71-8847-96CF-4311D3AE73CC}">
          <p14:sldIdLst>
            <p14:sldId id="378"/>
            <p14:sldId id="379"/>
            <p14:sldId id="380"/>
            <p14:sldId id="381"/>
          </p14:sldIdLst>
        </p14:section>
      </p14:sectionLst>
    </p:ext>
    <p:ext uri="{EFAFB233-063F-42B5-8137-9DF3F51BA10A}">
      <p15:sldGuideLst xmlns:p15="http://schemas.microsoft.com/office/powerpoint/2012/main">
        <p15:guide id="1" orient="horz" pos="2592">
          <p15:clr>
            <a:srgbClr val="A4A3A4"/>
          </p15:clr>
        </p15:guide>
        <p15:guide id="2" pos="46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DD29C5C-5D12-A4FA-1582-A1EC3D9B20B6}" name="George Dewey" initials="GD" userId="0d15a1ce16a7e27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2A"/>
    <a:srgbClr val="003B5C"/>
    <a:srgbClr val="012053"/>
    <a:srgbClr val="1D92D4"/>
    <a:srgbClr val="022459"/>
    <a:srgbClr val="002053"/>
    <a:srgbClr val="0022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4" autoAdjust="0"/>
    <p:restoredTop sz="79831" autoAdjust="0"/>
  </p:normalViewPr>
  <p:slideViewPr>
    <p:cSldViewPr snapToGrid="0" snapToObjects="1">
      <p:cViewPr varScale="1">
        <p:scale>
          <a:sx n="95" d="100"/>
          <a:sy n="95" d="100"/>
        </p:scale>
        <p:origin x="1504" y="192"/>
      </p:cViewPr>
      <p:guideLst>
        <p:guide orient="horz" pos="2592"/>
        <p:guide pos="4608"/>
      </p:guideLst>
    </p:cSldViewPr>
  </p:slideViewPr>
  <p:outlineViewPr>
    <p:cViewPr>
      <p:scale>
        <a:sx n="33" d="100"/>
        <a:sy n="33" d="100"/>
      </p:scale>
      <p:origin x="0" y="0"/>
    </p:cViewPr>
  </p:outlineViewPr>
  <p:notesTextViewPr>
    <p:cViewPr>
      <p:scale>
        <a:sx n="114" d="100"/>
        <a:sy n="114" d="100"/>
      </p:scale>
      <p:origin x="0" y="0"/>
    </p:cViewPr>
  </p:notesTextViewPr>
  <p:notesViewPr>
    <p:cSldViewPr snapToGrid="0" snapToObjects="1">
      <p:cViewPr varScale="1">
        <p:scale>
          <a:sx n="111" d="100"/>
          <a:sy n="111" d="100"/>
        </p:scale>
        <p:origin x="4544"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8/10/relationships/authors" Targe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91E038-3AE4-814D-8ED6-253EDC7C79D6}" type="datetimeFigureOut">
              <a:rPr lang="en-US" smtClean="0"/>
              <a:t>11/27/23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4B8BC3-21A0-234D-8256-1BCD3AECBD8F}" type="slidenum">
              <a:rPr lang="en-US" smtClean="0"/>
              <a:t>‹#›</a:t>
            </a:fld>
            <a:endParaRPr lang="en-US"/>
          </a:p>
        </p:txBody>
      </p:sp>
    </p:spTree>
    <p:extLst>
      <p:ext uri="{BB962C8B-B14F-4D97-AF65-F5344CB8AC3E}">
        <p14:creationId xmlns:p14="http://schemas.microsoft.com/office/powerpoint/2010/main" val="4046322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F5AD59-EF51-C941-9434-CE369939E035}" type="datetimeFigureOut">
              <a:rPr lang="en-US" smtClean="0"/>
              <a:t>11/27/23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62D461-C9DC-5A4E-BE77-57049EBB6010}" type="slidenum">
              <a:rPr lang="en-US" smtClean="0"/>
              <a:t>‹#›</a:t>
            </a:fld>
            <a:endParaRPr lang="en-US"/>
          </a:p>
        </p:txBody>
      </p:sp>
    </p:spTree>
    <p:extLst>
      <p:ext uri="{BB962C8B-B14F-4D97-AF65-F5344CB8AC3E}">
        <p14:creationId xmlns:p14="http://schemas.microsoft.com/office/powerpoint/2010/main" val="3396937275"/>
      </p:ext>
    </p:extLst>
  </p:cSld>
  <p:clrMap bg1="lt1" tx1="dk1" bg2="lt2" tx2="dk2" accent1="accent1" accent2="accent2" accent3="accent3" accent4="accent4" accent5="accent5" accent6="accent6" hlink="hlink" folHlink="folHlink"/>
  <p:notesStyle>
    <a:lvl1pPr marL="0" algn="l" defTabSz="653077" rtl="0" eaLnBrk="1" latinLnBrk="0" hangingPunct="1">
      <a:defRPr sz="1700" kern="1200">
        <a:solidFill>
          <a:schemeClr val="tx1"/>
        </a:solidFill>
        <a:latin typeface="+mn-lt"/>
        <a:ea typeface="+mn-ea"/>
        <a:cs typeface="+mn-cs"/>
      </a:defRPr>
    </a:lvl1pPr>
    <a:lvl2pPr marL="653077" algn="l" defTabSz="653077" rtl="0" eaLnBrk="1" latinLnBrk="0" hangingPunct="1">
      <a:defRPr sz="1700" kern="1200">
        <a:solidFill>
          <a:schemeClr val="tx1"/>
        </a:solidFill>
        <a:latin typeface="+mn-lt"/>
        <a:ea typeface="+mn-ea"/>
        <a:cs typeface="+mn-cs"/>
      </a:defRPr>
    </a:lvl2pPr>
    <a:lvl3pPr marL="1306155" algn="l" defTabSz="653077" rtl="0" eaLnBrk="1" latinLnBrk="0" hangingPunct="1">
      <a:defRPr sz="1700" kern="1200">
        <a:solidFill>
          <a:schemeClr val="tx1"/>
        </a:solidFill>
        <a:latin typeface="+mn-lt"/>
        <a:ea typeface="+mn-ea"/>
        <a:cs typeface="+mn-cs"/>
      </a:defRPr>
    </a:lvl3pPr>
    <a:lvl4pPr marL="1959233" algn="l" defTabSz="653077" rtl="0" eaLnBrk="1" latinLnBrk="0" hangingPunct="1">
      <a:defRPr sz="1700" kern="1200">
        <a:solidFill>
          <a:schemeClr val="tx1"/>
        </a:solidFill>
        <a:latin typeface="+mn-lt"/>
        <a:ea typeface="+mn-ea"/>
        <a:cs typeface="+mn-cs"/>
      </a:defRPr>
    </a:lvl4pPr>
    <a:lvl5pPr marL="2612311" algn="l" defTabSz="653077" rtl="0" eaLnBrk="1" latinLnBrk="0" hangingPunct="1">
      <a:defRPr sz="1700" kern="1200">
        <a:solidFill>
          <a:schemeClr val="tx1"/>
        </a:solidFill>
        <a:latin typeface="+mn-lt"/>
        <a:ea typeface="+mn-ea"/>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2</a:t>
            </a:fld>
            <a:endParaRPr lang="en-US"/>
          </a:p>
        </p:txBody>
      </p:sp>
    </p:spTree>
    <p:extLst>
      <p:ext uri="{BB962C8B-B14F-4D97-AF65-F5344CB8AC3E}">
        <p14:creationId xmlns:p14="http://schemas.microsoft.com/office/powerpoint/2010/main" val="132096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Games are randomized to wealth invisible/wealth visible settings (here wealth is visible)</a:t>
            </a:r>
          </a:p>
          <a:p>
            <a:endParaRPr lang="en-US" dirty="0"/>
          </a:p>
          <a:p>
            <a:r>
              <a:rPr lang="en-US" dirty="0"/>
              <a:t>Colors reflect the choice each player made in the last round (Blue – C, orange – P, green – D)</a:t>
            </a:r>
          </a:p>
          <a:p>
            <a:endParaRPr lang="en-US" dirty="0"/>
          </a:p>
          <a:p>
            <a:r>
              <a:rPr lang="en-US" dirty="0"/>
              <a:t>Middle (large) circle is the active player</a:t>
            </a:r>
          </a:p>
        </p:txBody>
      </p:sp>
      <p:sp>
        <p:nvSpPr>
          <p:cNvPr id="4" name="Slide Number Placeholder 3"/>
          <p:cNvSpPr>
            <a:spLocks noGrp="1"/>
          </p:cNvSpPr>
          <p:nvPr>
            <p:ph type="sldNum" sz="quarter" idx="10"/>
          </p:nvPr>
        </p:nvSpPr>
        <p:spPr/>
        <p:txBody>
          <a:bodyPr/>
          <a:lstStyle/>
          <a:p>
            <a:fld id="{EA62D461-C9DC-5A4E-BE77-57049EBB6010}" type="slidenum">
              <a:rPr lang="en-US" smtClean="0"/>
              <a:t>11</a:t>
            </a:fld>
            <a:endParaRPr lang="en-US"/>
          </a:p>
        </p:txBody>
      </p:sp>
    </p:spTree>
    <p:extLst>
      <p:ext uri="{BB962C8B-B14F-4D97-AF65-F5344CB8AC3E}">
        <p14:creationId xmlns:p14="http://schemas.microsoft.com/office/powerpoint/2010/main" val="99734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Games are randomized to wealth invisible/wealth visible settings</a:t>
            </a:r>
          </a:p>
        </p:txBody>
      </p:sp>
      <p:sp>
        <p:nvSpPr>
          <p:cNvPr id="4" name="Slide Number Placeholder 3"/>
          <p:cNvSpPr>
            <a:spLocks noGrp="1"/>
          </p:cNvSpPr>
          <p:nvPr>
            <p:ph type="sldNum" sz="quarter" idx="10"/>
          </p:nvPr>
        </p:nvSpPr>
        <p:spPr/>
        <p:txBody>
          <a:bodyPr/>
          <a:lstStyle/>
          <a:p>
            <a:fld id="{EA62D461-C9DC-5A4E-BE77-57049EBB6010}" type="slidenum">
              <a:rPr lang="en-US" smtClean="0"/>
              <a:t>12</a:t>
            </a:fld>
            <a:endParaRPr lang="en-US"/>
          </a:p>
        </p:txBody>
      </p:sp>
    </p:spTree>
    <p:extLst>
      <p:ext uri="{BB962C8B-B14F-4D97-AF65-F5344CB8AC3E}">
        <p14:creationId xmlns:p14="http://schemas.microsoft.com/office/powerpoint/2010/main" val="3964469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53077" marR="0" lvl="1" indent="0" algn="l" defTabSz="653077" rtl="0" eaLnBrk="1" fontAlgn="auto" latinLnBrk="0" hangingPunct="1">
              <a:lnSpc>
                <a:spcPct val="100000"/>
              </a:lnSpc>
              <a:spcBef>
                <a:spcPts val="0"/>
              </a:spcBef>
              <a:spcAft>
                <a:spcPts val="0"/>
              </a:spcAft>
              <a:buClrTx/>
              <a:buSzTx/>
              <a:buFontTx/>
              <a:buNone/>
              <a:tabLst/>
              <a:defRPr/>
            </a:pPr>
            <a:r>
              <a:rPr lang="en-US" dirty="0">
                <a:solidFill>
                  <a:schemeClr val="bg1"/>
                </a:solidFill>
                <a:latin typeface="Arial" panose="020B0604020202020204" pitchFamily="34" charset="0"/>
                <a:cs typeface="Arial" panose="020B0604020202020204" pitchFamily="34" charset="0"/>
              </a:rPr>
              <a:t>After making the C/D/P decision, results of the game round are calculated (increased/decreased score), and players can choose to cut ties with their neighbors or make new ties</a:t>
            </a:r>
          </a:p>
          <a:p>
            <a:pPr marL="653077" marR="0" lvl="1" indent="0" algn="l" defTabSz="653077" rtl="0" eaLnBrk="1" fontAlgn="auto" latinLnBrk="0" hangingPunct="1">
              <a:lnSpc>
                <a:spcPct val="100000"/>
              </a:lnSpc>
              <a:spcBef>
                <a:spcPts val="0"/>
              </a:spcBef>
              <a:spcAft>
                <a:spcPts val="0"/>
              </a:spcAft>
              <a:buClrTx/>
              <a:buSzTx/>
              <a:buFontTx/>
              <a:buNone/>
              <a:tabLst/>
              <a:defRPr/>
            </a:pPr>
            <a:endParaRPr lang="en-US" dirty="0">
              <a:solidFill>
                <a:schemeClr val="bg1"/>
              </a:solidFill>
              <a:latin typeface="Arial" panose="020B0604020202020204" pitchFamily="34" charset="0"/>
              <a:cs typeface="Arial" panose="020B0604020202020204" pitchFamily="34" charset="0"/>
            </a:endParaRPr>
          </a:p>
          <a:p>
            <a:pPr marL="653077" marR="0" lvl="1" indent="0" algn="l" defTabSz="653077" rtl="0" eaLnBrk="1" fontAlgn="auto" latinLnBrk="0" hangingPunct="1">
              <a:lnSpc>
                <a:spcPct val="100000"/>
              </a:lnSpc>
              <a:spcBef>
                <a:spcPts val="0"/>
              </a:spcBef>
              <a:spcAft>
                <a:spcPts val="0"/>
              </a:spcAft>
              <a:buClrTx/>
              <a:buSzTx/>
              <a:buFontTx/>
              <a:buNone/>
              <a:tabLst/>
              <a:defRPr/>
            </a:pPr>
            <a:r>
              <a:rPr lang="en-US" dirty="0">
                <a:solidFill>
                  <a:schemeClr val="bg1"/>
                </a:solidFill>
                <a:latin typeface="Arial" panose="020B0604020202020204" pitchFamily="34" charset="0"/>
                <a:cs typeface="Arial" panose="020B0604020202020204" pitchFamily="34" charset="0"/>
              </a:rPr>
              <a:t>In the example, player B chooses to punish both players A and C (who are initially not connected). After this, player A may choose to break their tie to B while player C does not; meanwhile players A and C both choose to create new ties with cooperators (since both A and C cooperated in the previous round)</a:t>
            </a:r>
          </a:p>
          <a:p>
            <a:pPr lvl="1"/>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13</a:t>
            </a:fld>
            <a:endParaRPr lang="en-US"/>
          </a:p>
        </p:txBody>
      </p:sp>
    </p:spTree>
    <p:extLst>
      <p:ext uri="{BB962C8B-B14F-4D97-AF65-F5344CB8AC3E}">
        <p14:creationId xmlns:p14="http://schemas.microsoft.com/office/powerpoint/2010/main" val="4160919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Other factors: visibility of wealth  (probably not), happiness (maybe choosing punish may lead to small increase in happiness), initial score (no)</a:t>
            </a:r>
          </a:p>
          <a:p>
            <a:endParaRPr lang="en-US" dirty="0"/>
          </a:p>
          <a:p>
            <a:r>
              <a:rPr lang="en-US" dirty="0"/>
              <a:t>Knowing what influences peaceful rounds also will let us know what lead to unpeaceful/aggressive rounds</a:t>
            </a:r>
          </a:p>
          <a:p>
            <a:endParaRPr lang="en-US" dirty="0"/>
          </a:p>
          <a:p>
            <a:r>
              <a:rPr lang="en-US" dirty="0"/>
              <a:t>Also, punishment is strongly associated with increased rate of punishment in the previous round – implies retaliatory behavior)</a:t>
            </a:r>
          </a:p>
          <a:p>
            <a:endParaRPr lang="en-US" dirty="0"/>
          </a:p>
          <a:p>
            <a:r>
              <a:rPr lang="en-US" dirty="0"/>
              <a:t>Triggered punishment: aka justified punishment/aggression </a:t>
            </a:r>
          </a:p>
          <a:p>
            <a:r>
              <a:rPr lang="en-US" dirty="0"/>
              <a:t>Random: unjustified</a:t>
            </a:r>
          </a:p>
        </p:txBody>
      </p:sp>
      <p:sp>
        <p:nvSpPr>
          <p:cNvPr id="4" name="Slide Number Placeholder 3"/>
          <p:cNvSpPr>
            <a:spLocks noGrp="1"/>
          </p:cNvSpPr>
          <p:nvPr>
            <p:ph type="sldNum" sz="quarter" idx="10"/>
          </p:nvPr>
        </p:nvSpPr>
        <p:spPr/>
        <p:txBody>
          <a:bodyPr/>
          <a:lstStyle/>
          <a:p>
            <a:fld id="{EA62D461-C9DC-5A4E-BE77-57049EBB6010}" type="slidenum">
              <a:rPr lang="en-US" smtClean="0"/>
              <a:t>14</a:t>
            </a:fld>
            <a:endParaRPr lang="en-US"/>
          </a:p>
        </p:txBody>
      </p:sp>
    </p:spTree>
    <p:extLst>
      <p:ext uri="{BB962C8B-B14F-4D97-AF65-F5344CB8AC3E}">
        <p14:creationId xmlns:p14="http://schemas.microsoft.com/office/powerpoint/2010/main" val="3505178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82/362 = 22.6%</a:t>
            </a:r>
          </a:p>
          <a:p>
            <a:r>
              <a:rPr lang="en-US" dirty="0"/>
              <a:t>95/162 = 58.6%</a:t>
            </a:r>
          </a:p>
          <a:p>
            <a:r>
              <a:rPr lang="en-US" dirty="0"/>
              <a:t>8/40 = 20%</a:t>
            </a:r>
          </a:p>
          <a:p>
            <a:r>
              <a:rPr lang="en-US" dirty="0"/>
              <a:t>Comparing proportions of ever choosing punish by country of origin</a:t>
            </a:r>
          </a:p>
        </p:txBody>
      </p:sp>
      <p:sp>
        <p:nvSpPr>
          <p:cNvPr id="4" name="Slide Number Placeholder 3"/>
          <p:cNvSpPr>
            <a:spLocks noGrp="1"/>
          </p:cNvSpPr>
          <p:nvPr>
            <p:ph type="sldNum" sz="quarter" idx="10"/>
          </p:nvPr>
        </p:nvSpPr>
        <p:spPr/>
        <p:txBody>
          <a:bodyPr/>
          <a:lstStyle/>
          <a:p>
            <a:fld id="{EA62D461-C9DC-5A4E-BE77-57049EBB6010}" type="slidenum">
              <a:rPr lang="en-US" smtClean="0"/>
              <a:t>15</a:t>
            </a:fld>
            <a:endParaRPr lang="en-US"/>
          </a:p>
        </p:txBody>
      </p:sp>
    </p:spTree>
    <p:extLst>
      <p:ext uri="{BB962C8B-B14F-4D97-AF65-F5344CB8AC3E}">
        <p14:creationId xmlns:p14="http://schemas.microsoft.com/office/powerpoint/2010/main" val="2340920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Behavior choice vs. log decision time – can see that the median time for punishment is higher than either cooperation or defection.</a:t>
            </a:r>
          </a:p>
        </p:txBody>
      </p:sp>
      <p:sp>
        <p:nvSpPr>
          <p:cNvPr id="4" name="Slide Number Placeholder 3"/>
          <p:cNvSpPr>
            <a:spLocks noGrp="1"/>
          </p:cNvSpPr>
          <p:nvPr>
            <p:ph type="sldNum" sz="quarter" idx="10"/>
          </p:nvPr>
        </p:nvSpPr>
        <p:spPr/>
        <p:txBody>
          <a:bodyPr/>
          <a:lstStyle/>
          <a:p>
            <a:fld id="{EA62D461-C9DC-5A4E-BE77-57049EBB6010}" type="slidenum">
              <a:rPr lang="en-US" smtClean="0"/>
              <a:t>16</a:t>
            </a:fld>
            <a:endParaRPr lang="en-US"/>
          </a:p>
        </p:txBody>
      </p:sp>
    </p:spTree>
    <p:extLst>
      <p:ext uri="{BB962C8B-B14F-4D97-AF65-F5344CB8AC3E}">
        <p14:creationId xmlns:p14="http://schemas.microsoft.com/office/powerpoint/2010/main" val="1522254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Choosing punishing behavior instead of either coop/defect</a:t>
            </a:r>
          </a:p>
          <a:p>
            <a:endParaRPr lang="en-US" dirty="0"/>
          </a:p>
          <a:p>
            <a:r>
              <a:rPr lang="en-US" dirty="0"/>
              <a:t>Local rate of behaviors: the proportion of those in the local network choosing a specific behavior: changes based on rewiring choices leading to changes in degree</a:t>
            </a: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17</a:t>
            </a:fld>
            <a:endParaRPr lang="en-US"/>
          </a:p>
        </p:txBody>
      </p:sp>
    </p:spTree>
    <p:extLst>
      <p:ext uri="{BB962C8B-B14F-4D97-AF65-F5344CB8AC3E}">
        <p14:creationId xmlns:p14="http://schemas.microsoft.com/office/powerpoint/2010/main" val="1695731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Example of actual game dynamics – can see changing behaviors and rewiring</a:t>
            </a:r>
          </a:p>
        </p:txBody>
      </p:sp>
      <p:sp>
        <p:nvSpPr>
          <p:cNvPr id="4" name="Slide Number Placeholder 3"/>
          <p:cNvSpPr>
            <a:spLocks noGrp="1"/>
          </p:cNvSpPr>
          <p:nvPr>
            <p:ph type="sldNum" sz="quarter" idx="10"/>
          </p:nvPr>
        </p:nvSpPr>
        <p:spPr/>
        <p:txBody>
          <a:bodyPr/>
          <a:lstStyle/>
          <a:p>
            <a:fld id="{EA62D461-C9DC-5A4E-BE77-57049EBB6010}" type="slidenum">
              <a:rPr lang="en-US" smtClean="0"/>
              <a:t>18</a:t>
            </a:fld>
            <a:endParaRPr lang="en-US"/>
          </a:p>
        </p:txBody>
      </p:sp>
    </p:spTree>
    <p:extLst>
      <p:ext uri="{BB962C8B-B14F-4D97-AF65-F5344CB8AC3E}">
        <p14:creationId xmlns:p14="http://schemas.microsoft.com/office/powerpoint/2010/main" val="2107079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19</a:t>
            </a:fld>
            <a:endParaRPr lang="en-US"/>
          </a:p>
        </p:txBody>
      </p:sp>
    </p:spTree>
    <p:extLst>
      <p:ext uri="{BB962C8B-B14F-4D97-AF65-F5344CB8AC3E}">
        <p14:creationId xmlns:p14="http://schemas.microsoft.com/office/powerpoint/2010/main" val="252654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20</a:t>
            </a:fld>
            <a:endParaRPr lang="en-US"/>
          </a:p>
        </p:txBody>
      </p:sp>
    </p:spTree>
    <p:extLst>
      <p:ext uri="{BB962C8B-B14F-4D97-AF65-F5344CB8AC3E}">
        <p14:creationId xmlns:p14="http://schemas.microsoft.com/office/powerpoint/2010/main" val="161115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3</a:t>
            </a:fld>
            <a:endParaRPr lang="en-US"/>
          </a:p>
        </p:txBody>
      </p:sp>
    </p:spTree>
    <p:extLst>
      <p:ext uri="{BB962C8B-B14F-4D97-AF65-F5344CB8AC3E}">
        <p14:creationId xmlns:p14="http://schemas.microsoft.com/office/powerpoint/2010/main" val="4169425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700" kern="1200" dirty="0">
                <a:solidFill>
                  <a:schemeClr val="tx1"/>
                </a:solidFill>
                <a:effectLst/>
                <a:latin typeface="+mn-lt"/>
                <a:ea typeface="+mn-ea"/>
                <a:cs typeface="+mn-cs"/>
              </a:rPr>
              <a:t>Reproduction number: expected number of cases directly generated by one case in a population where all individuals are susceptible to infection</a:t>
            </a:r>
          </a:p>
          <a:p>
            <a:br>
              <a:rPr lang="en-US" sz="1700" kern="1200" dirty="0">
                <a:solidFill>
                  <a:schemeClr val="tx1"/>
                </a:solidFill>
                <a:effectLst/>
                <a:latin typeface="+mn-lt"/>
                <a:ea typeface="+mn-ea"/>
                <a:cs typeface="+mn-cs"/>
              </a:rPr>
            </a:br>
            <a:endParaRPr lang="en-US" sz="1700" kern="1200" dirty="0">
              <a:solidFill>
                <a:schemeClr val="tx1"/>
              </a:solidFill>
              <a:effectLst/>
              <a:latin typeface="+mn-lt"/>
              <a:ea typeface="+mn-ea"/>
              <a:cs typeface="+mn-cs"/>
            </a:endParaRPr>
          </a:p>
          <a:p>
            <a:r>
              <a:rPr lang="en-US" sz="1700" kern="1200" dirty="0">
                <a:solidFill>
                  <a:schemeClr val="tx1"/>
                </a:solidFill>
                <a:effectLst/>
                <a:latin typeface="+mn-lt"/>
                <a:ea typeface="+mn-ea"/>
                <a:cs typeface="+mn-cs"/>
              </a:rPr>
              <a:t>Serial interval:</a:t>
            </a:r>
          </a:p>
          <a:p>
            <a:r>
              <a:rPr lang="en-US" sz="1700" kern="1200" dirty="0">
                <a:solidFill>
                  <a:schemeClr val="tx1"/>
                </a:solidFill>
                <a:effectLst/>
                <a:latin typeface="+mn-lt"/>
                <a:ea typeface="+mn-ea"/>
                <a:cs typeface="+mn-cs"/>
              </a:rPr>
              <a:t>Time between successive cases in a chain of transmission</a:t>
            </a:r>
          </a:p>
          <a:p>
            <a:br>
              <a:rPr lang="en-US" sz="1700" kern="1200" dirty="0">
                <a:solidFill>
                  <a:schemeClr val="tx1"/>
                </a:solidFill>
                <a:effectLst/>
                <a:latin typeface="+mn-lt"/>
                <a:ea typeface="+mn-ea"/>
                <a:cs typeface="+mn-cs"/>
              </a:rPr>
            </a:br>
            <a:endParaRPr lang="en-US" sz="1700" kern="1200" dirty="0">
              <a:solidFill>
                <a:schemeClr val="tx1"/>
              </a:solidFill>
              <a:effectLst/>
              <a:latin typeface="+mn-lt"/>
              <a:ea typeface="+mn-ea"/>
              <a:cs typeface="+mn-cs"/>
            </a:endParaRPr>
          </a:p>
          <a:p>
            <a:r>
              <a:rPr lang="en-US" sz="1700" kern="1200" dirty="0">
                <a:solidFill>
                  <a:schemeClr val="tx1"/>
                </a:solidFill>
                <a:effectLst/>
                <a:latin typeface="+mn-lt"/>
                <a:ea typeface="+mn-ea"/>
                <a:cs typeface="+mn-cs"/>
              </a:rPr>
              <a:t>Incubation period:</a:t>
            </a:r>
          </a:p>
          <a:p>
            <a:r>
              <a:rPr lang="en-US" sz="1700" kern="1200" dirty="0">
                <a:solidFill>
                  <a:schemeClr val="tx1"/>
                </a:solidFill>
                <a:effectLst/>
                <a:latin typeface="+mn-lt"/>
                <a:ea typeface="+mn-ea"/>
                <a:cs typeface="+mn-cs"/>
              </a:rPr>
              <a:t>Number of days between infection and rise of symptoms</a:t>
            </a:r>
          </a:p>
          <a:p>
            <a:br>
              <a:rPr lang="en-US" sz="1700" kern="1200" dirty="0">
                <a:solidFill>
                  <a:schemeClr val="tx1"/>
                </a:solidFill>
                <a:effectLst/>
                <a:latin typeface="+mn-lt"/>
                <a:ea typeface="+mn-ea"/>
                <a:cs typeface="+mn-cs"/>
              </a:rPr>
            </a:br>
            <a:endParaRPr lang="en-US" sz="1700" kern="1200" dirty="0">
              <a:solidFill>
                <a:schemeClr val="tx1"/>
              </a:solidFill>
              <a:effectLst/>
              <a:latin typeface="+mn-lt"/>
              <a:ea typeface="+mn-ea"/>
              <a:cs typeface="+mn-cs"/>
            </a:endParaRPr>
          </a:p>
          <a:p>
            <a:r>
              <a:rPr lang="en-US" sz="1700" kern="1200" dirty="0">
                <a:solidFill>
                  <a:schemeClr val="tx1"/>
                </a:solidFill>
                <a:effectLst/>
                <a:latin typeface="+mn-lt"/>
                <a:ea typeface="+mn-ea"/>
                <a:cs typeface="+mn-cs"/>
              </a:rPr>
              <a:t>Infectious period:</a:t>
            </a:r>
          </a:p>
          <a:p>
            <a:r>
              <a:rPr lang="en-US" sz="1700" kern="1200" dirty="0">
                <a:solidFill>
                  <a:schemeClr val="tx1"/>
                </a:solidFill>
                <a:effectLst/>
                <a:latin typeface="+mn-lt"/>
                <a:ea typeface="+mn-ea"/>
                <a:cs typeface="+mn-cs"/>
              </a:rPr>
              <a:t>Time that the index subject can transmit infection</a:t>
            </a: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21</a:t>
            </a:fld>
            <a:endParaRPr lang="en-US"/>
          </a:p>
        </p:txBody>
      </p:sp>
    </p:spTree>
    <p:extLst>
      <p:ext uri="{BB962C8B-B14F-4D97-AF65-F5344CB8AC3E}">
        <p14:creationId xmlns:p14="http://schemas.microsoft.com/office/powerpoint/2010/main" val="2312234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700" kern="1200" dirty="0">
                <a:solidFill>
                  <a:schemeClr val="tx1"/>
                </a:solidFill>
                <a:effectLst/>
                <a:latin typeface="+mn-lt"/>
                <a:ea typeface="+mn-ea"/>
                <a:cs typeface="+mn-cs"/>
              </a:rPr>
              <a:t>Reproduction number: expected number of cases directly generated by one case in a population where all individuals are susceptible to infection</a:t>
            </a:r>
          </a:p>
          <a:p>
            <a:br>
              <a:rPr lang="en-US" sz="1700" kern="1200" dirty="0">
                <a:solidFill>
                  <a:schemeClr val="tx1"/>
                </a:solidFill>
                <a:effectLst/>
                <a:latin typeface="+mn-lt"/>
                <a:ea typeface="+mn-ea"/>
                <a:cs typeface="+mn-cs"/>
              </a:rPr>
            </a:br>
            <a:endParaRPr lang="en-US" sz="1700" kern="1200" dirty="0">
              <a:solidFill>
                <a:schemeClr val="tx1"/>
              </a:solidFill>
              <a:effectLst/>
              <a:latin typeface="+mn-lt"/>
              <a:ea typeface="+mn-ea"/>
              <a:cs typeface="+mn-cs"/>
            </a:endParaRPr>
          </a:p>
          <a:p>
            <a:r>
              <a:rPr lang="en-US" sz="1700" kern="1200" dirty="0">
                <a:solidFill>
                  <a:schemeClr val="tx1"/>
                </a:solidFill>
                <a:effectLst/>
                <a:latin typeface="+mn-lt"/>
                <a:ea typeface="+mn-ea"/>
                <a:cs typeface="+mn-cs"/>
              </a:rPr>
              <a:t>Serial interval:</a:t>
            </a:r>
          </a:p>
          <a:p>
            <a:r>
              <a:rPr lang="en-US" sz="1700" kern="1200" dirty="0">
                <a:solidFill>
                  <a:schemeClr val="tx1"/>
                </a:solidFill>
                <a:effectLst/>
                <a:latin typeface="+mn-lt"/>
                <a:ea typeface="+mn-ea"/>
                <a:cs typeface="+mn-cs"/>
              </a:rPr>
              <a:t>Time between successive cases in a chain of transmission</a:t>
            </a:r>
          </a:p>
          <a:p>
            <a:br>
              <a:rPr lang="en-US" sz="1700" kern="1200" dirty="0">
                <a:solidFill>
                  <a:schemeClr val="tx1"/>
                </a:solidFill>
                <a:effectLst/>
                <a:latin typeface="+mn-lt"/>
                <a:ea typeface="+mn-ea"/>
                <a:cs typeface="+mn-cs"/>
              </a:rPr>
            </a:br>
            <a:endParaRPr lang="en-US" sz="1700" kern="1200" dirty="0">
              <a:solidFill>
                <a:schemeClr val="tx1"/>
              </a:solidFill>
              <a:effectLst/>
              <a:latin typeface="+mn-lt"/>
              <a:ea typeface="+mn-ea"/>
              <a:cs typeface="+mn-cs"/>
            </a:endParaRPr>
          </a:p>
          <a:p>
            <a:r>
              <a:rPr lang="en-US" sz="1700" kern="1200" dirty="0">
                <a:solidFill>
                  <a:schemeClr val="tx1"/>
                </a:solidFill>
                <a:effectLst/>
                <a:latin typeface="+mn-lt"/>
                <a:ea typeface="+mn-ea"/>
                <a:cs typeface="+mn-cs"/>
              </a:rPr>
              <a:t>Incubation period:</a:t>
            </a:r>
          </a:p>
          <a:p>
            <a:r>
              <a:rPr lang="en-US" sz="1700" kern="1200" dirty="0">
                <a:solidFill>
                  <a:schemeClr val="tx1"/>
                </a:solidFill>
                <a:effectLst/>
                <a:latin typeface="+mn-lt"/>
                <a:ea typeface="+mn-ea"/>
                <a:cs typeface="+mn-cs"/>
              </a:rPr>
              <a:t>Number of days between infection and rise of symptoms</a:t>
            </a:r>
          </a:p>
          <a:p>
            <a:br>
              <a:rPr lang="en-US" sz="1700" kern="1200" dirty="0">
                <a:solidFill>
                  <a:schemeClr val="tx1"/>
                </a:solidFill>
                <a:effectLst/>
                <a:latin typeface="+mn-lt"/>
                <a:ea typeface="+mn-ea"/>
                <a:cs typeface="+mn-cs"/>
              </a:rPr>
            </a:br>
            <a:endParaRPr lang="en-US" sz="1700" kern="1200" dirty="0">
              <a:solidFill>
                <a:schemeClr val="tx1"/>
              </a:solidFill>
              <a:effectLst/>
              <a:latin typeface="+mn-lt"/>
              <a:ea typeface="+mn-ea"/>
              <a:cs typeface="+mn-cs"/>
            </a:endParaRPr>
          </a:p>
          <a:p>
            <a:r>
              <a:rPr lang="en-US" sz="1700" kern="1200" dirty="0">
                <a:solidFill>
                  <a:schemeClr val="tx1"/>
                </a:solidFill>
                <a:effectLst/>
                <a:latin typeface="+mn-lt"/>
                <a:ea typeface="+mn-ea"/>
                <a:cs typeface="+mn-cs"/>
              </a:rPr>
              <a:t>Infectious period:</a:t>
            </a:r>
          </a:p>
          <a:p>
            <a:r>
              <a:rPr lang="en-US" sz="1700" kern="1200" dirty="0">
                <a:solidFill>
                  <a:schemeClr val="tx1"/>
                </a:solidFill>
                <a:effectLst/>
                <a:latin typeface="+mn-lt"/>
                <a:ea typeface="+mn-ea"/>
                <a:cs typeface="+mn-cs"/>
              </a:rPr>
              <a:t>Time that the index subject can transmit infection</a:t>
            </a: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22</a:t>
            </a:fld>
            <a:endParaRPr lang="en-US"/>
          </a:p>
        </p:txBody>
      </p:sp>
    </p:spTree>
    <p:extLst>
      <p:ext uri="{BB962C8B-B14F-4D97-AF65-F5344CB8AC3E}">
        <p14:creationId xmlns:p14="http://schemas.microsoft.com/office/powerpoint/2010/main" val="3609904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EWS can be automated and be calculated regularly</a:t>
            </a:r>
          </a:p>
          <a:p>
            <a:endParaRPr lang="en-US" dirty="0"/>
          </a:p>
          <a:p>
            <a:r>
              <a:rPr lang="en-US" dirty="0"/>
              <a:t>Commonly used </a:t>
            </a:r>
            <a:r>
              <a:rPr lang="en-US" dirty="0" err="1"/>
              <a:t>SyS</a:t>
            </a:r>
            <a:r>
              <a:rPr lang="en-US" dirty="0"/>
              <a:t> metrics evaluate if disease/case specimen counts are greater than the mean + multiple SD using NB or pseudo-Poisson regression (</a:t>
            </a:r>
            <a:r>
              <a:rPr lang="en-US" dirty="0" err="1"/>
              <a:t>Noufaily</a:t>
            </a:r>
            <a:r>
              <a:rPr lang="en-US" dirty="0"/>
              <a:t> 2019 Bioinformatics)</a:t>
            </a:r>
          </a:p>
        </p:txBody>
      </p:sp>
      <p:sp>
        <p:nvSpPr>
          <p:cNvPr id="4" name="Slide Number Placeholder 3"/>
          <p:cNvSpPr>
            <a:spLocks noGrp="1"/>
          </p:cNvSpPr>
          <p:nvPr>
            <p:ph type="sldNum" sz="quarter" idx="10"/>
          </p:nvPr>
        </p:nvSpPr>
        <p:spPr/>
        <p:txBody>
          <a:bodyPr/>
          <a:lstStyle/>
          <a:p>
            <a:fld id="{EA62D461-C9DC-5A4E-BE77-57049EBB6010}" type="slidenum">
              <a:rPr lang="en-US" smtClean="0"/>
              <a:t>23</a:t>
            </a:fld>
            <a:endParaRPr lang="en-US"/>
          </a:p>
        </p:txBody>
      </p:sp>
    </p:spTree>
    <p:extLst>
      <p:ext uri="{BB962C8B-B14F-4D97-AF65-F5344CB8AC3E}">
        <p14:creationId xmlns:p14="http://schemas.microsoft.com/office/powerpoint/2010/main" val="3328094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24</a:t>
            </a:fld>
            <a:endParaRPr lang="en-US"/>
          </a:p>
        </p:txBody>
      </p:sp>
    </p:spTree>
    <p:extLst>
      <p:ext uri="{BB962C8B-B14F-4D97-AF65-F5344CB8AC3E}">
        <p14:creationId xmlns:p14="http://schemas.microsoft.com/office/powerpoint/2010/main" val="856501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25</a:t>
            </a:fld>
            <a:endParaRPr lang="en-US"/>
          </a:p>
        </p:txBody>
      </p:sp>
    </p:spTree>
    <p:extLst>
      <p:ext uri="{BB962C8B-B14F-4D97-AF65-F5344CB8AC3E}">
        <p14:creationId xmlns:p14="http://schemas.microsoft.com/office/powerpoint/2010/main" val="3952614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figure, we can focus on panels C-H. C and E show reduction in recovery as the system reaches a critical transition. </a:t>
            </a:r>
          </a:p>
          <a:p>
            <a:r>
              <a:rPr lang="en-US" dirty="0"/>
              <a:t>Panels D and F show increased variance (larger spread of the wave). Panels G and H show increased autocorrelation.</a:t>
            </a:r>
          </a:p>
        </p:txBody>
      </p:sp>
      <p:sp>
        <p:nvSpPr>
          <p:cNvPr id="4" name="Slide Number Placeholder 3"/>
          <p:cNvSpPr>
            <a:spLocks noGrp="1"/>
          </p:cNvSpPr>
          <p:nvPr>
            <p:ph type="sldNum" sz="quarter" idx="10"/>
          </p:nvPr>
        </p:nvSpPr>
        <p:spPr/>
        <p:txBody>
          <a:bodyPr/>
          <a:lstStyle/>
          <a:p>
            <a:fld id="{EA62D461-C9DC-5A4E-BE77-57049EBB6010}" type="slidenum">
              <a:rPr lang="en-US" smtClean="0"/>
              <a:t>26</a:t>
            </a:fld>
            <a:endParaRPr lang="en-US"/>
          </a:p>
        </p:txBody>
      </p:sp>
    </p:spTree>
    <p:extLst>
      <p:ext uri="{BB962C8B-B14F-4D97-AF65-F5344CB8AC3E}">
        <p14:creationId xmlns:p14="http://schemas.microsoft.com/office/powerpoint/2010/main" val="3020110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Others include presence of flickering (a combination of..</a:t>
            </a:r>
          </a:p>
        </p:txBody>
      </p:sp>
      <p:sp>
        <p:nvSpPr>
          <p:cNvPr id="4" name="Slide Number Placeholder 3"/>
          <p:cNvSpPr>
            <a:spLocks noGrp="1"/>
          </p:cNvSpPr>
          <p:nvPr>
            <p:ph type="sldNum" sz="quarter" idx="10"/>
          </p:nvPr>
        </p:nvSpPr>
        <p:spPr/>
        <p:txBody>
          <a:bodyPr/>
          <a:lstStyle/>
          <a:p>
            <a:fld id="{EA62D461-C9DC-5A4E-BE77-57049EBB6010}" type="slidenum">
              <a:rPr lang="en-US" smtClean="0"/>
              <a:t>27</a:t>
            </a:fld>
            <a:endParaRPr lang="en-US"/>
          </a:p>
        </p:txBody>
      </p:sp>
    </p:spTree>
    <p:extLst>
      <p:ext uri="{BB962C8B-B14F-4D97-AF65-F5344CB8AC3E}">
        <p14:creationId xmlns:p14="http://schemas.microsoft.com/office/powerpoint/2010/main" val="2059556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www.early</a:t>
            </a:r>
            <a:r>
              <a:rPr lang="en-US" sz="1800" dirty="0">
                <a:solidFill>
                  <a:schemeClr val="bg1"/>
                </a:solidFill>
                <a:latin typeface="Arial" panose="020B0604020202020204" pitchFamily="34" charset="0"/>
                <a:cs typeface="Arial" panose="020B0604020202020204" pitchFamily="34" charset="0"/>
              </a:rPr>
              <a:t>-warning-</a:t>
            </a:r>
            <a:r>
              <a:rPr lang="en-US" sz="1800" dirty="0" err="1">
                <a:solidFill>
                  <a:schemeClr val="bg1"/>
                </a:solidFill>
                <a:latin typeface="Arial" panose="020B0604020202020204" pitchFamily="34" charset="0"/>
                <a:cs typeface="Arial" panose="020B0604020202020204" pitchFamily="34" charset="0"/>
              </a:rPr>
              <a:t>signals.org</a:t>
            </a:r>
            <a:r>
              <a:rPr lang="en-US" sz="1800" dirty="0">
                <a:solidFill>
                  <a:schemeClr val="bg1"/>
                </a:solidFill>
                <a:latin typeface="Arial" panose="020B0604020202020204" pitchFamily="34" charset="0"/>
                <a:cs typeface="Arial" panose="020B0604020202020204" pitchFamily="34" charset="0"/>
              </a:rPr>
              <a:t>/?</a:t>
            </a:r>
            <a:r>
              <a:rPr lang="en-US" sz="1800" dirty="0" err="1">
                <a:solidFill>
                  <a:schemeClr val="bg1"/>
                </a:solidFill>
                <a:latin typeface="Arial" panose="020B0604020202020204" pitchFamily="34" charset="0"/>
                <a:cs typeface="Arial" panose="020B0604020202020204" pitchFamily="34" charset="0"/>
              </a:rPr>
              <a:t>page_id</a:t>
            </a:r>
            <a:r>
              <a:rPr lang="en-US" sz="1800" dirty="0">
                <a:solidFill>
                  <a:schemeClr val="bg1"/>
                </a:solidFill>
                <a:latin typeface="Arial" panose="020B0604020202020204" pitchFamily="34" charset="0"/>
                <a:cs typeface="Arial" panose="020B0604020202020204" pitchFamily="34" charset="0"/>
              </a:rPr>
              <a:t>=480: the early warning signals toolbox</a:t>
            </a:r>
            <a:endParaRPr lang="en-US" sz="1800" dirty="0"/>
          </a:p>
        </p:txBody>
      </p:sp>
      <p:sp>
        <p:nvSpPr>
          <p:cNvPr id="4" name="Slide Number Placeholder 3"/>
          <p:cNvSpPr>
            <a:spLocks noGrp="1"/>
          </p:cNvSpPr>
          <p:nvPr>
            <p:ph type="sldNum" sz="quarter" idx="10"/>
          </p:nvPr>
        </p:nvSpPr>
        <p:spPr/>
        <p:txBody>
          <a:bodyPr/>
          <a:lstStyle/>
          <a:p>
            <a:fld id="{EA62D461-C9DC-5A4E-BE77-57049EBB6010}" type="slidenum">
              <a:rPr lang="en-US" smtClean="0"/>
              <a:t>28</a:t>
            </a:fld>
            <a:endParaRPr lang="en-US"/>
          </a:p>
        </p:txBody>
      </p:sp>
    </p:spTree>
    <p:extLst>
      <p:ext uri="{BB962C8B-B14F-4D97-AF65-F5344CB8AC3E}">
        <p14:creationId xmlns:p14="http://schemas.microsoft.com/office/powerpoint/2010/main" val="649753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solidFill>
                  <a:schemeClr val="bg1"/>
                </a:solidFill>
                <a:latin typeface="Arial" panose="020B0604020202020204" pitchFamily="34" charset="0"/>
                <a:cs typeface="Arial" panose="020B0604020202020204" pitchFamily="34" charset="0"/>
              </a:rPr>
              <a:t>Goal is to determine how robust EWSs are in different states of complex systems</a:t>
            </a:r>
          </a:p>
          <a:p>
            <a:r>
              <a:rPr lang="en-US" sz="1800" dirty="0">
                <a:solidFill>
                  <a:schemeClr val="bg1"/>
                </a:solidFill>
                <a:latin typeface="Arial" panose="020B0604020202020204" pitchFamily="34" charset="0"/>
                <a:cs typeface="Arial" panose="020B0604020202020204" pitchFamily="34" charset="0"/>
              </a:rPr>
              <a:t>Challenges: pattern recognition, data quality, mandating certain thresholds for statistical accuracy</a:t>
            </a:r>
          </a:p>
          <a:p>
            <a:endParaRPr lang="en-US" dirty="0"/>
          </a:p>
          <a:p>
            <a:endParaRPr lang="en-US" dirty="0"/>
          </a:p>
          <a:p>
            <a:r>
              <a:rPr lang="en-US" dirty="0" err="1"/>
              <a:t>OBrien</a:t>
            </a:r>
            <a:r>
              <a:rPr lang="en-US" dirty="0"/>
              <a:t>:  using composite EWS combining variance, skew, and autocorrelation</a:t>
            </a:r>
          </a:p>
          <a:p>
            <a:r>
              <a:rPr lang="en-US" dirty="0" err="1"/>
              <a:t>Proverbio</a:t>
            </a:r>
            <a:r>
              <a:rPr lang="en-US" dirty="0"/>
              <a:t>: EWS performance is sensitive to the underlying dynamics of infection, need a slow-moving transition  and non-fat-tailed noise</a:t>
            </a:r>
          </a:p>
          <a:p>
            <a:r>
              <a:rPr lang="en-US" dirty="0" err="1"/>
              <a:t>Southall</a:t>
            </a:r>
            <a:r>
              <a:rPr lang="en-US" dirty="0"/>
              <a:t> 2020: potential to use incidence rate as an EWS as it demonstrates similar properties as variance and autocorrelation</a:t>
            </a:r>
          </a:p>
        </p:txBody>
      </p:sp>
      <p:sp>
        <p:nvSpPr>
          <p:cNvPr id="4" name="Slide Number Placeholder 3"/>
          <p:cNvSpPr>
            <a:spLocks noGrp="1"/>
          </p:cNvSpPr>
          <p:nvPr>
            <p:ph type="sldNum" sz="quarter" idx="10"/>
          </p:nvPr>
        </p:nvSpPr>
        <p:spPr/>
        <p:txBody>
          <a:bodyPr/>
          <a:lstStyle/>
          <a:p>
            <a:fld id="{EA62D461-C9DC-5A4E-BE77-57049EBB6010}" type="slidenum">
              <a:rPr lang="en-US" smtClean="0"/>
              <a:t>29</a:t>
            </a:fld>
            <a:endParaRPr lang="en-US"/>
          </a:p>
        </p:txBody>
      </p:sp>
    </p:spTree>
    <p:extLst>
      <p:ext uri="{BB962C8B-B14F-4D97-AF65-F5344CB8AC3E}">
        <p14:creationId xmlns:p14="http://schemas.microsoft.com/office/powerpoint/2010/main" val="3189314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solidFill>
                  <a:schemeClr val="bg1"/>
                </a:solidFill>
                <a:latin typeface="Arial" panose="020B0604020202020204" pitchFamily="34" charset="0"/>
                <a:cs typeface="Arial" panose="020B0604020202020204" pitchFamily="34" charset="0"/>
              </a:rPr>
              <a:t>US info: CDC data portal</a:t>
            </a:r>
          </a:p>
          <a:p>
            <a:r>
              <a:rPr lang="en-US" sz="1800" dirty="0">
                <a:solidFill>
                  <a:schemeClr val="bg1"/>
                </a:solidFill>
                <a:latin typeface="Arial" panose="020B0604020202020204" pitchFamily="34" charset="0"/>
                <a:cs typeface="Arial" panose="020B0604020202020204" pitchFamily="34" charset="0"/>
              </a:rPr>
              <a:t>Goal is to determine how robust EWSs are in different states of complex systems</a:t>
            </a:r>
          </a:p>
          <a:p>
            <a:r>
              <a:rPr lang="en-US" sz="1800" dirty="0">
                <a:solidFill>
                  <a:schemeClr val="bg1"/>
                </a:solidFill>
                <a:latin typeface="Arial" panose="020B0604020202020204" pitchFamily="34" charset="0"/>
                <a:cs typeface="Arial" panose="020B0604020202020204" pitchFamily="34" charset="0"/>
              </a:rPr>
              <a:t>Challenges: pattern recognition, data quality, mandating certain thresholds for statistical accuracy</a:t>
            </a:r>
          </a:p>
          <a:p>
            <a:endParaRPr lang="en-US" sz="1800" dirty="0">
              <a:solidFill>
                <a:schemeClr val="bg1"/>
              </a:solidFill>
              <a:latin typeface="Arial" panose="020B0604020202020204" pitchFamily="34" charset="0"/>
              <a:cs typeface="Arial" panose="020B0604020202020204" pitchFamily="34" charset="0"/>
            </a:endParaRPr>
          </a:p>
          <a:p>
            <a:r>
              <a:rPr lang="en-US" sz="1800" dirty="0" err="1">
                <a:solidFill>
                  <a:schemeClr val="bg1"/>
                </a:solidFill>
                <a:latin typeface="Arial" panose="020B0604020202020204" pitchFamily="34" charset="0"/>
                <a:cs typeface="Arial" panose="020B0604020202020204" pitchFamily="34" charset="0"/>
              </a:rPr>
              <a:t>Zelner</a:t>
            </a:r>
            <a:r>
              <a:rPr lang="en-US" sz="1800" dirty="0">
                <a:solidFill>
                  <a:schemeClr val="bg1"/>
                </a:solidFill>
                <a:latin typeface="Arial" panose="020B0604020202020204" pitchFamily="34" charset="0"/>
                <a:cs typeface="Arial" panose="020B0604020202020204" pitchFamily="34" charset="0"/>
              </a:rPr>
              <a:t> et al. in PLOS Comp Bio (2022): include inequity in models to improve modeling frameworks</a:t>
            </a: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30</a:t>
            </a:fld>
            <a:endParaRPr lang="en-US"/>
          </a:p>
        </p:txBody>
      </p:sp>
    </p:spTree>
    <p:extLst>
      <p:ext uri="{BB962C8B-B14F-4D97-AF65-F5344CB8AC3E}">
        <p14:creationId xmlns:p14="http://schemas.microsoft.com/office/powerpoint/2010/main" val="125685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Plan to complete these projects in the order presented</a:t>
            </a:r>
          </a:p>
        </p:txBody>
      </p:sp>
      <p:sp>
        <p:nvSpPr>
          <p:cNvPr id="4" name="Slide Number Placeholder 3"/>
          <p:cNvSpPr>
            <a:spLocks noGrp="1"/>
          </p:cNvSpPr>
          <p:nvPr>
            <p:ph type="sldNum" sz="quarter" idx="10"/>
          </p:nvPr>
        </p:nvSpPr>
        <p:spPr/>
        <p:txBody>
          <a:bodyPr/>
          <a:lstStyle/>
          <a:p>
            <a:fld id="{EA62D461-C9DC-5A4E-BE77-57049EBB6010}" type="slidenum">
              <a:rPr lang="en-US" smtClean="0"/>
              <a:t>4</a:t>
            </a:fld>
            <a:endParaRPr lang="en-US"/>
          </a:p>
        </p:txBody>
      </p:sp>
    </p:spTree>
    <p:extLst>
      <p:ext uri="{BB962C8B-B14F-4D97-AF65-F5344CB8AC3E}">
        <p14:creationId xmlns:p14="http://schemas.microsoft.com/office/powerpoint/2010/main" val="1698157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31</a:t>
            </a:fld>
            <a:endParaRPr lang="en-US"/>
          </a:p>
        </p:txBody>
      </p:sp>
    </p:spTree>
    <p:extLst>
      <p:ext uri="{BB962C8B-B14F-4D97-AF65-F5344CB8AC3E}">
        <p14:creationId xmlns:p14="http://schemas.microsoft.com/office/powerpoint/2010/main" val="3619575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Limitations: regions with many inlets/outlets could be problematic for modeling – hard to assume that travel from region A -&gt; region B is the </a:t>
            </a:r>
            <a:r>
              <a:rPr lang="en-US" dirty="0" err="1"/>
              <a:t>saem</a:t>
            </a:r>
            <a:r>
              <a:rPr lang="en-US" dirty="0"/>
              <a:t> as from region B -&gt; region C without considering geography, points of interest, etc.</a:t>
            </a:r>
          </a:p>
        </p:txBody>
      </p:sp>
      <p:sp>
        <p:nvSpPr>
          <p:cNvPr id="4" name="Slide Number Placeholder 3"/>
          <p:cNvSpPr>
            <a:spLocks noGrp="1"/>
          </p:cNvSpPr>
          <p:nvPr>
            <p:ph type="sldNum" sz="quarter" idx="10"/>
          </p:nvPr>
        </p:nvSpPr>
        <p:spPr/>
        <p:txBody>
          <a:bodyPr/>
          <a:lstStyle/>
          <a:p>
            <a:fld id="{EA62D461-C9DC-5A4E-BE77-57049EBB6010}" type="slidenum">
              <a:rPr lang="en-US" smtClean="0"/>
              <a:t>32</a:t>
            </a:fld>
            <a:endParaRPr lang="en-US"/>
          </a:p>
        </p:txBody>
      </p:sp>
    </p:spTree>
    <p:extLst>
      <p:ext uri="{BB962C8B-B14F-4D97-AF65-F5344CB8AC3E}">
        <p14:creationId xmlns:p14="http://schemas.microsoft.com/office/powerpoint/2010/main" val="924726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33</a:t>
            </a:fld>
            <a:endParaRPr lang="en-US"/>
          </a:p>
        </p:txBody>
      </p:sp>
    </p:spTree>
    <p:extLst>
      <p:ext uri="{BB962C8B-B14F-4D97-AF65-F5344CB8AC3E}">
        <p14:creationId xmlns:p14="http://schemas.microsoft.com/office/powerpoint/2010/main" val="19984304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34</a:t>
            </a:fld>
            <a:endParaRPr lang="en-US"/>
          </a:p>
        </p:txBody>
      </p:sp>
    </p:spTree>
    <p:extLst>
      <p:ext uri="{BB962C8B-B14F-4D97-AF65-F5344CB8AC3E}">
        <p14:creationId xmlns:p14="http://schemas.microsoft.com/office/powerpoint/2010/main" val="715357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Show a figure for this one</a:t>
            </a:r>
          </a:p>
          <a:p>
            <a:endParaRPr lang="en-US" dirty="0"/>
          </a:p>
          <a:p>
            <a:r>
              <a:rPr lang="en-US" sz="1800" dirty="0">
                <a:solidFill>
                  <a:schemeClr val="bg1"/>
                </a:solidFill>
                <a:latin typeface="Arial" panose="020B0604020202020204" pitchFamily="34" charset="0"/>
                <a:cs typeface="Arial" panose="020B0604020202020204" pitchFamily="34" charset="0"/>
              </a:rPr>
              <a:t>In a system mapped as a network, the infectious status of individuals will be affected by the status of their neighbors </a:t>
            </a:r>
          </a:p>
          <a:p>
            <a:r>
              <a:rPr lang="en-US" sz="1800" dirty="0">
                <a:solidFill>
                  <a:schemeClr val="bg1"/>
                </a:solidFill>
                <a:latin typeface="Arial" panose="020B0604020202020204" pitchFamily="34" charset="0"/>
                <a:cs typeface="Arial" panose="020B0604020202020204" pitchFamily="34" charset="0"/>
              </a:rPr>
              <a:t>Potential to identify  early warning signals based on distribution of infection throughout the network</a:t>
            </a: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35</a:t>
            </a:fld>
            <a:endParaRPr lang="en-US"/>
          </a:p>
        </p:txBody>
      </p:sp>
    </p:spTree>
    <p:extLst>
      <p:ext uri="{BB962C8B-B14F-4D97-AF65-F5344CB8AC3E}">
        <p14:creationId xmlns:p14="http://schemas.microsoft.com/office/powerpoint/2010/main" val="2612211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Trim this figure</a:t>
            </a:r>
          </a:p>
        </p:txBody>
      </p:sp>
      <p:sp>
        <p:nvSpPr>
          <p:cNvPr id="4" name="Slide Number Placeholder 3"/>
          <p:cNvSpPr>
            <a:spLocks noGrp="1"/>
          </p:cNvSpPr>
          <p:nvPr>
            <p:ph type="sldNum" sz="quarter" idx="10"/>
          </p:nvPr>
        </p:nvSpPr>
        <p:spPr/>
        <p:txBody>
          <a:bodyPr/>
          <a:lstStyle/>
          <a:p>
            <a:fld id="{EA62D461-C9DC-5A4E-BE77-57049EBB6010}" type="slidenum">
              <a:rPr lang="en-US" smtClean="0"/>
              <a:t>36</a:t>
            </a:fld>
            <a:endParaRPr lang="en-US"/>
          </a:p>
        </p:txBody>
      </p:sp>
    </p:spTree>
    <p:extLst>
      <p:ext uri="{BB962C8B-B14F-4D97-AF65-F5344CB8AC3E}">
        <p14:creationId xmlns:p14="http://schemas.microsoft.com/office/powerpoint/2010/main" val="27608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37</a:t>
            </a:fld>
            <a:endParaRPr lang="en-US"/>
          </a:p>
        </p:txBody>
      </p:sp>
    </p:spTree>
    <p:extLst>
      <p:ext uri="{BB962C8B-B14F-4D97-AF65-F5344CB8AC3E}">
        <p14:creationId xmlns:p14="http://schemas.microsoft.com/office/powerpoint/2010/main" val="3458879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38</a:t>
            </a:fld>
            <a:endParaRPr lang="en-US"/>
          </a:p>
        </p:txBody>
      </p:sp>
    </p:spTree>
    <p:extLst>
      <p:ext uri="{BB962C8B-B14F-4D97-AF65-F5344CB8AC3E}">
        <p14:creationId xmlns:p14="http://schemas.microsoft.com/office/powerpoint/2010/main" val="25097563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39</a:t>
            </a:fld>
            <a:endParaRPr lang="en-US"/>
          </a:p>
        </p:txBody>
      </p:sp>
    </p:spTree>
    <p:extLst>
      <p:ext uri="{BB962C8B-B14F-4D97-AF65-F5344CB8AC3E}">
        <p14:creationId xmlns:p14="http://schemas.microsoft.com/office/powerpoint/2010/main" val="37484794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Consortium data has both reported and actual date – can do sensitivity analysis on this</a:t>
            </a:r>
          </a:p>
          <a:p>
            <a:r>
              <a:rPr lang="en-US" dirty="0"/>
              <a:t>Can also test for EWS for hospitalizations? But link between hosp. rate and cases implies an extra layer of complexity (need to convert medical records into disease-specific point of interest)</a:t>
            </a:r>
          </a:p>
          <a:p>
            <a:endParaRPr lang="en-US" dirty="0"/>
          </a:p>
          <a:p>
            <a:r>
              <a:rPr lang="en-US" dirty="0"/>
              <a:t>NYT: https://</a:t>
            </a:r>
            <a:r>
              <a:rPr lang="en-US" dirty="0" err="1"/>
              <a:t>github.com</a:t>
            </a:r>
            <a:r>
              <a:rPr lang="en-US" dirty="0"/>
              <a:t>/</a:t>
            </a:r>
            <a:r>
              <a:rPr lang="en-US" dirty="0" err="1"/>
              <a:t>nytimes</a:t>
            </a:r>
            <a:r>
              <a:rPr lang="en-US" dirty="0"/>
              <a:t>/covid-19-data</a:t>
            </a:r>
          </a:p>
          <a:p>
            <a:r>
              <a:rPr lang="en-US" dirty="0"/>
              <a:t>CDC: https://covid.cdc.gov/covid-data-tracker/#datatracker-home</a:t>
            </a:r>
          </a:p>
          <a:p>
            <a:r>
              <a:rPr lang="en-US" dirty="0"/>
              <a:t>Project Tycho: </a:t>
            </a:r>
            <a:r>
              <a:rPr lang="en-US" dirty="0">
                <a:solidFill>
                  <a:schemeClr val="bg1"/>
                </a:solidFill>
                <a:latin typeface="Arial" panose="020B0604020202020204" pitchFamily="34" charset="0"/>
                <a:cs typeface="Arial" panose="020B0604020202020204" pitchFamily="34" charset="0"/>
              </a:rPr>
              <a:t>(https://www.tycho.pitt.edu/)</a:t>
            </a:r>
            <a:endParaRPr lang="en-US" dirty="0"/>
          </a:p>
          <a:p>
            <a:r>
              <a:rPr lang="en-US" dirty="0"/>
              <a:t>	</a:t>
            </a:r>
          </a:p>
        </p:txBody>
      </p:sp>
      <p:sp>
        <p:nvSpPr>
          <p:cNvPr id="4" name="Slide Number Placeholder 3"/>
          <p:cNvSpPr>
            <a:spLocks noGrp="1"/>
          </p:cNvSpPr>
          <p:nvPr>
            <p:ph type="sldNum" sz="quarter" idx="10"/>
          </p:nvPr>
        </p:nvSpPr>
        <p:spPr/>
        <p:txBody>
          <a:bodyPr/>
          <a:lstStyle/>
          <a:p>
            <a:fld id="{EA62D461-C9DC-5A4E-BE77-57049EBB6010}" type="slidenum">
              <a:rPr lang="en-US" smtClean="0"/>
              <a:t>40</a:t>
            </a:fld>
            <a:endParaRPr lang="en-US"/>
          </a:p>
        </p:txBody>
      </p:sp>
    </p:spTree>
    <p:extLst>
      <p:ext uri="{BB962C8B-B14F-4D97-AF65-F5344CB8AC3E}">
        <p14:creationId xmlns:p14="http://schemas.microsoft.com/office/powerpoint/2010/main" val="190642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5</a:t>
            </a:fld>
            <a:endParaRPr lang="en-US"/>
          </a:p>
        </p:txBody>
      </p:sp>
    </p:spTree>
    <p:extLst>
      <p:ext uri="{BB962C8B-B14F-4D97-AF65-F5344CB8AC3E}">
        <p14:creationId xmlns:p14="http://schemas.microsoft.com/office/powerpoint/2010/main" val="883429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solidFill>
                  <a:schemeClr val="bg1"/>
                </a:solidFill>
                <a:latin typeface="Arial" panose="020B0604020202020204" pitchFamily="34" charset="0"/>
                <a:cs typeface="Arial" panose="020B0604020202020204" pitchFamily="34" charset="0"/>
              </a:rPr>
              <a:t>Step 0 (Done!): Replicate and convert landscape network entropy (LNE), a network-based EWS developed by Liu et. Al, from MATLAB into R</a:t>
            </a:r>
          </a:p>
          <a:p>
            <a:r>
              <a:rPr lang="en-US" sz="1800" dirty="0">
                <a:solidFill>
                  <a:schemeClr val="bg1"/>
                </a:solidFill>
                <a:latin typeface="Arial" panose="020B0604020202020204" pitchFamily="34" charset="0"/>
                <a:cs typeface="Arial" panose="020B0604020202020204" pitchFamily="34" charset="0"/>
              </a:rPr>
              <a:t>Step 1 (In progress): Estimate both traditional and network-based EWS (both LNE and alternatives) for COVID-19 in US States</a:t>
            </a:r>
          </a:p>
          <a:p>
            <a:r>
              <a:rPr lang="en-US" sz="1800" dirty="0">
                <a:solidFill>
                  <a:schemeClr val="bg1"/>
                </a:solidFill>
                <a:latin typeface="Arial" panose="020B0604020202020204" pitchFamily="34" charset="0"/>
                <a:cs typeface="Arial" panose="020B0604020202020204" pitchFamily="34" charset="0"/>
              </a:rPr>
              <a:t>Step 2: Evaluate accuracy of calculated EWS to detect a doubling in cases over a 14-day period using ROC curves and AUC</a:t>
            </a:r>
          </a:p>
          <a:p>
            <a:r>
              <a:rPr lang="en-US" sz="1800" dirty="0">
                <a:solidFill>
                  <a:schemeClr val="bg1"/>
                </a:solidFill>
                <a:latin typeface="Arial" panose="020B0604020202020204" pitchFamily="34" charset="0"/>
                <a:cs typeface="Arial" panose="020B0604020202020204" pitchFamily="34" charset="0"/>
              </a:rPr>
              <a:t>Step 3: Stratify county-level COVID-19 data from California by proportion of race/ethnic minority populations and calculate EWS for each county to determine ability of EWS to detect health inequalities</a:t>
            </a:r>
          </a:p>
        </p:txBody>
      </p:sp>
      <p:sp>
        <p:nvSpPr>
          <p:cNvPr id="4" name="Slide Number Placeholder 3"/>
          <p:cNvSpPr>
            <a:spLocks noGrp="1"/>
          </p:cNvSpPr>
          <p:nvPr>
            <p:ph type="sldNum" sz="quarter" idx="10"/>
          </p:nvPr>
        </p:nvSpPr>
        <p:spPr/>
        <p:txBody>
          <a:bodyPr/>
          <a:lstStyle/>
          <a:p>
            <a:fld id="{EA62D461-C9DC-5A4E-BE77-57049EBB6010}" type="slidenum">
              <a:rPr lang="en-US" smtClean="0"/>
              <a:t>41</a:t>
            </a:fld>
            <a:endParaRPr lang="en-US"/>
          </a:p>
        </p:txBody>
      </p:sp>
    </p:spTree>
    <p:extLst>
      <p:ext uri="{BB962C8B-B14F-4D97-AF65-F5344CB8AC3E}">
        <p14:creationId xmlns:p14="http://schemas.microsoft.com/office/powerpoint/2010/main" val="2392944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42</a:t>
            </a:fld>
            <a:endParaRPr lang="en-US"/>
          </a:p>
        </p:txBody>
      </p:sp>
    </p:spTree>
    <p:extLst>
      <p:ext uri="{BB962C8B-B14F-4D97-AF65-F5344CB8AC3E}">
        <p14:creationId xmlns:p14="http://schemas.microsoft.com/office/powerpoint/2010/main" val="42167873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Test EWS calculation with and without detrending</a:t>
            </a:r>
          </a:p>
          <a:p>
            <a:endParaRPr lang="en-US" dirty="0"/>
          </a:p>
          <a:p>
            <a:r>
              <a:rPr lang="en-US" dirty="0"/>
              <a:t>Describe the modified LNE versions</a:t>
            </a:r>
          </a:p>
          <a:p>
            <a:pPr marL="285750" indent="-285750">
              <a:buFontTx/>
              <a:buChar char="-"/>
            </a:pPr>
            <a:r>
              <a:rPr lang="en-US" dirty="0"/>
              <a:t>Change the rolling window</a:t>
            </a:r>
          </a:p>
          <a:p>
            <a:pPr marL="285750" indent="-285750">
              <a:buFontTx/>
              <a:buChar char="-"/>
            </a:pPr>
            <a:r>
              <a:rPr lang="en-US" dirty="0"/>
              <a:t>Different combinations/variations of traditional EWS in conjunction with network term</a:t>
            </a:r>
          </a:p>
        </p:txBody>
      </p:sp>
      <p:sp>
        <p:nvSpPr>
          <p:cNvPr id="4" name="Slide Number Placeholder 3"/>
          <p:cNvSpPr>
            <a:spLocks noGrp="1"/>
          </p:cNvSpPr>
          <p:nvPr>
            <p:ph type="sldNum" sz="quarter" idx="10"/>
          </p:nvPr>
        </p:nvSpPr>
        <p:spPr/>
        <p:txBody>
          <a:bodyPr/>
          <a:lstStyle/>
          <a:p>
            <a:fld id="{EA62D461-C9DC-5A4E-BE77-57049EBB6010}" type="slidenum">
              <a:rPr lang="en-US" smtClean="0"/>
              <a:t>43</a:t>
            </a:fld>
            <a:endParaRPr lang="en-US"/>
          </a:p>
        </p:txBody>
      </p:sp>
    </p:spTree>
    <p:extLst>
      <p:ext uri="{BB962C8B-B14F-4D97-AF65-F5344CB8AC3E}">
        <p14:creationId xmlns:p14="http://schemas.microsoft.com/office/powerpoint/2010/main" val="1994946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44</a:t>
            </a:fld>
            <a:endParaRPr lang="en-US"/>
          </a:p>
        </p:txBody>
      </p:sp>
    </p:spTree>
    <p:extLst>
      <p:ext uri="{BB962C8B-B14F-4D97-AF65-F5344CB8AC3E}">
        <p14:creationId xmlns:p14="http://schemas.microsoft.com/office/powerpoint/2010/main" val="4155920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solidFill>
                  <a:schemeClr val="bg1"/>
                </a:solidFill>
              </a:rPr>
              <a:t>LNE is the product of deviation and Shannon’s entropy, where the vector </a:t>
            </a:r>
            <a:r>
              <a:rPr lang="en-US" b="1" dirty="0">
                <a:solidFill>
                  <a:schemeClr val="bg1"/>
                </a:solidFill>
              </a:rPr>
              <a:t>k</a:t>
            </a:r>
            <a:r>
              <a:rPr lang="en-US" dirty="0">
                <a:solidFill>
                  <a:schemeClr val="bg1"/>
                </a:solidFill>
              </a:rPr>
              <a:t>(t) is a moving vector of case totals reported in district k up to time point t and the vector </a:t>
            </a:r>
            <a:r>
              <a:rPr lang="en-US" b="1" dirty="0">
                <a:solidFill>
                  <a:schemeClr val="bg1"/>
                </a:solidFill>
              </a:rPr>
              <a:t>k</a:t>
            </a:r>
            <a:r>
              <a:rPr lang="en-US" dirty="0">
                <a:solidFill>
                  <a:schemeClr val="bg1"/>
                </a:solidFill>
              </a:rPr>
              <a:t>(t-1) is a vector of the same length up to the day prior to day t.</a:t>
            </a:r>
          </a:p>
          <a:p>
            <a:endParaRPr lang="en-US" dirty="0">
              <a:solidFill>
                <a:schemeClr val="bg1"/>
              </a:solidFill>
            </a:endParaRPr>
          </a:p>
          <a:p>
            <a:r>
              <a:rPr lang="en-US" dirty="0">
                <a:solidFill>
                  <a:schemeClr val="bg1"/>
                </a:solidFill>
              </a:rPr>
              <a:t>L is the the number of directly connected neighbors.</a:t>
            </a:r>
          </a:p>
          <a:p>
            <a:endParaRPr lang="en-US" dirty="0">
              <a:solidFill>
                <a:schemeClr val="bg1"/>
              </a:solidFill>
            </a:endParaRPr>
          </a:p>
          <a:p>
            <a:r>
              <a:rPr lang="en-US" dirty="0">
                <a:solidFill>
                  <a:schemeClr val="bg1"/>
                </a:solidFill>
              </a:rPr>
              <a:t>PCC(</a:t>
            </a:r>
            <a:r>
              <a:rPr lang="en-US" dirty="0" err="1">
                <a:solidFill>
                  <a:schemeClr val="bg1"/>
                </a:solidFill>
              </a:rPr>
              <a:t>k</a:t>
            </a:r>
            <a:r>
              <a:rPr lang="en-US" baseline="-25000" dirty="0" err="1">
                <a:solidFill>
                  <a:schemeClr val="bg1"/>
                </a:solidFill>
              </a:rPr>
              <a:t>i</a:t>
            </a:r>
            <a:r>
              <a:rPr lang="en-US" baseline="0" dirty="0">
                <a:solidFill>
                  <a:schemeClr val="bg1"/>
                </a:solidFill>
              </a:rPr>
              <a:t>(t), k(t) is the Pearson correlation between the case trend in district k and its direct neighbor </a:t>
            </a:r>
            <a:r>
              <a:rPr lang="en-US" baseline="0" dirty="0" err="1">
                <a:solidFill>
                  <a:schemeClr val="bg1"/>
                </a:solidFill>
              </a:rPr>
              <a:t>k</a:t>
            </a:r>
            <a:r>
              <a:rPr lang="en-US" baseline="-25000" dirty="0" err="1">
                <a:solidFill>
                  <a:schemeClr val="bg1"/>
                </a:solidFill>
              </a:rPr>
              <a:t>i</a:t>
            </a:r>
            <a:r>
              <a:rPr lang="en-US" baseline="0" dirty="0">
                <a:solidFill>
                  <a:schemeClr val="bg1"/>
                </a:solidFill>
              </a:rPr>
              <a:t> at time t (so the denominator of p(t) is the sum of the PC for k and all neighboring districts)</a:t>
            </a:r>
            <a:endParaRPr lang="en-US" dirty="0">
              <a:solidFill>
                <a:schemeClr val="bg1"/>
              </a:solidFill>
            </a:endParaRPr>
          </a:p>
          <a:p>
            <a:endParaRPr lang="en-US"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45</a:t>
            </a:fld>
            <a:endParaRPr lang="en-US"/>
          </a:p>
        </p:txBody>
      </p:sp>
    </p:spTree>
    <p:extLst>
      <p:ext uri="{BB962C8B-B14F-4D97-AF65-F5344CB8AC3E}">
        <p14:creationId xmlns:p14="http://schemas.microsoft.com/office/powerpoint/2010/main" val="30252031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Generally, disease data is reported weekly, but databases may vary in their completeness on weekends</a:t>
            </a:r>
          </a:p>
        </p:txBody>
      </p:sp>
      <p:sp>
        <p:nvSpPr>
          <p:cNvPr id="4" name="Slide Number Placeholder 3"/>
          <p:cNvSpPr>
            <a:spLocks noGrp="1"/>
          </p:cNvSpPr>
          <p:nvPr>
            <p:ph type="sldNum" sz="quarter" idx="10"/>
          </p:nvPr>
        </p:nvSpPr>
        <p:spPr/>
        <p:txBody>
          <a:bodyPr/>
          <a:lstStyle/>
          <a:p>
            <a:fld id="{EA62D461-C9DC-5A4E-BE77-57049EBB6010}" type="slidenum">
              <a:rPr lang="en-US" smtClean="0"/>
              <a:t>46</a:t>
            </a:fld>
            <a:endParaRPr lang="en-US"/>
          </a:p>
        </p:txBody>
      </p:sp>
    </p:spTree>
    <p:extLst>
      <p:ext uri="{BB962C8B-B14F-4D97-AF65-F5344CB8AC3E}">
        <p14:creationId xmlns:p14="http://schemas.microsoft.com/office/powerpoint/2010/main" val="22811545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Threshold of days can be adjusted in sensitivity analyses</a:t>
            </a:r>
          </a:p>
          <a:p>
            <a:endParaRPr lang="en-US" dirty="0"/>
          </a:p>
          <a:p>
            <a:r>
              <a:rPr lang="en-US" dirty="0"/>
              <a:t>COVID-19 infectious period is about 2-14 days</a:t>
            </a:r>
          </a:p>
        </p:txBody>
      </p:sp>
      <p:sp>
        <p:nvSpPr>
          <p:cNvPr id="4" name="Slide Number Placeholder 3"/>
          <p:cNvSpPr>
            <a:spLocks noGrp="1"/>
          </p:cNvSpPr>
          <p:nvPr>
            <p:ph type="sldNum" sz="quarter" idx="10"/>
          </p:nvPr>
        </p:nvSpPr>
        <p:spPr/>
        <p:txBody>
          <a:bodyPr/>
          <a:lstStyle/>
          <a:p>
            <a:fld id="{EA62D461-C9DC-5A4E-BE77-57049EBB6010}" type="slidenum">
              <a:rPr lang="en-US" smtClean="0"/>
              <a:t>47</a:t>
            </a:fld>
            <a:endParaRPr lang="en-US"/>
          </a:p>
        </p:txBody>
      </p:sp>
    </p:spTree>
    <p:extLst>
      <p:ext uri="{BB962C8B-B14F-4D97-AF65-F5344CB8AC3E}">
        <p14:creationId xmlns:p14="http://schemas.microsoft.com/office/powerpoint/2010/main" val="26502434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solidFill>
                  <a:schemeClr val="bg1"/>
                </a:solidFill>
                <a:latin typeface="Arial" panose="020B0604020202020204" pitchFamily="34" charset="0"/>
                <a:cs typeface="Arial" panose="020B0604020202020204" pitchFamily="34" charset="0"/>
              </a:rPr>
              <a:t>Shows COVID-19 cases from 2/1/2020 to 3/31/2020 using CA state data</a:t>
            </a:r>
          </a:p>
          <a:p>
            <a:r>
              <a:rPr lang="en-US" sz="1800" dirty="0">
                <a:solidFill>
                  <a:schemeClr val="bg1"/>
                </a:solidFill>
                <a:latin typeface="Arial" panose="020B0604020202020204" pitchFamily="34" charset="0"/>
                <a:cs typeface="Arial" panose="020B0604020202020204" pitchFamily="34" charset="0"/>
              </a:rPr>
              <a:t>Surges in Lag-1 autocorrelation and skewness (purple, lower) precede actual COVID-19 case surges (gold) by 2-4 weeks</a:t>
            </a:r>
          </a:p>
          <a:p>
            <a:endParaRPr lang="en-US" sz="1800" dirty="0">
              <a:solidFill>
                <a:schemeClr val="bg1"/>
              </a:solidFill>
              <a:latin typeface="Arial" panose="020B0604020202020204" pitchFamily="34" charset="0"/>
              <a:cs typeface="Arial" panose="020B0604020202020204" pitchFamily="34" charset="0"/>
            </a:endParaRPr>
          </a:p>
          <a:p>
            <a:r>
              <a:rPr lang="en-US" sz="1800" dirty="0">
                <a:solidFill>
                  <a:schemeClr val="bg1"/>
                </a:solidFill>
                <a:latin typeface="Arial" panose="020B0604020202020204" pitchFamily="34" charset="0"/>
                <a:cs typeface="Arial" panose="020B0604020202020204" pitchFamily="34" charset="0"/>
              </a:rPr>
              <a:t>Next things to consider: to use a static or dynamic threshold that indicates a “spike”</a:t>
            </a:r>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48</a:t>
            </a:fld>
            <a:endParaRPr lang="en-US"/>
          </a:p>
        </p:txBody>
      </p:sp>
    </p:spTree>
    <p:extLst>
      <p:ext uri="{BB962C8B-B14F-4D97-AF65-F5344CB8AC3E}">
        <p14:creationId xmlns:p14="http://schemas.microsoft.com/office/powerpoint/2010/main" val="3218870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Factors: % population who is minority</a:t>
            </a:r>
          </a:p>
          <a:p>
            <a:r>
              <a:rPr lang="en-US" dirty="0"/>
              <a:t>Can do % population of specific minority groups</a:t>
            </a:r>
          </a:p>
          <a:p>
            <a:r>
              <a:rPr lang="en-US" dirty="0"/>
              <a:t>Median income (or can do % below federal poverty level)</a:t>
            </a: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49</a:t>
            </a:fld>
            <a:endParaRPr lang="en-US"/>
          </a:p>
        </p:txBody>
      </p:sp>
    </p:spTree>
    <p:extLst>
      <p:ext uri="{BB962C8B-B14F-4D97-AF65-F5344CB8AC3E}">
        <p14:creationId xmlns:p14="http://schemas.microsoft.com/office/powerpoint/2010/main" val="41793274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50</a:t>
            </a:fld>
            <a:endParaRPr lang="en-US"/>
          </a:p>
        </p:txBody>
      </p:sp>
    </p:spTree>
    <p:extLst>
      <p:ext uri="{BB962C8B-B14F-4D97-AF65-F5344CB8AC3E}">
        <p14:creationId xmlns:p14="http://schemas.microsoft.com/office/powerpoint/2010/main" val="215732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Can aggression be advantageous to move neighbors away from defection or punishment</a:t>
            </a:r>
          </a:p>
        </p:txBody>
      </p:sp>
      <p:sp>
        <p:nvSpPr>
          <p:cNvPr id="4" name="Slide Number Placeholder 3"/>
          <p:cNvSpPr>
            <a:spLocks noGrp="1"/>
          </p:cNvSpPr>
          <p:nvPr>
            <p:ph type="sldNum" sz="quarter" idx="10"/>
          </p:nvPr>
        </p:nvSpPr>
        <p:spPr/>
        <p:txBody>
          <a:bodyPr/>
          <a:lstStyle/>
          <a:p>
            <a:fld id="{EA62D461-C9DC-5A4E-BE77-57049EBB6010}" type="slidenum">
              <a:rPr lang="en-US" smtClean="0"/>
              <a:t>6</a:t>
            </a:fld>
            <a:endParaRPr lang="en-US"/>
          </a:p>
        </p:txBody>
      </p:sp>
    </p:spTree>
    <p:extLst>
      <p:ext uri="{BB962C8B-B14F-4D97-AF65-F5344CB8AC3E}">
        <p14:creationId xmlns:p14="http://schemas.microsoft.com/office/powerpoint/2010/main" val="17786206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51</a:t>
            </a:fld>
            <a:endParaRPr lang="en-US"/>
          </a:p>
        </p:txBody>
      </p:sp>
    </p:spTree>
    <p:extLst>
      <p:ext uri="{BB962C8B-B14F-4D97-AF65-F5344CB8AC3E}">
        <p14:creationId xmlns:p14="http://schemas.microsoft.com/office/powerpoint/2010/main" val="9039126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653077"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A downward spiral: men publish more than women and as a result men have more citations</a:t>
            </a:r>
          </a:p>
          <a:p>
            <a:pPr marL="0" marR="0" lvl="0" indent="0" algn="l" defTabSz="653077" rtl="0" eaLnBrk="1" fontAlgn="auto" latinLnBrk="0" hangingPunct="1">
              <a:lnSpc>
                <a:spcPct val="100000"/>
              </a:lnSpc>
              <a:spcBef>
                <a:spcPts val="0"/>
              </a:spcBef>
              <a:spcAft>
                <a:spcPts val="0"/>
              </a:spcAft>
              <a:buClrTx/>
              <a:buSzTx/>
              <a:buFontTx/>
              <a:buNone/>
              <a:tabLst/>
              <a:defRPr/>
            </a:pPr>
            <a:endParaRPr lang="en-US" sz="1800" dirty="0">
              <a:solidFill>
                <a:schemeClr val="bg1"/>
              </a:solidFill>
              <a:latin typeface="Arial" panose="020B0604020202020204" pitchFamily="34" charset="0"/>
              <a:cs typeface="Arial" panose="020B0604020202020204" pitchFamily="34" charset="0"/>
            </a:endParaRPr>
          </a:p>
          <a:p>
            <a:pPr marL="0" marR="0" lvl="0" indent="0" algn="l" defTabSz="653077"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Citation practices do not follow the increased representation of women in STEM (and are in fact getting worse)</a:t>
            </a:r>
          </a:p>
          <a:p>
            <a:pPr marL="0" marR="0" lvl="0" indent="0" algn="l" defTabSz="653077" rtl="0" eaLnBrk="1" fontAlgn="auto" latinLnBrk="0" hangingPunct="1">
              <a:lnSpc>
                <a:spcPct val="100000"/>
              </a:lnSpc>
              <a:spcBef>
                <a:spcPts val="0"/>
              </a:spcBef>
              <a:spcAft>
                <a:spcPts val="0"/>
              </a:spcAft>
              <a:buClrTx/>
              <a:buSzTx/>
              <a:buFontTx/>
              <a:buNone/>
              <a:tabLst/>
              <a:defRPr/>
            </a:pPr>
            <a:endParaRPr lang="en-US" sz="1800" dirty="0">
              <a:solidFill>
                <a:schemeClr val="bg1"/>
              </a:solidFill>
              <a:latin typeface="Arial" panose="020B0604020202020204" pitchFamily="34" charset="0"/>
              <a:cs typeface="Arial" panose="020B0604020202020204" pitchFamily="34" charset="0"/>
            </a:endParaRPr>
          </a:p>
          <a:p>
            <a:pPr marL="0" marR="0" lvl="0" indent="0" algn="l" defTabSz="653077"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Rate below expectation increased by 0.4% every year</a:t>
            </a:r>
          </a:p>
          <a:p>
            <a:pPr marL="0" marR="0" lvl="0" indent="0" algn="l" defTabSz="653077" rtl="0" eaLnBrk="1" fontAlgn="auto" latinLnBrk="0" hangingPunct="1">
              <a:lnSpc>
                <a:spcPct val="100000"/>
              </a:lnSpc>
              <a:spcBef>
                <a:spcPts val="0"/>
              </a:spcBef>
              <a:spcAft>
                <a:spcPts val="0"/>
              </a:spcAft>
              <a:buClrTx/>
              <a:buSzTx/>
              <a:buFontTx/>
              <a:buNone/>
              <a:tabLst/>
              <a:defRPr/>
            </a:pPr>
            <a:endParaRPr lang="en-US" sz="1800"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52</a:t>
            </a:fld>
            <a:endParaRPr lang="en-US"/>
          </a:p>
        </p:txBody>
      </p:sp>
    </p:spTree>
    <p:extLst>
      <p:ext uri="{BB962C8B-B14F-4D97-AF65-F5344CB8AC3E}">
        <p14:creationId xmlns:p14="http://schemas.microsoft.com/office/powerpoint/2010/main" val="8827506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53</a:t>
            </a:fld>
            <a:endParaRPr lang="en-US"/>
          </a:p>
        </p:txBody>
      </p:sp>
    </p:spTree>
    <p:extLst>
      <p:ext uri="{BB962C8B-B14F-4D97-AF65-F5344CB8AC3E}">
        <p14:creationId xmlns:p14="http://schemas.microsoft.com/office/powerpoint/2010/main" val="8090334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AI systems should function with or without human input</a:t>
            </a:r>
          </a:p>
        </p:txBody>
      </p:sp>
      <p:sp>
        <p:nvSpPr>
          <p:cNvPr id="4" name="Slide Number Placeholder 3"/>
          <p:cNvSpPr>
            <a:spLocks noGrp="1"/>
          </p:cNvSpPr>
          <p:nvPr>
            <p:ph type="sldNum" sz="quarter" idx="10"/>
          </p:nvPr>
        </p:nvSpPr>
        <p:spPr/>
        <p:txBody>
          <a:bodyPr/>
          <a:lstStyle/>
          <a:p>
            <a:fld id="{EA62D461-C9DC-5A4E-BE77-57049EBB6010}" type="slidenum">
              <a:rPr lang="en-US" smtClean="0"/>
              <a:t>54</a:t>
            </a:fld>
            <a:endParaRPr lang="en-US"/>
          </a:p>
        </p:txBody>
      </p:sp>
    </p:spTree>
    <p:extLst>
      <p:ext uri="{BB962C8B-B14F-4D97-AF65-F5344CB8AC3E}">
        <p14:creationId xmlns:p14="http://schemas.microsoft.com/office/powerpoint/2010/main" val="2046708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sz="3000" dirty="0">
                <a:solidFill>
                  <a:schemeClr val="bg1"/>
                </a:solidFill>
                <a:latin typeface="Arial" panose="020B0604020202020204" pitchFamily="34" charset="0"/>
                <a:cs typeface="Arial" panose="020B0604020202020204" pitchFamily="34" charset="0"/>
              </a:rPr>
              <a:t>NLU options:</a:t>
            </a:r>
          </a:p>
          <a:p>
            <a:pPr lvl="1"/>
            <a:r>
              <a:rPr lang="en-US" sz="3000" dirty="0">
                <a:solidFill>
                  <a:schemeClr val="bg1"/>
                </a:solidFill>
                <a:latin typeface="Arial" panose="020B0604020202020204" pitchFamily="34" charset="0"/>
                <a:cs typeface="Arial" panose="020B0604020202020204" pitchFamily="34" charset="0"/>
              </a:rPr>
              <a:t>Entailment: the hypothesis has a similar meaning to the premise</a:t>
            </a:r>
          </a:p>
          <a:p>
            <a:pPr lvl="1"/>
            <a:r>
              <a:rPr lang="en-US" sz="3000" dirty="0">
                <a:solidFill>
                  <a:schemeClr val="bg1"/>
                </a:solidFill>
                <a:latin typeface="Arial" panose="020B0604020202020204" pitchFamily="34" charset="0"/>
                <a:cs typeface="Arial" panose="020B0604020202020204" pitchFamily="34" charset="0"/>
              </a:rPr>
              <a:t>Contradiction: hypothesis and premise have opposite meanings</a:t>
            </a:r>
          </a:p>
          <a:p>
            <a:pPr lvl="1"/>
            <a:r>
              <a:rPr lang="en-US" sz="3000" dirty="0">
                <a:solidFill>
                  <a:schemeClr val="bg1"/>
                </a:solidFill>
                <a:latin typeface="Arial" panose="020B0604020202020204" pitchFamily="34" charset="0"/>
                <a:cs typeface="Arial" panose="020B0604020202020204" pitchFamily="34" charset="0"/>
              </a:rPr>
              <a:t>Neutral: similar items but different meaning</a:t>
            </a: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55</a:t>
            </a:fld>
            <a:endParaRPr lang="en-US"/>
          </a:p>
        </p:txBody>
      </p:sp>
    </p:spTree>
    <p:extLst>
      <p:ext uri="{BB962C8B-B14F-4D97-AF65-F5344CB8AC3E}">
        <p14:creationId xmlns:p14="http://schemas.microsoft.com/office/powerpoint/2010/main" val="23507643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700" b="0" i="0" kern="1200" dirty="0">
                <a:solidFill>
                  <a:schemeClr val="tx1"/>
                </a:solidFill>
                <a:effectLst/>
                <a:latin typeface="+mn-lt"/>
                <a:ea typeface="+mn-ea"/>
                <a:cs typeface="+mn-cs"/>
              </a:rPr>
              <a:t>Positional encoding: re-representation of the values of a word and its position in a sentence (given that is not the same to be at the beginning that at the end or middle).</a:t>
            </a:r>
          </a:p>
          <a:p>
            <a:pPr fontAlgn="base"/>
            <a:br>
              <a:rPr lang="en-US" sz="1700" kern="1200" dirty="0">
                <a:solidFill>
                  <a:schemeClr val="tx1"/>
                </a:solidFill>
                <a:effectLst/>
                <a:latin typeface="+mn-lt"/>
                <a:ea typeface="+mn-ea"/>
                <a:cs typeface="+mn-cs"/>
              </a:rPr>
            </a:br>
            <a:endParaRPr lang="en-US" sz="17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56</a:t>
            </a:fld>
            <a:endParaRPr lang="en-US"/>
          </a:p>
        </p:txBody>
      </p:sp>
    </p:spTree>
    <p:extLst>
      <p:ext uri="{BB962C8B-B14F-4D97-AF65-F5344CB8AC3E}">
        <p14:creationId xmlns:p14="http://schemas.microsoft.com/office/powerpoint/2010/main" val="20132231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Jay </a:t>
            </a:r>
            <a:r>
              <a:rPr lang="en-US" dirty="0" err="1"/>
              <a:t>Alammar</a:t>
            </a:r>
            <a:endParaRPr lang="en-US" dirty="0"/>
          </a:p>
          <a:p>
            <a:endParaRPr lang="en-US" dirty="0"/>
          </a:p>
          <a:p>
            <a:r>
              <a:rPr lang="en-US" dirty="0"/>
              <a:t>Loss function: function that maps values to a “cost” – here: we want to reduce the costs of predicting the wrong word</a:t>
            </a:r>
          </a:p>
          <a:p>
            <a:r>
              <a:rPr lang="en-US" dirty="0"/>
              <a:t>Feed-forward: no cycles in NN (vs. recurrent)</a:t>
            </a:r>
          </a:p>
        </p:txBody>
      </p:sp>
      <p:sp>
        <p:nvSpPr>
          <p:cNvPr id="4" name="Slide Number Placeholder 3"/>
          <p:cNvSpPr>
            <a:spLocks noGrp="1"/>
          </p:cNvSpPr>
          <p:nvPr>
            <p:ph type="sldNum" sz="quarter" idx="10"/>
          </p:nvPr>
        </p:nvSpPr>
        <p:spPr/>
        <p:txBody>
          <a:bodyPr/>
          <a:lstStyle/>
          <a:p>
            <a:fld id="{EA62D461-C9DC-5A4E-BE77-57049EBB6010}" type="slidenum">
              <a:rPr lang="en-US" smtClean="0"/>
              <a:t>57</a:t>
            </a:fld>
            <a:endParaRPr lang="en-US"/>
          </a:p>
        </p:txBody>
      </p:sp>
    </p:spTree>
    <p:extLst>
      <p:ext uri="{BB962C8B-B14F-4D97-AF65-F5344CB8AC3E}">
        <p14:creationId xmlns:p14="http://schemas.microsoft.com/office/powerpoint/2010/main" val="12079972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Masked LM: Mask t</a:t>
            </a:r>
          </a:p>
        </p:txBody>
      </p:sp>
      <p:sp>
        <p:nvSpPr>
          <p:cNvPr id="4" name="Slide Number Placeholder 3"/>
          <p:cNvSpPr>
            <a:spLocks noGrp="1"/>
          </p:cNvSpPr>
          <p:nvPr>
            <p:ph type="sldNum" sz="quarter" idx="10"/>
          </p:nvPr>
        </p:nvSpPr>
        <p:spPr/>
        <p:txBody>
          <a:bodyPr/>
          <a:lstStyle/>
          <a:p>
            <a:fld id="{EA62D461-C9DC-5A4E-BE77-57049EBB6010}" type="slidenum">
              <a:rPr lang="en-US" smtClean="0"/>
              <a:t>58</a:t>
            </a:fld>
            <a:endParaRPr lang="en-US"/>
          </a:p>
        </p:txBody>
      </p:sp>
    </p:spTree>
    <p:extLst>
      <p:ext uri="{BB962C8B-B14F-4D97-AF65-F5344CB8AC3E}">
        <p14:creationId xmlns:p14="http://schemas.microsoft.com/office/powerpoint/2010/main" val="30164477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[CLS] classification</a:t>
            </a:r>
          </a:p>
          <a:p>
            <a:r>
              <a:rPr lang="en-US" dirty="0"/>
              <a:t>[SEP] separator</a:t>
            </a:r>
          </a:p>
          <a:p>
            <a:endParaRPr lang="en-US" dirty="0"/>
          </a:p>
          <a:p>
            <a:r>
              <a:rPr lang="en-US" dirty="0"/>
              <a:t>Sentence embeddings: sentence A vs. sentence B</a:t>
            </a:r>
          </a:p>
          <a:p>
            <a:r>
              <a:rPr lang="en-US" dirty="0"/>
              <a:t>Positional: nth word of a sequence</a:t>
            </a:r>
          </a:p>
        </p:txBody>
      </p:sp>
      <p:sp>
        <p:nvSpPr>
          <p:cNvPr id="4" name="Slide Number Placeholder 3"/>
          <p:cNvSpPr>
            <a:spLocks noGrp="1"/>
          </p:cNvSpPr>
          <p:nvPr>
            <p:ph type="sldNum" sz="quarter" idx="10"/>
          </p:nvPr>
        </p:nvSpPr>
        <p:spPr/>
        <p:txBody>
          <a:bodyPr/>
          <a:lstStyle/>
          <a:p>
            <a:fld id="{EA62D461-C9DC-5A4E-BE77-57049EBB6010}" type="slidenum">
              <a:rPr lang="en-US" smtClean="0"/>
              <a:t>59</a:t>
            </a:fld>
            <a:endParaRPr lang="en-US"/>
          </a:p>
        </p:txBody>
      </p:sp>
    </p:spTree>
    <p:extLst>
      <p:ext uri="{BB962C8B-B14F-4D97-AF65-F5344CB8AC3E}">
        <p14:creationId xmlns:p14="http://schemas.microsoft.com/office/powerpoint/2010/main" val="5419046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Community membership can be a component of the neural network?</a:t>
            </a:r>
          </a:p>
        </p:txBody>
      </p:sp>
      <p:sp>
        <p:nvSpPr>
          <p:cNvPr id="4" name="Slide Number Placeholder 3"/>
          <p:cNvSpPr>
            <a:spLocks noGrp="1"/>
          </p:cNvSpPr>
          <p:nvPr>
            <p:ph type="sldNum" sz="quarter" idx="10"/>
          </p:nvPr>
        </p:nvSpPr>
        <p:spPr/>
        <p:txBody>
          <a:bodyPr/>
          <a:lstStyle/>
          <a:p>
            <a:fld id="{EA62D461-C9DC-5A4E-BE77-57049EBB6010}" type="slidenum">
              <a:rPr lang="en-US" smtClean="0"/>
              <a:t>60</a:t>
            </a:fld>
            <a:endParaRPr lang="en-US"/>
          </a:p>
        </p:txBody>
      </p:sp>
    </p:spTree>
    <p:extLst>
      <p:ext uri="{BB962C8B-B14F-4D97-AF65-F5344CB8AC3E}">
        <p14:creationId xmlns:p14="http://schemas.microsoft.com/office/powerpoint/2010/main" val="375919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Left: in scenarios where the local network is fully cooperative, it is easy to conclude that in evolutionary terms, the best choice for the index person is to also cooperate (everyone gets richer)</a:t>
            </a:r>
          </a:p>
          <a:p>
            <a:endParaRPr lang="en-US" dirty="0"/>
          </a:p>
          <a:p>
            <a:r>
              <a:rPr lang="en-US" dirty="0"/>
              <a:t>Right: it gets more complicated when the breakdown of behaviors is complex. Is it right to punish the punishers to ”correct” their behavior (but also penalize the defector and the cooperator), or should you cooperate and hope the punishers and defector stop? What is the personal benefit for the index individual for each of these behaviors?</a:t>
            </a:r>
          </a:p>
        </p:txBody>
      </p:sp>
      <p:sp>
        <p:nvSpPr>
          <p:cNvPr id="4" name="Slide Number Placeholder 3"/>
          <p:cNvSpPr>
            <a:spLocks noGrp="1"/>
          </p:cNvSpPr>
          <p:nvPr>
            <p:ph type="sldNum" sz="quarter" idx="10"/>
          </p:nvPr>
        </p:nvSpPr>
        <p:spPr/>
        <p:txBody>
          <a:bodyPr/>
          <a:lstStyle/>
          <a:p>
            <a:fld id="{EA62D461-C9DC-5A4E-BE77-57049EBB6010}" type="slidenum">
              <a:rPr lang="en-US" smtClean="0"/>
              <a:t>7</a:t>
            </a:fld>
            <a:endParaRPr lang="en-US"/>
          </a:p>
        </p:txBody>
      </p:sp>
    </p:spTree>
    <p:extLst>
      <p:ext uri="{BB962C8B-B14F-4D97-AF65-F5344CB8AC3E}">
        <p14:creationId xmlns:p14="http://schemas.microsoft.com/office/powerpoint/2010/main" val="14742710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61</a:t>
            </a:fld>
            <a:endParaRPr lang="en-US"/>
          </a:p>
        </p:txBody>
      </p:sp>
    </p:spTree>
    <p:extLst>
      <p:ext uri="{BB962C8B-B14F-4D97-AF65-F5344CB8AC3E}">
        <p14:creationId xmlns:p14="http://schemas.microsoft.com/office/powerpoint/2010/main" val="14276738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solidFill>
                  <a:schemeClr val="bg1"/>
                </a:solidFill>
                <a:latin typeface="Arial" panose="020B0604020202020204" pitchFamily="34" charset="0"/>
                <a:cs typeface="Arial" panose="020B0604020202020204" pitchFamily="34" charset="0"/>
              </a:rPr>
              <a:t>Download articles published in the last 2 calendar years (for example June 2020 to June 2022) from the PubMed Central database</a:t>
            </a:r>
          </a:p>
          <a:p>
            <a:r>
              <a:rPr lang="en-US" sz="1800" dirty="0">
                <a:solidFill>
                  <a:schemeClr val="bg1"/>
                </a:solidFill>
                <a:latin typeface="Arial" panose="020B0604020202020204" pitchFamily="34" charset="0"/>
                <a:cs typeface="Arial" panose="020B0604020202020204" pitchFamily="34" charset="0"/>
              </a:rPr>
              <a:t>Identify sentences in the downloaded articles with citations and find other articles (+ their authors) within the database citing the same sources</a:t>
            </a:r>
          </a:p>
          <a:p>
            <a:r>
              <a:rPr lang="en-US" sz="1800" dirty="0">
                <a:solidFill>
                  <a:schemeClr val="bg1"/>
                </a:solidFill>
                <a:latin typeface="Arial" panose="020B0604020202020204" pitchFamily="34" charset="0"/>
                <a:cs typeface="Arial" panose="020B0604020202020204" pitchFamily="34" charset="0"/>
              </a:rPr>
              <a:t>Fine-tune BERT to determine semantic similarity of the citing sentences (a la sentiment analysis)</a:t>
            </a:r>
          </a:p>
          <a:p>
            <a:r>
              <a:rPr lang="en-US" sz="1800" dirty="0">
                <a:solidFill>
                  <a:schemeClr val="bg1"/>
                </a:solidFill>
                <a:latin typeface="Arial" panose="020B0604020202020204" pitchFamily="34" charset="0"/>
                <a:cs typeface="Arial" panose="020B0604020202020204" pitchFamily="34" charset="0"/>
              </a:rPr>
              <a:t>Perform gender prediction on author names </a:t>
            </a:r>
          </a:p>
          <a:p>
            <a:r>
              <a:rPr lang="en-US" sz="1800" dirty="0">
                <a:solidFill>
                  <a:schemeClr val="bg1"/>
                </a:solidFill>
                <a:latin typeface="Arial" panose="020B0604020202020204" pitchFamily="34" charset="0"/>
                <a:cs typeface="Arial" panose="020B0604020202020204" pitchFamily="34" charset="0"/>
              </a:rPr>
              <a:t>Calculate the imbalance score on the sentence and author levels</a:t>
            </a:r>
          </a:p>
          <a:p>
            <a:r>
              <a:rPr lang="en-US" sz="1800" dirty="0">
                <a:solidFill>
                  <a:schemeClr val="bg1"/>
                </a:solidFill>
                <a:latin typeface="Arial" panose="020B0604020202020204" pitchFamily="34" charset="0"/>
                <a:cs typeface="Arial" panose="020B0604020202020204" pitchFamily="34" charset="0"/>
              </a:rPr>
              <a:t>Present descriptive statistics of imbalance score across disciplines, author position, region of origin</a:t>
            </a: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62</a:t>
            </a:fld>
            <a:endParaRPr lang="en-US"/>
          </a:p>
        </p:txBody>
      </p:sp>
    </p:spTree>
    <p:extLst>
      <p:ext uri="{BB962C8B-B14F-4D97-AF65-F5344CB8AC3E}">
        <p14:creationId xmlns:p14="http://schemas.microsoft.com/office/powerpoint/2010/main" val="10315078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Fields will be aggregated into buckets (i.e. biology/chemistry/physics if applicable)</a:t>
            </a:r>
          </a:p>
          <a:p>
            <a:r>
              <a:rPr lang="en-US" dirty="0"/>
              <a:t># of years can be adjusted if we think the networks will not be dense enough</a:t>
            </a: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63</a:t>
            </a:fld>
            <a:endParaRPr lang="en-US"/>
          </a:p>
        </p:txBody>
      </p:sp>
    </p:spTree>
    <p:extLst>
      <p:ext uri="{BB962C8B-B14F-4D97-AF65-F5344CB8AC3E}">
        <p14:creationId xmlns:p14="http://schemas.microsoft.com/office/powerpoint/2010/main" val="29078920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64</a:t>
            </a:fld>
            <a:endParaRPr lang="en-US"/>
          </a:p>
        </p:txBody>
      </p:sp>
    </p:spTree>
    <p:extLst>
      <p:ext uri="{BB962C8B-B14F-4D97-AF65-F5344CB8AC3E}">
        <p14:creationId xmlns:p14="http://schemas.microsoft.com/office/powerpoint/2010/main" val="1508351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Sentences are similar but are not semantically similar. Sentence 1 identifies one element of Valente’s framework, while sentence 2 indicates interventions based on Valente’s framework to reduce spread of COVID-19.</a:t>
            </a:r>
          </a:p>
          <a:p>
            <a:endParaRPr lang="en-US" dirty="0"/>
          </a:p>
          <a:p>
            <a:r>
              <a:rPr lang="en-US" dirty="0"/>
              <a:t>0.5 is the threshold for having some similarity</a:t>
            </a:r>
          </a:p>
        </p:txBody>
      </p:sp>
      <p:sp>
        <p:nvSpPr>
          <p:cNvPr id="4" name="Slide Number Placeholder 3"/>
          <p:cNvSpPr>
            <a:spLocks noGrp="1"/>
          </p:cNvSpPr>
          <p:nvPr>
            <p:ph type="sldNum" sz="quarter" idx="10"/>
          </p:nvPr>
        </p:nvSpPr>
        <p:spPr/>
        <p:txBody>
          <a:bodyPr/>
          <a:lstStyle/>
          <a:p>
            <a:fld id="{EA62D461-C9DC-5A4E-BE77-57049EBB6010}" type="slidenum">
              <a:rPr lang="en-US" smtClean="0"/>
              <a:t>65</a:t>
            </a:fld>
            <a:endParaRPr lang="en-US"/>
          </a:p>
        </p:txBody>
      </p:sp>
    </p:spTree>
    <p:extLst>
      <p:ext uri="{BB962C8B-B14F-4D97-AF65-F5344CB8AC3E}">
        <p14:creationId xmlns:p14="http://schemas.microsoft.com/office/powerpoint/2010/main" val="14679143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represents APIs confidence</a:t>
            </a:r>
          </a:p>
          <a:p>
            <a:r>
              <a:rPr lang="en-US" dirty="0"/>
              <a:t>Compare anglophone vs. not anglophone names</a:t>
            </a:r>
          </a:p>
        </p:txBody>
      </p:sp>
      <p:sp>
        <p:nvSpPr>
          <p:cNvPr id="4" name="Slide Number Placeholder 3"/>
          <p:cNvSpPr>
            <a:spLocks noGrp="1"/>
          </p:cNvSpPr>
          <p:nvPr>
            <p:ph type="sldNum" sz="quarter" idx="10"/>
          </p:nvPr>
        </p:nvSpPr>
        <p:spPr/>
        <p:txBody>
          <a:bodyPr/>
          <a:lstStyle/>
          <a:p>
            <a:fld id="{EA62D461-C9DC-5A4E-BE77-57049EBB6010}" type="slidenum">
              <a:rPr lang="en-US" smtClean="0"/>
              <a:t>66</a:t>
            </a:fld>
            <a:endParaRPr lang="en-US"/>
          </a:p>
        </p:txBody>
      </p:sp>
    </p:spTree>
    <p:extLst>
      <p:ext uri="{BB962C8B-B14F-4D97-AF65-F5344CB8AC3E}">
        <p14:creationId xmlns:p14="http://schemas.microsoft.com/office/powerpoint/2010/main" val="25155758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MP = 1 is parity</a:t>
            </a:r>
          </a:p>
          <a:p>
            <a:r>
              <a:rPr lang="en-US" dirty="0"/>
              <a:t>MP &lt;1 female preference</a:t>
            </a:r>
          </a:p>
          <a:p>
            <a:r>
              <a:rPr lang="en-US" dirty="0"/>
              <a:t>MP &gt;1 male preferent</a:t>
            </a:r>
          </a:p>
          <a:p>
            <a:endParaRPr lang="en-US" dirty="0"/>
          </a:p>
          <a:p>
            <a:r>
              <a:rPr lang="en-US" dirty="0"/>
              <a:t>Can test other norms: first author norm, equal contribution norm, etc.</a:t>
            </a:r>
          </a:p>
        </p:txBody>
      </p:sp>
      <p:sp>
        <p:nvSpPr>
          <p:cNvPr id="4" name="Slide Number Placeholder 3"/>
          <p:cNvSpPr>
            <a:spLocks noGrp="1"/>
          </p:cNvSpPr>
          <p:nvPr>
            <p:ph type="sldNum" sz="quarter" idx="10"/>
          </p:nvPr>
        </p:nvSpPr>
        <p:spPr/>
        <p:txBody>
          <a:bodyPr/>
          <a:lstStyle/>
          <a:p>
            <a:fld id="{EA62D461-C9DC-5A4E-BE77-57049EBB6010}" type="slidenum">
              <a:rPr lang="en-US" smtClean="0"/>
              <a:t>67</a:t>
            </a:fld>
            <a:endParaRPr lang="en-US"/>
          </a:p>
        </p:txBody>
      </p:sp>
    </p:spTree>
    <p:extLst>
      <p:ext uri="{BB962C8B-B14F-4D97-AF65-F5344CB8AC3E}">
        <p14:creationId xmlns:p14="http://schemas.microsoft.com/office/powerpoint/2010/main" val="1560771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700" kern="1200" dirty="0">
                <a:solidFill>
                  <a:schemeClr val="tx1"/>
                </a:solidFill>
                <a:effectLst/>
                <a:latin typeface="+mn-lt"/>
                <a:ea typeface="+mn-ea"/>
                <a:cs typeface="+mn-cs"/>
              </a:rPr>
              <a:t>10,000-time bootstrap sampling from gender imbalance scores obtained from different sentence sections over different papers</a:t>
            </a:r>
            <a:r>
              <a:rPr lang="en-US" dirty="0">
                <a:effectLst/>
              </a:rPr>
              <a:t> </a:t>
            </a:r>
          </a:p>
          <a:p>
            <a:endParaRPr lang="en-US" dirty="0">
              <a:effectLst/>
            </a:endParaRPr>
          </a:p>
          <a:p>
            <a:r>
              <a:rPr lang="en-US" dirty="0">
                <a:effectLst/>
              </a:rPr>
              <a:t>Bootstrapping – sample with replacement the gender imbalance scores to generate a new bootstrap sample to calculate a median imbalance score</a:t>
            </a:r>
          </a:p>
          <a:p>
            <a:endParaRPr lang="en-US" dirty="0">
              <a:effectLst/>
            </a:endParaRPr>
          </a:p>
          <a:p>
            <a:r>
              <a:rPr lang="en-US" dirty="0">
                <a:effectLst/>
              </a:rPr>
              <a:t>Attribute sentences to the first author of the paper from which it was extracted</a:t>
            </a:r>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68</a:t>
            </a:fld>
            <a:endParaRPr lang="en-US"/>
          </a:p>
        </p:txBody>
      </p:sp>
    </p:spTree>
    <p:extLst>
      <p:ext uri="{BB962C8B-B14F-4D97-AF65-F5344CB8AC3E}">
        <p14:creationId xmlns:p14="http://schemas.microsoft.com/office/powerpoint/2010/main" val="18557322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69</a:t>
            </a:fld>
            <a:endParaRPr lang="en-US"/>
          </a:p>
        </p:txBody>
      </p:sp>
    </p:spTree>
    <p:extLst>
      <p:ext uri="{BB962C8B-B14F-4D97-AF65-F5344CB8AC3E}">
        <p14:creationId xmlns:p14="http://schemas.microsoft.com/office/powerpoint/2010/main" val="26403175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70</a:t>
            </a:fld>
            <a:endParaRPr lang="en-US"/>
          </a:p>
        </p:txBody>
      </p:sp>
    </p:spTree>
    <p:extLst>
      <p:ext uri="{BB962C8B-B14F-4D97-AF65-F5344CB8AC3E}">
        <p14:creationId xmlns:p14="http://schemas.microsoft.com/office/powerpoint/2010/main" val="277570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Visibility: Visibility leads to propagation of inequality compared to invisible wealth differences. Making wealth visible results in lower cooperation and fewer connections</a:t>
            </a:r>
          </a:p>
          <a:p>
            <a:r>
              <a:rPr lang="en-US" dirty="0"/>
              <a:t>Local environment: cooperation is faster choice in cooperative environments, defection faster in non-cooperative environments</a:t>
            </a:r>
          </a:p>
          <a:p>
            <a:pPr marL="0" marR="0" lvl="0" indent="0" algn="l" defTabSz="653077"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Arial" panose="020B0604020202020204" pitchFamily="34" charset="0"/>
                <a:cs typeface="Arial" panose="020B0604020202020204" pitchFamily="34" charset="0"/>
              </a:rPr>
              <a:t>Repetitive behaviors are faster than changing behaviors due to decision conflicts</a:t>
            </a:r>
          </a:p>
          <a:p>
            <a:pPr marL="0" marR="0" lvl="0" indent="0" algn="l" defTabSz="653077" rtl="0" eaLnBrk="1" fontAlgn="auto" latinLnBrk="0" hangingPunct="1">
              <a:lnSpc>
                <a:spcPct val="100000"/>
              </a:lnSpc>
              <a:spcBef>
                <a:spcPts val="0"/>
              </a:spcBef>
              <a:spcAft>
                <a:spcPts val="0"/>
              </a:spcAft>
              <a:buClrTx/>
              <a:buSzTx/>
              <a:buFontTx/>
              <a:buNone/>
              <a:tabLst/>
              <a:defRPr/>
            </a:pPr>
            <a:endParaRPr lang="en-US" sz="1800" dirty="0">
              <a:solidFill>
                <a:schemeClr val="bg1"/>
              </a:solidFill>
              <a:latin typeface="Arial" panose="020B0604020202020204" pitchFamily="34" charset="0"/>
              <a:cs typeface="Arial" panose="020B0604020202020204" pitchFamily="34" charset="0"/>
            </a:endParaRPr>
          </a:p>
          <a:p>
            <a:pPr marL="0" marR="0" lvl="0" indent="0" algn="l" defTabSz="653077" rtl="0" eaLnBrk="1" fontAlgn="auto" latinLnBrk="0" hangingPunct="1">
              <a:lnSpc>
                <a:spcPct val="100000"/>
              </a:lnSpc>
              <a:spcBef>
                <a:spcPts val="0"/>
              </a:spcBef>
              <a:spcAft>
                <a:spcPts val="0"/>
              </a:spcAft>
              <a:buClrTx/>
              <a:buSzTx/>
              <a:buFontTx/>
              <a:buNone/>
              <a:tabLst/>
              <a:defRPr/>
            </a:pPr>
            <a:r>
              <a:rPr lang="en-US" sz="1800" dirty="0" err="1">
                <a:solidFill>
                  <a:schemeClr val="bg1"/>
                </a:solidFill>
                <a:latin typeface="Arial" panose="020B0604020202020204" pitchFamily="34" charset="0"/>
                <a:cs typeface="Arial" panose="020B0604020202020204" pitchFamily="34" charset="0"/>
              </a:rPr>
              <a:t>Gachter</a:t>
            </a:r>
            <a:r>
              <a:rPr lang="en-US" sz="1800" dirty="0">
                <a:solidFill>
                  <a:schemeClr val="bg1"/>
                </a:solidFill>
                <a:latin typeface="Arial" panose="020B0604020202020204" pitchFamily="34" charset="0"/>
                <a:cs typeface="Arial" panose="020B0604020202020204" pitchFamily="34" charset="0"/>
              </a:rPr>
              <a:t>: punishment increases cooperation and makes the group outcome better in the long run because the costs of punishment are </a:t>
            </a:r>
            <a:r>
              <a:rPr lang="en-US" sz="1800" dirty="0" err="1">
                <a:solidFill>
                  <a:schemeClr val="bg1"/>
                </a:solidFill>
                <a:latin typeface="Arial" panose="020B0604020202020204" pitchFamily="34" charset="0"/>
                <a:cs typeface="Arial" panose="020B0604020202020204" pitchFamily="34" charset="0"/>
              </a:rPr>
              <a:t>outweighted</a:t>
            </a:r>
            <a:r>
              <a:rPr lang="en-US" sz="1800" dirty="0">
                <a:solidFill>
                  <a:schemeClr val="bg1"/>
                </a:solidFill>
                <a:latin typeface="Arial" panose="020B0604020202020204" pitchFamily="34" charset="0"/>
                <a:cs typeface="Arial" panose="020B0604020202020204" pitchFamily="34" charset="0"/>
              </a:rPr>
              <a:t> by increased gains from cooperation</a:t>
            </a:r>
          </a:p>
          <a:p>
            <a:endParaRPr lang="en-US" dirty="0"/>
          </a:p>
        </p:txBody>
      </p:sp>
      <p:sp>
        <p:nvSpPr>
          <p:cNvPr id="4" name="Slide Number Placeholder 3"/>
          <p:cNvSpPr>
            <a:spLocks noGrp="1"/>
          </p:cNvSpPr>
          <p:nvPr>
            <p:ph type="sldNum" sz="quarter" idx="10"/>
          </p:nvPr>
        </p:nvSpPr>
        <p:spPr/>
        <p:txBody>
          <a:bodyPr/>
          <a:lstStyle/>
          <a:p>
            <a:fld id="{EA62D461-C9DC-5A4E-BE77-57049EBB6010}" type="slidenum">
              <a:rPr lang="en-US" smtClean="0"/>
              <a:t>8</a:t>
            </a:fld>
            <a:endParaRPr lang="en-US"/>
          </a:p>
        </p:txBody>
      </p:sp>
    </p:spTree>
    <p:extLst>
      <p:ext uri="{BB962C8B-B14F-4D97-AF65-F5344CB8AC3E}">
        <p14:creationId xmlns:p14="http://schemas.microsoft.com/office/powerpoint/2010/main" val="26036745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figures for Aim 2?</a:t>
            </a:r>
          </a:p>
        </p:txBody>
      </p:sp>
      <p:sp>
        <p:nvSpPr>
          <p:cNvPr id="4" name="Slide Number Placeholder 3"/>
          <p:cNvSpPr>
            <a:spLocks noGrp="1"/>
          </p:cNvSpPr>
          <p:nvPr>
            <p:ph type="sldNum" sz="quarter" idx="10"/>
          </p:nvPr>
        </p:nvSpPr>
        <p:spPr/>
        <p:txBody>
          <a:bodyPr/>
          <a:lstStyle/>
          <a:p>
            <a:fld id="{EA62D461-C9DC-5A4E-BE77-57049EBB6010}" type="slidenum">
              <a:rPr lang="en-US" smtClean="0"/>
              <a:t>71</a:t>
            </a:fld>
            <a:endParaRPr lang="en-US"/>
          </a:p>
        </p:txBody>
      </p:sp>
    </p:spTree>
    <p:extLst>
      <p:ext uri="{BB962C8B-B14F-4D97-AF65-F5344CB8AC3E}">
        <p14:creationId xmlns:p14="http://schemas.microsoft.com/office/powerpoint/2010/main" val="1005427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figures for Aim 2?</a:t>
            </a:r>
          </a:p>
        </p:txBody>
      </p:sp>
      <p:sp>
        <p:nvSpPr>
          <p:cNvPr id="4" name="Slide Number Placeholder 3"/>
          <p:cNvSpPr>
            <a:spLocks noGrp="1"/>
          </p:cNvSpPr>
          <p:nvPr>
            <p:ph type="sldNum" sz="quarter" idx="10"/>
          </p:nvPr>
        </p:nvSpPr>
        <p:spPr/>
        <p:txBody>
          <a:bodyPr/>
          <a:lstStyle/>
          <a:p>
            <a:fld id="{EA62D461-C9DC-5A4E-BE77-57049EBB6010}" type="slidenum">
              <a:rPr lang="en-US" smtClean="0"/>
              <a:t>72</a:t>
            </a:fld>
            <a:endParaRPr lang="en-US"/>
          </a:p>
        </p:txBody>
      </p:sp>
    </p:spTree>
    <p:extLst>
      <p:ext uri="{BB962C8B-B14F-4D97-AF65-F5344CB8AC3E}">
        <p14:creationId xmlns:p14="http://schemas.microsoft.com/office/powerpoint/2010/main" val="5127508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figures for Aim 2?</a:t>
            </a:r>
          </a:p>
        </p:txBody>
      </p:sp>
      <p:sp>
        <p:nvSpPr>
          <p:cNvPr id="4" name="Slide Number Placeholder 3"/>
          <p:cNvSpPr>
            <a:spLocks noGrp="1"/>
          </p:cNvSpPr>
          <p:nvPr>
            <p:ph type="sldNum" sz="quarter" idx="10"/>
          </p:nvPr>
        </p:nvSpPr>
        <p:spPr/>
        <p:txBody>
          <a:bodyPr/>
          <a:lstStyle/>
          <a:p>
            <a:fld id="{EA62D461-C9DC-5A4E-BE77-57049EBB6010}" type="slidenum">
              <a:rPr lang="en-US" smtClean="0"/>
              <a:t>73</a:t>
            </a:fld>
            <a:endParaRPr lang="en-US"/>
          </a:p>
        </p:txBody>
      </p:sp>
    </p:spTree>
    <p:extLst>
      <p:ext uri="{BB962C8B-B14F-4D97-AF65-F5344CB8AC3E}">
        <p14:creationId xmlns:p14="http://schemas.microsoft.com/office/powerpoint/2010/main" val="4975953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figures for Aim 2?</a:t>
            </a:r>
          </a:p>
        </p:txBody>
      </p:sp>
      <p:sp>
        <p:nvSpPr>
          <p:cNvPr id="4" name="Slide Number Placeholder 3"/>
          <p:cNvSpPr>
            <a:spLocks noGrp="1"/>
          </p:cNvSpPr>
          <p:nvPr>
            <p:ph type="sldNum" sz="quarter" idx="10"/>
          </p:nvPr>
        </p:nvSpPr>
        <p:spPr/>
        <p:txBody>
          <a:bodyPr/>
          <a:lstStyle/>
          <a:p>
            <a:fld id="{EA62D461-C9DC-5A4E-BE77-57049EBB6010}" type="slidenum">
              <a:rPr lang="en-US" smtClean="0"/>
              <a:t>74</a:t>
            </a:fld>
            <a:endParaRPr lang="en-US"/>
          </a:p>
        </p:txBody>
      </p:sp>
    </p:spTree>
    <p:extLst>
      <p:ext uri="{BB962C8B-B14F-4D97-AF65-F5344CB8AC3E}">
        <p14:creationId xmlns:p14="http://schemas.microsoft.com/office/powerpoint/2010/main" val="2664080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Can aggression be advantageous to move neighbors away from defection or punishment</a:t>
            </a:r>
          </a:p>
        </p:txBody>
      </p:sp>
      <p:sp>
        <p:nvSpPr>
          <p:cNvPr id="4" name="Slide Number Placeholder 3"/>
          <p:cNvSpPr>
            <a:spLocks noGrp="1"/>
          </p:cNvSpPr>
          <p:nvPr>
            <p:ph type="sldNum" sz="quarter" idx="10"/>
          </p:nvPr>
        </p:nvSpPr>
        <p:spPr/>
        <p:txBody>
          <a:bodyPr/>
          <a:lstStyle/>
          <a:p>
            <a:fld id="{EA62D461-C9DC-5A4E-BE77-57049EBB6010}" type="slidenum">
              <a:rPr lang="en-US" smtClean="0"/>
              <a:t>9</a:t>
            </a:fld>
            <a:endParaRPr lang="en-US"/>
          </a:p>
        </p:txBody>
      </p:sp>
    </p:spTree>
    <p:extLst>
      <p:ext uri="{BB962C8B-B14F-4D97-AF65-F5344CB8AC3E}">
        <p14:creationId xmlns:p14="http://schemas.microsoft.com/office/powerpoint/2010/main" val="584857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Majority of players from US and India</a:t>
            </a:r>
          </a:p>
          <a:p>
            <a:endParaRPr lang="en-US" dirty="0"/>
          </a:p>
          <a:p>
            <a:r>
              <a:rPr lang="en-US" dirty="0"/>
              <a:t>Some players dropped after initial network creation</a:t>
            </a:r>
          </a:p>
          <a:p>
            <a:endParaRPr lang="en-US" dirty="0"/>
          </a:p>
          <a:p>
            <a:r>
              <a:rPr lang="en-US" dirty="0"/>
              <a:t>Initial wealth is binary (either low: 200 or high: 1150)</a:t>
            </a:r>
          </a:p>
          <a:p>
            <a:endParaRPr lang="en-US" dirty="0"/>
          </a:p>
          <a:p>
            <a:r>
              <a:rPr lang="en-US" dirty="0"/>
              <a:t>Small world: most nodes are not neighbors, but neighbors of any given node are likely to be neighbors of each other</a:t>
            </a:r>
          </a:p>
        </p:txBody>
      </p:sp>
      <p:sp>
        <p:nvSpPr>
          <p:cNvPr id="4" name="Slide Number Placeholder 3"/>
          <p:cNvSpPr>
            <a:spLocks noGrp="1"/>
          </p:cNvSpPr>
          <p:nvPr>
            <p:ph type="sldNum" sz="quarter" idx="10"/>
          </p:nvPr>
        </p:nvSpPr>
        <p:spPr/>
        <p:txBody>
          <a:bodyPr/>
          <a:lstStyle/>
          <a:p>
            <a:fld id="{EA62D461-C9DC-5A4E-BE77-57049EBB6010}" type="slidenum">
              <a:rPr lang="en-US" smtClean="0"/>
              <a:t>10</a:t>
            </a:fld>
            <a:endParaRPr lang="en-US"/>
          </a:p>
        </p:txBody>
      </p:sp>
    </p:spTree>
    <p:extLst>
      <p:ext uri="{BB962C8B-B14F-4D97-AF65-F5344CB8AC3E}">
        <p14:creationId xmlns:p14="http://schemas.microsoft.com/office/powerpoint/2010/main" val="42225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E933-10FC-CB53-2952-406DC9A25EF6}"/>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p>
        </p:txBody>
      </p:sp>
      <p:sp>
        <p:nvSpPr>
          <p:cNvPr id="3" name="Subtitle 2">
            <a:extLst>
              <a:ext uri="{FF2B5EF4-FFF2-40B4-BE49-F238E27FC236}">
                <a16:creationId xmlns:a16="http://schemas.microsoft.com/office/drawing/2014/main" id="{57244C3F-B9CD-4018-A545-23A1EEA192F9}"/>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a:extLst>
              <a:ext uri="{FF2B5EF4-FFF2-40B4-BE49-F238E27FC236}">
                <a16:creationId xmlns:a16="http://schemas.microsoft.com/office/drawing/2014/main" id="{E5FFA046-1C35-C77B-2986-C3CB021BD341}"/>
              </a:ext>
            </a:extLst>
          </p:cNvPr>
          <p:cNvSpPr>
            <a:spLocks noGrp="1"/>
          </p:cNvSpPr>
          <p:nvPr>
            <p:ph type="dt" sz="half" idx="10"/>
          </p:nvPr>
        </p:nvSpPr>
        <p:spPr/>
        <p:txBody>
          <a:bodyPr/>
          <a:lstStyle/>
          <a:p>
            <a:fld id="{8FD73783-C132-B849-86F3-F2767D79C6B8}" type="datetimeFigureOut">
              <a:rPr lang="en-US" smtClean="0"/>
              <a:t>11/27/23</a:t>
            </a:fld>
            <a:endParaRPr lang="en-US"/>
          </a:p>
        </p:txBody>
      </p:sp>
      <p:sp>
        <p:nvSpPr>
          <p:cNvPr id="5" name="Footer Placeholder 4">
            <a:extLst>
              <a:ext uri="{FF2B5EF4-FFF2-40B4-BE49-F238E27FC236}">
                <a16:creationId xmlns:a16="http://schemas.microsoft.com/office/drawing/2014/main" id="{76E13BD3-C9E5-3D9A-E49D-07AE559EC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3842A-8888-E43C-5064-C767EAECC459}"/>
              </a:ext>
            </a:extLst>
          </p:cNvPr>
          <p:cNvSpPr>
            <a:spLocks noGrp="1"/>
          </p:cNvSpPr>
          <p:nvPr>
            <p:ph type="sldNum" sz="quarter" idx="12"/>
          </p:nvPr>
        </p:nvSpPr>
        <p:spPr/>
        <p:txBody>
          <a:bodyPr/>
          <a:lstStyle/>
          <a:p>
            <a:fld id="{5CC48A98-8603-744F-B342-C192F8F102BF}" type="slidenum">
              <a:rPr lang="en-US" smtClean="0"/>
              <a:t>‹#›</a:t>
            </a:fld>
            <a:endParaRPr lang="en-US"/>
          </a:p>
        </p:txBody>
      </p:sp>
    </p:spTree>
    <p:extLst>
      <p:ext uri="{BB962C8B-B14F-4D97-AF65-F5344CB8AC3E}">
        <p14:creationId xmlns:p14="http://schemas.microsoft.com/office/powerpoint/2010/main" val="22379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9833-9E2C-8CFB-D121-F166DD81F3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AFC886-0EEE-17C9-1901-613EC4DD0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37FCB-879B-71F6-9D56-B73D5256881F}"/>
              </a:ext>
            </a:extLst>
          </p:cNvPr>
          <p:cNvSpPr>
            <a:spLocks noGrp="1"/>
          </p:cNvSpPr>
          <p:nvPr>
            <p:ph type="dt" sz="half" idx="10"/>
          </p:nvPr>
        </p:nvSpPr>
        <p:spPr/>
        <p:txBody>
          <a:bodyPr/>
          <a:lstStyle/>
          <a:p>
            <a:fld id="{8FD73783-C132-B849-86F3-F2767D79C6B8}" type="datetimeFigureOut">
              <a:rPr lang="en-US" smtClean="0"/>
              <a:t>11/27/23</a:t>
            </a:fld>
            <a:endParaRPr lang="en-US"/>
          </a:p>
        </p:txBody>
      </p:sp>
      <p:sp>
        <p:nvSpPr>
          <p:cNvPr id="5" name="Footer Placeholder 4">
            <a:extLst>
              <a:ext uri="{FF2B5EF4-FFF2-40B4-BE49-F238E27FC236}">
                <a16:creationId xmlns:a16="http://schemas.microsoft.com/office/drawing/2014/main" id="{154BDC60-CA8F-E754-BA6F-5EC7D04B0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279AF-C1B6-BCB1-C1B8-137029D763DF}"/>
              </a:ext>
            </a:extLst>
          </p:cNvPr>
          <p:cNvSpPr>
            <a:spLocks noGrp="1"/>
          </p:cNvSpPr>
          <p:nvPr>
            <p:ph type="sldNum" sz="quarter" idx="12"/>
          </p:nvPr>
        </p:nvSpPr>
        <p:spPr/>
        <p:txBody>
          <a:bodyPr/>
          <a:lstStyle/>
          <a:p>
            <a:fld id="{5CC48A98-8603-744F-B342-C192F8F102BF}" type="slidenum">
              <a:rPr lang="en-US" smtClean="0"/>
              <a:t>‹#›</a:t>
            </a:fld>
            <a:endParaRPr lang="en-US"/>
          </a:p>
        </p:txBody>
      </p:sp>
    </p:spTree>
    <p:extLst>
      <p:ext uri="{BB962C8B-B14F-4D97-AF65-F5344CB8AC3E}">
        <p14:creationId xmlns:p14="http://schemas.microsoft.com/office/powerpoint/2010/main" val="242850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82BEA-F401-9D11-034F-9E6131608BEA}"/>
              </a:ext>
            </a:extLst>
          </p:cNvPr>
          <p:cNvSpPr>
            <a:spLocks noGrp="1"/>
          </p:cNvSpPr>
          <p:nvPr>
            <p:ph type="title" orient="vert"/>
          </p:nvPr>
        </p:nvSpPr>
        <p:spPr>
          <a:xfrm>
            <a:off x="10469880" y="438150"/>
            <a:ext cx="3154680" cy="697420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60F125-ED06-8EEE-1C34-982205B05F0C}"/>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9B5B4-33EC-A324-F66B-4F987673584A}"/>
              </a:ext>
            </a:extLst>
          </p:cNvPr>
          <p:cNvSpPr>
            <a:spLocks noGrp="1"/>
          </p:cNvSpPr>
          <p:nvPr>
            <p:ph type="dt" sz="half" idx="10"/>
          </p:nvPr>
        </p:nvSpPr>
        <p:spPr/>
        <p:txBody>
          <a:bodyPr/>
          <a:lstStyle/>
          <a:p>
            <a:fld id="{8FD73783-C132-B849-86F3-F2767D79C6B8}" type="datetimeFigureOut">
              <a:rPr lang="en-US" smtClean="0"/>
              <a:t>11/27/23</a:t>
            </a:fld>
            <a:endParaRPr lang="en-US"/>
          </a:p>
        </p:txBody>
      </p:sp>
      <p:sp>
        <p:nvSpPr>
          <p:cNvPr id="5" name="Footer Placeholder 4">
            <a:extLst>
              <a:ext uri="{FF2B5EF4-FFF2-40B4-BE49-F238E27FC236}">
                <a16:creationId xmlns:a16="http://schemas.microsoft.com/office/drawing/2014/main" id="{4D9DB342-AEC0-A5CC-A227-2AF41C2B1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04C34-F8B0-4D29-A8E0-24C3872AA5D7}"/>
              </a:ext>
            </a:extLst>
          </p:cNvPr>
          <p:cNvSpPr>
            <a:spLocks noGrp="1"/>
          </p:cNvSpPr>
          <p:nvPr>
            <p:ph type="sldNum" sz="quarter" idx="12"/>
          </p:nvPr>
        </p:nvSpPr>
        <p:spPr/>
        <p:txBody>
          <a:bodyPr/>
          <a:lstStyle/>
          <a:p>
            <a:fld id="{5CC48A98-8603-744F-B342-C192F8F102BF}" type="slidenum">
              <a:rPr lang="en-US" smtClean="0"/>
              <a:t>‹#›</a:t>
            </a:fld>
            <a:endParaRPr lang="en-US"/>
          </a:p>
        </p:txBody>
      </p:sp>
    </p:spTree>
    <p:extLst>
      <p:ext uri="{BB962C8B-B14F-4D97-AF65-F5344CB8AC3E}">
        <p14:creationId xmlns:p14="http://schemas.microsoft.com/office/powerpoint/2010/main" val="247591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EB40-6664-494E-9999-99569D5564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3B0F1B-4C7D-FC86-2BBC-8FD91C5CDB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A3A1F-9251-D05D-6DD5-29143829EB61}"/>
              </a:ext>
            </a:extLst>
          </p:cNvPr>
          <p:cNvSpPr>
            <a:spLocks noGrp="1"/>
          </p:cNvSpPr>
          <p:nvPr>
            <p:ph type="dt" sz="half" idx="10"/>
          </p:nvPr>
        </p:nvSpPr>
        <p:spPr/>
        <p:txBody>
          <a:bodyPr/>
          <a:lstStyle/>
          <a:p>
            <a:fld id="{8FD73783-C132-B849-86F3-F2767D79C6B8}" type="datetimeFigureOut">
              <a:rPr lang="en-US" smtClean="0"/>
              <a:t>11/27/23</a:t>
            </a:fld>
            <a:endParaRPr lang="en-US"/>
          </a:p>
        </p:txBody>
      </p:sp>
      <p:sp>
        <p:nvSpPr>
          <p:cNvPr id="5" name="Footer Placeholder 4">
            <a:extLst>
              <a:ext uri="{FF2B5EF4-FFF2-40B4-BE49-F238E27FC236}">
                <a16:creationId xmlns:a16="http://schemas.microsoft.com/office/drawing/2014/main" id="{6BE26292-1792-2E11-F366-536BFFF0F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C3BB5-58DA-ECE1-93D5-EE0546298A6C}"/>
              </a:ext>
            </a:extLst>
          </p:cNvPr>
          <p:cNvSpPr>
            <a:spLocks noGrp="1"/>
          </p:cNvSpPr>
          <p:nvPr>
            <p:ph type="sldNum" sz="quarter" idx="12"/>
          </p:nvPr>
        </p:nvSpPr>
        <p:spPr/>
        <p:txBody>
          <a:bodyPr/>
          <a:lstStyle/>
          <a:p>
            <a:fld id="{5CC48A98-8603-744F-B342-C192F8F102BF}" type="slidenum">
              <a:rPr lang="en-US" smtClean="0"/>
              <a:t>‹#›</a:t>
            </a:fld>
            <a:endParaRPr lang="en-US"/>
          </a:p>
        </p:txBody>
      </p:sp>
    </p:spTree>
    <p:extLst>
      <p:ext uri="{BB962C8B-B14F-4D97-AF65-F5344CB8AC3E}">
        <p14:creationId xmlns:p14="http://schemas.microsoft.com/office/powerpoint/2010/main" val="362776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7E7C-9FDD-B598-365F-F2327686FFAF}"/>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p>
        </p:txBody>
      </p:sp>
      <p:sp>
        <p:nvSpPr>
          <p:cNvPr id="3" name="Text Placeholder 2">
            <a:extLst>
              <a:ext uri="{FF2B5EF4-FFF2-40B4-BE49-F238E27FC236}">
                <a16:creationId xmlns:a16="http://schemas.microsoft.com/office/drawing/2014/main" id="{A697BBB7-D202-5930-E66D-36C403A6D067}"/>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9F9E36-62DC-2222-E4B0-078AC8A83959}"/>
              </a:ext>
            </a:extLst>
          </p:cNvPr>
          <p:cNvSpPr>
            <a:spLocks noGrp="1"/>
          </p:cNvSpPr>
          <p:nvPr>
            <p:ph type="dt" sz="half" idx="10"/>
          </p:nvPr>
        </p:nvSpPr>
        <p:spPr/>
        <p:txBody>
          <a:bodyPr/>
          <a:lstStyle/>
          <a:p>
            <a:fld id="{8FD73783-C132-B849-86F3-F2767D79C6B8}" type="datetimeFigureOut">
              <a:rPr lang="en-US" smtClean="0"/>
              <a:t>11/27/23</a:t>
            </a:fld>
            <a:endParaRPr lang="en-US"/>
          </a:p>
        </p:txBody>
      </p:sp>
      <p:sp>
        <p:nvSpPr>
          <p:cNvPr id="5" name="Footer Placeholder 4">
            <a:extLst>
              <a:ext uri="{FF2B5EF4-FFF2-40B4-BE49-F238E27FC236}">
                <a16:creationId xmlns:a16="http://schemas.microsoft.com/office/drawing/2014/main" id="{5B6A7D93-A330-53AC-AD7D-977237F3B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A74B4-5AD3-CFBD-D2B8-6EDF40CCF343}"/>
              </a:ext>
            </a:extLst>
          </p:cNvPr>
          <p:cNvSpPr>
            <a:spLocks noGrp="1"/>
          </p:cNvSpPr>
          <p:nvPr>
            <p:ph type="sldNum" sz="quarter" idx="12"/>
          </p:nvPr>
        </p:nvSpPr>
        <p:spPr/>
        <p:txBody>
          <a:bodyPr/>
          <a:lstStyle/>
          <a:p>
            <a:fld id="{5CC48A98-8603-744F-B342-C192F8F102BF}" type="slidenum">
              <a:rPr lang="en-US" smtClean="0"/>
              <a:t>‹#›</a:t>
            </a:fld>
            <a:endParaRPr lang="en-US"/>
          </a:p>
        </p:txBody>
      </p:sp>
    </p:spTree>
    <p:extLst>
      <p:ext uri="{BB962C8B-B14F-4D97-AF65-F5344CB8AC3E}">
        <p14:creationId xmlns:p14="http://schemas.microsoft.com/office/powerpoint/2010/main" val="14988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5569-464D-15E2-9C10-0133EECEA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AD022-9BE3-5BB4-615C-56361E453DF7}"/>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787358-417E-86C8-9B07-51F74AF9BDFE}"/>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ABE4D6-CCB1-997A-136F-4F233FD7760F}"/>
              </a:ext>
            </a:extLst>
          </p:cNvPr>
          <p:cNvSpPr>
            <a:spLocks noGrp="1"/>
          </p:cNvSpPr>
          <p:nvPr>
            <p:ph type="dt" sz="half" idx="10"/>
          </p:nvPr>
        </p:nvSpPr>
        <p:spPr/>
        <p:txBody>
          <a:bodyPr/>
          <a:lstStyle/>
          <a:p>
            <a:fld id="{8FD73783-C132-B849-86F3-F2767D79C6B8}" type="datetimeFigureOut">
              <a:rPr lang="en-US" smtClean="0"/>
              <a:t>11/27/23</a:t>
            </a:fld>
            <a:endParaRPr lang="en-US"/>
          </a:p>
        </p:txBody>
      </p:sp>
      <p:sp>
        <p:nvSpPr>
          <p:cNvPr id="6" name="Footer Placeholder 5">
            <a:extLst>
              <a:ext uri="{FF2B5EF4-FFF2-40B4-BE49-F238E27FC236}">
                <a16:creationId xmlns:a16="http://schemas.microsoft.com/office/drawing/2014/main" id="{35E926CA-18EA-8EBD-D7C8-137D187181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B6E4E-F01F-680F-7195-376B1416A6F9}"/>
              </a:ext>
            </a:extLst>
          </p:cNvPr>
          <p:cNvSpPr>
            <a:spLocks noGrp="1"/>
          </p:cNvSpPr>
          <p:nvPr>
            <p:ph type="sldNum" sz="quarter" idx="12"/>
          </p:nvPr>
        </p:nvSpPr>
        <p:spPr/>
        <p:txBody>
          <a:bodyPr/>
          <a:lstStyle/>
          <a:p>
            <a:fld id="{5CC48A98-8603-744F-B342-C192F8F102BF}" type="slidenum">
              <a:rPr lang="en-US" smtClean="0"/>
              <a:t>‹#›</a:t>
            </a:fld>
            <a:endParaRPr lang="en-US"/>
          </a:p>
        </p:txBody>
      </p:sp>
    </p:spTree>
    <p:extLst>
      <p:ext uri="{BB962C8B-B14F-4D97-AF65-F5344CB8AC3E}">
        <p14:creationId xmlns:p14="http://schemas.microsoft.com/office/powerpoint/2010/main" val="365278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1D47-19AF-1DE2-37EF-86D39C811AB5}"/>
              </a:ext>
            </a:extLst>
          </p:cNvPr>
          <p:cNvSpPr>
            <a:spLocks noGrp="1"/>
          </p:cNvSpPr>
          <p:nvPr>
            <p:ph type="title"/>
          </p:nvPr>
        </p:nvSpPr>
        <p:spPr>
          <a:xfrm>
            <a:off x="1007746" y="438150"/>
            <a:ext cx="12618720" cy="1590676"/>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3E4BFE-A835-87F1-2003-2F34D11B3E39}"/>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C00DED32-3ACE-40A9-8AA2-E2E2373A3DCD}"/>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7226AB-71F7-B712-ABC8-3E67BD4E0DFA}"/>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9BE82482-4C56-7C78-544B-D5B2B0D94F21}"/>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E3F6E6-E906-0902-F807-1C35BD6CBD6E}"/>
              </a:ext>
            </a:extLst>
          </p:cNvPr>
          <p:cNvSpPr>
            <a:spLocks noGrp="1"/>
          </p:cNvSpPr>
          <p:nvPr>
            <p:ph type="dt" sz="half" idx="10"/>
          </p:nvPr>
        </p:nvSpPr>
        <p:spPr/>
        <p:txBody>
          <a:bodyPr/>
          <a:lstStyle/>
          <a:p>
            <a:fld id="{8FD73783-C132-B849-86F3-F2767D79C6B8}" type="datetimeFigureOut">
              <a:rPr lang="en-US" smtClean="0"/>
              <a:t>11/27/23</a:t>
            </a:fld>
            <a:endParaRPr lang="en-US"/>
          </a:p>
        </p:txBody>
      </p:sp>
      <p:sp>
        <p:nvSpPr>
          <p:cNvPr id="8" name="Footer Placeholder 7">
            <a:extLst>
              <a:ext uri="{FF2B5EF4-FFF2-40B4-BE49-F238E27FC236}">
                <a16:creationId xmlns:a16="http://schemas.microsoft.com/office/drawing/2014/main" id="{7BC70E4E-1CE8-73F5-3E34-1EF556DD2D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A4DE7-2CDF-A950-800F-A3AC438773DC}"/>
              </a:ext>
            </a:extLst>
          </p:cNvPr>
          <p:cNvSpPr>
            <a:spLocks noGrp="1"/>
          </p:cNvSpPr>
          <p:nvPr>
            <p:ph type="sldNum" sz="quarter" idx="12"/>
          </p:nvPr>
        </p:nvSpPr>
        <p:spPr/>
        <p:txBody>
          <a:bodyPr/>
          <a:lstStyle/>
          <a:p>
            <a:fld id="{5CC48A98-8603-744F-B342-C192F8F102BF}" type="slidenum">
              <a:rPr lang="en-US" smtClean="0"/>
              <a:t>‹#›</a:t>
            </a:fld>
            <a:endParaRPr lang="en-US"/>
          </a:p>
        </p:txBody>
      </p:sp>
    </p:spTree>
    <p:extLst>
      <p:ext uri="{BB962C8B-B14F-4D97-AF65-F5344CB8AC3E}">
        <p14:creationId xmlns:p14="http://schemas.microsoft.com/office/powerpoint/2010/main" val="298100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19FE-AF30-F53A-9032-D57A29F0CF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A8D5F1-D2E8-5318-84BF-1E38AFDB977A}"/>
              </a:ext>
            </a:extLst>
          </p:cNvPr>
          <p:cNvSpPr>
            <a:spLocks noGrp="1"/>
          </p:cNvSpPr>
          <p:nvPr>
            <p:ph type="dt" sz="half" idx="10"/>
          </p:nvPr>
        </p:nvSpPr>
        <p:spPr/>
        <p:txBody>
          <a:bodyPr/>
          <a:lstStyle/>
          <a:p>
            <a:fld id="{8FD73783-C132-B849-86F3-F2767D79C6B8}" type="datetimeFigureOut">
              <a:rPr lang="en-US" smtClean="0"/>
              <a:t>11/27/23</a:t>
            </a:fld>
            <a:endParaRPr lang="en-US"/>
          </a:p>
        </p:txBody>
      </p:sp>
      <p:sp>
        <p:nvSpPr>
          <p:cNvPr id="4" name="Footer Placeholder 3">
            <a:extLst>
              <a:ext uri="{FF2B5EF4-FFF2-40B4-BE49-F238E27FC236}">
                <a16:creationId xmlns:a16="http://schemas.microsoft.com/office/drawing/2014/main" id="{EAE1B8E8-9B1C-11DC-FF23-0CAAA854F8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5C0D59-1E30-988C-0E01-AC4D56604BAC}"/>
              </a:ext>
            </a:extLst>
          </p:cNvPr>
          <p:cNvSpPr>
            <a:spLocks noGrp="1"/>
          </p:cNvSpPr>
          <p:nvPr>
            <p:ph type="sldNum" sz="quarter" idx="12"/>
          </p:nvPr>
        </p:nvSpPr>
        <p:spPr/>
        <p:txBody>
          <a:bodyPr/>
          <a:lstStyle/>
          <a:p>
            <a:fld id="{5CC48A98-8603-744F-B342-C192F8F102BF}" type="slidenum">
              <a:rPr lang="en-US" smtClean="0"/>
              <a:t>‹#›</a:t>
            </a:fld>
            <a:endParaRPr lang="en-US"/>
          </a:p>
        </p:txBody>
      </p:sp>
    </p:spTree>
    <p:extLst>
      <p:ext uri="{BB962C8B-B14F-4D97-AF65-F5344CB8AC3E}">
        <p14:creationId xmlns:p14="http://schemas.microsoft.com/office/powerpoint/2010/main" val="219433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DAEAAE-EE62-FFF5-CAED-29B226B078E8}"/>
              </a:ext>
            </a:extLst>
          </p:cNvPr>
          <p:cNvSpPr>
            <a:spLocks noGrp="1"/>
          </p:cNvSpPr>
          <p:nvPr>
            <p:ph type="dt" sz="half" idx="10"/>
          </p:nvPr>
        </p:nvSpPr>
        <p:spPr/>
        <p:txBody>
          <a:bodyPr/>
          <a:lstStyle/>
          <a:p>
            <a:fld id="{8FD73783-C132-B849-86F3-F2767D79C6B8}" type="datetimeFigureOut">
              <a:rPr lang="en-US" smtClean="0"/>
              <a:t>11/27/23</a:t>
            </a:fld>
            <a:endParaRPr lang="en-US"/>
          </a:p>
        </p:txBody>
      </p:sp>
      <p:sp>
        <p:nvSpPr>
          <p:cNvPr id="3" name="Footer Placeholder 2">
            <a:extLst>
              <a:ext uri="{FF2B5EF4-FFF2-40B4-BE49-F238E27FC236}">
                <a16:creationId xmlns:a16="http://schemas.microsoft.com/office/drawing/2014/main" id="{5F1AC9CD-6A8C-A054-8EBF-166FBA3283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231E5-CD57-32D3-D800-E6F53202A7AC}"/>
              </a:ext>
            </a:extLst>
          </p:cNvPr>
          <p:cNvSpPr>
            <a:spLocks noGrp="1"/>
          </p:cNvSpPr>
          <p:nvPr>
            <p:ph type="sldNum" sz="quarter" idx="12"/>
          </p:nvPr>
        </p:nvSpPr>
        <p:spPr/>
        <p:txBody>
          <a:bodyPr/>
          <a:lstStyle/>
          <a:p>
            <a:fld id="{5CC48A98-8603-744F-B342-C192F8F102BF}" type="slidenum">
              <a:rPr lang="en-US" smtClean="0"/>
              <a:t>‹#›</a:t>
            </a:fld>
            <a:endParaRPr lang="en-US"/>
          </a:p>
        </p:txBody>
      </p:sp>
    </p:spTree>
    <p:extLst>
      <p:ext uri="{BB962C8B-B14F-4D97-AF65-F5344CB8AC3E}">
        <p14:creationId xmlns:p14="http://schemas.microsoft.com/office/powerpoint/2010/main" val="249354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F101-057A-A1FB-01E9-0700B640B7A8}"/>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Content Placeholder 2">
            <a:extLst>
              <a:ext uri="{FF2B5EF4-FFF2-40B4-BE49-F238E27FC236}">
                <a16:creationId xmlns:a16="http://schemas.microsoft.com/office/drawing/2014/main" id="{6ECBD8D4-5006-E024-0062-4C8D5F577965}"/>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EC2DB3-9FB6-A361-687A-059FEF5CDF8D}"/>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22FB7409-C68A-1BE7-A45E-663A6133BB3A}"/>
              </a:ext>
            </a:extLst>
          </p:cNvPr>
          <p:cNvSpPr>
            <a:spLocks noGrp="1"/>
          </p:cNvSpPr>
          <p:nvPr>
            <p:ph type="dt" sz="half" idx="10"/>
          </p:nvPr>
        </p:nvSpPr>
        <p:spPr/>
        <p:txBody>
          <a:bodyPr/>
          <a:lstStyle/>
          <a:p>
            <a:fld id="{8FD73783-C132-B849-86F3-F2767D79C6B8}" type="datetimeFigureOut">
              <a:rPr lang="en-US" smtClean="0"/>
              <a:t>11/27/23</a:t>
            </a:fld>
            <a:endParaRPr lang="en-US"/>
          </a:p>
        </p:txBody>
      </p:sp>
      <p:sp>
        <p:nvSpPr>
          <p:cNvPr id="6" name="Footer Placeholder 5">
            <a:extLst>
              <a:ext uri="{FF2B5EF4-FFF2-40B4-BE49-F238E27FC236}">
                <a16:creationId xmlns:a16="http://schemas.microsoft.com/office/drawing/2014/main" id="{2E73DF1A-A183-6087-F0CE-AF8A45A07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A4686-276A-38C5-9B61-FBB6BB3F91B7}"/>
              </a:ext>
            </a:extLst>
          </p:cNvPr>
          <p:cNvSpPr>
            <a:spLocks noGrp="1"/>
          </p:cNvSpPr>
          <p:nvPr>
            <p:ph type="sldNum" sz="quarter" idx="12"/>
          </p:nvPr>
        </p:nvSpPr>
        <p:spPr/>
        <p:txBody>
          <a:bodyPr/>
          <a:lstStyle/>
          <a:p>
            <a:fld id="{5CC48A98-8603-744F-B342-C192F8F102BF}" type="slidenum">
              <a:rPr lang="en-US" smtClean="0"/>
              <a:t>‹#›</a:t>
            </a:fld>
            <a:endParaRPr lang="en-US"/>
          </a:p>
        </p:txBody>
      </p:sp>
    </p:spTree>
    <p:extLst>
      <p:ext uri="{BB962C8B-B14F-4D97-AF65-F5344CB8AC3E}">
        <p14:creationId xmlns:p14="http://schemas.microsoft.com/office/powerpoint/2010/main" val="358955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FEA9-C21A-E379-17C6-8E44AA293362}"/>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Picture Placeholder 2">
            <a:extLst>
              <a:ext uri="{FF2B5EF4-FFF2-40B4-BE49-F238E27FC236}">
                <a16:creationId xmlns:a16="http://schemas.microsoft.com/office/drawing/2014/main" id="{8DE83E98-86BF-C528-33D4-4EC8D6517B52}"/>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a:extLst>
              <a:ext uri="{FF2B5EF4-FFF2-40B4-BE49-F238E27FC236}">
                <a16:creationId xmlns:a16="http://schemas.microsoft.com/office/drawing/2014/main" id="{94E91B12-C628-8081-26B4-0C35A93A8819}"/>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EC101102-C34C-1C9D-1024-8E0E33391687}"/>
              </a:ext>
            </a:extLst>
          </p:cNvPr>
          <p:cNvSpPr>
            <a:spLocks noGrp="1"/>
          </p:cNvSpPr>
          <p:nvPr>
            <p:ph type="dt" sz="half" idx="10"/>
          </p:nvPr>
        </p:nvSpPr>
        <p:spPr/>
        <p:txBody>
          <a:bodyPr/>
          <a:lstStyle/>
          <a:p>
            <a:fld id="{8FD73783-C132-B849-86F3-F2767D79C6B8}" type="datetimeFigureOut">
              <a:rPr lang="en-US" smtClean="0"/>
              <a:t>11/27/23</a:t>
            </a:fld>
            <a:endParaRPr lang="en-US"/>
          </a:p>
        </p:txBody>
      </p:sp>
      <p:sp>
        <p:nvSpPr>
          <p:cNvPr id="6" name="Footer Placeholder 5">
            <a:extLst>
              <a:ext uri="{FF2B5EF4-FFF2-40B4-BE49-F238E27FC236}">
                <a16:creationId xmlns:a16="http://schemas.microsoft.com/office/drawing/2014/main" id="{42152117-5B0E-0ED0-43EF-8624987D3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75104-5562-DEA8-D91A-E9CE6BDA4B3D}"/>
              </a:ext>
            </a:extLst>
          </p:cNvPr>
          <p:cNvSpPr>
            <a:spLocks noGrp="1"/>
          </p:cNvSpPr>
          <p:nvPr>
            <p:ph type="sldNum" sz="quarter" idx="12"/>
          </p:nvPr>
        </p:nvSpPr>
        <p:spPr/>
        <p:txBody>
          <a:bodyPr/>
          <a:lstStyle/>
          <a:p>
            <a:fld id="{5CC48A98-8603-744F-B342-C192F8F102BF}" type="slidenum">
              <a:rPr lang="en-US" smtClean="0"/>
              <a:t>‹#›</a:t>
            </a:fld>
            <a:endParaRPr lang="en-US"/>
          </a:p>
        </p:txBody>
      </p:sp>
    </p:spTree>
    <p:extLst>
      <p:ext uri="{BB962C8B-B14F-4D97-AF65-F5344CB8AC3E}">
        <p14:creationId xmlns:p14="http://schemas.microsoft.com/office/powerpoint/2010/main" val="33211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AD635B-5C56-8146-B1FB-5610BE95E4B2}"/>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E70CAD-C04C-4038-F5A6-385151AA5D9C}"/>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6F294-65ED-8CA6-F672-6203925F4DC0}"/>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8FD73783-C132-B849-86F3-F2767D79C6B8}" type="datetimeFigureOut">
              <a:rPr lang="en-US" smtClean="0"/>
              <a:t>11/27/23</a:t>
            </a:fld>
            <a:endParaRPr lang="en-US"/>
          </a:p>
        </p:txBody>
      </p:sp>
      <p:sp>
        <p:nvSpPr>
          <p:cNvPr id="5" name="Footer Placeholder 4">
            <a:extLst>
              <a:ext uri="{FF2B5EF4-FFF2-40B4-BE49-F238E27FC236}">
                <a16:creationId xmlns:a16="http://schemas.microsoft.com/office/drawing/2014/main" id="{8C8DDA56-516D-B3E4-52E4-1067582814F0}"/>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B06641-2A44-D517-2514-C812472E6F20}"/>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5CC48A98-8603-744F-B342-C192F8F102BF}" type="slidenum">
              <a:rPr lang="en-US" smtClean="0"/>
              <a:t>‹#›</a:t>
            </a:fld>
            <a:endParaRPr lang="en-US"/>
          </a:p>
        </p:txBody>
      </p:sp>
    </p:spTree>
    <p:extLst>
      <p:ext uri="{BB962C8B-B14F-4D97-AF65-F5344CB8AC3E}">
        <p14:creationId xmlns:p14="http://schemas.microsoft.com/office/powerpoint/2010/main" val="32259294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cdc.gov/coronavirus/2019-ncov/community/health-equity/racial-ethnic-disparities/disparities-hospitalization.html"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github.com/nytimes/covid-19-data" TargetMode="External"/><Relationship Id="rId4" Type="http://schemas.openxmlformats.org/officeDocument/2006/relationships/hyperlink" Target="https://www.cdc.gov/coronavirus/2019-ncov/community/health-equity/racial-ethnic-disparities/disparities-deaths.html"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www.tycho.pitt.edu/" TargetMode="External"/><Relationship Id="rId7"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hyperlink" Target="https://gender-api.com/" TargetMode="External"/><Relationship Id="rId5" Type="http://schemas.openxmlformats.org/officeDocument/2006/relationships/hyperlink" Target="https://ui.adsabs.harvard.edu/abs/2018arXiv181004805D" TargetMode="External"/><Relationship Id="rId4" Type="http://schemas.openxmlformats.org/officeDocument/2006/relationships/hyperlink" Target="https://www.census.gov/programs-surveys/acs/data.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B5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E0D5-0DB9-A441-91E1-CC6A6095E3BD}"/>
              </a:ext>
            </a:extLst>
          </p:cNvPr>
          <p:cNvSpPr>
            <a:spLocks noGrp="1"/>
          </p:cNvSpPr>
          <p:nvPr>
            <p:ph type="ctrTitle"/>
          </p:nvPr>
        </p:nvSpPr>
        <p:spPr>
          <a:xfrm>
            <a:off x="1097280" y="774358"/>
            <a:ext cx="12435840" cy="3437598"/>
          </a:xfrm>
        </p:spPr>
        <p:txBody>
          <a:bodyPr anchor="b" anchorCtr="0">
            <a:noAutofit/>
          </a:bodyPr>
          <a:lstStyle/>
          <a:p>
            <a:r>
              <a:rPr lang="en-US" sz="5400" b="1" dirty="0">
                <a:solidFill>
                  <a:schemeClr val="bg1"/>
                </a:solidFill>
                <a:latin typeface="Arial"/>
                <a:cs typeface="Arial"/>
              </a:rPr>
              <a:t>Network-Based Applications in Behavioral Evolution, Outbreak Prediction, and Citation Inference</a:t>
            </a:r>
          </a:p>
        </p:txBody>
      </p:sp>
      <p:cxnSp>
        <p:nvCxnSpPr>
          <p:cNvPr id="8" name="Straight Connector 7"/>
          <p:cNvCxnSpPr/>
          <p:nvPr/>
        </p:nvCxnSpPr>
        <p:spPr>
          <a:xfrm>
            <a:off x="1130232" y="4341341"/>
            <a:ext cx="12435840"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sp>
        <p:nvSpPr>
          <p:cNvPr id="10" name="Subtitle 2">
            <a:extLst>
              <a:ext uri="{FF2B5EF4-FFF2-40B4-BE49-F238E27FC236}">
                <a16:creationId xmlns:a16="http://schemas.microsoft.com/office/drawing/2014/main" id="{93B428DE-64A6-C146-AB8F-A888771A2B87}"/>
              </a:ext>
            </a:extLst>
          </p:cNvPr>
          <p:cNvSpPr txBox="1">
            <a:spLocks/>
          </p:cNvSpPr>
          <p:nvPr/>
        </p:nvSpPr>
        <p:spPr>
          <a:xfrm>
            <a:off x="867720" y="4518834"/>
            <a:ext cx="12894963" cy="1520821"/>
          </a:xfrm>
          <a:prstGeom prst="rect">
            <a:avLst/>
          </a:prstGeom>
        </p:spPr>
        <p:txBody>
          <a:bodyPr vert="horz" lIns="130615" tIns="65308" rIns="130615" bIns="65308"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latin typeface="Arial"/>
                <a:cs typeface="Arial"/>
              </a:rPr>
              <a:t>George Dewey, MPH</a:t>
            </a:r>
          </a:p>
          <a:p>
            <a:r>
              <a:rPr lang="en-US" dirty="0">
                <a:solidFill>
                  <a:schemeClr val="bg1"/>
                </a:solidFill>
                <a:latin typeface="Arial"/>
                <a:cs typeface="Arial"/>
              </a:rPr>
              <a:t>April 28, 2022</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0525" y="6990735"/>
            <a:ext cx="2655254" cy="821186"/>
          </a:xfrm>
          <a:prstGeom prst="rect">
            <a:avLst/>
          </a:prstGeom>
        </p:spPr>
      </p:pic>
    </p:spTree>
    <p:extLst>
      <p:ext uri="{BB962C8B-B14F-4D97-AF65-F5344CB8AC3E}">
        <p14:creationId xmlns:p14="http://schemas.microsoft.com/office/powerpoint/2010/main" val="35463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Experiment Details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fontScale="92500"/>
          </a:bodyPr>
          <a:lstStyle/>
          <a:p>
            <a:r>
              <a:rPr lang="en-US" sz="4400" dirty="0">
                <a:solidFill>
                  <a:schemeClr val="bg1"/>
                </a:solidFill>
                <a:latin typeface="Arial" panose="020B0604020202020204" pitchFamily="34" charset="0"/>
                <a:cs typeface="Arial" panose="020B0604020202020204" pitchFamily="34" charset="0"/>
              </a:rPr>
              <a:t>745 players recruited using Amazon </a:t>
            </a:r>
            <a:r>
              <a:rPr lang="en-US" sz="4400" dirty="0" err="1">
                <a:solidFill>
                  <a:schemeClr val="bg1"/>
                </a:solidFill>
                <a:latin typeface="Arial" panose="020B0604020202020204" pitchFamily="34" charset="0"/>
                <a:cs typeface="Arial" panose="020B0604020202020204" pitchFamily="34" charset="0"/>
              </a:rPr>
              <a:t>mTurk</a:t>
            </a:r>
            <a:r>
              <a:rPr lang="en-US" sz="4400" dirty="0">
                <a:solidFill>
                  <a:schemeClr val="bg1"/>
                </a:solidFill>
                <a:latin typeface="Arial" panose="020B0604020202020204" pitchFamily="34" charset="0"/>
                <a:cs typeface="Arial" panose="020B0604020202020204" pitchFamily="34" charset="0"/>
              </a:rPr>
              <a:t> from 26 countries</a:t>
            </a:r>
          </a:p>
          <a:p>
            <a:r>
              <a:rPr lang="en-US" sz="4400" dirty="0">
                <a:solidFill>
                  <a:schemeClr val="bg1"/>
                </a:solidFill>
                <a:latin typeface="Arial" panose="020B0604020202020204" pitchFamily="34" charset="0"/>
                <a:cs typeface="Arial" panose="020B0604020202020204" pitchFamily="34" charset="0"/>
              </a:rPr>
              <a:t>Played 50 games of 15 rounds each, totaling 10727 individual decisions</a:t>
            </a:r>
          </a:p>
          <a:p>
            <a:r>
              <a:rPr lang="en-US" sz="4400" dirty="0">
                <a:solidFill>
                  <a:schemeClr val="bg1"/>
                </a:solidFill>
                <a:latin typeface="Arial" panose="020B0604020202020204" pitchFamily="34" charset="0"/>
                <a:cs typeface="Arial" panose="020B0604020202020204" pitchFamily="34" charset="0"/>
              </a:rPr>
              <a:t>Initial score (wealth) and initial network structure are randomly allocated</a:t>
            </a:r>
          </a:p>
          <a:p>
            <a:r>
              <a:rPr lang="en-US" sz="4400" dirty="0">
                <a:solidFill>
                  <a:schemeClr val="bg1"/>
                </a:solidFill>
                <a:latin typeface="Arial" panose="020B0604020202020204" pitchFamily="34" charset="0"/>
                <a:cs typeface="Arial" panose="020B0604020202020204" pitchFamily="34" charset="0"/>
              </a:rPr>
              <a:t>After making behavioral choice, players are asked to keep/cut ties and given a subjective well-being survey</a:t>
            </a:r>
            <a:endParaRPr lang="en-US" sz="36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277067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Player View</a:t>
            </a:r>
            <a:endParaRPr lang="en-US" sz="2700" dirty="0">
              <a:solidFill>
                <a:schemeClr val="bg1"/>
              </a:solidFill>
              <a:latin typeface="Arial"/>
              <a:cs typeface="Arial"/>
            </a:endParaRPr>
          </a:p>
        </p:txBody>
      </p: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
        <p:nvSpPr>
          <p:cNvPr id="4" name="Oval 3">
            <a:extLst>
              <a:ext uri="{FF2B5EF4-FFF2-40B4-BE49-F238E27FC236}">
                <a16:creationId xmlns:a16="http://schemas.microsoft.com/office/drawing/2014/main" id="{168ABA18-2C91-AD45-99BB-AF8A42118D04}"/>
              </a:ext>
            </a:extLst>
          </p:cNvPr>
          <p:cNvSpPr/>
          <p:nvPr/>
        </p:nvSpPr>
        <p:spPr>
          <a:xfrm>
            <a:off x="3061251" y="3639692"/>
            <a:ext cx="1881810" cy="1835044"/>
          </a:xfrm>
          <a:prstGeom prst="ellipse">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300</a:t>
            </a:r>
            <a:endParaRPr lang="en-US" dirty="0"/>
          </a:p>
        </p:txBody>
      </p:sp>
      <p:sp>
        <p:nvSpPr>
          <p:cNvPr id="11" name="Oval 10">
            <a:extLst>
              <a:ext uri="{FF2B5EF4-FFF2-40B4-BE49-F238E27FC236}">
                <a16:creationId xmlns:a16="http://schemas.microsoft.com/office/drawing/2014/main" id="{B9B63EDA-DFB7-2E41-A4AB-EBD16DC50A44}"/>
              </a:ext>
            </a:extLst>
          </p:cNvPr>
          <p:cNvSpPr/>
          <p:nvPr/>
        </p:nvSpPr>
        <p:spPr>
          <a:xfrm>
            <a:off x="1177572" y="2185002"/>
            <a:ext cx="1417983" cy="141798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700</a:t>
            </a:r>
            <a:endParaRPr lang="en-US" dirty="0"/>
          </a:p>
        </p:txBody>
      </p:sp>
      <p:sp>
        <p:nvSpPr>
          <p:cNvPr id="13" name="Oval 12">
            <a:extLst>
              <a:ext uri="{FF2B5EF4-FFF2-40B4-BE49-F238E27FC236}">
                <a16:creationId xmlns:a16="http://schemas.microsoft.com/office/drawing/2014/main" id="{93020D96-3666-B94D-AF34-5C45C0D77A38}"/>
              </a:ext>
            </a:extLst>
          </p:cNvPr>
          <p:cNvSpPr/>
          <p:nvPr/>
        </p:nvSpPr>
        <p:spPr>
          <a:xfrm>
            <a:off x="4869051" y="5468929"/>
            <a:ext cx="1417983" cy="141798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1000</a:t>
            </a:r>
          </a:p>
        </p:txBody>
      </p:sp>
      <p:sp>
        <p:nvSpPr>
          <p:cNvPr id="16" name="Oval 15">
            <a:extLst>
              <a:ext uri="{FF2B5EF4-FFF2-40B4-BE49-F238E27FC236}">
                <a16:creationId xmlns:a16="http://schemas.microsoft.com/office/drawing/2014/main" id="{817031A9-88BE-E546-9D23-C7CC625A2086}"/>
              </a:ext>
            </a:extLst>
          </p:cNvPr>
          <p:cNvSpPr/>
          <p:nvPr/>
        </p:nvSpPr>
        <p:spPr>
          <a:xfrm>
            <a:off x="4943061" y="2221709"/>
            <a:ext cx="1417983" cy="1417983"/>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450</a:t>
            </a:r>
            <a:endParaRPr lang="en-US" dirty="0"/>
          </a:p>
        </p:txBody>
      </p:sp>
      <p:sp>
        <p:nvSpPr>
          <p:cNvPr id="17" name="Oval 16">
            <a:extLst>
              <a:ext uri="{FF2B5EF4-FFF2-40B4-BE49-F238E27FC236}">
                <a16:creationId xmlns:a16="http://schemas.microsoft.com/office/drawing/2014/main" id="{37AC8100-73F7-1041-B23A-36972B8E0F34}"/>
              </a:ext>
            </a:extLst>
          </p:cNvPr>
          <p:cNvSpPr/>
          <p:nvPr/>
        </p:nvSpPr>
        <p:spPr>
          <a:xfrm>
            <a:off x="1585922" y="5474736"/>
            <a:ext cx="1417983" cy="1417983"/>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550</a:t>
            </a:r>
            <a:endParaRPr lang="en-US" dirty="0"/>
          </a:p>
        </p:txBody>
      </p:sp>
      <p:cxnSp>
        <p:nvCxnSpPr>
          <p:cNvPr id="6" name="Straight Connector 5">
            <a:extLst>
              <a:ext uri="{FF2B5EF4-FFF2-40B4-BE49-F238E27FC236}">
                <a16:creationId xmlns:a16="http://schemas.microsoft.com/office/drawing/2014/main" id="{5C75FD16-49AA-9E4A-8BE7-ADC6E60869CF}"/>
              </a:ext>
            </a:extLst>
          </p:cNvPr>
          <p:cNvCxnSpPr>
            <a:cxnSpLocks/>
            <a:stCxn id="11" idx="6"/>
            <a:endCxn id="4" idx="1"/>
          </p:cNvCxnSpPr>
          <p:nvPr/>
        </p:nvCxnSpPr>
        <p:spPr>
          <a:xfrm>
            <a:off x="2595555" y="2893994"/>
            <a:ext cx="741281" cy="1014434"/>
          </a:xfrm>
          <a:prstGeom prst="line">
            <a:avLst/>
          </a:prstGeom>
          <a:ln w="254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B7B1C8B-6911-D940-8143-BCA95F88C1F2}"/>
              </a:ext>
            </a:extLst>
          </p:cNvPr>
          <p:cNvCxnSpPr>
            <a:cxnSpLocks/>
            <a:stCxn id="17" idx="0"/>
            <a:endCxn id="4" idx="2"/>
          </p:cNvCxnSpPr>
          <p:nvPr/>
        </p:nvCxnSpPr>
        <p:spPr>
          <a:xfrm flipV="1">
            <a:off x="2294914" y="4557214"/>
            <a:ext cx="766337" cy="917522"/>
          </a:xfrm>
          <a:prstGeom prst="line">
            <a:avLst/>
          </a:prstGeom>
          <a:ln w="254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0354AB1-FED5-984E-AFF2-0EDD4F5CD0FD}"/>
              </a:ext>
            </a:extLst>
          </p:cNvPr>
          <p:cNvCxnSpPr>
            <a:cxnSpLocks/>
            <a:stCxn id="4" idx="7"/>
            <a:endCxn id="16" idx="3"/>
          </p:cNvCxnSpPr>
          <p:nvPr/>
        </p:nvCxnSpPr>
        <p:spPr>
          <a:xfrm flipV="1">
            <a:off x="4667476" y="3432033"/>
            <a:ext cx="483244" cy="476395"/>
          </a:xfrm>
          <a:prstGeom prst="line">
            <a:avLst/>
          </a:prstGeom>
          <a:ln w="254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CCB04FD-1216-034E-8361-3EE3CECB3762}"/>
              </a:ext>
            </a:extLst>
          </p:cNvPr>
          <p:cNvCxnSpPr>
            <a:cxnSpLocks/>
            <a:stCxn id="4" idx="5"/>
            <a:endCxn id="13" idx="1"/>
          </p:cNvCxnSpPr>
          <p:nvPr/>
        </p:nvCxnSpPr>
        <p:spPr>
          <a:xfrm>
            <a:off x="4667476" y="5206000"/>
            <a:ext cx="409234" cy="470588"/>
          </a:xfrm>
          <a:prstGeom prst="line">
            <a:avLst/>
          </a:prstGeom>
          <a:ln w="254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AC8FE728-29C3-B44F-AF1C-98B53D9EB6F0}"/>
              </a:ext>
            </a:extLst>
          </p:cNvPr>
          <p:cNvSpPr txBox="1"/>
          <p:nvPr/>
        </p:nvSpPr>
        <p:spPr>
          <a:xfrm>
            <a:off x="6917635" y="2054087"/>
            <a:ext cx="6997148" cy="5078313"/>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Round 5</a:t>
            </a:r>
          </a:p>
          <a:p>
            <a:endParaRPr lang="en-US" sz="2000" dirty="0"/>
          </a:p>
          <a:p>
            <a:r>
              <a:rPr lang="en-US" sz="2000" dirty="0"/>
              <a:t>         If you choose A, you pay 50 points for each other player you are connected to and each of them gains 100 points.</a:t>
            </a:r>
          </a:p>
          <a:p>
            <a:endParaRPr lang="en-US" sz="2000" dirty="0"/>
          </a:p>
          <a:p>
            <a:r>
              <a:rPr lang="en-US" sz="2000" dirty="0"/>
              <a:t>         If you choose B, you don’t pay any points and other players connected to you don’t lose or gain any points.</a:t>
            </a:r>
          </a:p>
          <a:p>
            <a:endParaRPr lang="en-US" sz="2000" dirty="0"/>
          </a:p>
          <a:p>
            <a:r>
              <a:rPr lang="en-US" sz="2000" dirty="0"/>
              <a:t>         If you choose C, you pay 50 points for each other player you are connected to and each of them loses 100 points.</a:t>
            </a:r>
          </a:p>
          <a:p>
            <a:endParaRPr lang="en-US" sz="2000" dirty="0"/>
          </a:p>
          <a:p>
            <a:r>
              <a:rPr lang="en-US" sz="2000" dirty="0"/>
              <a:t>Each player you are connected to has the same choice. Regardless of which of these you choose, for each of them that chooses A, you will gain 100 points.</a:t>
            </a:r>
          </a:p>
          <a:p>
            <a:endParaRPr lang="en-US" sz="2000" dirty="0"/>
          </a:p>
          <a:p>
            <a:endParaRPr lang="en-US" sz="2000" dirty="0"/>
          </a:p>
        </p:txBody>
      </p:sp>
      <p:sp>
        <p:nvSpPr>
          <p:cNvPr id="28" name="Oval 27">
            <a:extLst>
              <a:ext uri="{FF2B5EF4-FFF2-40B4-BE49-F238E27FC236}">
                <a16:creationId xmlns:a16="http://schemas.microsoft.com/office/drawing/2014/main" id="{25EA2826-C8D9-6341-AE53-04AA901B2B31}"/>
              </a:ext>
            </a:extLst>
          </p:cNvPr>
          <p:cNvSpPr/>
          <p:nvPr/>
        </p:nvSpPr>
        <p:spPr>
          <a:xfrm>
            <a:off x="6997148" y="2735137"/>
            <a:ext cx="450574" cy="3643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1" name="Oval 30">
            <a:extLst>
              <a:ext uri="{FF2B5EF4-FFF2-40B4-BE49-F238E27FC236}">
                <a16:creationId xmlns:a16="http://schemas.microsoft.com/office/drawing/2014/main" id="{0263F272-9C94-8A46-92F9-E7A5ED75D89B}"/>
              </a:ext>
            </a:extLst>
          </p:cNvPr>
          <p:cNvSpPr/>
          <p:nvPr/>
        </p:nvSpPr>
        <p:spPr>
          <a:xfrm>
            <a:off x="6997147" y="3604615"/>
            <a:ext cx="450573" cy="3643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Oval 32">
            <a:extLst>
              <a:ext uri="{FF2B5EF4-FFF2-40B4-BE49-F238E27FC236}">
                <a16:creationId xmlns:a16="http://schemas.microsoft.com/office/drawing/2014/main" id="{400182FB-259A-614F-8D6D-0A3E18E5E1A5}"/>
              </a:ext>
            </a:extLst>
          </p:cNvPr>
          <p:cNvSpPr/>
          <p:nvPr/>
        </p:nvSpPr>
        <p:spPr>
          <a:xfrm>
            <a:off x="6997144" y="4557214"/>
            <a:ext cx="450573" cy="3643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8" name="Rounded Rectangle 37">
            <a:extLst>
              <a:ext uri="{FF2B5EF4-FFF2-40B4-BE49-F238E27FC236}">
                <a16:creationId xmlns:a16="http://schemas.microsoft.com/office/drawing/2014/main" id="{EBB50A5C-64E0-1846-BB91-EB0F9823719E}"/>
              </a:ext>
            </a:extLst>
          </p:cNvPr>
          <p:cNvSpPr/>
          <p:nvPr/>
        </p:nvSpPr>
        <p:spPr>
          <a:xfrm>
            <a:off x="6935857" y="6719786"/>
            <a:ext cx="1328530" cy="38274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-200</a:t>
            </a:r>
          </a:p>
        </p:txBody>
      </p:sp>
      <p:sp>
        <p:nvSpPr>
          <p:cNvPr id="44" name="Rounded Rectangle 43">
            <a:extLst>
              <a:ext uri="{FF2B5EF4-FFF2-40B4-BE49-F238E27FC236}">
                <a16:creationId xmlns:a16="http://schemas.microsoft.com/office/drawing/2014/main" id="{0EE3AE87-17B3-6C41-B620-BE4A569221D3}"/>
              </a:ext>
            </a:extLst>
          </p:cNvPr>
          <p:cNvSpPr/>
          <p:nvPr/>
        </p:nvSpPr>
        <p:spPr>
          <a:xfrm>
            <a:off x="8480323" y="6719786"/>
            <a:ext cx="1328530" cy="38274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0</a:t>
            </a:r>
          </a:p>
        </p:txBody>
      </p:sp>
      <p:sp>
        <p:nvSpPr>
          <p:cNvPr id="45" name="Rounded Rectangle 44">
            <a:extLst>
              <a:ext uri="{FF2B5EF4-FFF2-40B4-BE49-F238E27FC236}">
                <a16:creationId xmlns:a16="http://schemas.microsoft.com/office/drawing/2014/main" id="{9D4E12AE-76FF-2D4A-9D8D-CACB2CFFDE91}"/>
              </a:ext>
            </a:extLst>
          </p:cNvPr>
          <p:cNvSpPr/>
          <p:nvPr/>
        </p:nvSpPr>
        <p:spPr>
          <a:xfrm>
            <a:off x="10014791" y="6721352"/>
            <a:ext cx="1328530" cy="38274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-200</a:t>
            </a:r>
          </a:p>
        </p:txBody>
      </p:sp>
    </p:spTree>
    <p:extLst>
      <p:ext uri="{BB962C8B-B14F-4D97-AF65-F5344CB8AC3E}">
        <p14:creationId xmlns:p14="http://schemas.microsoft.com/office/powerpoint/2010/main" val="48195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Behavior Choices</a:t>
            </a:r>
            <a:endParaRPr lang="en-US" sz="2700" dirty="0">
              <a:solidFill>
                <a:schemeClr val="bg1"/>
              </a:solidFill>
              <a:latin typeface="Arial"/>
              <a:cs typeface="Arial"/>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graphicFrame>
        <p:nvGraphicFramePr>
          <p:cNvPr id="3" name="Table 3">
            <a:extLst>
              <a:ext uri="{FF2B5EF4-FFF2-40B4-BE49-F238E27FC236}">
                <a16:creationId xmlns:a16="http://schemas.microsoft.com/office/drawing/2014/main" id="{F9803563-EBA8-404E-BDFD-820D43E47305}"/>
              </a:ext>
            </a:extLst>
          </p:cNvPr>
          <p:cNvGraphicFramePr>
            <a:graphicFrameLocks noGrp="1"/>
          </p:cNvGraphicFramePr>
          <p:nvPr>
            <p:extLst>
              <p:ext uri="{D42A27DB-BD31-4B8C-83A1-F6EECF244321}">
                <p14:modId xmlns:p14="http://schemas.microsoft.com/office/powerpoint/2010/main" val="1471087755"/>
              </p:ext>
            </p:extLst>
          </p:nvPr>
        </p:nvGraphicFramePr>
        <p:xfrm>
          <a:off x="2037432" y="2152815"/>
          <a:ext cx="10555536" cy="4520568"/>
        </p:xfrm>
        <a:graphic>
          <a:graphicData uri="http://schemas.openxmlformats.org/drawingml/2006/table">
            <a:tbl>
              <a:tblPr firstRow="1" bandRow="1">
                <a:tableStyleId>{7DF18680-E054-41AD-8BC1-D1AEF772440D}</a:tableStyleId>
              </a:tblPr>
              <a:tblGrid>
                <a:gridCol w="5277768">
                  <a:extLst>
                    <a:ext uri="{9D8B030D-6E8A-4147-A177-3AD203B41FA5}">
                      <a16:colId xmlns:a16="http://schemas.microsoft.com/office/drawing/2014/main" val="3486246693"/>
                    </a:ext>
                  </a:extLst>
                </a:gridCol>
                <a:gridCol w="5277768">
                  <a:extLst>
                    <a:ext uri="{9D8B030D-6E8A-4147-A177-3AD203B41FA5}">
                      <a16:colId xmlns:a16="http://schemas.microsoft.com/office/drawing/2014/main" val="4144360773"/>
                    </a:ext>
                  </a:extLst>
                </a:gridCol>
              </a:tblGrid>
              <a:tr h="510872">
                <a:tc>
                  <a:txBody>
                    <a:bodyPr/>
                    <a:lstStyle/>
                    <a:p>
                      <a:pPr algn="ctr"/>
                      <a:r>
                        <a:rPr lang="en-US" sz="2800" dirty="0"/>
                        <a:t>Behavior</a:t>
                      </a:r>
                      <a:endParaRPr lang="en-US" sz="2800" dirty="0">
                        <a:latin typeface="Arial" panose="020B0604020202020204" pitchFamily="34" charset="0"/>
                        <a:cs typeface="Arial" panose="020B0604020202020204" pitchFamily="34" charset="0"/>
                      </a:endParaRPr>
                    </a:p>
                  </a:txBody>
                  <a:tcPr/>
                </a:tc>
                <a:tc>
                  <a:txBody>
                    <a:bodyPr/>
                    <a:lstStyle/>
                    <a:p>
                      <a:pPr algn="ctr"/>
                      <a:r>
                        <a:rPr lang="en-US" sz="2800" dirty="0"/>
                        <a:t>Outcome</a:t>
                      </a:r>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99363823"/>
                  </a:ext>
                </a:extLst>
              </a:tr>
              <a:tr h="1334136">
                <a:tc>
                  <a:txBody>
                    <a:bodyPr/>
                    <a:lstStyle/>
                    <a:p>
                      <a:pPr algn="l"/>
                      <a:r>
                        <a:rPr lang="en-US" sz="2800" dirty="0"/>
                        <a:t>Cooperation (C)</a:t>
                      </a:r>
                      <a:endParaRPr lang="en-US" sz="2800" dirty="0">
                        <a:latin typeface="Arial" panose="020B0604020202020204" pitchFamily="34" charset="0"/>
                        <a:cs typeface="Arial" panose="020B0604020202020204" pitchFamily="34" charset="0"/>
                      </a:endParaRPr>
                    </a:p>
                  </a:txBody>
                  <a:tcPr/>
                </a:tc>
                <a:tc>
                  <a:txBody>
                    <a:bodyPr/>
                    <a:lstStyle/>
                    <a:p>
                      <a:pPr algn="l"/>
                      <a:r>
                        <a:rPr lang="en-US" sz="2800" dirty="0"/>
                        <a:t>Pay 50 to give 100 to all neighbors</a:t>
                      </a:r>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58382822"/>
                  </a:ext>
                </a:extLst>
              </a:tr>
              <a:tr h="1334136">
                <a:tc>
                  <a:txBody>
                    <a:bodyPr/>
                    <a:lstStyle/>
                    <a:p>
                      <a:pPr algn="l"/>
                      <a:r>
                        <a:rPr lang="en-US" sz="2800" dirty="0"/>
                        <a:t>Defection (D)</a:t>
                      </a:r>
                      <a:endParaRPr lang="en-US" sz="2800" dirty="0">
                        <a:latin typeface="Arial" panose="020B0604020202020204" pitchFamily="34" charset="0"/>
                        <a:cs typeface="Arial" panose="020B0604020202020204" pitchFamily="34" charset="0"/>
                      </a:endParaRPr>
                    </a:p>
                  </a:txBody>
                  <a:tcPr/>
                </a:tc>
                <a:tc>
                  <a:txBody>
                    <a:bodyPr/>
                    <a:lstStyle/>
                    <a:p>
                      <a:pPr algn="l"/>
                      <a:r>
                        <a:rPr lang="en-US" sz="2800" dirty="0"/>
                        <a:t>Pay 0 to give 0 to all neighbors</a:t>
                      </a:r>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86408487"/>
                  </a:ext>
                </a:extLst>
              </a:tr>
              <a:tr h="1334136">
                <a:tc>
                  <a:txBody>
                    <a:bodyPr/>
                    <a:lstStyle/>
                    <a:p>
                      <a:pPr algn="l"/>
                      <a:r>
                        <a:rPr lang="en-US" sz="2800" dirty="0"/>
                        <a:t>Punishment (P)</a:t>
                      </a:r>
                      <a:endParaRPr lang="en-US" sz="2800" dirty="0">
                        <a:latin typeface="Arial" panose="020B0604020202020204" pitchFamily="34" charset="0"/>
                        <a:cs typeface="Arial" panose="020B0604020202020204" pitchFamily="34" charset="0"/>
                      </a:endParaRPr>
                    </a:p>
                  </a:txBody>
                  <a:tcPr/>
                </a:tc>
                <a:tc>
                  <a:txBody>
                    <a:bodyPr/>
                    <a:lstStyle/>
                    <a:p>
                      <a:pPr algn="l"/>
                      <a:r>
                        <a:rPr lang="en-US" sz="2800" dirty="0"/>
                        <a:t>Pay 50 to take 100 from all neighbors</a:t>
                      </a:r>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5435344"/>
                  </a:ext>
                </a:extLst>
              </a:tr>
            </a:tbl>
          </a:graphicData>
        </a:graphic>
      </p:graphicFrame>
    </p:spTree>
    <p:extLst>
      <p:ext uri="{BB962C8B-B14F-4D97-AF65-F5344CB8AC3E}">
        <p14:creationId xmlns:p14="http://schemas.microsoft.com/office/powerpoint/2010/main" val="399256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Restructuring the Network</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5924675" cy="5313406"/>
          </a:xfrm>
        </p:spPr>
        <p:txBody>
          <a:bodyPr>
            <a:normAutofit/>
          </a:bodyPr>
          <a:lstStyle/>
          <a:p>
            <a:r>
              <a:rPr lang="en-US" dirty="0">
                <a:solidFill>
                  <a:schemeClr val="bg1"/>
                </a:solidFill>
                <a:latin typeface="Arial" panose="020B0604020202020204" pitchFamily="34" charset="0"/>
                <a:cs typeface="Arial" panose="020B0604020202020204" pitchFamily="34" charset="0"/>
              </a:rPr>
              <a:t>After making decisions, players are asked if they want to stay connected to their neighbors</a:t>
            </a:r>
          </a:p>
          <a:p>
            <a:r>
              <a:rPr lang="en-US" dirty="0">
                <a:solidFill>
                  <a:schemeClr val="bg1"/>
                </a:solidFill>
                <a:latin typeface="Arial" panose="020B0604020202020204" pitchFamily="34" charset="0"/>
                <a:cs typeface="Arial" panose="020B0604020202020204" pitchFamily="34" charset="0"/>
              </a:rPr>
              <a:t>They can choose to break ties (only one member of the pair needs to choose this)</a:t>
            </a:r>
          </a:p>
          <a:p>
            <a:r>
              <a:rPr lang="en-US" dirty="0">
                <a:solidFill>
                  <a:schemeClr val="bg1"/>
                </a:solidFill>
                <a:latin typeface="Arial" panose="020B0604020202020204" pitchFamily="34" charset="0"/>
                <a:cs typeface="Arial" panose="020B0604020202020204" pitchFamily="34" charset="0"/>
              </a:rPr>
              <a:t>Can also make new pairs (both members must agree)</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
        <p:nvSpPr>
          <p:cNvPr id="3" name="Oval 2">
            <a:extLst>
              <a:ext uri="{FF2B5EF4-FFF2-40B4-BE49-F238E27FC236}">
                <a16:creationId xmlns:a16="http://schemas.microsoft.com/office/drawing/2014/main" id="{97CA5B4D-75CE-E944-82B0-08BEBCAFE5C6}"/>
              </a:ext>
            </a:extLst>
          </p:cNvPr>
          <p:cNvSpPr/>
          <p:nvPr/>
        </p:nvSpPr>
        <p:spPr>
          <a:xfrm>
            <a:off x="8547652" y="2412554"/>
            <a:ext cx="980661" cy="993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162CC166-A956-4842-92DE-D1DD03A437C6}"/>
              </a:ext>
            </a:extLst>
          </p:cNvPr>
          <p:cNvSpPr/>
          <p:nvPr/>
        </p:nvSpPr>
        <p:spPr>
          <a:xfrm>
            <a:off x="10137379" y="3196428"/>
            <a:ext cx="980661" cy="99391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EFB64317-B631-364B-B4D4-01C11A099DED}"/>
              </a:ext>
            </a:extLst>
          </p:cNvPr>
          <p:cNvSpPr/>
          <p:nvPr/>
        </p:nvSpPr>
        <p:spPr>
          <a:xfrm>
            <a:off x="11701668" y="2412553"/>
            <a:ext cx="980661" cy="993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5" name="Straight Connector 4">
            <a:extLst>
              <a:ext uri="{FF2B5EF4-FFF2-40B4-BE49-F238E27FC236}">
                <a16:creationId xmlns:a16="http://schemas.microsoft.com/office/drawing/2014/main" id="{520CCBF7-B63E-2A4E-8582-522618DCC7E1}"/>
              </a:ext>
            </a:extLst>
          </p:cNvPr>
          <p:cNvCxnSpPr>
            <a:cxnSpLocks/>
          </p:cNvCxnSpPr>
          <p:nvPr/>
        </p:nvCxnSpPr>
        <p:spPr>
          <a:xfrm>
            <a:off x="9488824" y="3033111"/>
            <a:ext cx="688045" cy="4112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975975-D328-624E-92C7-C2EB07B8E5F1}"/>
              </a:ext>
            </a:extLst>
          </p:cNvPr>
          <p:cNvCxnSpPr>
            <a:cxnSpLocks/>
          </p:cNvCxnSpPr>
          <p:nvPr/>
        </p:nvCxnSpPr>
        <p:spPr>
          <a:xfrm flipV="1">
            <a:off x="11010611" y="3048359"/>
            <a:ext cx="741634" cy="44875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995E8A-8D31-0D41-B175-C1F3BBA0BBA4}"/>
              </a:ext>
            </a:extLst>
          </p:cNvPr>
          <p:cNvSpPr txBox="1"/>
          <p:nvPr/>
        </p:nvSpPr>
        <p:spPr>
          <a:xfrm>
            <a:off x="7066736" y="2055941"/>
            <a:ext cx="1507657" cy="492443"/>
          </a:xfrm>
          <a:prstGeom prst="rect">
            <a:avLst/>
          </a:prstGeom>
          <a:noFill/>
        </p:spPr>
        <p:txBody>
          <a:bodyPr wrap="none" rtlCol="0">
            <a:spAutoFit/>
          </a:bodyPr>
          <a:lstStyle/>
          <a:p>
            <a:r>
              <a:rPr lang="en-US" dirty="0">
                <a:solidFill>
                  <a:schemeClr val="bg1"/>
                </a:solidFill>
              </a:rPr>
              <a:t>Round </a:t>
            </a:r>
            <a:r>
              <a:rPr lang="en-US" i="1" dirty="0">
                <a:solidFill>
                  <a:schemeClr val="bg1"/>
                </a:solidFill>
              </a:rPr>
              <a:t>t-1</a:t>
            </a:r>
            <a:endParaRPr lang="en-US" dirty="0">
              <a:solidFill>
                <a:schemeClr val="bg1"/>
              </a:solidFill>
            </a:endParaRPr>
          </a:p>
        </p:txBody>
      </p:sp>
      <p:sp>
        <p:nvSpPr>
          <p:cNvPr id="28" name="Oval 27">
            <a:extLst>
              <a:ext uri="{FF2B5EF4-FFF2-40B4-BE49-F238E27FC236}">
                <a16:creationId xmlns:a16="http://schemas.microsoft.com/office/drawing/2014/main" id="{74CCFCEE-8D40-CE4B-8937-14CA7D18A654}"/>
              </a:ext>
            </a:extLst>
          </p:cNvPr>
          <p:cNvSpPr/>
          <p:nvPr/>
        </p:nvSpPr>
        <p:spPr>
          <a:xfrm>
            <a:off x="8508163" y="5304755"/>
            <a:ext cx="980661" cy="993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9" name="Oval 28">
            <a:extLst>
              <a:ext uri="{FF2B5EF4-FFF2-40B4-BE49-F238E27FC236}">
                <a16:creationId xmlns:a16="http://schemas.microsoft.com/office/drawing/2014/main" id="{206F5B64-D589-BC4A-AF14-3EBB2372089E}"/>
              </a:ext>
            </a:extLst>
          </p:cNvPr>
          <p:cNvSpPr/>
          <p:nvPr/>
        </p:nvSpPr>
        <p:spPr>
          <a:xfrm>
            <a:off x="10097890" y="6088629"/>
            <a:ext cx="980661" cy="99391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0" name="Oval 29">
            <a:extLst>
              <a:ext uri="{FF2B5EF4-FFF2-40B4-BE49-F238E27FC236}">
                <a16:creationId xmlns:a16="http://schemas.microsoft.com/office/drawing/2014/main" id="{98926FF2-49F3-C449-9104-716B6167DA47}"/>
              </a:ext>
            </a:extLst>
          </p:cNvPr>
          <p:cNvSpPr/>
          <p:nvPr/>
        </p:nvSpPr>
        <p:spPr>
          <a:xfrm>
            <a:off x="11609941" y="5304754"/>
            <a:ext cx="980661" cy="993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1" name="Straight Connector 30">
            <a:extLst>
              <a:ext uri="{FF2B5EF4-FFF2-40B4-BE49-F238E27FC236}">
                <a16:creationId xmlns:a16="http://schemas.microsoft.com/office/drawing/2014/main" id="{6C7E1B57-535F-B349-BBFB-5DAEF6F355F6}"/>
              </a:ext>
            </a:extLst>
          </p:cNvPr>
          <p:cNvCxnSpPr>
            <a:cxnSpLocks/>
            <a:endCxn id="30" idx="2"/>
          </p:cNvCxnSpPr>
          <p:nvPr/>
        </p:nvCxnSpPr>
        <p:spPr>
          <a:xfrm flipV="1">
            <a:off x="9488173" y="5801711"/>
            <a:ext cx="2121768" cy="727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B67C5D7-2646-544D-B833-4D237833E4F9}"/>
              </a:ext>
            </a:extLst>
          </p:cNvPr>
          <p:cNvCxnSpPr>
            <a:cxnSpLocks/>
          </p:cNvCxnSpPr>
          <p:nvPr/>
        </p:nvCxnSpPr>
        <p:spPr>
          <a:xfrm flipV="1">
            <a:off x="11010611" y="6098959"/>
            <a:ext cx="741634" cy="44875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CAA3F4-E4B9-2F42-B694-7E6B3543C4CE}"/>
              </a:ext>
            </a:extLst>
          </p:cNvPr>
          <p:cNvSpPr txBox="1"/>
          <p:nvPr/>
        </p:nvSpPr>
        <p:spPr>
          <a:xfrm>
            <a:off x="7027247" y="4948142"/>
            <a:ext cx="1247008" cy="492443"/>
          </a:xfrm>
          <a:prstGeom prst="rect">
            <a:avLst/>
          </a:prstGeom>
          <a:noFill/>
        </p:spPr>
        <p:txBody>
          <a:bodyPr wrap="none" rtlCol="0">
            <a:spAutoFit/>
          </a:bodyPr>
          <a:lstStyle/>
          <a:p>
            <a:r>
              <a:rPr lang="en-US" dirty="0">
                <a:solidFill>
                  <a:schemeClr val="bg1"/>
                </a:solidFill>
              </a:rPr>
              <a:t>Round </a:t>
            </a:r>
            <a:r>
              <a:rPr lang="en-US" i="1" dirty="0">
                <a:solidFill>
                  <a:schemeClr val="bg1"/>
                </a:solidFill>
              </a:rPr>
              <a:t>t</a:t>
            </a:r>
            <a:endParaRPr lang="en-US" dirty="0">
              <a:solidFill>
                <a:schemeClr val="bg1"/>
              </a:solidFill>
            </a:endParaRPr>
          </a:p>
        </p:txBody>
      </p:sp>
      <p:cxnSp>
        <p:nvCxnSpPr>
          <p:cNvPr id="35" name="Straight Arrow Connector 34">
            <a:extLst>
              <a:ext uri="{FF2B5EF4-FFF2-40B4-BE49-F238E27FC236}">
                <a16:creationId xmlns:a16="http://schemas.microsoft.com/office/drawing/2014/main" id="{6707D291-3299-A84F-ACBA-0D2FE7B2163D}"/>
              </a:ext>
            </a:extLst>
          </p:cNvPr>
          <p:cNvCxnSpPr>
            <a:cxnSpLocks/>
          </p:cNvCxnSpPr>
          <p:nvPr/>
        </p:nvCxnSpPr>
        <p:spPr>
          <a:xfrm>
            <a:off x="10601740" y="4339200"/>
            <a:ext cx="0" cy="51109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556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Preliminary Results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532021" cy="5313406"/>
          </a:xfrm>
        </p:spPr>
        <p:txBody>
          <a:bodyPr>
            <a:normAutofit/>
          </a:bodyPr>
          <a:lstStyle/>
          <a:p>
            <a:r>
              <a:rPr lang="en-US" dirty="0">
                <a:solidFill>
                  <a:schemeClr val="bg1"/>
                </a:solidFill>
                <a:latin typeface="Arial" panose="020B0604020202020204" pitchFamily="34" charset="0"/>
                <a:cs typeface="Arial" panose="020B0604020202020204" pitchFamily="34" charset="0"/>
              </a:rPr>
              <a:t>We want to determine why people choose to punish at different points in the games and if there are trends that link choosing the “punish” option and other factors</a:t>
            </a:r>
          </a:p>
          <a:p>
            <a:r>
              <a:rPr lang="en-US" dirty="0">
                <a:solidFill>
                  <a:schemeClr val="bg1"/>
                </a:solidFill>
                <a:latin typeface="Arial" panose="020B0604020202020204" pitchFamily="34" charset="0"/>
                <a:cs typeface="Arial" panose="020B0604020202020204" pitchFamily="34" charset="0"/>
              </a:rPr>
              <a:t>Preliminary results suggest that:</a:t>
            </a:r>
          </a:p>
          <a:p>
            <a:pPr lvl="1"/>
            <a:r>
              <a:rPr lang="en-US" sz="3200" dirty="0">
                <a:solidFill>
                  <a:schemeClr val="bg1"/>
                </a:solidFill>
                <a:latin typeface="Arial" panose="020B0604020202020204" pitchFamily="34" charset="0"/>
                <a:cs typeface="Arial" panose="020B0604020202020204" pitchFamily="34" charset="0"/>
              </a:rPr>
              <a:t>Indian subjects are more likely to choose punishment compared to subjects from the US (replicating findings of Nishi 2017 </a:t>
            </a:r>
            <a:r>
              <a:rPr lang="en-US" sz="3200" i="1" dirty="0" err="1">
                <a:solidFill>
                  <a:schemeClr val="bg1"/>
                </a:solidFill>
                <a:latin typeface="Arial" panose="020B0604020202020204" pitchFamily="34" charset="0"/>
                <a:cs typeface="Arial" panose="020B0604020202020204" pitchFamily="34" charset="0"/>
              </a:rPr>
              <a:t>PLoS</a:t>
            </a:r>
            <a:r>
              <a:rPr lang="en-US" sz="3200" i="1" dirty="0">
                <a:solidFill>
                  <a:schemeClr val="bg1"/>
                </a:solidFill>
                <a:latin typeface="Arial" panose="020B0604020202020204" pitchFamily="34" charset="0"/>
                <a:cs typeface="Arial" panose="020B0604020202020204" pitchFamily="34" charset="0"/>
              </a:rPr>
              <a:t> One)</a:t>
            </a:r>
          </a:p>
          <a:p>
            <a:pPr lvl="1"/>
            <a:r>
              <a:rPr lang="en-US" sz="3200" dirty="0">
                <a:solidFill>
                  <a:schemeClr val="bg1"/>
                </a:solidFill>
                <a:latin typeface="Arial" panose="020B0604020202020204" pitchFamily="34" charset="0"/>
                <a:cs typeface="Arial" panose="020B0604020202020204" pitchFamily="34" charset="0"/>
              </a:rPr>
              <a:t>Choosing punishment takes longer than choosing either cooperation or defection</a:t>
            </a:r>
          </a:p>
          <a:p>
            <a:pPr lvl="1"/>
            <a:endParaRPr lang="en-US" sz="3000" dirty="0">
              <a:solidFill>
                <a:schemeClr val="bg1"/>
              </a:solidFill>
              <a:latin typeface="Arial" panose="020B0604020202020204" pitchFamily="34" charset="0"/>
              <a:cs typeface="Arial" panose="020B0604020202020204" pitchFamily="34" charset="0"/>
            </a:endParaRPr>
          </a:p>
          <a:p>
            <a:pPr lvl="1"/>
            <a:endParaRPr lang="en-US" sz="3000" dirty="0">
              <a:solidFill>
                <a:schemeClr val="bg1"/>
              </a:solidFill>
              <a:latin typeface="Arial" panose="020B0604020202020204" pitchFamily="34" charset="0"/>
              <a:cs typeface="Arial" panose="020B0604020202020204" pitchFamily="34" charset="0"/>
            </a:endParaRPr>
          </a:p>
          <a:p>
            <a:pPr lvl="1"/>
            <a:endParaRPr lang="en-US" sz="3000" dirty="0">
              <a:solidFill>
                <a:schemeClr val="bg1"/>
              </a:solidFill>
              <a:latin typeface="Arial" panose="020B0604020202020204" pitchFamily="34" charset="0"/>
              <a:cs typeface="Arial" panose="020B0604020202020204" pitchFamily="34" charset="0"/>
            </a:endParaRPr>
          </a:p>
          <a:p>
            <a:pPr lvl="1"/>
            <a:endParaRPr lang="en-US" sz="30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2846472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Preliminary Results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532021" cy="5313406"/>
          </a:xfrm>
        </p:spPr>
        <p:txBody>
          <a:bodyPr>
            <a:normAutofit/>
          </a:bodyPr>
          <a:lstStyle/>
          <a:p>
            <a:pPr lvl="1"/>
            <a:endParaRPr lang="en-US" sz="3000" dirty="0">
              <a:solidFill>
                <a:schemeClr val="bg1"/>
              </a:solidFill>
              <a:latin typeface="Arial" panose="020B0604020202020204" pitchFamily="34" charset="0"/>
              <a:cs typeface="Arial" panose="020B0604020202020204" pitchFamily="34" charset="0"/>
            </a:endParaRPr>
          </a:p>
          <a:p>
            <a:pPr lvl="1"/>
            <a:endParaRPr lang="en-US" sz="3000" dirty="0">
              <a:solidFill>
                <a:schemeClr val="bg1"/>
              </a:solidFill>
              <a:latin typeface="Arial" panose="020B0604020202020204" pitchFamily="34" charset="0"/>
              <a:cs typeface="Arial" panose="020B0604020202020204" pitchFamily="34" charset="0"/>
            </a:endParaRPr>
          </a:p>
          <a:p>
            <a:pPr lvl="1"/>
            <a:endParaRPr lang="en-US" sz="3000" dirty="0">
              <a:solidFill>
                <a:schemeClr val="bg1"/>
              </a:solidFill>
              <a:latin typeface="Arial" panose="020B0604020202020204" pitchFamily="34" charset="0"/>
              <a:cs typeface="Arial" panose="020B0604020202020204" pitchFamily="34" charset="0"/>
            </a:endParaRPr>
          </a:p>
          <a:p>
            <a:pPr lvl="1"/>
            <a:endParaRPr lang="en-US" sz="30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graphicFrame>
        <p:nvGraphicFramePr>
          <p:cNvPr id="2" name="Table 3">
            <a:extLst>
              <a:ext uri="{FF2B5EF4-FFF2-40B4-BE49-F238E27FC236}">
                <a16:creationId xmlns:a16="http://schemas.microsoft.com/office/drawing/2014/main" id="{387A0EEC-BBE6-BD4E-8650-A8DA24CF0F39}"/>
              </a:ext>
            </a:extLst>
          </p:cNvPr>
          <p:cNvGraphicFramePr>
            <a:graphicFrameLocks noGrp="1"/>
          </p:cNvGraphicFramePr>
          <p:nvPr>
            <p:extLst>
              <p:ext uri="{D42A27DB-BD31-4B8C-83A1-F6EECF244321}">
                <p14:modId xmlns:p14="http://schemas.microsoft.com/office/powerpoint/2010/main" val="3879345176"/>
              </p:ext>
            </p:extLst>
          </p:nvPr>
        </p:nvGraphicFramePr>
        <p:xfrm>
          <a:off x="2438400" y="2164080"/>
          <a:ext cx="9766852" cy="3706635"/>
        </p:xfrm>
        <a:graphic>
          <a:graphicData uri="http://schemas.openxmlformats.org/drawingml/2006/table">
            <a:tbl>
              <a:tblPr firstRow="1" bandRow="1">
                <a:tableStyleId>{5C22544A-7EE6-4342-B048-85BDC9FD1C3A}</a:tableStyleId>
              </a:tblPr>
              <a:tblGrid>
                <a:gridCol w="2441713">
                  <a:extLst>
                    <a:ext uri="{9D8B030D-6E8A-4147-A177-3AD203B41FA5}">
                      <a16:colId xmlns:a16="http://schemas.microsoft.com/office/drawing/2014/main" val="2520493060"/>
                    </a:ext>
                  </a:extLst>
                </a:gridCol>
                <a:gridCol w="2441713">
                  <a:extLst>
                    <a:ext uri="{9D8B030D-6E8A-4147-A177-3AD203B41FA5}">
                      <a16:colId xmlns:a16="http://schemas.microsoft.com/office/drawing/2014/main" val="850276434"/>
                    </a:ext>
                  </a:extLst>
                </a:gridCol>
                <a:gridCol w="2441713">
                  <a:extLst>
                    <a:ext uri="{9D8B030D-6E8A-4147-A177-3AD203B41FA5}">
                      <a16:colId xmlns:a16="http://schemas.microsoft.com/office/drawing/2014/main" val="364335235"/>
                    </a:ext>
                  </a:extLst>
                </a:gridCol>
                <a:gridCol w="2441713">
                  <a:extLst>
                    <a:ext uri="{9D8B030D-6E8A-4147-A177-3AD203B41FA5}">
                      <a16:colId xmlns:a16="http://schemas.microsoft.com/office/drawing/2014/main" val="3085210335"/>
                    </a:ext>
                  </a:extLst>
                </a:gridCol>
              </a:tblGrid>
              <a:tr h="741327">
                <a:tc>
                  <a:txBody>
                    <a:bodyPr/>
                    <a:lstStyle/>
                    <a:p>
                      <a:endParaRPr lang="en-US" dirty="0"/>
                    </a:p>
                  </a:txBody>
                  <a:tcPr/>
                </a:tc>
                <a:tc>
                  <a:txBody>
                    <a:bodyPr/>
                    <a:lstStyle/>
                    <a:p>
                      <a:endParaRPr lang="en-US" dirty="0"/>
                    </a:p>
                  </a:txBody>
                  <a:tcPr/>
                </a:tc>
                <a:tc>
                  <a:txBody>
                    <a:bodyPr/>
                    <a:lstStyle/>
                    <a:p>
                      <a:r>
                        <a:rPr lang="en-US" dirty="0"/>
                        <a:t>Ever Punisher </a:t>
                      </a:r>
                    </a:p>
                  </a:txBody>
                  <a:tcPr/>
                </a:tc>
                <a:tc>
                  <a:txBody>
                    <a:bodyPr/>
                    <a:lstStyle/>
                    <a:p>
                      <a:endParaRPr lang="en-US" dirty="0"/>
                    </a:p>
                  </a:txBody>
                  <a:tcPr/>
                </a:tc>
                <a:extLst>
                  <a:ext uri="{0D108BD9-81ED-4DB2-BD59-A6C34878D82A}">
                    <a16:rowId xmlns:a16="http://schemas.microsoft.com/office/drawing/2014/main" val="1474854952"/>
                  </a:ext>
                </a:extLst>
              </a:tr>
              <a:tr h="741327">
                <a:tc>
                  <a:txBody>
                    <a:bodyPr/>
                    <a:lstStyle/>
                    <a:p>
                      <a:endParaRPr lang="en-US" b="1" dirty="0">
                        <a:solidFill>
                          <a:schemeClr val="bg1"/>
                        </a:solidFill>
                      </a:endParaRPr>
                    </a:p>
                  </a:txBody>
                  <a:tcPr>
                    <a:solidFill>
                      <a:schemeClr val="accent1"/>
                    </a:solidFill>
                  </a:tcPr>
                </a:tc>
                <a:tc>
                  <a:txBody>
                    <a:bodyPr/>
                    <a:lstStyle/>
                    <a:p>
                      <a:pPr marL="0" marR="0" lvl="0" indent="0" algn="l" defTabSz="1306155" rtl="0" eaLnBrk="1" fontAlgn="auto" latinLnBrk="0" hangingPunct="1">
                        <a:lnSpc>
                          <a:spcPct val="100000"/>
                        </a:lnSpc>
                        <a:spcBef>
                          <a:spcPts val="0"/>
                        </a:spcBef>
                        <a:spcAft>
                          <a:spcPts val="0"/>
                        </a:spcAft>
                        <a:buClrTx/>
                        <a:buSzTx/>
                        <a:buFontTx/>
                        <a:buNone/>
                        <a:tabLst/>
                        <a:defRPr/>
                      </a:pPr>
                      <a:endParaRPr lang="en-US" b="1" dirty="0">
                        <a:solidFill>
                          <a:schemeClr val="bg1"/>
                        </a:solidFill>
                      </a:endParaRPr>
                    </a:p>
                  </a:txBody>
                  <a:tcPr>
                    <a:solidFill>
                      <a:schemeClr val="accent1"/>
                    </a:solidFill>
                  </a:tcPr>
                </a:tc>
                <a:tc>
                  <a:txBody>
                    <a:bodyPr/>
                    <a:lstStyle/>
                    <a:p>
                      <a:r>
                        <a:rPr lang="en-US" b="1" dirty="0">
                          <a:solidFill>
                            <a:schemeClr val="bg1"/>
                          </a:solidFill>
                        </a:rPr>
                        <a:t>Yes</a:t>
                      </a:r>
                    </a:p>
                  </a:txBody>
                  <a:tcPr>
                    <a:solidFill>
                      <a:schemeClr val="accent1"/>
                    </a:solidFill>
                  </a:tcPr>
                </a:tc>
                <a:tc>
                  <a:txBody>
                    <a:bodyPr/>
                    <a:lstStyle/>
                    <a:p>
                      <a:r>
                        <a:rPr lang="en-US" b="1" dirty="0">
                          <a:solidFill>
                            <a:schemeClr val="bg1"/>
                          </a:solidFill>
                        </a:rPr>
                        <a:t>No</a:t>
                      </a:r>
                    </a:p>
                  </a:txBody>
                  <a:tcPr>
                    <a:solidFill>
                      <a:schemeClr val="accent1"/>
                    </a:solidFill>
                  </a:tcPr>
                </a:tc>
                <a:extLst>
                  <a:ext uri="{0D108BD9-81ED-4DB2-BD59-A6C34878D82A}">
                    <a16:rowId xmlns:a16="http://schemas.microsoft.com/office/drawing/2014/main" val="2366507036"/>
                  </a:ext>
                </a:extLst>
              </a:tr>
              <a:tr h="741327">
                <a:tc>
                  <a:txBody>
                    <a:bodyPr/>
                    <a:lstStyle/>
                    <a:p>
                      <a:pPr marL="0" marR="0" lvl="0" indent="0" algn="l" defTabSz="1306155" rtl="0" eaLnBrk="1" fontAlgn="auto" latinLnBrk="0" hangingPunct="1">
                        <a:lnSpc>
                          <a:spcPct val="100000"/>
                        </a:lnSpc>
                        <a:spcBef>
                          <a:spcPts val="0"/>
                        </a:spcBef>
                        <a:spcAft>
                          <a:spcPts val="0"/>
                        </a:spcAft>
                        <a:buClrTx/>
                        <a:buSzTx/>
                        <a:buFontTx/>
                        <a:buNone/>
                        <a:tabLst/>
                        <a:defRPr/>
                      </a:pPr>
                      <a:r>
                        <a:rPr lang="en-US" b="1" dirty="0">
                          <a:solidFill>
                            <a:schemeClr val="bg1"/>
                          </a:solidFill>
                        </a:rPr>
                        <a:t>Country</a:t>
                      </a:r>
                    </a:p>
                  </a:txBody>
                  <a:tcPr>
                    <a:solidFill>
                      <a:schemeClr val="accent1"/>
                    </a:solidFill>
                  </a:tcPr>
                </a:tc>
                <a:tc>
                  <a:txBody>
                    <a:bodyPr/>
                    <a:lstStyle/>
                    <a:p>
                      <a:r>
                        <a:rPr lang="en-US" b="1" dirty="0">
                          <a:solidFill>
                            <a:schemeClr val="bg1"/>
                          </a:solidFill>
                        </a:rPr>
                        <a:t>US</a:t>
                      </a:r>
                    </a:p>
                  </a:txBody>
                  <a:tcPr>
                    <a:solidFill>
                      <a:schemeClr val="accent1"/>
                    </a:solidFill>
                  </a:tcPr>
                </a:tc>
                <a:tc>
                  <a:txBody>
                    <a:bodyPr/>
                    <a:lstStyle/>
                    <a:p>
                      <a:r>
                        <a:rPr lang="en-US" dirty="0"/>
                        <a:t>82</a:t>
                      </a:r>
                    </a:p>
                  </a:txBody>
                  <a:tcPr/>
                </a:tc>
                <a:tc>
                  <a:txBody>
                    <a:bodyPr/>
                    <a:lstStyle/>
                    <a:p>
                      <a:r>
                        <a:rPr lang="en-US" dirty="0"/>
                        <a:t>362</a:t>
                      </a:r>
                    </a:p>
                  </a:txBody>
                  <a:tcPr/>
                </a:tc>
                <a:extLst>
                  <a:ext uri="{0D108BD9-81ED-4DB2-BD59-A6C34878D82A}">
                    <a16:rowId xmlns:a16="http://schemas.microsoft.com/office/drawing/2014/main" val="1781770404"/>
                  </a:ext>
                </a:extLst>
              </a:tr>
              <a:tr h="741327">
                <a:tc>
                  <a:txBody>
                    <a:bodyPr/>
                    <a:lstStyle/>
                    <a:p>
                      <a:endParaRPr lang="en-US" b="1" dirty="0">
                        <a:solidFill>
                          <a:schemeClr val="bg1"/>
                        </a:solidFill>
                      </a:endParaRPr>
                    </a:p>
                  </a:txBody>
                  <a:tcPr>
                    <a:solidFill>
                      <a:schemeClr val="accent1"/>
                    </a:solidFill>
                  </a:tcPr>
                </a:tc>
                <a:tc>
                  <a:txBody>
                    <a:bodyPr/>
                    <a:lstStyle/>
                    <a:p>
                      <a:r>
                        <a:rPr lang="en-US" b="1" dirty="0">
                          <a:solidFill>
                            <a:schemeClr val="bg1"/>
                          </a:solidFill>
                        </a:rPr>
                        <a:t>India</a:t>
                      </a:r>
                    </a:p>
                  </a:txBody>
                  <a:tcPr>
                    <a:solidFill>
                      <a:schemeClr val="accent1"/>
                    </a:solidFill>
                  </a:tcPr>
                </a:tc>
                <a:tc>
                  <a:txBody>
                    <a:bodyPr/>
                    <a:lstStyle/>
                    <a:p>
                      <a:r>
                        <a:rPr lang="en-US" dirty="0"/>
                        <a:t>95</a:t>
                      </a:r>
                    </a:p>
                  </a:txBody>
                  <a:tcPr/>
                </a:tc>
                <a:tc>
                  <a:txBody>
                    <a:bodyPr/>
                    <a:lstStyle/>
                    <a:p>
                      <a:r>
                        <a:rPr lang="en-US" dirty="0"/>
                        <a:t>162</a:t>
                      </a:r>
                    </a:p>
                  </a:txBody>
                  <a:tcPr/>
                </a:tc>
                <a:extLst>
                  <a:ext uri="{0D108BD9-81ED-4DB2-BD59-A6C34878D82A}">
                    <a16:rowId xmlns:a16="http://schemas.microsoft.com/office/drawing/2014/main" val="1867207019"/>
                  </a:ext>
                </a:extLst>
              </a:tr>
              <a:tr h="741327">
                <a:tc>
                  <a:txBody>
                    <a:bodyPr/>
                    <a:lstStyle/>
                    <a:p>
                      <a:endParaRPr lang="en-US" b="1" dirty="0">
                        <a:solidFill>
                          <a:schemeClr val="bg1"/>
                        </a:solidFill>
                      </a:endParaRPr>
                    </a:p>
                  </a:txBody>
                  <a:tcPr>
                    <a:solidFill>
                      <a:schemeClr val="accent1"/>
                    </a:solidFill>
                  </a:tcPr>
                </a:tc>
                <a:tc>
                  <a:txBody>
                    <a:bodyPr/>
                    <a:lstStyle/>
                    <a:p>
                      <a:r>
                        <a:rPr lang="en-US" b="1" dirty="0">
                          <a:solidFill>
                            <a:schemeClr val="bg1"/>
                          </a:solidFill>
                        </a:rPr>
                        <a:t>Other</a:t>
                      </a:r>
                    </a:p>
                  </a:txBody>
                  <a:tcPr>
                    <a:solidFill>
                      <a:schemeClr val="accent1"/>
                    </a:solidFill>
                  </a:tcPr>
                </a:tc>
                <a:tc>
                  <a:txBody>
                    <a:bodyPr/>
                    <a:lstStyle/>
                    <a:p>
                      <a:r>
                        <a:rPr lang="en-US" dirty="0"/>
                        <a:t>8</a:t>
                      </a:r>
                    </a:p>
                  </a:txBody>
                  <a:tcPr/>
                </a:tc>
                <a:tc>
                  <a:txBody>
                    <a:bodyPr/>
                    <a:lstStyle/>
                    <a:p>
                      <a:r>
                        <a:rPr lang="en-US" dirty="0"/>
                        <a:t>40</a:t>
                      </a:r>
                    </a:p>
                  </a:txBody>
                  <a:tcPr/>
                </a:tc>
                <a:extLst>
                  <a:ext uri="{0D108BD9-81ED-4DB2-BD59-A6C34878D82A}">
                    <a16:rowId xmlns:a16="http://schemas.microsoft.com/office/drawing/2014/main" val="2113811775"/>
                  </a:ext>
                </a:extLst>
              </a:tr>
            </a:tbl>
          </a:graphicData>
        </a:graphic>
      </p:graphicFrame>
      <p:sp>
        <p:nvSpPr>
          <p:cNvPr id="4" name="TextBox 3">
            <a:extLst>
              <a:ext uri="{FF2B5EF4-FFF2-40B4-BE49-F238E27FC236}">
                <a16:creationId xmlns:a16="http://schemas.microsoft.com/office/drawing/2014/main" id="{D895CCC5-7693-894B-A443-F23DE66F40A8}"/>
              </a:ext>
            </a:extLst>
          </p:cNvPr>
          <p:cNvSpPr txBox="1"/>
          <p:nvPr/>
        </p:nvSpPr>
        <p:spPr>
          <a:xfrm>
            <a:off x="5699800" y="6338157"/>
            <a:ext cx="2954655" cy="492443"/>
          </a:xfrm>
          <a:prstGeom prst="rect">
            <a:avLst/>
          </a:prstGeom>
          <a:noFill/>
        </p:spPr>
        <p:txBody>
          <a:bodyPr wrap="none" rtlCol="0">
            <a:spAutoFit/>
          </a:bodyPr>
          <a:lstStyle/>
          <a:p>
            <a:r>
              <a:rPr lang="en-US" dirty="0">
                <a:solidFill>
                  <a:schemeClr val="bg1"/>
                </a:solidFill>
              </a:rPr>
              <a:t>X</a:t>
            </a:r>
            <a:r>
              <a:rPr lang="en-US" baseline="30000" dirty="0">
                <a:solidFill>
                  <a:schemeClr val="bg1"/>
                </a:solidFill>
              </a:rPr>
              <a:t>2</a:t>
            </a:r>
            <a:r>
              <a:rPr lang="en-US" dirty="0">
                <a:solidFill>
                  <a:schemeClr val="bg1"/>
                </a:solidFill>
              </a:rPr>
              <a:t> = 25.65, p &lt; 0.001</a:t>
            </a:r>
          </a:p>
        </p:txBody>
      </p:sp>
    </p:spTree>
    <p:extLst>
      <p:ext uri="{BB962C8B-B14F-4D97-AF65-F5344CB8AC3E}">
        <p14:creationId xmlns:p14="http://schemas.microsoft.com/office/powerpoint/2010/main" val="217179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Preliminary Results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532021" cy="5313406"/>
          </a:xfrm>
        </p:spPr>
        <p:txBody>
          <a:bodyPr>
            <a:normAutofit/>
          </a:bodyPr>
          <a:lstStyle/>
          <a:p>
            <a:pPr lvl="1"/>
            <a:endParaRPr lang="en-US" sz="3000" dirty="0">
              <a:solidFill>
                <a:schemeClr val="bg1"/>
              </a:solidFill>
              <a:latin typeface="Arial" panose="020B0604020202020204" pitchFamily="34" charset="0"/>
              <a:cs typeface="Arial" panose="020B0604020202020204" pitchFamily="34" charset="0"/>
            </a:endParaRPr>
          </a:p>
          <a:p>
            <a:pPr lvl="1"/>
            <a:endParaRPr lang="en-US" sz="3000" dirty="0">
              <a:solidFill>
                <a:schemeClr val="bg1"/>
              </a:solidFill>
              <a:latin typeface="Arial" panose="020B0604020202020204" pitchFamily="34" charset="0"/>
              <a:cs typeface="Arial" panose="020B0604020202020204" pitchFamily="34" charset="0"/>
            </a:endParaRPr>
          </a:p>
          <a:p>
            <a:pPr lvl="1"/>
            <a:endParaRPr lang="en-US" sz="3000" dirty="0">
              <a:solidFill>
                <a:schemeClr val="bg1"/>
              </a:solidFill>
              <a:latin typeface="Arial" panose="020B0604020202020204" pitchFamily="34" charset="0"/>
              <a:cs typeface="Arial" panose="020B0604020202020204" pitchFamily="34" charset="0"/>
            </a:endParaRPr>
          </a:p>
          <a:p>
            <a:pPr lvl="1"/>
            <a:endParaRPr lang="en-US" sz="30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3" name="Picture 2" descr="Chart, box and whisker chart&#10;&#10;Description automatically generated">
            <a:extLst>
              <a:ext uri="{FF2B5EF4-FFF2-40B4-BE49-F238E27FC236}">
                <a16:creationId xmlns:a16="http://schemas.microsoft.com/office/drawing/2014/main" id="{E0130967-237E-1B43-A2F7-0514AE742EC0}"/>
              </a:ext>
            </a:extLst>
          </p:cNvPr>
          <p:cNvPicPr>
            <a:picLocks noChangeAspect="1"/>
          </p:cNvPicPr>
          <p:nvPr/>
        </p:nvPicPr>
        <p:blipFill>
          <a:blip r:embed="rId4"/>
          <a:stretch>
            <a:fillRect/>
          </a:stretch>
        </p:blipFill>
        <p:spPr>
          <a:xfrm>
            <a:off x="2796304" y="1817016"/>
            <a:ext cx="9103691" cy="5501463"/>
          </a:xfrm>
          <a:prstGeom prst="rect">
            <a:avLst/>
          </a:prstGeom>
        </p:spPr>
      </p:pic>
    </p:spTree>
    <p:extLst>
      <p:ext uri="{BB962C8B-B14F-4D97-AF65-F5344CB8AC3E}">
        <p14:creationId xmlns:p14="http://schemas.microsoft.com/office/powerpoint/2010/main" val="110852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Analytic Strategy</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200" dirty="0">
                <a:solidFill>
                  <a:schemeClr val="bg1"/>
                </a:solidFill>
                <a:latin typeface="Arial" panose="020B0604020202020204" pitchFamily="34" charset="0"/>
                <a:cs typeface="Arial" panose="020B0604020202020204" pitchFamily="34" charset="0"/>
              </a:rPr>
              <a:t>Contingency tables and descriptive statistics to evaluate trends</a:t>
            </a:r>
          </a:p>
          <a:p>
            <a:r>
              <a:rPr lang="en-US" sz="3200" dirty="0">
                <a:solidFill>
                  <a:schemeClr val="bg1"/>
                </a:solidFill>
                <a:latin typeface="Arial" panose="020B0604020202020204" pitchFamily="34" charset="0"/>
                <a:cs typeface="Arial" panose="020B0604020202020204" pitchFamily="34" charset="0"/>
              </a:rPr>
              <a:t>Generalized mixed logistic regressions for behaviors (</a:t>
            </a:r>
            <a:r>
              <a:rPr lang="en-US" sz="3200" i="1" dirty="0" err="1">
                <a:solidFill>
                  <a:schemeClr val="bg1"/>
                </a:solidFill>
                <a:latin typeface="Arial" panose="020B0604020202020204" pitchFamily="34" charset="0"/>
                <a:cs typeface="Arial" panose="020B0604020202020204" pitchFamily="34" charset="0"/>
              </a:rPr>
              <a:t>glmer</a:t>
            </a:r>
            <a:r>
              <a:rPr lang="en-US" sz="3200" i="1" dirty="0">
                <a:solidFill>
                  <a:schemeClr val="bg1"/>
                </a:solidFill>
                <a:latin typeface="Arial" panose="020B0604020202020204" pitchFamily="34" charset="0"/>
                <a:cs typeface="Arial" panose="020B0604020202020204" pitchFamily="34" charset="0"/>
              </a:rPr>
              <a:t> </a:t>
            </a:r>
            <a:r>
              <a:rPr lang="en-US" sz="3200" dirty="0">
                <a:solidFill>
                  <a:schemeClr val="bg1"/>
                </a:solidFill>
                <a:latin typeface="Arial" panose="020B0604020202020204" pitchFamily="34" charset="0"/>
                <a:cs typeface="Arial" panose="020B0604020202020204" pitchFamily="34" charset="0"/>
              </a:rPr>
              <a:t>package in R) </a:t>
            </a:r>
          </a:p>
          <a:p>
            <a:pPr lvl="1"/>
            <a:r>
              <a:rPr lang="en-US" sz="2800" dirty="0">
                <a:solidFill>
                  <a:schemeClr val="bg1"/>
                </a:solidFill>
                <a:latin typeface="Arial" panose="020B0604020202020204" pitchFamily="34" charset="0"/>
                <a:cs typeface="Arial" panose="020B0604020202020204" pitchFamily="34" charset="0"/>
              </a:rPr>
              <a:t>Outcome: choosing the punishing behavior</a:t>
            </a:r>
          </a:p>
          <a:p>
            <a:pPr lvl="1"/>
            <a:r>
              <a:rPr lang="en-US" sz="2800" dirty="0">
                <a:solidFill>
                  <a:schemeClr val="bg1"/>
                </a:solidFill>
                <a:latin typeface="Arial" panose="020B0604020202020204" pitchFamily="34" charset="0"/>
                <a:cs typeface="Arial" panose="020B0604020202020204" pitchFamily="34" charset="0"/>
              </a:rPr>
              <a:t>Random effects/clustering variables: game, round, player ID</a:t>
            </a:r>
          </a:p>
          <a:p>
            <a:pPr lvl="1"/>
            <a:r>
              <a:rPr lang="en-US" sz="2800" dirty="0">
                <a:solidFill>
                  <a:schemeClr val="bg1"/>
                </a:solidFill>
                <a:latin typeface="Arial" panose="020B0604020202020204" pitchFamily="34" charset="0"/>
                <a:cs typeface="Arial" panose="020B0604020202020204" pitchFamily="34" charset="0"/>
              </a:rPr>
              <a:t>Sociodemographic covariates: country, age, gender</a:t>
            </a:r>
          </a:p>
          <a:p>
            <a:pPr lvl="1"/>
            <a:r>
              <a:rPr lang="en-US" sz="2800" dirty="0">
                <a:solidFill>
                  <a:schemeClr val="bg1"/>
                </a:solidFill>
                <a:latin typeface="Arial" panose="020B0604020202020204" pitchFamily="34" charset="0"/>
                <a:cs typeface="Arial" panose="020B0604020202020204" pitchFamily="34" charset="0"/>
              </a:rPr>
              <a:t>Behavioral variables: subjective well-being</a:t>
            </a:r>
          </a:p>
          <a:p>
            <a:pPr lvl="1"/>
            <a:r>
              <a:rPr lang="en-US" sz="2800" dirty="0">
                <a:solidFill>
                  <a:schemeClr val="bg1"/>
                </a:solidFill>
                <a:latin typeface="Arial" panose="020B0604020202020204" pitchFamily="34" charset="0"/>
                <a:cs typeface="Arial" panose="020B0604020202020204" pitchFamily="34" charset="0"/>
              </a:rPr>
              <a:t>Include variables about the prior round’s decisions: choice, decision time, local rate of behaviors</a:t>
            </a:r>
          </a:p>
          <a:p>
            <a:r>
              <a:rPr lang="en-US" sz="3200" dirty="0">
                <a:solidFill>
                  <a:schemeClr val="bg1"/>
                </a:solidFill>
                <a:latin typeface="Arial" panose="020B0604020202020204" pitchFamily="34" charset="0"/>
                <a:cs typeface="Arial" panose="020B0604020202020204" pitchFamily="34" charset="0"/>
              </a:rPr>
              <a:t>Network analysis using </a:t>
            </a:r>
            <a:r>
              <a:rPr lang="en-US" sz="3200" i="1" dirty="0" err="1">
                <a:solidFill>
                  <a:schemeClr val="bg1"/>
                </a:solidFill>
                <a:latin typeface="Arial" panose="020B0604020202020204" pitchFamily="34" charset="0"/>
                <a:cs typeface="Arial" panose="020B0604020202020204" pitchFamily="34" charset="0"/>
              </a:rPr>
              <a:t>igraph</a:t>
            </a:r>
            <a:r>
              <a:rPr lang="en-US" sz="3200" dirty="0">
                <a:solidFill>
                  <a:schemeClr val="bg1"/>
                </a:solidFill>
                <a:latin typeface="Arial" panose="020B0604020202020204" pitchFamily="34" charset="0"/>
                <a:cs typeface="Arial" panose="020B0604020202020204" pitchFamily="34" charset="0"/>
              </a:rPr>
              <a:t> package in R</a:t>
            </a:r>
            <a:endParaRPr lang="en-US" sz="2800" dirty="0">
              <a:solidFill>
                <a:schemeClr val="bg1"/>
              </a:solidFill>
              <a:latin typeface="Arial" panose="020B0604020202020204" pitchFamily="34" charset="0"/>
              <a:cs typeface="Arial" panose="020B0604020202020204" pitchFamily="34" charset="0"/>
            </a:endParaRPr>
          </a:p>
          <a:p>
            <a:pPr lvl="1"/>
            <a:r>
              <a:rPr lang="en-US" sz="2800" dirty="0">
                <a:solidFill>
                  <a:schemeClr val="bg1"/>
                </a:solidFill>
                <a:latin typeface="Arial" panose="020B0604020202020204" pitchFamily="34" charset="0"/>
                <a:cs typeface="Arial" panose="020B0604020202020204" pitchFamily="34" charset="0"/>
              </a:rPr>
              <a:t>Visualization of behavioral trends using animations</a:t>
            </a:r>
          </a:p>
          <a:p>
            <a:pPr marL="653078" lvl="1" indent="0">
              <a:buNone/>
            </a:pPr>
            <a:endParaRPr lang="en-US" sz="28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4146077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Network Analysis</a:t>
            </a:r>
            <a:endParaRPr lang="en-US" sz="2700" dirty="0">
              <a:solidFill>
                <a:schemeClr val="bg1"/>
              </a:solidFill>
              <a:latin typeface="Arial"/>
              <a:cs typeface="Arial"/>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
        <p:nvSpPr>
          <p:cNvPr id="4" name="TextBox 3">
            <a:extLst>
              <a:ext uri="{FF2B5EF4-FFF2-40B4-BE49-F238E27FC236}">
                <a16:creationId xmlns:a16="http://schemas.microsoft.com/office/drawing/2014/main" id="{C0FC05EA-F7B1-084F-8023-2940E6B142AA}"/>
              </a:ext>
            </a:extLst>
          </p:cNvPr>
          <p:cNvSpPr txBox="1"/>
          <p:nvPr/>
        </p:nvSpPr>
        <p:spPr>
          <a:xfrm>
            <a:off x="3176110" y="1882661"/>
            <a:ext cx="2667269" cy="492443"/>
          </a:xfrm>
          <a:prstGeom prst="rect">
            <a:avLst/>
          </a:prstGeom>
          <a:noFill/>
        </p:spPr>
        <p:txBody>
          <a:bodyPr wrap="none" rtlCol="0">
            <a:spAutoFit/>
          </a:bodyPr>
          <a:lstStyle/>
          <a:p>
            <a:r>
              <a:rPr lang="en-US" dirty="0">
                <a:solidFill>
                  <a:schemeClr val="bg1"/>
                </a:solidFill>
              </a:rPr>
              <a:t>Game 49 Round 1</a:t>
            </a:r>
          </a:p>
        </p:txBody>
      </p:sp>
      <p:pic>
        <p:nvPicPr>
          <p:cNvPr id="13" name="Picture 12">
            <a:extLst>
              <a:ext uri="{FF2B5EF4-FFF2-40B4-BE49-F238E27FC236}">
                <a16:creationId xmlns:a16="http://schemas.microsoft.com/office/drawing/2014/main" id="{A6954797-703B-F340-BE2E-3E15595445E6}"/>
              </a:ext>
            </a:extLst>
          </p:cNvPr>
          <p:cNvPicPr>
            <a:picLocks noChangeAspect="1"/>
          </p:cNvPicPr>
          <p:nvPr/>
        </p:nvPicPr>
        <p:blipFill>
          <a:blip r:embed="rId4"/>
          <a:stretch>
            <a:fillRect/>
          </a:stretch>
        </p:blipFill>
        <p:spPr>
          <a:xfrm>
            <a:off x="2105489" y="2395393"/>
            <a:ext cx="4808512" cy="4706204"/>
          </a:xfrm>
          <a:prstGeom prst="rect">
            <a:avLst/>
          </a:prstGeom>
        </p:spPr>
      </p:pic>
      <p:pic>
        <p:nvPicPr>
          <p:cNvPr id="16" name="Picture 15">
            <a:extLst>
              <a:ext uri="{FF2B5EF4-FFF2-40B4-BE49-F238E27FC236}">
                <a16:creationId xmlns:a16="http://schemas.microsoft.com/office/drawing/2014/main" id="{6B628742-122B-164A-B0B8-CAC81811A056}"/>
              </a:ext>
            </a:extLst>
          </p:cNvPr>
          <p:cNvPicPr>
            <a:picLocks noChangeAspect="1"/>
          </p:cNvPicPr>
          <p:nvPr/>
        </p:nvPicPr>
        <p:blipFill>
          <a:blip r:embed="rId5"/>
          <a:stretch>
            <a:fillRect/>
          </a:stretch>
        </p:blipFill>
        <p:spPr>
          <a:xfrm>
            <a:off x="8329431" y="2395393"/>
            <a:ext cx="4808512" cy="4767060"/>
          </a:xfrm>
          <a:prstGeom prst="rect">
            <a:avLst/>
          </a:prstGeom>
        </p:spPr>
      </p:pic>
      <p:sp>
        <p:nvSpPr>
          <p:cNvPr id="17" name="TextBox 16">
            <a:extLst>
              <a:ext uri="{FF2B5EF4-FFF2-40B4-BE49-F238E27FC236}">
                <a16:creationId xmlns:a16="http://schemas.microsoft.com/office/drawing/2014/main" id="{6C9C6960-7D35-F343-A5AF-9A412A1520B0}"/>
              </a:ext>
            </a:extLst>
          </p:cNvPr>
          <p:cNvSpPr txBox="1"/>
          <p:nvPr/>
        </p:nvSpPr>
        <p:spPr>
          <a:xfrm>
            <a:off x="9256579" y="1882662"/>
            <a:ext cx="2954217" cy="492443"/>
          </a:xfrm>
          <a:prstGeom prst="rect">
            <a:avLst/>
          </a:prstGeom>
          <a:noFill/>
        </p:spPr>
        <p:txBody>
          <a:bodyPr wrap="square" rtlCol="0">
            <a:spAutoFit/>
          </a:bodyPr>
          <a:lstStyle/>
          <a:p>
            <a:r>
              <a:rPr lang="en-US" dirty="0">
                <a:solidFill>
                  <a:schemeClr val="bg1"/>
                </a:solidFill>
              </a:rPr>
              <a:t>Game 49 Round 5</a:t>
            </a:r>
          </a:p>
        </p:txBody>
      </p:sp>
    </p:spTree>
    <p:extLst>
      <p:ext uri="{BB962C8B-B14F-4D97-AF65-F5344CB8AC3E}">
        <p14:creationId xmlns:p14="http://schemas.microsoft.com/office/powerpoint/2010/main" val="3579942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Public Health Implications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800" dirty="0">
                <a:solidFill>
                  <a:schemeClr val="bg1"/>
                </a:solidFill>
                <a:latin typeface="Arial" panose="020B0604020202020204" pitchFamily="34" charset="0"/>
                <a:cs typeface="Arial" panose="020B0604020202020204" pitchFamily="34" charset="0"/>
              </a:rPr>
              <a:t>Understanding how individuals act in response to stimuli in local networks can improve our understanding of behavioral change</a:t>
            </a:r>
          </a:p>
          <a:p>
            <a:pPr lvl="1"/>
            <a:r>
              <a:rPr lang="en-US" sz="3200" dirty="0">
                <a:solidFill>
                  <a:schemeClr val="bg1"/>
                </a:solidFill>
                <a:latin typeface="Arial" panose="020B0604020202020204" pitchFamily="34" charset="0"/>
                <a:cs typeface="Arial" panose="020B0604020202020204" pitchFamily="34" charset="0"/>
              </a:rPr>
              <a:t>Can be applied to behaviors related to addiction, care-seeking, etc.</a:t>
            </a:r>
          </a:p>
          <a:p>
            <a:pPr lvl="1"/>
            <a:endParaRPr lang="en-US" sz="3200" dirty="0">
              <a:solidFill>
                <a:schemeClr val="bg1"/>
              </a:solidFill>
              <a:latin typeface="Arial" panose="020B0604020202020204" pitchFamily="34" charset="0"/>
              <a:cs typeface="Arial" panose="020B0604020202020204" pitchFamily="34" charset="0"/>
            </a:endParaRPr>
          </a:p>
          <a:p>
            <a:r>
              <a:rPr lang="en-US" sz="3800" dirty="0">
                <a:solidFill>
                  <a:schemeClr val="bg1"/>
                </a:solidFill>
                <a:latin typeface="Arial" panose="020B0604020202020204" pitchFamily="34" charset="0"/>
                <a:cs typeface="Arial" panose="020B0604020202020204" pitchFamily="34" charset="0"/>
              </a:rPr>
              <a:t>Since human relationships are inherently exchanges, using social network experiments allow us to model conflict and resolution in scenarios where ”harming” can be chosen without real-life consequences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56287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Agenda</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13532021" cy="5313406"/>
          </a:xfrm>
        </p:spPr>
        <p:txBody>
          <a:bodyPr>
            <a:normAutofit/>
          </a:bodyPr>
          <a:lstStyle/>
          <a:p>
            <a:r>
              <a:rPr lang="en-US" sz="4400" dirty="0">
                <a:solidFill>
                  <a:schemeClr val="bg1"/>
                </a:solidFill>
                <a:latin typeface="Arial" panose="020B0604020202020204" pitchFamily="34" charset="0"/>
                <a:cs typeface="Arial" panose="020B0604020202020204" pitchFamily="34" charset="0"/>
              </a:rPr>
              <a:t>Objectives</a:t>
            </a:r>
          </a:p>
          <a:p>
            <a:r>
              <a:rPr lang="en-US" sz="4400" dirty="0">
                <a:solidFill>
                  <a:schemeClr val="bg1"/>
                </a:solidFill>
                <a:latin typeface="Arial" panose="020B0604020202020204" pitchFamily="34" charset="0"/>
                <a:cs typeface="Arial" panose="020B0604020202020204" pitchFamily="34" charset="0"/>
              </a:rPr>
              <a:t>Specific Aims</a:t>
            </a:r>
          </a:p>
          <a:p>
            <a:pPr lvl="1"/>
            <a:r>
              <a:rPr lang="en-US" sz="3800" dirty="0">
                <a:solidFill>
                  <a:schemeClr val="bg1"/>
                </a:solidFill>
                <a:latin typeface="Arial" panose="020B0604020202020204" pitchFamily="34" charset="0"/>
                <a:cs typeface="Arial" panose="020B0604020202020204" pitchFamily="34" charset="0"/>
              </a:rPr>
              <a:t>Background</a:t>
            </a:r>
          </a:p>
          <a:p>
            <a:pPr lvl="1"/>
            <a:r>
              <a:rPr lang="en-US" sz="3800" dirty="0">
                <a:solidFill>
                  <a:schemeClr val="bg1"/>
                </a:solidFill>
                <a:latin typeface="Arial" panose="020B0604020202020204" pitchFamily="34" charset="0"/>
                <a:cs typeface="Arial" panose="020B0604020202020204" pitchFamily="34" charset="0"/>
              </a:rPr>
              <a:t>Approach</a:t>
            </a:r>
          </a:p>
          <a:p>
            <a:pPr lvl="1"/>
            <a:r>
              <a:rPr lang="en-US" sz="3800" dirty="0">
                <a:solidFill>
                  <a:schemeClr val="bg1"/>
                </a:solidFill>
                <a:latin typeface="Arial" panose="020B0604020202020204" pitchFamily="34" charset="0"/>
                <a:cs typeface="Arial" panose="020B0604020202020204" pitchFamily="34" charset="0"/>
              </a:rPr>
              <a:t>Analytic Plan</a:t>
            </a:r>
          </a:p>
          <a:p>
            <a:pPr lvl="1"/>
            <a:r>
              <a:rPr lang="en-US" sz="3800" dirty="0">
                <a:solidFill>
                  <a:schemeClr val="bg1"/>
                </a:solidFill>
                <a:latin typeface="Arial" panose="020B0604020202020204" pitchFamily="34" charset="0"/>
                <a:cs typeface="Arial" panose="020B0604020202020204" pitchFamily="34" charset="0"/>
              </a:rPr>
              <a:t>Public Health Implications</a:t>
            </a:r>
          </a:p>
          <a:p>
            <a:pPr marL="0" indent="0">
              <a:buNone/>
            </a:pPr>
            <a:endParaRPr lang="en-US" sz="36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3866647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Aim 2</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13532021" cy="5313406"/>
          </a:xfrm>
        </p:spPr>
        <p:txBody>
          <a:bodyPr>
            <a:normAutofit/>
          </a:bodyPr>
          <a:lstStyle/>
          <a:p>
            <a:r>
              <a:rPr lang="en-US" sz="3600" dirty="0">
                <a:solidFill>
                  <a:schemeClr val="bg1"/>
                </a:solidFill>
                <a:latin typeface="Arial" panose="020B0604020202020204" pitchFamily="34" charset="0"/>
                <a:cs typeface="Arial" panose="020B0604020202020204" pitchFamily="34" charset="0"/>
              </a:rPr>
              <a:t>Aim 2: Evaluate early warning signals (EWS) and network-based derivatives as predictive tools for infectious disease outbreaks</a:t>
            </a:r>
          </a:p>
          <a:p>
            <a:pPr lvl="1"/>
            <a:r>
              <a:rPr lang="en-US" sz="3600" dirty="0">
                <a:solidFill>
                  <a:schemeClr val="bg1"/>
                </a:solidFill>
                <a:latin typeface="Arial" panose="020B0604020202020204" pitchFamily="34" charset="0"/>
                <a:cs typeface="Arial" panose="020B0604020202020204" pitchFamily="34" charset="0"/>
              </a:rPr>
              <a:t>Subobjectives</a:t>
            </a:r>
          </a:p>
          <a:p>
            <a:pPr lvl="2"/>
            <a:r>
              <a:rPr lang="en-US" sz="3600" dirty="0">
                <a:solidFill>
                  <a:schemeClr val="bg1"/>
                </a:solidFill>
                <a:latin typeface="Arial" panose="020B0604020202020204" pitchFamily="34" charset="0"/>
                <a:cs typeface="Arial" panose="020B0604020202020204" pitchFamily="34" charset="0"/>
              </a:rPr>
              <a:t>Evaluate the performance of network-based EWS in relation to traditional EWS like variance, autocorrelation, and skewness</a:t>
            </a:r>
          </a:p>
          <a:p>
            <a:pPr lvl="2"/>
            <a:r>
              <a:rPr lang="en-US" sz="3600" dirty="0">
                <a:solidFill>
                  <a:schemeClr val="bg1"/>
                </a:solidFill>
                <a:latin typeface="Arial" panose="020B0604020202020204" pitchFamily="34" charset="0"/>
                <a:cs typeface="Arial" panose="020B0604020202020204" pitchFamily="34" charset="0"/>
              </a:rPr>
              <a:t>Determine the ability of EWS to highlight health inequalities when applied across geographic regions that have differing socioeconomic characteristics</a:t>
            </a:r>
          </a:p>
          <a:p>
            <a:pPr marL="0" indent="0">
              <a:buNone/>
            </a:pPr>
            <a:endParaRPr lang="en-US" sz="36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3351657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Concept</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13410306" cy="5313406"/>
          </a:xfrm>
        </p:spPr>
        <p:txBody>
          <a:bodyPr>
            <a:normAutofit/>
          </a:bodyPr>
          <a:lstStyle/>
          <a:p>
            <a:r>
              <a:rPr lang="en-US" b="0" i="0" u="none" strike="noStrike" dirty="0">
                <a:solidFill>
                  <a:schemeClr val="bg1"/>
                </a:solidFill>
                <a:effectLst/>
                <a:latin typeface="Arial" panose="020B0604020202020204" pitchFamily="34" charset="0"/>
                <a:cs typeface="Arial" panose="020B0604020202020204" pitchFamily="34" charset="0"/>
              </a:rPr>
              <a:t>Outbreak detection/prediction is a difficult and complex problem</a:t>
            </a:r>
          </a:p>
          <a:p>
            <a:pPr lvl="1"/>
            <a:r>
              <a:rPr lang="en-US" sz="3600" dirty="0">
                <a:solidFill>
                  <a:schemeClr val="bg1"/>
                </a:solidFill>
                <a:latin typeface="Arial" panose="020B0604020202020204" pitchFamily="34" charset="0"/>
                <a:cs typeface="Arial" panose="020B0604020202020204" pitchFamily="34" charset="0"/>
              </a:rPr>
              <a:t>Transmission is a</a:t>
            </a:r>
            <a:r>
              <a:rPr lang="en-US" sz="3600" b="0" i="0" u="none" strike="noStrike" dirty="0">
                <a:solidFill>
                  <a:schemeClr val="bg1"/>
                </a:solidFill>
                <a:effectLst/>
                <a:latin typeface="Arial" panose="020B0604020202020204" pitchFamily="34" charset="0"/>
                <a:cs typeface="Arial" panose="020B0604020202020204" pitchFamily="34" charset="0"/>
              </a:rPr>
              <a:t> stochastic process onc</a:t>
            </a:r>
            <a:r>
              <a:rPr lang="en-US" sz="3600" dirty="0">
                <a:solidFill>
                  <a:schemeClr val="bg1"/>
                </a:solidFill>
                <a:latin typeface="Arial" panose="020B0604020202020204" pitchFamily="34" charset="0"/>
                <a:cs typeface="Arial" panose="020B0604020202020204" pitchFamily="34" charset="0"/>
              </a:rPr>
              <a:t>e a pathogen is in a population</a:t>
            </a:r>
            <a:endParaRPr lang="en-US" sz="3600" b="0" i="0" u="none" strike="noStrike" dirty="0">
              <a:solidFill>
                <a:schemeClr val="bg1"/>
              </a:solidFill>
              <a:effectLst/>
              <a:latin typeface="Arial" panose="020B0604020202020204" pitchFamily="34" charset="0"/>
              <a:cs typeface="Arial" panose="020B0604020202020204" pitchFamily="34" charset="0"/>
            </a:endParaRPr>
          </a:p>
          <a:p>
            <a:pPr lvl="1"/>
            <a:r>
              <a:rPr lang="en-US" sz="3600" b="0" i="0" u="none" strike="noStrike" dirty="0">
                <a:solidFill>
                  <a:schemeClr val="bg1"/>
                </a:solidFill>
                <a:effectLst/>
                <a:latin typeface="Arial" panose="020B0604020202020204" pitchFamily="34" charset="0"/>
                <a:cs typeface="Arial" panose="020B0604020202020204" pitchFamily="34" charset="0"/>
              </a:rPr>
              <a:t>In the early stages of an outbreak, basic parameters of the disease that we usually use to quantify it are unknown</a:t>
            </a:r>
          </a:p>
          <a:p>
            <a:pPr lvl="2"/>
            <a:r>
              <a:rPr lang="en-US" sz="2800" dirty="0">
                <a:solidFill>
                  <a:schemeClr val="bg1"/>
                </a:solidFill>
                <a:latin typeface="Arial" panose="020B0604020202020204" pitchFamily="34" charset="0"/>
                <a:cs typeface="Arial" panose="020B0604020202020204" pitchFamily="34" charset="0"/>
              </a:rPr>
              <a:t>Reproductive number, </a:t>
            </a:r>
            <a:r>
              <a:rPr lang="en-US" sz="2800" b="0" i="0" u="none" strike="noStrike" dirty="0">
                <a:solidFill>
                  <a:schemeClr val="bg1"/>
                </a:solidFill>
                <a:effectLst/>
                <a:latin typeface="Arial" panose="020B0604020202020204" pitchFamily="34" charset="0"/>
                <a:cs typeface="Arial" panose="020B0604020202020204" pitchFamily="34" charset="0"/>
              </a:rPr>
              <a:t>serial interval, infectious period, etc.</a:t>
            </a:r>
          </a:p>
          <a:p>
            <a:pPr lvl="1"/>
            <a:r>
              <a:rPr lang="en-US" sz="3600" dirty="0">
                <a:solidFill>
                  <a:schemeClr val="bg1"/>
                </a:solidFill>
                <a:latin typeface="Arial" panose="020B0604020202020204" pitchFamily="34" charset="0"/>
                <a:cs typeface="Arial" panose="020B0604020202020204" pitchFamily="34" charset="0"/>
              </a:rPr>
              <a:t>Data quality is often poor (if the data is even present)</a:t>
            </a:r>
          </a:p>
          <a:p>
            <a:pPr lvl="1"/>
            <a:r>
              <a:rPr lang="en-US" sz="3600" dirty="0">
                <a:solidFill>
                  <a:schemeClr val="bg1"/>
                </a:solidFill>
                <a:latin typeface="Arial" panose="020B0604020202020204" pitchFamily="34" charset="0"/>
                <a:cs typeface="Arial" panose="020B0604020202020204" pitchFamily="34" charset="0"/>
              </a:rPr>
              <a:t>As a result, h</a:t>
            </a:r>
            <a:r>
              <a:rPr lang="en-US" sz="3600" b="0" i="0" u="none" strike="noStrike" dirty="0">
                <a:solidFill>
                  <a:schemeClr val="bg1"/>
                </a:solidFill>
                <a:effectLst/>
                <a:latin typeface="Arial" panose="020B0604020202020204" pitchFamily="34" charset="0"/>
                <a:cs typeface="Arial" panose="020B0604020202020204" pitchFamily="34" charset="0"/>
              </a:rPr>
              <a:t>ard to predict </a:t>
            </a:r>
            <a:r>
              <a:rPr lang="en-US" sz="3600" dirty="0">
                <a:solidFill>
                  <a:schemeClr val="bg1"/>
                </a:solidFill>
                <a:latin typeface="Arial" panose="020B0604020202020204" pitchFamily="34" charset="0"/>
                <a:cs typeface="Arial" panose="020B0604020202020204" pitchFamily="34" charset="0"/>
              </a:rPr>
              <a:t>if interventions will work until we know more about the disease</a:t>
            </a:r>
            <a:endParaRPr lang="en-US" sz="3600" b="0" i="0" u="none" strike="noStrike" dirty="0">
              <a:solidFill>
                <a:schemeClr val="bg1"/>
              </a:solidFill>
              <a:effectLst/>
              <a:latin typeface="Arial" panose="020B0604020202020204" pitchFamily="34" charset="0"/>
              <a:cs typeface="Arial" panose="020B0604020202020204" pitchFamily="34" charset="0"/>
            </a:endParaRPr>
          </a:p>
          <a:p>
            <a:pPr lvl="2"/>
            <a:endParaRPr lang="en-US" sz="2800" b="0" i="0" u="none" strike="noStrike" dirty="0">
              <a:solidFill>
                <a:schemeClr val="bg1"/>
              </a:solidFill>
              <a:effectLst/>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479594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Outbreak Detection is Complex</a:t>
            </a:r>
            <a:endParaRPr lang="en-US" sz="2700" dirty="0">
              <a:solidFill>
                <a:schemeClr val="bg1"/>
              </a:solidFill>
              <a:latin typeface="Arial"/>
              <a:cs typeface="Arial"/>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3074" name="Picture 2" descr="Figure 1. ">
            <a:extLst>
              <a:ext uri="{FF2B5EF4-FFF2-40B4-BE49-F238E27FC236}">
                <a16:creationId xmlns:a16="http://schemas.microsoft.com/office/drawing/2014/main" id="{3F63A72F-F2C9-C142-A554-FEBF2B987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167" y="2121646"/>
            <a:ext cx="13210065" cy="46499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A72302-2270-DD49-A1AD-24F114150DA0}"/>
              </a:ext>
            </a:extLst>
          </p:cNvPr>
          <p:cNvSpPr txBox="1"/>
          <p:nvPr/>
        </p:nvSpPr>
        <p:spPr>
          <a:xfrm>
            <a:off x="710166" y="6884255"/>
            <a:ext cx="10612257" cy="492443"/>
          </a:xfrm>
          <a:prstGeom prst="rect">
            <a:avLst/>
          </a:prstGeom>
          <a:noFill/>
        </p:spPr>
        <p:txBody>
          <a:bodyPr wrap="square" rtlCol="0">
            <a:spAutoFit/>
          </a:bodyPr>
          <a:lstStyle/>
          <a:p>
            <a:r>
              <a:rPr lang="en-US" dirty="0">
                <a:solidFill>
                  <a:schemeClr val="bg1"/>
                </a:solidFill>
              </a:rPr>
              <a:t>Polonsky et al. 2019, </a:t>
            </a:r>
            <a:r>
              <a:rPr lang="en-US" i="1" dirty="0">
                <a:solidFill>
                  <a:schemeClr val="bg1"/>
                </a:solidFill>
              </a:rPr>
              <a:t>Phil Trans R. Soc. B</a:t>
            </a:r>
            <a:endParaRPr lang="en-US" dirty="0">
              <a:solidFill>
                <a:schemeClr val="bg1"/>
              </a:solidFill>
            </a:endParaRPr>
          </a:p>
        </p:txBody>
      </p:sp>
    </p:spTree>
    <p:extLst>
      <p:ext uri="{BB962C8B-B14F-4D97-AF65-F5344CB8AC3E}">
        <p14:creationId xmlns:p14="http://schemas.microsoft.com/office/powerpoint/2010/main" val="468658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Approach</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13410306" cy="5313406"/>
          </a:xfrm>
        </p:spPr>
        <p:txBody>
          <a:bodyPr>
            <a:normAutofit/>
          </a:bodyPr>
          <a:lstStyle/>
          <a:p>
            <a:r>
              <a:rPr lang="en-US" sz="3600" dirty="0">
                <a:solidFill>
                  <a:schemeClr val="bg1"/>
                </a:solidFill>
                <a:latin typeface="Arial" panose="020B0604020202020204" pitchFamily="34" charset="0"/>
                <a:cs typeface="Arial" panose="020B0604020202020204" pitchFamily="34" charset="0"/>
              </a:rPr>
              <a:t>Develop a widely applicable method for outbreak detection that remains robust while using limited amounts of data</a:t>
            </a:r>
          </a:p>
          <a:p>
            <a:r>
              <a:rPr lang="en-US" sz="3600" dirty="0">
                <a:solidFill>
                  <a:schemeClr val="bg1"/>
                </a:solidFill>
                <a:latin typeface="Arial" panose="020B0604020202020204" pitchFamily="34" charset="0"/>
                <a:cs typeface="Arial" panose="020B0604020202020204" pitchFamily="34" charset="0"/>
              </a:rPr>
              <a:t>Can augment current syndromic surveillance tools</a:t>
            </a:r>
          </a:p>
          <a:p>
            <a:pPr lvl="1"/>
            <a:r>
              <a:rPr lang="en-US" sz="3000" dirty="0">
                <a:solidFill>
                  <a:schemeClr val="bg1"/>
                </a:solidFill>
                <a:latin typeface="Arial" panose="020B0604020202020204" pitchFamily="34" charset="0"/>
                <a:cs typeface="Arial" panose="020B0604020202020204" pitchFamily="34" charset="0"/>
              </a:rPr>
              <a:t>Main syndromic surveillance approaches in practice</a:t>
            </a:r>
          </a:p>
          <a:p>
            <a:pPr lvl="2"/>
            <a:r>
              <a:rPr lang="en-US" sz="2800" dirty="0">
                <a:solidFill>
                  <a:schemeClr val="bg1"/>
                </a:solidFill>
                <a:latin typeface="Arial" panose="020B0604020202020204" pitchFamily="34" charset="0"/>
                <a:cs typeface="Arial" panose="020B0604020202020204" pitchFamily="34" charset="0"/>
              </a:rPr>
              <a:t>Automated data collection and comparison to expected values </a:t>
            </a:r>
          </a:p>
          <a:p>
            <a:pPr lvl="2"/>
            <a:r>
              <a:rPr lang="en-US" sz="2800" dirty="0">
                <a:solidFill>
                  <a:schemeClr val="bg1"/>
                </a:solidFill>
                <a:latin typeface="Arial" panose="020B0604020202020204" pitchFamily="34" charset="0"/>
                <a:cs typeface="Arial" panose="020B0604020202020204" pitchFamily="34" charset="0"/>
              </a:rPr>
              <a:t>Regular reporting and comparison to historical data/expected values </a:t>
            </a:r>
          </a:p>
          <a:p>
            <a:r>
              <a:rPr lang="en-US" sz="3600" dirty="0">
                <a:solidFill>
                  <a:schemeClr val="bg1"/>
                </a:solidFill>
                <a:latin typeface="Arial" panose="020B0604020202020204" pitchFamily="34" charset="0"/>
                <a:cs typeface="Arial" panose="020B0604020202020204" pitchFamily="34" charset="0"/>
              </a:rPr>
              <a:t>Our approach aims to be self-sustaining: the goal is that internal comparison can confirm detection of an outbreak</a:t>
            </a:r>
          </a:p>
          <a:p>
            <a:endParaRPr lang="en-US" sz="3600" dirty="0">
              <a:solidFill>
                <a:schemeClr val="bg1"/>
              </a:solidFill>
              <a:latin typeface="Arial" panose="020B0604020202020204" pitchFamily="34" charset="0"/>
              <a:cs typeface="Arial" panose="020B0604020202020204" pitchFamily="34" charset="0"/>
            </a:endParaRPr>
          </a:p>
          <a:p>
            <a:pPr lvl="1"/>
            <a:endParaRPr lang="en-US" sz="3000" dirty="0">
              <a:solidFill>
                <a:schemeClr val="bg1"/>
              </a:solidFill>
              <a:latin typeface="Arial" panose="020B0604020202020204" pitchFamily="34" charset="0"/>
              <a:cs typeface="Arial" panose="020B0604020202020204" pitchFamily="34" charset="0"/>
            </a:endParaRPr>
          </a:p>
          <a:p>
            <a:pPr marL="0" indent="0">
              <a:buNone/>
            </a:pPr>
            <a:endParaRPr lang="en-US" sz="1600" b="0" i="0" u="none" strike="noStrike" dirty="0">
              <a:solidFill>
                <a:schemeClr val="bg1"/>
              </a:solidFill>
              <a:effectLst/>
              <a:latin typeface="Arial" panose="020B0604020202020204" pitchFamily="34" charset="0"/>
              <a:cs typeface="Arial" panose="020B0604020202020204" pitchFamily="34" charset="0"/>
            </a:endParaRPr>
          </a:p>
          <a:p>
            <a:pPr marL="0" indent="0">
              <a:buNone/>
            </a:pPr>
            <a:endParaRPr lang="en-US" sz="36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34855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Critical Slowing Down Theory</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41859" cy="5313406"/>
          </a:xfrm>
        </p:spPr>
        <p:txBody>
          <a:bodyPr>
            <a:normAutofit/>
          </a:bodyPr>
          <a:lstStyle/>
          <a:p>
            <a:r>
              <a:rPr lang="en-US" sz="3600" b="0" i="0" u="none" strike="noStrike" dirty="0">
                <a:solidFill>
                  <a:schemeClr val="bg1"/>
                </a:solidFill>
                <a:effectLst/>
                <a:latin typeface="Arial" panose="020B0604020202020204" pitchFamily="34" charset="0"/>
                <a:cs typeface="Arial" panose="020B0604020202020204" pitchFamily="34" charset="0"/>
              </a:rPr>
              <a:t>Most complex systems have thre</a:t>
            </a:r>
            <a:r>
              <a:rPr lang="en-US" sz="3600" dirty="0">
                <a:solidFill>
                  <a:schemeClr val="bg1"/>
                </a:solidFill>
                <a:latin typeface="Arial" panose="020B0604020202020204" pitchFamily="34" charset="0"/>
                <a:cs typeface="Arial" panose="020B0604020202020204" pitchFamily="34" charset="0"/>
              </a:rPr>
              <a:t>sholds/tipping points where the system transitions from one state to another</a:t>
            </a:r>
          </a:p>
          <a:p>
            <a:r>
              <a:rPr lang="en-US" sz="3600" dirty="0">
                <a:solidFill>
                  <a:schemeClr val="bg1"/>
                </a:solidFill>
                <a:latin typeface="Arial" panose="020B0604020202020204" pitchFamily="34" charset="0"/>
                <a:cs typeface="Arial" panose="020B0604020202020204" pitchFamily="34" charset="0"/>
              </a:rPr>
              <a:t>Critical transitions are those that result in fundamental shifts in the system when they pass the tipping point</a:t>
            </a:r>
          </a:p>
          <a:p>
            <a:r>
              <a:rPr lang="en-US" sz="3600" b="0" i="0" u="none" strike="noStrike" dirty="0">
                <a:solidFill>
                  <a:schemeClr val="bg1"/>
                </a:solidFill>
                <a:effectLst/>
                <a:latin typeface="Arial" panose="020B0604020202020204" pitchFamily="34" charset="0"/>
                <a:cs typeface="Arial" panose="020B0604020202020204" pitchFamily="34" charset="0"/>
              </a:rPr>
              <a:t>In </a:t>
            </a:r>
            <a:r>
              <a:rPr lang="en-US" sz="3600" dirty="0">
                <a:solidFill>
                  <a:schemeClr val="bg1"/>
                </a:solidFill>
                <a:latin typeface="Arial" panose="020B0604020202020204" pitchFamily="34" charset="0"/>
                <a:cs typeface="Arial" panose="020B0604020202020204" pitchFamily="34" charset="0"/>
              </a:rPr>
              <a:t>the outbreak of an infectious disease, we can think of this as a change from the pre-outbreak state to the outbreak state</a:t>
            </a:r>
          </a:p>
          <a:p>
            <a:r>
              <a:rPr lang="en-US" sz="3600" dirty="0">
                <a:solidFill>
                  <a:schemeClr val="bg1"/>
                </a:solidFill>
                <a:latin typeface="Arial" panose="020B0604020202020204" pitchFamily="34" charset="0"/>
                <a:cs typeface="Arial" panose="020B0604020202020204" pitchFamily="34" charset="0"/>
              </a:rPr>
              <a:t>We want to identify the statistical signals which best predict the onset of this critical transition in our population of interest</a:t>
            </a:r>
            <a:endParaRPr lang="en-US" sz="1600" b="0" i="0" u="none" strike="noStrike" dirty="0">
              <a:solidFill>
                <a:schemeClr val="bg1"/>
              </a:solidFill>
              <a:effectLst/>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2431529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Early Warning Signals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61574"/>
            <a:ext cx="13532022" cy="5313406"/>
          </a:xfrm>
        </p:spPr>
        <p:txBody>
          <a:bodyPr>
            <a:normAutofit/>
          </a:bodyPr>
          <a:lstStyle/>
          <a:p>
            <a:r>
              <a:rPr lang="en-US" b="0" i="0" u="none" strike="noStrike" dirty="0">
                <a:solidFill>
                  <a:schemeClr val="bg1"/>
                </a:solidFill>
                <a:effectLst/>
                <a:latin typeface="Arial" panose="020B0604020202020204" pitchFamily="34" charset="0"/>
                <a:cs typeface="Arial" panose="020B0604020202020204" pitchFamily="34" charset="0"/>
              </a:rPr>
              <a:t>We should be able to identify a set of early warning signals (EWSs) that can precede the transition from pre-outbreak to outbreak conditions regardless of the d</a:t>
            </a:r>
            <a:r>
              <a:rPr lang="en-US" dirty="0">
                <a:solidFill>
                  <a:schemeClr val="bg1"/>
                </a:solidFill>
                <a:latin typeface="Arial" panose="020B0604020202020204" pitchFamily="34" charset="0"/>
                <a:cs typeface="Arial" panose="020B0604020202020204" pitchFamily="34" charset="0"/>
              </a:rPr>
              <a:t>isease of concern</a:t>
            </a:r>
            <a:endParaRPr lang="en-US" b="0" i="0" u="none" strike="noStrike" dirty="0">
              <a:solidFill>
                <a:schemeClr val="bg1"/>
              </a:solidFill>
              <a:effectLst/>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There is evidence for signals that exhibit characteristic changes before critical transitions in many disciplines</a:t>
            </a:r>
          </a:p>
          <a:p>
            <a:pPr lvl="1"/>
            <a:r>
              <a:rPr lang="en-US" sz="3200" b="0" i="0" u="none" strike="noStrike" dirty="0">
                <a:solidFill>
                  <a:schemeClr val="bg1"/>
                </a:solidFill>
                <a:effectLst/>
                <a:latin typeface="Arial" panose="020B0604020202020204" pitchFamily="34" charset="0"/>
                <a:cs typeface="Arial" panose="020B0604020202020204" pitchFamily="34" charset="0"/>
              </a:rPr>
              <a:t>Medicine – epileptic seizures, asthma attacks, depression</a:t>
            </a:r>
          </a:p>
          <a:p>
            <a:pPr lvl="1"/>
            <a:r>
              <a:rPr lang="en-US" sz="3200" b="0" i="0" u="none" strike="noStrike" dirty="0">
                <a:solidFill>
                  <a:schemeClr val="bg1"/>
                </a:solidFill>
                <a:effectLst/>
                <a:latin typeface="Arial" panose="020B0604020202020204" pitchFamily="34" charset="0"/>
                <a:cs typeface="Arial" panose="020B0604020202020204" pitchFamily="34" charset="0"/>
              </a:rPr>
              <a:t>Environmental sciences – climate transitions</a:t>
            </a:r>
          </a:p>
          <a:p>
            <a:endParaRPr lang="en-US" b="0" i="0" u="none" strike="noStrike" dirty="0">
              <a:solidFill>
                <a:schemeClr val="bg1"/>
              </a:solidFill>
              <a:effectLst/>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3179460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Critical Slowing Down Theory</a:t>
            </a:r>
            <a:endParaRPr lang="en-US" sz="2700" dirty="0">
              <a:solidFill>
                <a:schemeClr val="bg1"/>
              </a:solidFill>
              <a:latin typeface="Arial"/>
              <a:cs typeface="Arial"/>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4098" name="Picture 2" descr="Anticipating Critical Transitions">
            <a:extLst>
              <a:ext uri="{FF2B5EF4-FFF2-40B4-BE49-F238E27FC236}">
                <a16:creationId xmlns:a16="http://schemas.microsoft.com/office/drawing/2014/main" id="{83A34045-86D3-1044-A61E-DC88B75FD6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9599" y="1875527"/>
            <a:ext cx="7751202" cy="49473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1ADC8D81-2A90-DA42-8208-4E9327E97CCC}"/>
              </a:ext>
            </a:extLst>
          </p:cNvPr>
          <p:cNvSpPr txBox="1"/>
          <p:nvPr/>
        </p:nvSpPr>
        <p:spPr>
          <a:xfrm>
            <a:off x="5607424" y="6884439"/>
            <a:ext cx="3938129" cy="492443"/>
          </a:xfrm>
          <a:prstGeom prst="rect">
            <a:avLst/>
          </a:prstGeom>
          <a:noFill/>
        </p:spPr>
        <p:txBody>
          <a:bodyPr wrap="none" rtlCol="0">
            <a:spAutoFit/>
          </a:bodyPr>
          <a:lstStyle/>
          <a:p>
            <a:r>
              <a:rPr lang="en-US" dirty="0" err="1">
                <a:solidFill>
                  <a:schemeClr val="bg1"/>
                </a:solidFill>
              </a:rPr>
              <a:t>Scheffer</a:t>
            </a:r>
            <a:r>
              <a:rPr lang="en-US" dirty="0">
                <a:solidFill>
                  <a:schemeClr val="bg1"/>
                </a:solidFill>
              </a:rPr>
              <a:t> et al. 2012, </a:t>
            </a:r>
            <a:r>
              <a:rPr lang="en-US" i="1" dirty="0">
                <a:solidFill>
                  <a:schemeClr val="bg1"/>
                </a:solidFill>
              </a:rPr>
              <a:t>Science</a:t>
            </a:r>
            <a:endParaRPr lang="en-US" dirty="0">
              <a:solidFill>
                <a:schemeClr val="bg1"/>
              </a:solidFill>
            </a:endParaRPr>
          </a:p>
        </p:txBody>
      </p:sp>
    </p:spTree>
    <p:extLst>
      <p:ext uri="{BB962C8B-B14F-4D97-AF65-F5344CB8AC3E}">
        <p14:creationId xmlns:p14="http://schemas.microsoft.com/office/powerpoint/2010/main" val="1553454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Main Early Warning Signals</a:t>
            </a:r>
            <a:endParaRPr lang="en-US" sz="2700" dirty="0">
              <a:solidFill>
                <a:schemeClr val="bg1"/>
              </a:solidFill>
              <a:latin typeface="Arial"/>
              <a:cs typeface="Arial"/>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graphicFrame>
        <p:nvGraphicFramePr>
          <p:cNvPr id="2" name="Table 2">
            <a:extLst>
              <a:ext uri="{FF2B5EF4-FFF2-40B4-BE49-F238E27FC236}">
                <a16:creationId xmlns:a16="http://schemas.microsoft.com/office/drawing/2014/main" id="{6443D550-9675-2048-BDD8-AB7BD935C35E}"/>
              </a:ext>
            </a:extLst>
          </p:cNvPr>
          <p:cNvGraphicFramePr>
            <a:graphicFrameLocks noGrp="1"/>
          </p:cNvGraphicFramePr>
          <p:nvPr>
            <p:extLst>
              <p:ext uri="{D42A27DB-BD31-4B8C-83A1-F6EECF244321}">
                <p14:modId xmlns:p14="http://schemas.microsoft.com/office/powerpoint/2010/main" val="3774946234"/>
              </p:ext>
            </p:extLst>
          </p:nvPr>
        </p:nvGraphicFramePr>
        <p:xfrm>
          <a:off x="2438400" y="1988403"/>
          <a:ext cx="9753600" cy="4869585"/>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411315724"/>
                    </a:ext>
                  </a:extLst>
                </a:gridCol>
                <a:gridCol w="4876800">
                  <a:extLst>
                    <a:ext uri="{9D8B030D-6E8A-4147-A177-3AD203B41FA5}">
                      <a16:colId xmlns:a16="http://schemas.microsoft.com/office/drawing/2014/main" val="3828797798"/>
                    </a:ext>
                  </a:extLst>
                </a:gridCol>
              </a:tblGrid>
              <a:tr h="973917">
                <a:tc>
                  <a:txBody>
                    <a:bodyPr/>
                    <a:lstStyle/>
                    <a:p>
                      <a:r>
                        <a:rPr lang="en-US" dirty="0"/>
                        <a:t>Indicator</a:t>
                      </a:r>
                    </a:p>
                  </a:txBody>
                  <a:tcPr/>
                </a:tc>
                <a:tc>
                  <a:txBody>
                    <a:bodyPr/>
                    <a:lstStyle/>
                    <a:p>
                      <a:r>
                        <a:rPr lang="en-US" dirty="0"/>
                        <a:t>Direction</a:t>
                      </a:r>
                    </a:p>
                  </a:txBody>
                  <a:tcPr/>
                </a:tc>
                <a:extLst>
                  <a:ext uri="{0D108BD9-81ED-4DB2-BD59-A6C34878D82A}">
                    <a16:rowId xmlns:a16="http://schemas.microsoft.com/office/drawing/2014/main" val="3315452074"/>
                  </a:ext>
                </a:extLst>
              </a:tr>
              <a:tr h="973917">
                <a:tc>
                  <a:txBody>
                    <a:bodyPr/>
                    <a:lstStyle/>
                    <a:p>
                      <a:r>
                        <a:rPr lang="en-US" dirty="0"/>
                        <a:t>Recovery from perturbation</a:t>
                      </a:r>
                    </a:p>
                  </a:txBody>
                  <a:tcPr/>
                </a:tc>
                <a:tc>
                  <a:txBody>
                    <a:bodyPr/>
                    <a:lstStyle/>
                    <a:p>
                      <a:r>
                        <a:rPr lang="en-US" dirty="0"/>
                        <a:t>Reduced</a:t>
                      </a:r>
                    </a:p>
                  </a:txBody>
                  <a:tcPr/>
                </a:tc>
                <a:extLst>
                  <a:ext uri="{0D108BD9-81ED-4DB2-BD59-A6C34878D82A}">
                    <a16:rowId xmlns:a16="http://schemas.microsoft.com/office/drawing/2014/main" val="1841437129"/>
                  </a:ext>
                </a:extLst>
              </a:tr>
              <a:tr h="973917">
                <a:tc>
                  <a:txBody>
                    <a:bodyPr/>
                    <a:lstStyle/>
                    <a:p>
                      <a:r>
                        <a:rPr lang="en-US" dirty="0"/>
                        <a:t>Variance</a:t>
                      </a:r>
                    </a:p>
                  </a:txBody>
                  <a:tcPr/>
                </a:tc>
                <a:tc>
                  <a:txBody>
                    <a:bodyPr/>
                    <a:lstStyle/>
                    <a:p>
                      <a:r>
                        <a:rPr lang="en-US" dirty="0"/>
                        <a:t>Increased</a:t>
                      </a:r>
                    </a:p>
                  </a:txBody>
                  <a:tcPr/>
                </a:tc>
                <a:extLst>
                  <a:ext uri="{0D108BD9-81ED-4DB2-BD59-A6C34878D82A}">
                    <a16:rowId xmlns:a16="http://schemas.microsoft.com/office/drawing/2014/main" val="2711245680"/>
                  </a:ext>
                </a:extLst>
              </a:tr>
              <a:tr h="973917">
                <a:tc>
                  <a:txBody>
                    <a:bodyPr/>
                    <a:lstStyle/>
                    <a:p>
                      <a:r>
                        <a:rPr lang="en-US" dirty="0"/>
                        <a:t>Autocorrelation</a:t>
                      </a:r>
                    </a:p>
                  </a:txBody>
                  <a:tcPr/>
                </a:tc>
                <a:tc>
                  <a:txBody>
                    <a:bodyPr/>
                    <a:lstStyle/>
                    <a:p>
                      <a:r>
                        <a:rPr lang="en-US" dirty="0"/>
                        <a:t>Increased</a:t>
                      </a:r>
                    </a:p>
                  </a:txBody>
                  <a:tcPr/>
                </a:tc>
                <a:extLst>
                  <a:ext uri="{0D108BD9-81ED-4DB2-BD59-A6C34878D82A}">
                    <a16:rowId xmlns:a16="http://schemas.microsoft.com/office/drawing/2014/main" val="3240777611"/>
                  </a:ext>
                </a:extLst>
              </a:tr>
              <a:tr h="973917">
                <a:tc>
                  <a:txBody>
                    <a:bodyPr/>
                    <a:lstStyle/>
                    <a:p>
                      <a:r>
                        <a:rPr lang="en-US" dirty="0"/>
                        <a:t>Skewness</a:t>
                      </a:r>
                    </a:p>
                  </a:txBody>
                  <a:tcPr/>
                </a:tc>
                <a:tc>
                  <a:txBody>
                    <a:bodyPr/>
                    <a:lstStyle/>
                    <a:p>
                      <a:r>
                        <a:rPr lang="en-US" dirty="0"/>
                        <a:t>Increased</a:t>
                      </a:r>
                    </a:p>
                  </a:txBody>
                  <a:tcPr/>
                </a:tc>
                <a:extLst>
                  <a:ext uri="{0D108BD9-81ED-4DB2-BD59-A6C34878D82A}">
                    <a16:rowId xmlns:a16="http://schemas.microsoft.com/office/drawing/2014/main" val="3557987887"/>
                  </a:ext>
                </a:extLst>
              </a:tr>
            </a:tbl>
          </a:graphicData>
        </a:graphic>
      </p:graphicFrame>
    </p:spTree>
    <p:extLst>
      <p:ext uri="{BB962C8B-B14F-4D97-AF65-F5344CB8AC3E}">
        <p14:creationId xmlns:p14="http://schemas.microsoft.com/office/powerpoint/2010/main" val="2339480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Early Warning Signals</a:t>
            </a:r>
            <a:endParaRPr lang="en-US" sz="2700" dirty="0">
              <a:solidFill>
                <a:schemeClr val="bg1"/>
              </a:solidFill>
              <a:latin typeface="Arial"/>
              <a:cs typeface="Arial"/>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1028" name="Picture 4">
            <a:extLst>
              <a:ext uri="{FF2B5EF4-FFF2-40B4-BE49-F238E27FC236}">
                <a16:creationId xmlns:a16="http://schemas.microsoft.com/office/drawing/2014/main" id="{428A3A4F-23B1-4625-925B-6A18A2BF79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741" y="1984895"/>
            <a:ext cx="6303952" cy="448686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4AA9194-2B01-2A46-BB65-9DCAFE8C77EA}"/>
              </a:ext>
            </a:extLst>
          </p:cNvPr>
          <p:cNvSpPr txBox="1"/>
          <p:nvPr/>
        </p:nvSpPr>
        <p:spPr>
          <a:xfrm rot="10800000" flipV="1">
            <a:off x="3529184" y="6693500"/>
            <a:ext cx="8767484" cy="523220"/>
          </a:xfrm>
          <a:prstGeom prst="rect">
            <a:avLst/>
          </a:prstGeom>
          <a:noFill/>
        </p:spPr>
        <p:txBody>
          <a:bodyPr wrap="square">
            <a:spAutoFit/>
          </a:bodyPr>
          <a:lstStyle/>
          <a:p>
            <a:r>
              <a:rPr lang="en-US" sz="2800" dirty="0">
                <a:solidFill>
                  <a:schemeClr val="bg1"/>
                </a:solidFill>
                <a:latin typeface="Arial" panose="020B0604020202020204" pitchFamily="34" charset="0"/>
                <a:cs typeface="Arial" panose="020B0604020202020204" pitchFamily="34" charset="0"/>
              </a:rPr>
              <a:t>http://</a:t>
            </a:r>
            <a:r>
              <a:rPr lang="en-US" sz="2800" dirty="0" err="1">
                <a:solidFill>
                  <a:schemeClr val="bg1"/>
                </a:solidFill>
                <a:latin typeface="Arial" panose="020B0604020202020204" pitchFamily="34" charset="0"/>
                <a:cs typeface="Arial" panose="020B0604020202020204" pitchFamily="34" charset="0"/>
              </a:rPr>
              <a:t>www.early</a:t>
            </a:r>
            <a:r>
              <a:rPr lang="en-US" sz="2800" dirty="0">
                <a:solidFill>
                  <a:schemeClr val="bg1"/>
                </a:solidFill>
                <a:latin typeface="Arial" panose="020B0604020202020204" pitchFamily="34" charset="0"/>
                <a:cs typeface="Arial" panose="020B0604020202020204" pitchFamily="34" charset="0"/>
              </a:rPr>
              <a:t>-warning-</a:t>
            </a:r>
            <a:r>
              <a:rPr lang="en-US" sz="2800" dirty="0" err="1">
                <a:solidFill>
                  <a:schemeClr val="bg1"/>
                </a:solidFill>
                <a:latin typeface="Arial" panose="020B0604020202020204" pitchFamily="34" charset="0"/>
                <a:cs typeface="Arial" panose="020B0604020202020204" pitchFamily="34" charset="0"/>
              </a:rPr>
              <a:t>signals.org</a:t>
            </a:r>
            <a:r>
              <a:rPr lang="en-US" sz="2800" dirty="0">
                <a:solidFill>
                  <a:schemeClr val="bg1"/>
                </a:solidFill>
                <a:latin typeface="Arial" panose="020B0604020202020204" pitchFamily="34" charset="0"/>
                <a:cs typeface="Arial" panose="020B0604020202020204" pitchFamily="34" charset="0"/>
              </a:rPr>
              <a:t>/?</a:t>
            </a:r>
            <a:r>
              <a:rPr lang="en-US" sz="2800" dirty="0" err="1">
                <a:solidFill>
                  <a:schemeClr val="bg1"/>
                </a:solidFill>
                <a:latin typeface="Arial" panose="020B0604020202020204" pitchFamily="34" charset="0"/>
                <a:cs typeface="Arial" panose="020B0604020202020204" pitchFamily="34" charset="0"/>
              </a:rPr>
              <a:t>page_id</a:t>
            </a:r>
            <a:r>
              <a:rPr lang="en-US" sz="2800" dirty="0">
                <a:solidFill>
                  <a:schemeClr val="bg1"/>
                </a:solidFill>
                <a:latin typeface="Arial" panose="020B0604020202020204" pitchFamily="34" charset="0"/>
                <a:cs typeface="Arial" panose="020B0604020202020204" pitchFamily="34" charset="0"/>
              </a:rPr>
              <a:t>=480</a:t>
            </a:r>
            <a:endParaRPr lang="en-US" dirty="0"/>
          </a:p>
        </p:txBody>
      </p:sp>
    </p:spTree>
    <p:extLst>
      <p:ext uri="{BB962C8B-B14F-4D97-AF65-F5344CB8AC3E}">
        <p14:creationId xmlns:p14="http://schemas.microsoft.com/office/powerpoint/2010/main" val="1841687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EWSs for Infectious Diseases </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532021" cy="5313406"/>
          </a:xfrm>
        </p:spPr>
        <p:txBody>
          <a:bodyPr>
            <a:normAutofit lnSpcReduction="10000"/>
          </a:bodyPr>
          <a:lstStyle/>
          <a:p>
            <a:r>
              <a:rPr lang="en-US" sz="3600" dirty="0">
                <a:solidFill>
                  <a:schemeClr val="bg1"/>
                </a:solidFill>
                <a:latin typeface="Arial" panose="020B0604020202020204" pitchFamily="34" charset="0"/>
                <a:cs typeface="Arial" panose="020B0604020202020204" pitchFamily="34" charset="0"/>
              </a:rPr>
              <a:t>Prior to the COVID-19 pandemic, EWS were not strongly considered as tools for outbreak prediction</a:t>
            </a:r>
          </a:p>
          <a:p>
            <a:r>
              <a:rPr lang="en-US" sz="3600" dirty="0">
                <a:solidFill>
                  <a:schemeClr val="bg1"/>
                </a:solidFill>
                <a:latin typeface="Arial" panose="020B0604020202020204" pitchFamily="34" charset="0"/>
                <a:cs typeface="Arial" panose="020B0604020202020204" pitchFamily="34" charset="0"/>
              </a:rPr>
              <a:t>However, the suddenness of the pandemic as well as the model-free nature and ability to provide meaningful signals with limited data led researchers to identify EWS as a field of tremendous potential</a:t>
            </a:r>
          </a:p>
          <a:p>
            <a:r>
              <a:rPr lang="en-US" sz="3600" dirty="0">
                <a:solidFill>
                  <a:schemeClr val="bg1"/>
                </a:solidFill>
                <a:latin typeface="Arial" panose="020B0604020202020204" pitchFamily="34" charset="0"/>
                <a:cs typeface="Arial" panose="020B0604020202020204" pitchFamily="34" charset="0"/>
              </a:rPr>
              <a:t>Recent work (O’Brien 2021 </a:t>
            </a:r>
            <a:r>
              <a:rPr lang="en-US" sz="3600" i="1" dirty="0">
                <a:solidFill>
                  <a:schemeClr val="bg1"/>
                </a:solidFill>
                <a:latin typeface="Arial" panose="020B0604020202020204" pitchFamily="34" charset="0"/>
                <a:cs typeface="Arial" panose="020B0604020202020204" pitchFamily="34" charset="0"/>
              </a:rPr>
              <a:t>Biology Letters</a:t>
            </a:r>
            <a:r>
              <a:rPr lang="en-US" sz="3600" dirty="0">
                <a:solidFill>
                  <a:schemeClr val="bg1"/>
                </a:solidFill>
                <a:latin typeface="Arial" panose="020B0604020202020204" pitchFamily="34" charset="0"/>
                <a:cs typeface="Arial" panose="020B0604020202020204" pitchFamily="34" charset="0"/>
              </a:rPr>
              <a:t>, </a:t>
            </a:r>
            <a:r>
              <a:rPr lang="en-US" sz="3600" dirty="0" err="1">
                <a:solidFill>
                  <a:schemeClr val="bg1"/>
                </a:solidFill>
                <a:latin typeface="Arial" panose="020B0604020202020204" pitchFamily="34" charset="0"/>
                <a:cs typeface="Arial" panose="020B0604020202020204" pitchFamily="34" charset="0"/>
              </a:rPr>
              <a:t>Proverbio</a:t>
            </a:r>
            <a:r>
              <a:rPr lang="en-US" sz="3600" dirty="0">
                <a:solidFill>
                  <a:schemeClr val="bg1"/>
                </a:solidFill>
                <a:latin typeface="Arial" panose="020B0604020202020204" pitchFamily="34" charset="0"/>
                <a:cs typeface="Arial" panose="020B0604020202020204" pitchFamily="34" charset="0"/>
              </a:rPr>
              <a:t> 2022 </a:t>
            </a:r>
            <a:r>
              <a:rPr lang="en-US" sz="3600" i="1" dirty="0">
                <a:solidFill>
                  <a:schemeClr val="bg1"/>
                </a:solidFill>
                <a:latin typeface="Arial" panose="020B0604020202020204" pitchFamily="34" charset="0"/>
                <a:cs typeface="Arial" panose="020B0604020202020204" pitchFamily="34" charset="0"/>
              </a:rPr>
              <a:t>PLOS Comp. Bio.</a:t>
            </a:r>
            <a:r>
              <a:rPr lang="en-US" sz="3600" dirty="0">
                <a:solidFill>
                  <a:schemeClr val="bg1"/>
                </a:solidFill>
                <a:latin typeface="Arial" panose="020B0604020202020204" pitchFamily="34" charset="0"/>
                <a:cs typeface="Arial" panose="020B0604020202020204" pitchFamily="34" charset="0"/>
              </a:rPr>
              <a:t>) has focused on evaluating the predictive ability of EWS in nonlinear time series and understanding what factors inhibit prediction</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234131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Objectives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13532021" cy="5313406"/>
          </a:xfrm>
        </p:spPr>
        <p:txBody>
          <a:bodyPr>
            <a:normAutofit/>
          </a:bodyPr>
          <a:lstStyle/>
          <a:p>
            <a:r>
              <a:rPr lang="en-US" dirty="0">
                <a:solidFill>
                  <a:schemeClr val="bg1"/>
                </a:solidFill>
                <a:latin typeface="Arial" panose="020B0604020202020204" pitchFamily="34" charset="0"/>
                <a:cs typeface="Arial" panose="020B0604020202020204" pitchFamily="34" charset="0"/>
              </a:rPr>
              <a:t>Demonstrate applications of network science to problems relevant to epidemiology and public health</a:t>
            </a:r>
          </a:p>
          <a:p>
            <a:r>
              <a:rPr lang="en-US" dirty="0">
                <a:solidFill>
                  <a:schemeClr val="bg1"/>
                </a:solidFill>
                <a:latin typeface="Arial" panose="020B0604020202020204" pitchFamily="34" charset="0"/>
                <a:cs typeface="Arial" panose="020B0604020202020204" pitchFamily="34" charset="0"/>
              </a:rPr>
              <a:t>Three areas of interest:</a:t>
            </a:r>
          </a:p>
          <a:p>
            <a:pPr marL="1396028" lvl="1" indent="-742950">
              <a:buAutoNum type="arabicPeriod"/>
            </a:pPr>
            <a:r>
              <a:rPr lang="en-US" sz="4000" dirty="0">
                <a:solidFill>
                  <a:schemeClr val="bg1"/>
                </a:solidFill>
                <a:latin typeface="Arial" panose="020B0604020202020204" pitchFamily="34" charset="0"/>
                <a:cs typeface="Arial" panose="020B0604020202020204" pitchFamily="34" charset="0"/>
              </a:rPr>
              <a:t>Evolution of behavioral strategies in social experiments</a:t>
            </a:r>
          </a:p>
          <a:p>
            <a:pPr marL="1396028" lvl="1" indent="-742950">
              <a:buAutoNum type="arabicPeriod"/>
            </a:pPr>
            <a:r>
              <a:rPr lang="en-US" sz="4000" dirty="0">
                <a:solidFill>
                  <a:schemeClr val="bg1"/>
                </a:solidFill>
                <a:latin typeface="Arial" panose="020B0604020202020204" pitchFamily="34" charset="0"/>
                <a:cs typeface="Arial" panose="020B0604020202020204" pitchFamily="34" charset="0"/>
              </a:rPr>
              <a:t>Dynamics of infectious disease outbreaks</a:t>
            </a:r>
          </a:p>
          <a:p>
            <a:pPr marL="1396028" lvl="1" indent="-742950">
              <a:buAutoNum type="arabicPeriod"/>
            </a:pPr>
            <a:r>
              <a:rPr lang="en-US" sz="4000" dirty="0">
                <a:solidFill>
                  <a:schemeClr val="bg1"/>
                </a:solidFill>
                <a:latin typeface="Arial" panose="020B0604020202020204" pitchFamily="34" charset="0"/>
                <a:cs typeface="Arial" panose="020B0604020202020204" pitchFamily="34" charset="0"/>
              </a:rPr>
              <a:t>Citation behavior in academic literature</a:t>
            </a:r>
          </a:p>
          <a:p>
            <a:pPr marL="653078" lvl="1" indent="0">
              <a:buNone/>
            </a:pPr>
            <a:endParaRPr lang="en-US" sz="40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4282081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EWSs as Indicators of Health Inequality</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532021" cy="5313406"/>
          </a:xfrm>
        </p:spPr>
        <p:txBody>
          <a:bodyPr>
            <a:normAutofit/>
          </a:bodyPr>
          <a:lstStyle/>
          <a:p>
            <a:r>
              <a:rPr lang="en-US" sz="3600" dirty="0">
                <a:solidFill>
                  <a:schemeClr val="bg1"/>
                </a:solidFill>
                <a:latin typeface="Arial" panose="020B0604020202020204" pitchFamily="34" charset="0"/>
                <a:cs typeface="Arial" panose="020B0604020202020204" pitchFamily="34" charset="0"/>
              </a:rPr>
              <a:t>The model-free and adaptable nature of EWS suggests they may be able to identify vulnerable populations based on differences in early outbreak data</a:t>
            </a:r>
          </a:p>
          <a:p>
            <a:r>
              <a:rPr lang="en-US" sz="3600" dirty="0">
                <a:solidFill>
                  <a:schemeClr val="bg1"/>
                </a:solidFill>
                <a:latin typeface="Arial" panose="020B0604020202020204" pitchFamily="34" charset="0"/>
                <a:cs typeface="Arial" panose="020B0604020202020204" pitchFamily="34" charset="0"/>
              </a:rPr>
              <a:t>Responses to COVID-19 have highlighted inequality worldwide</a:t>
            </a:r>
          </a:p>
          <a:p>
            <a:pPr lvl="1"/>
            <a:r>
              <a:rPr lang="en-US" sz="3000" dirty="0">
                <a:solidFill>
                  <a:schemeClr val="bg1"/>
                </a:solidFill>
                <a:latin typeface="Arial" panose="020B0604020202020204" pitchFamily="34" charset="0"/>
                <a:cs typeface="Arial" panose="020B0604020202020204" pitchFamily="34" charset="0"/>
              </a:rPr>
              <a:t>In the US, Hispanic Americans had 1.9 times the risk of infection and 2.8 times the risk of hospitalization as White Americans. Black Americans had 1.1 times the risk of infection and 2.8 times the risk of hospitalization  </a:t>
            </a:r>
          </a:p>
          <a:p>
            <a:pPr lvl="1"/>
            <a:r>
              <a:rPr lang="en-US" sz="3000" dirty="0" err="1">
                <a:solidFill>
                  <a:schemeClr val="bg1"/>
                </a:solidFill>
                <a:latin typeface="Arial" panose="020B0604020202020204" pitchFamily="34" charset="0"/>
                <a:cs typeface="Arial" panose="020B0604020202020204" pitchFamily="34" charset="0"/>
              </a:rPr>
              <a:t>Quantin</a:t>
            </a:r>
            <a:r>
              <a:rPr lang="en-US" sz="3000" dirty="0">
                <a:solidFill>
                  <a:schemeClr val="bg1"/>
                </a:solidFill>
                <a:latin typeface="Arial" panose="020B0604020202020204" pitchFamily="34" charset="0"/>
                <a:cs typeface="Arial" panose="020B0604020202020204" pitchFamily="34" charset="0"/>
              </a:rPr>
              <a:t> et al. (</a:t>
            </a:r>
            <a:r>
              <a:rPr lang="en-US" sz="3000" i="1" dirty="0">
                <a:solidFill>
                  <a:schemeClr val="bg1"/>
                </a:solidFill>
                <a:latin typeface="Arial" panose="020B0604020202020204" pitchFamily="34" charset="0"/>
                <a:cs typeface="Arial" panose="020B0604020202020204" pitchFamily="34" charset="0"/>
              </a:rPr>
              <a:t>Lancet Public Health, 2022)</a:t>
            </a:r>
            <a:r>
              <a:rPr lang="en-US" sz="3000" dirty="0">
                <a:solidFill>
                  <a:schemeClr val="bg1"/>
                </a:solidFill>
                <a:latin typeface="Arial" panose="020B0604020202020204" pitchFamily="34" charset="0"/>
                <a:cs typeface="Arial" panose="020B0604020202020204" pitchFamily="34" charset="0"/>
              </a:rPr>
              <a:t> found that NPIs had differential impacts depending on social deprivation and population density in France</a:t>
            </a:r>
          </a:p>
          <a:p>
            <a:pPr lvl="1"/>
            <a:endParaRPr lang="en-US" sz="30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15770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Network-Based EWS: Landscape Network Entropy</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2304391"/>
          </a:xfrm>
        </p:spPr>
        <p:txBody>
          <a:bodyPr>
            <a:normAutofit lnSpcReduction="10000"/>
          </a:bodyPr>
          <a:lstStyle/>
          <a:p>
            <a:r>
              <a:rPr lang="en-US" sz="3200" dirty="0">
                <a:solidFill>
                  <a:schemeClr val="bg1"/>
                </a:solidFill>
                <a:latin typeface="Arial" panose="020B0604020202020204" pitchFamily="34" charset="0"/>
                <a:cs typeface="Arial" panose="020B0604020202020204" pitchFamily="34" charset="0"/>
              </a:rPr>
              <a:t>Liu et al. </a:t>
            </a:r>
            <a:r>
              <a:rPr lang="en-US" sz="3200" i="1" dirty="0">
                <a:solidFill>
                  <a:schemeClr val="bg1"/>
                </a:solidFill>
                <a:latin typeface="Arial" panose="020B0604020202020204" pitchFamily="34" charset="0"/>
                <a:cs typeface="Arial" panose="020B0604020202020204" pitchFamily="34" charset="0"/>
              </a:rPr>
              <a:t>Science Bulletin, </a:t>
            </a:r>
            <a:r>
              <a:rPr lang="en-US" sz="3200" dirty="0">
                <a:solidFill>
                  <a:schemeClr val="bg1"/>
                </a:solidFill>
                <a:latin typeface="Arial" panose="020B0604020202020204" pitchFamily="34" charset="0"/>
                <a:cs typeface="Arial" panose="020B0604020202020204" pitchFamily="34" charset="0"/>
              </a:rPr>
              <a:t>2021 describes landscape network entropy (LNE): a high-dimensional dynamic method to collect network-wide information </a:t>
            </a:r>
          </a:p>
          <a:p>
            <a:r>
              <a:rPr lang="en-US" sz="3200" dirty="0">
                <a:solidFill>
                  <a:schemeClr val="bg1"/>
                </a:solidFill>
                <a:latin typeface="Arial" panose="020B0604020202020204" pitchFamily="34" charset="0"/>
                <a:cs typeface="Arial" panose="020B0604020202020204" pitchFamily="34" charset="0"/>
              </a:rPr>
              <a:t>Combines the structure of the “district network” (the geographic relationships between regions) with case data from individual districts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2" name="Picture 1">
            <a:extLst>
              <a:ext uri="{FF2B5EF4-FFF2-40B4-BE49-F238E27FC236}">
                <a16:creationId xmlns:a16="http://schemas.microsoft.com/office/drawing/2014/main" id="{FFC16F4F-F8FB-0B4B-A0F4-BB885EE01491}"/>
              </a:ext>
            </a:extLst>
          </p:cNvPr>
          <p:cNvPicPr>
            <a:picLocks noChangeAspect="1"/>
          </p:cNvPicPr>
          <p:nvPr/>
        </p:nvPicPr>
        <p:blipFill>
          <a:blip r:embed="rId4"/>
          <a:stretch>
            <a:fillRect/>
          </a:stretch>
        </p:blipFill>
        <p:spPr>
          <a:xfrm>
            <a:off x="1242269" y="4240282"/>
            <a:ext cx="4823252" cy="2809288"/>
          </a:xfrm>
          <a:prstGeom prst="rect">
            <a:avLst/>
          </a:prstGeom>
        </p:spPr>
      </p:pic>
      <p:pic>
        <p:nvPicPr>
          <p:cNvPr id="3" name="Picture 2">
            <a:extLst>
              <a:ext uri="{FF2B5EF4-FFF2-40B4-BE49-F238E27FC236}">
                <a16:creationId xmlns:a16="http://schemas.microsoft.com/office/drawing/2014/main" id="{76D69602-5EAD-9C43-B2CD-ED9C97ED564B}"/>
              </a:ext>
            </a:extLst>
          </p:cNvPr>
          <p:cNvPicPr>
            <a:picLocks noChangeAspect="1"/>
          </p:cNvPicPr>
          <p:nvPr/>
        </p:nvPicPr>
        <p:blipFill>
          <a:blip r:embed="rId5"/>
          <a:stretch>
            <a:fillRect/>
          </a:stretch>
        </p:blipFill>
        <p:spPr>
          <a:xfrm>
            <a:off x="7084797" y="4476152"/>
            <a:ext cx="5930160" cy="2304383"/>
          </a:xfrm>
          <a:prstGeom prst="rect">
            <a:avLst/>
          </a:prstGeom>
        </p:spPr>
      </p:pic>
    </p:spTree>
    <p:extLst>
      <p:ext uri="{BB962C8B-B14F-4D97-AF65-F5344CB8AC3E}">
        <p14:creationId xmlns:p14="http://schemas.microsoft.com/office/powerpoint/2010/main" val="171987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Foundational Work - LNE</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2304391"/>
          </a:xfrm>
        </p:spPr>
        <p:txBody>
          <a:bodyPr>
            <a:normAutofit/>
          </a:bodyPr>
          <a:lstStyle/>
          <a:p>
            <a:r>
              <a:rPr lang="en-US" sz="2800" dirty="0">
                <a:solidFill>
                  <a:schemeClr val="bg1"/>
                </a:solidFill>
                <a:latin typeface="Arial" panose="020B0604020202020204" pitchFamily="34" charset="0"/>
                <a:cs typeface="Arial" panose="020B0604020202020204" pitchFamily="34" charset="0"/>
              </a:rPr>
              <a:t>Core idea of the paper: to capture both local spread of infection (within district) and coordinated spread in neighboring districts (across districts)</a:t>
            </a:r>
          </a:p>
          <a:p>
            <a:pPr lvl="1"/>
            <a:r>
              <a:rPr lang="en-US" sz="2200" dirty="0">
                <a:solidFill>
                  <a:schemeClr val="bg1"/>
                </a:solidFill>
                <a:latin typeface="Arial" panose="020B0604020202020204" pitchFamily="34" charset="0"/>
                <a:cs typeface="Arial" panose="020B0604020202020204" pitchFamily="34" charset="0"/>
              </a:rPr>
              <a:t>Tested using prefectures in Japan, US states, countries in Europe</a:t>
            </a:r>
          </a:p>
          <a:p>
            <a:r>
              <a:rPr lang="en-US" sz="2800" dirty="0">
                <a:solidFill>
                  <a:schemeClr val="bg1"/>
                </a:solidFill>
                <a:latin typeface="Arial" panose="020B0604020202020204" pitchFamily="34" charset="0"/>
                <a:cs typeface="Arial" panose="020B0604020202020204" pitchFamily="34" charset="0"/>
              </a:rPr>
              <a:t>Connections between districts are based on a transportation link between the two zones </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4" name="Picture 3">
            <a:extLst>
              <a:ext uri="{FF2B5EF4-FFF2-40B4-BE49-F238E27FC236}">
                <a16:creationId xmlns:a16="http://schemas.microsoft.com/office/drawing/2014/main" id="{A19C102E-698A-724B-8BC2-81B580B7F004}"/>
              </a:ext>
            </a:extLst>
          </p:cNvPr>
          <p:cNvPicPr>
            <a:picLocks noChangeAspect="1"/>
          </p:cNvPicPr>
          <p:nvPr/>
        </p:nvPicPr>
        <p:blipFill>
          <a:blip r:embed="rId4"/>
          <a:stretch>
            <a:fillRect/>
          </a:stretch>
        </p:blipFill>
        <p:spPr>
          <a:xfrm>
            <a:off x="2330450" y="4613327"/>
            <a:ext cx="10172700" cy="2033115"/>
          </a:xfrm>
          <a:prstGeom prst="rect">
            <a:avLst/>
          </a:prstGeom>
        </p:spPr>
      </p:pic>
    </p:spTree>
    <p:extLst>
      <p:ext uri="{BB962C8B-B14F-4D97-AF65-F5344CB8AC3E}">
        <p14:creationId xmlns:p14="http://schemas.microsoft.com/office/powerpoint/2010/main" val="2825322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Foundational Work - LNE</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2304391"/>
          </a:xfrm>
        </p:spPr>
        <p:txBody>
          <a:bodyPr>
            <a:normAutofit/>
          </a:bodyPr>
          <a:lstStyle/>
          <a:p>
            <a:r>
              <a:rPr lang="en-US" sz="2800" dirty="0">
                <a:solidFill>
                  <a:schemeClr val="bg1"/>
                </a:solidFill>
                <a:latin typeface="Arial" panose="020B0604020202020204" pitchFamily="34" charset="0"/>
                <a:cs typeface="Arial" panose="020B0604020202020204" pitchFamily="34" charset="0"/>
              </a:rPr>
              <a:t>Bottom line of LNE: can serve as another early warning signal that can catch outbreaks prior to the critical transition</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2" name="Picture 1">
            <a:extLst>
              <a:ext uri="{FF2B5EF4-FFF2-40B4-BE49-F238E27FC236}">
                <a16:creationId xmlns:a16="http://schemas.microsoft.com/office/drawing/2014/main" id="{59A5CF21-360C-A743-BB10-8555B7D47963}"/>
              </a:ext>
            </a:extLst>
          </p:cNvPr>
          <p:cNvPicPr>
            <a:picLocks noChangeAspect="1"/>
          </p:cNvPicPr>
          <p:nvPr/>
        </p:nvPicPr>
        <p:blipFill>
          <a:blip r:embed="rId4"/>
          <a:stretch>
            <a:fillRect/>
          </a:stretch>
        </p:blipFill>
        <p:spPr>
          <a:xfrm>
            <a:off x="2783840" y="3162300"/>
            <a:ext cx="9316720" cy="3055620"/>
          </a:xfrm>
          <a:prstGeom prst="rect">
            <a:avLst/>
          </a:prstGeom>
        </p:spPr>
      </p:pic>
    </p:spTree>
    <p:extLst>
      <p:ext uri="{BB962C8B-B14F-4D97-AF65-F5344CB8AC3E}">
        <p14:creationId xmlns:p14="http://schemas.microsoft.com/office/powerpoint/2010/main" val="2427824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Early Warning Signals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6346959" y="1899888"/>
            <a:ext cx="7767203" cy="5313406"/>
          </a:xfrm>
        </p:spPr>
        <p:txBody>
          <a:bodyPr>
            <a:normAutofit/>
          </a:bodyPr>
          <a:lstStyle/>
          <a:p>
            <a:r>
              <a:rPr lang="en-US" dirty="0" err="1">
                <a:solidFill>
                  <a:schemeClr val="bg1"/>
                </a:solidFill>
                <a:latin typeface="Arial" panose="020B0604020202020204" pitchFamily="34" charset="0"/>
                <a:cs typeface="Arial" panose="020B0604020202020204" pitchFamily="34" charset="0"/>
              </a:rPr>
              <a:t>Scheffer</a:t>
            </a:r>
            <a:r>
              <a:rPr lang="en-US" dirty="0">
                <a:solidFill>
                  <a:schemeClr val="bg1"/>
                </a:solidFill>
                <a:latin typeface="Arial" panose="020B0604020202020204" pitchFamily="34" charset="0"/>
                <a:cs typeface="Arial" panose="020B0604020202020204" pitchFamily="34" charset="0"/>
              </a:rPr>
              <a:t> et. al. (Nature 2009) details the main symptoms of “critical slowing down”/approaching a critical transition</a:t>
            </a:r>
          </a:p>
          <a:p>
            <a:r>
              <a:rPr lang="en-US" dirty="0">
                <a:solidFill>
                  <a:schemeClr val="bg1"/>
                </a:solidFill>
                <a:latin typeface="Arial" panose="020B0604020202020204" pitchFamily="34" charset="0"/>
                <a:cs typeface="Arial" panose="020B0604020202020204" pitchFamily="34" charset="0"/>
              </a:rPr>
              <a:t>In the figures, panels b/c represent the pre-transition state while e/f represent the system moving toward transition</a:t>
            </a:r>
          </a:p>
          <a:p>
            <a:pPr lvl="1"/>
            <a:endParaRPr lang="en-US" sz="4000" dirty="0">
              <a:solidFill>
                <a:schemeClr val="bg1"/>
              </a:solidFill>
              <a:latin typeface="Arial" panose="020B0604020202020204" pitchFamily="34" charset="0"/>
              <a:cs typeface="Arial" panose="020B0604020202020204" pitchFamily="34" charset="0"/>
            </a:endParaRPr>
          </a:p>
          <a:p>
            <a:pPr lvl="1"/>
            <a:endParaRPr lang="en-US" sz="4000"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3" name="Picture 2">
            <a:extLst>
              <a:ext uri="{FF2B5EF4-FFF2-40B4-BE49-F238E27FC236}">
                <a16:creationId xmlns:a16="http://schemas.microsoft.com/office/drawing/2014/main" id="{B1EE575D-0BB8-DE4D-80A2-BC5470FFB556}"/>
              </a:ext>
            </a:extLst>
          </p:cNvPr>
          <p:cNvPicPr>
            <a:picLocks noChangeAspect="1"/>
          </p:cNvPicPr>
          <p:nvPr/>
        </p:nvPicPr>
        <p:blipFill>
          <a:blip r:embed="rId4"/>
          <a:stretch>
            <a:fillRect/>
          </a:stretch>
        </p:blipFill>
        <p:spPr>
          <a:xfrm>
            <a:off x="582141" y="2000935"/>
            <a:ext cx="5764818" cy="2567964"/>
          </a:xfrm>
          <a:prstGeom prst="rect">
            <a:avLst/>
          </a:prstGeom>
        </p:spPr>
      </p:pic>
      <p:pic>
        <p:nvPicPr>
          <p:cNvPr id="4" name="Picture 3">
            <a:extLst>
              <a:ext uri="{FF2B5EF4-FFF2-40B4-BE49-F238E27FC236}">
                <a16:creationId xmlns:a16="http://schemas.microsoft.com/office/drawing/2014/main" id="{794F7464-B9FB-6E4C-84D0-6023393EAF72}"/>
              </a:ext>
            </a:extLst>
          </p:cNvPr>
          <p:cNvPicPr>
            <a:picLocks noChangeAspect="1"/>
          </p:cNvPicPr>
          <p:nvPr/>
        </p:nvPicPr>
        <p:blipFill>
          <a:blip r:embed="rId5"/>
          <a:stretch>
            <a:fillRect/>
          </a:stretch>
        </p:blipFill>
        <p:spPr>
          <a:xfrm>
            <a:off x="582140" y="4851560"/>
            <a:ext cx="5764817" cy="2192986"/>
          </a:xfrm>
          <a:prstGeom prst="rect">
            <a:avLst/>
          </a:prstGeom>
        </p:spPr>
      </p:pic>
    </p:spTree>
    <p:extLst>
      <p:ext uri="{BB962C8B-B14F-4D97-AF65-F5344CB8AC3E}">
        <p14:creationId xmlns:p14="http://schemas.microsoft.com/office/powerpoint/2010/main" val="1802918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Early Warning Signals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532021" cy="5313406"/>
          </a:xfrm>
        </p:spPr>
        <p:txBody>
          <a:bodyPr>
            <a:normAutofit/>
          </a:bodyPr>
          <a:lstStyle/>
          <a:p>
            <a:r>
              <a:rPr lang="en-US" sz="4400" dirty="0">
                <a:solidFill>
                  <a:schemeClr val="bg1"/>
                </a:solidFill>
                <a:latin typeface="Arial" panose="020B0604020202020204" pitchFamily="34" charset="0"/>
                <a:cs typeface="Arial" panose="020B0604020202020204" pitchFamily="34" charset="0"/>
              </a:rPr>
              <a:t>Skewness of the distribution of states increases as the system approaches the critical transition point </a:t>
            </a:r>
          </a:p>
          <a:p>
            <a:r>
              <a:rPr lang="en-US" sz="4400" dirty="0">
                <a:solidFill>
                  <a:schemeClr val="bg1"/>
                </a:solidFill>
                <a:latin typeface="Arial" panose="020B0604020202020204" pitchFamily="34" charset="0"/>
                <a:cs typeface="Arial" panose="020B0604020202020204" pitchFamily="34" charset="0"/>
              </a:rPr>
              <a:t>In addition to the previously mentioned signals, flickering of the time series can also be present</a:t>
            </a:r>
          </a:p>
          <a:p>
            <a:pPr lvl="1"/>
            <a:r>
              <a:rPr lang="en-US" sz="3600" dirty="0">
                <a:solidFill>
                  <a:schemeClr val="bg1"/>
                </a:solidFill>
                <a:latin typeface="Arial" panose="020B0604020202020204" pitchFamily="34" charset="0"/>
                <a:cs typeface="Arial" panose="020B0604020202020204" pitchFamily="34" charset="0"/>
              </a:rPr>
              <a:t>Characterized by increased variance, increased skewness, and bimodality</a:t>
            </a:r>
          </a:p>
          <a:p>
            <a:endParaRPr lang="en-US" sz="3600" dirty="0">
              <a:solidFill>
                <a:schemeClr val="bg1"/>
              </a:solidFill>
              <a:latin typeface="Arial" panose="020B0604020202020204" pitchFamily="34" charset="0"/>
              <a:cs typeface="Arial" panose="020B0604020202020204" pitchFamily="34" charset="0"/>
            </a:endParaRPr>
          </a:p>
          <a:p>
            <a:pPr lvl="1"/>
            <a:endParaRPr lang="en-US" sz="3200" dirty="0">
              <a:solidFill>
                <a:schemeClr val="bg1"/>
              </a:solidFill>
              <a:latin typeface="Arial" panose="020B0604020202020204" pitchFamily="34" charset="0"/>
              <a:cs typeface="Arial" panose="020B0604020202020204" pitchFamily="34" charset="0"/>
            </a:endParaRPr>
          </a:p>
          <a:p>
            <a:pPr lvl="1"/>
            <a:endParaRPr lang="en-US" sz="3200" dirty="0">
              <a:solidFill>
                <a:schemeClr val="bg1"/>
              </a:solidFill>
              <a:latin typeface="Arial" panose="020B0604020202020204" pitchFamily="34" charset="0"/>
              <a:cs typeface="Arial" panose="020B0604020202020204" pitchFamily="34" charset="0"/>
            </a:endParaRPr>
          </a:p>
          <a:p>
            <a:endParaRPr lang="en-US" sz="44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3815869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Critical Slowing Down Theory</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7547429" y="1935891"/>
            <a:ext cx="6566732" cy="5313406"/>
          </a:xfrm>
        </p:spPr>
        <p:txBody>
          <a:bodyPr>
            <a:normAutofit/>
          </a:bodyPr>
          <a:lstStyle/>
          <a:p>
            <a:r>
              <a:rPr lang="en-US" sz="3600" dirty="0">
                <a:solidFill>
                  <a:schemeClr val="bg1"/>
                </a:solidFill>
                <a:latin typeface="Arial" panose="020B0604020202020204" pitchFamily="34" charset="0"/>
                <a:cs typeface="Arial" panose="020B0604020202020204" pitchFamily="34" charset="0"/>
              </a:rPr>
              <a:t>Figure shows a simulated population moving towards a critical transition (marked </a:t>
            </a:r>
            <a:r>
              <a:rPr lang="en-US" sz="3600" i="1" dirty="0">
                <a:solidFill>
                  <a:schemeClr val="bg1"/>
                </a:solidFill>
                <a:latin typeface="Arial" panose="020B0604020202020204" pitchFamily="34" charset="0"/>
                <a:cs typeface="Arial" panose="020B0604020202020204" pitchFamily="34" charset="0"/>
              </a:rPr>
              <a:t>F</a:t>
            </a:r>
            <a:r>
              <a:rPr lang="en-US" sz="3600" i="1" baseline="-25000" dirty="0">
                <a:solidFill>
                  <a:schemeClr val="bg1"/>
                </a:solidFill>
                <a:latin typeface="Arial" panose="020B0604020202020204" pitchFamily="34" charset="0"/>
                <a:cs typeface="Arial" panose="020B0604020202020204" pitchFamily="34" charset="0"/>
              </a:rPr>
              <a:t>1</a:t>
            </a:r>
            <a:r>
              <a:rPr lang="en-US" sz="3600" i="1" dirty="0">
                <a:solidFill>
                  <a:schemeClr val="bg1"/>
                </a:solidFill>
                <a:latin typeface="Arial" panose="020B0604020202020204" pitchFamily="34" charset="0"/>
                <a:cs typeface="Arial" panose="020B0604020202020204" pitchFamily="34" charset="0"/>
              </a:rPr>
              <a:t>)</a:t>
            </a:r>
            <a:endParaRPr lang="en-US" sz="3600" dirty="0">
              <a:solidFill>
                <a:schemeClr val="bg1"/>
              </a:solidFill>
              <a:latin typeface="Arial" panose="020B0604020202020204" pitchFamily="34" charset="0"/>
              <a:cs typeface="Arial" panose="020B0604020202020204" pitchFamily="34" charset="0"/>
            </a:endParaRPr>
          </a:p>
          <a:p>
            <a:r>
              <a:rPr lang="en-US" sz="3600" dirty="0">
                <a:solidFill>
                  <a:schemeClr val="bg1"/>
                </a:solidFill>
                <a:latin typeface="Arial" panose="020B0604020202020204" pitchFamily="34" charset="0"/>
                <a:cs typeface="Arial" panose="020B0604020202020204" pitchFamily="34" charset="0"/>
              </a:rPr>
              <a:t>The magnitude of residuals, standard deviation, and autocorrelation all increase as the transition is approached</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3" name="Picture 2">
            <a:extLst>
              <a:ext uri="{FF2B5EF4-FFF2-40B4-BE49-F238E27FC236}">
                <a16:creationId xmlns:a16="http://schemas.microsoft.com/office/drawing/2014/main" id="{B96EDA38-11C2-924A-8472-21FA53AB7C38}"/>
              </a:ext>
            </a:extLst>
          </p:cNvPr>
          <p:cNvPicPr>
            <a:picLocks noChangeAspect="1"/>
          </p:cNvPicPr>
          <p:nvPr/>
        </p:nvPicPr>
        <p:blipFill>
          <a:blip r:embed="rId4"/>
          <a:stretch>
            <a:fillRect/>
          </a:stretch>
        </p:blipFill>
        <p:spPr>
          <a:xfrm>
            <a:off x="1196465" y="1804512"/>
            <a:ext cx="6118735" cy="4725070"/>
          </a:xfrm>
          <a:prstGeom prst="rect">
            <a:avLst/>
          </a:prstGeom>
        </p:spPr>
      </p:pic>
      <p:sp>
        <p:nvSpPr>
          <p:cNvPr id="4" name="TextBox 3">
            <a:extLst>
              <a:ext uri="{FF2B5EF4-FFF2-40B4-BE49-F238E27FC236}">
                <a16:creationId xmlns:a16="http://schemas.microsoft.com/office/drawing/2014/main" id="{4FEAFDA5-4986-8C41-8F82-9ADC41D0CE62}"/>
              </a:ext>
            </a:extLst>
          </p:cNvPr>
          <p:cNvSpPr txBox="1"/>
          <p:nvPr/>
        </p:nvSpPr>
        <p:spPr>
          <a:xfrm>
            <a:off x="2240568" y="6710956"/>
            <a:ext cx="4432607" cy="461665"/>
          </a:xfrm>
          <a:prstGeom prst="rect">
            <a:avLst/>
          </a:prstGeom>
          <a:noFill/>
        </p:spPr>
        <p:txBody>
          <a:bodyPr wrap="square" rtlCol="0">
            <a:spAutoFit/>
          </a:bodyPr>
          <a:lstStyle/>
          <a:p>
            <a:r>
              <a:rPr lang="en-US" sz="2400" dirty="0" err="1">
                <a:solidFill>
                  <a:schemeClr val="bg1"/>
                </a:solidFill>
                <a:latin typeface="Arial" panose="020B0604020202020204" pitchFamily="34" charset="0"/>
                <a:cs typeface="Arial" panose="020B0604020202020204" pitchFamily="34" charset="0"/>
              </a:rPr>
              <a:t>Scheffer</a:t>
            </a:r>
            <a:r>
              <a:rPr lang="en-US" sz="2400" dirty="0">
                <a:solidFill>
                  <a:schemeClr val="bg1"/>
                </a:solidFill>
                <a:latin typeface="Arial" panose="020B0604020202020204" pitchFamily="34" charset="0"/>
                <a:cs typeface="Arial" panose="020B0604020202020204" pitchFamily="34" charset="0"/>
              </a:rPr>
              <a:t> et. al </a:t>
            </a:r>
            <a:r>
              <a:rPr lang="en-US" sz="2400" i="1" dirty="0">
                <a:solidFill>
                  <a:schemeClr val="bg1"/>
                </a:solidFill>
                <a:latin typeface="Arial" panose="020B0604020202020204" pitchFamily="34" charset="0"/>
                <a:cs typeface="Arial" panose="020B0604020202020204" pitchFamily="34" charset="0"/>
              </a:rPr>
              <a:t>(Nature, </a:t>
            </a:r>
            <a:r>
              <a:rPr lang="en-US" sz="2400" dirty="0">
                <a:solidFill>
                  <a:schemeClr val="bg1"/>
                </a:solidFill>
                <a:latin typeface="Arial" panose="020B0604020202020204" pitchFamily="34" charset="0"/>
                <a:cs typeface="Arial" panose="020B0604020202020204" pitchFamily="34" charset="0"/>
              </a:rPr>
              <a:t>2009)</a:t>
            </a:r>
          </a:p>
        </p:txBody>
      </p:sp>
    </p:spTree>
    <p:extLst>
      <p:ext uri="{BB962C8B-B14F-4D97-AF65-F5344CB8AC3E}">
        <p14:creationId xmlns:p14="http://schemas.microsoft.com/office/powerpoint/2010/main" val="2039495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Network Interface with EWS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600" dirty="0">
                <a:solidFill>
                  <a:schemeClr val="bg1"/>
                </a:solidFill>
                <a:latin typeface="Arial" panose="020B0604020202020204" pitchFamily="34" charset="0"/>
                <a:cs typeface="Arial" panose="020B0604020202020204" pitchFamily="34" charset="0"/>
              </a:rPr>
              <a:t>We model geographic relationships using a network framework under the assumption that physical boundaries represent ways people (and thus diseases) can move between regions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4" name="Picture 3">
            <a:extLst>
              <a:ext uri="{FF2B5EF4-FFF2-40B4-BE49-F238E27FC236}">
                <a16:creationId xmlns:a16="http://schemas.microsoft.com/office/drawing/2014/main" id="{153B8E70-1BD0-48CF-BD92-2096868BB8DF}"/>
              </a:ext>
            </a:extLst>
          </p:cNvPr>
          <p:cNvPicPr>
            <a:picLocks noChangeAspect="1"/>
          </p:cNvPicPr>
          <p:nvPr/>
        </p:nvPicPr>
        <p:blipFill>
          <a:blip r:embed="rId4"/>
          <a:stretch>
            <a:fillRect/>
          </a:stretch>
        </p:blipFill>
        <p:spPr>
          <a:xfrm>
            <a:off x="2765293" y="3760382"/>
            <a:ext cx="8773749" cy="2638793"/>
          </a:xfrm>
          <a:prstGeom prst="rect">
            <a:avLst/>
          </a:prstGeom>
        </p:spPr>
      </p:pic>
      <p:sp>
        <p:nvSpPr>
          <p:cNvPr id="2" name="TextBox 1">
            <a:extLst>
              <a:ext uri="{FF2B5EF4-FFF2-40B4-BE49-F238E27FC236}">
                <a16:creationId xmlns:a16="http://schemas.microsoft.com/office/drawing/2014/main" id="{5B28CF91-0819-424B-8ED5-160ADEC633A9}"/>
              </a:ext>
            </a:extLst>
          </p:cNvPr>
          <p:cNvSpPr txBox="1"/>
          <p:nvPr/>
        </p:nvSpPr>
        <p:spPr>
          <a:xfrm>
            <a:off x="1098699" y="6697549"/>
            <a:ext cx="13015464" cy="646331"/>
          </a:xfrm>
          <a:prstGeom prst="rect">
            <a:avLst/>
          </a:prstGeom>
          <a:noFill/>
        </p:spPr>
        <p:txBody>
          <a:bodyPr wrap="square" rtlCol="0">
            <a:spAutoFit/>
          </a:bodyPr>
          <a:lstStyle/>
          <a:p>
            <a:r>
              <a:rPr lang="en-US" sz="1800" dirty="0">
                <a:solidFill>
                  <a:schemeClr val="bg1"/>
                </a:solidFill>
                <a:latin typeface="Segoe UI" panose="020B0502040204020203" pitchFamily="34" charset="0"/>
              </a:rPr>
              <a:t>Liu, R., et al. (2021). "Predicting local COVID-19 outbreaks and infectious disease epidemics based on landscape network entropy." </a:t>
            </a:r>
            <a:r>
              <a:rPr lang="en-US" sz="1800" u="sng" dirty="0">
                <a:solidFill>
                  <a:schemeClr val="bg1"/>
                </a:solidFill>
                <a:latin typeface="Segoe UI" panose="020B0502040204020203" pitchFamily="34" charset="0"/>
              </a:rPr>
              <a:t>Science Bulletin </a:t>
            </a:r>
            <a:r>
              <a:rPr lang="en-US" sz="1800" b="1" u="sng" dirty="0">
                <a:solidFill>
                  <a:schemeClr val="bg1"/>
                </a:solidFill>
                <a:latin typeface="Segoe UI" panose="020B0502040204020203" pitchFamily="34" charset="0"/>
              </a:rPr>
              <a:t>66</a:t>
            </a:r>
            <a:r>
              <a:rPr lang="en-US" sz="1800" b="0" u="sng" dirty="0">
                <a:solidFill>
                  <a:schemeClr val="bg1"/>
                </a:solidFill>
                <a:latin typeface="Segoe UI" panose="020B0502040204020203" pitchFamily="34" charset="0"/>
              </a:rPr>
              <a:t>(22): 2265-2270.</a:t>
            </a:r>
            <a:endParaRPr lang="en-US" dirty="0">
              <a:solidFill>
                <a:schemeClr val="bg1"/>
              </a:solidFill>
            </a:endParaRPr>
          </a:p>
        </p:txBody>
      </p:sp>
    </p:spTree>
    <p:extLst>
      <p:ext uri="{BB962C8B-B14F-4D97-AF65-F5344CB8AC3E}">
        <p14:creationId xmlns:p14="http://schemas.microsoft.com/office/powerpoint/2010/main" val="3888642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Network Entropy</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fontScale="92500" lnSpcReduction="10000"/>
          </a:bodyPr>
          <a:lstStyle/>
          <a:p>
            <a:r>
              <a:rPr lang="en-US" sz="3200" dirty="0">
                <a:solidFill>
                  <a:schemeClr val="bg1"/>
                </a:solidFill>
                <a:latin typeface="Arial" panose="020B0604020202020204" pitchFamily="34" charset="0"/>
                <a:cs typeface="Arial" panose="020B0604020202020204" pitchFamily="34" charset="0"/>
              </a:rPr>
              <a:t>There is a certain amount of “information” contained in each node (member) of a network</a:t>
            </a:r>
          </a:p>
          <a:p>
            <a:r>
              <a:rPr lang="en-US" sz="3200" dirty="0">
                <a:solidFill>
                  <a:schemeClr val="bg1"/>
                </a:solidFill>
                <a:latin typeface="Arial" panose="020B0604020202020204" pitchFamily="34" charset="0"/>
                <a:cs typeface="Arial" panose="020B0604020202020204" pitchFamily="34" charset="0"/>
              </a:rPr>
              <a:t>Can be properties of a node, relationships to other nodes, membership in a community of nodes, etc.</a:t>
            </a:r>
          </a:p>
          <a:p>
            <a:endParaRPr lang="en-US" sz="3600" dirty="0">
              <a:solidFill>
                <a:schemeClr val="bg1"/>
              </a:solidFill>
              <a:latin typeface="Arial" panose="020B0604020202020204" pitchFamily="34" charset="0"/>
              <a:cs typeface="Arial" panose="020B0604020202020204" pitchFamily="34" charset="0"/>
            </a:endParaRPr>
          </a:p>
          <a:p>
            <a:endParaRPr lang="en-US" sz="3600" dirty="0">
              <a:solidFill>
                <a:schemeClr val="bg1"/>
              </a:solidFill>
              <a:latin typeface="Arial" panose="020B0604020202020204" pitchFamily="34" charset="0"/>
              <a:cs typeface="Arial" panose="020B0604020202020204" pitchFamily="34" charset="0"/>
            </a:endParaRPr>
          </a:p>
          <a:p>
            <a:endParaRPr lang="en-US" sz="3600" dirty="0">
              <a:solidFill>
                <a:schemeClr val="bg1"/>
              </a:solidFill>
              <a:latin typeface="Arial" panose="020B0604020202020204" pitchFamily="34" charset="0"/>
              <a:cs typeface="Arial" panose="020B0604020202020204" pitchFamily="34" charset="0"/>
            </a:endParaRPr>
          </a:p>
          <a:p>
            <a:endParaRPr lang="en-US" sz="3600" dirty="0">
              <a:solidFill>
                <a:schemeClr val="bg1"/>
              </a:solidFill>
              <a:latin typeface="Arial" panose="020B0604020202020204" pitchFamily="34" charset="0"/>
              <a:cs typeface="Arial" panose="020B0604020202020204" pitchFamily="34" charset="0"/>
            </a:endParaRPr>
          </a:p>
          <a:p>
            <a:r>
              <a:rPr lang="en-US" sz="3600" dirty="0">
                <a:solidFill>
                  <a:schemeClr val="bg1"/>
                </a:solidFill>
                <a:latin typeface="Arial" panose="020B0604020202020204" pitchFamily="34" charset="0"/>
                <a:cs typeface="Arial" panose="020B0604020202020204" pitchFamily="34" charset="0"/>
              </a:rPr>
              <a:t>Entropy is the average level of “information” given by each node characteristic’s possible outcomes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5" name="Picture 4">
            <a:extLst>
              <a:ext uri="{FF2B5EF4-FFF2-40B4-BE49-F238E27FC236}">
                <a16:creationId xmlns:a16="http://schemas.microsoft.com/office/drawing/2014/main" id="{549629AE-A3D3-4A03-92F1-95AE02A909B2}"/>
              </a:ext>
            </a:extLst>
          </p:cNvPr>
          <p:cNvPicPr>
            <a:picLocks noChangeAspect="1"/>
          </p:cNvPicPr>
          <p:nvPr/>
        </p:nvPicPr>
        <p:blipFill>
          <a:blip r:embed="rId4"/>
          <a:stretch>
            <a:fillRect/>
          </a:stretch>
        </p:blipFill>
        <p:spPr>
          <a:xfrm>
            <a:off x="2320622" y="3810000"/>
            <a:ext cx="10202699" cy="2091179"/>
          </a:xfrm>
          <a:prstGeom prst="rect">
            <a:avLst/>
          </a:prstGeom>
        </p:spPr>
      </p:pic>
    </p:spTree>
    <p:extLst>
      <p:ext uri="{BB962C8B-B14F-4D97-AF65-F5344CB8AC3E}">
        <p14:creationId xmlns:p14="http://schemas.microsoft.com/office/powerpoint/2010/main" val="1435284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Hypotheses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lnSpcReduction="10000"/>
          </a:bodyPr>
          <a:lstStyle/>
          <a:p>
            <a:r>
              <a:rPr lang="en-US" sz="3600" dirty="0">
                <a:solidFill>
                  <a:schemeClr val="bg1"/>
                </a:solidFill>
                <a:latin typeface="Arial" panose="020B0604020202020204" pitchFamily="34" charset="0"/>
                <a:cs typeface="Arial" panose="020B0604020202020204" pitchFamily="34" charset="0"/>
              </a:rPr>
              <a:t>Hypothesis 1: The EWS framework can achieve at least 80% accuracy when detecting a doubling of case counts within a 14-day period</a:t>
            </a:r>
          </a:p>
          <a:p>
            <a:r>
              <a:rPr lang="en-US" sz="3600" dirty="0">
                <a:solidFill>
                  <a:schemeClr val="bg1"/>
                </a:solidFill>
                <a:latin typeface="Arial" panose="020B0604020202020204" pitchFamily="34" charset="0"/>
                <a:cs typeface="Arial" panose="020B0604020202020204" pitchFamily="34" charset="0"/>
              </a:rPr>
              <a:t>Hypothesis 2: Surges in network-based EWS will precede case increases in not only an index region but also in neighboring geographic regions</a:t>
            </a:r>
          </a:p>
          <a:p>
            <a:r>
              <a:rPr lang="en-US" sz="3600" dirty="0">
                <a:solidFill>
                  <a:schemeClr val="bg1"/>
                </a:solidFill>
                <a:latin typeface="Arial" panose="020B0604020202020204" pitchFamily="34" charset="0"/>
                <a:cs typeface="Arial" panose="020B0604020202020204" pitchFamily="34" charset="0"/>
              </a:rPr>
              <a:t>Hypothesis 3: Surges of EWS can be detected in more affluent communities and those with greater White populations before they are detected in communities with a large proportion of racial and ethnic minority residents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427870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Specific Aims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13532021" cy="5313406"/>
          </a:xfrm>
        </p:spPr>
        <p:txBody>
          <a:bodyPr>
            <a:normAutofit/>
          </a:bodyPr>
          <a:lstStyle/>
          <a:p>
            <a:r>
              <a:rPr lang="en-US" sz="4400" dirty="0">
                <a:solidFill>
                  <a:schemeClr val="bg1"/>
                </a:solidFill>
                <a:latin typeface="Arial" panose="020B0604020202020204" pitchFamily="34" charset="0"/>
                <a:cs typeface="Arial" panose="020B0604020202020204" pitchFamily="34" charset="0"/>
              </a:rPr>
              <a:t>Aim 1: Examine the mechanisms behind aggressive and peaceful states in network-based social experiments</a:t>
            </a:r>
          </a:p>
          <a:p>
            <a:r>
              <a:rPr lang="en-US" sz="4400" dirty="0">
                <a:solidFill>
                  <a:schemeClr val="bg1"/>
                </a:solidFill>
                <a:latin typeface="Arial" panose="020B0604020202020204" pitchFamily="34" charset="0"/>
                <a:cs typeface="Arial" panose="020B0604020202020204" pitchFamily="34" charset="0"/>
              </a:rPr>
              <a:t>Aim 2: Evaluate early warning signals (EWS) and network-based derivatives as predictive tools for infectious disease outbreaks</a:t>
            </a:r>
          </a:p>
          <a:p>
            <a:r>
              <a:rPr lang="en-US" sz="4400" dirty="0">
                <a:solidFill>
                  <a:schemeClr val="bg1"/>
                </a:solidFill>
                <a:latin typeface="Arial" panose="020B0604020202020204" pitchFamily="34" charset="0"/>
                <a:cs typeface="Arial" panose="020B0604020202020204" pitchFamily="34" charset="0"/>
              </a:rPr>
              <a:t>Aim 3: Develop and test a text inference model for detecting gender bias in academic citations</a:t>
            </a:r>
          </a:p>
          <a:p>
            <a:endParaRPr lang="en-US" sz="4400" dirty="0">
              <a:solidFill>
                <a:schemeClr val="bg1"/>
              </a:solidFill>
              <a:latin typeface="Arial" panose="020B0604020202020204" pitchFamily="34" charset="0"/>
              <a:cs typeface="Arial" panose="020B0604020202020204" pitchFamily="34" charset="0"/>
            </a:endParaRPr>
          </a:p>
          <a:p>
            <a:pPr marL="0" indent="0">
              <a:buNone/>
            </a:pPr>
            <a:endParaRPr lang="en-US" sz="44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415070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Data Sources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dirty="0">
                <a:solidFill>
                  <a:schemeClr val="bg1"/>
                </a:solidFill>
                <a:latin typeface="Arial" panose="020B0604020202020204" pitchFamily="34" charset="0"/>
                <a:cs typeface="Arial" panose="020B0604020202020204" pitchFamily="34" charset="0"/>
              </a:rPr>
              <a:t>COVID-19 case series from the UC/CDPH COVID-19 consortium</a:t>
            </a:r>
          </a:p>
          <a:p>
            <a:pPr lvl="1"/>
            <a:r>
              <a:rPr lang="en-US" sz="3200" dirty="0">
                <a:solidFill>
                  <a:schemeClr val="bg1"/>
                </a:solidFill>
                <a:latin typeface="Arial" panose="020B0604020202020204" pitchFamily="34" charset="0"/>
                <a:cs typeface="Arial" panose="020B0604020202020204" pitchFamily="34" charset="0"/>
              </a:rPr>
              <a:t>COVID-19 cases stratified by age/gender/race/ethnicity as reported to CDPH </a:t>
            </a:r>
          </a:p>
          <a:p>
            <a:r>
              <a:rPr lang="en-US" dirty="0">
                <a:solidFill>
                  <a:schemeClr val="bg1"/>
                </a:solidFill>
                <a:latin typeface="Arial" panose="020B0604020202020204" pitchFamily="34" charset="0"/>
                <a:cs typeface="Arial" panose="020B0604020202020204" pitchFamily="34" charset="0"/>
              </a:rPr>
              <a:t>Public COVID-19 case trends from NY Times and CDC database for non-California states</a:t>
            </a:r>
          </a:p>
          <a:p>
            <a:r>
              <a:rPr lang="en-US" dirty="0">
                <a:solidFill>
                  <a:schemeClr val="bg1"/>
                </a:solidFill>
                <a:latin typeface="Arial" panose="020B0604020202020204" pitchFamily="34" charset="0"/>
                <a:cs typeface="Arial" panose="020B0604020202020204" pitchFamily="34" charset="0"/>
              </a:rPr>
              <a:t>Community/county-level sociodemographic data from official State databases and American Community Survey</a:t>
            </a:r>
          </a:p>
          <a:p>
            <a:r>
              <a:rPr lang="en-US" dirty="0">
                <a:solidFill>
                  <a:schemeClr val="bg1"/>
                </a:solidFill>
                <a:latin typeface="Arial" panose="020B0604020202020204" pitchFamily="34" charset="0"/>
                <a:cs typeface="Arial" panose="020B0604020202020204" pitchFamily="34" charset="0"/>
              </a:rPr>
              <a:t>Historical outbreak data from Project Tycho from University of Pittsburgh</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1913610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Analytic Plan</a:t>
            </a:r>
            <a:endParaRPr lang="en-US" sz="2700" dirty="0">
              <a:solidFill>
                <a:schemeClr val="bg1"/>
              </a:solidFill>
              <a:latin typeface="Arial"/>
              <a:cs typeface="Arial"/>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
        <p:nvSpPr>
          <p:cNvPr id="3" name="Right Arrow Callout 2">
            <a:extLst>
              <a:ext uri="{FF2B5EF4-FFF2-40B4-BE49-F238E27FC236}">
                <a16:creationId xmlns:a16="http://schemas.microsoft.com/office/drawing/2014/main" id="{1BDFBE39-8106-F344-9397-2ECEB073CCBA}"/>
              </a:ext>
            </a:extLst>
          </p:cNvPr>
          <p:cNvSpPr/>
          <p:nvPr/>
        </p:nvSpPr>
        <p:spPr>
          <a:xfrm>
            <a:off x="667583" y="2541502"/>
            <a:ext cx="4926394" cy="2400292"/>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1: Calculate both traditional and network EWS</a:t>
            </a:r>
          </a:p>
        </p:txBody>
      </p:sp>
      <p:sp>
        <p:nvSpPr>
          <p:cNvPr id="16" name="Right Arrow Callout 15">
            <a:extLst>
              <a:ext uri="{FF2B5EF4-FFF2-40B4-BE49-F238E27FC236}">
                <a16:creationId xmlns:a16="http://schemas.microsoft.com/office/drawing/2014/main" id="{F3005C75-D3B9-934C-A115-698EF33C2855}"/>
              </a:ext>
            </a:extLst>
          </p:cNvPr>
          <p:cNvSpPr/>
          <p:nvPr/>
        </p:nvSpPr>
        <p:spPr>
          <a:xfrm>
            <a:off x="5593977" y="2561782"/>
            <a:ext cx="4652682" cy="2400291"/>
          </a:xfrm>
          <a:prstGeom prst="rightArrow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Step 2: Evaluate predictive accuracy to detect a doubling in cases in 14 days</a:t>
            </a:r>
          </a:p>
        </p:txBody>
      </p:sp>
      <p:sp>
        <p:nvSpPr>
          <p:cNvPr id="4" name="Rectangle 3">
            <a:extLst>
              <a:ext uri="{FF2B5EF4-FFF2-40B4-BE49-F238E27FC236}">
                <a16:creationId xmlns:a16="http://schemas.microsoft.com/office/drawing/2014/main" id="{D71F8637-1009-264A-8B58-AFE7086CCD7F}"/>
              </a:ext>
            </a:extLst>
          </p:cNvPr>
          <p:cNvSpPr/>
          <p:nvPr/>
        </p:nvSpPr>
        <p:spPr>
          <a:xfrm>
            <a:off x="10246659" y="2541502"/>
            <a:ext cx="3867503" cy="248991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3: Evaluate ability of EWS to detect health inequalities using data stratified by proportion of racial/ethnic minority populations</a:t>
            </a:r>
          </a:p>
        </p:txBody>
      </p:sp>
      <p:sp>
        <p:nvSpPr>
          <p:cNvPr id="5" name="Up Arrow Callout 4">
            <a:extLst>
              <a:ext uri="{FF2B5EF4-FFF2-40B4-BE49-F238E27FC236}">
                <a16:creationId xmlns:a16="http://schemas.microsoft.com/office/drawing/2014/main" id="{0630FA4F-B1DC-444E-909C-70F9A36DF7AE}"/>
              </a:ext>
            </a:extLst>
          </p:cNvPr>
          <p:cNvSpPr/>
          <p:nvPr/>
        </p:nvSpPr>
        <p:spPr>
          <a:xfrm>
            <a:off x="667582" y="4954718"/>
            <a:ext cx="3339642" cy="2400273"/>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Step 0: Translate network-based EWS code into R</a:t>
            </a:r>
          </a:p>
        </p:txBody>
      </p:sp>
    </p:spTree>
    <p:extLst>
      <p:ext uri="{BB962C8B-B14F-4D97-AF65-F5344CB8AC3E}">
        <p14:creationId xmlns:p14="http://schemas.microsoft.com/office/powerpoint/2010/main" val="3913375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Step 0</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dirty="0">
                <a:solidFill>
                  <a:schemeClr val="bg1"/>
                </a:solidFill>
                <a:latin typeface="Arial" panose="020B0604020202020204" pitchFamily="34" charset="0"/>
                <a:cs typeface="Arial" panose="020B0604020202020204" pitchFamily="34" charset="0"/>
              </a:rPr>
              <a:t>Requested the code to construct LNE from the original authors (Liu et al.)</a:t>
            </a:r>
          </a:p>
          <a:p>
            <a:r>
              <a:rPr lang="en-US" dirty="0">
                <a:solidFill>
                  <a:schemeClr val="bg1"/>
                </a:solidFill>
                <a:latin typeface="Arial" panose="020B0604020202020204" pitchFamily="34" charset="0"/>
                <a:cs typeface="Arial" panose="020B0604020202020204" pitchFamily="34" charset="0"/>
              </a:rPr>
              <a:t>Rewrote the code in R and verified the results obtained in the original article</a:t>
            </a:r>
          </a:p>
          <a:p>
            <a:r>
              <a:rPr lang="en-US" dirty="0">
                <a:solidFill>
                  <a:schemeClr val="bg1"/>
                </a:solidFill>
                <a:latin typeface="Arial" panose="020B0604020202020204" pitchFamily="34" charset="0"/>
                <a:cs typeface="Arial" panose="020B0604020202020204" pitchFamily="34" charset="0"/>
              </a:rPr>
              <a:t>Have run trial simulations using the network-based infectious disease simulation (used in Nishi 2020 </a:t>
            </a:r>
            <a:r>
              <a:rPr lang="en-US" i="1" dirty="0">
                <a:solidFill>
                  <a:schemeClr val="bg1"/>
                </a:solidFill>
                <a:latin typeface="Arial" panose="020B0604020202020204" pitchFamily="34" charset="0"/>
                <a:cs typeface="Arial" panose="020B0604020202020204" pitchFamily="34" charset="0"/>
              </a:rPr>
              <a:t>PNAS</a:t>
            </a:r>
            <a:r>
              <a:rPr lang="en-US" dirty="0">
                <a:solidFill>
                  <a:schemeClr val="bg1"/>
                </a:solidFill>
                <a:latin typeface="Arial" panose="020B0604020202020204" pitchFamily="34" charset="0"/>
                <a:cs typeface="Arial" panose="020B0604020202020204" pitchFamily="34" charset="0"/>
              </a:rPr>
              <a:t>) </a:t>
            </a:r>
            <a:endParaRPr lang="en-US" sz="3200" dirty="0">
              <a:solidFill>
                <a:schemeClr val="bg1"/>
              </a:solidFill>
              <a:latin typeface="Arial" panose="020B0604020202020204" pitchFamily="34" charset="0"/>
              <a:cs typeface="Arial" panose="020B0604020202020204" pitchFamily="34" charset="0"/>
            </a:endParaRPr>
          </a:p>
          <a:p>
            <a:pPr lvl="1"/>
            <a:r>
              <a:rPr lang="en-US" sz="2600" dirty="0">
                <a:solidFill>
                  <a:schemeClr val="bg1"/>
                </a:solidFill>
                <a:latin typeface="Arial" panose="020B0604020202020204" pitchFamily="34" charset="0"/>
                <a:cs typeface="Arial" panose="020B0604020202020204" pitchFamily="34" charset="0"/>
              </a:rPr>
              <a:t>Confirm if LNE can identify surges in networks generated with random community structures instead of geographic networks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68930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Step 1</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dirty="0">
                <a:solidFill>
                  <a:schemeClr val="bg1"/>
                </a:solidFill>
                <a:latin typeface="Arial" panose="020B0604020202020204" pitchFamily="34" charset="0"/>
                <a:cs typeface="Arial" panose="020B0604020202020204" pitchFamily="34" charset="0"/>
              </a:rPr>
              <a:t>Confirm that established EWS are valid using COVID-19 case series from different US states</a:t>
            </a:r>
          </a:p>
          <a:p>
            <a:pPr lvl="1"/>
            <a:r>
              <a:rPr lang="en-US" sz="3200" dirty="0">
                <a:solidFill>
                  <a:schemeClr val="bg1"/>
                </a:solidFill>
                <a:latin typeface="Arial" panose="020B0604020202020204" pitchFamily="34" charset="0"/>
                <a:cs typeface="Arial" panose="020B0604020202020204" pitchFamily="34" charset="0"/>
              </a:rPr>
              <a:t>Variance</a:t>
            </a:r>
          </a:p>
          <a:p>
            <a:pPr lvl="1"/>
            <a:r>
              <a:rPr lang="en-US" sz="3200" dirty="0">
                <a:solidFill>
                  <a:schemeClr val="bg1"/>
                </a:solidFill>
                <a:latin typeface="Arial" panose="020B0604020202020204" pitchFamily="34" charset="0"/>
                <a:cs typeface="Arial" panose="020B0604020202020204" pitchFamily="34" charset="0"/>
              </a:rPr>
              <a:t>Lag-1 autocorrelation</a:t>
            </a:r>
          </a:p>
          <a:p>
            <a:pPr lvl="1"/>
            <a:r>
              <a:rPr lang="en-US" sz="3200" dirty="0">
                <a:solidFill>
                  <a:schemeClr val="bg1"/>
                </a:solidFill>
                <a:latin typeface="Arial" panose="020B0604020202020204" pitchFamily="34" charset="0"/>
                <a:cs typeface="Arial" panose="020B0604020202020204" pitchFamily="34" charset="0"/>
              </a:rPr>
              <a:t>Skewness</a:t>
            </a:r>
            <a:endParaRPr lang="en-US" sz="3800" dirty="0">
              <a:solidFill>
                <a:schemeClr val="bg1"/>
              </a:solidFill>
              <a:latin typeface="Arial" panose="020B0604020202020204" pitchFamily="34" charset="0"/>
              <a:cs typeface="Arial" panose="020B0604020202020204" pitchFamily="34" charset="0"/>
            </a:endParaRPr>
          </a:p>
          <a:p>
            <a:r>
              <a:rPr lang="en-US" sz="3800" dirty="0">
                <a:solidFill>
                  <a:schemeClr val="bg1"/>
                </a:solidFill>
                <a:latin typeface="Arial" panose="020B0604020202020204" pitchFamily="34" charset="0"/>
                <a:cs typeface="Arial" panose="020B0604020202020204" pitchFamily="34" charset="0"/>
              </a:rPr>
              <a:t>Repeat for network-based EWS (both LNE and modified versions)</a:t>
            </a:r>
          </a:p>
          <a:p>
            <a:r>
              <a:rPr lang="en-US" dirty="0">
                <a:solidFill>
                  <a:schemeClr val="bg1"/>
                </a:solidFill>
                <a:latin typeface="Arial" panose="020B0604020202020204" pitchFamily="34" charset="0"/>
                <a:cs typeface="Arial" panose="020B0604020202020204" pitchFamily="34" charset="0"/>
              </a:rPr>
              <a:t>Verify correlations of EWS surges and case surges using historical outbreak data</a:t>
            </a:r>
            <a:endParaRPr lang="en-US" sz="3200" dirty="0">
              <a:solidFill>
                <a:schemeClr val="bg1"/>
              </a:solidFill>
              <a:latin typeface="Arial" panose="020B0604020202020204" pitchFamily="34" charset="0"/>
              <a:cs typeface="Arial" panose="020B0604020202020204" pitchFamily="34" charset="0"/>
            </a:endParaRPr>
          </a:p>
          <a:p>
            <a:pPr lvl="1"/>
            <a:endParaRPr lang="en-US" sz="2800" dirty="0">
              <a:solidFill>
                <a:schemeClr val="bg1"/>
              </a:solidFill>
              <a:latin typeface="Arial" panose="020B0604020202020204" pitchFamily="34" charset="0"/>
              <a:cs typeface="Arial" panose="020B0604020202020204" pitchFamily="34" charset="0"/>
            </a:endParaRPr>
          </a:p>
          <a:p>
            <a:pPr lvl="1"/>
            <a:endParaRPr lang="en-US" sz="32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3512953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Calculating EWS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800" dirty="0">
                <a:solidFill>
                  <a:schemeClr val="bg1"/>
                </a:solidFill>
                <a:latin typeface="Arial" panose="020B0604020202020204" pitchFamily="34" charset="0"/>
                <a:cs typeface="Arial" panose="020B0604020202020204" pitchFamily="34" charset="0"/>
              </a:rPr>
              <a:t>Increased variance</a:t>
            </a:r>
          </a:p>
          <a:p>
            <a:pPr lvl="1"/>
            <a:r>
              <a:rPr lang="en-US" sz="2900" dirty="0">
                <a:solidFill>
                  <a:schemeClr val="bg1"/>
                </a:solidFill>
                <a:latin typeface="Arial" panose="020B0604020202020204" pitchFamily="34" charset="0"/>
                <a:cs typeface="Arial" panose="020B0604020202020204" pitchFamily="34" charset="0"/>
              </a:rPr>
              <a:t>Calculate the rolling standard deviation of the case time series</a:t>
            </a:r>
          </a:p>
          <a:p>
            <a:r>
              <a:rPr lang="en-US" sz="3800" dirty="0">
                <a:solidFill>
                  <a:schemeClr val="bg1"/>
                </a:solidFill>
                <a:latin typeface="Arial" panose="020B0604020202020204" pitchFamily="34" charset="0"/>
                <a:cs typeface="Arial" panose="020B0604020202020204" pitchFamily="34" charset="0"/>
              </a:rPr>
              <a:t>Increased autocorrelation</a:t>
            </a:r>
          </a:p>
          <a:p>
            <a:pPr lvl="1"/>
            <a:r>
              <a:rPr lang="en-US" sz="2900" dirty="0">
                <a:solidFill>
                  <a:schemeClr val="bg1"/>
                </a:solidFill>
                <a:latin typeface="Arial" panose="020B0604020202020204" pitchFamily="34" charset="0"/>
                <a:cs typeface="Arial" panose="020B0604020202020204" pitchFamily="34" charset="0"/>
              </a:rPr>
              <a:t>Calculate the lag-1 (AR 1) autocorrelation of the case time series</a:t>
            </a:r>
          </a:p>
          <a:p>
            <a:r>
              <a:rPr lang="en-US" sz="3800" dirty="0">
                <a:solidFill>
                  <a:schemeClr val="bg1"/>
                </a:solidFill>
                <a:latin typeface="Arial" panose="020B0604020202020204" pitchFamily="34" charset="0"/>
                <a:cs typeface="Arial" panose="020B0604020202020204" pitchFamily="34" charset="0"/>
              </a:rPr>
              <a:t>Increased skewness</a:t>
            </a:r>
          </a:p>
          <a:p>
            <a:pPr lvl="1"/>
            <a:r>
              <a:rPr lang="en-US" sz="2900" dirty="0">
                <a:solidFill>
                  <a:schemeClr val="bg1"/>
                </a:solidFill>
                <a:latin typeface="Arial" panose="020B0604020202020204" pitchFamily="34" charset="0"/>
                <a:cs typeface="Arial" panose="020B0604020202020204" pitchFamily="34" charset="0"/>
              </a:rPr>
              <a:t>Calculate rolling skewness of the case time series</a:t>
            </a:r>
          </a:p>
          <a:p>
            <a:r>
              <a:rPr lang="en-US" sz="3800" dirty="0">
                <a:solidFill>
                  <a:schemeClr val="bg1"/>
                </a:solidFill>
                <a:latin typeface="Arial" panose="020B0604020202020204" pitchFamily="34" charset="0"/>
                <a:cs typeface="Arial" panose="020B0604020202020204" pitchFamily="34" charset="0"/>
              </a:rPr>
              <a:t>Reduced recovery from perturbations</a:t>
            </a:r>
          </a:p>
          <a:p>
            <a:pPr lvl="1"/>
            <a:r>
              <a:rPr lang="en-US" sz="2900" dirty="0">
                <a:solidFill>
                  <a:schemeClr val="bg1"/>
                </a:solidFill>
                <a:latin typeface="Arial" panose="020B0604020202020204" pitchFamily="34" charset="0"/>
                <a:cs typeface="Arial" panose="020B0604020202020204" pitchFamily="34" charset="0"/>
              </a:rPr>
              <a:t>Measured by the rolling difference after an increase in cases</a:t>
            </a:r>
          </a:p>
          <a:p>
            <a:pPr marL="0" indent="0">
              <a:buNone/>
            </a:pPr>
            <a:endParaRPr lang="en-US" sz="38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1677745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Calculating Network-based EWS (LNE)</a:t>
            </a:r>
            <a:endParaRPr lang="en-US" sz="2700" dirty="0">
              <a:solidFill>
                <a:schemeClr val="bg1"/>
              </a:solidFill>
              <a:latin typeface="Arial"/>
              <a:cs typeface="Arial"/>
            </a:endParaRPr>
          </a:p>
        </p:txBody>
      </p:sp>
      <p:pic>
        <p:nvPicPr>
          <p:cNvPr id="2" name="Content Placeholder 1">
            <a:extLst>
              <a:ext uri="{FF2B5EF4-FFF2-40B4-BE49-F238E27FC236}">
                <a16:creationId xmlns:a16="http://schemas.microsoft.com/office/drawing/2014/main" id="{AD49125B-652E-5248-92D0-77F4ACB1FBA7}"/>
              </a:ext>
            </a:extLst>
          </p:cNvPr>
          <p:cNvPicPr>
            <a:picLocks noGrp="1" noChangeAspect="1"/>
          </p:cNvPicPr>
          <p:nvPr>
            <p:ph idx="1"/>
          </p:nvPr>
        </p:nvPicPr>
        <p:blipFill>
          <a:blip r:embed="rId3"/>
          <a:stretch>
            <a:fillRect/>
          </a:stretch>
        </p:blipFill>
        <p:spPr>
          <a:xfrm>
            <a:off x="1770674" y="2154374"/>
            <a:ext cx="11680721" cy="4388458"/>
          </a:xfrm>
          <a:prstGeom prst="rect">
            <a:avLst/>
          </a:prstGeom>
        </p:spPr>
      </p:pic>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
        <p:nvSpPr>
          <p:cNvPr id="4" name="TextBox 3">
            <a:extLst>
              <a:ext uri="{FF2B5EF4-FFF2-40B4-BE49-F238E27FC236}">
                <a16:creationId xmlns:a16="http://schemas.microsoft.com/office/drawing/2014/main" id="{F42B14D1-EF8E-3D41-9E27-A0B52751498D}"/>
              </a:ext>
            </a:extLst>
          </p:cNvPr>
          <p:cNvSpPr txBox="1"/>
          <p:nvPr/>
        </p:nvSpPr>
        <p:spPr>
          <a:xfrm>
            <a:off x="5152236" y="6737800"/>
            <a:ext cx="4325928" cy="492443"/>
          </a:xfrm>
          <a:prstGeom prst="rect">
            <a:avLst/>
          </a:prstGeom>
          <a:noFill/>
        </p:spPr>
        <p:txBody>
          <a:bodyPr wrap="none" rtlCol="0">
            <a:spAutoFit/>
          </a:bodyPr>
          <a:lstStyle/>
          <a:p>
            <a:r>
              <a:rPr lang="en-US" dirty="0">
                <a:solidFill>
                  <a:schemeClr val="bg1"/>
                </a:solidFill>
              </a:rPr>
              <a:t>Liu et al. 2021 </a:t>
            </a:r>
            <a:r>
              <a:rPr lang="en-US" i="1" dirty="0">
                <a:solidFill>
                  <a:schemeClr val="bg1"/>
                </a:solidFill>
              </a:rPr>
              <a:t>Science Bulletin</a:t>
            </a:r>
          </a:p>
        </p:txBody>
      </p:sp>
    </p:spTree>
    <p:extLst>
      <p:ext uri="{BB962C8B-B14F-4D97-AF65-F5344CB8AC3E}">
        <p14:creationId xmlns:p14="http://schemas.microsoft.com/office/powerpoint/2010/main" val="2223029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Rolling Window Determination</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4400" dirty="0">
                <a:solidFill>
                  <a:schemeClr val="bg1"/>
                </a:solidFill>
                <a:latin typeface="Arial" panose="020B0604020202020204" pitchFamily="34" charset="0"/>
                <a:cs typeface="Arial" panose="020B0604020202020204" pitchFamily="34" charset="0"/>
              </a:rPr>
              <a:t>The rolling window should be adjusted based on how the case data was collected</a:t>
            </a:r>
          </a:p>
          <a:p>
            <a:pPr lvl="1"/>
            <a:r>
              <a:rPr lang="en-US" sz="4000" dirty="0">
                <a:solidFill>
                  <a:schemeClr val="bg1"/>
                </a:solidFill>
                <a:latin typeface="Arial" panose="020B0604020202020204" pitchFamily="34" charset="0"/>
                <a:cs typeface="Arial" panose="020B0604020202020204" pitchFamily="34" charset="0"/>
              </a:rPr>
              <a:t>For COVID-19 data, range of 7-14 days (but 9 days is optimal to account for reporting delays on weekends)</a:t>
            </a:r>
          </a:p>
          <a:p>
            <a:pPr lvl="1"/>
            <a:r>
              <a:rPr lang="en-US" sz="4000" dirty="0">
                <a:solidFill>
                  <a:schemeClr val="bg1"/>
                </a:solidFill>
                <a:latin typeface="Arial" panose="020B0604020202020204" pitchFamily="34" charset="0"/>
                <a:cs typeface="Arial" panose="020B0604020202020204" pitchFamily="34" charset="0"/>
              </a:rPr>
              <a:t>For historical data, 7 days may be sufficient if data is recorded for each consecutive day</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1862128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Step 2</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4400" dirty="0">
                <a:solidFill>
                  <a:schemeClr val="bg1"/>
                </a:solidFill>
                <a:latin typeface="Arial" panose="020B0604020202020204" pitchFamily="34" charset="0"/>
                <a:cs typeface="Arial" panose="020B0604020202020204" pitchFamily="34" charset="0"/>
              </a:rPr>
              <a:t>Generate ROC curves for each calculated EWS and calculate accuracy and AUC</a:t>
            </a:r>
          </a:p>
          <a:p>
            <a:r>
              <a:rPr lang="en-US" sz="4400" dirty="0">
                <a:solidFill>
                  <a:schemeClr val="bg1"/>
                </a:solidFill>
                <a:latin typeface="Arial" panose="020B0604020202020204" pitchFamily="34" charset="0"/>
                <a:cs typeface="Arial" panose="020B0604020202020204" pitchFamily="34" charset="0"/>
              </a:rPr>
              <a:t>Main metric: does surge in each EWS precede a doubling of cases within the next 14 days</a:t>
            </a:r>
          </a:p>
          <a:p>
            <a:endParaRPr lang="en-US" sz="4000" dirty="0">
              <a:solidFill>
                <a:schemeClr val="bg1"/>
              </a:solidFill>
              <a:latin typeface="Arial" panose="020B0604020202020204" pitchFamily="34" charset="0"/>
              <a:cs typeface="Arial" panose="020B0604020202020204" pitchFamily="34" charset="0"/>
            </a:endParaRPr>
          </a:p>
          <a:p>
            <a:pPr lvl="1"/>
            <a:endParaRPr lang="en-US" sz="40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3732161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Preliminary Findings</a:t>
            </a:r>
            <a:endParaRPr lang="en-US" sz="2700" dirty="0">
              <a:solidFill>
                <a:schemeClr val="bg1"/>
              </a:solidFill>
              <a:latin typeface="Arial"/>
              <a:cs typeface="Arial"/>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7" name="Content Placeholder 6" descr="Histogram&#10;&#10;Description automatically generated with medium confidence">
            <a:extLst>
              <a:ext uri="{FF2B5EF4-FFF2-40B4-BE49-F238E27FC236}">
                <a16:creationId xmlns:a16="http://schemas.microsoft.com/office/drawing/2014/main" id="{67EF0D20-00D7-464D-BD8A-685E3C112B1D}"/>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24807"/>
          <a:stretch/>
        </p:blipFill>
        <p:spPr>
          <a:xfrm>
            <a:off x="7651376" y="1984895"/>
            <a:ext cx="6462786" cy="5289643"/>
          </a:xfrm>
          <a:prstGeom prst="rect">
            <a:avLst/>
          </a:prstGeom>
        </p:spPr>
      </p:pic>
      <p:pic>
        <p:nvPicPr>
          <p:cNvPr id="8" name="Content Placeholder 6" descr="Histogram&#10;&#10;Description automatically generated with medium confidence">
            <a:extLst>
              <a:ext uri="{FF2B5EF4-FFF2-40B4-BE49-F238E27FC236}">
                <a16:creationId xmlns:a16="http://schemas.microsoft.com/office/drawing/2014/main" id="{80CC6292-B838-3648-ABEE-8AF15D646122}"/>
              </a:ext>
            </a:extLst>
          </p:cNvPr>
          <p:cNvPicPr>
            <a:picLocks/>
          </p:cNvPicPr>
          <p:nvPr/>
        </p:nvPicPr>
        <p:blipFill rotWithShape="1">
          <a:blip r:embed="rId4">
            <a:extLst>
              <a:ext uri="{28A0092B-C50C-407E-A947-70E740481C1C}">
                <a14:useLocalDpi xmlns:a14="http://schemas.microsoft.com/office/drawing/2010/main" val="0"/>
              </a:ext>
            </a:extLst>
          </a:blip>
          <a:srcRect b="75403"/>
          <a:stretch/>
        </p:blipFill>
        <p:spPr>
          <a:xfrm>
            <a:off x="582141" y="3697943"/>
            <a:ext cx="6733059" cy="1664820"/>
          </a:xfrm>
          <a:prstGeom prst="rect">
            <a:avLst/>
          </a:prstGeom>
        </p:spPr>
      </p:pic>
    </p:spTree>
    <p:extLst>
      <p:ext uri="{BB962C8B-B14F-4D97-AF65-F5344CB8AC3E}">
        <p14:creationId xmlns:p14="http://schemas.microsoft.com/office/powerpoint/2010/main" val="3072209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Step 3</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800" dirty="0">
                <a:solidFill>
                  <a:schemeClr val="bg1"/>
                </a:solidFill>
                <a:latin typeface="Arial" panose="020B0604020202020204" pitchFamily="34" charset="0"/>
                <a:cs typeface="Arial" panose="020B0604020202020204" pitchFamily="34" charset="0"/>
              </a:rPr>
              <a:t>Focus on minority communities in California</a:t>
            </a:r>
          </a:p>
          <a:p>
            <a:r>
              <a:rPr lang="en-US" sz="3800" dirty="0">
                <a:solidFill>
                  <a:schemeClr val="bg1"/>
                </a:solidFill>
                <a:latin typeface="Arial" panose="020B0604020202020204" pitchFamily="34" charset="0"/>
                <a:cs typeface="Arial" panose="020B0604020202020204" pitchFamily="34" charset="0"/>
              </a:rPr>
              <a:t>Use ACS data to create a geographic distribution of socioeconomic factors that could lead to health inequality – use county as unit of analysis</a:t>
            </a:r>
          </a:p>
          <a:p>
            <a:r>
              <a:rPr lang="en-US" sz="3800" dirty="0">
                <a:solidFill>
                  <a:schemeClr val="bg1"/>
                </a:solidFill>
                <a:latin typeface="Arial" panose="020B0604020202020204" pitchFamily="34" charset="0"/>
                <a:cs typeface="Arial" panose="020B0604020202020204" pitchFamily="34" charset="0"/>
              </a:rPr>
              <a:t>Calculate EWS (both traditional and network-based) for each unit</a:t>
            </a:r>
          </a:p>
          <a:p>
            <a:r>
              <a:rPr lang="en-US" sz="3800" dirty="0">
                <a:solidFill>
                  <a:schemeClr val="bg1"/>
                </a:solidFill>
                <a:latin typeface="Arial" panose="020B0604020202020204" pitchFamily="34" charset="0"/>
                <a:cs typeface="Arial" panose="020B0604020202020204" pitchFamily="34" charset="0"/>
              </a:rPr>
              <a:t>Stratify the counties by factors associated with inequality (% minority population, socioeconomic status, etc.) and compare time difference between EWS surge and case surge</a:t>
            </a:r>
          </a:p>
          <a:p>
            <a:pPr lvl="1"/>
            <a:endParaRPr lang="en-US" sz="32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49813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Aim 1</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13532021" cy="5313406"/>
          </a:xfrm>
        </p:spPr>
        <p:txBody>
          <a:bodyPr>
            <a:normAutofit/>
          </a:bodyPr>
          <a:lstStyle/>
          <a:p>
            <a:r>
              <a:rPr lang="en-US" sz="4400" dirty="0">
                <a:solidFill>
                  <a:schemeClr val="bg1"/>
                </a:solidFill>
                <a:latin typeface="Arial" panose="020B0604020202020204" pitchFamily="34" charset="0"/>
                <a:cs typeface="Arial" panose="020B0604020202020204" pitchFamily="34" charset="0"/>
              </a:rPr>
              <a:t>Aim 1: Examine the mechanisms behind aggressive and peaceful states in network-based social experiments</a:t>
            </a:r>
          </a:p>
          <a:p>
            <a:pPr lvl="1"/>
            <a:r>
              <a:rPr lang="en-US" sz="4000" dirty="0">
                <a:solidFill>
                  <a:schemeClr val="bg1"/>
                </a:solidFill>
                <a:latin typeface="Arial" panose="020B0604020202020204" pitchFamily="34" charset="0"/>
                <a:cs typeface="Arial" panose="020B0604020202020204" pitchFamily="34" charset="0"/>
              </a:rPr>
              <a:t>Subobjectives</a:t>
            </a:r>
          </a:p>
          <a:p>
            <a:pPr lvl="2"/>
            <a:r>
              <a:rPr lang="en-US" sz="3200" dirty="0">
                <a:solidFill>
                  <a:schemeClr val="bg1"/>
                </a:solidFill>
                <a:latin typeface="Arial" panose="020B0604020202020204" pitchFamily="34" charset="0"/>
                <a:cs typeface="Arial" panose="020B0604020202020204" pitchFamily="34" charset="0"/>
              </a:rPr>
              <a:t>Determine if aggressive behavior can be categorized based on the local network environment</a:t>
            </a:r>
          </a:p>
          <a:p>
            <a:pPr lvl="2"/>
            <a:r>
              <a:rPr lang="en-US" sz="3200" dirty="0">
                <a:solidFill>
                  <a:schemeClr val="bg1"/>
                </a:solidFill>
                <a:latin typeface="Arial" panose="020B0604020202020204" pitchFamily="34" charset="0"/>
                <a:cs typeface="Arial" panose="020B0604020202020204" pitchFamily="34" charset="0"/>
              </a:rPr>
              <a:t>Trace behavioral patterns leading up to cascades of non-peaceful behavior</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285529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Public Health Implications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dirty="0">
                <a:solidFill>
                  <a:schemeClr val="bg1"/>
                </a:solidFill>
                <a:latin typeface="Arial" panose="020B0604020202020204" pitchFamily="34" charset="0"/>
                <a:cs typeface="Arial" panose="020B0604020202020204" pitchFamily="34" charset="0"/>
              </a:rPr>
              <a:t>If EWS can potentially identify upcoming surges in infectious disease cases, public health officials can use them complement existing syndromic surveillance systems</a:t>
            </a:r>
          </a:p>
          <a:p>
            <a:r>
              <a:rPr lang="en-US" dirty="0">
                <a:solidFill>
                  <a:schemeClr val="bg1"/>
                </a:solidFill>
                <a:latin typeface="Arial" panose="020B0604020202020204" pitchFamily="34" charset="0"/>
                <a:cs typeface="Arial" panose="020B0604020202020204" pitchFamily="34" charset="0"/>
              </a:rPr>
              <a:t>Since estimating EWS does not require specific disease characteristics to be calculated, systems using EWS can be deployed in the earliest stages of a novel outbreak</a:t>
            </a:r>
          </a:p>
          <a:p>
            <a:r>
              <a:rPr lang="en-US" dirty="0">
                <a:solidFill>
                  <a:schemeClr val="bg1"/>
                </a:solidFill>
                <a:latin typeface="Arial" panose="020B0604020202020204" pitchFamily="34" charset="0"/>
                <a:cs typeface="Arial" panose="020B0604020202020204" pitchFamily="34" charset="0"/>
              </a:rPr>
              <a:t>EWS may be able to accurately distinguish case trends in vulnerable populations from trends in the greater population, allowing for targeted interventions to be rapidly deployed</a:t>
            </a:r>
          </a:p>
          <a:p>
            <a:pPr lvl="1"/>
            <a:endParaRPr lang="en-US" sz="36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2147580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Aim 3</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13532021" cy="5313406"/>
          </a:xfrm>
        </p:spPr>
        <p:txBody>
          <a:bodyPr>
            <a:normAutofit/>
          </a:bodyPr>
          <a:lstStyle/>
          <a:p>
            <a:r>
              <a:rPr lang="en-US" sz="4400" dirty="0">
                <a:solidFill>
                  <a:schemeClr val="bg1"/>
                </a:solidFill>
                <a:latin typeface="Arial" panose="020B0604020202020204" pitchFamily="34" charset="0"/>
                <a:cs typeface="Arial" panose="020B0604020202020204" pitchFamily="34" charset="0"/>
              </a:rPr>
              <a:t>Aim 3: Develop and test a text inference model for detecting gender bias in academic citations</a:t>
            </a:r>
          </a:p>
          <a:p>
            <a:pPr lvl="1"/>
            <a:r>
              <a:rPr lang="en-US" sz="4000" dirty="0">
                <a:solidFill>
                  <a:schemeClr val="bg1"/>
                </a:solidFill>
                <a:latin typeface="Arial" panose="020B0604020202020204" pitchFamily="34" charset="0"/>
                <a:cs typeface="Arial" panose="020B0604020202020204" pitchFamily="34" charset="0"/>
              </a:rPr>
              <a:t>Subobjectives</a:t>
            </a:r>
          </a:p>
          <a:p>
            <a:pPr lvl="2"/>
            <a:r>
              <a:rPr lang="en-US" sz="3600" dirty="0">
                <a:solidFill>
                  <a:schemeClr val="bg1"/>
                </a:solidFill>
                <a:latin typeface="Arial" panose="020B0604020202020204" pitchFamily="34" charset="0"/>
                <a:cs typeface="Arial" panose="020B0604020202020204" pitchFamily="34" charset="0"/>
              </a:rPr>
              <a:t>Construct a network model of citation behavior for articles published to PubMed Central in the last 2 calendar years to complement the text inference model</a:t>
            </a:r>
          </a:p>
          <a:p>
            <a:pPr marL="0" indent="0">
              <a:buNone/>
            </a:pPr>
            <a:endParaRPr lang="en-US" sz="44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588231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Gender Gaps in Scientific Academia</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6088824" cy="5313406"/>
          </a:xfrm>
        </p:spPr>
        <p:txBody>
          <a:bodyPr>
            <a:normAutofit/>
          </a:bodyPr>
          <a:lstStyle/>
          <a:p>
            <a:r>
              <a:rPr lang="en-US" sz="3000" dirty="0">
                <a:solidFill>
                  <a:schemeClr val="bg1"/>
                </a:solidFill>
                <a:latin typeface="Arial" panose="020B0604020202020204" pitchFamily="34" charset="0"/>
                <a:cs typeface="Arial" panose="020B0604020202020204" pitchFamily="34" charset="0"/>
              </a:rPr>
              <a:t>There is evidence of significant gender gaps in STEM fields in almost all aspects: compensation, recognition, opportunities for promotion, etc.</a:t>
            </a:r>
          </a:p>
          <a:p>
            <a:r>
              <a:rPr lang="en-US" sz="3000" dirty="0">
                <a:solidFill>
                  <a:schemeClr val="bg1"/>
                </a:solidFill>
                <a:latin typeface="Arial" panose="020B0604020202020204" pitchFamily="34" charset="0"/>
                <a:cs typeface="Arial" panose="020B0604020202020204" pitchFamily="34" charset="0"/>
              </a:rPr>
              <a:t>A recent study (Dworkin et al. 2020, </a:t>
            </a:r>
            <a:r>
              <a:rPr lang="en-US" sz="3000" i="1" dirty="0">
                <a:solidFill>
                  <a:schemeClr val="bg1"/>
                </a:solidFill>
                <a:latin typeface="Arial" panose="020B0604020202020204" pitchFamily="34" charset="0"/>
                <a:cs typeface="Arial" panose="020B0604020202020204" pitchFamily="34" charset="0"/>
              </a:rPr>
              <a:t>Nature Neuroscience)</a:t>
            </a:r>
            <a:r>
              <a:rPr lang="en-US" sz="3000" dirty="0">
                <a:solidFill>
                  <a:schemeClr val="bg1"/>
                </a:solidFill>
                <a:latin typeface="Arial" panose="020B0604020202020204" pitchFamily="34" charset="0"/>
                <a:cs typeface="Arial" panose="020B0604020202020204" pitchFamily="34" charset="0"/>
              </a:rPr>
              <a:t> found that papers with a first or last author who was a woman are cited between 12-14% less than expected in certain fields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2" name="Picture 1">
            <a:extLst>
              <a:ext uri="{FF2B5EF4-FFF2-40B4-BE49-F238E27FC236}">
                <a16:creationId xmlns:a16="http://schemas.microsoft.com/office/drawing/2014/main" id="{FE748FBE-AE7E-2442-A433-14FB069DC446}"/>
              </a:ext>
            </a:extLst>
          </p:cNvPr>
          <p:cNvPicPr>
            <a:picLocks noChangeAspect="1"/>
          </p:cNvPicPr>
          <p:nvPr/>
        </p:nvPicPr>
        <p:blipFill>
          <a:blip r:embed="rId4"/>
          <a:stretch>
            <a:fillRect/>
          </a:stretch>
        </p:blipFill>
        <p:spPr>
          <a:xfrm>
            <a:off x="6771863" y="2627839"/>
            <a:ext cx="7342298" cy="3592369"/>
          </a:xfrm>
          <a:prstGeom prst="rect">
            <a:avLst/>
          </a:prstGeom>
        </p:spPr>
      </p:pic>
      <p:sp>
        <p:nvSpPr>
          <p:cNvPr id="3" name="TextBox 2">
            <a:extLst>
              <a:ext uri="{FF2B5EF4-FFF2-40B4-BE49-F238E27FC236}">
                <a16:creationId xmlns:a16="http://schemas.microsoft.com/office/drawing/2014/main" id="{B706E910-FD92-8142-BC50-403D4B9BE81D}"/>
              </a:ext>
            </a:extLst>
          </p:cNvPr>
          <p:cNvSpPr txBox="1"/>
          <p:nvPr/>
        </p:nvSpPr>
        <p:spPr>
          <a:xfrm>
            <a:off x="8480324" y="6446325"/>
            <a:ext cx="3694070" cy="492443"/>
          </a:xfrm>
          <a:prstGeom prst="rect">
            <a:avLst/>
          </a:prstGeom>
          <a:noFill/>
        </p:spPr>
        <p:txBody>
          <a:bodyPr wrap="square" rtlCol="0">
            <a:spAutoFit/>
          </a:bodyPr>
          <a:lstStyle/>
          <a:p>
            <a:r>
              <a:rPr lang="en-US" dirty="0">
                <a:solidFill>
                  <a:schemeClr val="bg1"/>
                </a:solidFill>
              </a:rPr>
              <a:t>Huang et. al. 2020 </a:t>
            </a:r>
            <a:r>
              <a:rPr lang="en-US" i="1" dirty="0">
                <a:solidFill>
                  <a:schemeClr val="bg1"/>
                </a:solidFill>
              </a:rPr>
              <a:t>PNAS</a:t>
            </a:r>
          </a:p>
        </p:txBody>
      </p:sp>
    </p:spTree>
    <p:extLst>
      <p:ext uri="{BB962C8B-B14F-4D97-AF65-F5344CB8AC3E}">
        <p14:creationId xmlns:p14="http://schemas.microsoft.com/office/powerpoint/2010/main" val="2090595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Concept</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729785" y="1935891"/>
            <a:ext cx="13532021" cy="5313406"/>
          </a:xfrm>
        </p:spPr>
        <p:txBody>
          <a:bodyPr>
            <a:normAutofit/>
          </a:bodyPr>
          <a:lstStyle/>
          <a:p>
            <a:r>
              <a:rPr lang="en-US" sz="3200" dirty="0">
                <a:solidFill>
                  <a:schemeClr val="bg1"/>
                </a:solidFill>
                <a:latin typeface="Arial" panose="020B0604020202020204" pitchFamily="34" charset="0"/>
                <a:cs typeface="Arial" panose="020B0604020202020204" pitchFamily="34" charset="0"/>
              </a:rPr>
              <a:t>Since citations are frequently used in decision making situations in academia especially when it comes to hiring and promotion practices, it would be valuable to characterize researchers’ citation behavior</a:t>
            </a:r>
          </a:p>
          <a:p>
            <a:r>
              <a:rPr lang="en-US" sz="3200" dirty="0">
                <a:solidFill>
                  <a:schemeClr val="bg1"/>
                </a:solidFill>
                <a:latin typeface="Arial" panose="020B0604020202020204" pitchFamily="34" charset="0"/>
                <a:cs typeface="Arial" panose="020B0604020202020204" pitchFamily="34" charset="0"/>
              </a:rPr>
              <a:t>One idea: calculate an “imbalance” score comparing the genders of cited authors and genders of authors that could have been cited</a:t>
            </a:r>
          </a:p>
          <a:p>
            <a:r>
              <a:rPr lang="en-US" sz="3200" dirty="0">
                <a:solidFill>
                  <a:schemeClr val="bg1"/>
                </a:solidFill>
                <a:latin typeface="Arial" panose="020B0604020202020204" pitchFamily="34" charset="0"/>
                <a:cs typeface="Arial" panose="020B0604020202020204" pitchFamily="34" charset="0"/>
              </a:rPr>
              <a:t>Such a score could be used by academics to ”self-evaluate” their own citation patterns and explore work by other researchers that may be obscured by existing norms or sorting algorithms </a:t>
            </a:r>
          </a:p>
          <a:p>
            <a:r>
              <a:rPr lang="en-US" sz="3200" dirty="0">
                <a:solidFill>
                  <a:schemeClr val="bg1"/>
                </a:solidFill>
                <a:latin typeface="Arial" panose="020B0604020202020204" pitchFamily="34" charset="0"/>
                <a:cs typeface="Arial" panose="020B0604020202020204" pitchFamily="34" charset="0"/>
              </a:rPr>
              <a:t>Ideally, we want an ethical, fair way to evaluate scientists that also encourages equality among colleagues </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29071769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What does this require?</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600" dirty="0">
                <a:solidFill>
                  <a:schemeClr val="bg1"/>
                </a:solidFill>
                <a:latin typeface="Arial" panose="020B0604020202020204" pitchFamily="34" charset="0"/>
                <a:cs typeface="Arial" panose="020B0604020202020204" pitchFamily="34" charset="0"/>
              </a:rPr>
              <a:t>Broadly speaking, evaluating bias in academic text will require two major components:</a:t>
            </a:r>
          </a:p>
          <a:p>
            <a:pPr lvl="1"/>
            <a:r>
              <a:rPr lang="en-US" sz="3600" dirty="0">
                <a:solidFill>
                  <a:schemeClr val="bg1"/>
                </a:solidFill>
                <a:latin typeface="Arial" panose="020B0604020202020204" pitchFamily="34" charset="0"/>
                <a:cs typeface="Arial" panose="020B0604020202020204" pitchFamily="34" charset="0"/>
              </a:rPr>
              <a:t>AI systems that can identify imbalances in citation behavior by understanding the text and semantics of scientific literature </a:t>
            </a:r>
          </a:p>
          <a:p>
            <a:pPr lvl="1"/>
            <a:r>
              <a:rPr lang="en-US" sz="3600" dirty="0">
                <a:solidFill>
                  <a:schemeClr val="bg1"/>
                </a:solidFill>
                <a:latin typeface="Arial" panose="020B0604020202020204" pitchFamily="34" charset="0"/>
                <a:cs typeface="Arial" panose="020B0604020202020204" pitchFamily="34" charset="0"/>
              </a:rPr>
              <a:t>A way to quantify implicit bias in written sentences and associated metadata like citations using natural language understanding</a:t>
            </a:r>
          </a:p>
          <a:p>
            <a:r>
              <a:rPr lang="en-US" sz="3600" dirty="0">
                <a:solidFill>
                  <a:schemeClr val="bg1"/>
                </a:solidFill>
                <a:latin typeface="Arial" panose="020B0604020202020204" pitchFamily="34" charset="0"/>
                <a:cs typeface="Arial" panose="020B0604020202020204" pitchFamily="34" charset="0"/>
              </a:rPr>
              <a:t>This project will focus on the second bullet (but include some of the first)</a:t>
            </a:r>
          </a:p>
          <a:p>
            <a:pPr marL="0" indent="0">
              <a:buNone/>
            </a:pPr>
            <a:endParaRPr lang="en-US" sz="36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3502746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Natural Language Understanding</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5993472" cy="5313406"/>
          </a:xfrm>
        </p:spPr>
        <p:txBody>
          <a:bodyPr>
            <a:normAutofit lnSpcReduction="10000"/>
          </a:bodyPr>
          <a:lstStyle/>
          <a:p>
            <a:r>
              <a:rPr lang="en-US" sz="3600" dirty="0">
                <a:solidFill>
                  <a:schemeClr val="bg1"/>
                </a:solidFill>
                <a:latin typeface="Arial" panose="020B0604020202020204" pitchFamily="34" charset="0"/>
                <a:cs typeface="Arial" panose="020B0604020202020204" pitchFamily="34" charset="0"/>
              </a:rPr>
              <a:t>Key to solving most problems in natural language processing</a:t>
            </a:r>
          </a:p>
          <a:p>
            <a:r>
              <a:rPr lang="en-US" sz="3600" dirty="0">
                <a:solidFill>
                  <a:schemeClr val="bg1"/>
                </a:solidFill>
                <a:latin typeface="Arial" panose="020B0604020202020204" pitchFamily="34" charset="0"/>
                <a:cs typeface="Arial" panose="020B0604020202020204" pitchFamily="34" charset="0"/>
              </a:rPr>
              <a:t>Main approach: text inference</a:t>
            </a:r>
          </a:p>
          <a:p>
            <a:r>
              <a:rPr lang="en-US" sz="3600" dirty="0">
                <a:solidFill>
                  <a:schemeClr val="bg1"/>
                </a:solidFill>
                <a:latin typeface="Arial" panose="020B0604020202020204" pitchFamily="34" charset="0"/>
                <a:cs typeface="Arial" panose="020B0604020202020204" pitchFamily="34" charset="0"/>
              </a:rPr>
              <a:t>Take a model and present it with a pair of sentences (premise/hypothesis pair) and ask it to classify their relationship from a small set of options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
        <p:nvSpPr>
          <p:cNvPr id="2" name="Rounded Rectangle 1">
            <a:extLst>
              <a:ext uri="{FF2B5EF4-FFF2-40B4-BE49-F238E27FC236}">
                <a16:creationId xmlns:a16="http://schemas.microsoft.com/office/drawing/2014/main" id="{0A219F25-C9F4-7A41-AF9C-7304DF549D6D}"/>
              </a:ext>
            </a:extLst>
          </p:cNvPr>
          <p:cNvSpPr/>
          <p:nvPr/>
        </p:nvSpPr>
        <p:spPr>
          <a:xfrm>
            <a:off x="6866676" y="4800600"/>
            <a:ext cx="3227293" cy="163935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text</a:t>
            </a:r>
          </a:p>
        </p:txBody>
      </p:sp>
      <p:sp>
        <p:nvSpPr>
          <p:cNvPr id="8" name="Rounded Rectangle 7">
            <a:extLst>
              <a:ext uri="{FF2B5EF4-FFF2-40B4-BE49-F238E27FC236}">
                <a16:creationId xmlns:a16="http://schemas.microsoft.com/office/drawing/2014/main" id="{1188E7D6-BDC4-6540-B4D9-56E11BFE86C5}"/>
              </a:ext>
            </a:extLst>
          </p:cNvPr>
          <p:cNvSpPr/>
          <p:nvPr/>
        </p:nvSpPr>
        <p:spPr>
          <a:xfrm>
            <a:off x="10820966" y="4800600"/>
            <a:ext cx="3227293" cy="163935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text</a:t>
            </a:r>
          </a:p>
        </p:txBody>
      </p:sp>
      <p:sp>
        <p:nvSpPr>
          <p:cNvPr id="4" name="Rounded Rectangle 3">
            <a:extLst>
              <a:ext uri="{FF2B5EF4-FFF2-40B4-BE49-F238E27FC236}">
                <a16:creationId xmlns:a16="http://schemas.microsoft.com/office/drawing/2014/main" id="{3F5E0B14-498C-5C49-9B2E-6D3CAC82F2EC}"/>
              </a:ext>
            </a:extLst>
          </p:cNvPr>
          <p:cNvSpPr/>
          <p:nvPr/>
        </p:nvSpPr>
        <p:spPr>
          <a:xfrm>
            <a:off x="8989359" y="2632202"/>
            <a:ext cx="2783541" cy="1169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meanings</a:t>
            </a:r>
          </a:p>
        </p:txBody>
      </p:sp>
      <p:cxnSp>
        <p:nvCxnSpPr>
          <p:cNvPr id="6" name="Straight Arrow Connector 5">
            <a:extLst>
              <a:ext uri="{FF2B5EF4-FFF2-40B4-BE49-F238E27FC236}">
                <a16:creationId xmlns:a16="http://schemas.microsoft.com/office/drawing/2014/main" id="{4AF4AEC1-73C3-CE47-AB20-AA742FDAFAAB}"/>
              </a:ext>
            </a:extLst>
          </p:cNvPr>
          <p:cNvCxnSpPr>
            <a:stCxn id="2" idx="0"/>
          </p:cNvCxnSpPr>
          <p:nvPr/>
        </p:nvCxnSpPr>
        <p:spPr>
          <a:xfrm flipV="1">
            <a:off x="8480323" y="3802096"/>
            <a:ext cx="1026748" cy="9985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4F8B733-ADB7-204D-A4CA-6FF3003102EF}"/>
              </a:ext>
            </a:extLst>
          </p:cNvPr>
          <p:cNvCxnSpPr>
            <a:cxnSpLocks/>
            <a:endCxn id="8" idx="0"/>
          </p:cNvCxnSpPr>
          <p:nvPr/>
        </p:nvCxnSpPr>
        <p:spPr>
          <a:xfrm>
            <a:off x="11255188" y="3802096"/>
            <a:ext cx="1179425" cy="9985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6461C24-57F9-FC48-8EBA-E30365590037}"/>
              </a:ext>
            </a:extLst>
          </p:cNvPr>
          <p:cNvSpPr/>
          <p:nvPr/>
        </p:nvSpPr>
        <p:spPr>
          <a:xfrm>
            <a:off x="7009835" y="3717412"/>
            <a:ext cx="1725995" cy="709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NLU</a:t>
            </a:r>
          </a:p>
        </p:txBody>
      </p:sp>
    </p:spTree>
    <p:extLst>
      <p:ext uri="{BB962C8B-B14F-4D97-AF65-F5344CB8AC3E}">
        <p14:creationId xmlns:p14="http://schemas.microsoft.com/office/powerpoint/2010/main" val="4261675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Using BERT for Text Inference</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200" dirty="0">
                <a:solidFill>
                  <a:schemeClr val="bg1"/>
                </a:solidFill>
                <a:latin typeface="Arial" panose="020B0604020202020204" pitchFamily="34" charset="0"/>
                <a:cs typeface="Arial" panose="020B0604020202020204" pitchFamily="34" charset="0"/>
              </a:rPr>
              <a:t>Use the state-of-the-art BERT (Bidirectional Encoder Representations from Transformer) model </a:t>
            </a:r>
          </a:p>
          <a:p>
            <a:r>
              <a:rPr lang="en-US" sz="3200" dirty="0">
                <a:solidFill>
                  <a:schemeClr val="bg1"/>
                </a:solidFill>
                <a:latin typeface="Arial" panose="020B0604020202020204" pitchFamily="34" charset="0"/>
                <a:cs typeface="Arial" panose="020B0604020202020204" pitchFamily="34" charset="0"/>
              </a:rPr>
              <a:t>Key concept: transfer learning</a:t>
            </a:r>
          </a:p>
          <a:p>
            <a:pPr lvl="1"/>
            <a:r>
              <a:rPr lang="en-US" sz="3200" dirty="0">
                <a:solidFill>
                  <a:schemeClr val="bg1"/>
                </a:solidFill>
                <a:latin typeface="Arial" panose="020B0604020202020204" pitchFamily="34" charset="0"/>
                <a:cs typeface="Arial" panose="020B0604020202020204" pitchFamily="34" charset="0"/>
              </a:rPr>
              <a:t>Train a neural network on a known task</a:t>
            </a:r>
          </a:p>
          <a:p>
            <a:pPr lvl="1"/>
            <a:r>
              <a:rPr lang="en-US" sz="3200" dirty="0">
                <a:solidFill>
                  <a:schemeClr val="bg1"/>
                </a:solidFill>
                <a:latin typeface="Arial" panose="020B0604020202020204" pitchFamily="34" charset="0"/>
                <a:cs typeface="Arial" panose="020B0604020202020204" pitchFamily="34" charset="0"/>
              </a:rPr>
              <a:t>Use the trained neural network for a new task-specific model</a:t>
            </a:r>
          </a:p>
          <a:p>
            <a:r>
              <a:rPr lang="en-US" sz="3200" dirty="0">
                <a:solidFill>
                  <a:schemeClr val="bg1"/>
                </a:solidFill>
                <a:latin typeface="Arial" panose="020B0604020202020204" pitchFamily="34" charset="0"/>
                <a:cs typeface="Arial" panose="020B0604020202020204" pitchFamily="34" charset="0"/>
              </a:rPr>
              <a:t>BERT as a text learning model</a:t>
            </a:r>
          </a:p>
          <a:p>
            <a:pPr lvl="1"/>
            <a:r>
              <a:rPr lang="en-US" sz="3200" dirty="0">
                <a:solidFill>
                  <a:schemeClr val="bg1"/>
                </a:solidFill>
                <a:latin typeface="Arial" panose="020B0604020202020204" pitchFamily="34" charset="0"/>
                <a:cs typeface="Arial" panose="020B0604020202020204" pitchFamily="34" charset="0"/>
              </a:rPr>
              <a:t>Learns contextual relationships between words – non-directional</a:t>
            </a:r>
          </a:p>
          <a:p>
            <a:pPr lvl="1"/>
            <a:r>
              <a:rPr lang="en-US" sz="3200" dirty="0">
                <a:solidFill>
                  <a:schemeClr val="bg1"/>
                </a:solidFill>
                <a:latin typeface="Arial" panose="020B0604020202020204" pitchFamily="34" charset="0"/>
                <a:cs typeface="Arial" panose="020B0604020202020204" pitchFamily="34" charset="0"/>
              </a:rPr>
              <a:t>Reads all words of a sentence at once</a:t>
            </a:r>
          </a:p>
          <a:p>
            <a:pPr lvl="1"/>
            <a:endParaRPr lang="en-US" sz="32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3741904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 BERT overview</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5619799"/>
            <a:ext cx="13641860" cy="1798375"/>
          </a:xfrm>
        </p:spPr>
        <p:txBody>
          <a:bodyPr>
            <a:normAutofit fontScale="77500" lnSpcReduction="20000"/>
          </a:bodyPr>
          <a:lstStyle/>
          <a:p>
            <a:r>
              <a:rPr lang="en-US" sz="3800" dirty="0">
                <a:solidFill>
                  <a:schemeClr val="bg1"/>
                </a:solidFill>
                <a:latin typeface="Arial" panose="020B0604020202020204" pitchFamily="34" charset="0"/>
                <a:cs typeface="Arial" panose="020B0604020202020204" pitchFamily="34" charset="0"/>
              </a:rPr>
              <a:t>Bidirectional model: reads all elements of a sequence of words simultaneously</a:t>
            </a:r>
          </a:p>
          <a:p>
            <a:r>
              <a:rPr lang="en-US" sz="3800" dirty="0">
                <a:solidFill>
                  <a:schemeClr val="bg1"/>
                </a:solidFill>
                <a:latin typeface="Arial" panose="020B0604020202020204" pitchFamily="34" charset="0"/>
                <a:cs typeface="Arial" panose="020B0604020202020204" pitchFamily="34" charset="0"/>
              </a:rPr>
              <a:t>2 main training strategies: Masked Language Modeling (MLM) and Next Sentence Prediction (NSP)</a:t>
            </a:r>
          </a:p>
          <a:p>
            <a:r>
              <a:rPr lang="en-US" sz="3800" dirty="0">
                <a:solidFill>
                  <a:schemeClr val="bg1"/>
                </a:solidFill>
                <a:latin typeface="Arial" panose="020B0604020202020204" pitchFamily="34" charset="0"/>
                <a:cs typeface="Arial" panose="020B0604020202020204" pitchFamily="34" charset="0"/>
              </a:rPr>
              <a:t>Goal is to minimize the combined loss function of the two strategies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5122" name="Picture 2">
            <a:extLst>
              <a:ext uri="{FF2B5EF4-FFF2-40B4-BE49-F238E27FC236}">
                <a16:creationId xmlns:a16="http://schemas.microsoft.com/office/drawing/2014/main" id="{98C55D5B-D6CA-D24E-9B06-68FAF7A2B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057" y="1793501"/>
            <a:ext cx="10044286" cy="334834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A68244-944A-9542-8E81-67D72DE8A918}"/>
              </a:ext>
            </a:extLst>
          </p:cNvPr>
          <p:cNvSpPr txBox="1"/>
          <p:nvPr/>
        </p:nvSpPr>
        <p:spPr>
          <a:xfrm>
            <a:off x="3657600" y="5162131"/>
            <a:ext cx="7315200" cy="369332"/>
          </a:xfrm>
          <a:prstGeom prst="rect">
            <a:avLst/>
          </a:prstGeom>
          <a:noFill/>
        </p:spPr>
        <p:txBody>
          <a:bodyPr wrap="square">
            <a:spAutoFit/>
          </a:bodyPr>
          <a:lstStyle/>
          <a:p>
            <a:pPr algn="ctr"/>
            <a:r>
              <a:rPr lang="en-US" sz="1800" dirty="0">
                <a:solidFill>
                  <a:schemeClr val="bg1"/>
                </a:solidFill>
              </a:rPr>
              <a:t>https://</a:t>
            </a:r>
            <a:r>
              <a:rPr lang="en-US" sz="1800" dirty="0" err="1">
                <a:solidFill>
                  <a:schemeClr val="bg1"/>
                </a:solidFill>
              </a:rPr>
              <a:t>jalammar.github.io</a:t>
            </a:r>
            <a:r>
              <a:rPr lang="en-US" sz="1800" dirty="0">
                <a:solidFill>
                  <a:schemeClr val="bg1"/>
                </a:solidFill>
              </a:rPr>
              <a:t>/illustrated-</a:t>
            </a:r>
            <a:r>
              <a:rPr lang="en-US" sz="1800" dirty="0" err="1">
                <a:solidFill>
                  <a:schemeClr val="bg1"/>
                </a:solidFill>
              </a:rPr>
              <a:t>bert</a:t>
            </a:r>
            <a:r>
              <a:rPr lang="en-US" sz="1800" dirty="0">
                <a:solidFill>
                  <a:schemeClr val="bg1"/>
                </a:solidFill>
              </a:rPr>
              <a:t>/</a:t>
            </a:r>
          </a:p>
        </p:txBody>
      </p:sp>
    </p:spTree>
    <p:extLst>
      <p:ext uri="{BB962C8B-B14F-4D97-AF65-F5344CB8AC3E}">
        <p14:creationId xmlns:p14="http://schemas.microsoft.com/office/powerpoint/2010/main" val="321620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Masked Language Modeling</a:t>
            </a:r>
            <a:endParaRPr lang="en-US" sz="2700" dirty="0">
              <a:solidFill>
                <a:schemeClr val="bg1"/>
              </a:solidFill>
              <a:latin typeface="Arial"/>
              <a:cs typeface="Arial"/>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1026" name="Picture 2">
            <a:extLst>
              <a:ext uri="{FF2B5EF4-FFF2-40B4-BE49-F238E27FC236}">
                <a16:creationId xmlns:a16="http://schemas.microsoft.com/office/drawing/2014/main" id="{603452F5-6572-AE44-A6B4-4C31FECF0BA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82141" y="1984895"/>
            <a:ext cx="8658053" cy="45446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F26A3E-57E6-3345-A8B2-F83444AAC224}"/>
              </a:ext>
            </a:extLst>
          </p:cNvPr>
          <p:cNvSpPr txBox="1"/>
          <p:nvPr/>
        </p:nvSpPr>
        <p:spPr>
          <a:xfrm>
            <a:off x="9528314" y="1984895"/>
            <a:ext cx="4359964" cy="566308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Give BERT an input sentence and ask it to output the same sentence</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Mask a few words (in the example: ”Lincoln” is masked) before input so the model learns context and linguistic patterns</a:t>
            </a:r>
          </a:p>
          <a:p>
            <a:pPr marL="457200" indent="-457200">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510C809-CDCC-0847-AEEA-B2DFB0462DD5}"/>
              </a:ext>
            </a:extLst>
          </p:cNvPr>
          <p:cNvSpPr txBox="1"/>
          <p:nvPr/>
        </p:nvSpPr>
        <p:spPr>
          <a:xfrm>
            <a:off x="1380202" y="6814453"/>
            <a:ext cx="7443769" cy="338554"/>
          </a:xfrm>
          <a:prstGeom prst="rect">
            <a:avLst/>
          </a:prstGeom>
          <a:noFill/>
        </p:spPr>
        <p:txBody>
          <a:bodyPr wrap="none" rtlCol="0">
            <a:spAutoFit/>
          </a:bodyPr>
          <a:lstStyle/>
          <a:p>
            <a:r>
              <a:rPr lang="en-US" sz="1600" dirty="0">
                <a:solidFill>
                  <a:schemeClr val="bg1"/>
                </a:solidFill>
              </a:rPr>
              <a:t>https://</a:t>
            </a:r>
            <a:r>
              <a:rPr lang="en-US" sz="1600" dirty="0" err="1">
                <a:solidFill>
                  <a:schemeClr val="bg1"/>
                </a:solidFill>
              </a:rPr>
              <a:t>towardsdatascience.com</a:t>
            </a:r>
            <a:r>
              <a:rPr lang="en-US" sz="1600" dirty="0">
                <a:solidFill>
                  <a:schemeClr val="bg1"/>
                </a:solidFill>
              </a:rPr>
              <a:t>/masked-language-modelling-with-bert-7d49793e5d2c</a:t>
            </a:r>
          </a:p>
        </p:txBody>
      </p:sp>
    </p:spTree>
    <p:extLst>
      <p:ext uri="{BB962C8B-B14F-4D97-AF65-F5344CB8AC3E}">
        <p14:creationId xmlns:p14="http://schemas.microsoft.com/office/powerpoint/2010/main" val="1710564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Next Sentence Prediction</a:t>
            </a:r>
            <a:endParaRPr lang="en-US" sz="2700" dirty="0">
              <a:solidFill>
                <a:schemeClr val="bg1"/>
              </a:solidFill>
              <a:latin typeface="Arial"/>
              <a:cs typeface="Arial"/>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
        <p:nvSpPr>
          <p:cNvPr id="4" name="TextBox 3">
            <a:extLst>
              <a:ext uri="{FF2B5EF4-FFF2-40B4-BE49-F238E27FC236}">
                <a16:creationId xmlns:a16="http://schemas.microsoft.com/office/drawing/2014/main" id="{0FF26A3E-57E6-3345-A8B2-F83444AAC224}"/>
              </a:ext>
            </a:extLst>
          </p:cNvPr>
          <p:cNvSpPr txBox="1"/>
          <p:nvPr/>
        </p:nvSpPr>
        <p:spPr>
          <a:xfrm>
            <a:off x="8480323" y="1984895"/>
            <a:ext cx="5407955"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Ask BERT if one sentence occurs after the other</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Tokens are used to tag different  parts of the document: [CLS] token for the beginning of a sentence, [SEP] tokens for subsequent sentences</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In addition to token embeddings, sentence and positional embeddings are added</a:t>
            </a:r>
          </a:p>
          <a:p>
            <a:pPr marL="457200" indent="-457200">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510C809-CDCC-0847-AEEA-B2DFB0462DD5}"/>
              </a:ext>
            </a:extLst>
          </p:cNvPr>
          <p:cNvSpPr txBox="1"/>
          <p:nvPr/>
        </p:nvSpPr>
        <p:spPr>
          <a:xfrm>
            <a:off x="880132" y="6478433"/>
            <a:ext cx="7701788" cy="338554"/>
          </a:xfrm>
          <a:prstGeom prst="rect">
            <a:avLst/>
          </a:prstGeom>
          <a:noFill/>
        </p:spPr>
        <p:txBody>
          <a:bodyPr wrap="none" rtlCol="0">
            <a:spAutoFit/>
          </a:bodyPr>
          <a:lstStyle/>
          <a:p>
            <a:r>
              <a:rPr lang="en-US" sz="1600" dirty="0">
                <a:solidFill>
                  <a:schemeClr val="bg1"/>
                </a:solidFill>
              </a:rPr>
              <a:t>https://</a:t>
            </a:r>
            <a:r>
              <a:rPr lang="en-US" sz="1600" dirty="0" err="1">
                <a:solidFill>
                  <a:schemeClr val="bg1"/>
                </a:solidFill>
              </a:rPr>
              <a:t>humboldt-wi.github.io</a:t>
            </a:r>
            <a:r>
              <a:rPr lang="en-US" sz="1600" dirty="0">
                <a:solidFill>
                  <a:schemeClr val="bg1"/>
                </a:solidFill>
              </a:rPr>
              <a:t>/blog/research/information_systems_1920/</a:t>
            </a:r>
            <a:r>
              <a:rPr lang="en-US" sz="1600" dirty="0" err="1">
                <a:solidFill>
                  <a:schemeClr val="bg1"/>
                </a:solidFill>
              </a:rPr>
              <a:t>bert_blog_post</a:t>
            </a:r>
            <a:r>
              <a:rPr lang="en-US" sz="1600" dirty="0">
                <a:solidFill>
                  <a:schemeClr val="bg1"/>
                </a:solidFill>
              </a:rPr>
              <a:t>/</a:t>
            </a:r>
          </a:p>
        </p:txBody>
      </p:sp>
      <p:pic>
        <p:nvPicPr>
          <p:cNvPr id="3074" name="Picture 2" descr="BERT was trained with Next Sentence Prediction to capture the relationship between sentences. Adapted from: [3.]">
            <a:extLst>
              <a:ext uri="{FF2B5EF4-FFF2-40B4-BE49-F238E27FC236}">
                <a16:creationId xmlns:a16="http://schemas.microsoft.com/office/drawing/2014/main" id="{1EFD5F78-1D1D-6644-A2B3-A5240A962D4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225826" y="2152650"/>
            <a:ext cx="70104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45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Approach</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dirty="0">
                <a:solidFill>
                  <a:schemeClr val="bg1"/>
                </a:solidFill>
                <a:latin typeface="Arial" panose="020B0604020202020204" pitchFamily="34" charset="0"/>
                <a:cs typeface="Arial" panose="020B0604020202020204" pitchFamily="34" charset="0"/>
              </a:rPr>
              <a:t>Understanding the dynamics between cooperation and punishment using laboratory experiments has corollaries with many public health scenarios</a:t>
            </a:r>
          </a:p>
          <a:p>
            <a:pPr lvl="1"/>
            <a:r>
              <a:rPr lang="en-US" sz="3200" dirty="0">
                <a:solidFill>
                  <a:schemeClr val="bg1"/>
                </a:solidFill>
                <a:latin typeface="Arial" panose="020B0604020202020204" pitchFamily="34" charset="0"/>
                <a:cs typeface="Arial" panose="020B0604020202020204" pitchFamily="34" charset="0"/>
              </a:rPr>
              <a:t>People prefer an equal distribution of wealth, but most societies are economically imbalanced</a:t>
            </a:r>
          </a:p>
          <a:p>
            <a:pPr lvl="1"/>
            <a:r>
              <a:rPr lang="en-US" sz="3200" dirty="0">
                <a:solidFill>
                  <a:schemeClr val="bg1"/>
                </a:solidFill>
                <a:latin typeface="Arial" panose="020B0604020202020204" pitchFamily="34" charset="0"/>
                <a:cs typeface="Arial" panose="020B0604020202020204" pitchFamily="34" charset="0"/>
              </a:rPr>
              <a:t>Is it beneficial for actors to penalize themselves to promote good behavior in others? Or should they always act amicably even if harmed?</a:t>
            </a:r>
          </a:p>
          <a:p>
            <a:pPr lvl="1"/>
            <a:r>
              <a:rPr lang="en-US" sz="3200" dirty="0">
                <a:solidFill>
                  <a:schemeClr val="bg1"/>
                </a:solidFill>
                <a:latin typeface="Arial" panose="020B0604020202020204" pitchFamily="34" charset="0"/>
                <a:cs typeface="Arial" panose="020B0604020202020204" pitchFamily="34" charset="0"/>
              </a:rPr>
              <a:t>How do behavioral decisions like choosing to go against a group dynamic or follow it influence people’s well-being?</a:t>
            </a:r>
          </a:p>
          <a:p>
            <a:pPr lvl="1"/>
            <a:endParaRPr lang="en-US" sz="32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2036352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Citation Behavior as Networks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729784" y="1935891"/>
            <a:ext cx="13532021" cy="5313406"/>
          </a:xfrm>
        </p:spPr>
        <p:txBody>
          <a:bodyPr>
            <a:normAutofit/>
          </a:bodyPr>
          <a:lstStyle/>
          <a:p>
            <a:r>
              <a:rPr lang="en-US" sz="3600" dirty="0">
                <a:solidFill>
                  <a:schemeClr val="bg1"/>
                </a:solidFill>
                <a:latin typeface="Arial" panose="020B0604020202020204" pitchFamily="34" charset="0"/>
                <a:cs typeface="Arial" panose="020B0604020202020204" pitchFamily="34" charset="0"/>
              </a:rPr>
              <a:t>Use network science to improve our understanding of relationships between researchers that influence citation behavior</a:t>
            </a:r>
          </a:p>
          <a:p>
            <a:r>
              <a:rPr lang="en-US" sz="3600" dirty="0">
                <a:solidFill>
                  <a:schemeClr val="bg1"/>
                </a:solidFill>
                <a:latin typeface="Arial" panose="020B0604020202020204" pitchFamily="34" charset="0"/>
                <a:cs typeface="Arial" panose="020B0604020202020204" pitchFamily="34" charset="0"/>
              </a:rPr>
              <a:t>We can treat the connections of researchers through references of each others’ papers as ties in a citation network</a:t>
            </a:r>
          </a:p>
          <a:p>
            <a:r>
              <a:rPr lang="en-US" sz="3600" dirty="0">
                <a:solidFill>
                  <a:schemeClr val="bg1"/>
                </a:solidFill>
                <a:latin typeface="Arial" panose="020B0604020202020204" pitchFamily="34" charset="0"/>
                <a:cs typeface="Arial" panose="020B0604020202020204" pitchFamily="34" charset="0"/>
              </a:rPr>
              <a:t>Characteristics of local citation networks can be evaluated using community detection algorithms </a:t>
            </a:r>
          </a:p>
          <a:p>
            <a:pPr lvl="1"/>
            <a:r>
              <a:rPr lang="en-US" sz="3000" dirty="0">
                <a:solidFill>
                  <a:schemeClr val="bg1"/>
                </a:solidFill>
                <a:latin typeface="Arial" panose="020B0604020202020204" pitchFamily="34" charset="0"/>
                <a:cs typeface="Arial" panose="020B0604020202020204" pitchFamily="34" charset="0"/>
              </a:rPr>
              <a:t>Allows us to separate groups of papers by discipline and semantic argument</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27240294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Hypotheses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600" dirty="0">
                <a:solidFill>
                  <a:schemeClr val="bg1"/>
                </a:solidFill>
                <a:latin typeface="Arial" panose="020B0604020202020204" pitchFamily="34" charset="0"/>
                <a:cs typeface="Arial" panose="020B0604020202020204" pitchFamily="34" charset="0"/>
              </a:rPr>
              <a:t>Hypothesis 1: Authors from scientific disciplines with closer to a 1:1 gender ratio will have on average lower imbalance scores (controlling for position/seniority and geographic region)</a:t>
            </a:r>
          </a:p>
          <a:p>
            <a:r>
              <a:rPr lang="en-US" sz="3600" dirty="0">
                <a:solidFill>
                  <a:schemeClr val="bg1"/>
                </a:solidFill>
                <a:latin typeface="Arial" panose="020B0604020202020204" pitchFamily="34" charset="0"/>
                <a:cs typeface="Arial" panose="020B0604020202020204" pitchFamily="34" charset="0"/>
              </a:rPr>
              <a:t>Hypothesis 2: The gender gap in citation behavior will be more pronounced in younger fields (i.e., fields where the proportion of publications in the last 20 years is higher compared to the proportion pre-2000) compared to the same gap in more established fields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41640080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Analytic Plan</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endParaRPr lang="en-US" sz="3200" dirty="0">
              <a:solidFill>
                <a:schemeClr val="bg1"/>
              </a:solidFill>
              <a:latin typeface="Arial" panose="020B0604020202020204" pitchFamily="34" charset="0"/>
              <a:cs typeface="Arial" panose="020B0604020202020204" pitchFamily="34" charset="0"/>
            </a:endParaRPr>
          </a:p>
          <a:p>
            <a:pPr lvl="1"/>
            <a:endParaRPr lang="en-US" sz="3200" dirty="0">
              <a:solidFill>
                <a:schemeClr val="bg1"/>
              </a:solidFill>
              <a:latin typeface="Arial" panose="020B0604020202020204" pitchFamily="34" charset="0"/>
              <a:cs typeface="Arial" panose="020B0604020202020204" pitchFamily="34" charset="0"/>
            </a:endParaRPr>
          </a:p>
          <a:p>
            <a:pPr lvl="1"/>
            <a:endParaRPr lang="en-US" sz="32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6" name="Picture 5" descr="Diagram&#10;&#10;Description automatically generated">
            <a:extLst>
              <a:ext uri="{FF2B5EF4-FFF2-40B4-BE49-F238E27FC236}">
                <a16:creationId xmlns:a16="http://schemas.microsoft.com/office/drawing/2014/main" id="{081FBF59-0B18-5247-9921-B3CD1883DB5D}"/>
              </a:ext>
            </a:extLst>
          </p:cNvPr>
          <p:cNvPicPr>
            <a:picLocks noChangeAspect="1"/>
          </p:cNvPicPr>
          <p:nvPr/>
        </p:nvPicPr>
        <p:blipFill>
          <a:blip r:embed="rId4"/>
          <a:stretch>
            <a:fillRect/>
          </a:stretch>
        </p:blipFill>
        <p:spPr>
          <a:xfrm>
            <a:off x="406403" y="2201177"/>
            <a:ext cx="13937475" cy="4782833"/>
          </a:xfrm>
          <a:prstGeom prst="rect">
            <a:avLst/>
          </a:prstGeom>
        </p:spPr>
      </p:pic>
    </p:spTree>
    <p:extLst>
      <p:ext uri="{BB962C8B-B14F-4D97-AF65-F5344CB8AC3E}">
        <p14:creationId xmlns:p14="http://schemas.microsoft.com/office/powerpoint/2010/main" val="28167978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Data Collection</a:t>
            </a: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600" dirty="0">
                <a:solidFill>
                  <a:schemeClr val="bg1"/>
                </a:solidFill>
                <a:latin typeface="Arial" panose="020B0604020202020204" pitchFamily="34" charset="0"/>
                <a:cs typeface="Arial" panose="020B0604020202020204" pitchFamily="34" charset="0"/>
              </a:rPr>
              <a:t>Use the past 2 years of papers hosted on the PMC database (the “index” articles)</a:t>
            </a:r>
          </a:p>
          <a:p>
            <a:pPr lvl="1"/>
            <a:r>
              <a:rPr lang="en-US" sz="3600" dirty="0">
                <a:solidFill>
                  <a:schemeClr val="bg1"/>
                </a:solidFill>
                <a:latin typeface="Arial" panose="020B0604020202020204" pitchFamily="34" charset="0"/>
                <a:cs typeface="Arial" panose="020B0604020202020204" pitchFamily="34" charset="0"/>
              </a:rPr>
              <a:t>English full-text articles</a:t>
            </a:r>
          </a:p>
          <a:p>
            <a:pPr lvl="1"/>
            <a:r>
              <a:rPr lang="en-US" sz="3600" dirty="0">
                <a:solidFill>
                  <a:schemeClr val="bg1"/>
                </a:solidFill>
                <a:latin typeface="Arial" panose="020B0604020202020204" pitchFamily="34" charset="0"/>
                <a:cs typeface="Arial" panose="020B0604020202020204" pitchFamily="34" charset="0"/>
              </a:rPr>
              <a:t>Include all fields to allow for </a:t>
            </a:r>
            <a:r>
              <a:rPr lang="en-US" sz="3600" dirty="0" err="1">
                <a:solidFill>
                  <a:schemeClr val="bg1"/>
                </a:solidFill>
                <a:latin typeface="Arial" panose="020B0604020202020204" pitchFamily="34" charset="0"/>
                <a:cs typeface="Arial" panose="020B0604020202020204" pitchFamily="34" charset="0"/>
              </a:rPr>
              <a:t>subanalyses</a:t>
            </a:r>
            <a:endParaRPr lang="en-US" sz="3600" dirty="0">
              <a:solidFill>
                <a:schemeClr val="bg1"/>
              </a:solidFill>
              <a:latin typeface="Arial" panose="020B0604020202020204" pitchFamily="34" charset="0"/>
              <a:cs typeface="Arial" panose="020B0604020202020204" pitchFamily="34" charset="0"/>
            </a:endParaRPr>
          </a:p>
          <a:p>
            <a:r>
              <a:rPr lang="en-US" sz="3600" dirty="0">
                <a:solidFill>
                  <a:schemeClr val="bg1"/>
                </a:solidFill>
                <a:latin typeface="Arial" panose="020B0604020202020204" pitchFamily="34" charset="0"/>
                <a:cs typeface="Arial" panose="020B0604020202020204" pitchFamily="34" charset="0"/>
              </a:rPr>
              <a:t>Some articles were previously downloaded on a server in Dr. Chang’s lab </a:t>
            </a:r>
          </a:p>
          <a:p>
            <a:pPr lvl="1"/>
            <a:r>
              <a:rPr lang="en-US" sz="3600" dirty="0">
                <a:solidFill>
                  <a:schemeClr val="bg1"/>
                </a:solidFill>
                <a:latin typeface="Arial" panose="020B0604020202020204" pitchFamily="34" charset="0"/>
                <a:cs typeface="Arial" panose="020B0604020202020204" pitchFamily="34" charset="0"/>
              </a:rPr>
              <a:t>Database will need to be updated to capture recent articles – most recent capture was before the start of the COVID-19 pandemic</a:t>
            </a:r>
          </a:p>
          <a:p>
            <a:pPr marL="653078" lvl="1" indent="0">
              <a:buNone/>
            </a:pPr>
            <a:endParaRPr lang="en-US" sz="3600" dirty="0">
              <a:solidFill>
                <a:schemeClr val="bg1"/>
              </a:solidFill>
              <a:latin typeface="Arial" panose="020B0604020202020204" pitchFamily="34" charset="0"/>
              <a:cs typeface="Arial" panose="020B0604020202020204" pitchFamily="34" charset="0"/>
            </a:endParaRPr>
          </a:p>
          <a:p>
            <a:pPr marL="653078" lvl="1" indent="0">
              <a:buNone/>
            </a:pPr>
            <a:endParaRPr lang="en-US" sz="36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20176462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Author and Citation Identification</a:t>
            </a: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6585142" cy="5313406"/>
          </a:xfrm>
        </p:spPr>
        <p:txBody>
          <a:bodyPr>
            <a:normAutofit fontScale="92500" lnSpcReduction="20000"/>
          </a:bodyPr>
          <a:lstStyle/>
          <a:p>
            <a:r>
              <a:rPr lang="en-US" sz="3800" dirty="0">
                <a:solidFill>
                  <a:schemeClr val="bg1"/>
                </a:solidFill>
                <a:latin typeface="Arial" panose="020B0604020202020204" pitchFamily="34" charset="0"/>
                <a:cs typeface="Arial" panose="020B0604020202020204" pitchFamily="34" charset="0"/>
              </a:rPr>
              <a:t>Full text articles downloaded from the PMC database comes with author information (name, institution, etc.) included in metadata</a:t>
            </a:r>
          </a:p>
          <a:p>
            <a:r>
              <a:rPr lang="en-US" sz="3800" dirty="0">
                <a:solidFill>
                  <a:schemeClr val="bg1"/>
                </a:solidFill>
                <a:latin typeface="Arial" panose="020B0604020202020204" pitchFamily="34" charset="0"/>
                <a:cs typeface="Arial" panose="020B0604020202020204" pitchFamily="34" charset="0"/>
              </a:rPr>
              <a:t>Python code to identify sentences with citations and ID papers in the database citing the same papers in progress</a:t>
            </a:r>
          </a:p>
          <a:p>
            <a:r>
              <a:rPr lang="en-US" sz="3800" dirty="0">
                <a:solidFill>
                  <a:schemeClr val="bg1"/>
                </a:solidFill>
                <a:latin typeface="Arial" panose="020B0604020202020204" pitchFamily="34" charset="0"/>
                <a:cs typeface="Arial" panose="020B0604020202020204" pitchFamily="34" charset="0"/>
              </a:rPr>
              <a:t>Exclude self-citations and citations of consortiums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2" name="Picture 1">
            <a:extLst>
              <a:ext uri="{FF2B5EF4-FFF2-40B4-BE49-F238E27FC236}">
                <a16:creationId xmlns:a16="http://schemas.microsoft.com/office/drawing/2014/main" id="{9B28C1FB-A555-CB40-92BB-839CD2F9ACDD}"/>
              </a:ext>
            </a:extLst>
          </p:cNvPr>
          <p:cNvPicPr>
            <a:picLocks noChangeAspect="1"/>
          </p:cNvPicPr>
          <p:nvPr/>
        </p:nvPicPr>
        <p:blipFill>
          <a:blip r:embed="rId4"/>
          <a:stretch>
            <a:fillRect/>
          </a:stretch>
        </p:blipFill>
        <p:spPr>
          <a:xfrm>
            <a:off x="7348151" y="1915603"/>
            <a:ext cx="6875849" cy="632759"/>
          </a:xfrm>
          <a:prstGeom prst="rect">
            <a:avLst/>
          </a:prstGeom>
        </p:spPr>
      </p:pic>
      <p:sp>
        <p:nvSpPr>
          <p:cNvPr id="3" name="Frame 2">
            <a:extLst>
              <a:ext uri="{FF2B5EF4-FFF2-40B4-BE49-F238E27FC236}">
                <a16:creationId xmlns:a16="http://schemas.microsoft.com/office/drawing/2014/main" id="{EF2242A6-7723-3D48-B1BA-1008140BBAA4}"/>
              </a:ext>
            </a:extLst>
          </p:cNvPr>
          <p:cNvSpPr/>
          <p:nvPr/>
        </p:nvSpPr>
        <p:spPr>
          <a:xfrm>
            <a:off x="8337176" y="2164976"/>
            <a:ext cx="376518" cy="383385"/>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7" name="Straight Arrow Connector 6">
            <a:extLst>
              <a:ext uri="{FF2B5EF4-FFF2-40B4-BE49-F238E27FC236}">
                <a16:creationId xmlns:a16="http://schemas.microsoft.com/office/drawing/2014/main" id="{BA7FB3D1-C0CD-C341-8FA8-05AAD22D43B1}"/>
              </a:ext>
            </a:extLst>
          </p:cNvPr>
          <p:cNvCxnSpPr>
            <a:cxnSpLocks/>
          </p:cNvCxnSpPr>
          <p:nvPr/>
        </p:nvCxnSpPr>
        <p:spPr>
          <a:xfrm>
            <a:off x="8480323" y="2649071"/>
            <a:ext cx="0" cy="79337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615C5E-43F8-404F-B6A8-6984FF3E8484}"/>
              </a:ext>
            </a:extLst>
          </p:cNvPr>
          <p:cNvCxnSpPr>
            <a:cxnSpLocks/>
          </p:cNvCxnSpPr>
          <p:nvPr/>
        </p:nvCxnSpPr>
        <p:spPr>
          <a:xfrm>
            <a:off x="8525435" y="2649071"/>
            <a:ext cx="2111189" cy="69831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EEB87321-3F6D-ED44-A04B-98F188C86DDD}"/>
              </a:ext>
            </a:extLst>
          </p:cNvPr>
          <p:cNvSpPr/>
          <p:nvPr/>
        </p:nvSpPr>
        <p:spPr>
          <a:xfrm>
            <a:off x="7167284" y="3543418"/>
            <a:ext cx="3007642" cy="2027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t>Index article</a:t>
            </a:r>
            <a:r>
              <a:rPr lang="en-US" sz="1600" dirty="0"/>
              <a:t>: </a:t>
            </a:r>
          </a:p>
          <a:p>
            <a:pPr algn="ctr"/>
            <a:r>
              <a:rPr lang="en-US" sz="1600" dirty="0"/>
              <a:t>Nishi A, et al., </a:t>
            </a:r>
            <a:r>
              <a:rPr lang="en-US" sz="1600" i="1" dirty="0"/>
              <a:t>Network interventions for managing the COVID-19 pandemic and sustaining economy, </a:t>
            </a:r>
            <a:r>
              <a:rPr lang="en-US" sz="1600" dirty="0"/>
              <a:t>PNAS 117 (48) 30285-30294 (2020).</a:t>
            </a:r>
          </a:p>
        </p:txBody>
      </p:sp>
      <p:sp>
        <p:nvSpPr>
          <p:cNvPr id="17" name="Rounded Rectangle 16">
            <a:extLst>
              <a:ext uri="{FF2B5EF4-FFF2-40B4-BE49-F238E27FC236}">
                <a16:creationId xmlns:a16="http://schemas.microsoft.com/office/drawing/2014/main" id="{00FC6726-DD75-D744-BF95-2C26CB033D7F}"/>
              </a:ext>
            </a:extLst>
          </p:cNvPr>
          <p:cNvSpPr/>
          <p:nvPr/>
        </p:nvSpPr>
        <p:spPr>
          <a:xfrm>
            <a:off x="10708624" y="2654476"/>
            <a:ext cx="3146299" cy="11646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dirty="0"/>
          </a:p>
          <a:p>
            <a:pPr algn="ctr"/>
            <a:r>
              <a:rPr lang="en-US" sz="1800" u="sng" dirty="0"/>
              <a:t>Cited articles</a:t>
            </a:r>
            <a:r>
              <a:rPr lang="en-US" sz="1800" dirty="0"/>
              <a:t>:</a:t>
            </a:r>
          </a:p>
          <a:p>
            <a:pPr algn="ctr"/>
            <a:r>
              <a:rPr lang="en-US" sz="1800" dirty="0"/>
              <a:t>T. W. Valente, </a:t>
            </a:r>
            <a:r>
              <a:rPr lang="en-US" sz="1800" i="1" dirty="0"/>
              <a:t>Network interventions</a:t>
            </a:r>
            <a:r>
              <a:rPr lang="en-US" sz="1800" dirty="0"/>
              <a:t>. Science 337,49–53 (2012).</a:t>
            </a:r>
          </a:p>
          <a:p>
            <a:pPr algn="ctr"/>
            <a:endParaRPr lang="en-US" sz="1800" dirty="0"/>
          </a:p>
        </p:txBody>
      </p:sp>
      <p:sp>
        <p:nvSpPr>
          <p:cNvPr id="24" name="Rounded Rectangle 23">
            <a:extLst>
              <a:ext uri="{FF2B5EF4-FFF2-40B4-BE49-F238E27FC236}">
                <a16:creationId xmlns:a16="http://schemas.microsoft.com/office/drawing/2014/main" id="{9FBE1C71-062D-5344-9A2D-76090844F83A}"/>
              </a:ext>
            </a:extLst>
          </p:cNvPr>
          <p:cNvSpPr/>
          <p:nvPr/>
        </p:nvSpPr>
        <p:spPr>
          <a:xfrm>
            <a:off x="10939182" y="4297548"/>
            <a:ext cx="2618259" cy="21007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u="sng" dirty="0"/>
              <a:t>Other citing articles</a:t>
            </a:r>
            <a:r>
              <a:rPr lang="en-US" sz="1600" dirty="0"/>
              <a:t>:</a:t>
            </a:r>
          </a:p>
          <a:p>
            <a:pPr algn="ctr"/>
            <a:r>
              <a:rPr lang="en-US" sz="1600" dirty="0" err="1"/>
              <a:t>Nunner</a:t>
            </a:r>
            <a:r>
              <a:rPr lang="en-US" sz="1600" dirty="0"/>
              <a:t>, H., van de </a:t>
            </a:r>
            <a:r>
              <a:rPr lang="en-US" sz="1600" dirty="0" err="1"/>
              <a:t>Rijt</a:t>
            </a:r>
            <a:r>
              <a:rPr lang="en-US" sz="1600" dirty="0"/>
              <a:t>, A. &amp; </a:t>
            </a:r>
            <a:r>
              <a:rPr lang="en-US" sz="1600" dirty="0" err="1"/>
              <a:t>Buskens</a:t>
            </a:r>
            <a:r>
              <a:rPr lang="en-US" sz="1600" dirty="0"/>
              <a:t>, V. Prioritizing high-contact occupations raises effectiveness of vaccination campaigns. </a:t>
            </a:r>
            <a:r>
              <a:rPr lang="en-US" sz="1600" i="1" dirty="0"/>
              <a:t>Sci Rep</a:t>
            </a:r>
            <a:r>
              <a:rPr lang="en-US" sz="1600" dirty="0"/>
              <a:t> </a:t>
            </a:r>
            <a:r>
              <a:rPr lang="en-US" sz="1600" b="1" dirty="0"/>
              <a:t>12, </a:t>
            </a:r>
            <a:r>
              <a:rPr lang="en-US" sz="1600" dirty="0"/>
              <a:t>737 (2022).</a:t>
            </a:r>
            <a:endParaRPr lang="en-US" sz="1100" dirty="0"/>
          </a:p>
        </p:txBody>
      </p:sp>
      <p:cxnSp>
        <p:nvCxnSpPr>
          <p:cNvPr id="33" name="Straight Arrow Connector 32">
            <a:extLst>
              <a:ext uri="{FF2B5EF4-FFF2-40B4-BE49-F238E27FC236}">
                <a16:creationId xmlns:a16="http://schemas.microsoft.com/office/drawing/2014/main" id="{8055C14D-C358-BC43-A43D-F0A25CEBA722}"/>
              </a:ext>
            </a:extLst>
          </p:cNvPr>
          <p:cNvCxnSpPr>
            <a:cxnSpLocks/>
          </p:cNvCxnSpPr>
          <p:nvPr/>
        </p:nvCxnSpPr>
        <p:spPr>
          <a:xfrm flipV="1">
            <a:off x="12276608" y="3879680"/>
            <a:ext cx="0" cy="32655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52361E87-52E9-3E45-9182-E14074483B4A}"/>
              </a:ext>
            </a:extLst>
          </p:cNvPr>
          <p:cNvPicPr>
            <a:picLocks noChangeAspect="1"/>
          </p:cNvPicPr>
          <p:nvPr/>
        </p:nvPicPr>
        <p:blipFill>
          <a:blip r:embed="rId5"/>
          <a:stretch>
            <a:fillRect/>
          </a:stretch>
        </p:blipFill>
        <p:spPr>
          <a:xfrm>
            <a:off x="7348151" y="6705664"/>
            <a:ext cx="6436865" cy="638216"/>
          </a:xfrm>
          <a:prstGeom prst="rect">
            <a:avLst/>
          </a:prstGeom>
        </p:spPr>
      </p:pic>
      <p:cxnSp>
        <p:nvCxnSpPr>
          <p:cNvPr id="44" name="Straight Arrow Connector 43">
            <a:extLst>
              <a:ext uri="{FF2B5EF4-FFF2-40B4-BE49-F238E27FC236}">
                <a16:creationId xmlns:a16="http://schemas.microsoft.com/office/drawing/2014/main" id="{4060BDD9-CBD4-D747-8C6A-CA648DAB1B25}"/>
              </a:ext>
            </a:extLst>
          </p:cNvPr>
          <p:cNvCxnSpPr>
            <a:cxnSpLocks/>
          </p:cNvCxnSpPr>
          <p:nvPr/>
        </p:nvCxnSpPr>
        <p:spPr>
          <a:xfrm flipV="1">
            <a:off x="8713694" y="5631667"/>
            <a:ext cx="2072381" cy="101345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6836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Calculate Semantic Similarity</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705304" y="4846687"/>
            <a:ext cx="13556502" cy="2402609"/>
          </a:xfrm>
        </p:spPr>
        <p:txBody>
          <a:bodyPr>
            <a:normAutofit fontScale="70000" lnSpcReduction="20000"/>
          </a:bodyPr>
          <a:lstStyle/>
          <a:p>
            <a:r>
              <a:rPr lang="en-US" sz="3800" dirty="0">
                <a:solidFill>
                  <a:schemeClr val="bg1"/>
                </a:solidFill>
                <a:latin typeface="Arial" panose="020B0604020202020204" pitchFamily="34" charset="0"/>
                <a:cs typeface="Arial" panose="020B0604020202020204" pitchFamily="34" charset="0"/>
              </a:rPr>
              <a:t>The differences between sets of citations used by authors across multiple papers may not be a result of bias but due to a difference in meaning</a:t>
            </a:r>
          </a:p>
          <a:p>
            <a:r>
              <a:rPr lang="en-US" sz="3800" dirty="0">
                <a:solidFill>
                  <a:schemeClr val="bg1"/>
                </a:solidFill>
                <a:latin typeface="Arial" panose="020B0604020202020204" pitchFamily="34" charset="0"/>
                <a:cs typeface="Arial" panose="020B0604020202020204" pitchFamily="34" charset="0"/>
              </a:rPr>
              <a:t>Calculate semantic similarity between sentences citing the same source to determine if the meaning of the sentences are the same</a:t>
            </a:r>
          </a:p>
          <a:p>
            <a:r>
              <a:rPr lang="en-US" sz="3800" dirty="0">
                <a:solidFill>
                  <a:schemeClr val="bg1"/>
                </a:solidFill>
                <a:latin typeface="Arial" panose="020B0604020202020204" pitchFamily="34" charset="0"/>
                <a:cs typeface="Arial" panose="020B0604020202020204" pitchFamily="34" charset="0"/>
              </a:rPr>
              <a:t>Fine-tune BERT/</a:t>
            </a:r>
            <a:r>
              <a:rPr lang="en-US" sz="3800" dirty="0" err="1">
                <a:solidFill>
                  <a:schemeClr val="bg1"/>
                </a:solidFill>
                <a:latin typeface="Arial" panose="020B0604020202020204" pitchFamily="34" charset="0"/>
                <a:cs typeface="Arial" panose="020B0604020202020204" pitchFamily="34" charset="0"/>
              </a:rPr>
              <a:t>SciBERT</a:t>
            </a:r>
            <a:r>
              <a:rPr lang="en-US" sz="3800" dirty="0">
                <a:solidFill>
                  <a:schemeClr val="bg1"/>
                </a:solidFill>
                <a:latin typeface="Arial" panose="020B0604020202020204" pitchFamily="34" charset="0"/>
                <a:cs typeface="Arial" panose="020B0604020202020204" pitchFamily="34" charset="0"/>
              </a:rPr>
              <a:t> based on the PMC dataset’s parameters</a:t>
            </a:r>
          </a:p>
          <a:p>
            <a:r>
              <a:rPr lang="en-US" sz="3800" dirty="0">
                <a:solidFill>
                  <a:schemeClr val="bg1"/>
                </a:solidFill>
                <a:latin typeface="Arial" panose="020B0604020202020204" pitchFamily="34" charset="0"/>
                <a:cs typeface="Arial" panose="020B0604020202020204" pitchFamily="34" charset="0"/>
              </a:rPr>
              <a:t>Use the </a:t>
            </a:r>
            <a:r>
              <a:rPr lang="en-US" sz="3800" dirty="0" err="1">
                <a:solidFill>
                  <a:schemeClr val="bg1"/>
                </a:solidFill>
                <a:latin typeface="Arial" panose="020B0604020202020204" pitchFamily="34" charset="0"/>
                <a:cs typeface="Arial" panose="020B0604020202020204" pitchFamily="34" charset="0"/>
              </a:rPr>
              <a:t>Huggingface</a:t>
            </a:r>
            <a:r>
              <a:rPr lang="en-US" sz="3800" dirty="0">
                <a:solidFill>
                  <a:schemeClr val="bg1"/>
                </a:solidFill>
                <a:latin typeface="Arial" panose="020B0604020202020204" pitchFamily="34" charset="0"/>
                <a:cs typeface="Arial" panose="020B0604020202020204" pitchFamily="34" charset="0"/>
              </a:rPr>
              <a:t> APIs with </a:t>
            </a:r>
            <a:r>
              <a:rPr lang="en-US" sz="3800" dirty="0" err="1">
                <a:solidFill>
                  <a:schemeClr val="bg1"/>
                </a:solidFill>
                <a:latin typeface="Arial" panose="020B0604020202020204" pitchFamily="34" charset="0"/>
                <a:cs typeface="Arial" panose="020B0604020202020204" pitchFamily="34" charset="0"/>
              </a:rPr>
              <a:t>PyTorch</a:t>
            </a:r>
            <a:endParaRPr lang="en-US" sz="38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7" name="Picture 6">
            <a:extLst>
              <a:ext uri="{FF2B5EF4-FFF2-40B4-BE49-F238E27FC236}">
                <a16:creationId xmlns:a16="http://schemas.microsoft.com/office/drawing/2014/main" id="{A8821CD7-FB5A-7542-89A8-49B0D8FB705B}"/>
              </a:ext>
            </a:extLst>
          </p:cNvPr>
          <p:cNvPicPr>
            <a:picLocks noChangeAspect="1"/>
          </p:cNvPicPr>
          <p:nvPr/>
        </p:nvPicPr>
        <p:blipFill>
          <a:blip r:embed="rId4"/>
          <a:stretch>
            <a:fillRect/>
          </a:stretch>
        </p:blipFill>
        <p:spPr>
          <a:xfrm>
            <a:off x="1004657" y="2011823"/>
            <a:ext cx="11339743" cy="1066269"/>
          </a:xfrm>
          <a:prstGeom prst="rect">
            <a:avLst/>
          </a:prstGeom>
        </p:spPr>
      </p:pic>
      <p:sp>
        <p:nvSpPr>
          <p:cNvPr id="3" name="TextBox 2">
            <a:extLst>
              <a:ext uri="{FF2B5EF4-FFF2-40B4-BE49-F238E27FC236}">
                <a16:creationId xmlns:a16="http://schemas.microsoft.com/office/drawing/2014/main" id="{8ED1BF48-A788-9946-8433-2874E67B72C7}"/>
              </a:ext>
            </a:extLst>
          </p:cNvPr>
          <p:cNvSpPr txBox="1"/>
          <p:nvPr/>
        </p:nvSpPr>
        <p:spPr>
          <a:xfrm>
            <a:off x="12505765" y="2937519"/>
            <a:ext cx="1308238" cy="492443"/>
          </a:xfrm>
          <a:prstGeom prst="rect">
            <a:avLst/>
          </a:prstGeom>
          <a:noFill/>
        </p:spPr>
        <p:txBody>
          <a:bodyPr wrap="square" rtlCol="0">
            <a:spAutoFit/>
          </a:bodyPr>
          <a:lstStyle/>
          <a:p>
            <a:pPr algn="ctr"/>
            <a:r>
              <a:rPr lang="en-US" b="1" dirty="0">
                <a:solidFill>
                  <a:schemeClr val="bg1"/>
                </a:solidFill>
              </a:rPr>
              <a:t>SS &gt; 0.5</a:t>
            </a:r>
          </a:p>
        </p:txBody>
      </p:sp>
      <p:pic>
        <p:nvPicPr>
          <p:cNvPr id="4" name="Picture 3">
            <a:extLst>
              <a:ext uri="{FF2B5EF4-FFF2-40B4-BE49-F238E27FC236}">
                <a16:creationId xmlns:a16="http://schemas.microsoft.com/office/drawing/2014/main" id="{1DE44F90-BD7A-E348-B85D-10F749498E19}"/>
              </a:ext>
            </a:extLst>
          </p:cNvPr>
          <p:cNvPicPr>
            <a:picLocks noChangeAspect="1"/>
          </p:cNvPicPr>
          <p:nvPr/>
        </p:nvPicPr>
        <p:blipFill>
          <a:blip r:embed="rId5"/>
          <a:stretch>
            <a:fillRect/>
          </a:stretch>
        </p:blipFill>
        <p:spPr>
          <a:xfrm>
            <a:off x="1004656" y="3294152"/>
            <a:ext cx="11339743" cy="1139003"/>
          </a:xfrm>
          <a:prstGeom prst="rect">
            <a:avLst/>
          </a:prstGeom>
        </p:spPr>
      </p:pic>
    </p:spTree>
    <p:extLst>
      <p:ext uri="{BB962C8B-B14F-4D97-AF65-F5344CB8AC3E}">
        <p14:creationId xmlns:p14="http://schemas.microsoft.com/office/powerpoint/2010/main" val="40423743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Gender Identification</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6410330" cy="5313406"/>
          </a:xfrm>
        </p:spPr>
        <p:txBody>
          <a:bodyPr>
            <a:noAutofit/>
          </a:bodyPr>
          <a:lstStyle/>
          <a:p>
            <a:r>
              <a:rPr lang="en-US" sz="2600" dirty="0">
                <a:solidFill>
                  <a:schemeClr val="bg1"/>
                </a:solidFill>
                <a:latin typeface="Arial" panose="020B0604020202020204" pitchFamily="34" charset="0"/>
                <a:cs typeface="Arial" panose="020B0604020202020204" pitchFamily="34" charset="0"/>
              </a:rPr>
              <a:t>Identify the gender of the authors of the index articles and cited articles</a:t>
            </a:r>
          </a:p>
          <a:p>
            <a:r>
              <a:rPr lang="en-US" sz="2600" dirty="0">
                <a:solidFill>
                  <a:schemeClr val="bg1"/>
                </a:solidFill>
                <a:latin typeface="Arial" panose="020B0604020202020204" pitchFamily="34" charset="0"/>
                <a:cs typeface="Arial" panose="020B0604020202020204" pitchFamily="34" charset="0"/>
              </a:rPr>
              <a:t>Using the </a:t>
            </a:r>
            <a:r>
              <a:rPr lang="en-US" sz="2600" dirty="0" err="1">
                <a:solidFill>
                  <a:schemeClr val="bg1"/>
                </a:solidFill>
                <a:latin typeface="Arial" panose="020B0604020202020204" pitchFamily="34" charset="0"/>
                <a:cs typeface="Arial" panose="020B0604020202020204" pitchFamily="34" charset="0"/>
              </a:rPr>
              <a:t>GenderAPI</a:t>
            </a:r>
            <a:r>
              <a:rPr lang="en-US" sz="2600" dirty="0">
                <a:solidFill>
                  <a:schemeClr val="bg1"/>
                </a:solidFill>
                <a:latin typeface="Arial" panose="020B0604020202020204" pitchFamily="34" charset="0"/>
                <a:cs typeface="Arial" panose="020B0604020202020204" pitchFamily="34" charset="0"/>
              </a:rPr>
              <a:t> proprietary database</a:t>
            </a:r>
          </a:p>
          <a:p>
            <a:pPr lvl="1"/>
            <a:r>
              <a:rPr lang="en-US" sz="2400" dirty="0">
                <a:solidFill>
                  <a:schemeClr val="bg1"/>
                </a:solidFill>
                <a:latin typeface="Arial" panose="020B0604020202020204" pitchFamily="34" charset="0"/>
                <a:cs typeface="Arial" panose="020B0604020202020204" pitchFamily="34" charset="0"/>
              </a:rPr>
              <a:t>Better performance on Asian names compared to </a:t>
            </a:r>
            <a:r>
              <a:rPr lang="en-US" sz="2400" dirty="0" err="1">
                <a:solidFill>
                  <a:schemeClr val="bg1"/>
                </a:solidFill>
                <a:latin typeface="Arial" panose="020B0604020202020204" pitchFamily="34" charset="0"/>
                <a:cs typeface="Arial" panose="020B0604020202020204" pitchFamily="34" charset="0"/>
              </a:rPr>
              <a:t>Genderize.io</a:t>
            </a:r>
            <a:r>
              <a:rPr lang="en-US" sz="2400" dirty="0">
                <a:solidFill>
                  <a:schemeClr val="bg1"/>
                </a:solidFill>
                <a:latin typeface="Arial" panose="020B0604020202020204" pitchFamily="34" charset="0"/>
                <a:cs typeface="Arial" panose="020B0604020202020204" pitchFamily="34" charset="0"/>
              </a:rPr>
              <a:t> which has been used by other groups</a:t>
            </a:r>
          </a:p>
          <a:p>
            <a:pPr lvl="1"/>
            <a:r>
              <a:rPr lang="en-US" sz="2400" dirty="0">
                <a:solidFill>
                  <a:schemeClr val="bg1"/>
                </a:solidFill>
                <a:latin typeface="Arial" panose="020B0604020202020204" pitchFamily="34" charset="0"/>
                <a:cs typeface="Arial" panose="020B0604020202020204" pitchFamily="34" charset="0"/>
              </a:rPr>
              <a:t>Can use manual annotation for ambiguous/unisex names if reasonable</a:t>
            </a:r>
          </a:p>
          <a:p>
            <a:pPr lvl="1"/>
            <a:r>
              <a:rPr lang="en-US" sz="2400" dirty="0">
                <a:solidFill>
                  <a:schemeClr val="bg1"/>
                </a:solidFill>
                <a:latin typeface="Arial" panose="020B0604020202020204" pitchFamily="34" charset="0"/>
                <a:cs typeface="Arial" panose="020B0604020202020204" pitchFamily="34" charset="0"/>
              </a:rPr>
              <a:t>Potential for </a:t>
            </a:r>
            <a:r>
              <a:rPr lang="en-US" sz="2400" dirty="0" err="1">
                <a:solidFill>
                  <a:schemeClr val="bg1"/>
                </a:solidFill>
                <a:latin typeface="Arial" panose="020B0604020202020204" pitchFamily="34" charset="0"/>
                <a:cs typeface="Arial" panose="020B0604020202020204" pitchFamily="34" charset="0"/>
              </a:rPr>
              <a:t>subanalysis</a:t>
            </a:r>
            <a:r>
              <a:rPr lang="en-US" sz="2400" dirty="0">
                <a:solidFill>
                  <a:schemeClr val="bg1"/>
                </a:solidFill>
                <a:latin typeface="Arial" panose="020B0604020202020204" pitchFamily="34" charset="0"/>
                <a:cs typeface="Arial" panose="020B0604020202020204" pitchFamily="34" charset="0"/>
              </a:rPr>
              <a:t> of gender imbalance stratifying by source of author name</a:t>
            </a:r>
            <a:endParaRPr lang="en-US" sz="20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
        <p:nvSpPr>
          <p:cNvPr id="2" name="Rounded Rectangle 1">
            <a:extLst>
              <a:ext uri="{FF2B5EF4-FFF2-40B4-BE49-F238E27FC236}">
                <a16:creationId xmlns:a16="http://schemas.microsoft.com/office/drawing/2014/main" id="{F25FB029-AA52-C64D-B38F-3DE948982E6E}"/>
              </a:ext>
            </a:extLst>
          </p:cNvPr>
          <p:cNvSpPr/>
          <p:nvPr/>
        </p:nvSpPr>
        <p:spPr>
          <a:xfrm>
            <a:off x="7167282" y="2272640"/>
            <a:ext cx="2151530" cy="10892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Akihiro</a:t>
            </a:r>
          </a:p>
        </p:txBody>
      </p:sp>
      <p:sp>
        <p:nvSpPr>
          <p:cNvPr id="8" name="Rounded Rectangle 7">
            <a:extLst>
              <a:ext uri="{FF2B5EF4-FFF2-40B4-BE49-F238E27FC236}">
                <a16:creationId xmlns:a16="http://schemas.microsoft.com/office/drawing/2014/main" id="{66FDB90F-549C-FF42-92D3-2D2836E542F4}"/>
              </a:ext>
            </a:extLst>
          </p:cNvPr>
          <p:cNvSpPr/>
          <p:nvPr/>
        </p:nvSpPr>
        <p:spPr>
          <a:xfrm>
            <a:off x="9564957" y="2272640"/>
            <a:ext cx="2151530" cy="10892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George</a:t>
            </a:r>
          </a:p>
        </p:txBody>
      </p:sp>
      <p:sp>
        <p:nvSpPr>
          <p:cNvPr id="11" name="Rounded Rectangle 10">
            <a:extLst>
              <a:ext uri="{FF2B5EF4-FFF2-40B4-BE49-F238E27FC236}">
                <a16:creationId xmlns:a16="http://schemas.microsoft.com/office/drawing/2014/main" id="{48F20D3E-D071-2144-9F25-F98C550D3EAF}"/>
              </a:ext>
            </a:extLst>
          </p:cNvPr>
          <p:cNvSpPr/>
          <p:nvPr/>
        </p:nvSpPr>
        <p:spPr>
          <a:xfrm>
            <a:off x="11962632" y="2272640"/>
            <a:ext cx="2151530" cy="108921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Akira</a:t>
            </a:r>
          </a:p>
        </p:txBody>
      </p:sp>
      <p:sp>
        <p:nvSpPr>
          <p:cNvPr id="5" name="Down Arrow 4">
            <a:extLst>
              <a:ext uri="{FF2B5EF4-FFF2-40B4-BE49-F238E27FC236}">
                <a16:creationId xmlns:a16="http://schemas.microsoft.com/office/drawing/2014/main" id="{2ABD7E63-783F-3743-BAD9-1C4173C3B5B7}"/>
              </a:ext>
            </a:extLst>
          </p:cNvPr>
          <p:cNvSpPr/>
          <p:nvPr/>
        </p:nvSpPr>
        <p:spPr>
          <a:xfrm>
            <a:off x="9318812" y="3597511"/>
            <a:ext cx="2622177" cy="1990165"/>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a:t>GenderAPI</a:t>
            </a:r>
            <a:endParaRPr lang="en-US" dirty="0"/>
          </a:p>
        </p:txBody>
      </p:sp>
      <p:sp>
        <p:nvSpPr>
          <p:cNvPr id="13" name="Rounded Rectangle 12">
            <a:extLst>
              <a:ext uri="{FF2B5EF4-FFF2-40B4-BE49-F238E27FC236}">
                <a16:creationId xmlns:a16="http://schemas.microsoft.com/office/drawing/2014/main" id="{906F6EA2-31DF-2047-9930-7783882711DD}"/>
              </a:ext>
            </a:extLst>
          </p:cNvPr>
          <p:cNvSpPr/>
          <p:nvPr/>
        </p:nvSpPr>
        <p:spPr>
          <a:xfrm>
            <a:off x="7167282" y="5743723"/>
            <a:ext cx="2151530" cy="10892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Male (100%)</a:t>
            </a:r>
          </a:p>
        </p:txBody>
      </p:sp>
      <p:sp>
        <p:nvSpPr>
          <p:cNvPr id="16" name="Rounded Rectangle 15">
            <a:extLst>
              <a:ext uri="{FF2B5EF4-FFF2-40B4-BE49-F238E27FC236}">
                <a16:creationId xmlns:a16="http://schemas.microsoft.com/office/drawing/2014/main" id="{FE6CA84C-23B0-D14A-97BC-FC492A75D41B}"/>
              </a:ext>
            </a:extLst>
          </p:cNvPr>
          <p:cNvSpPr/>
          <p:nvPr/>
        </p:nvSpPr>
        <p:spPr>
          <a:xfrm>
            <a:off x="9672917" y="5744476"/>
            <a:ext cx="2151530" cy="10892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Male (97%)</a:t>
            </a:r>
          </a:p>
        </p:txBody>
      </p:sp>
      <p:sp>
        <p:nvSpPr>
          <p:cNvPr id="17" name="Rounded Rectangle 16">
            <a:extLst>
              <a:ext uri="{FF2B5EF4-FFF2-40B4-BE49-F238E27FC236}">
                <a16:creationId xmlns:a16="http://schemas.microsoft.com/office/drawing/2014/main" id="{4507F56D-5CB8-284C-B438-D5510B887E83}"/>
              </a:ext>
            </a:extLst>
          </p:cNvPr>
          <p:cNvSpPr/>
          <p:nvPr/>
        </p:nvSpPr>
        <p:spPr>
          <a:xfrm>
            <a:off x="12072470" y="5743723"/>
            <a:ext cx="2151530" cy="108921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Male (57%)</a:t>
            </a:r>
          </a:p>
        </p:txBody>
      </p:sp>
    </p:spTree>
    <p:extLst>
      <p:ext uri="{BB962C8B-B14F-4D97-AF65-F5344CB8AC3E}">
        <p14:creationId xmlns:p14="http://schemas.microsoft.com/office/powerpoint/2010/main" val="2760281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Calculating the Imbalance Score: Sentence-level</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27221" y="4845181"/>
            <a:ext cx="13641860" cy="2583138"/>
          </a:xfrm>
        </p:spPr>
        <p:txBody>
          <a:bodyPr>
            <a:normAutofit fontScale="77500" lnSpcReduction="20000"/>
          </a:bodyPr>
          <a:lstStyle/>
          <a:p>
            <a:r>
              <a:rPr lang="en-US" sz="3800" dirty="0">
                <a:solidFill>
                  <a:schemeClr val="bg1"/>
                </a:solidFill>
                <a:latin typeface="Arial" panose="020B0604020202020204" pitchFamily="34" charset="0"/>
                <a:cs typeface="Arial" panose="020B0604020202020204" pitchFamily="34" charset="0"/>
              </a:rPr>
              <a:t>Use the first-last author emphasis as a basis for the contribution of each author: first author gets weight 1, last author receives weight 0.5, other authors get equal credit to calculate the “male proportion” (MP)</a:t>
            </a:r>
          </a:p>
          <a:p>
            <a:r>
              <a:rPr lang="en-US" sz="3800" dirty="0">
                <a:solidFill>
                  <a:schemeClr val="bg1"/>
                </a:solidFill>
                <a:latin typeface="Arial" panose="020B0604020202020204" pitchFamily="34" charset="0"/>
                <a:cs typeface="Arial" panose="020B0604020202020204" pitchFamily="34" charset="0"/>
              </a:rPr>
              <a:t>Calculate the median MP for other sentences citing the same paper that rank highly in semantic similarity</a:t>
            </a:r>
          </a:p>
          <a:p>
            <a:r>
              <a:rPr lang="en-US" sz="3800" dirty="0">
                <a:solidFill>
                  <a:schemeClr val="bg1"/>
                </a:solidFill>
                <a:latin typeface="Arial" panose="020B0604020202020204" pitchFamily="34" charset="0"/>
                <a:cs typeface="Arial" panose="020B0604020202020204" pitchFamily="34" charset="0"/>
              </a:rPr>
              <a:t>The sentence-level imbalance score is the ratio of the MP of the sentence in question to the median MP</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pic>
        <p:nvPicPr>
          <p:cNvPr id="2" name="Picture 1">
            <a:extLst>
              <a:ext uri="{FF2B5EF4-FFF2-40B4-BE49-F238E27FC236}">
                <a16:creationId xmlns:a16="http://schemas.microsoft.com/office/drawing/2014/main" id="{EAC7E254-ECFB-0C4F-B084-198FC0C43AA9}"/>
              </a:ext>
            </a:extLst>
          </p:cNvPr>
          <p:cNvPicPr>
            <a:picLocks noChangeAspect="1"/>
          </p:cNvPicPr>
          <p:nvPr/>
        </p:nvPicPr>
        <p:blipFill>
          <a:blip r:embed="rId4"/>
          <a:stretch>
            <a:fillRect/>
          </a:stretch>
        </p:blipFill>
        <p:spPr>
          <a:xfrm>
            <a:off x="582141" y="2179071"/>
            <a:ext cx="7102161" cy="1989446"/>
          </a:xfrm>
          <a:prstGeom prst="rect">
            <a:avLst/>
          </a:prstGeom>
        </p:spPr>
      </p:pic>
      <p:sp>
        <p:nvSpPr>
          <p:cNvPr id="3" name="Right Arrow Callout 2">
            <a:extLst>
              <a:ext uri="{FF2B5EF4-FFF2-40B4-BE49-F238E27FC236}">
                <a16:creationId xmlns:a16="http://schemas.microsoft.com/office/drawing/2014/main" id="{60A91EC4-4156-D940-B812-C8F1BD5D638A}"/>
              </a:ext>
            </a:extLst>
          </p:cNvPr>
          <p:cNvSpPr/>
          <p:nvPr/>
        </p:nvSpPr>
        <p:spPr>
          <a:xfrm>
            <a:off x="7784998" y="1984895"/>
            <a:ext cx="2824732" cy="2706302"/>
          </a:xfrm>
          <a:prstGeom prst="right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Per: M</a:t>
            </a:r>
          </a:p>
          <a:p>
            <a:pPr algn="ctr"/>
            <a:r>
              <a:rPr lang="en-US" dirty="0"/>
              <a:t>Marion: F</a:t>
            </a:r>
          </a:p>
          <a:p>
            <a:pPr algn="ctr"/>
            <a:r>
              <a:rPr lang="en-US" dirty="0"/>
              <a:t>Isabel: F</a:t>
            </a:r>
          </a:p>
          <a:p>
            <a:pPr algn="ctr"/>
            <a:r>
              <a:rPr lang="en-US" dirty="0"/>
              <a:t>Jennifer: F</a:t>
            </a:r>
          </a:p>
          <a:p>
            <a:pPr algn="ctr"/>
            <a:r>
              <a:rPr lang="en-US" dirty="0"/>
              <a:t>Charles: M</a:t>
            </a:r>
          </a:p>
          <a:p>
            <a:pPr algn="ctr"/>
            <a:r>
              <a:rPr lang="en-US" dirty="0" err="1"/>
              <a:t>Ridhi</a:t>
            </a:r>
            <a:r>
              <a:rPr lang="en-US" dirty="0"/>
              <a:t>: F</a:t>
            </a:r>
          </a:p>
          <a:p>
            <a:pPr algn="ctr"/>
            <a:r>
              <a:rPr lang="en-US" dirty="0"/>
              <a:t>Melinda: F</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E70FA1D-122B-F944-B294-818494B2A856}"/>
                  </a:ext>
                </a:extLst>
              </p:cNvPr>
              <p:cNvSpPr txBox="1"/>
              <p:nvPr/>
            </p:nvSpPr>
            <p:spPr>
              <a:xfrm>
                <a:off x="10609730" y="2926683"/>
                <a:ext cx="3782001" cy="82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1+0.14</m:t>
                          </m:r>
                        </m:num>
                        <m:den>
                          <m:r>
                            <a:rPr lang="en-US" b="0" i="1" smtClean="0">
                              <a:solidFill>
                                <a:schemeClr val="bg1"/>
                              </a:solidFill>
                              <a:latin typeface="Cambria Math" panose="02040503050406030204" pitchFamily="18" charset="0"/>
                            </a:rPr>
                            <m:t>1+0.5+5(0.14)</m:t>
                          </m:r>
                        </m:den>
                      </m:f>
                      <m:r>
                        <a:rPr lang="en-US" b="0" i="1" smtClean="0">
                          <a:solidFill>
                            <a:schemeClr val="bg1"/>
                          </a:solidFill>
                          <a:latin typeface="Cambria Math" panose="02040503050406030204" pitchFamily="18" charset="0"/>
                        </a:rPr>
                        <m:t>=0.52</m:t>
                      </m:r>
                    </m:oMath>
                  </m:oMathPara>
                </a14:m>
                <a:endParaRPr lang="en-US" dirty="0">
                  <a:solidFill>
                    <a:schemeClr val="bg1"/>
                  </a:solidFill>
                </a:endParaRPr>
              </a:p>
            </p:txBody>
          </p:sp>
        </mc:Choice>
        <mc:Fallback xmlns="">
          <p:sp>
            <p:nvSpPr>
              <p:cNvPr id="4" name="TextBox 3">
                <a:extLst>
                  <a:ext uri="{FF2B5EF4-FFF2-40B4-BE49-F238E27FC236}">
                    <a16:creationId xmlns:a16="http://schemas.microsoft.com/office/drawing/2014/main" id="{4E70FA1D-122B-F944-B294-818494B2A856}"/>
                  </a:ext>
                </a:extLst>
              </p:cNvPr>
              <p:cNvSpPr txBox="1">
                <a:spLocks noRot="1" noChangeAspect="1" noMove="1" noResize="1" noEditPoints="1" noAdjustHandles="1" noChangeArrowheads="1" noChangeShapeType="1" noTextEdit="1"/>
              </p:cNvSpPr>
              <p:nvPr/>
            </p:nvSpPr>
            <p:spPr>
              <a:xfrm>
                <a:off x="10609730" y="2926683"/>
                <a:ext cx="3782001" cy="822726"/>
              </a:xfrm>
              <a:prstGeom prst="rect">
                <a:avLst/>
              </a:prstGeom>
              <a:blipFill>
                <a:blip r:embed="rId5"/>
                <a:stretch>
                  <a:fillRect t="-3030" b="-16667"/>
                </a:stretch>
              </a:blipFill>
            </p:spPr>
            <p:txBody>
              <a:bodyPr/>
              <a:lstStyle/>
              <a:p>
                <a:r>
                  <a:rPr lang="en-US">
                    <a:noFill/>
                  </a:rPr>
                  <a:t> </a:t>
                </a:r>
              </a:p>
            </p:txBody>
          </p:sp>
        </mc:Fallback>
      </mc:AlternateContent>
    </p:spTree>
    <p:extLst>
      <p:ext uri="{BB962C8B-B14F-4D97-AF65-F5344CB8AC3E}">
        <p14:creationId xmlns:p14="http://schemas.microsoft.com/office/powerpoint/2010/main" val="9434046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Calculating the Imbalance Score: Author-level</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13679664" cy="5313406"/>
          </a:xfrm>
        </p:spPr>
        <p:txBody>
          <a:bodyPr>
            <a:normAutofit/>
          </a:bodyPr>
          <a:lstStyle/>
          <a:p>
            <a:r>
              <a:rPr lang="en-US" sz="3800" dirty="0">
                <a:solidFill>
                  <a:schemeClr val="bg1"/>
                </a:solidFill>
                <a:latin typeface="Arial" panose="020B0604020202020204" pitchFamily="34" charset="0"/>
                <a:cs typeface="Arial" panose="020B0604020202020204" pitchFamily="34" charset="0"/>
              </a:rPr>
              <a:t>Aggregate the sentence-level imbalance scores for sentences written by the author and calculate the median imbalance score and 95% CI using bootstrapping</a:t>
            </a:r>
          </a:p>
          <a:p>
            <a:r>
              <a:rPr lang="en-US" sz="3800" dirty="0">
                <a:solidFill>
                  <a:schemeClr val="bg1"/>
                </a:solidFill>
                <a:latin typeface="Arial" panose="020B0604020202020204" pitchFamily="34" charset="0"/>
                <a:cs typeface="Arial" panose="020B0604020202020204" pitchFamily="34" charset="0"/>
              </a:rPr>
              <a:t>If the null imbalance score (1) is included in the CI, then no imbalance by the author is indicated</a:t>
            </a:r>
          </a:p>
          <a:p>
            <a:r>
              <a:rPr lang="en-US" sz="3800" dirty="0">
                <a:solidFill>
                  <a:schemeClr val="bg1"/>
                </a:solidFill>
                <a:latin typeface="Arial" panose="020B0604020202020204" pitchFamily="34" charset="0"/>
                <a:cs typeface="Arial" panose="020B0604020202020204" pitchFamily="34" charset="0"/>
              </a:rPr>
              <a:t>Scores &lt;1 are female-preferent while scores &gt;1 are male-preferent</a:t>
            </a:r>
          </a:p>
          <a:p>
            <a:endParaRPr lang="en-US" sz="38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18565621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Wrap-up</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1" y="1935891"/>
            <a:ext cx="13679664" cy="5313406"/>
          </a:xfrm>
        </p:spPr>
        <p:txBody>
          <a:bodyPr>
            <a:normAutofit/>
          </a:bodyPr>
          <a:lstStyle/>
          <a:p>
            <a:r>
              <a:rPr lang="en-US" sz="3800" dirty="0">
                <a:solidFill>
                  <a:schemeClr val="bg1"/>
                </a:solidFill>
                <a:latin typeface="Arial" panose="020B0604020202020204" pitchFamily="34" charset="0"/>
                <a:cs typeface="Arial" panose="020B0604020202020204" pitchFamily="34" charset="0"/>
              </a:rPr>
              <a:t>Aggregate individual-level imbalance scores for all citing authors in the database (authors must have at least one paper to be scored and to be eligible)</a:t>
            </a:r>
          </a:p>
          <a:p>
            <a:r>
              <a:rPr lang="en-US" sz="3800" dirty="0">
                <a:solidFill>
                  <a:schemeClr val="bg1"/>
                </a:solidFill>
                <a:latin typeface="Arial" panose="020B0604020202020204" pitchFamily="34" charset="0"/>
                <a:cs typeface="Arial" panose="020B0604020202020204" pitchFamily="34" charset="0"/>
              </a:rPr>
              <a:t>Calculate descriptive statistics (mean, median, range)</a:t>
            </a:r>
          </a:p>
          <a:p>
            <a:r>
              <a:rPr lang="en-US" sz="3800" dirty="0">
                <a:solidFill>
                  <a:schemeClr val="bg1"/>
                </a:solidFill>
                <a:latin typeface="Arial" panose="020B0604020202020204" pitchFamily="34" charset="0"/>
                <a:cs typeface="Arial" panose="020B0604020202020204" pitchFamily="34" charset="0"/>
              </a:rPr>
              <a:t>Perform stratified descriptive analysis for subfields (medicine, life sciences, social sciences, etc.) and compare to gender proportions as calculated by scientific associations/academic institutions</a:t>
            </a:r>
          </a:p>
          <a:p>
            <a:endParaRPr lang="en-US" sz="38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103780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An Evolutionary Dilemma</a:t>
            </a:r>
            <a:endParaRPr lang="en-US" sz="2700" dirty="0">
              <a:solidFill>
                <a:schemeClr val="bg1"/>
              </a:solidFill>
              <a:latin typeface="Arial"/>
              <a:cs typeface="Arial"/>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
        <p:nvSpPr>
          <p:cNvPr id="6" name="Oval 5">
            <a:extLst>
              <a:ext uri="{FF2B5EF4-FFF2-40B4-BE49-F238E27FC236}">
                <a16:creationId xmlns:a16="http://schemas.microsoft.com/office/drawing/2014/main" id="{26C3F4D2-CF57-CE49-A505-F0A1C803789C}"/>
              </a:ext>
            </a:extLst>
          </p:cNvPr>
          <p:cNvSpPr/>
          <p:nvPr/>
        </p:nvSpPr>
        <p:spPr>
          <a:xfrm>
            <a:off x="1323561" y="2308637"/>
            <a:ext cx="1391478" cy="1401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3" name="Oval 12">
            <a:extLst>
              <a:ext uri="{FF2B5EF4-FFF2-40B4-BE49-F238E27FC236}">
                <a16:creationId xmlns:a16="http://schemas.microsoft.com/office/drawing/2014/main" id="{AAEF4022-05F7-5F4D-BE7B-0B755F960EB6}"/>
              </a:ext>
            </a:extLst>
          </p:cNvPr>
          <p:cNvSpPr/>
          <p:nvPr/>
        </p:nvSpPr>
        <p:spPr>
          <a:xfrm>
            <a:off x="4326835" y="2672045"/>
            <a:ext cx="1391478" cy="1401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Oval 15">
            <a:extLst>
              <a:ext uri="{FF2B5EF4-FFF2-40B4-BE49-F238E27FC236}">
                <a16:creationId xmlns:a16="http://schemas.microsoft.com/office/drawing/2014/main" id="{E2D32330-9C62-6D41-BEA1-73471713AD31}"/>
              </a:ext>
            </a:extLst>
          </p:cNvPr>
          <p:cNvSpPr/>
          <p:nvPr/>
        </p:nvSpPr>
        <p:spPr>
          <a:xfrm>
            <a:off x="4412974" y="5055254"/>
            <a:ext cx="1391478" cy="1401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7" name="Oval 16">
            <a:extLst>
              <a:ext uri="{FF2B5EF4-FFF2-40B4-BE49-F238E27FC236}">
                <a16:creationId xmlns:a16="http://schemas.microsoft.com/office/drawing/2014/main" id="{79EFE541-1E5D-744A-9755-25BC3D0FC422}"/>
              </a:ext>
            </a:extLst>
          </p:cNvPr>
          <p:cNvSpPr/>
          <p:nvPr/>
        </p:nvSpPr>
        <p:spPr>
          <a:xfrm>
            <a:off x="1172818" y="5120509"/>
            <a:ext cx="1391478" cy="1401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8" name="Oval 17">
            <a:extLst>
              <a:ext uri="{FF2B5EF4-FFF2-40B4-BE49-F238E27FC236}">
                <a16:creationId xmlns:a16="http://schemas.microsoft.com/office/drawing/2014/main" id="{C0F7788B-9753-9248-B266-0324796B4384}"/>
              </a:ext>
            </a:extLst>
          </p:cNvPr>
          <p:cNvSpPr/>
          <p:nvPr/>
        </p:nvSpPr>
        <p:spPr>
          <a:xfrm>
            <a:off x="2716696" y="3868244"/>
            <a:ext cx="1391478" cy="14019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(C)</a:t>
            </a:r>
          </a:p>
        </p:txBody>
      </p:sp>
      <p:cxnSp>
        <p:nvCxnSpPr>
          <p:cNvPr id="11" name="Straight Connector 10">
            <a:extLst>
              <a:ext uri="{FF2B5EF4-FFF2-40B4-BE49-F238E27FC236}">
                <a16:creationId xmlns:a16="http://schemas.microsoft.com/office/drawing/2014/main" id="{5251E977-B9CE-C94C-9856-6EFB0147B7A3}"/>
              </a:ext>
            </a:extLst>
          </p:cNvPr>
          <p:cNvCxnSpPr>
            <a:cxnSpLocks/>
            <a:stCxn id="6" idx="5"/>
          </p:cNvCxnSpPr>
          <p:nvPr/>
        </p:nvCxnSpPr>
        <p:spPr>
          <a:xfrm>
            <a:off x="2511262" y="3505315"/>
            <a:ext cx="513559" cy="444322"/>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8CC6DF2-B15A-6046-B64D-26F8320213AF}"/>
              </a:ext>
            </a:extLst>
          </p:cNvPr>
          <p:cNvCxnSpPr>
            <a:cxnSpLocks/>
            <a:endCxn id="18" idx="3"/>
          </p:cNvCxnSpPr>
          <p:nvPr/>
        </p:nvCxnSpPr>
        <p:spPr>
          <a:xfrm flipV="1">
            <a:off x="2411896" y="5064922"/>
            <a:ext cx="508577" cy="391016"/>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2E0928A-BE27-CB4F-8173-F756200C2F8C}"/>
              </a:ext>
            </a:extLst>
          </p:cNvPr>
          <p:cNvCxnSpPr>
            <a:cxnSpLocks/>
            <a:stCxn id="13" idx="3"/>
            <a:endCxn id="18" idx="7"/>
          </p:cNvCxnSpPr>
          <p:nvPr/>
        </p:nvCxnSpPr>
        <p:spPr>
          <a:xfrm flipH="1">
            <a:off x="3904397" y="3868723"/>
            <a:ext cx="626215" cy="204838"/>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07548DDE-480A-374F-A796-C76916A199AF}"/>
              </a:ext>
            </a:extLst>
          </p:cNvPr>
          <p:cNvCxnSpPr>
            <a:cxnSpLocks/>
            <a:stCxn id="18" idx="5"/>
          </p:cNvCxnSpPr>
          <p:nvPr/>
        </p:nvCxnSpPr>
        <p:spPr>
          <a:xfrm>
            <a:off x="3904397" y="5064922"/>
            <a:ext cx="626215" cy="391016"/>
          </a:xfrm>
          <a:prstGeom prst="line">
            <a:avLst/>
          </a:prstGeom>
          <a:ln w="38100"/>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DCC824F0-9D88-4347-86F2-A40F78BB430C}"/>
              </a:ext>
            </a:extLst>
          </p:cNvPr>
          <p:cNvSpPr/>
          <p:nvPr/>
        </p:nvSpPr>
        <p:spPr>
          <a:xfrm>
            <a:off x="8519491" y="2440909"/>
            <a:ext cx="1391478" cy="140199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44" name="Oval 43">
            <a:extLst>
              <a:ext uri="{FF2B5EF4-FFF2-40B4-BE49-F238E27FC236}">
                <a16:creationId xmlns:a16="http://schemas.microsoft.com/office/drawing/2014/main" id="{40CECC78-D1AA-C74A-8F05-0A3E3CEFA6CF}"/>
              </a:ext>
            </a:extLst>
          </p:cNvPr>
          <p:cNvSpPr/>
          <p:nvPr/>
        </p:nvSpPr>
        <p:spPr>
          <a:xfrm>
            <a:off x="11522765" y="2804317"/>
            <a:ext cx="1391478" cy="140199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45" name="Oval 44">
            <a:extLst>
              <a:ext uri="{FF2B5EF4-FFF2-40B4-BE49-F238E27FC236}">
                <a16:creationId xmlns:a16="http://schemas.microsoft.com/office/drawing/2014/main" id="{5BE9CBD3-C859-3848-86D5-DCCB438DC3F6}"/>
              </a:ext>
            </a:extLst>
          </p:cNvPr>
          <p:cNvSpPr/>
          <p:nvPr/>
        </p:nvSpPr>
        <p:spPr>
          <a:xfrm>
            <a:off x="11608904" y="5187526"/>
            <a:ext cx="1391478" cy="140199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46" name="Oval 45">
            <a:extLst>
              <a:ext uri="{FF2B5EF4-FFF2-40B4-BE49-F238E27FC236}">
                <a16:creationId xmlns:a16="http://schemas.microsoft.com/office/drawing/2014/main" id="{6C50FA99-654E-B14A-BB71-25194C9D3285}"/>
              </a:ext>
            </a:extLst>
          </p:cNvPr>
          <p:cNvSpPr/>
          <p:nvPr/>
        </p:nvSpPr>
        <p:spPr>
          <a:xfrm>
            <a:off x="8368748" y="5252781"/>
            <a:ext cx="1391478" cy="1401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7" name="Oval 46">
            <a:extLst>
              <a:ext uri="{FF2B5EF4-FFF2-40B4-BE49-F238E27FC236}">
                <a16:creationId xmlns:a16="http://schemas.microsoft.com/office/drawing/2014/main" id="{1DC36AB7-D092-7E4B-944F-5FC67F414BF9}"/>
              </a:ext>
            </a:extLst>
          </p:cNvPr>
          <p:cNvSpPr/>
          <p:nvPr/>
        </p:nvSpPr>
        <p:spPr>
          <a:xfrm>
            <a:off x="9912626" y="4000516"/>
            <a:ext cx="1391478" cy="14019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p>
        </p:txBody>
      </p:sp>
      <p:cxnSp>
        <p:nvCxnSpPr>
          <p:cNvPr id="48" name="Straight Connector 47">
            <a:extLst>
              <a:ext uri="{FF2B5EF4-FFF2-40B4-BE49-F238E27FC236}">
                <a16:creationId xmlns:a16="http://schemas.microsoft.com/office/drawing/2014/main" id="{DE8B4CF0-9FC1-6643-B1CA-16472B4EC482}"/>
              </a:ext>
            </a:extLst>
          </p:cNvPr>
          <p:cNvCxnSpPr>
            <a:cxnSpLocks/>
            <a:stCxn id="43" idx="5"/>
          </p:cNvCxnSpPr>
          <p:nvPr/>
        </p:nvCxnSpPr>
        <p:spPr>
          <a:xfrm>
            <a:off x="9707192" y="3637587"/>
            <a:ext cx="513559" cy="444322"/>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7662B24-1D2F-3D4B-BF2E-10309C86D373}"/>
              </a:ext>
            </a:extLst>
          </p:cNvPr>
          <p:cNvCxnSpPr>
            <a:cxnSpLocks/>
            <a:endCxn id="47" idx="3"/>
          </p:cNvCxnSpPr>
          <p:nvPr/>
        </p:nvCxnSpPr>
        <p:spPr>
          <a:xfrm flipV="1">
            <a:off x="9607826" y="5197194"/>
            <a:ext cx="508577" cy="39101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91E3459-497B-CF40-BD4C-DAF8D12C4BFE}"/>
              </a:ext>
            </a:extLst>
          </p:cNvPr>
          <p:cNvCxnSpPr>
            <a:cxnSpLocks/>
            <a:stCxn id="44" idx="3"/>
            <a:endCxn id="47" idx="7"/>
          </p:cNvCxnSpPr>
          <p:nvPr/>
        </p:nvCxnSpPr>
        <p:spPr>
          <a:xfrm flipH="1">
            <a:off x="11100327" y="4000995"/>
            <a:ext cx="626215" cy="204838"/>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D47524B-335F-014D-9CEB-E26827EC15C8}"/>
              </a:ext>
            </a:extLst>
          </p:cNvPr>
          <p:cNvCxnSpPr>
            <a:cxnSpLocks/>
            <a:stCxn id="47" idx="5"/>
          </p:cNvCxnSpPr>
          <p:nvPr/>
        </p:nvCxnSpPr>
        <p:spPr>
          <a:xfrm>
            <a:off x="11100327" y="5197194"/>
            <a:ext cx="626215" cy="391016"/>
          </a:xfrm>
          <a:prstGeom prst="line">
            <a:avLst/>
          </a:prstGeom>
          <a:ln w="38100"/>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C8350B8-6512-1240-927A-AD32159FED48}"/>
              </a:ext>
            </a:extLst>
          </p:cNvPr>
          <p:cNvCxnSpPr>
            <a:cxnSpLocks/>
          </p:cNvCxnSpPr>
          <p:nvPr/>
        </p:nvCxnSpPr>
        <p:spPr>
          <a:xfrm>
            <a:off x="7209183" y="1868557"/>
            <a:ext cx="0" cy="5393634"/>
          </a:xfrm>
          <a:prstGeom prst="line">
            <a:avLst/>
          </a:prstGeom>
          <a:ln w="28575">
            <a:solidFill>
              <a:schemeClr val="bg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9977525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Public Health Implications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800" dirty="0">
                <a:solidFill>
                  <a:schemeClr val="bg1"/>
                </a:solidFill>
                <a:latin typeface="Arial" panose="020B0604020202020204" pitchFamily="34" charset="0"/>
                <a:cs typeface="Arial" panose="020B0604020202020204" pitchFamily="34" charset="0"/>
              </a:rPr>
              <a:t>Assessment of citation behavior can be widely deployed in making hiring/promotion decisions or to allow researchers to expand their research circles and improve collaborative efforts</a:t>
            </a:r>
          </a:p>
          <a:p>
            <a:r>
              <a:rPr lang="en-US" sz="3800" dirty="0">
                <a:solidFill>
                  <a:schemeClr val="bg1"/>
                </a:solidFill>
                <a:latin typeface="Arial" panose="020B0604020202020204" pitchFamily="34" charset="0"/>
                <a:cs typeface="Arial" panose="020B0604020202020204" pitchFamily="34" charset="0"/>
              </a:rPr>
              <a:t>Promotion of equality in academia will support growth of young researchers of diverse backgrounds</a:t>
            </a:r>
          </a:p>
          <a:p>
            <a:r>
              <a:rPr lang="en-US" sz="3800" dirty="0">
                <a:solidFill>
                  <a:schemeClr val="bg1"/>
                </a:solidFill>
                <a:latin typeface="Arial" panose="020B0604020202020204" pitchFamily="34" charset="0"/>
                <a:cs typeface="Arial" panose="020B0604020202020204" pitchFamily="34" charset="0"/>
              </a:rPr>
              <a:t>Identifying and reducing gender biases will allow female researchers and female-led research teams to penetrate  fields that are traditionally male-dominated</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2338098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700" dirty="0">
              <a:solidFill>
                <a:schemeClr val="bg1"/>
              </a:solidFill>
              <a:latin typeface="Arial"/>
              <a:cs typeface="Arial"/>
            </a:endParaRPr>
          </a:p>
        </p:txBody>
      </p: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
        <p:nvSpPr>
          <p:cNvPr id="4" name="TextBox 3">
            <a:extLst>
              <a:ext uri="{FF2B5EF4-FFF2-40B4-BE49-F238E27FC236}">
                <a16:creationId xmlns:a16="http://schemas.microsoft.com/office/drawing/2014/main" id="{F6B0C861-B0FB-4F47-BEE4-A091C8B35198}"/>
              </a:ext>
            </a:extLst>
          </p:cNvPr>
          <p:cNvSpPr txBox="1"/>
          <p:nvPr/>
        </p:nvSpPr>
        <p:spPr>
          <a:xfrm>
            <a:off x="5304684" y="2810435"/>
            <a:ext cx="4041021" cy="707886"/>
          </a:xfrm>
          <a:prstGeom prst="rect">
            <a:avLst/>
          </a:prstGeom>
          <a:noFill/>
        </p:spPr>
        <p:txBody>
          <a:bodyPr wrap="square" rtlCol="0">
            <a:spAutoFit/>
          </a:bodyPr>
          <a:lstStyle/>
          <a:p>
            <a:pPr algn="ctr"/>
            <a:r>
              <a:rPr lang="en-US" sz="4000"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307534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References</a:t>
            </a: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lnSpcReduction="10000"/>
          </a:bodyPr>
          <a:lstStyle/>
          <a:p>
            <a:pPr marL="0" indent="0">
              <a:buNone/>
            </a:pPr>
            <a:r>
              <a:rPr lang="en-US" sz="2000" dirty="0" err="1">
                <a:solidFill>
                  <a:schemeClr val="bg1"/>
                </a:solidFill>
                <a:latin typeface="Arial" panose="020B0604020202020204" pitchFamily="34" charset="0"/>
                <a:cs typeface="Arial" panose="020B0604020202020204" pitchFamily="34" charset="0"/>
              </a:rPr>
              <a:t>Raihani</a:t>
            </a:r>
            <a:r>
              <a:rPr lang="en-US" sz="2000" dirty="0">
                <a:solidFill>
                  <a:schemeClr val="bg1"/>
                </a:solidFill>
                <a:latin typeface="Arial" panose="020B0604020202020204" pitchFamily="34" charset="0"/>
                <a:cs typeface="Arial" panose="020B0604020202020204" pitchFamily="34" charset="0"/>
              </a:rPr>
              <a:t> NJ, </a:t>
            </a:r>
            <a:r>
              <a:rPr lang="en-US" sz="2000" dirty="0" err="1">
                <a:solidFill>
                  <a:schemeClr val="bg1"/>
                </a:solidFill>
                <a:latin typeface="Arial" panose="020B0604020202020204" pitchFamily="34" charset="0"/>
                <a:cs typeface="Arial" panose="020B0604020202020204" pitchFamily="34" charset="0"/>
              </a:rPr>
              <a:t>Bshary</a:t>
            </a:r>
            <a:r>
              <a:rPr lang="en-US" sz="2000" dirty="0">
                <a:solidFill>
                  <a:schemeClr val="bg1"/>
                </a:solidFill>
                <a:latin typeface="Arial" panose="020B0604020202020204" pitchFamily="34" charset="0"/>
                <a:cs typeface="Arial" panose="020B0604020202020204" pitchFamily="34" charset="0"/>
              </a:rPr>
              <a:t> R. Punishment: one tool, many uses. </a:t>
            </a:r>
            <a:r>
              <a:rPr lang="en-US" sz="2000" i="1" dirty="0">
                <a:solidFill>
                  <a:schemeClr val="bg1"/>
                </a:solidFill>
                <a:latin typeface="Arial" panose="020B0604020202020204" pitchFamily="34" charset="0"/>
                <a:cs typeface="Arial" panose="020B0604020202020204" pitchFamily="34" charset="0"/>
              </a:rPr>
              <a:t>Evolutionary Human Sciences</a:t>
            </a:r>
            <a:r>
              <a:rPr lang="en-US" sz="2000" dirty="0">
                <a:solidFill>
                  <a:schemeClr val="bg1"/>
                </a:solidFill>
                <a:latin typeface="Arial" panose="020B0604020202020204" pitchFamily="34" charset="0"/>
                <a:cs typeface="Arial" panose="020B0604020202020204" pitchFamily="34" charset="0"/>
              </a:rPr>
              <a:t>. 2019;1doi:10.1017/ehs.2019.12</a:t>
            </a:r>
          </a:p>
          <a:p>
            <a:pPr marL="0" indent="0">
              <a:buNone/>
            </a:pPr>
            <a:r>
              <a:rPr lang="en-US" sz="2000" dirty="0">
                <a:solidFill>
                  <a:schemeClr val="bg1"/>
                </a:solidFill>
                <a:latin typeface="Arial" panose="020B0604020202020204" pitchFamily="34" charset="0"/>
                <a:cs typeface="Arial" panose="020B0604020202020204" pitchFamily="34" charset="0"/>
              </a:rPr>
              <a:t>Nishi A, Christakis NA, Evans AM, O'Malley AJ, Rand DG. Social Environment Shapes the Speed of Cooperation. </a:t>
            </a:r>
            <a:r>
              <a:rPr lang="en-US" sz="2000" i="1" dirty="0">
                <a:solidFill>
                  <a:schemeClr val="bg1"/>
                </a:solidFill>
                <a:latin typeface="Arial" panose="020B0604020202020204" pitchFamily="34" charset="0"/>
                <a:cs typeface="Arial" panose="020B0604020202020204" pitchFamily="34" charset="0"/>
              </a:rPr>
              <a:t>Sci Rep</a:t>
            </a:r>
            <a:r>
              <a:rPr lang="en-US" sz="2000" dirty="0">
                <a:solidFill>
                  <a:schemeClr val="bg1"/>
                </a:solidFill>
                <a:latin typeface="Arial" panose="020B0604020202020204" pitchFamily="34" charset="0"/>
                <a:cs typeface="Arial" panose="020B0604020202020204" pitchFamily="34" charset="0"/>
              </a:rPr>
              <a:t>. Jul 20 2016;6:29622. doi:10.1038/srep29622</a:t>
            </a:r>
          </a:p>
          <a:p>
            <a:pPr marL="0" indent="0">
              <a:buNone/>
            </a:pPr>
            <a:r>
              <a:rPr lang="en-US" sz="2000" dirty="0">
                <a:solidFill>
                  <a:schemeClr val="bg1"/>
                </a:solidFill>
                <a:latin typeface="Arial" panose="020B0604020202020204" pitchFamily="34" charset="0"/>
                <a:cs typeface="Arial" panose="020B0604020202020204" pitchFamily="34" charset="0"/>
              </a:rPr>
              <a:t>Nishi A, </a:t>
            </a:r>
            <a:r>
              <a:rPr lang="en-US" sz="2000" dirty="0" err="1">
                <a:solidFill>
                  <a:schemeClr val="bg1"/>
                </a:solidFill>
                <a:latin typeface="Arial" panose="020B0604020202020204" pitchFamily="34" charset="0"/>
                <a:cs typeface="Arial" panose="020B0604020202020204" pitchFamily="34" charset="0"/>
              </a:rPr>
              <a:t>Shirado</a:t>
            </a:r>
            <a:r>
              <a:rPr lang="en-US" sz="2000" dirty="0">
                <a:solidFill>
                  <a:schemeClr val="bg1"/>
                </a:solidFill>
                <a:latin typeface="Arial" panose="020B0604020202020204" pitchFamily="34" charset="0"/>
                <a:cs typeface="Arial" panose="020B0604020202020204" pitchFamily="34" charset="0"/>
              </a:rPr>
              <a:t> H, Rand DG, Christakis NA. Inequality and visibility of wealth in experimental social networks. </a:t>
            </a:r>
            <a:r>
              <a:rPr lang="en-US" sz="2000" i="1" dirty="0">
                <a:solidFill>
                  <a:schemeClr val="bg1"/>
                </a:solidFill>
                <a:latin typeface="Arial" panose="020B0604020202020204" pitchFamily="34" charset="0"/>
                <a:cs typeface="Arial" panose="020B0604020202020204" pitchFamily="34" charset="0"/>
              </a:rPr>
              <a:t>Nature</a:t>
            </a:r>
            <a:r>
              <a:rPr lang="en-US" sz="2000" dirty="0">
                <a:solidFill>
                  <a:schemeClr val="bg1"/>
                </a:solidFill>
                <a:latin typeface="Arial" panose="020B0604020202020204" pitchFamily="34" charset="0"/>
                <a:cs typeface="Arial" panose="020B0604020202020204" pitchFamily="34" charset="0"/>
              </a:rPr>
              <a:t>. 2015/10/01 2015;526(7573):426-429. doi:10.1038/nature15392</a:t>
            </a:r>
          </a:p>
          <a:p>
            <a:pPr marL="0" indent="0">
              <a:buNone/>
            </a:pPr>
            <a:r>
              <a:rPr lang="en-US" sz="2000" dirty="0" err="1">
                <a:solidFill>
                  <a:schemeClr val="bg1"/>
                </a:solidFill>
                <a:latin typeface="Arial" panose="020B0604020202020204" pitchFamily="34" charset="0"/>
                <a:cs typeface="Arial" panose="020B0604020202020204" pitchFamily="34" charset="0"/>
              </a:rPr>
              <a:t>Gächter</a:t>
            </a:r>
            <a:r>
              <a:rPr lang="en-US" sz="2000" dirty="0">
                <a:solidFill>
                  <a:schemeClr val="bg1"/>
                </a:solidFill>
                <a:latin typeface="Arial" panose="020B0604020202020204" pitchFamily="34" charset="0"/>
                <a:cs typeface="Arial" panose="020B0604020202020204" pitchFamily="34" charset="0"/>
              </a:rPr>
              <a:t> S, Renner E, Sefton M. The Long-Run Benefits of Punishment. </a:t>
            </a:r>
            <a:r>
              <a:rPr lang="en-US" sz="2000" i="1" dirty="0">
                <a:solidFill>
                  <a:schemeClr val="bg1"/>
                </a:solidFill>
                <a:latin typeface="Arial" panose="020B0604020202020204" pitchFamily="34" charset="0"/>
                <a:cs typeface="Arial" panose="020B0604020202020204" pitchFamily="34" charset="0"/>
              </a:rPr>
              <a:t>Science</a:t>
            </a:r>
            <a:r>
              <a:rPr lang="en-US" sz="2000" dirty="0">
                <a:solidFill>
                  <a:schemeClr val="bg1"/>
                </a:solidFill>
                <a:latin typeface="Arial" panose="020B0604020202020204" pitchFamily="34" charset="0"/>
                <a:cs typeface="Arial" panose="020B0604020202020204" pitchFamily="34" charset="0"/>
              </a:rPr>
              <a:t>. 2008/12/05 2008;322(5907):1510-1510. doi:10.1126/science.1164744</a:t>
            </a:r>
          </a:p>
          <a:p>
            <a:pPr marL="0" indent="0">
              <a:buNone/>
            </a:pPr>
            <a:r>
              <a:rPr lang="en-US" sz="2000" dirty="0">
                <a:solidFill>
                  <a:schemeClr val="bg1"/>
                </a:solidFill>
                <a:latin typeface="Arial" panose="020B0604020202020204" pitchFamily="34" charset="0"/>
                <a:cs typeface="Arial" panose="020B0604020202020204" pitchFamily="34" charset="0"/>
              </a:rPr>
              <a:t>Nishi A, Christakis NA, Rand DG. Cooperation, decision time, and culture: Online experiments with American and Indian participants. </a:t>
            </a:r>
            <a:r>
              <a:rPr lang="en-US" sz="2000" i="1" dirty="0">
                <a:solidFill>
                  <a:schemeClr val="bg1"/>
                </a:solidFill>
                <a:latin typeface="Arial" panose="020B0604020202020204" pitchFamily="34" charset="0"/>
                <a:cs typeface="Arial" panose="020B0604020202020204" pitchFamily="34" charset="0"/>
              </a:rPr>
              <a:t>PLOS ONE</a:t>
            </a:r>
            <a:r>
              <a:rPr lang="en-US" sz="2000" dirty="0">
                <a:solidFill>
                  <a:schemeClr val="bg1"/>
                </a:solidFill>
                <a:latin typeface="Arial" panose="020B0604020202020204" pitchFamily="34" charset="0"/>
                <a:cs typeface="Arial" panose="020B0604020202020204" pitchFamily="34" charset="0"/>
              </a:rPr>
              <a:t>. 2017;12(2):e0171252. doi:10.1371/journal.pone.0171252</a:t>
            </a:r>
          </a:p>
          <a:p>
            <a:pPr marL="0" indent="0">
              <a:buNone/>
            </a:pPr>
            <a:r>
              <a:rPr lang="en-US" sz="2000" dirty="0">
                <a:solidFill>
                  <a:schemeClr val="bg1"/>
                </a:solidFill>
                <a:latin typeface="Arial" panose="020B0604020202020204" pitchFamily="34" charset="0"/>
                <a:cs typeface="Arial" panose="020B0604020202020204" pitchFamily="34" charset="0"/>
              </a:rPr>
              <a:t>Polonsky JA, </a:t>
            </a:r>
            <a:r>
              <a:rPr lang="en-US" sz="2000" dirty="0" err="1">
                <a:solidFill>
                  <a:schemeClr val="bg1"/>
                </a:solidFill>
                <a:latin typeface="Arial" panose="020B0604020202020204" pitchFamily="34" charset="0"/>
                <a:cs typeface="Arial" panose="020B0604020202020204" pitchFamily="34" charset="0"/>
              </a:rPr>
              <a:t>Baidjoe</a:t>
            </a:r>
            <a:r>
              <a:rPr lang="en-US" sz="2000" dirty="0">
                <a:solidFill>
                  <a:schemeClr val="bg1"/>
                </a:solidFill>
                <a:latin typeface="Arial" panose="020B0604020202020204" pitchFamily="34" charset="0"/>
                <a:cs typeface="Arial" panose="020B0604020202020204" pitchFamily="34" charset="0"/>
              </a:rPr>
              <a:t> A, </a:t>
            </a:r>
            <a:r>
              <a:rPr lang="en-US" sz="2000" dirty="0" err="1">
                <a:solidFill>
                  <a:schemeClr val="bg1"/>
                </a:solidFill>
                <a:latin typeface="Arial" panose="020B0604020202020204" pitchFamily="34" charset="0"/>
                <a:cs typeface="Arial" panose="020B0604020202020204" pitchFamily="34" charset="0"/>
              </a:rPr>
              <a:t>Kamvar</a:t>
            </a:r>
            <a:r>
              <a:rPr lang="en-US" sz="2000" dirty="0">
                <a:solidFill>
                  <a:schemeClr val="bg1"/>
                </a:solidFill>
                <a:latin typeface="Arial" panose="020B0604020202020204" pitchFamily="34" charset="0"/>
                <a:cs typeface="Arial" panose="020B0604020202020204" pitchFamily="34" charset="0"/>
              </a:rPr>
              <a:t> ZN, et al. Outbreak analytics: a developing data science for informing the response to emerging pathogens. </a:t>
            </a:r>
            <a:r>
              <a:rPr lang="en-US" sz="2000" i="1" dirty="0" err="1">
                <a:solidFill>
                  <a:schemeClr val="bg1"/>
                </a:solidFill>
                <a:latin typeface="Arial" panose="020B0604020202020204" pitchFamily="34" charset="0"/>
                <a:cs typeface="Arial" panose="020B0604020202020204" pitchFamily="34" charset="0"/>
              </a:rPr>
              <a:t>Philos</a:t>
            </a:r>
            <a:r>
              <a:rPr lang="en-US" sz="2000" i="1" dirty="0">
                <a:solidFill>
                  <a:schemeClr val="bg1"/>
                </a:solidFill>
                <a:latin typeface="Arial" panose="020B0604020202020204" pitchFamily="34" charset="0"/>
                <a:cs typeface="Arial" panose="020B0604020202020204" pitchFamily="34" charset="0"/>
              </a:rPr>
              <a:t> Trans R Soc </a:t>
            </a:r>
            <a:r>
              <a:rPr lang="en-US" sz="2000" i="1" dirty="0" err="1">
                <a:solidFill>
                  <a:schemeClr val="bg1"/>
                </a:solidFill>
                <a:latin typeface="Arial" panose="020B0604020202020204" pitchFamily="34" charset="0"/>
                <a:cs typeface="Arial" panose="020B0604020202020204" pitchFamily="34" charset="0"/>
              </a:rPr>
              <a:t>Lond</a:t>
            </a:r>
            <a:r>
              <a:rPr lang="en-US" sz="2000" i="1" dirty="0">
                <a:solidFill>
                  <a:schemeClr val="bg1"/>
                </a:solidFill>
                <a:latin typeface="Arial" panose="020B0604020202020204" pitchFamily="34" charset="0"/>
                <a:cs typeface="Arial" panose="020B0604020202020204" pitchFamily="34" charset="0"/>
              </a:rPr>
              <a:t> B Biol Sci</a:t>
            </a:r>
            <a:r>
              <a:rPr lang="en-US" sz="2000" dirty="0">
                <a:solidFill>
                  <a:schemeClr val="bg1"/>
                </a:solidFill>
                <a:latin typeface="Arial" panose="020B0604020202020204" pitchFamily="34" charset="0"/>
                <a:cs typeface="Arial" panose="020B0604020202020204" pitchFamily="34" charset="0"/>
              </a:rPr>
              <a:t>. Jul 8 2019;374(1776):20180276. doi:10.1098/rstb.2018.0276</a:t>
            </a:r>
          </a:p>
          <a:p>
            <a:pPr marL="0" indent="0">
              <a:buNone/>
            </a:pPr>
            <a:r>
              <a:rPr lang="en-US" sz="2000" dirty="0" err="1">
                <a:solidFill>
                  <a:schemeClr val="bg1"/>
                </a:solidFill>
                <a:latin typeface="Arial" panose="020B0604020202020204" pitchFamily="34" charset="0"/>
                <a:cs typeface="Arial" panose="020B0604020202020204" pitchFamily="34" charset="0"/>
              </a:rPr>
              <a:t>Scheffer</a:t>
            </a:r>
            <a:r>
              <a:rPr lang="en-US" sz="2000" dirty="0">
                <a:solidFill>
                  <a:schemeClr val="bg1"/>
                </a:solidFill>
                <a:latin typeface="Arial" panose="020B0604020202020204" pitchFamily="34" charset="0"/>
                <a:cs typeface="Arial" panose="020B0604020202020204" pitchFamily="34" charset="0"/>
              </a:rPr>
              <a:t> M, Carpenter Stephen R, </a:t>
            </a:r>
            <a:r>
              <a:rPr lang="en-US" sz="2000" dirty="0" err="1">
                <a:solidFill>
                  <a:schemeClr val="bg1"/>
                </a:solidFill>
                <a:latin typeface="Arial" panose="020B0604020202020204" pitchFamily="34" charset="0"/>
                <a:cs typeface="Arial" panose="020B0604020202020204" pitchFamily="34" charset="0"/>
              </a:rPr>
              <a:t>Lenton</a:t>
            </a:r>
            <a:r>
              <a:rPr lang="en-US" sz="2000" dirty="0">
                <a:solidFill>
                  <a:schemeClr val="bg1"/>
                </a:solidFill>
                <a:latin typeface="Arial" panose="020B0604020202020204" pitchFamily="34" charset="0"/>
                <a:cs typeface="Arial" panose="020B0604020202020204" pitchFamily="34" charset="0"/>
              </a:rPr>
              <a:t> Timothy M, et al. Anticipating Critical Transitions. </a:t>
            </a:r>
            <a:r>
              <a:rPr lang="en-US" sz="2000" i="1" dirty="0">
                <a:solidFill>
                  <a:schemeClr val="bg1"/>
                </a:solidFill>
                <a:latin typeface="Arial" panose="020B0604020202020204" pitchFamily="34" charset="0"/>
                <a:cs typeface="Arial" panose="020B0604020202020204" pitchFamily="34" charset="0"/>
              </a:rPr>
              <a:t>Science</a:t>
            </a:r>
            <a:r>
              <a:rPr lang="en-US" sz="2000" dirty="0">
                <a:solidFill>
                  <a:schemeClr val="bg1"/>
                </a:solidFill>
                <a:latin typeface="Arial" panose="020B0604020202020204" pitchFamily="34" charset="0"/>
                <a:cs typeface="Arial" panose="020B0604020202020204" pitchFamily="34" charset="0"/>
              </a:rPr>
              <a:t>. 2012/10/19 2012;338(6105):344-348. doi:10.1126/science.1225244</a:t>
            </a:r>
          </a:p>
          <a:p>
            <a:pPr marL="0" indent="0">
              <a:buNone/>
            </a:pPr>
            <a:r>
              <a:rPr lang="en-US" sz="2000" dirty="0" err="1">
                <a:solidFill>
                  <a:schemeClr val="bg1"/>
                </a:solidFill>
                <a:latin typeface="Arial" panose="020B0604020202020204" pitchFamily="34" charset="0"/>
                <a:cs typeface="Arial" panose="020B0604020202020204" pitchFamily="34" charset="0"/>
              </a:rPr>
              <a:t>Scheffer</a:t>
            </a:r>
            <a:r>
              <a:rPr lang="en-US" sz="2000" dirty="0">
                <a:solidFill>
                  <a:schemeClr val="bg1"/>
                </a:solidFill>
                <a:latin typeface="Arial" panose="020B0604020202020204" pitchFamily="34" charset="0"/>
                <a:cs typeface="Arial" panose="020B0604020202020204" pitchFamily="34" charset="0"/>
              </a:rPr>
              <a:t> M, </a:t>
            </a:r>
            <a:r>
              <a:rPr lang="en-US" sz="2000" dirty="0" err="1">
                <a:solidFill>
                  <a:schemeClr val="bg1"/>
                </a:solidFill>
                <a:latin typeface="Arial" panose="020B0604020202020204" pitchFamily="34" charset="0"/>
                <a:cs typeface="Arial" panose="020B0604020202020204" pitchFamily="34" charset="0"/>
              </a:rPr>
              <a:t>Bascompte</a:t>
            </a:r>
            <a:r>
              <a:rPr lang="en-US" sz="2000" dirty="0">
                <a:solidFill>
                  <a:schemeClr val="bg1"/>
                </a:solidFill>
                <a:latin typeface="Arial" panose="020B0604020202020204" pitchFamily="34" charset="0"/>
                <a:cs typeface="Arial" panose="020B0604020202020204" pitchFamily="34" charset="0"/>
              </a:rPr>
              <a:t> J, Brock WA, et al. Early-warning signals for critical transitions. </a:t>
            </a:r>
            <a:r>
              <a:rPr lang="en-US" sz="2000" i="1" dirty="0">
                <a:solidFill>
                  <a:schemeClr val="bg1"/>
                </a:solidFill>
                <a:latin typeface="Arial" panose="020B0604020202020204" pitchFamily="34" charset="0"/>
                <a:cs typeface="Arial" panose="020B0604020202020204" pitchFamily="34" charset="0"/>
              </a:rPr>
              <a:t>Nature</a:t>
            </a:r>
            <a:r>
              <a:rPr lang="en-US" sz="2000" dirty="0">
                <a:solidFill>
                  <a:schemeClr val="bg1"/>
                </a:solidFill>
                <a:latin typeface="Arial" panose="020B0604020202020204" pitchFamily="34" charset="0"/>
                <a:cs typeface="Arial" panose="020B0604020202020204" pitchFamily="34" charset="0"/>
              </a:rPr>
              <a:t>. Sep 3 2009;461(7260):53-9. doi:10.1038/nature08227</a:t>
            </a:r>
          </a:p>
          <a:p>
            <a:endParaRPr lang="en-US" sz="20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39624978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References</a:t>
            </a: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lnSpcReduction="10000"/>
          </a:bodyPr>
          <a:lstStyle/>
          <a:p>
            <a:pPr marL="0" indent="0">
              <a:buNone/>
            </a:pPr>
            <a:r>
              <a:rPr lang="en-US" sz="2000" dirty="0">
                <a:solidFill>
                  <a:schemeClr val="bg1"/>
                </a:solidFill>
                <a:latin typeface="Arial" panose="020B0604020202020204" pitchFamily="34" charset="0"/>
                <a:cs typeface="Arial" panose="020B0604020202020204" pitchFamily="34" charset="0"/>
              </a:rPr>
              <a:t>O'Brien DA, Clements CF. Early warning signal reliability varies with COVID-19 waves. </a:t>
            </a:r>
            <a:r>
              <a:rPr lang="en-US" sz="2000" i="1" dirty="0">
                <a:solidFill>
                  <a:schemeClr val="bg1"/>
                </a:solidFill>
                <a:latin typeface="Arial" panose="020B0604020202020204" pitchFamily="34" charset="0"/>
                <a:cs typeface="Arial" panose="020B0604020202020204" pitchFamily="34" charset="0"/>
              </a:rPr>
              <a:t>Biology Letters</a:t>
            </a:r>
            <a:r>
              <a:rPr lang="en-US" sz="2000" dirty="0">
                <a:solidFill>
                  <a:schemeClr val="bg1"/>
                </a:solidFill>
                <a:latin typeface="Arial" panose="020B0604020202020204" pitchFamily="34" charset="0"/>
                <a:cs typeface="Arial" panose="020B0604020202020204" pitchFamily="34" charset="0"/>
              </a:rPr>
              <a:t>. 17(12):20210487. doi:10.1098/rsbl.2021.0487</a:t>
            </a:r>
          </a:p>
          <a:p>
            <a:pPr marL="0" indent="0">
              <a:buNone/>
            </a:pPr>
            <a:r>
              <a:rPr lang="en-US" sz="2000" dirty="0" err="1">
                <a:solidFill>
                  <a:schemeClr val="bg1"/>
                </a:solidFill>
                <a:latin typeface="Arial" panose="020B0604020202020204" pitchFamily="34" charset="0"/>
                <a:cs typeface="Arial" panose="020B0604020202020204" pitchFamily="34" charset="0"/>
              </a:rPr>
              <a:t>Proverbio</a:t>
            </a:r>
            <a:r>
              <a:rPr lang="en-US" sz="2000" dirty="0">
                <a:solidFill>
                  <a:schemeClr val="bg1"/>
                </a:solidFill>
                <a:latin typeface="Arial" panose="020B0604020202020204" pitchFamily="34" charset="0"/>
                <a:cs typeface="Arial" panose="020B0604020202020204" pitchFamily="34" charset="0"/>
              </a:rPr>
              <a:t> D, Kemp F, </a:t>
            </a:r>
            <a:r>
              <a:rPr lang="en-US" sz="2000" dirty="0" err="1">
                <a:solidFill>
                  <a:schemeClr val="bg1"/>
                </a:solidFill>
                <a:latin typeface="Arial" panose="020B0604020202020204" pitchFamily="34" charset="0"/>
                <a:cs typeface="Arial" panose="020B0604020202020204" pitchFamily="34" charset="0"/>
              </a:rPr>
              <a:t>Magni</a:t>
            </a:r>
            <a:r>
              <a:rPr lang="en-US" sz="2000" dirty="0">
                <a:solidFill>
                  <a:schemeClr val="bg1"/>
                </a:solidFill>
                <a:latin typeface="Arial" panose="020B0604020202020204" pitchFamily="34" charset="0"/>
                <a:cs typeface="Arial" panose="020B0604020202020204" pitchFamily="34" charset="0"/>
              </a:rPr>
              <a:t> S, Gonçalves J. Performance of early warning signals for disease re-emergence: A case study on COVID-19 data. </a:t>
            </a:r>
            <a:r>
              <a:rPr lang="en-US" sz="2000" i="1" dirty="0">
                <a:solidFill>
                  <a:schemeClr val="bg1"/>
                </a:solidFill>
                <a:latin typeface="Arial" panose="020B0604020202020204" pitchFamily="34" charset="0"/>
                <a:cs typeface="Arial" panose="020B0604020202020204" pitchFamily="34" charset="0"/>
              </a:rPr>
              <a:t>PLOS Computational Biology</a:t>
            </a:r>
            <a:r>
              <a:rPr lang="en-US" sz="2000" dirty="0">
                <a:solidFill>
                  <a:schemeClr val="bg1"/>
                </a:solidFill>
                <a:latin typeface="Arial" panose="020B0604020202020204" pitchFamily="34" charset="0"/>
                <a:cs typeface="Arial" panose="020B0604020202020204" pitchFamily="34" charset="0"/>
              </a:rPr>
              <a:t>. 2022;18(3):e1009958. doi:10.1371/journal.pcbi.1009958</a:t>
            </a:r>
          </a:p>
          <a:p>
            <a:pPr marL="0" indent="0">
              <a:buNone/>
            </a:pPr>
            <a:r>
              <a:rPr lang="en-US" sz="2000" dirty="0">
                <a:solidFill>
                  <a:schemeClr val="bg1"/>
                </a:solidFill>
                <a:latin typeface="Arial" panose="020B0604020202020204" pitchFamily="34" charset="0"/>
                <a:cs typeface="Arial" panose="020B0604020202020204" pitchFamily="34" charset="0"/>
              </a:rPr>
              <a:t>Nishi A, Dewey G, Endo A, et al. Network interventions for managing the COVID-19 pandemic and sustaining economy. </a:t>
            </a:r>
            <a:r>
              <a:rPr lang="en-US" sz="2000" i="1" dirty="0">
                <a:solidFill>
                  <a:schemeClr val="bg1"/>
                </a:solidFill>
                <a:latin typeface="Arial" panose="020B0604020202020204" pitchFamily="34" charset="0"/>
                <a:cs typeface="Arial" panose="020B0604020202020204" pitchFamily="34" charset="0"/>
              </a:rPr>
              <a:t>Proceedings of the National Academy of Sciences</a:t>
            </a:r>
            <a:r>
              <a:rPr lang="en-US" sz="2000" dirty="0">
                <a:solidFill>
                  <a:schemeClr val="bg1"/>
                </a:solidFill>
                <a:latin typeface="Arial" panose="020B0604020202020204" pitchFamily="34" charset="0"/>
                <a:cs typeface="Arial" panose="020B0604020202020204" pitchFamily="34" charset="0"/>
              </a:rPr>
              <a:t>. 2020/12/01 2020;117(48):30285-30294. doi:10.1073/pnas.2014297117</a:t>
            </a:r>
          </a:p>
          <a:p>
            <a:pPr marL="0" indent="0">
              <a:buNone/>
            </a:pPr>
            <a:r>
              <a:rPr lang="en-US" sz="2000" dirty="0">
                <a:solidFill>
                  <a:schemeClr val="bg1"/>
                </a:solidFill>
                <a:latin typeface="Arial" panose="020B0604020202020204" pitchFamily="34" charset="0"/>
                <a:cs typeface="Arial" panose="020B0604020202020204" pitchFamily="34" charset="0"/>
              </a:rPr>
              <a:t>Liu R, Zhong J, Hong R, et al. Predicting local COVID-19 outbreaks and infectious disease epidemics based on landscape network entropy. </a:t>
            </a:r>
            <a:r>
              <a:rPr lang="en-US" sz="2000" i="1" dirty="0">
                <a:solidFill>
                  <a:schemeClr val="bg1"/>
                </a:solidFill>
                <a:latin typeface="Arial" panose="020B0604020202020204" pitchFamily="34" charset="0"/>
                <a:cs typeface="Arial" panose="020B0604020202020204" pitchFamily="34" charset="0"/>
              </a:rPr>
              <a:t>Science Bulletin</a:t>
            </a:r>
            <a:r>
              <a:rPr lang="en-US" sz="2000" dirty="0">
                <a:solidFill>
                  <a:schemeClr val="bg1"/>
                </a:solidFill>
                <a:latin typeface="Arial" panose="020B0604020202020204" pitchFamily="34" charset="0"/>
                <a:cs typeface="Arial" panose="020B0604020202020204" pitchFamily="34" charset="0"/>
              </a:rPr>
              <a:t>. 2021;66(22):2265-2270. doi:10.1016/j.scib.2021.03.022</a:t>
            </a:r>
          </a:p>
          <a:p>
            <a:pPr marL="0" indent="0">
              <a:buNone/>
            </a:pPr>
            <a:r>
              <a:rPr lang="en-US" sz="2000" dirty="0">
                <a:solidFill>
                  <a:schemeClr val="bg1"/>
                </a:solidFill>
                <a:latin typeface="Arial" panose="020B0604020202020204" pitchFamily="34" charset="0"/>
                <a:cs typeface="Arial" panose="020B0604020202020204" pitchFamily="34" charset="0"/>
              </a:rPr>
              <a:t>Centers for Disease Control and Prevention. Disparities in COVID-19-Associated Hospitalizations. Accessed April 1, 2022. </a:t>
            </a:r>
            <a:r>
              <a:rPr lang="en-US" sz="2000" u="sng"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https://www.cdc.gov/coronavirus/2019-ncov/community/health-equity/racial-ethnic-disparities/disparities-hospitalization.html</a:t>
            </a: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Centers for Disease Control and Prevention. Disparities in Deaths from COVID-19. Accessed April 2, 2022. </a:t>
            </a:r>
            <a:r>
              <a:rPr lang="en-US" sz="2000" u="sng" dirty="0">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https://www.cdc.gov/coronavirus/2019-ncov/community/health-equity/racial-ethnic-disparities/disparities-deaths.html</a:t>
            </a: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err="1">
                <a:solidFill>
                  <a:schemeClr val="bg1"/>
                </a:solidFill>
                <a:latin typeface="Arial" panose="020B0604020202020204" pitchFamily="34" charset="0"/>
                <a:cs typeface="Arial" panose="020B0604020202020204" pitchFamily="34" charset="0"/>
              </a:rPr>
              <a:t>Quantin</a:t>
            </a:r>
            <a:r>
              <a:rPr lang="en-US" sz="2000" dirty="0">
                <a:solidFill>
                  <a:schemeClr val="bg1"/>
                </a:solidFill>
                <a:latin typeface="Arial" panose="020B0604020202020204" pitchFamily="34" charset="0"/>
                <a:cs typeface="Arial" panose="020B0604020202020204" pitchFamily="34" charset="0"/>
              </a:rPr>
              <a:t> C, </a:t>
            </a:r>
            <a:r>
              <a:rPr lang="en-US" sz="2000" dirty="0" err="1">
                <a:solidFill>
                  <a:schemeClr val="bg1"/>
                </a:solidFill>
                <a:latin typeface="Arial" panose="020B0604020202020204" pitchFamily="34" charset="0"/>
                <a:cs typeface="Arial" panose="020B0604020202020204" pitchFamily="34" charset="0"/>
              </a:rPr>
              <a:t>Tubert</a:t>
            </a:r>
            <a:r>
              <a:rPr lang="en-US" sz="2000" dirty="0">
                <a:solidFill>
                  <a:schemeClr val="bg1"/>
                </a:solidFill>
                <a:latin typeface="Arial" panose="020B0604020202020204" pitchFamily="34" charset="0"/>
                <a:cs typeface="Arial" panose="020B0604020202020204" pitchFamily="34" charset="0"/>
              </a:rPr>
              <a:t>-Bitter P. COVID-19 and social inequalities: a complex and dynamic interaction. </a:t>
            </a:r>
            <a:r>
              <a:rPr lang="en-US" sz="2000" i="1" dirty="0">
                <a:solidFill>
                  <a:schemeClr val="bg1"/>
                </a:solidFill>
                <a:latin typeface="Arial" panose="020B0604020202020204" pitchFamily="34" charset="0"/>
                <a:cs typeface="Arial" panose="020B0604020202020204" pitchFamily="34" charset="0"/>
              </a:rPr>
              <a:t>The Lancet Public Health</a:t>
            </a:r>
            <a:r>
              <a:rPr lang="en-US" sz="2000" dirty="0">
                <a:solidFill>
                  <a:schemeClr val="bg1"/>
                </a:solidFill>
                <a:latin typeface="Arial" panose="020B0604020202020204" pitchFamily="34" charset="0"/>
                <a:cs typeface="Arial" panose="020B0604020202020204" pitchFamily="34" charset="0"/>
              </a:rPr>
              <a:t>. 2022;7(3):e204-e205. doi:10.1016/S2468-2667(22)00033-0</a:t>
            </a:r>
          </a:p>
          <a:p>
            <a:pPr marL="0" indent="0">
              <a:buNone/>
            </a:pPr>
            <a:r>
              <a:rPr lang="en-US" sz="2000" dirty="0">
                <a:solidFill>
                  <a:schemeClr val="bg1"/>
                </a:solidFill>
                <a:latin typeface="Arial" panose="020B0604020202020204" pitchFamily="34" charset="0"/>
                <a:cs typeface="Arial" panose="020B0604020202020204" pitchFamily="34" charset="0"/>
              </a:rPr>
              <a:t>New York Times. NYTimes COVID-19 Data. Accessed April 24, 2022. </a:t>
            </a:r>
            <a:r>
              <a:rPr lang="en-US" sz="2000" u="sng"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https://github.com/nytimes/covid-19-data</a:t>
            </a:r>
            <a:endParaRPr lang="en-US" sz="2000" dirty="0">
              <a:solidFill>
                <a:schemeClr val="bg1"/>
              </a:solidFill>
              <a:latin typeface="Arial" panose="020B0604020202020204" pitchFamily="34" charset="0"/>
              <a:cs typeface="Arial" panose="020B0604020202020204" pitchFamily="34" charset="0"/>
            </a:endParaRPr>
          </a:p>
          <a:p>
            <a:endParaRPr lang="en-US" sz="11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8253291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References</a:t>
            </a: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pPr marL="0" indent="0">
              <a:buNone/>
            </a:pPr>
            <a:r>
              <a:rPr lang="en-US" sz="2000" dirty="0">
                <a:solidFill>
                  <a:schemeClr val="bg1"/>
                </a:solidFill>
                <a:latin typeface="Arial" panose="020B0604020202020204" pitchFamily="34" charset="0"/>
                <a:cs typeface="Arial" panose="020B0604020202020204" pitchFamily="34" charset="0"/>
              </a:rPr>
              <a:t>University of Pittsburgh. Project Tycho. Accessed March 30, 2022. </a:t>
            </a:r>
            <a:r>
              <a:rPr lang="en-US" sz="2000" u="sng"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https://www.tycho.pitt.edu/</a:t>
            </a: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US Census. American Community Survey Data. Accessed April 15, 2022. </a:t>
            </a:r>
            <a:r>
              <a:rPr lang="en-US" sz="2000" u="sng" dirty="0">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https://www.census.gov/programs-surveys/acs/data.html</a:t>
            </a: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Huang J, Gates AJ, Sinatra R, </a:t>
            </a:r>
            <a:r>
              <a:rPr lang="en-US" sz="2000" dirty="0" err="1">
                <a:solidFill>
                  <a:schemeClr val="bg1"/>
                </a:solidFill>
                <a:latin typeface="Arial" panose="020B0604020202020204" pitchFamily="34" charset="0"/>
                <a:cs typeface="Arial" panose="020B0604020202020204" pitchFamily="34" charset="0"/>
              </a:rPr>
              <a:t>Barabasi</a:t>
            </a:r>
            <a:r>
              <a:rPr lang="en-US" sz="2000" dirty="0">
                <a:solidFill>
                  <a:schemeClr val="bg1"/>
                </a:solidFill>
                <a:latin typeface="Arial" panose="020B0604020202020204" pitchFamily="34" charset="0"/>
                <a:cs typeface="Arial" panose="020B0604020202020204" pitchFamily="34" charset="0"/>
              </a:rPr>
              <a:t> AL. Historical comparison of gender inequality in scientific careers across countries and disciplines. </a:t>
            </a:r>
            <a:r>
              <a:rPr lang="en-US" sz="2000" i="1" dirty="0">
                <a:solidFill>
                  <a:schemeClr val="bg1"/>
                </a:solidFill>
                <a:latin typeface="Arial" panose="020B0604020202020204" pitchFamily="34" charset="0"/>
                <a:cs typeface="Arial" panose="020B0604020202020204" pitchFamily="34" charset="0"/>
              </a:rPr>
              <a:t>Proc Natl </a:t>
            </a:r>
            <a:r>
              <a:rPr lang="en-US" sz="2000" i="1" dirty="0" err="1">
                <a:solidFill>
                  <a:schemeClr val="bg1"/>
                </a:solidFill>
                <a:latin typeface="Arial" panose="020B0604020202020204" pitchFamily="34" charset="0"/>
                <a:cs typeface="Arial" panose="020B0604020202020204" pitchFamily="34" charset="0"/>
              </a:rPr>
              <a:t>Acad</a:t>
            </a:r>
            <a:r>
              <a:rPr lang="en-US" sz="2000" i="1" dirty="0">
                <a:solidFill>
                  <a:schemeClr val="bg1"/>
                </a:solidFill>
                <a:latin typeface="Arial" panose="020B0604020202020204" pitchFamily="34" charset="0"/>
                <a:cs typeface="Arial" panose="020B0604020202020204" pitchFamily="34" charset="0"/>
              </a:rPr>
              <a:t> Sci U S A</a:t>
            </a:r>
            <a:r>
              <a:rPr lang="en-US" sz="2000" dirty="0">
                <a:solidFill>
                  <a:schemeClr val="bg1"/>
                </a:solidFill>
                <a:latin typeface="Arial" panose="020B0604020202020204" pitchFamily="34" charset="0"/>
                <a:cs typeface="Arial" panose="020B0604020202020204" pitchFamily="34" charset="0"/>
              </a:rPr>
              <a:t>. Mar 3 2020;117(9):4609-4616. doi:10.1073/pnas.1914221117</a:t>
            </a:r>
          </a:p>
          <a:p>
            <a:pPr marL="0" indent="0">
              <a:buNone/>
            </a:pPr>
            <a:r>
              <a:rPr lang="en-US" sz="2000" dirty="0">
                <a:solidFill>
                  <a:schemeClr val="bg1"/>
                </a:solidFill>
                <a:latin typeface="Arial" panose="020B0604020202020204" pitchFamily="34" charset="0"/>
                <a:cs typeface="Arial" panose="020B0604020202020204" pitchFamily="34" charset="0"/>
              </a:rPr>
              <a:t>Dworkin JD, Linn KA, </a:t>
            </a:r>
            <a:r>
              <a:rPr lang="en-US" sz="2000" dirty="0" err="1">
                <a:solidFill>
                  <a:schemeClr val="bg1"/>
                </a:solidFill>
                <a:latin typeface="Arial" panose="020B0604020202020204" pitchFamily="34" charset="0"/>
                <a:cs typeface="Arial" panose="020B0604020202020204" pitchFamily="34" charset="0"/>
              </a:rPr>
              <a:t>Teich</a:t>
            </a:r>
            <a:r>
              <a:rPr lang="en-US" sz="2000" dirty="0">
                <a:solidFill>
                  <a:schemeClr val="bg1"/>
                </a:solidFill>
                <a:latin typeface="Arial" panose="020B0604020202020204" pitchFamily="34" charset="0"/>
                <a:cs typeface="Arial" panose="020B0604020202020204" pitchFamily="34" charset="0"/>
              </a:rPr>
              <a:t> EG, Zurn P, Shinohara RT, Bassett DS. The extent and drivers of gender imbalance in neuroscience reference lists. </a:t>
            </a:r>
            <a:r>
              <a:rPr lang="en-US" sz="2000" i="1" dirty="0">
                <a:solidFill>
                  <a:schemeClr val="bg1"/>
                </a:solidFill>
                <a:latin typeface="Arial" panose="020B0604020202020204" pitchFamily="34" charset="0"/>
                <a:cs typeface="Arial" panose="020B0604020202020204" pitchFamily="34" charset="0"/>
              </a:rPr>
              <a:t>Nat </a:t>
            </a:r>
            <a:r>
              <a:rPr lang="en-US" sz="2000" i="1" dirty="0" err="1">
                <a:solidFill>
                  <a:schemeClr val="bg1"/>
                </a:solidFill>
                <a:latin typeface="Arial" panose="020B0604020202020204" pitchFamily="34" charset="0"/>
                <a:cs typeface="Arial" panose="020B0604020202020204" pitchFamily="34" charset="0"/>
              </a:rPr>
              <a:t>Neurosci</a:t>
            </a:r>
            <a:r>
              <a:rPr lang="en-US" sz="2000" dirty="0">
                <a:solidFill>
                  <a:schemeClr val="bg1"/>
                </a:solidFill>
                <a:latin typeface="Arial" panose="020B0604020202020204" pitchFamily="34" charset="0"/>
                <a:cs typeface="Arial" panose="020B0604020202020204" pitchFamily="34" charset="0"/>
              </a:rPr>
              <a:t>. Aug 2020;23(8):918-926. doi:10.1038/s41593-020-0658-y</a:t>
            </a:r>
          </a:p>
          <a:p>
            <a:pPr marL="0" indent="0">
              <a:buNone/>
            </a:pPr>
            <a:r>
              <a:rPr lang="en-US" sz="2000" dirty="0">
                <a:solidFill>
                  <a:schemeClr val="bg1"/>
                </a:solidFill>
                <a:latin typeface="Arial" panose="020B0604020202020204" pitchFamily="34" charset="0"/>
                <a:cs typeface="Arial" panose="020B0604020202020204" pitchFamily="34" charset="0"/>
              </a:rPr>
              <a:t>Devlin J, Chang M-W, Lee K, Toutanova K. BERT: Pre-training of Deep Bidirectional Transformers for Language Understanding. 2018:arXiv:1810.04805. Accessed October 01, 2018. </a:t>
            </a:r>
            <a:r>
              <a:rPr lang="en-US" sz="2000" u="sng"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https://ui.adsabs.harvard.edu/abs/2018arXiv181004805D</a:t>
            </a: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err="1">
                <a:solidFill>
                  <a:schemeClr val="bg1"/>
                </a:solidFill>
                <a:latin typeface="Arial" panose="020B0604020202020204" pitchFamily="34" charset="0"/>
                <a:cs typeface="Arial" panose="020B0604020202020204" pitchFamily="34" charset="0"/>
              </a:rPr>
              <a:t>Nunner</a:t>
            </a:r>
            <a:r>
              <a:rPr lang="en-US" sz="2000" dirty="0">
                <a:solidFill>
                  <a:schemeClr val="bg1"/>
                </a:solidFill>
                <a:latin typeface="Arial" panose="020B0604020202020204" pitchFamily="34" charset="0"/>
                <a:cs typeface="Arial" panose="020B0604020202020204" pitchFamily="34" charset="0"/>
              </a:rPr>
              <a:t> H, van de </a:t>
            </a:r>
            <a:r>
              <a:rPr lang="en-US" sz="2000" dirty="0" err="1">
                <a:solidFill>
                  <a:schemeClr val="bg1"/>
                </a:solidFill>
                <a:latin typeface="Arial" panose="020B0604020202020204" pitchFamily="34" charset="0"/>
                <a:cs typeface="Arial" panose="020B0604020202020204" pitchFamily="34" charset="0"/>
              </a:rPr>
              <a:t>Rijt</a:t>
            </a:r>
            <a:r>
              <a:rPr lang="en-US" sz="2000" dirty="0">
                <a:solidFill>
                  <a:schemeClr val="bg1"/>
                </a:solidFill>
                <a:latin typeface="Arial" panose="020B0604020202020204" pitchFamily="34" charset="0"/>
                <a:cs typeface="Arial" panose="020B0604020202020204" pitchFamily="34" charset="0"/>
              </a:rPr>
              <a:t> A, </a:t>
            </a:r>
            <a:r>
              <a:rPr lang="en-US" sz="2000" dirty="0" err="1">
                <a:solidFill>
                  <a:schemeClr val="bg1"/>
                </a:solidFill>
                <a:latin typeface="Arial" panose="020B0604020202020204" pitchFamily="34" charset="0"/>
                <a:cs typeface="Arial" panose="020B0604020202020204" pitchFamily="34" charset="0"/>
              </a:rPr>
              <a:t>Buskens</a:t>
            </a:r>
            <a:r>
              <a:rPr lang="en-US" sz="2000" dirty="0">
                <a:solidFill>
                  <a:schemeClr val="bg1"/>
                </a:solidFill>
                <a:latin typeface="Arial" panose="020B0604020202020204" pitchFamily="34" charset="0"/>
                <a:cs typeface="Arial" panose="020B0604020202020204" pitchFamily="34" charset="0"/>
              </a:rPr>
              <a:t> V. Prioritizing high-contact occupations raises effectiveness of vaccination campaigns. </a:t>
            </a:r>
            <a:r>
              <a:rPr lang="en-US" sz="2000" i="1" dirty="0">
                <a:solidFill>
                  <a:schemeClr val="bg1"/>
                </a:solidFill>
                <a:latin typeface="Arial" panose="020B0604020202020204" pitchFamily="34" charset="0"/>
                <a:cs typeface="Arial" panose="020B0604020202020204" pitchFamily="34" charset="0"/>
              </a:rPr>
              <a:t>Scientific Reports</a:t>
            </a:r>
            <a:r>
              <a:rPr lang="en-US" sz="2000" dirty="0">
                <a:solidFill>
                  <a:schemeClr val="bg1"/>
                </a:solidFill>
                <a:latin typeface="Arial" panose="020B0604020202020204" pitchFamily="34" charset="0"/>
                <a:cs typeface="Arial" panose="020B0604020202020204" pitchFamily="34" charset="0"/>
              </a:rPr>
              <a:t>. 2022/01/14 2022;12(1):737. doi:10.1038/s41598-021-04428-9</a:t>
            </a:r>
          </a:p>
          <a:p>
            <a:pPr marL="0" indent="0">
              <a:buNone/>
            </a:pPr>
            <a:r>
              <a:rPr lang="en-US" sz="2000" dirty="0">
                <a:solidFill>
                  <a:schemeClr val="bg1"/>
                </a:solidFill>
                <a:latin typeface="Arial" panose="020B0604020202020204" pitchFamily="34" charset="0"/>
                <a:cs typeface="Arial" panose="020B0604020202020204" pitchFamily="34" charset="0"/>
              </a:rPr>
              <a:t>Block P, Hoffman M, Raabe IJ, et al. Social network-based distancing strategies to flatten the COVID-19 curve in a post-lockdown world. </a:t>
            </a:r>
            <a:r>
              <a:rPr lang="en-US" sz="2000" i="1" dirty="0">
                <a:solidFill>
                  <a:schemeClr val="bg1"/>
                </a:solidFill>
                <a:latin typeface="Arial" panose="020B0604020202020204" pitchFamily="34" charset="0"/>
                <a:cs typeface="Arial" panose="020B0604020202020204" pitchFamily="34" charset="0"/>
              </a:rPr>
              <a:t>Nature Human </a:t>
            </a:r>
            <a:r>
              <a:rPr lang="en-US" sz="2000" i="1" dirty="0" err="1">
                <a:solidFill>
                  <a:schemeClr val="bg1"/>
                </a:solidFill>
                <a:latin typeface="Arial" panose="020B0604020202020204" pitchFamily="34" charset="0"/>
                <a:cs typeface="Arial" panose="020B0604020202020204" pitchFamily="34" charset="0"/>
              </a:rPr>
              <a:t>Behaviour</a:t>
            </a:r>
            <a:r>
              <a:rPr lang="en-US" sz="2000" dirty="0">
                <a:solidFill>
                  <a:schemeClr val="bg1"/>
                </a:solidFill>
                <a:latin typeface="Arial" panose="020B0604020202020204" pitchFamily="34" charset="0"/>
                <a:cs typeface="Arial" panose="020B0604020202020204" pitchFamily="34" charset="0"/>
              </a:rPr>
              <a:t>. 2020/06/01 2020;4(6):588-596. doi:10.1038/s41562-020-0898-6</a:t>
            </a:r>
          </a:p>
          <a:p>
            <a:pPr marL="0" indent="0">
              <a:buNone/>
            </a:pPr>
            <a:r>
              <a:rPr lang="en-US" sz="2000" dirty="0">
                <a:solidFill>
                  <a:schemeClr val="bg1"/>
                </a:solidFill>
                <a:latin typeface="Arial" panose="020B0604020202020204" pitchFamily="34" charset="0"/>
                <a:cs typeface="Arial" panose="020B0604020202020204" pitchFamily="34" charset="0"/>
              </a:rPr>
              <a:t>gender-</a:t>
            </a:r>
            <a:r>
              <a:rPr lang="en-US" sz="2000" dirty="0" err="1">
                <a:solidFill>
                  <a:schemeClr val="bg1"/>
                </a:solidFill>
                <a:latin typeface="Arial" panose="020B0604020202020204" pitchFamily="34" charset="0"/>
                <a:cs typeface="Arial" panose="020B0604020202020204" pitchFamily="34" charset="0"/>
              </a:rPr>
              <a:t>api.com</a:t>
            </a:r>
            <a:r>
              <a:rPr lang="en-US" sz="2000" dirty="0">
                <a:solidFill>
                  <a:schemeClr val="bg1"/>
                </a:solidFill>
                <a:latin typeface="Arial" panose="020B0604020202020204" pitchFamily="34" charset="0"/>
                <a:cs typeface="Arial" panose="020B0604020202020204" pitchFamily="34" charset="0"/>
              </a:rPr>
              <a:t>. Gender API. Accessed April 20, 2022. </a:t>
            </a:r>
            <a:r>
              <a:rPr lang="en-US" sz="2000" u="sng" dirty="0">
                <a:solidFill>
                  <a:schemeClr val="bg1"/>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https://gender-api.com/</a:t>
            </a:r>
            <a:endParaRPr lang="en-US" sz="2000" dirty="0">
              <a:solidFill>
                <a:schemeClr val="bg1"/>
              </a:solidFill>
              <a:latin typeface="Arial" panose="020B0604020202020204" pitchFamily="34" charset="0"/>
              <a:cs typeface="Arial" panose="020B0604020202020204" pitchFamily="34" charset="0"/>
            </a:endParaRPr>
          </a:p>
          <a:p>
            <a:endParaRPr lang="en-US" sz="6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86268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Background</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600" dirty="0">
                <a:solidFill>
                  <a:schemeClr val="bg1"/>
                </a:solidFill>
                <a:latin typeface="Arial" panose="020B0604020202020204" pitchFamily="34" charset="0"/>
                <a:cs typeface="Arial" panose="020B0604020202020204" pitchFamily="34" charset="0"/>
              </a:rPr>
              <a:t>Punishment has been theorized to have several influences</a:t>
            </a:r>
          </a:p>
          <a:p>
            <a:pPr lvl="1"/>
            <a:r>
              <a:rPr lang="en-US" sz="3200" dirty="0">
                <a:solidFill>
                  <a:schemeClr val="bg1"/>
                </a:solidFill>
                <a:latin typeface="Arial" panose="020B0604020202020204" pitchFamily="34" charset="0"/>
                <a:cs typeface="Arial" panose="020B0604020202020204" pitchFamily="34" charset="0"/>
              </a:rPr>
              <a:t>To promote cooperation from non-cooperators</a:t>
            </a:r>
          </a:p>
          <a:p>
            <a:pPr lvl="1"/>
            <a:r>
              <a:rPr lang="en-US" sz="3200" dirty="0">
                <a:solidFill>
                  <a:schemeClr val="bg1"/>
                </a:solidFill>
                <a:latin typeface="Arial" panose="020B0604020202020204" pitchFamily="34" charset="0"/>
                <a:cs typeface="Arial" panose="020B0604020202020204" pitchFamily="34" charset="0"/>
              </a:rPr>
              <a:t>Competitive drive (</a:t>
            </a:r>
            <a:r>
              <a:rPr lang="en-US" sz="3200" dirty="0" err="1">
                <a:solidFill>
                  <a:schemeClr val="bg1"/>
                </a:solidFill>
                <a:latin typeface="Arial" panose="020B0604020202020204" pitchFamily="34" charset="0"/>
                <a:cs typeface="Arial" panose="020B0604020202020204" pitchFamily="34" charset="0"/>
              </a:rPr>
              <a:t>Raihani</a:t>
            </a:r>
            <a:r>
              <a:rPr lang="en-US" sz="3200" dirty="0">
                <a:solidFill>
                  <a:schemeClr val="bg1"/>
                </a:solidFill>
                <a:latin typeface="Arial" panose="020B0604020202020204" pitchFamily="34" charset="0"/>
                <a:cs typeface="Arial" panose="020B0604020202020204" pitchFamily="34" charset="0"/>
              </a:rPr>
              <a:t> and </a:t>
            </a:r>
            <a:r>
              <a:rPr lang="en-US" sz="3200" dirty="0" err="1">
                <a:solidFill>
                  <a:schemeClr val="bg1"/>
                </a:solidFill>
                <a:latin typeface="Arial" panose="020B0604020202020204" pitchFamily="34" charset="0"/>
                <a:cs typeface="Arial" panose="020B0604020202020204" pitchFamily="34" charset="0"/>
              </a:rPr>
              <a:t>Bshary</a:t>
            </a:r>
            <a:r>
              <a:rPr lang="en-US" sz="3200" dirty="0">
                <a:solidFill>
                  <a:schemeClr val="bg1"/>
                </a:solidFill>
                <a:latin typeface="Arial" panose="020B0604020202020204" pitchFamily="34" charset="0"/>
                <a:cs typeface="Arial" panose="020B0604020202020204" pitchFamily="34" charset="0"/>
              </a:rPr>
              <a:t> 2019, </a:t>
            </a:r>
            <a:r>
              <a:rPr lang="en-US" sz="3200" i="1" dirty="0" err="1">
                <a:solidFill>
                  <a:schemeClr val="bg1"/>
                </a:solidFill>
                <a:latin typeface="Arial" panose="020B0604020202020204" pitchFamily="34" charset="0"/>
                <a:cs typeface="Arial" panose="020B0604020202020204" pitchFamily="34" charset="0"/>
              </a:rPr>
              <a:t>Evol</a:t>
            </a:r>
            <a:r>
              <a:rPr lang="en-US" sz="3200" i="1" dirty="0">
                <a:solidFill>
                  <a:schemeClr val="bg1"/>
                </a:solidFill>
                <a:latin typeface="Arial" panose="020B0604020202020204" pitchFamily="34" charset="0"/>
                <a:cs typeface="Arial" panose="020B0604020202020204" pitchFamily="34" charset="0"/>
              </a:rPr>
              <a:t>. Human Sci.</a:t>
            </a:r>
            <a:r>
              <a:rPr lang="en-US" sz="3200" dirty="0">
                <a:solidFill>
                  <a:schemeClr val="bg1"/>
                </a:solidFill>
                <a:latin typeface="Arial" panose="020B0604020202020204" pitchFamily="34" charset="0"/>
                <a:cs typeface="Arial" panose="020B0604020202020204" pitchFamily="34" charset="0"/>
              </a:rPr>
              <a:t>)</a:t>
            </a:r>
          </a:p>
          <a:p>
            <a:r>
              <a:rPr lang="en-US" sz="3600" dirty="0">
                <a:solidFill>
                  <a:schemeClr val="bg1"/>
                </a:solidFill>
                <a:latin typeface="Arial" panose="020B0604020202020204" pitchFamily="34" charset="0"/>
                <a:cs typeface="Arial" panose="020B0604020202020204" pitchFamily="34" charset="0"/>
              </a:rPr>
              <a:t>Prior work has explored factors that influence the decision-making process in similar laboratory games</a:t>
            </a:r>
          </a:p>
          <a:p>
            <a:pPr lvl="1"/>
            <a:r>
              <a:rPr lang="en-US" sz="3200" dirty="0">
                <a:solidFill>
                  <a:schemeClr val="bg1"/>
                </a:solidFill>
                <a:latin typeface="Arial" panose="020B0604020202020204" pitchFamily="34" charset="0"/>
                <a:cs typeface="Arial" panose="020B0604020202020204" pitchFamily="34" charset="0"/>
              </a:rPr>
              <a:t>Wealth inequality and visibility (Nishi et al. 2015, </a:t>
            </a:r>
            <a:r>
              <a:rPr lang="en-US" sz="3200" i="1" dirty="0">
                <a:solidFill>
                  <a:schemeClr val="bg1"/>
                </a:solidFill>
                <a:latin typeface="Arial" panose="020B0604020202020204" pitchFamily="34" charset="0"/>
                <a:cs typeface="Arial" panose="020B0604020202020204" pitchFamily="34" charset="0"/>
              </a:rPr>
              <a:t>Nature</a:t>
            </a:r>
            <a:r>
              <a:rPr lang="en-US" sz="3200" dirty="0">
                <a:solidFill>
                  <a:schemeClr val="bg1"/>
                </a:solidFill>
                <a:latin typeface="Arial" panose="020B0604020202020204" pitchFamily="34" charset="0"/>
                <a:cs typeface="Arial" panose="020B0604020202020204" pitchFamily="34" charset="0"/>
              </a:rPr>
              <a:t>)</a:t>
            </a:r>
          </a:p>
          <a:p>
            <a:pPr lvl="1"/>
            <a:r>
              <a:rPr lang="en-US" sz="3200" dirty="0">
                <a:solidFill>
                  <a:schemeClr val="bg1"/>
                </a:solidFill>
                <a:latin typeface="Arial" panose="020B0604020202020204" pitchFamily="34" charset="0"/>
                <a:cs typeface="Arial" panose="020B0604020202020204" pitchFamily="34" charset="0"/>
              </a:rPr>
              <a:t>Local environment and decision time (Nishi et al. 2016,</a:t>
            </a:r>
            <a:r>
              <a:rPr lang="en-US" sz="3200" i="1" dirty="0">
                <a:solidFill>
                  <a:schemeClr val="bg1"/>
                </a:solidFill>
                <a:latin typeface="Arial" panose="020B0604020202020204" pitchFamily="34" charset="0"/>
                <a:cs typeface="Arial" panose="020B0604020202020204" pitchFamily="34" charset="0"/>
              </a:rPr>
              <a:t> Scientific Reports)</a:t>
            </a:r>
          </a:p>
          <a:p>
            <a:pPr lvl="1"/>
            <a:r>
              <a:rPr lang="en-US" sz="3200" dirty="0">
                <a:solidFill>
                  <a:schemeClr val="bg1"/>
                </a:solidFill>
                <a:latin typeface="Arial" panose="020B0604020202020204" pitchFamily="34" charset="0"/>
                <a:cs typeface="Arial" panose="020B0604020202020204" pitchFamily="34" charset="0"/>
              </a:rPr>
              <a:t>Length of games and weakening effects of punishment (</a:t>
            </a:r>
            <a:r>
              <a:rPr lang="en-US" sz="3200" dirty="0" err="1">
                <a:solidFill>
                  <a:schemeClr val="bg1"/>
                </a:solidFill>
                <a:latin typeface="Arial" panose="020B0604020202020204" pitchFamily="34" charset="0"/>
                <a:cs typeface="Arial" panose="020B0604020202020204" pitchFamily="34" charset="0"/>
              </a:rPr>
              <a:t>Gachter</a:t>
            </a:r>
            <a:r>
              <a:rPr lang="en-US" sz="3200" dirty="0">
                <a:solidFill>
                  <a:schemeClr val="bg1"/>
                </a:solidFill>
                <a:latin typeface="Arial" panose="020B0604020202020204" pitchFamily="34" charset="0"/>
                <a:cs typeface="Arial" panose="020B0604020202020204" pitchFamily="34" charset="0"/>
              </a:rPr>
              <a:t> et al. 2008, </a:t>
            </a:r>
            <a:r>
              <a:rPr lang="en-US" sz="3200" i="1" dirty="0">
                <a:solidFill>
                  <a:schemeClr val="bg1"/>
                </a:solidFill>
                <a:latin typeface="Arial" panose="020B0604020202020204" pitchFamily="34" charset="0"/>
                <a:cs typeface="Arial" panose="020B0604020202020204" pitchFamily="34" charset="0"/>
              </a:rPr>
              <a:t>Science</a:t>
            </a:r>
            <a:r>
              <a:rPr lang="en-US" sz="3200" dirty="0">
                <a:solidFill>
                  <a:schemeClr val="bg1"/>
                </a:solidFill>
                <a:latin typeface="Arial" panose="020B0604020202020204" pitchFamily="34" charset="0"/>
                <a:cs typeface="Arial" panose="020B0604020202020204" pitchFamily="34" charset="0"/>
              </a:rPr>
              <a:t>)</a:t>
            </a:r>
          </a:p>
          <a:p>
            <a:pPr lvl="1"/>
            <a:endParaRPr lang="en-US" sz="4400" dirty="0">
              <a:solidFill>
                <a:schemeClr val="bg1"/>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427715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209D3E-7D6D-914E-8BCB-0DD32AA593E9}"/>
              </a:ext>
            </a:extLst>
          </p:cNvPr>
          <p:cNvSpPr txBox="1">
            <a:spLocks/>
          </p:cNvSpPr>
          <p:nvPr/>
        </p:nvSpPr>
        <p:spPr>
          <a:xfrm>
            <a:off x="406403" y="292348"/>
            <a:ext cx="13817597" cy="1122798"/>
          </a:xfrm>
          <a:prstGeom prst="rect">
            <a:avLst/>
          </a:prstGeom>
        </p:spPr>
        <p:txBody>
          <a:bodyPr vert="horz" lIns="130615" tIns="65308" rIns="130615" bIns="6530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100" b="1" dirty="0">
                <a:solidFill>
                  <a:schemeClr val="bg1"/>
                </a:solidFill>
                <a:latin typeface="Arial"/>
                <a:cs typeface="Arial"/>
              </a:rPr>
              <a:t>Hypotheses</a:t>
            </a:r>
            <a:endParaRPr lang="en-US" sz="2700" dirty="0">
              <a:solidFill>
                <a:schemeClr val="bg1"/>
              </a:solidFill>
              <a:latin typeface="Arial"/>
              <a:cs typeface="Arial"/>
            </a:endParaRPr>
          </a:p>
        </p:txBody>
      </p:sp>
      <p:sp>
        <p:nvSpPr>
          <p:cNvPr id="10" name="Content Placeholder 11">
            <a:extLst>
              <a:ext uri="{FF2B5EF4-FFF2-40B4-BE49-F238E27FC236}">
                <a16:creationId xmlns:a16="http://schemas.microsoft.com/office/drawing/2014/main" id="{7173D54B-E004-4549-9200-E3F1F897BC53}"/>
              </a:ext>
            </a:extLst>
          </p:cNvPr>
          <p:cNvSpPr>
            <a:spLocks noGrp="1"/>
          </p:cNvSpPr>
          <p:nvPr>
            <p:ph idx="1"/>
          </p:nvPr>
        </p:nvSpPr>
        <p:spPr>
          <a:xfrm>
            <a:off x="582140" y="1935891"/>
            <a:ext cx="13679665" cy="5313406"/>
          </a:xfrm>
        </p:spPr>
        <p:txBody>
          <a:bodyPr>
            <a:normAutofit/>
          </a:bodyPr>
          <a:lstStyle/>
          <a:p>
            <a:r>
              <a:rPr lang="en-US" sz="3800" dirty="0">
                <a:solidFill>
                  <a:schemeClr val="bg1"/>
                </a:solidFill>
                <a:latin typeface="Arial" panose="020B0604020202020204" pitchFamily="34" charset="0"/>
                <a:cs typeface="Arial" panose="020B0604020202020204" pitchFamily="34" charset="0"/>
              </a:rPr>
              <a:t>Hypothesis 1: Punishment in the experimental games arises as a response to neither a desire to convert non-cooperators nor inequality aversion, but to increase subjective well-being</a:t>
            </a:r>
          </a:p>
          <a:p>
            <a:r>
              <a:rPr lang="en-US" sz="3800" dirty="0">
                <a:solidFill>
                  <a:schemeClr val="bg1"/>
                </a:solidFill>
                <a:latin typeface="Arial" panose="020B0604020202020204" pitchFamily="34" charset="0"/>
                <a:cs typeface="Arial" panose="020B0604020202020204" pitchFamily="34" charset="0"/>
              </a:rPr>
              <a:t>Hypothesis 2: The decision conflict caused by choosing to punish in a generally cooperative environment will lengthen decision-making time.</a:t>
            </a:r>
          </a:p>
          <a:p>
            <a:r>
              <a:rPr lang="en-US" sz="3800" dirty="0">
                <a:solidFill>
                  <a:schemeClr val="bg1"/>
                </a:solidFill>
                <a:latin typeface="Arial" panose="020B0604020202020204" pitchFamily="34" charset="0"/>
                <a:cs typeface="Arial" panose="020B0604020202020204" pitchFamily="34" charset="0"/>
              </a:rPr>
              <a:t>Hypothesis 3: Game scenarios with more instances of punishment will end with a lower average wealth among participants.</a:t>
            </a:r>
          </a:p>
        </p:txBody>
      </p:sp>
      <p:cxnSp>
        <p:nvCxnSpPr>
          <p:cNvPr id="14" name="Straight Connector 13"/>
          <p:cNvCxnSpPr/>
          <p:nvPr/>
        </p:nvCxnSpPr>
        <p:spPr>
          <a:xfrm>
            <a:off x="582141" y="1700020"/>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2141" y="7438463"/>
            <a:ext cx="13532021" cy="0"/>
          </a:xfrm>
          <a:prstGeom prst="line">
            <a:avLst/>
          </a:prstGeom>
          <a:ln w="25400">
            <a:solidFill>
              <a:srgbClr val="FFC72A"/>
            </a:solidFill>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077" y="7458752"/>
            <a:ext cx="2330246" cy="720672"/>
          </a:xfrm>
          <a:prstGeom prst="rect">
            <a:avLst/>
          </a:prstGeom>
        </p:spPr>
      </p:pic>
    </p:spTree>
    <p:extLst>
      <p:ext uri="{BB962C8B-B14F-4D97-AF65-F5344CB8AC3E}">
        <p14:creationId xmlns:p14="http://schemas.microsoft.com/office/powerpoint/2010/main" val="674351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63452</TotalTime>
  <Words>6858</Words>
  <Application>Microsoft Macintosh PowerPoint</Application>
  <PresentationFormat>Custom</PresentationFormat>
  <Paragraphs>684</Paragraphs>
  <Slides>74</Slides>
  <Notes>73</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Calibri Light</vt:lpstr>
      <vt:lpstr>Cambria Math</vt:lpstr>
      <vt:lpstr>Segoe UI</vt:lpstr>
      <vt:lpstr>Office Theme</vt:lpstr>
      <vt:lpstr>Network-Based Applications in Behavioral Evolution, Outbreak Prediction, and Citation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Jurriaan Linsen</dc:creator>
  <cp:lastModifiedBy>George Dewey</cp:lastModifiedBy>
  <cp:revision>111</cp:revision>
  <dcterms:created xsi:type="dcterms:W3CDTF">2018-05-01T15:58:53Z</dcterms:created>
  <dcterms:modified xsi:type="dcterms:W3CDTF">2023-11-27T23:38:45Z</dcterms:modified>
</cp:coreProperties>
</file>