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3"/>
    <p:restoredTop sz="94693"/>
  </p:normalViewPr>
  <p:slideViewPr>
    <p:cSldViewPr snapToGrid="0" snapToObjects="1" showGuides="1">
      <p:cViewPr varScale="1">
        <p:scale>
          <a:sx n="114" d="100"/>
          <a:sy n="114" d="100"/>
        </p:scale>
        <p:origin x="184" y="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5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0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7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7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1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7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EAE0-9300-3541-9124-EBEE7EB6A6C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6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EAE0-9300-3541-9124-EBEE7EB6A6C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59FA-5BEF-3849-BDBE-E56996F8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5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C939CB2-E1E1-7E49-AFD2-3C59F29375DE}"/>
              </a:ext>
            </a:extLst>
          </p:cNvPr>
          <p:cNvGrpSpPr/>
          <p:nvPr/>
        </p:nvGrpSpPr>
        <p:grpSpPr>
          <a:xfrm>
            <a:off x="415165" y="463540"/>
            <a:ext cx="11482362" cy="5602637"/>
            <a:chOff x="415165" y="463540"/>
            <a:chExt cx="11482362" cy="560263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2A9094E-A45A-554B-997E-580E33237AB9}"/>
                </a:ext>
              </a:extLst>
            </p:cNvPr>
            <p:cNvGrpSpPr/>
            <p:nvPr/>
          </p:nvGrpSpPr>
          <p:grpSpPr>
            <a:xfrm>
              <a:off x="415165" y="625979"/>
              <a:ext cx="5297721" cy="5143206"/>
              <a:chOff x="526002" y="624865"/>
              <a:chExt cx="5297721" cy="514320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1AD31DC-5138-E04D-A3E2-9563E34900AB}"/>
                  </a:ext>
                </a:extLst>
              </p:cNvPr>
              <p:cNvSpPr/>
              <p:nvPr/>
            </p:nvSpPr>
            <p:spPr>
              <a:xfrm>
                <a:off x="2573658" y="624865"/>
                <a:ext cx="1188438" cy="1188438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Helvetica" pitchFamily="2" charset="0"/>
                  </a:rPr>
                  <a:t>450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DCD014A-99DB-9C40-B80F-CD9385BF374F}"/>
                  </a:ext>
                </a:extLst>
              </p:cNvPr>
              <p:cNvSpPr/>
              <p:nvPr/>
            </p:nvSpPr>
            <p:spPr>
              <a:xfrm>
                <a:off x="2434173" y="2391670"/>
                <a:ext cx="1467408" cy="1467408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Helvetica" pitchFamily="2" charset="0"/>
                  </a:rPr>
                  <a:t>350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4744F97-7680-754E-9D42-D3DA9A7ED870}"/>
                  </a:ext>
                </a:extLst>
              </p:cNvPr>
              <p:cNvCxnSpPr>
                <a:cxnSpLocks/>
                <a:stCxn id="4" idx="0"/>
                <a:endCxn id="12" idx="4"/>
              </p:cNvCxnSpPr>
              <p:nvPr/>
            </p:nvCxnSpPr>
            <p:spPr>
              <a:xfrm flipV="1">
                <a:off x="3167877" y="1813303"/>
                <a:ext cx="0" cy="57836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A8C3F8A-C831-BB4E-827A-DC93494915C7}"/>
                  </a:ext>
                </a:extLst>
              </p:cNvPr>
              <p:cNvCxnSpPr>
                <a:cxnSpLocks/>
                <a:stCxn id="19" idx="2"/>
                <a:endCxn id="4" idx="6"/>
              </p:cNvCxnSpPr>
              <p:nvPr/>
            </p:nvCxnSpPr>
            <p:spPr>
              <a:xfrm flipH="1" flipV="1">
                <a:off x="3901581" y="3125374"/>
                <a:ext cx="733704" cy="28763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1092538-0747-F14A-AF29-39F27BB0841C}"/>
                  </a:ext>
                </a:extLst>
              </p:cNvPr>
              <p:cNvSpPr/>
              <p:nvPr/>
            </p:nvSpPr>
            <p:spPr>
              <a:xfrm>
                <a:off x="4635285" y="2818788"/>
                <a:ext cx="1188438" cy="1188438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Helvetica" pitchFamily="2" charset="0"/>
                  </a:rPr>
                  <a:t>600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7639D5D-637A-2E47-BE1A-641580907E0C}"/>
                  </a:ext>
                </a:extLst>
              </p:cNvPr>
              <p:cNvSpPr/>
              <p:nvPr/>
            </p:nvSpPr>
            <p:spPr>
              <a:xfrm>
                <a:off x="2713143" y="4579633"/>
                <a:ext cx="1188438" cy="1188438"/>
              </a:xfrm>
              <a:prstGeom prst="ellipse">
                <a:avLst/>
              </a:prstGeom>
              <a:solidFill>
                <a:schemeClr val="accent5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Helvetica" pitchFamily="2" charset="0"/>
                  </a:rPr>
                  <a:t>900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95C550D-675A-624C-A92B-8721A303CDBA}"/>
                  </a:ext>
                </a:extLst>
              </p:cNvPr>
              <p:cNvCxnSpPr>
                <a:cxnSpLocks/>
                <a:stCxn id="22" idx="0"/>
                <a:endCxn id="4" idx="4"/>
              </p:cNvCxnSpPr>
              <p:nvPr/>
            </p:nvCxnSpPr>
            <p:spPr>
              <a:xfrm flipH="1" flipV="1">
                <a:off x="3167877" y="3859078"/>
                <a:ext cx="139485" cy="72055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465A74-44F8-0243-AF33-2C51F08B1688}"/>
                  </a:ext>
                </a:extLst>
              </p:cNvPr>
              <p:cNvSpPr/>
              <p:nvPr/>
            </p:nvSpPr>
            <p:spPr>
              <a:xfrm>
                <a:off x="526002" y="2670640"/>
                <a:ext cx="1188438" cy="1188438"/>
              </a:xfrm>
              <a:prstGeom prst="ellipse">
                <a:avLst/>
              </a:prstGeom>
              <a:solidFill>
                <a:schemeClr val="accent5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Helvetica" pitchFamily="2" charset="0"/>
                  </a:rPr>
                  <a:t>750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E7C3A8-649E-8140-8026-5E1CA6EBA2A5}"/>
                  </a:ext>
                </a:extLst>
              </p:cNvPr>
              <p:cNvCxnSpPr>
                <a:cxnSpLocks/>
                <a:stCxn id="27" idx="6"/>
                <a:endCxn id="4" idx="2"/>
              </p:cNvCxnSpPr>
              <p:nvPr/>
            </p:nvCxnSpPr>
            <p:spPr>
              <a:xfrm flipV="1">
                <a:off x="1714440" y="3125374"/>
                <a:ext cx="719733" cy="1394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C4FC480-E881-3B4D-B38F-7C3971CBA4A9}"/>
                </a:ext>
              </a:extLst>
            </p:cNvPr>
            <p:cNvGrpSpPr/>
            <p:nvPr/>
          </p:nvGrpSpPr>
          <p:grpSpPr>
            <a:xfrm>
              <a:off x="5963208" y="463540"/>
              <a:ext cx="5934319" cy="5602637"/>
              <a:chOff x="6095999" y="387458"/>
              <a:chExt cx="5934319" cy="560263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CA6845A-7A69-5B45-9BA5-DA88B45908A3}"/>
                  </a:ext>
                </a:extLst>
              </p:cNvPr>
              <p:cNvSpPr/>
              <p:nvPr/>
            </p:nvSpPr>
            <p:spPr>
              <a:xfrm>
                <a:off x="6095999" y="387458"/>
                <a:ext cx="5934319" cy="56026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D192FA2-4402-6347-98A7-713FF5E3C216}"/>
                  </a:ext>
                </a:extLst>
              </p:cNvPr>
              <p:cNvGrpSpPr/>
              <p:nvPr/>
            </p:nvGrpSpPr>
            <p:grpSpPr>
              <a:xfrm>
                <a:off x="6257676" y="715741"/>
                <a:ext cx="5541113" cy="4093428"/>
                <a:chOff x="6257676" y="715741"/>
                <a:chExt cx="5541113" cy="4093428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3812834-7ABE-2E49-96DB-C3A37B37B563}"/>
                    </a:ext>
                  </a:extLst>
                </p:cNvPr>
                <p:cNvSpPr txBox="1"/>
                <p:nvPr/>
              </p:nvSpPr>
              <p:spPr>
                <a:xfrm>
                  <a:off x="6257676" y="715741"/>
                  <a:ext cx="5541113" cy="40934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cs typeface="Arial" panose="020B0604020202020204" pitchFamily="34" charset="0"/>
                    </a:rPr>
                    <a:t>Round 3</a:t>
                  </a:r>
                </a:p>
                <a:p>
                  <a:endParaRPr lang="en-US" sz="2000" dirty="0">
                    <a:cs typeface="Arial" panose="020B0604020202020204" pitchFamily="34" charset="0"/>
                  </a:endParaRPr>
                </a:p>
                <a:p>
                  <a:pPr lvl="1"/>
                  <a:r>
                    <a:rPr lang="en-US" sz="2000" dirty="0">
                      <a:cs typeface="Arial" panose="020B0604020202020204" pitchFamily="34" charset="0"/>
                    </a:rPr>
                    <a:t>If you </a:t>
                  </a:r>
                  <a:r>
                    <a:rPr lang="en-US" sz="2000" b="1" dirty="0">
                      <a:solidFill>
                        <a:schemeClr val="accent2"/>
                      </a:solidFill>
                      <a:cs typeface="Arial" panose="020B0604020202020204" pitchFamily="34" charset="0"/>
                    </a:rPr>
                    <a:t>choose A</a:t>
                  </a:r>
                  <a:r>
                    <a:rPr lang="en-US" sz="2000" dirty="0">
                      <a:cs typeface="Arial" panose="020B0604020202020204" pitchFamily="34" charset="0"/>
                    </a:rPr>
                    <a:t>, you </a:t>
                  </a:r>
                  <a:r>
                    <a:rPr lang="en-US" sz="2000" b="1" u="sng" dirty="0">
                      <a:cs typeface="Arial" panose="020B0604020202020204" pitchFamily="34" charset="0"/>
                    </a:rPr>
                    <a:t>pay 50 points </a:t>
                  </a:r>
                  <a:r>
                    <a:rPr lang="en-US" sz="2000" dirty="0">
                      <a:cs typeface="Arial" panose="020B0604020202020204" pitchFamily="34" charset="0"/>
                    </a:rPr>
                    <a:t>for each player you are connected to and each of them </a:t>
                  </a:r>
                  <a:r>
                    <a:rPr lang="en-US" sz="2000" b="1" u="sng" dirty="0">
                      <a:cs typeface="Arial" panose="020B0604020202020204" pitchFamily="34" charset="0"/>
                    </a:rPr>
                    <a:t>gains 100 points</a:t>
                  </a:r>
                  <a:r>
                    <a:rPr lang="en-US" sz="2000" dirty="0">
                      <a:cs typeface="Arial" panose="020B0604020202020204" pitchFamily="34" charset="0"/>
                    </a:rPr>
                    <a:t>.</a:t>
                  </a:r>
                </a:p>
                <a:p>
                  <a:endParaRPr lang="en-US" sz="2000" dirty="0">
                    <a:cs typeface="Arial" panose="020B0604020202020204" pitchFamily="34" charset="0"/>
                  </a:endParaRPr>
                </a:p>
                <a:p>
                  <a:pPr lvl="1"/>
                  <a:r>
                    <a:rPr lang="en-US" sz="2000" dirty="0">
                      <a:cs typeface="Arial" panose="020B0604020202020204" pitchFamily="34" charset="0"/>
                    </a:rPr>
                    <a:t>If you </a:t>
                  </a:r>
                  <a:r>
                    <a:rPr lang="en-US" sz="2000" b="1" dirty="0">
                      <a:solidFill>
                        <a:schemeClr val="accent5"/>
                      </a:solidFill>
                      <a:cs typeface="Arial" panose="020B0604020202020204" pitchFamily="34" charset="0"/>
                    </a:rPr>
                    <a:t>choose B</a:t>
                  </a:r>
                  <a:r>
                    <a:rPr lang="en-US" sz="2000" dirty="0">
                      <a:cs typeface="Arial" panose="020B0604020202020204" pitchFamily="34" charset="0"/>
                    </a:rPr>
                    <a:t>, you do not pay any points and do not change the points of the players you are connected to. </a:t>
                  </a:r>
                </a:p>
                <a:p>
                  <a:endParaRPr lang="en-US" sz="2000" dirty="0">
                    <a:cs typeface="Arial" panose="020B0604020202020204" pitchFamily="34" charset="0"/>
                  </a:endParaRPr>
                </a:p>
                <a:p>
                  <a:r>
                    <a:rPr lang="en-US" sz="2000" dirty="0">
                      <a:cs typeface="Arial" panose="020B0604020202020204" pitchFamily="34" charset="0"/>
                    </a:rPr>
                    <a:t>Each player you are connected to has the same choice. Regardless of your choice, for each of them that chooses A, you </a:t>
                  </a:r>
                  <a:r>
                    <a:rPr lang="en-US" sz="2000" b="1" u="sng" dirty="0">
                      <a:cs typeface="Arial" panose="020B0604020202020204" pitchFamily="34" charset="0"/>
                    </a:rPr>
                    <a:t>gain 100 points</a:t>
                  </a:r>
                  <a:r>
                    <a:rPr lang="en-US" sz="2000" dirty="0">
                      <a:cs typeface="Arial" panose="020B0604020202020204" pitchFamily="34" charset="0"/>
                    </a:rPr>
                    <a:t>.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FF7988AA-BEBC-F04F-AB90-A3BD3EE9A240}"/>
                    </a:ext>
                  </a:extLst>
                </p:cNvPr>
                <p:cNvSpPr/>
                <p:nvPr/>
              </p:nvSpPr>
              <p:spPr>
                <a:xfrm>
                  <a:off x="6355949" y="2672050"/>
                  <a:ext cx="356461" cy="449450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BBDE7986-F3EC-9B4A-BDA0-FFB7A46AD896}"/>
                    </a:ext>
                  </a:extLst>
                </p:cNvPr>
                <p:cNvSpPr/>
                <p:nvPr/>
              </p:nvSpPr>
              <p:spPr>
                <a:xfrm>
                  <a:off x="6355949" y="1433831"/>
                  <a:ext cx="356461" cy="449450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5728C49-2C30-4A47-9CB0-C83953DA1B1D}"/>
                  </a:ext>
                </a:extLst>
              </p:cNvPr>
              <p:cNvGrpSpPr/>
              <p:nvPr/>
            </p:nvGrpSpPr>
            <p:grpSpPr>
              <a:xfrm>
                <a:off x="6355949" y="5109859"/>
                <a:ext cx="2378520" cy="449450"/>
                <a:chOff x="6269535" y="5231776"/>
                <a:chExt cx="2378520" cy="449450"/>
              </a:xfrm>
            </p:grpSpPr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457E7A60-A1FB-F740-87BE-7997A810614F}"/>
                    </a:ext>
                  </a:extLst>
                </p:cNvPr>
                <p:cNvSpPr/>
                <p:nvPr/>
              </p:nvSpPr>
              <p:spPr>
                <a:xfrm>
                  <a:off x="6269535" y="5231776"/>
                  <a:ext cx="1188438" cy="449450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A (-200)</a:t>
                  </a:r>
                </a:p>
              </p:txBody>
            </p:sp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06DBC5C4-B5DC-8D4F-A9B8-914BA25DDBC6}"/>
                    </a:ext>
                  </a:extLst>
                </p:cNvPr>
                <p:cNvSpPr/>
                <p:nvPr/>
              </p:nvSpPr>
              <p:spPr>
                <a:xfrm>
                  <a:off x="7708295" y="5231776"/>
                  <a:ext cx="939760" cy="449450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B (0)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897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C939CB2-E1E1-7E49-AFD2-3C59F29375DE}"/>
              </a:ext>
            </a:extLst>
          </p:cNvPr>
          <p:cNvGrpSpPr/>
          <p:nvPr/>
        </p:nvGrpSpPr>
        <p:grpSpPr>
          <a:xfrm>
            <a:off x="415165" y="463540"/>
            <a:ext cx="11482362" cy="5602637"/>
            <a:chOff x="415165" y="463540"/>
            <a:chExt cx="11482362" cy="560263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2A9094E-A45A-554B-997E-580E33237AB9}"/>
                </a:ext>
              </a:extLst>
            </p:cNvPr>
            <p:cNvGrpSpPr/>
            <p:nvPr/>
          </p:nvGrpSpPr>
          <p:grpSpPr>
            <a:xfrm>
              <a:off x="415165" y="625979"/>
              <a:ext cx="5297721" cy="5143206"/>
              <a:chOff x="526002" y="624865"/>
              <a:chExt cx="5297721" cy="514320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1AD31DC-5138-E04D-A3E2-9563E34900AB}"/>
                  </a:ext>
                </a:extLst>
              </p:cNvPr>
              <p:cNvSpPr/>
              <p:nvPr/>
            </p:nvSpPr>
            <p:spPr>
              <a:xfrm>
                <a:off x="2573658" y="624865"/>
                <a:ext cx="1188438" cy="1188438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DCD014A-99DB-9C40-B80F-CD9385BF374F}"/>
                  </a:ext>
                </a:extLst>
              </p:cNvPr>
              <p:cNvSpPr/>
              <p:nvPr/>
            </p:nvSpPr>
            <p:spPr>
              <a:xfrm>
                <a:off x="2434173" y="2391670"/>
                <a:ext cx="1467408" cy="1467408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Helvetica" pitchFamily="2" charset="0"/>
                  </a:rPr>
                  <a:t>350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4744F97-7680-754E-9D42-D3DA9A7ED870}"/>
                  </a:ext>
                </a:extLst>
              </p:cNvPr>
              <p:cNvCxnSpPr>
                <a:cxnSpLocks/>
                <a:stCxn id="4" idx="0"/>
                <a:endCxn id="12" idx="4"/>
              </p:cNvCxnSpPr>
              <p:nvPr/>
            </p:nvCxnSpPr>
            <p:spPr>
              <a:xfrm flipV="1">
                <a:off x="3167877" y="1813303"/>
                <a:ext cx="0" cy="57836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A8C3F8A-C831-BB4E-827A-DC93494915C7}"/>
                  </a:ext>
                </a:extLst>
              </p:cNvPr>
              <p:cNvCxnSpPr>
                <a:cxnSpLocks/>
                <a:stCxn id="19" idx="2"/>
                <a:endCxn id="4" idx="6"/>
              </p:cNvCxnSpPr>
              <p:nvPr/>
            </p:nvCxnSpPr>
            <p:spPr>
              <a:xfrm flipH="1" flipV="1">
                <a:off x="3901581" y="3125374"/>
                <a:ext cx="733704" cy="28763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1092538-0747-F14A-AF29-39F27BB0841C}"/>
                  </a:ext>
                </a:extLst>
              </p:cNvPr>
              <p:cNvSpPr/>
              <p:nvPr/>
            </p:nvSpPr>
            <p:spPr>
              <a:xfrm>
                <a:off x="4635285" y="2818788"/>
                <a:ext cx="1188438" cy="1188438"/>
              </a:xfrm>
              <a:prstGeom prst="ellipse">
                <a:avLst/>
              </a:prstGeom>
              <a:solidFill>
                <a:schemeClr val="accent2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7639D5D-637A-2E47-BE1A-641580907E0C}"/>
                  </a:ext>
                </a:extLst>
              </p:cNvPr>
              <p:cNvSpPr/>
              <p:nvPr/>
            </p:nvSpPr>
            <p:spPr>
              <a:xfrm>
                <a:off x="2713143" y="4579633"/>
                <a:ext cx="1188438" cy="1188438"/>
              </a:xfrm>
              <a:prstGeom prst="ellipse">
                <a:avLst/>
              </a:prstGeom>
              <a:solidFill>
                <a:schemeClr val="accent5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95C550D-675A-624C-A92B-8721A303CDBA}"/>
                  </a:ext>
                </a:extLst>
              </p:cNvPr>
              <p:cNvCxnSpPr>
                <a:cxnSpLocks/>
                <a:stCxn id="22" idx="0"/>
                <a:endCxn id="4" idx="4"/>
              </p:cNvCxnSpPr>
              <p:nvPr/>
            </p:nvCxnSpPr>
            <p:spPr>
              <a:xfrm flipH="1" flipV="1">
                <a:off x="3167877" y="3859078"/>
                <a:ext cx="139485" cy="72055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465A74-44F8-0243-AF33-2C51F08B1688}"/>
                  </a:ext>
                </a:extLst>
              </p:cNvPr>
              <p:cNvSpPr/>
              <p:nvPr/>
            </p:nvSpPr>
            <p:spPr>
              <a:xfrm>
                <a:off x="526002" y="2670640"/>
                <a:ext cx="1188438" cy="1188438"/>
              </a:xfrm>
              <a:prstGeom prst="ellipse">
                <a:avLst/>
              </a:prstGeom>
              <a:solidFill>
                <a:schemeClr val="accent5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E7C3A8-649E-8140-8026-5E1CA6EBA2A5}"/>
                  </a:ext>
                </a:extLst>
              </p:cNvPr>
              <p:cNvCxnSpPr>
                <a:cxnSpLocks/>
                <a:stCxn id="27" idx="6"/>
                <a:endCxn id="4" idx="2"/>
              </p:cNvCxnSpPr>
              <p:nvPr/>
            </p:nvCxnSpPr>
            <p:spPr>
              <a:xfrm flipV="1">
                <a:off x="1714440" y="3125374"/>
                <a:ext cx="719733" cy="1394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C4FC480-E881-3B4D-B38F-7C3971CBA4A9}"/>
                </a:ext>
              </a:extLst>
            </p:cNvPr>
            <p:cNvGrpSpPr/>
            <p:nvPr/>
          </p:nvGrpSpPr>
          <p:grpSpPr>
            <a:xfrm>
              <a:off x="5963208" y="463540"/>
              <a:ext cx="5934319" cy="5602637"/>
              <a:chOff x="6095999" y="387458"/>
              <a:chExt cx="5934319" cy="560263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CA6845A-7A69-5B45-9BA5-DA88B45908A3}"/>
                  </a:ext>
                </a:extLst>
              </p:cNvPr>
              <p:cNvSpPr/>
              <p:nvPr/>
            </p:nvSpPr>
            <p:spPr>
              <a:xfrm>
                <a:off x="6095999" y="387458"/>
                <a:ext cx="5934319" cy="56026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D192FA2-4402-6347-98A7-713FF5E3C216}"/>
                  </a:ext>
                </a:extLst>
              </p:cNvPr>
              <p:cNvGrpSpPr/>
              <p:nvPr/>
            </p:nvGrpSpPr>
            <p:grpSpPr>
              <a:xfrm>
                <a:off x="6257676" y="715741"/>
                <a:ext cx="5541113" cy="4093428"/>
                <a:chOff x="6257676" y="715741"/>
                <a:chExt cx="5541113" cy="4093428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3812834-7ABE-2E49-96DB-C3A37B37B563}"/>
                    </a:ext>
                  </a:extLst>
                </p:cNvPr>
                <p:cNvSpPr txBox="1"/>
                <p:nvPr/>
              </p:nvSpPr>
              <p:spPr>
                <a:xfrm>
                  <a:off x="6257676" y="715741"/>
                  <a:ext cx="5541113" cy="40934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cs typeface="Arial" panose="020B0604020202020204" pitchFamily="34" charset="0"/>
                    </a:rPr>
                    <a:t>Round 3</a:t>
                  </a:r>
                </a:p>
                <a:p>
                  <a:endParaRPr lang="en-US" sz="2000" dirty="0">
                    <a:cs typeface="Arial" panose="020B0604020202020204" pitchFamily="34" charset="0"/>
                  </a:endParaRPr>
                </a:p>
                <a:p>
                  <a:pPr lvl="1"/>
                  <a:r>
                    <a:rPr lang="en-US" sz="2000" dirty="0">
                      <a:cs typeface="Arial" panose="020B0604020202020204" pitchFamily="34" charset="0"/>
                    </a:rPr>
                    <a:t>If you </a:t>
                  </a:r>
                  <a:r>
                    <a:rPr lang="en-US" sz="2000" b="1" dirty="0">
                      <a:solidFill>
                        <a:schemeClr val="accent2"/>
                      </a:solidFill>
                      <a:cs typeface="Arial" panose="020B0604020202020204" pitchFamily="34" charset="0"/>
                    </a:rPr>
                    <a:t>choose A</a:t>
                  </a:r>
                  <a:r>
                    <a:rPr lang="en-US" sz="2000" dirty="0">
                      <a:cs typeface="Arial" panose="020B0604020202020204" pitchFamily="34" charset="0"/>
                    </a:rPr>
                    <a:t>, you </a:t>
                  </a:r>
                  <a:r>
                    <a:rPr lang="en-US" sz="2000" b="1" u="sng" dirty="0">
                      <a:cs typeface="Arial" panose="020B0604020202020204" pitchFamily="34" charset="0"/>
                    </a:rPr>
                    <a:t>pay 50 points </a:t>
                  </a:r>
                  <a:r>
                    <a:rPr lang="en-US" sz="2000" dirty="0">
                      <a:cs typeface="Arial" panose="020B0604020202020204" pitchFamily="34" charset="0"/>
                    </a:rPr>
                    <a:t>for each player you are connected to and each of them </a:t>
                  </a:r>
                  <a:r>
                    <a:rPr lang="en-US" sz="2000" b="1" u="sng" dirty="0">
                      <a:cs typeface="Arial" panose="020B0604020202020204" pitchFamily="34" charset="0"/>
                    </a:rPr>
                    <a:t>gains 100 points</a:t>
                  </a:r>
                  <a:r>
                    <a:rPr lang="en-US" sz="2000" dirty="0">
                      <a:cs typeface="Arial" panose="020B0604020202020204" pitchFamily="34" charset="0"/>
                    </a:rPr>
                    <a:t>.</a:t>
                  </a:r>
                </a:p>
                <a:p>
                  <a:endParaRPr lang="en-US" sz="2000" dirty="0">
                    <a:cs typeface="Arial" panose="020B0604020202020204" pitchFamily="34" charset="0"/>
                  </a:endParaRPr>
                </a:p>
                <a:p>
                  <a:pPr lvl="1"/>
                  <a:r>
                    <a:rPr lang="en-US" sz="2000" dirty="0">
                      <a:cs typeface="Arial" panose="020B0604020202020204" pitchFamily="34" charset="0"/>
                    </a:rPr>
                    <a:t>If you </a:t>
                  </a:r>
                  <a:r>
                    <a:rPr lang="en-US" sz="2000" b="1" dirty="0">
                      <a:solidFill>
                        <a:schemeClr val="accent5"/>
                      </a:solidFill>
                      <a:cs typeface="Arial" panose="020B0604020202020204" pitchFamily="34" charset="0"/>
                    </a:rPr>
                    <a:t>choose B</a:t>
                  </a:r>
                  <a:r>
                    <a:rPr lang="en-US" sz="2000" dirty="0">
                      <a:cs typeface="Arial" panose="020B0604020202020204" pitchFamily="34" charset="0"/>
                    </a:rPr>
                    <a:t>, you do not pay any points and do not change the points of the players you are connected to. </a:t>
                  </a:r>
                </a:p>
                <a:p>
                  <a:endParaRPr lang="en-US" sz="2000" dirty="0">
                    <a:cs typeface="Arial" panose="020B0604020202020204" pitchFamily="34" charset="0"/>
                  </a:endParaRPr>
                </a:p>
                <a:p>
                  <a:r>
                    <a:rPr lang="en-US" sz="2000" dirty="0">
                      <a:cs typeface="Arial" panose="020B0604020202020204" pitchFamily="34" charset="0"/>
                    </a:rPr>
                    <a:t>Each player you are connected to has the same choice. Regardless of your choice, for each of them that chooses A, you </a:t>
                  </a:r>
                  <a:r>
                    <a:rPr lang="en-US" sz="2000" b="1" u="sng" dirty="0">
                      <a:cs typeface="Arial" panose="020B0604020202020204" pitchFamily="34" charset="0"/>
                    </a:rPr>
                    <a:t>gain 100 points</a:t>
                  </a:r>
                  <a:r>
                    <a:rPr lang="en-US" sz="2000" dirty="0">
                      <a:cs typeface="Arial" panose="020B0604020202020204" pitchFamily="34" charset="0"/>
                    </a:rPr>
                    <a:t>.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FF7988AA-BEBC-F04F-AB90-A3BD3EE9A240}"/>
                    </a:ext>
                  </a:extLst>
                </p:cNvPr>
                <p:cNvSpPr/>
                <p:nvPr/>
              </p:nvSpPr>
              <p:spPr>
                <a:xfrm>
                  <a:off x="6355949" y="2672050"/>
                  <a:ext cx="356461" cy="449450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BBDE7986-F3EC-9B4A-BDA0-FFB7A46AD896}"/>
                    </a:ext>
                  </a:extLst>
                </p:cNvPr>
                <p:cNvSpPr/>
                <p:nvPr/>
              </p:nvSpPr>
              <p:spPr>
                <a:xfrm>
                  <a:off x="6355949" y="1433831"/>
                  <a:ext cx="356461" cy="449450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5728C49-2C30-4A47-9CB0-C83953DA1B1D}"/>
                  </a:ext>
                </a:extLst>
              </p:cNvPr>
              <p:cNvGrpSpPr/>
              <p:nvPr/>
            </p:nvGrpSpPr>
            <p:grpSpPr>
              <a:xfrm>
                <a:off x="6355949" y="5109859"/>
                <a:ext cx="2378520" cy="449450"/>
                <a:chOff x="6269535" y="5231776"/>
                <a:chExt cx="2378520" cy="449450"/>
              </a:xfrm>
            </p:grpSpPr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457E7A60-A1FB-F740-87BE-7997A810614F}"/>
                    </a:ext>
                  </a:extLst>
                </p:cNvPr>
                <p:cNvSpPr/>
                <p:nvPr/>
              </p:nvSpPr>
              <p:spPr>
                <a:xfrm>
                  <a:off x="6269535" y="5231776"/>
                  <a:ext cx="1188438" cy="449450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A (-200)</a:t>
                  </a:r>
                </a:p>
              </p:txBody>
            </p:sp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06DBC5C4-B5DC-8D4F-A9B8-914BA25DDBC6}"/>
                    </a:ext>
                  </a:extLst>
                </p:cNvPr>
                <p:cNvSpPr/>
                <p:nvPr/>
              </p:nvSpPr>
              <p:spPr>
                <a:xfrm>
                  <a:off x="7708295" y="5231776"/>
                  <a:ext cx="939760" cy="449450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B (0)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9407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F2DA721-3CFF-6CCE-FB31-1D773ADE7CAE}"/>
              </a:ext>
            </a:extLst>
          </p:cNvPr>
          <p:cNvSpPr/>
          <p:nvPr/>
        </p:nvSpPr>
        <p:spPr>
          <a:xfrm>
            <a:off x="2118049" y="2461473"/>
            <a:ext cx="1881810" cy="183504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300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C5822A-8EC9-1BD5-38EE-7EA02C4D646F}"/>
              </a:ext>
            </a:extLst>
          </p:cNvPr>
          <p:cNvSpPr/>
          <p:nvPr/>
        </p:nvSpPr>
        <p:spPr>
          <a:xfrm>
            <a:off x="149208" y="2240337"/>
            <a:ext cx="1417983" cy="141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700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BC7FC4-D408-069B-8E65-77EB687E142A}"/>
              </a:ext>
            </a:extLst>
          </p:cNvPr>
          <p:cNvSpPr/>
          <p:nvPr/>
        </p:nvSpPr>
        <p:spPr>
          <a:xfrm>
            <a:off x="4487841" y="2878534"/>
            <a:ext cx="1417983" cy="141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1000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18B740-D252-38DB-F593-451BB3C660F3}"/>
              </a:ext>
            </a:extLst>
          </p:cNvPr>
          <p:cNvSpPr/>
          <p:nvPr/>
        </p:nvSpPr>
        <p:spPr>
          <a:xfrm>
            <a:off x="2813790" y="584729"/>
            <a:ext cx="1417983" cy="14179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450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6E3E30-4623-0045-78C2-4C231B4F8D08}"/>
              </a:ext>
            </a:extLst>
          </p:cNvPr>
          <p:cNvSpPr/>
          <p:nvPr/>
        </p:nvSpPr>
        <p:spPr>
          <a:xfrm>
            <a:off x="1810387" y="4855288"/>
            <a:ext cx="1417983" cy="14179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550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AB8983-ABB1-5E03-45EF-6A61B769EE72}"/>
              </a:ext>
            </a:extLst>
          </p:cNvPr>
          <p:cNvCxnSpPr>
            <a:cxnSpLocks/>
            <a:stCxn id="3" idx="6"/>
            <a:endCxn id="2" idx="2"/>
          </p:cNvCxnSpPr>
          <p:nvPr/>
        </p:nvCxnSpPr>
        <p:spPr>
          <a:xfrm>
            <a:off x="1567191" y="2949329"/>
            <a:ext cx="550858" cy="429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D2C70-5AFB-2B3E-F271-8657641926FD}"/>
              </a:ext>
            </a:extLst>
          </p:cNvPr>
          <p:cNvCxnSpPr>
            <a:cxnSpLocks/>
            <a:stCxn id="6" idx="0"/>
            <a:endCxn id="2" idx="4"/>
          </p:cNvCxnSpPr>
          <p:nvPr/>
        </p:nvCxnSpPr>
        <p:spPr>
          <a:xfrm flipV="1">
            <a:off x="2519379" y="4296517"/>
            <a:ext cx="539575" cy="55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3E17EC-648E-CA15-64DA-7FC419C37435}"/>
              </a:ext>
            </a:extLst>
          </p:cNvPr>
          <p:cNvCxnSpPr>
            <a:cxnSpLocks/>
            <a:stCxn id="2" idx="0"/>
            <a:endCxn id="5" idx="4"/>
          </p:cNvCxnSpPr>
          <p:nvPr/>
        </p:nvCxnSpPr>
        <p:spPr>
          <a:xfrm flipV="1">
            <a:off x="3058954" y="2002712"/>
            <a:ext cx="463828" cy="4587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80F47B-C7E4-DD9A-DB70-C41DBE67C63D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999859" y="3378995"/>
            <a:ext cx="487982" cy="208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C1E22D-A016-DF50-2A0D-D1B400F34A83}"/>
              </a:ext>
            </a:extLst>
          </p:cNvPr>
          <p:cNvSpPr txBox="1"/>
          <p:nvPr/>
        </p:nvSpPr>
        <p:spPr>
          <a:xfrm>
            <a:off x="6096000" y="378174"/>
            <a:ext cx="5890816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Round 5</a:t>
            </a:r>
          </a:p>
          <a:p>
            <a:endParaRPr lang="en-US" sz="2000" dirty="0"/>
          </a:p>
          <a:p>
            <a:r>
              <a:rPr lang="en-US" sz="2000" dirty="0"/>
              <a:t>         If you choose A, you </a:t>
            </a:r>
            <a:r>
              <a:rPr lang="en-US" sz="2000" b="1" u="sng" dirty="0"/>
              <a:t>pay 50 points</a:t>
            </a:r>
            <a:r>
              <a:rPr lang="en-US" sz="2000" dirty="0"/>
              <a:t> for each other player you are connected to and each of them </a:t>
            </a:r>
            <a:r>
              <a:rPr lang="en-US" sz="2000" b="1" u="sng" dirty="0"/>
              <a:t>gains 100 points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         If you choose B, you don’t pay any points and other players connected to you don’t lose or gain any points.</a:t>
            </a:r>
          </a:p>
          <a:p>
            <a:endParaRPr lang="en-US" sz="2000" dirty="0"/>
          </a:p>
          <a:p>
            <a:r>
              <a:rPr lang="en-US" sz="2000" dirty="0"/>
              <a:t>         If you choose C, you </a:t>
            </a:r>
            <a:r>
              <a:rPr lang="en-US" sz="2000" b="1" u="sng" dirty="0"/>
              <a:t>pay 50 points </a:t>
            </a:r>
            <a:r>
              <a:rPr lang="en-US" sz="2000" dirty="0"/>
              <a:t>for each other player you are connected to and each of them </a:t>
            </a:r>
            <a:r>
              <a:rPr lang="en-US" sz="2000" b="1" u="sng" dirty="0"/>
              <a:t>loses 100 points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Each player you are connected to has the same choice. Regardless of which of these you choose, for each of them that chooses A, you will </a:t>
            </a:r>
            <a:r>
              <a:rPr lang="en-US" sz="2000" b="1" u="sng" dirty="0"/>
              <a:t>gain 100 points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AA04A51-DD50-611F-769D-E1117DA61952}"/>
              </a:ext>
            </a:extLst>
          </p:cNvPr>
          <p:cNvSpPr/>
          <p:nvPr/>
        </p:nvSpPr>
        <p:spPr>
          <a:xfrm>
            <a:off x="6170018" y="1047665"/>
            <a:ext cx="450574" cy="36438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A1A1F6-01FB-5728-7070-55F7B3F7C1E4}"/>
              </a:ext>
            </a:extLst>
          </p:cNvPr>
          <p:cNvSpPr/>
          <p:nvPr/>
        </p:nvSpPr>
        <p:spPr>
          <a:xfrm>
            <a:off x="6170019" y="2288728"/>
            <a:ext cx="450573" cy="36438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2F8E4E8-3A66-4B64-B6CB-1E2B564A8043}"/>
              </a:ext>
            </a:extLst>
          </p:cNvPr>
          <p:cNvSpPr/>
          <p:nvPr/>
        </p:nvSpPr>
        <p:spPr>
          <a:xfrm>
            <a:off x="6170019" y="3475951"/>
            <a:ext cx="450573" cy="36438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CCD3E6-C732-E398-21E4-52B207E697C8}"/>
              </a:ext>
            </a:extLst>
          </p:cNvPr>
          <p:cNvSpPr/>
          <p:nvPr/>
        </p:nvSpPr>
        <p:spPr>
          <a:xfrm>
            <a:off x="6224563" y="5810335"/>
            <a:ext cx="1328530" cy="3827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 -200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21AC54C-01FF-6AAB-8DD0-825A3347FA9C}"/>
              </a:ext>
            </a:extLst>
          </p:cNvPr>
          <p:cNvSpPr/>
          <p:nvPr/>
        </p:nvSpPr>
        <p:spPr>
          <a:xfrm>
            <a:off x="7638823" y="5810334"/>
            <a:ext cx="1328530" cy="38274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913E467-4C37-2ECA-FCB2-B5631BBE15DE}"/>
              </a:ext>
            </a:extLst>
          </p:cNvPr>
          <p:cNvSpPr/>
          <p:nvPr/>
        </p:nvSpPr>
        <p:spPr>
          <a:xfrm>
            <a:off x="9053083" y="5810333"/>
            <a:ext cx="1328530" cy="3827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 -200</a:t>
            </a:r>
          </a:p>
        </p:txBody>
      </p:sp>
    </p:spTree>
    <p:extLst>
      <p:ext uri="{BB962C8B-B14F-4D97-AF65-F5344CB8AC3E}">
        <p14:creationId xmlns:p14="http://schemas.microsoft.com/office/powerpoint/2010/main" val="158324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F2DA721-3CFF-6CCE-FB31-1D773ADE7CAE}"/>
              </a:ext>
            </a:extLst>
          </p:cNvPr>
          <p:cNvSpPr/>
          <p:nvPr/>
        </p:nvSpPr>
        <p:spPr>
          <a:xfrm>
            <a:off x="2118049" y="2461473"/>
            <a:ext cx="1881810" cy="183504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300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C5822A-8EC9-1BD5-38EE-7EA02C4D646F}"/>
              </a:ext>
            </a:extLst>
          </p:cNvPr>
          <p:cNvSpPr/>
          <p:nvPr/>
        </p:nvSpPr>
        <p:spPr>
          <a:xfrm>
            <a:off x="149208" y="2240337"/>
            <a:ext cx="1417983" cy="141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BC7FC4-D408-069B-8E65-77EB687E142A}"/>
              </a:ext>
            </a:extLst>
          </p:cNvPr>
          <p:cNvSpPr/>
          <p:nvPr/>
        </p:nvSpPr>
        <p:spPr>
          <a:xfrm>
            <a:off x="4487841" y="2878534"/>
            <a:ext cx="1417983" cy="141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18B740-D252-38DB-F593-451BB3C660F3}"/>
              </a:ext>
            </a:extLst>
          </p:cNvPr>
          <p:cNvSpPr/>
          <p:nvPr/>
        </p:nvSpPr>
        <p:spPr>
          <a:xfrm>
            <a:off x="2813790" y="584729"/>
            <a:ext cx="1417983" cy="14179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6E3E30-4623-0045-78C2-4C231B4F8D08}"/>
              </a:ext>
            </a:extLst>
          </p:cNvPr>
          <p:cNvSpPr/>
          <p:nvPr/>
        </p:nvSpPr>
        <p:spPr>
          <a:xfrm>
            <a:off x="1810387" y="4855288"/>
            <a:ext cx="1417983" cy="14179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AB8983-ABB1-5E03-45EF-6A61B769EE72}"/>
              </a:ext>
            </a:extLst>
          </p:cNvPr>
          <p:cNvCxnSpPr>
            <a:cxnSpLocks/>
            <a:stCxn id="3" idx="6"/>
            <a:endCxn id="2" idx="2"/>
          </p:cNvCxnSpPr>
          <p:nvPr/>
        </p:nvCxnSpPr>
        <p:spPr>
          <a:xfrm>
            <a:off x="1567191" y="2949329"/>
            <a:ext cx="550858" cy="429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D2C70-5AFB-2B3E-F271-8657641926FD}"/>
              </a:ext>
            </a:extLst>
          </p:cNvPr>
          <p:cNvCxnSpPr>
            <a:cxnSpLocks/>
            <a:stCxn id="6" idx="0"/>
            <a:endCxn id="2" idx="4"/>
          </p:cNvCxnSpPr>
          <p:nvPr/>
        </p:nvCxnSpPr>
        <p:spPr>
          <a:xfrm flipV="1">
            <a:off x="2519379" y="4296517"/>
            <a:ext cx="539575" cy="55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3E17EC-648E-CA15-64DA-7FC419C37435}"/>
              </a:ext>
            </a:extLst>
          </p:cNvPr>
          <p:cNvCxnSpPr>
            <a:cxnSpLocks/>
            <a:stCxn id="2" idx="0"/>
            <a:endCxn id="5" idx="4"/>
          </p:cNvCxnSpPr>
          <p:nvPr/>
        </p:nvCxnSpPr>
        <p:spPr>
          <a:xfrm flipV="1">
            <a:off x="3058954" y="2002712"/>
            <a:ext cx="463828" cy="4587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80F47B-C7E4-DD9A-DB70-C41DBE67C63D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999859" y="3378995"/>
            <a:ext cx="487982" cy="208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C1E22D-A016-DF50-2A0D-D1B400F34A83}"/>
              </a:ext>
            </a:extLst>
          </p:cNvPr>
          <p:cNvSpPr txBox="1"/>
          <p:nvPr/>
        </p:nvSpPr>
        <p:spPr>
          <a:xfrm>
            <a:off x="6096000" y="378174"/>
            <a:ext cx="5890816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Round 5</a:t>
            </a:r>
          </a:p>
          <a:p>
            <a:endParaRPr lang="en-US" sz="2000" dirty="0"/>
          </a:p>
          <a:p>
            <a:r>
              <a:rPr lang="en-US" sz="2000" dirty="0"/>
              <a:t>         If you choose A, you </a:t>
            </a:r>
            <a:r>
              <a:rPr lang="en-US" sz="2000" b="1" u="sng" dirty="0"/>
              <a:t>pay 50 points</a:t>
            </a:r>
            <a:r>
              <a:rPr lang="en-US" sz="2000" dirty="0"/>
              <a:t> for each other player you are connected to and each of them </a:t>
            </a:r>
            <a:r>
              <a:rPr lang="en-US" sz="2000" b="1" u="sng" dirty="0"/>
              <a:t>gains 100 points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         If you choose B, you don’t pay any points and other players connected to you don’t lose or gain any points.</a:t>
            </a:r>
          </a:p>
          <a:p>
            <a:endParaRPr lang="en-US" sz="2000" dirty="0"/>
          </a:p>
          <a:p>
            <a:r>
              <a:rPr lang="en-US" sz="2000" dirty="0"/>
              <a:t>         If you choose C, you </a:t>
            </a:r>
            <a:r>
              <a:rPr lang="en-US" sz="2000" b="1" u="sng" dirty="0"/>
              <a:t>pay 50 points </a:t>
            </a:r>
            <a:r>
              <a:rPr lang="en-US" sz="2000" dirty="0"/>
              <a:t>for each other player you are connected to and each of them </a:t>
            </a:r>
            <a:r>
              <a:rPr lang="en-US" sz="2000" b="1" u="sng" dirty="0"/>
              <a:t>loses 100 points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Each player you are connected to has the same choice. Regardless of which of these you choose, for each of them that chooses A, you will </a:t>
            </a:r>
            <a:r>
              <a:rPr lang="en-US" sz="2000" b="1" u="sng" dirty="0"/>
              <a:t>gain 100 points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A04A51-DD50-611F-769D-E1117DA61952}"/>
              </a:ext>
            </a:extLst>
          </p:cNvPr>
          <p:cNvSpPr/>
          <p:nvPr/>
        </p:nvSpPr>
        <p:spPr>
          <a:xfrm>
            <a:off x="6170018" y="1047665"/>
            <a:ext cx="450574" cy="3643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A1A1F6-01FB-5728-7070-55F7B3F7C1E4}"/>
              </a:ext>
            </a:extLst>
          </p:cNvPr>
          <p:cNvSpPr/>
          <p:nvPr/>
        </p:nvSpPr>
        <p:spPr>
          <a:xfrm>
            <a:off x="6170019" y="2288728"/>
            <a:ext cx="450573" cy="3643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F8E4E8-3A66-4B64-B6CB-1E2B564A8043}"/>
              </a:ext>
            </a:extLst>
          </p:cNvPr>
          <p:cNvSpPr/>
          <p:nvPr/>
        </p:nvSpPr>
        <p:spPr>
          <a:xfrm>
            <a:off x="6170019" y="3475951"/>
            <a:ext cx="450573" cy="364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CCD3E6-C732-E398-21E4-52B207E697C8}"/>
              </a:ext>
            </a:extLst>
          </p:cNvPr>
          <p:cNvSpPr/>
          <p:nvPr/>
        </p:nvSpPr>
        <p:spPr>
          <a:xfrm>
            <a:off x="6224563" y="5810335"/>
            <a:ext cx="1328530" cy="3827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A: -200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21AC54C-01FF-6AAB-8DD0-825A3347FA9C}"/>
              </a:ext>
            </a:extLst>
          </p:cNvPr>
          <p:cNvSpPr/>
          <p:nvPr/>
        </p:nvSpPr>
        <p:spPr>
          <a:xfrm>
            <a:off x="7638823" y="5810334"/>
            <a:ext cx="1328530" cy="38274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B: 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913E467-4C37-2ECA-FCB2-B5631BBE15DE}"/>
              </a:ext>
            </a:extLst>
          </p:cNvPr>
          <p:cNvSpPr/>
          <p:nvPr/>
        </p:nvSpPr>
        <p:spPr>
          <a:xfrm>
            <a:off x="9053083" y="5810333"/>
            <a:ext cx="1328530" cy="3827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 -200</a:t>
            </a:r>
          </a:p>
        </p:txBody>
      </p:sp>
    </p:spTree>
    <p:extLst>
      <p:ext uri="{BB962C8B-B14F-4D97-AF65-F5344CB8AC3E}">
        <p14:creationId xmlns:p14="http://schemas.microsoft.com/office/powerpoint/2010/main" val="73142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2842</TotalTime>
  <Words>442</Words>
  <Application>Microsoft Macintosh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Akihiro Nishi</dc:creator>
  <cp:lastModifiedBy>George Dewey</cp:lastModifiedBy>
  <cp:revision>9</cp:revision>
  <dcterms:created xsi:type="dcterms:W3CDTF">2021-12-20T15:13:37Z</dcterms:created>
  <dcterms:modified xsi:type="dcterms:W3CDTF">2022-11-09T18:00:08Z</dcterms:modified>
</cp:coreProperties>
</file>