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58" r:id="rId4"/>
    <p:sldId id="261" r:id="rId5"/>
    <p:sldId id="262" r:id="rId6"/>
    <p:sldId id="257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Gerardo\Documents\CollabIP\Programming\Python\brav_workingFil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rardo\Documents\CollabIP\Programming\Python\merg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[brav_workingFile.xlsx]trend!PivotTable8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trend!$H$1:$H$2</c:f>
              <c:strCache>
                <c:ptCount val="1"/>
                <c:pt idx="0">
                  <c:v>added client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trend!$G$3:$G$119</c:f>
              <c:multiLvlStrCache>
                <c:ptCount val="114"/>
                <c:lvl>
                  <c:pt idx="0">
                    <c:v>1-Oct</c:v>
                  </c:pt>
                  <c:pt idx="1">
                    <c:v>2-Oct</c:v>
                  </c:pt>
                  <c:pt idx="2">
                    <c:v>3-Oct</c:v>
                  </c:pt>
                  <c:pt idx="3">
                    <c:v>4-Oct</c:v>
                  </c:pt>
                  <c:pt idx="4">
                    <c:v>5-Oct</c:v>
                  </c:pt>
                  <c:pt idx="5">
                    <c:v>6-Oct</c:v>
                  </c:pt>
                  <c:pt idx="6">
                    <c:v>7-Oct</c:v>
                  </c:pt>
                  <c:pt idx="7">
                    <c:v>8-Oct</c:v>
                  </c:pt>
                  <c:pt idx="8">
                    <c:v>9-Oct</c:v>
                  </c:pt>
                  <c:pt idx="9">
                    <c:v>10-Oct</c:v>
                  </c:pt>
                  <c:pt idx="10">
                    <c:v>11-Oct</c:v>
                  </c:pt>
                  <c:pt idx="11">
                    <c:v>12-Oct</c:v>
                  </c:pt>
                  <c:pt idx="12">
                    <c:v>13-Oct</c:v>
                  </c:pt>
                  <c:pt idx="13">
                    <c:v>14-Oct</c:v>
                  </c:pt>
                  <c:pt idx="14">
                    <c:v>15-Oct</c:v>
                  </c:pt>
                  <c:pt idx="15">
                    <c:v>16-Oct</c:v>
                  </c:pt>
                  <c:pt idx="16">
                    <c:v>17-Oct</c:v>
                  </c:pt>
                  <c:pt idx="17">
                    <c:v>18-Oct</c:v>
                  </c:pt>
                  <c:pt idx="18">
                    <c:v>19-Oct</c:v>
                  </c:pt>
                  <c:pt idx="19">
                    <c:v>20-Oct</c:v>
                  </c:pt>
                  <c:pt idx="20">
                    <c:v>21-Oct</c:v>
                  </c:pt>
                  <c:pt idx="21">
                    <c:v>22-Oct</c:v>
                  </c:pt>
                  <c:pt idx="22">
                    <c:v>23-Oct</c:v>
                  </c:pt>
                  <c:pt idx="23">
                    <c:v>24-Oct</c:v>
                  </c:pt>
                  <c:pt idx="24">
                    <c:v>25-Oct</c:v>
                  </c:pt>
                  <c:pt idx="25">
                    <c:v>27-Oct</c:v>
                  </c:pt>
                  <c:pt idx="26">
                    <c:v>28-Oct</c:v>
                  </c:pt>
                  <c:pt idx="27">
                    <c:v>29-Oct</c:v>
                  </c:pt>
                  <c:pt idx="28">
                    <c:v>30-Oct</c:v>
                  </c:pt>
                  <c:pt idx="29">
                    <c:v>31-Oct</c:v>
                  </c:pt>
                  <c:pt idx="30">
                    <c:v>1-Nov</c:v>
                  </c:pt>
                  <c:pt idx="31">
                    <c:v>2-Nov</c:v>
                  </c:pt>
                  <c:pt idx="32">
                    <c:v>3-Nov</c:v>
                  </c:pt>
                  <c:pt idx="33">
                    <c:v>4-Nov</c:v>
                  </c:pt>
                  <c:pt idx="34">
                    <c:v>5-Nov</c:v>
                  </c:pt>
                  <c:pt idx="35">
                    <c:v>6-Nov</c:v>
                  </c:pt>
                  <c:pt idx="36">
                    <c:v>7-Nov</c:v>
                  </c:pt>
                  <c:pt idx="37">
                    <c:v>8-Nov</c:v>
                  </c:pt>
                  <c:pt idx="38">
                    <c:v>9-Nov</c:v>
                  </c:pt>
                  <c:pt idx="39">
                    <c:v>10-Nov</c:v>
                  </c:pt>
                  <c:pt idx="40">
                    <c:v>11-Nov</c:v>
                  </c:pt>
                  <c:pt idx="41">
                    <c:v>12-Nov</c:v>
                  </c:pt>
                  <c:pt idx="42">
                    <c:v>13-Nov</c:v>
                  </c:pt>
                  <c:pt idx="43">
                    <c:v>14-Nov</c:v>
                  </c:pt>
                  <c:pt idx="44">
                    <c:v>15-Nov</c:v>
                  </c:pt>
                  <c:pt idx="45">
                    <c:v>16-Nov</c:v>
                  </c:pt>
                  <c:pt idx="46">
                    <c:v>17-Nov</c:v>
                  </c:pt>
                  <c:pt idx="47">
                    <c:v>18-Nov</c:v>
                  </c:pt>
                  <c:pt idx="48">
                    <c:v>19-Nov</c:v>
                  </c:pt>
                  <c:pt idx="49">
                    <c:v>20-Nov</c:v>
                  </c:pt>
                  <c:pt idx="50">
                    <c:v>21-Nov</c:v>
                  </c:pt>
                  <c:pt idx="51">
                    <c:v>22-Nov</c:v>
                  </c:pt>
                  <c:pt idx="52">
                    <c:v>23-Nov</c:v>
                  </c:pt>
                  <c:pt idx="53">
                    <c:v>25-Nov</c:v>
                  </c:pt>
                  <c:pt idx="54">
                    <c:v>26-Nov</c:v>
                  </c:pt>
                  <c:pt idx="55">
                    <c:v>27-Nov</c:v>
                  </c:pt>
                  <c:pt idx="56">
                    <c:v>28-Nov</c:v>
                  </c:pt>
                  <c:pt idx="57">
                    <c:v>29-Nov</c:v>
                  </c:pt>
                  <c:pt idx="58">
                    <c:v>30-Nov</c:v>
                  </c:pt>
                  <c:pt idx="59">
                    <c:v>1-Dec</c:v>
                  </c:pt>
                  <c:pt idx="60">
                    <c:v>2-Dec</c:v>
                  </c:pt>
                  <c:pt idx="61">
                    <c:v>3-Dec</c:v>
                  </c:pt>
                  <c:pt idx="62">
                    <c:v>4-Dec</c:v>
                  </c:pt>
                  <c:pt idx="63">
                    <c:v>5-Dec</c:v>
                  </c:pt>
                  <c:pt idx="64">
                    <c:v>6-Dec</c:v>
                  </c:pt>
                  <c:pt idx="65">
                    <c:v>7-Dec</c:v>
                  </c:pt>
                  <c:pt idx="66">
                    <c:v>8-Dec</c:v>
                  </c:pt>
                  <c:pt idx="67">
                    <c:v>9-Dec</c:v>
                  </c:pt>
                  <c:pt idx="68">
                    <c:v>10-Dec</c:v>
                  </c:pt>
                  <c:pt idx="69">
                    <c:v>11-Dec</c:v>
                  </c:pt>
                  <c:pt idx="70">
                    <c:v>12-Dec</c:v>
                  </c:pt>
                  <c:pt idx="71">
                    <c:v>13-Dec</c:v>
                  </c:pt>
                  <c:pt idx="72">
                    <c:v>14-Dec</c:v>
                  </c:pt>
                  <c:pt idx="73">
                    <c:v>15-Dec</c:v>
                  </c:pt>
                  <c:pt idx="74">
                    <c:v>16-Dec</c:v>
                  </c:pt>
                  <c:pt idx="75">
                    <c:v>17-Dec</c:v>
                  </c:pt>
                  <c:pt idx="76">
                    <c:v>18-Dec</c:v>
                  </c:pt>
                  <c:pt idx="77">
                    <c:v>19-Dec</c:v>
                  </c:pt>
                  <c:pt idx="78">
                    <c:v>20-Dec</c:v>
                  </c:pt>
                  <c:pt idx="79">
                    <c:v>21-Dec</c:v>
                  </c:pt>
                  <c:pt idx="80">
                    <c:v>22-Dec</c:v>
                  </c:pt>
                  <c:pt idx="81">
                    <c:v>23-Dec</c:v>
                  </c:pt>
                  <c:pt idx="82">
                    <c:v>24-Dec</c:v>
                  </c:pt>
                  <c:pt idx="83">
                    <c:v>26-Dec</c:v>
                  </c:pt>
                  <c:pt idx="84">
                    <c:v>27-Dec</c:v>
                  </c:pt>
                  <c:pt idx="85">
                    <c:v>28-Dec</c:v>
                  </c:pt>
                  <c:pt idx="86">
                    <c:v>29-Dec</c:v>
                  </c:pt>
                  <c:pt idx="87">
                    <c:v>30-Dec</c:v>
                  </c:pt>
                  <c:pt idx="88">
                    <c:v>31-Dec</c:v>
                  </c:pt>
                  <c:pt idx="89">
                    <c:v>2-Jan</c:v>
                  </c:pt>
                  <c:pt idx="90">
                    <c:v>7-Jan</c:v>
                  </c:pt>
                  <c:pt idx="91">
                    <c:v>8-Jan</c:v>
                  </c:pt>
                  <c:pt idx="92">
                    <c:v>9-Jan</c:v>
                  </c:pt>
                  <c:pt idx="93">
                    <c:v>11-Jan</c:v>
                  </c:pt>
                  <c:pt idx="94">
                    <c:v>14-Jan</c:v>
                  </c:pt>
                  <c:pt idx="95">
                    <c:v>24-Jan</c:v>
                  </c:pt>
                  <c:pt idx="96">
                    <c:v>25-Jan</c:v>
                  </c:pt>
                  <c:pt idx="97">
                    <c:v>27-Jan</c:v>
                  </c:pt>
                  <c:pt idx="98">
                    <c:v>5-Feb</c:v>
                  </c:pt>
                  <c:pt idx="99">
                    <c:v>22-Feb</c:v>
                  </c:pt>
                  <c:pt idx="100">
                    <c:v>28-Feb</c:v>
                  </c:pt>
                  <c:pt idx="101">
                    <c:v>10-Mar</c:v>
                  </c:pt>
                  <c:pt idx="102">
                    <c:v>18-Mar</c:v>
                  </c:pt>
                  <c:pt idx="103">
                    <c:v>20-Mar</c:v>
                  </c:pt>
                  <c:pt idx="104">
                    <c:v>23-Mar</c:v>
                  </c:pt>
                  <c:pt idx="105">
                    <c:v>8-Apr</c:v>
                  </c:pt>
                  <c:pt idx="106">
                    <c:v>6-May</c:v>
                  </c:pt>
                  <c:pt idx="107">
                    <c:v>11-May</c:v>
                  </c:pt>
                  <c:pt idx="108">
                    <c:v>19-May</c:v>
                  </c:pt>
                  <c:pt idx="109">
                    <c:v>17-Jun</c:v>
                  </c:pt>
                  <c:pt idx="110">
                    <c:v>22-Jun</c:v>
                  </c:pt>
                  <c:pt idx="111">
                    <c:v>27-Jun</c:v>
                  </c:pt>
                  <c:pt idx="112">
                    <c:v>30-Jun</c:v>
                  </c:pt>
                  <c:pt idx="113">
                    <c:v>3-Jul</c:v>
                  </c:pt>
                </c:lvl>
                <c:lvl>
                  <c:pt idx="0">
                    <c:v>2019</c:v>
                  </c:pt>
                  <c:pt idx="89">
                    <c:v>2020</c:v>
                  </c:pt>
                </c:lvl>
              </c:multiLvlStrCache>
            </c:multiLvlStrRef>
          </c:cat>
          <c:val>
            <c:numRef>
              <c:f>trend!$H$3:$H$119</c:f>
              <c:numCache>
                <c:formatCode>General</c:formatCode>
                <c:ptCount val="114"/>
                <c:pt idx="2">
                  <c:v>27</c:v>
                </c:pt>
                <c:pt idx="4">
                  <c:v>8</c:v>
                </c:pt>
                <c:pt idx="6">
                  <c:v>33</c:v>
                </c:pt>
                <c:pt idx="7">
                  <c:v>12</c:v>
                </c:pt>
                <c:pt idx="8">
                  <c:v>14</c:v>
                </c:pt>
                <c:pt idx="9">
                  <c:v>51</c:v>
                </c:pt>
                <c:pt idx="10">
                  <c:v>19</c:v>
                </c:pt>
                <c:pt idx="11">
                  <c:v>1</c:v>
                </c:pt>
                <c:pt idx="12">
                  <c:v>5</c:v>
                </c:pt>
                <c:pt idx="13">
                  <c:v>21</c:v>
                </c:pt>
                <c:pt idx="14">
                  <c:v>11</c:v>
                </c:pt>
                <c:pt idx="15">
                  <c:v>35</c:v>
                </c:pt>
                <c:pt idx="16">
                  <c:v>24</c:v>
                </c:pt>
                <c:pt idx="17">
                  <c:v>17</c:v>
                </c:pt>
                <c:pt idx="18">
                  <c:v>9</c:v>
                </c:pt>
                <c:pt idx="19">
                  <c:v>1</c:v>
                </c:pt>
                <c:pt idx="20">
                  <c:v>19</c:v>
                </c:pt>
                <c:pt idx="21">
                  <c:v>27</c:v>
                </c:pt>
                <c:pt idx="22">
                  <c:v>47</c:v>
                </c:pt>
                <c:pt idx="23">
                  <c:v>32</c:v>
                </c:pt>
                <c:pt idx="24">
                  <c:v>26</c:v>
                </c:pt>
                <c:pt idx="25">
                  <c:v>3</c:v>
                </c:pt>
                <c:pt idx="26">
                  <c:v>46</c:v>
                </c:pt>
                <c:pt idx="27">
                  <c:v>18</c:v>
                </c:pt>
                <c:pt idx="28">
                  <c:v>36</c:v>
                </c:pt>
                <c:pt idx="29">
                  <c:v>64</c:v>
                </c:pt>
                <c:pt idx="30">
                  <c:v>9</c:v>
                </c:pt>
                <c:pt idx="31">
                  <c:v>15</c:v>
                </c:pt>
                <c:pt idx="32">
                  <c:v>1</c:v>
                </c:pt>
                <c:pt idx="33">
                  <c:v>10</c:v>
                </c:pt>
                <c:pt idx="34">
                  <c:v>22</c:v>
                </c:pt>
                <c:pt idx="35">
                  <c:v>24</c:v>
                </c:pt>
                <c:pt idx="36">
                  <c:v>16</c:v>
                </c:pt>
                <c:pt idx="37">
                  <c:v>26</c:v>
                </c:pt>
                <c:pt idx="38">
                  <c:v>4</c:v>
                </c:pt>
                <c:pt idx="40">
                  <c:v>4</c:v>
                </c:pt>
                <c:pt idx="41">
                  <c:v>31</c:v>
                </c:pt>
                <c:pt idx="42">
                  <c:v>137</c:v>
                </c:pt>
                <c:pt idx="43">
                  <c:v>50</c:v>
                </c:pt>
                <c:pt idx="44">
                  <c:v>20</c:v>
                </c:pt>
                <c:pt idx="45">
                  <c:v>4</c:v>
                </c:pt>
                <c:pt idx="46">
                  <c:v>8</c:v>
                </c:pt>
                <c:pt idx="47">
                  <c:v>5</c:v>
                </c:pt>
                <c:pt idx="48">
                  <c:v>33</c:v>
                </c:pt>
                <c:pt idx="49">
                  <c:v>15</c:v>
                </c:pt>
                <c:pt idx="50">
                  <c:v>18</c:v>
                </c:pt>
                <c:pt idx="51">
                  <c:v>45</c:v>
                </c:pt>
                <c:pt idx="52">
                  <c:v>14</c:v>
                </c:pt>
                <c:pt idx="53">
                  <c:v>10</c:v>
                </c:pt>
                <c:pt idx="54">
                  <c:v>132</c:v>
                </c:pt>
                <c:pt idx="55">
                  <c:v>38</c:v>
                </c:pt>
                <c:pt idx="56">
                  <c:v>5</c:v>
                </c:pt>
                <c:pt idx="57">
                  <c:v>3</c:v>
                </c:pt>
                <c:pt idx="59">
                  <c:v>8</c:v>
                </c:pt>
                <c:pt idx="60">
                  <c:v>34</c:v>
                </c:pt>
                <c:pt idx="61">
                  <c:v>26</c:v>
                </c:pt>
                <c:pt idx="62">
                  <c:v>52</c:v>
                </c:pt>
                <c:pt idx="63">
                  <c:v>39</c:v>
                </c:pt>
                <c:pt idx="64">
                  <c:v>51</c:v>
                </c:pt>
                <c:pt idx="65">
                  <c:v>22</c:v>
                </c:pt>
                <c:pt idx="66">
                  <c:v>21</c:v>
                </c:pt>
                <c:pt idx="67">
                  <c:v>42</c:v>
                </c:pt>
                <c:pt idx="68">
                  <c:v>41</c:v>
                </c:pt>
                <c:pt idx="69">
                  <c:v>65</c:v>
                </c:pt>
                <c:pt idx="70">
                  <c:v>63</c:v>
                </c:pt>
                <c:pt idx="71">
                  <c:v>4</c:v>
                </c:pt>
                <c:pt idx="72">
                  <c:v>13</c:v>
                </c:pt>
                <c:pt idx="73">
                  <c:v>5</c:v>
                </c:pt>
                <c:pt idx="74">
                  <c:v>4</c:v>
                </c:pt>
                <c:pt idx="75">
                  <c:v>23</c:v>
                </c:pt>
                <c:pt idx="76">
                  <c:v>20</c:v>
                </c:pt>
                <c:pt idx="77">
                  <c:v>21</c:v>
                </c:pt>
                <c:pt idx="78">
                  <c:v>13</c:v>
                </c:pt>
                <c:pt idx="80">
                  <c:v>4</c:v>
                </c:pt>
                <c:pt idx="81">
                  <c:v>14</c:v>
                </c:pt>
                <c:pt idx="83">
                  <c:v>5</c:v>
                </c:pt>
                <c:pt idx="87">
                  <c:v>1</c:v>
                </c:pt>
                <c:pt idx="89">
                  <c:v>12</c:v>
                </c:pt>
                <c:pt idx="90">
                  <c:v>1</c:v>
                </c:pt>
                <c:pt idx="91">
                  <c:v>6</c:v>
                </c:pt>
                <c:pt idx="92">
                  <c:v>2</c:v>
                </c:pt>
                <c:pt idx="93">
                  <c:v>7</c:v>
                </c:pt>
                <c:pt idx="94">
                  <c:v>1</c:v>
                </c:pt>
                <c:pt idx="95">
                  <c:v>3</c:v>
                </c:pt>
                <c:pt idx="96">
                  <c:v>1</c:v>
                </c:pt>
                <c:pt idx="97">
                  <c:v>1</c:v>
                </c:pt>
                <c:pt idx="98">
                  <c:v>11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4</c:v>
                </c:pt>
                <c:pt idx="103">
                  <c:v>1</c:v>
                </c:pt>
                <c:pt idx="104">
                  <c:v>2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17</c:v>
                </c:pt>
                <c:pt idx="110">
                  <c:v>7</c:v>
                </c:pt>
                <c:pt idx="111">
                  <c:v>3</c:v>
                </c:pt>
                <c:pt idx="112">
                  <c:v>9</c:v>
                </c:pt>
                <c:pt idx="1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5-4F00-BB49-08BE288FB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51834927"/>
        <c:axId val="1911217247"/>
      </c:barChart>
      <c:lineChart>
        <c:grouping val="standard"/>
        <c:varyColors val="0"/>
        <c:ser>
          <c:idx val="1"/>
          <c:order val="1"/>
          <c:tx>
            <c:strRef>
              <c:f>trend!$I$1:$I$2</c:f>
              <c:strCache>
                <c:ptCount val="1"/>
                <c:pt idx="0">
                  <c:v>user created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trend!$G$3:$G$119</c:f>
              <c:multiLvlStrCache>
                <c:ptCount val="114"/>
                <c:lvl>
                  <c:pt idx="0">
                    <c:v>1-Oct</c:v>
                  </c:pt>
                  <c:pt idx="1">
                    <c:v>2-Oct</c:v>
                  </c:pt>
                  <c:pt idx="2">
                    <c:v>3-Oct</c:v>
                  </c:pt>
                  <c:pt idx="3">
                    <c:v>4-Oct</c:v>
                  </c:pt>
                  <c:pt idx="4">
                    <c:v>5-Oct</c:v>
                  </c:pt>
                  <c:pt idx="5">
                    <c:v>6-Oct</c:v>
                  </c:pt>
                  <c:pt idx="6">
                    <c:v>7-Oct</c:v>
                  </c:pt>
                  <c:pt idx="7">
                    <c:v>8-Oct</c:v>
                  </c:pt>
                  <c:pt idx="8">
                    <c:v>9-Oct</c:v>
                  </c:pt>
                  <c:pt idx="9">
                    <c:v>10-Oct</c:v>
                  </c:pt>
                  <c:pt idx="10">
                    <c:v>11-Oct</c:v>
                  </c:pt>
                  <c:pt idx="11">
                    <c:v>12-Oct</c:v>
                  </c:pt>
                  <c:pt idx="12">
                    <c:v>13-Oct</c:v>
                  </c:pt>
                  <c:pt idx="13">
                    <c:v>14-Oct</c:v>
                  </c:pt>
                  <c:pt idx="14">
                    <c:v>15-Oct</c:v>
                  </c:pt>
                  <c:pt idx="15">
                    <c:v>16-Oct</c:v>
                  </c:pt>
                  <c:pt idx="16">
                    <c:v>17-Oct</c:v>
                  </c:pt>
                  <c:pt idx="17">
                    <c:v>18-Oct</c:v>
                  </c:pt>
                  <c:pt idx="18">
                    <c:v>19-Oct</c:v>
                  </c:pt>
                  <c:pt idx="19">
                    <c:v>20-Oct</c:v>
                  </c:pt>
                  <c:pt idx="20">
                    <c:v>21-Oct</c:v>
                  </c:pt>
                  <c:pt idx="21">
                    <c:v>22-Oct</c:v>
                  </c:pt>
                  <c:pt idx="22">
                    <c:v>23-Oct</c:v>
                  </c:pt>
                  <c:pt idx="23">
                    <c:v>24-Oct</c:v>
                  </c:pt>
                  <c:pt idx="24">
                    <c:v>25-Oct</c:v>
                  </c:pt>
                  <c:pt idx="25">
                    <c:v>27-Oct</c:v>
                  </c:pt>
                  <c:pt idx="26">
                    <c:v>28-Oct</c:v>
                  </c:pt>
                  <c:pt idx="27">
                    <c:v>29-Oct</c:v>
                  </c:pt>
                  <c:pt idx="28">
                    <c:v>30-Oct</c:v>
                  </c:pt>
                  <c:pt idx="29">
                    <c:v>31-Oct</c:v>
                  </c:pt>
                  <c:pt idx="30">
                    <c:v>1-Nov</c:v>
                  </c:pt>
                  <c:pt idx="31">
                    <c:v>2-Nov</c:v>
                  </c:pt>
                  <c:pt idx="32">
                    <c:v>3-Nov</c:v>
                  </c:pt>
                  <c:pt idx="33">
                    <c:v>4-Nov</c:v>
                  </c:pt>
                  <c:pt idx="34">
                    <c:v>5-Nov</c:v>
                  </c:pt>
                  <c:pt idx="35">
                    <c:v>6-Nov</c:v>
                  </c:pt>
                  <c:pt idx="36">
                    <c:v>7-Nov</c:v>
                  </c:pt>
                  <c:pt idx="37">
                    <c:v>8-Nov</c:v>
                  </c:pt>
                  <c:pt idx="38">
                    <c:v>9-Nov</c:v>
                  </c:pt>
                  <c:pt idx="39">
                    <c:v>10-Nov</c:v>
                  </c:pt>
                  <c:pt idx="40">
                    <c:v>11-Nov</c:v>
                  </c:pt>
                  <c:pt idx="41">
                    <c:v>12-Nov</c:v>
                  </c:pt>
                  <c:pt idx="42">
                    <c:v>13-Nov</c:v>
                  </c:pt>
                  <c:pt idx="43">
                    <c:v>14-Nov</c:v>
                  </c:pt>
                  <c:pt idx="44">
                    <c:v>15-Nov</c:v>
                  </c:pt>
                  <c:pt idx="45">
                    <c:v>16-Nov</c:v>
                  </c:pt>
                  <c:pt idx="46">
                    <c:v>17-Nov</c:v>
                  </c:pt>
                  <c:pt idx="47">
                    <c:v>18-Nov</c:v>
                  </c:pt>
                  <c:pt idx="48">
                    <c:v>19-Nov</c:v>
                  </c:pt>
                  <c:pt idx="49">
                    <c:v>20-Nov</c:v>
                  </c:pt>
                  <c:pt idx="50">
                    <c:v>21-Nov</c:v>
                  </c:pt>
                  <c:pt idx="51">
                    <c:v>22-Nov</c:v>
                  </c:pt>
                  <c:pt idx="52">
                    <c:v>23-Nov</c:v>
                  </c:pt>
                  <c:pt idx="53">
                    <c:v>25-Nov</c:v>
                  </c:pt>
                  <c:pt idx="54">
                    <c:v>26-Nov</c:v>
                  </c:pt>
                  <c:pt idx="55">
                    <c:v>27-Nov</c:v>
                  </c:pt>
                  <c:pt idx="56">
                    <c:v>28-Nov</c:v>
                  </c:pt>
                  <c:pt idx="57">
                    <c:v>29-Nov</c:v>
                  </c:pt>
                  <c:pt idx="58">
                    <c:v>30-Nov</c:v>
                  </c:pt>
                  <c:pt idx="59">
                    <c:v>1-Dec</c:v>
                  </c:pt>
                  <c:pt idx="60">
                    <c:v>2-Dec</c:v>
                  </c:pt>
                  <c:pt idx="61">
                    <c:v>3-Dec</c:v>
                  </c:pt>
                  <c:pt idx="62">
                    <c:v>4-Dec</c:v>
                  </c:pt>
                  <c:pt idx="63">
                    <c:v>5-Dec</c:v>
                  </c:pt>
                  <c:pt idx="64">
                    <c:v>6-Dec</c:v>
                  </c:pt>
                  <c:pt idx="65">
                    <c:v>7-Dec</c:v>
                  </c:pt>
                  <c:pt idx="66">
                    <c:v>8-Dec</c:v>
                  </c:pt>
                  <c:pt idx="67">
                    <c:v>9-Dec</c:v>
                  </c:pt>
                  <c:pt idx="68">
                    <c:v>10-Dec</c:v>
                  </c:pt>
                  <c:pt idx="69">
                    <c:v>11-Dec</c:v>
                  </c:pt>
                  <c:pt idx="70">
                    <c:v>12-Dec</c:v>
                  </c:pt>
                  <c:pt idx="71">
                    <c:v>13-Dec</c:v>
                  </c:pt>
                  <c:pt idx="72">
                    <c:v>14-Dec</c:v>
                  </c:pt>
                  <c:pt idx="73">
                    <c:v>15-Dec</c:v>
                  </c:pt>
                  <c:pt idx="74">
                    <c:v>16-Dec</c:v>
                  </c:pt>
                  <c:pt idx="75">
                    <c:v>17-Dec</c:v>
                  </c:pt>
                  <c:pt idx="76">
                    <c:v>18-Dec</c:v>
                  </c:pt>
                  <c:pt idx="77">
                    <c:v>19-Dec</c:v>
                  </c:pt>
                  <c:pt idx="78">
                    <c:v>20-Dec</c:v>
                  </c:pt>
                  <c:pt idx="79">
                    <c:v>21-Dec</c:v>
                  </c:pt>
                  <c:pt idx="80">
                    <c:v>22-Dec</c:v>
                  </c:pt>
                  <c:pt idx="81">
                    <c:v>23-Dec</c:v>
                  </c:pt>
                  <c:pt idx="82">
                    <c:v>24-Dec</c:v>
                  </c:pt>
                  <c:pt idx="83">
                    <c:v>26-Dec</c:v>
                  </c:pt>
                  <c:pt idx="84">
                    <c:v>27-Dec</c:v>
                  </c:pt>
                  <c:pt idx="85">
                    <c:v>28-Dec</c:v>
                  </c:pt>
                  <c:pt idx="86">
                    <c:v>29-Dec</c:v>
                  </c:pt>
                  <c:pt idx="87">
                    <c:v>30-Dec</c:v>
                  </c:pt>
                  <c:pt idx="88">
                    <c:v>31-Dec</c:v>
                  </c:pt>
                  <c:pt idx="89">
                    <c:v>2-Jan</c:v>
                  </c:pt>
                  <c:pt idx="90">
                    <c:v>7-Jan</c:v>
                  </c:pt>
                  <c:pt idx="91">
                    <c:v>8-Jan</c:v>
                  </c:pt>
                  <c:pt idx="92">
                    <c:v>9-Jan</c:v>
                  </c:pt>
                  <c:pt idx="93">
                    <c:v>11-Jan</c:v>
                  </c:pt>
                  <c:pt idx="94">
                    <c:v>14-Jan</c:v>
                  </c:pt>
                  <c:pt idx="95">
                    <c:v>24-Jan</c:v>
                  </c:pt>
                  <c:pt idx="96">
                    <c:v>25-Jan</c:v>
                  </c:pt>
                  <c:pt idx="97">
                    <c:v>27-Jan</c:v>
                  </c:pt>
                  <c:pt idx="98">
                    <c:v>5-Feb</c:v>
                  </c:pt>
                  <c:pt idx="99">
                    <c:v>22-Feb</c:v>
                  </c:pt>
                  <c:pt idx="100">
                    <c:v>28-Feb</c:v>
                  </c:pt>
                  <c:pt idx="101">
                    <c:v>10-Mar</c:v>
                  </c:pt>
                  <c:pt idx="102">
                    <c:v>18-Mar</c:v>
                  </c:pt>
                  <c:pt idx="103">
                    <c:v>20-Mar</c:v>
                  </c:pt>
                  <c:pt idx="104">
                    <c:v>23-Mar</c:v>
                  </c:pt>
                  <c:pt idx="105">
                    <c:v>8-Apr</c:v>
                  </c:pt>
                  <c:pt idx="106">
                    <c:v>6-May</c:v>
                  </c:pt>
                  <c:pt idx="107">
                    <c:v>11-May</c:v>
                  </c:pt>
                  <c:pt idx="108">
                    <c:v>19-May</c:v>
                  </c:pt>
                  <c:pt idx="109">
                    <c:v>17-Jun</c:v>
                  </c:pt>
                  <c:pt idx="110">
                    <c:v>22-Jun</c:v>
                  </c:pt>
                  <c:pt idx="111">
                    <c:v>27-Jun</c:v>
                  </c:pt>
                  <c:pt idx="112">
                    <c:v>30-Jun</c:v>
                  </c:pt>
                  <c:pt idx="113">
                    <c:v>3-Jul</c:v>
                  </c:pt>
                </c:lvl>
                <c:lvl>
                  <c:pt idx="0">
                    <c:v>2019</c:v>
                  </c:pt>
                  <c:pt idx="89">
                    <c:v>2020</c:v>
                  </c:pt>
                </c:lvl>
              </c:multiLvlStrCache>
            </c:multiLvlStrRef>
          </c:cat>
          <c:val>
            <c:numRef>
              <c:f>trend!$I$3:$I$119</c:f>
              <c:numCache>
                <c:formatCode>General</c:formatCode>
                <c:ptCount val="114"/>
                <c:pt idx="0">
                  <c:v>9</c:v>
                </c:pt>
                <c:pt idx="1">
                  <c:v>4</c:v>
                </c:pt>
                <c:pt idx="2">
                  <c:v>42</c:v>
                </c:pt>
                <c:pt idx="3">
                  <c:v>8</c:v>
                </c:pt>
                <c:pt idx="4">
                  <c:v>3</c:v>
                </c:pt>
                <c:pt idx="5">
                  <c:v>6</c:v>
                </c:pt>
                <c:pt idx="6">
                  <c:v>10</c:v>
                </c:pt>
                <c:pt idx="7">
                  <c:v>8</c:v>
                </c:pt>
                <c:pt idx="8">
                  <c:v>11</c:v>
                </c:pt>
                <c:pt idx="9">
                  <c:v>22</c:v>
                </c:pt>
                <c:pt idx="10">
                  <c:v>14</c:v>
                </c:pt>
                <c:pt idx="11">
                  <c:v>2</c:v>
                </c:pt>
                <c:pt idx="12">
                  <c:v>2</c:v>
                </c:pt>
                <c:pt idx="13">
                  <c:v>11</c:v>
                </c:pt>
                <c:pt idx="14">
                  <c:v>10</c:v>
                </c:pt>
                <c:pt idx="15">
                  <c:v>14</c:v>
                </c:pt>
                <c:pt idx="16">
                  <c:v>15</c:v>
                </c:pt>
                <c:pt idx="17">
                  <c:v>10</c:v>
                </c:pt>
                <c:pt idx="18">
                  <c:v>3</c:v>
                </c:pt>
                <c:pt idx="19">
                  <c:v>1</c:v>
                </c:pt>
                <c:pt idx="20">
                  <c:v>13</c:v>
                </c:pt>
                <c:pt idx="21">
                  <c:v>17</c:v>
                </c:pt>
                <c:pt idx="22">
                  <c:v>16</c:v>
                </c:pt>
                <c:pt idx="23">
                  <c:v>15</c:v>
                </c:pt>
                <c:pt idx="24">
                  <c:v>7</c:v>
                </c:pt>
                <c:pt idx="25">
                  <c:v>1</c:v>
                </c:pt>
                <c:pt idx="26">
                  <c:v>11</c:v>
                </c:pt>
                <c:pt idx="27">
                  <c:v>7</c:v>
                </c:pt>
                <c:pt idx="28">
                  <c:v>13</c:v>
                </c:pt>
                <c:pt idx="29">
                  <c:v>13</c:v>
                </c:pt>
                <c:pt idx="30">
                  <c:v>4</c:v>
                </c:pt>
                <c:pt idx="31">
                  <c:v>4</c:v>
                </c:pt>
                <c:pt idx="33">
                  <c:v>2</c:v>
                </c:pt>
                <c:pt idx="34">
                  <c:v>7</c:v>
                </c:pt>
                <c:pt idx="35">
                  <c:v>9</c:v>
                </c:pt>
                <c:pt idx="36">
                  <c:v>7</c:v>
                </c:pt>
                <c:pt idx="37">
                  <c:v>11</c:v>
                </c:pt>
                <c:pt idx="38">
                  <c:v>2</c:v>
                </c:pt>
                <c:pt idx="39">
                  <c:v>1</c:v>
                </c:pt>
                <c:pt idx="40">
                  <c:v>5</c:v>
                </c:pt>
                <c:pt idx="41">
                  <c:v>11</c:v>
                </c:pt>
                <c:pt idx="42">
                  <c:v>44</c:v>
                </c:pt>
                <c:pt idx="43">
                  <c:v>23</c:v>
                </c:pt>
                <c:pt idx="44">
                  <c:v>10</c:v>
                </c:pt>
                <c:pt idx="45">
                  <c:v>8</c:v>
                </c:pt>
                <c:pt idx="46">
                  <c:v>4</c:v>
                </c:pt>
                <c:pt idx="47">
                  <c:v>9</c:v>
                </c:pt>
                <c:pt idx="48">
                  <c:v>13</c:v>
                </c:pt>
                <c:pt idx="49">
                  <c:v>19</c:v>
                </c:pt>
                <c:pt idx="50">
                  <c:v>14</c:v>
                </c:pt>
                <c:pt idx="51">
                  <c:v>13</c:v>
                </c:pt>
                <c:pt idx="52">
                  <c:v>6</c:v>
                </c:pt>
                <c:pt idx="53">
                  <c:v>16</c:v>
                </c:pt>
                <c:pt idx="54">
                  <c:v>81</c:v>
                </c:pt>
                <c:pt idx="55">
                  <c:v>32</c:v>
                </c:pt>
                <c:pt idx="56">
                  <c:v>5</c:v>
                </c:pt>
                <c:pt idx="57">
                  <c:v>2</c:v>
                </c:pt>
                <c:pt idx="58">
                  <c:v>1</c:v>
                </c:pt>
                <c:pt idx="59">
                  <c:v>4</c:v>
                </c:pt>
                <c:pt idx="60">
                  <c:v>22</c:v>
                </c:pt>
                <c:pt idx="61">
                  <c:v>20</c:v>
                </c:pt>
                <c:pt idx="62">
                  <c:v>29</c:v>
                </c:pt>
                <c:pt idx="63">
                  <c:v>24</c:v>
                </c:pt>
                <c:pt idx="64">
                  <c:v>14</c:v>
                </c:pt>
                <c:pt idx="65">
                  <c:v>8</c:v>
                </c:pt>
                <c:pt idx="66">
                  <c:v>12</c:v>
                </c:pt>
                <c:pt idx="67">
                  <c:v>37</c:v>
                </c:pt>
                <c:pt idx="68">
                  <c:v>24</c:v>
                </c:pt>
                <c:pt idx="69">
                  <c:v>21</c:v>
                </c:pt>
                <c:pt idx="70">
                  <c:v>17</c:v>
                </c:pt>
                <c:pt idx="71">
                  <c:v>7</c:v>
                </c:pt>
                <c:pt idx="72">
                  <c:v>3</c:v>
                </c:pt>
                <c:pt idx="73">
                  <c:v>3</c:v>
                </c:pt>
                <c:pt idx="74">
                  <c:v>9</c:v>
                </c:pt>
                <c:pt idx="75">
                  <c:v>10</c:v>
                </c:pt>
                <c:pt idx="76">
                  <c:v>24</c:v>
                </c:pt>
                <c:pt idx="77">
                  <c:v>7</c:v>
                </c:pt>
                <c:pt idx="78">
                  <c:v>6</c:v>
                </c:pt>
                <c:pt idx="79">
                  <c:v>2</c:v>
                </c:pt>
                <c:pt idx="80">
                  <c:v>2</c:v>
                </c:pt>
                <c:pt idx="81">
                  <c:v>4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65-4F00-BB49-08BE288FB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1834927"/>
        <c:axId val="1911217247"/>
      </c:lineChart>
      <c:catAx>
        <c:axId val="125183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217247"/>
        <c:crosses val="autoZero"/>
        <c:auto val="1"/>
        <c:lblAlgn val="ctr"/>
        <c:lblOffset val="100"/>
        <c:noMultiLvlLbl val="0"/>
      </c:catAx>
      <c:valAx>
        <c:axId val="1911217247"/>
        <c:scaling>
          <c:orientation val="minMax"/>
          <c:max val="1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83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310634138596561"/>
          <c:y val="8.5086971181499035E-2"/>
          <c:w val="0.13908647524919499"/>
          <c:h val="0.15183819591820544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Clients</a:t>
            </a:r>
            <a:r>
              <a:rPr lang="en-US" baseline="0" dirty="0"/>
              <a:t> Added per User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Sheet1!$K$14</c:f>
              <c:strCache>
                <c:ptCount val="1"/>
                <c:pt idx="0">
                  <c:v>Count of Row Labels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Sheet1!$J$15:$J$37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21</c:v>
                </c:pt>
                <c:pt idx="18">
                  <c:v>27</c:v>
                </c:pt>
                <c:pt idx="19">
                  <c:v>28</c:v>
                </c:pt>
                <c:pt idx="20">
                  <c:v>30</c:v>
                </c:pt>
                <c:pt idx="21">
                  <c:v>39</c:v>
                </c:pt>
                <c:pt idx="22">
                  <c:v>49</c:v>
                </c:pt>
              </c:numCache>
            </c:numRef>
          </c:cat>
          <c:val>
            <c:numRef>
              <c:f>Sheet1!$K$15:$K$37</c:f>
              <c:numCache>
                <c:formatCode>General</c:formatCode>
                <c:ptCount val="23"/>
                <c:pt idx="0">
                  <c:v>80</c:v>
                </c:pt>
                <c:pt idx="1">
                  <c:v>27</c:v>
                </c:pt>
                <c:pt idx="2">
                  <c:v>19</c:v>
                </c:pt>
                <c:pt idx="3">
                  <c:v>147</c:v>
                </c:pt>
                <c:pt idx="4">
                  <c:v>55</c:v>
                </c:pt>
                <c:pt idx="5">
                  <c:v>19</c:v>
                </c:pt>
                <c:pt idx="6">
                  <c:v>10</c:v>
                </c:pt>
                <c:pt idx="7">
                  <c:v>11</c:v>
                </c:pt>
                <c:pt idx="8">
                  <c:v>11</c:v>
                </c:pt>
                <c:pt idx="9">
                  <c:v>5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4</c:v>
                </c:pt>
                <c:pt idx="14">
                  <c:v>4</c:v>
                </c:pt>
                <c:pt idx="15">
                  <c:v>3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3-4EFA-8D09-D3312AD23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15"/>
        <c:axId val="1116950703"/>
        <c:axId val="1670760191"/>
      </c:barChart>
      <c:catAx>
        <c:axId val="1116950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Clients</a:t>
                </a:r>
                <a:r>
                  <a:rPr lang="en-US" sz="1200" baseline="0"/>
                  <a:t> Added</a:t>
                </a:r>
                <a:endParaRPr 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760191"/>
        <c:crosses val="autoZero"/>
        <c:auto val="1"/>
        <c:lblAlgn val="ctr"/>
        <c:lblOffset val="100"/>
        <c:noMultiLvlLbl val="0"/>
      </c:catAx>
      <c:valAx>
        <c:axId val="1670760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#</a:t>
                </a:r>
                <a:r>
                  <a:rPr lang="en-US" sz="1200" baseline="0" dirty="0"/>
                  <a:t> Of Users</a:t>
                </a:r>
                <a:endParaRPr 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95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mergey3!$P$1</c:f>
              <c:strCache>
                <c:ptCount val="1"/>
                <c:pt idx="0">
                  <c:v>Client Adds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mergey3!$O$2:$O$23</c:f>
              <c:strCache>
                <c:ptCount val="22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12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23</c:v>
                </c:pt>
                <c:pt idx="17">
                  <c:v>25</c:v>
                </c:pt>
                <c:pt idx="18">
                  <c:v>26</c:v>
                </c:pt>
                <c:pt idx="19">
                  <c:v>28</c:v>
                </c:pt>
                <c:pt idx="20">
                  <c:v>29</c:v>
                </c:pt>
                <c:pt idx="21">
                  <c:v>&gt;30</c:v>
                </c:pt>
              </c:strCache>
            </c:strRef>
          </c:cat>
          <c:val>
            <c:numRef>
              <c:f>mergey3!$P$2:$P$23</c:f>
              <c:numCache>
                <c:formatCode>General</c:formatCode>
                <c:ptCount val="22"/>
                <c:pt idx="0">
                  <c:v>1719</c:v>
                </c:pt>
                <c:pt idx="1">
                  <c:v>10</c:v>
                </c:pt>
                <c:pt idx="2">
                  <c:v>7</c:v>
                </c:pt>
                <c:pt idx="3">
                  <c:v>39</c:v>
                </c:pt>
                <c:pt idx="4">
                  <c:v>16</c:v>
                </c:pt>
                <c:pt idx="5">
                  <c:v>2</c:v>
                </c:pt>
                <c:pt idx="6">
                  <c:v>1</c:v>
                </c:pt>
                <c:pt idx="7">
                  <c:v>26</c:v>
                </c:pt>
                <c:pt idx="8">
                  <c:v>4</c:v>
                </c:pt>
                <c:pt idx="9">
                  <c:v>23</c:v>
                </c:pt>
                <c:pt idx="10">
                  <c:v>10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16</c:v>
                </c:pt>
                <c:pt idx="16">
                  <c:v>1</c:v>
                </c:pt>
                <c:pt idx="17">
                  <c:v>1</c:v>
                </c:pt>
                <c:pt idx="18">
                  <c:v>5</c:v>
                </c:pt>
                <c:pt idx="19">
                  <c:v>1</c:v>
                </c:pt>
                <c:pt idx="20">
                  <c:v>1</c:v>
                </c:pt>
                <c:pt idx="21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9-4ED6-A98F-4DBE55C6C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4932607"/>
        <c:axId val="1301598143"/>
      </c:barChart>
      <c:catAx>
        <c:axId val="1164932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/>
                  <a:t>Days</a:t>
                </a:r>
                <a:r>
                  <a:rPr lang="en-US" sz="1200" b="0" baseline="0"/>
                  <a:t> From Account Opening</a:t>
                </a:r>
                <a:endParaRPr lang="en-US" sz="1200" b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598143"/>
        <c:crosses val="autoZero"/>
        <c:auto val="1"/>
        <c:lblAlgn val="ctr"/>
        <c:lblOffset val="100"/>
        <c:noMultiLvlLbl val="0"/>
      </c:catAx>
      <c:valAx>
        <c:axId val="1301598143"/>
        <c:scaling>
          <c:orientation val="minMax"/>
          <c:max val="18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/>
                  <a:t>#</a:t>
                </a:r>
                <a:r>
                  <a:rPr lang="en-US" sz="1200" b="0" baseline="0"/>
                  <a:t> Of Client Adds</a:t>
                </a:r>
                <a:endParaRPr lang="en-US" sz="1200" b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932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73C8D-9CB9-4B4F-9D0B-3AFAC339BB1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A88D05-34B1-46A8-94A7-9F9981B6B811}">
      <dgm:prSet phldrT="[Text]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dirty="0"/>
            <a:t>Pros</a:t>
          </a:r>
        </a:p>
      </dgm:t>
    </dgm:pt>
    <dgm:pt modelId="{C9593017-B143-4A52-B0E3-9D03BFFB5979}" type="parTrans" cxnId="{AA6CEDA5-630C-4EA0-996E-F593D728E686}">
      <dgm:prSet/>
      <dgm:spPr/>
      <dgm:t>
        <a:bodyPr/>
        <a:lstStyle/>
        <a:p>
          <a:endParaRPr lang="en-US"/>
        </a:p>
      </dgm:t>
    </dgm:pt>
    <dgm:pt modelId="{4F71B426-6FB5-4D65-94A1-38778649C211}" type="sibTrans" cxnId="{AA6CEDA5-630C-4EA0-996E-F593D728E686}">
      <dgm:prSet/>
      <dgm:spPr/>
      <dgm:t>
        <a:bodyPr/>
        <a:lstStyle/>
        <a:p>
          <a:endParaRPr lang="en-US"/>
        </a:p>
      </dgm:t>
    </dgm:pt>
    <dgm:pt modelId="{3EFA7E9F-4258-429E-8964-94E81968F63E}">
      <dgm:prSet phldrT="[Text]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dirty="0"/>
            <a:t>Cons</a:t>
          </a:r>
        </a:p>
      </dgm:t>
    </dgm:pt>
    <dgm:pt modelId="{91C67E78-EA2A-44E5-8C96-A3B92E2721D3}" type="parTrans" cxnId="{83600B4D-1F1E-4983-8AC5-6ECD1890CA7C}">
      <dgm:prSet/>
      <dgm:spPr/>
      <dgm:t>
        <a:bodyPr/>
        <a:lstStyle/>
        <a:p>
          <a:endParaRPr lang="en-US"/>
        </a:p>
      </dgm:t>
    </dgm:pt>
    <dgm:pt modelId="{FF13544F-8609-4125-86D8-1FA14588963A}" type="sibTrans" cxnId="{83600B4D-1F1E-4983-8AC5-6ECD1890CA7C}">
      <dgm:prSet/>
      <dgm:spPr/>
      <dgm:t>
        <a:bodyPr/>
        <a:lstStyle/>
        <a:p>
          <a:endParaRPr lang="en-US"/>
        </a:p>
      </dgm:t>
    </dgm:pt>
    <dgm:pt modelId="{48317653-97F4-46CC-9134-298A689FC0CD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Pre-aggregation will greatly decrease time-to-insight</a:t>
          </a:r>
        </a:p>
      </dgm:t>
    </dgm:pt>
    <dgm:pt modelId="{D50A5A4D-DB09-40E1-A804-348CCA057C15}" type="parTrans" cxnId="{0DF2415D-2DDB-4226-9E3F-2789782B03FA}">
      <dgm:prSet/>
      <dgm:spPr/>
      <dgm:t>
        <a:bodyPr/>
        <a:lstStyle/>
        <a:p>
          <a:endParaRPr lang="en-US"/>
        </a:p>
      </dgm:t>
    </dgm:pt>
    <dgm:pt modelId="{117C530F-FE96-45F8-9501-9A0F3C5E055F}" type="sibTrans" cxnId="{0DF2415D-2DDB-4226-9E3F-2789782B03FA}">
      <dgm:prSet/>
      <dgm:spPr/>
      <dgm:t>
        <a:bodyPr/>
        <a:lstStyle/>
        <a:p>
          <a:endParaRPr lang="en-US"/>
        </a:p>
      </dgm:t>
    </dgm:pt>
    <dgm:pt modelId="{2FB5193F-626E-4CA4-A630-BA9B3D5BE28F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Data will be ready to pipe into BI tools and web-based applications</a:t>
          </a:r>
        </a:p>
      </dgm:t>
    </dgm:pt>
    <dgm:pt modelId="{D93B01A6-88A5-42A7-991E-C9DF15FF16B2}" type="parTrans" cxnId="{E7F8B0D4-9880-41AA-88BC-6E1030EC08F4}">
      <dgm:prSet/>
      <dgm:spPr/>
      <dgm:t>
        <a:bodyPr/>
        <a:lstStyle/>
        <a:p>
          <a:endParaRPr lang="en-US"/>
        </a:p>
      </dgm:t>
    </dgm:pt>
    <dgm:pt modelId="{1E5AEB3C-0249-4BD9-A430-BDE01CA65DCF}" type="sibTrans" cxnId="{E7F8B0D4-9880-41AA-88BC-6E1030EC08F4}">
      <dgm:prSet/>
      <dgm:spPr/>
      <dgm:t>
        <a:bodyPr/>
        <a:lstStyle/>
        <a:p>
          <a:endParaRPr lang="en-US"/>
        </a:p>
      </dgm:t>
    </dgm:pt>
    <dgm:pt modelId="{0A8A398E-B8A0-4F50-B291-45FA0C1F5128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Additional features and options can be added over time</a:t>
          </a:r>
        </a:p>
      </dgm:t>
    </dgm:pt>
    <dgm:pt modelId="{D5EC8AB3-FBBE-462C-BB33-84888FDCAFAB}" type="parTrans" cxnId="{C094460F-1AFB-4366-9344-81011550B61F}">
      <dgm:prSet/>
      <dgm:spPr/>
      <dgm:t>
        <a:bodyPr/>
        <a:lstStyle/>
        <a:p>
          <a:endParaRPr lang="en-US"/>
        </a:p>
      </dgm:t>
    </dgm:pt>
    <dgm:pt modelId="{DB181D7B-E170-48F2-AB77-409305E61671}" type="sibTrans" cxnId="{C094460F-1AFB-4366-9344-81011550B61F}">
      <dgm:prSet/>
      <dgm:spPr/>
      <dgm:t>
        <a:bodyPr/>
        <a:lstStyle/>
        <a:p>
          <a:endParaRPr lang="en-US"/>
        </a:p>
      </dgm:t>
    </dgm:pt>
    <dgm:pt modelId="{26728BAC-0722-4F45-8CCF-8D3F640541D6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Reduces the need to tap into the database directly.</a:t>
          </a:r>
        </a:p>
      </dgm:t>
    </dgm:pt>
    <dgm:pt modelId="{1E34F27F-32AD-4431-BC32-EF1ABFE8B6D0}" type="parTrans" cxnId="{E9347BFF-0D8C-4BFA-8C6F-22CF5BBB6D08}">
      <dgm:prSet/>
      <dgm:spPr/>
      <dgm:t>
        <a:bodyPr/>
        <a:lstStyle/>
        <a:p>
          <a:endParaRPr lang="en-US"/>
        </a:p>
      </dgm:t>
    </dgm:pt>
    <dgm:pt modelId="{101D3C82-9F13-479D-9915-9ED9DEE0E677}" type="sibTrans" cxnId="{E9347BFF-0D8C-4BFA-8C6F-22CF5BBB6D08}">
      <dgm:prSet/>
      <dgm:spPr/>
      <dgm:t>
        <a:bodyPr/>
        <a:lstStyle/>
        <a:p>
          <a:endParaRPr lang="en-US"/>
        </a:p>
      </dgm:t>
    </dgm:pt>
    <dgm:pt modelId="{139A7C82-D2EF-4D42-A156-E2F89710B75C}">
      <dgm:prSet phldrT="[Text]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Time consuming. Need to be very careful on the design phase.</a:t>
          </a:r>
        </a:p>
      </dgm:t>
    </dgm:pt>
    <dgm:pt modelId="{2984C47B-A80F-4A28-91C8-7E953CB4FA7D}" type="parTrans" cxnId="{CBE2A0AD-E1C0-4E29-AD3C-592F10CD5E94}">
      <dgm:prSet/>
      <dgm:spPr/>
      <dgm:t>
        <a:bodyPr/>
        <a:lstStyle/>
        <a:p>
          <a:endParaRPr lang="en-US"/>
        </a:p>
      </dgm:t>
    </dgm:pt>
    <dgm:pt modelId="{9E270F0E-57EB-452B-AB38-12B0D126875C}" type="sibTrans" cxnId="{CBE2A0AD-E1C0-4E29-AD3C-592F10CD5E94}">
      <dgm:prSet/>
      <dgm:spPr/>
      <dgm:t>
        <a:bodyPr/>
        <a:lstStyle/>
        <a:p>
          <a:endParaRPr lang="en-US"/>
        </a:p>
      </dgm:t>
    </dgm:pt>
    <dgm:pt modelId="{D5FC2641-5B62-4170-BBBC-37CC8D57FFF9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Not every insight will be included at release. </a:t>
          </a:r>
        </a:p>
      </dgm:t>
    </dgm:pt>
    <dgm:pt modelId="{80A5C3FB-162E-4379-B992-9FC124C42F33}" type="parTrans" cxnId="{E6C30C84-9BC6-4429-A0F1-3C04F6DF31FA}">
      <dgm:prSet/>
      <dgm:spPr/>
      <dgm:t>
        <a:bodyPr/>
        <a:lstStyle/>
        <a:p>
          <a:endParaRPr lang="en-US"/>
        </a:p>
      </dgm:t>
    </dgm:pt>
    <dgm:pt modelId="{4C51190D-9EF4-460B-BC28-69E8FFE39659}" type="sibTrans" cxnId="{E6C30C84-9BC6-4429-A0F1-3C04F6DF31FA}">
      <dgm:prSet/>
      <dgm:spPr/>
      <dgm:t>
        <a:bodyPr/>
        <a:lstStyle/>
        <a:p>
          <a:endParaRPr lang="en-US"/>
        </a:p>
      </dgm:t>
    </dgm:pt>
    <dgm:pt modelId="{4788C46F-485D-4AF7-84D2-73C139651DE2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Data personnel may still be required to extract and manipulate the data</a:t>
          </a:r>
        </a:p>
      </dgm:t>
    </dgm:pt>
    <dgm:pt modelId="{02AED197-53D4-45BB-92E1-3A26397BD9FA}" type="parTrans" cxnId="{07D2C746-9EB7-493D-BBC8-DA50410FE248}">
      <dgm:prSet/>
      <dgm:spPr/>
      <dgm:t>
        <a:bodyPr/>
        <a:lstStyle/>
        <a:p>
          <a:endParaRPr lang="en-US"/>
        </a:p>
      </dgm:t>
    </dgm:pt>
    <dgm:pt modelId="{5B2946B4-B98D-4BB7-A003-BD9605CD0E53}" type="sibTrans" cxnId="{07D2C746-9EB7-493D-BBC8-DA50410FE248}">
      <dgm:prSet/>
      <dgm:spPr/>
      <dgm:t>
        <a:bodyPr/>
        <a:lstStyle/>
        <a:p>
          <a:endParaRPr lang="en-US"/>
        </a:p>
      </dgm:t>
    </dgm:pt>
    <dgm:pt modelId="{E43CC70A-065D-4061-B24A-5BBCF710B299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Data will be optimized for general use and not for specific use cases.</a:t>
          </a:r>
        </a:p>
      </dgm:t>
    </dgm:pt>
    <dgm:pt modelId="{CAC2AB8F-07C0-4CAE-951B-EF68925FE552}" type="parTrans" cxnId="{6C650771-38E5-436C-9FBE-F2BB8B4983AB}">
      <dgm:prSet/>
      <dgm:spPr/>
      <dgm:t>
        <a:bodyPr/>
        <a:lstStyle/>
        <a:p>
          <a:endParaRPr lang="en-US"/>
        </a:p>
      </dgm:t>
    </dgm:pt>
    <dgm:pt modelId="{BA6095F7-29B1-46A4-962C-4F7FCF9A109F}" type="sibTrans" cxnId="{6C650771-38E5-436C-9FBE-F2BB8B4983AB}">
      <dgm:prSet/>
      <dgm:spPr/>
      <dgm:t>
        <a:bodyPr/>
        <a:lstStyle/>
        <a:p>
          <a:endParaRPr lang="en-US"/>
        </a:p>
      </dgm:t>
    </dgm:pt>
    <dgm:pt modelId="{B4F5E8A4-35A0-4454-A866-9ED76E2E2D91}" type="pres">
      <dgm:prSet presAssocID="{2BE73C8D-9CB9-4B4F-9D0B-3AFAC339BB1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F5283B8D-B1B6-4DB4-A858-FDB4381360DA}" type="pres">
      <dgm:prSet presAssocID="{2BE73C8D-9CB9-4B4F-9D0B-3AFAC339BB1F}" presName="Background" presStyleLbl="bgImgPlace1" presStyleIdx="0" presStyleCnt="1" custLinFactNeighborX="-2205" custLinFactNeighborY="2073"/>
      <dgm:spPr/>
    </dgm:pt>
    <dgm:pt modelId="{B6202B9B-D212-4DAA-AAA4-162AB74DA2E9}" type="pres">
      <dgm:prSet presAssocID="{2BE73C8D-9CB9-4B4F-9D0B-3AFAC339BB1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5A327E4-9CD1-45BE-9339-8CE1C73A958B}" type="pres">
      <dgm:prSet presAssocID="{2BE73C8D-9CB9-4B4F-9D0B-3AFAC339BB1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6553D1D-EF58-4C5C-95A1-314EE6F3D94F}" type="pres">
      <dgm:prSet presAssocID="{2BE73C8D-9CB9-4B4F-9D0B-3AFAC339BB1F}" presName="Plus" presStyleLbl="alignNode1" presStyleIdx="0" presStyleCnt="2"/>
      <dgm:spPr/>
    </dgm:pt>
    <dgm:pt modelId="{A928B860-1414-434D-A1FF-6F70CB306ACA}" type="pres">
      <dgm:prSet presAssocID="{2BE73C8D-9CB9-4B4F-9D0B-3AFAC339BB1F}" presName="Minus" presStyleLbl="alignNode1" presStyleIdx="1" presStyleCnt="2"/>
      <dgm:spPr/>
    </dgm:pt>
    <dgm:pt modelId="{F72EE676-13A3-4C70-8823-4CA7BF8152DB}" type="pres">
      <dgm:prSet presAssocID="{2BE73C8D-9CB9-4B4F-9D0B-3AFAC339BB1F}" presName="Divider" presStyleLbl="parChTrans1D1" presStyleIdx="0" presStyleCnt="1"/>
      <dgm:spPr/>
    </dgm:pt>
  </dgm:ptLst>
  <dgm:cxnLst>
    <dgm:cxn modelId="{B3D61C0F-0516-45CE-BAAF-8266F38636FA}" type="presOf" srcId="{48317653-97F4-46CC-9134-298A689FC0CD}" destId="{B6202B9B-D212-4DAA-AAA4-162AB74DA2E9}" srcOrd="0" destOrd="1" presId="urn:microsoft.com/office/officeart/2009/3/layout/PlusandMinus"/>
    <dgm:cxn modelId="{C094460F-1AFB-4366-9344-81011550B61F}" srcId="{97A88D05-34B1-46A8-94A7-9F9981B6B811}" destId="{0A8A398E-B8A0-4F50-B291-45FA0C1F5128}" srcOrd="2" destOrd="0" parTransId="{D5EC8AB3-FBBE-462C-BB33-84888FDCAFAB}" sibTransId="{DB181D7B-E170-48F2-AB77-409305E61671}"/>
    <dgm:cxn modelId="{6BD1841C-E4A6-40C3-B4EB-6D712E3BA826}" type="presOf" srcId="{2FB5193F-626E-4CA4-A630-BA9B3D5BE28F}" destId="{B6202B9B-D212-4DAA-AAA4-162AB74DA2E9}" srcOrd="0" destOrd="2" presId="urn:microsoft.com/office/officeart/2009/3/layout/PlusandMinus"/>
    <dgm:cxn modelId="{03C24F23-8838-4F48-A8E1-F6C4AE6ACC1E}" type="presOf" srcId="{E43CC70A-065D-4061-B24A-5BBCF710B299}" destId="{45A327E4-9CD1-45BE-9339-8CE1C73A958B}" srcOrd="0" destOrd="3" presId="urn:microsoft.com/office/officeart/2009/3/layout/PlusandMinus"/>
    <dgm:cxn modelId="{5CE86C2E-0637-4D58-81FB-627E28259090}" type="presOf" srcId="{2BE73C8D-9CB9-4B4F-9D0B-3AFAC339BB1F}" destId="{B4F5E8A4-35A0-4454-A866-9ED76E2E2D91}" srcOrd="0" destOrd="0" presId="urn:microsoft.com/office/officeart/2009/3/layout/PlusandMinus"/>
    <dgm:cxn modelId="{62635D3A-3354-4280-876A-4ECA33A8DFF5}" type="presOf" srcId="{D5FC2641-5B62-4170-BBBC-37CC8D57FFF9}" destId="{45A327E4-9CD1-45BE-9339-8CE1C73A958B}" srcOrd="0" destOrd="2" presId="urn:microsoft.com/office/officeart/2009/3/layout/PlusandMinus"/>
    <dgm:cxn modelId="{0DF2415D-2DDB-4226-9E3F-2789782B03FA}" srcId="{97A88D05-34B1-46A8-94A7-9F9981B6B811}" destId="{48317653-97F4-46CC-9134-298A689FC0CD}" srcOrd="0" destOrd="0" parTransId="{D50A5A4D-DB09-40E1-A804-348CCA057C15}" sibTransId="{117C530F-FE96-45F8-9501-9A0F3C5E055F}"/>
    <dgm:cxn modelId="{07D2C746-9EB7-493D-BBC8-DA50410FE248}" srcId="{3EFA7E9F-4258-429E-8964-94E81968F63E}" destId="{4788C46F-485D-4AF7-84D2-73C139651DE2}" srcOrd="3" destOrd="0" parTransId="{02AED197-53D4-45BB-92E1-3A26397BD9FA}" sibTransId="{5B2946B4-B98D-4BB7-A003-BD9605CD0E53}"/>
    <dgm:cxn modelId="{83600B4D-1F1E-4983-8AC5-6ECD1890CA7C}" srcId="{2BE73C8D-9CB9-4B4F-9D0B-3AFAC339BB1F}" destId="{3EFA7E9F-4258-429E-8964-94E81968F63E}" srcOrd="1" destOrd="0" parTransId="{91C67E78-EA2A-44E5-8C96-A3B92E2721D3}" sibTransId="{FF13544F-8609-4125-86D8-1FA14588963A}"/>
    <dgm:cxn modelId="{6C650771-38E5-436C-9FBE-F2BB8B4983AB}" srcId="{3EFA7E9F-4258-429E-8964-94E81968F63E}" destId="{E43CC70A-065D-4061-B24A-5BBCF710B299}" srcOrd="2" destOrd="0" parTransId="{CAC2AB8F-07C0-4CAE-951B-EF68925FE552}" sibTransId="{BA6095F7-29B1-46A4-962C-4F7FCF9A109F}"/>
    <dgm:cxn modelId="{C562A182-4A2E-4582-B13A-507D57F8DDC0}" type="presOf" srcId="{3EFA7E9F-4258-429E-8964-94E81968F63E}" destId="{45A327E4-9CD1-45BE-9339-8CE1C73A958B}" srcOrd="0" destOrd="0" presId="urn:microsoft.com/office/officeart/2009/3/layout/PlusandMinus"/>
    <dgm:cxn modelId="{2CBFAE82-403B-406F-AD65-B35F4D2E66E7}" type="presOf" srcId="{139A7C82-D2EF-4D42-A156-E2F89710B75C}" destId="{45A327E4-9CD1-45BE-9339-8CE1C73A958B}" srcOrd="0" destOrd="1" presId="urn:microsoft.com/office/officeart/2009/3/layout/PlusandMinus"/>
    <dgm:cxn modelId="{E6C30C84-9BC6-4429-A0F1-3C04F6DF31FA}" srcId="{3EFA7E9F-4258-429E-8964-94E81968F63E}" destId="{D5FC2641-5B62-4170-BBBC-37CC8D57FFF9}" srcOrd="1" destOrd="0" parTransId="{80A5C3FB-162E-4379-B992-9FC124C42F33}" sibTransId="{4C51190D-9EF4-460B-BC28-69E8FFE39659}"/>
    <dgm:cxn modelId="{BAADCE9E-D391-436E-8427-22E417BC0AAD}" type="presOf" srcId="{0A8A398E-B8A0-4F50-B291-45FA0C1F5128}" destId="{B6202B9B-D212-4DAA-AAA4-162AB74DA2E9}" srcOrd="0" destOrd="3" presId="urn:microsoft.com/office/officeart/2009/3/layout/PlusandMinus"/>
    <dgm:cxn modelId="{AA6CEDA5-630C-4EA0-996E-F593D728E686}" srcId="{2BE73C8D-9CB9-4B4F-9D0B-3AFAC339BB1F}" destId="{97A88D05-34B1-46A8-94A7-9F9981B6B811}" srcOrd="0" destOrd="0" parTransId="{C9593017-B143-4A52-B0E3-9D03BFFB5979}" sibTransId="{4F71B426-6FB5-4D65-94A1-38778649C211}"/>
    <dgm:cxn modelId="{CBE2A0AD-E1C0-4E29-AD3C-592F10CD5E94}" srcId="{3EFA7E9F-4258-429E-8964-94E81968F63E}" destId="{139A7C82-D2EF-4D42-A156-E2F89710B75C}" srcOrd="0" destOrd="0" parTransId="{2984C47B-A80F-4A28-91C8-7E953CB4FA7D}" sibTransId="{9E270F0E-57EB-452B-AB38-12B0D126875C}"/>
    <dgm:cxn modelId="{ABF9F9D3-CED1-410C-A72F-FE99D9949CDE}" type="presOf" srcId="{26728BAC-0722-4F45-8CCF-8D3F640541D6}" destId="{B6202B9B-D212-4DAA-AAA4-162AB74DA2E9}" srcOrd="0" destOrd="4" presId="urn:microsoft.com/office/officeart/2009/3/layout/PlusandMinus"/>
    <dgm:cxn modelId="{E7F8B0D4-9880-41AA-88BC-6E1030EC08F4}" srcId="{97A88D05-34B1-46A8-94A7-9F9981B6B811}" destId="{2FB5193F-626E-4CA4-A630-BA9B3D5BE28F}" srcOrd="1" destOrd="0" parTransId="{D93B01A6-88A5-42A7-991E-C9DF15FF16B2}" sibTransId="{1E5AEB3C-0249-4BD9-A430-BDE01CA65DCF}"/>
    <dgm:cxn modelId="{7304DCDC-38DF-4D84-A2AB-7CFEEB7ED8EC}" type="presOf" srcId="{4788C46F-485D-4AF7-84D2-73C139651DE2}" destId="{45A327E4-9CD1-45BE-9339-8CE1C73A958B}" srcOrd="0" destOrd="4" presId="urn:microsoft.com/office/officeart/2009/3/layout/PlusandMinus"/>
    <dgm:cxn modelId="{47E12CF0-05CE-434B-B9E5-6E6411ED3874}" type="presOf" srcId="{97A88D05-34B1-46A8-94A7-9F9981B6B811}" destId="{B6202B9B-D212-4DAA-AAA4-162AB74DA2E9}" srcOrd="0" destOrd="0" presId="urn:microsoft.com/office/officeart/2009/3/layout/PlusandMinus"/>
    <dgm:cxn modelId="{E9347BFF-0D8C-4BFA-8C6F-22CF5BBB6D08}" srcId="{97A88D05-34B1-46A8-94A7-9F9981B6B811}" destId="{26728BAC-0722-4F45-8CCF-8D3F640541D6}" srcOrd="3" destOrd="0" parTransId="{1E34F27F-32AD-4431-BC32-EF1ABFE8B6D0}" sibTransId="{101D3C82-9F13-479D-9915-9ED9DEE0E677}"/>
    <dgm:cxn modelId="{F1B47AF2-E7D1-4191-9A71-62B4A483F01B}" type="presParOf" srcId="{B4F5E8A4-35A0-4454-A866-9ED76E2E2D91}" destId="{F5283B8D-B1B6-4DB4-A858-FDB4381360DA}" srcOrd="0" destOrd="0" presId="urn:microsoft.com/office/officeart/2009/3/layout/PlusandMinus"/>
    <dgm:cxn modelId="{4DE669AB-4297-4FDE-BE15-187F465C662F}" type="presParOf" srcId="{B4F5E8A4-35A0-4454-A866-9ED76E2E2D91}" destId="{B6202B9B-D212-4DAA-AAA4-162AB74DA2E9}" srcOrd="1" destOrd="0" presId="urn:microsoft.com/office/officeart/2009/3/layout/PlusandMinus"/>
    <dgm:cxn modelId="{DE212A01-A9A8-4A6C-A4E4-2DA8A95BFD43}" type="presParOf" srcId="{B4F5E8A4-35A0-4454-A866-9ED76E2E2D91}" destId="{45A327E4-9CD1-45BE-9339-8CE1C73A958B}" srcOrd="2" destOrd="0" presId="urn:microsoft.com/office/officeart/2009/3/layout/PlusandMinus"/>
    <dgm:cxn modelId="{D431F9BC-EACB-4A96-B695-FF2431A3EFF6}" type="presParOf" srcId="{B4F5E8A4-35A0-4454-A866-9ED76E2E2D91}" destId="{F6553D1D-EF58-4C5C-95A1-314EE6F3D94F}" srcOrd="3" destOrd="0" presId="urn:microsoft.com/office/officeart/2009/3/layout/PlusandMinus"/>
    <dgm:cxn modelId="{36B1D7A8-E753-4CEF-A789-FDEC1B9775CD}" type="presParOf" srcId="{B4F5E8A4-35A0-4454-A866-9ED76E2E2D91}" destId="{A928B860-1414-434D-A1FF-6F70CB306ACA}" srcOrd="4" destOrd="0" presId="urn:microsoft.com/office/officeart/2009/3/layout/PlusandMinus"/>
    <dgm:cxn modelId="{2374DD16-3A2F-4B23-82FE-500E740FC057}" type="presParOf" srcId="{B4F5E8A4-35A0-4454-A866-9ED76E2E2D91}" destId="{F72EE676-13A3-4C70-8823-4CA7BF8152DB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83B8D-B1B6-4DB4-A858-FDB4381360DA}">
      <dsp:nvSpPr>
        <dsp:cNvPr id="0" name=""/>
        <dsp:cNvSpPr/>
      </dsp:nvSpPr>
      <dsp:spPr>
        <a:xfrm>
          <a:off x="468631" y="718818"/>
          <a:ext cx="5757270" cy="297532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02B9B-D212-4DAA-AAA4-162AB74DA2E9}">
      <dsp:nvSpPr>
        <dsp:cNvPr id="0" name=""/>
        <dsp:cNvSpPr/>
      </dsp:nvSpPr>
      <dsp:spPr>
        <a:xfrm>
          <a:off x="767636" y="1005108"/>
          <a:ext cx="2673491" cy="2545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Pros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Pre-aggregation will greatly decrease time-to-insight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Data will be ready to pipe into BI tools and web-based applications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Additional features and options can be added over time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Reduces the need to tap into the database directly.</a:t>
          </a:r>
        </a:p>
      </dsp:txBody>
      <dsp:txXfrm>
        <a:off x="767636" y="1005108"/>
        <a:ext cx="2673491" cy="2545351"/>
      </dsp:txXfrm>
    </dsp:sp>
    <dsp:sp modelId="{45A327E4-9CD1-45BE-9339-8CE1C73A958B}">
      <dsp:nvSpPr>
        <dsp:cNvPr id="0" name=""/>
        <dsp:cNvSpPr/>
      </dsp:nvSpPr>
      <dsp:spPr>
        <a:xfrm>
          <a:off x="3500685" y="1005108"/>
          <a:ext cx="2673491" cy="2545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Time consuming. Need to be very careful on the design phase.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Not every insight will be included at release. 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Data will be optimized for general use and not for specific use cases.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Data personnel may still be required to extract and manipulate the data</a:t>
          </a:r>
        </a:p>
      </dsp:txBody>
      <dsp:txXfrm>
        <a:off x="3500685" y="1005108"/>
        <a:ext cx="2673491" cy="2545351"/>
      </dsp:txXfrm>
    </dsp:sp>
    <dsp:sp modelId="{F6553D1D-EF58-4C5C-95A1-314EE6F3D94F}">
      <dsp:nvSpPr>
        <dsp:cNvPr id="0" name=""/>
        <dsp:cNvSpPr/>
      </dsp:nvSpPr>
      <dsp:spPr>
        <a:xfrm>
          <a:off x="0" y="61713"/>
          <a:ext cx="1124983" cy="1124983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8B860-1414-434D-A1FF-6F70CB306ACA}">
      <dsp:nvSpPr>
        <dsp:cNvPr id="0" name=""/>
        <dsp:cNvSpPr/>
      </dsp:nvSpPr>
      <dsp:spPr>
        <a:xfrm>
          <a:off x="5558743" y="466284"/>
          <a:ext cx="1058808" cy="362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EE676-13A3-4C70-8823-4CA7BF8152DB}">
      <dsp:nvSpPr>
        <dsp:cNvPr id="0" name=""/>
        <dsp:cNvSpPr/>
      </dsp:nvSpPr>
      <dsp:spPr>
        <a:xfrm>
          <a:off x="3474214" y="1010550"/>
          <a:ext cx="661" cy="2431055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69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6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3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0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7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1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FF8D0-8938-4E46-82FC-609C771E0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7B420-AECB-4F69-824E-B5229741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8189" y="1122363"/>
            <a:ext cx="5023771" cy="3204134"/>
          </a:xfrm>
        </p:spPr>
        <p:txBody>
          <a:bodyPr anchor="b">
            <a:normAutofit fontScale="90000"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7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4800" dirty="0">
                <a:solidFill>
                  <a:schemeClr val="tx2"/>
                </a:solidFill>
              </a:rPr>
              <a:t>Client Acquisition: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 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Current Trends</a:t>
            </a:r>
            <a:br>
              <a:rPr lang="en-US" sz="4800" dirty="0">
                <a:solidFill>
                  <a:schemeClr val="tx2"/>
                </a:solidFill>
              </a:rPr>
            </a:b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BCE4-FE30-45C5-ABF2-575E269B0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Prepared by Gerardo De La O</a:t>
            </a:r>
          </a:p>
          <a:p>
            <a:r>
              <a:rPr lang="en-US" sz="2000" dirty="0"/>
              <a:t>For Company.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E69B5-8DFD-4546-A01B-E65CCFD86C7C}"/>
              </a:ext>
            </a:extLst>
          </p:cNvPr>
          <p:cNvSpPr txBox="1"/>
          <p:nvPr/>
        </p:nvSpPr>
        <p:spPr>
          <a:xfrm>
            <a:off x="8304823" y="6573329"/>
            <a:ext cx="3887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dirty="0">
                <a:solidFill>
                  <a:srgbClr val="212529"/>
                </a:solidFill>
                <a:effectLst/>
                <a:latin typeface="Helvetica Neue"/>
              </a:rPr>
              <a:t>*information provided </a:t>
            </a:r>
            <a:r>
              <a:rPr lang="en-US" sz="700" b="1" i="0" dirty="0">
                <a:solidFill>
                  <a:srgbClr val="212529"/>
                </a:solidFill>
                <a:effectLst/>
                <a:latin typeface="Helvetica Neue"/>
              </a:rPr>
              <a:t>isn't to be shared or acted upon</a:t>
            </a:r>
            <a:r>
              <a:rPr lang="en-US" sz="700" b="0" i="0" dirty="0">
                <a:solidFill>
                  <a:srgbClr val="212529"/>
                </a:solidFill>
                <a:effectLst/>
                <a:latin typeface="Helvetica Neue"/>
              </a:rPr>
              <a:t> and is for recruitment purposes only</a:t>
            </a:r>
            <a:r>
              <a:rPr lang="en-US" sz="800" b="0" i="0" dirty="0">
                <a:solidFill>
                  <a:srgbClr val="212529"/>
                </a:solidFill>
                <a:effectLst/>
                <a:latin typeface="Helvetica Neue"/>
              </a:rPr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3612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30038"/>
            <a:ext cx="10168128" cy="19252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u="sng" dirty="0"/>
              <a:t>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Marketing: Identify the best times to market the platform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GTM: Identify usage patterns we can leverage to encourage engagement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2C4E16F5-DC57-42B6-B9D7-B56A1FF72DE1}"/>
              </a:ext>
            </a:extLst>
          </p:cNvPr>
          <p:cNvSpPr/>
          <p:nvPr/>
        </p:nvSpPr>
        <p:spPr>
          <a:xfrm>
            <a:off x="0" y="3696845"/>
            <a:ext cx="12192000" cy="3190588"/>
          </a:xfrm>
          <a:prstGeom prst="rect">
            <a:avLst/>
          </a:prstGeom>
          <a:solidFill>
            <a:srgbClr val="E5E8F3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457200" indent="-457200">
              <a:buFont typeface="Arial" panose="020B0604020202020204" pitchFamily="34" charset="0"/>
              <a:buChar char="•"/>
              <a:defRPr sz="3200">
                <a:solidFill>
                  <a:srgbClr val="22292C"/>
                </a:solidFill>
              </a:defRPr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7387C-652E-42B8-9484-9AFCA33972AB}"/>
              </a:ext>
            </a:extLst>
          </p:cNvPr>
          <p:cNvSpPr txBox="1"/>
          <p:nvPr/>
        </p:nvSpPr>
        <p:spPr>
          <a:xfrm>
            <a:off x="447389" y="3753099"/>
            <a:ext cx="353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Supporting Analyses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2C7E30A-E90B-402C-9A54-DA070A748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84546"/>
              </p:ext>
            </p:extLst>
          </p:nvPr>
        </p:nvGraphicFramePr>
        <p:xfrm>
          <a:off x="685908" y="4275230"/>
          <a:ext cx="105977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462">
                  <a:extLst>
                    <a:ext uri="{9D8B030D-6E8A-4147-A177-3AD203B41FA5}">
                      <a16:colId xmlns:a16="http://schemas.microsoft.com/office/drawing/2014/main" val="3228961909"/>
                    </a:ext>
                  </a:extLst>
                </a:gridCol>
                <a:gridCol w="2990441">
                  <a:extLst>
                    <a:ext uri="{9D8B030D-6E8A-4147-A177-3AD203B41FA5}">
                      <a16:colId xmlns:a16="http://schemas.microsoft.com/office/drawing/2014/main" val="1228779248"/>
                    </a:ext>
                  </a:extLst>
                </a:gridCol>
                <a:gridCol w="4415885">
                  <a:extLst>
                    <a:ext uri="{9D8B030D-6E8A-4147-A177-3AD203B41FA5}">
                      <a16:colId xmlns:a16="http://schemas.microsoft.com/office/drawing/2014/main" val="1460282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Overall Aggregations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Exploratory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am I at?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Overall Trend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Hypothesis Generating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Refine business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65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Client Add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makes an average, inactive, and top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3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Join-Add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Hypothesis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Understand “new user”/“add client”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2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“Client Add”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Hypothesis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When is the bulk of my KPI occurring?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6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18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EDCA5-6269-4CCB-97B0-9BEC8710721E}"/>
              </a:ext>
            </a:extLst>
          </p:cNvPr>
          <p:cNvSpPr txBox="1"/>
          <p:nvPr/>
        </p:nvSpPr>
        <p:spPr>
          <a:xfrm>
            <a:off x="1046746" y="586822"/>
            <a:ext cx="3537285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Let’s get to know the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14CB7-5A0E-4AA2-99A1-927AAD7A9C52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number of events: 2,992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Users created: 991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Clients added: 1,994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Users who added a client: 410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6373CE7-DC31-412F-AB8D-8327E9D12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757361"/>
              </p:ext>
            </p:extLst>
          </p:nvPr>
        </p:nvGraphicFramePr>
        <p:xfrm>
          <a:off x="557784" y="2734056"/>
          <a:ext cx="11164824" cy="3483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083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observed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There appears to be a strong correlation between “user created” and “added clients”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Activity sharply drops for users after they have joined</a:t>
            </a:r>
          </a:p>
          <a:p>
            <a:pPr marL="457200" indent="-457200" algn="l">
              <a:buAutoNum type="arabicPeriod"/>
            </a:pPr>
            <a:r>
              <a:rPr lang="en-US" dirty="0"/>
              <a:t>There appears to be a cyclical trend for users joining the platform</a:t>
            </a:r>
          </a:p>
          <a:p>
            <a:pPr marL="457200" indent="-457200" algn="l">
              <a:buAutoNum type="arabicPeriod"/>
            </a:pPr>
            <a:r>
              <a:rPr lang="en-US" dirty="0"/>
              <a:t>Only 41% of users who signed up added a client</a:t>
            </a:r>
          </a:p>
          <a:p>
            <a:pPr marL="457200" indent="-457200" algn="l">
              <a:buAutoNum type="arabicPeriod"/>
            </a:pPr>
            <a:r>
              <a:rPr lang="en-US" dirty="0"/>
              <a:t>3 users appear to have joined multiple times</a:t>
            </a:r>
          </a:p>
          <a:p>
            <a:pPr marL="0" indent="0" algn="l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D3EB3-CA24-4528-AF60-27F9E0E9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490" y="415212"/>
            <a:ext cx="4638206" cy="1446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A522D7-9519-4A6F-838E-5F0231D1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615" y="457420"/>
            <a:ext cx="2382837" cy="6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7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By the numbers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Only 41% of users have added clients</a:t>
            </a:r>
          </a:p>
          <a:p>
            <a:r>
              <a:rPr lang="en-US" sz="1700" dirty="0"/>
              <a:t>Users who added clients add 4.28 clients on average</a:t>
            </a:r>
          </a:p>
          <a:p>
            <a:r>
              <a:rPr lang="en-US" sz="1700" dirty="0"/>
              <a:t>Anyone who’s added more than 5 clients can be considered a top user (75</a:t>
            </a:r>
            <a:r>
              <a:rPr lang="en-US" sz="1700" baseline="30000" dirty="0"/>
              <a:t>th</a:t>
            </a:r>
            <a:r>
              <a:rPr lang="en-US" sz="1700" dirty="0"/>
              <a:t> percentile)</a:t>
            </a:r>
          </a:p>
          <a:p>
            <a:r>
              <a:rPr lang="en-US" sz="1700"/>
              <a:t>Outlier accounts could </a:t>
            </a:r>
            <a:r>
              <a:rPr lang="en-US" sz="1700" dirty="0"/>
              <a:t>be worth directly engaging with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9C351EC-7B9A-46A1-9386-29B98189CD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03548"/>
              </p:ext>
            </p:extLst>
          </p:nvPr>
        </p:nvGraphicFramePr>
        <p:xfrm>
          <a:off x="4898967" y="843533"/>
          <a:ext cx="6921940" cy="528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130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The timing of client additions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There is a strong correlation between users joining the platform and client additions. (Pearson = .81) </a:t>
            </a:r>
          </a:p>
          <a:p>
            <a:pPr>
              <a:lnSpc>
                <a:spcPct val="100000"/>
              </a:lnSpc>
            </a:pPr>
            <a:r>
              <a:rPr lang="en-US" sz="1400"/>
              <a:t>86% of all client additions occur on the same day the user joins the platform. </a:t>
            </a:r>
          </a:p>
          <a:p>
            <a:pPr>
              <a:lnSpc>
                <a:spcPct val="100000"/>
              </a:lnSpc>
            </a:pPr>
            <a:r>
              <a:rPr lang="en-US" sz="1400"/>
              <a:t>Only 6% of “Active” users did not add a client in the first day of joining</a:t>
            </a:r>
          </a:p>
          <a:p>
            <a:pPr>
              <a:lnSpc>
                <a:spcPct val="100000"/>
              </a:lnSpc>
            </a:pPr>
            <a:r>
              <a:rPr lang="en-US" sz="1400"/>
              <a:t>On average, users add 90% of their portfolio on the first day.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5B99FF9-AEAB-45D5-8BC5-91158EA4A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687510"/>
              </p:ext>
            </p:extLst>
          </p:nvPr>
        </p:nvGraphicFramePr>
        <p:xfrm>
          <a:off x="4898967" y="843533"/>
          <a:ext cx="6921940" cy="528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006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02971"/>
            <a:ext cx="10168128" cy="38591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Marketing Proposals:</a:t>
            </a:r>
          </a:p>
          <a:p>
            <a:pPr lvl="1"/>
            <a:r>
              <a:rPr lang="en-US" sz="1400" dirty="0"/>
              <a:t>Best time to encourage the addition of clients is during periods of heavy new user acquisition.</a:t>
            </a:r>
          </a:p>
          <a:p>
            <a:pPr lvl="1"/>
            <a:r>
              <a:rPr lang="en-US" sz="1400" dirty="0"/>
              <a:t>Track inactive users (59%) and explore viability of a reminder to add clients (Call to action)</a:t>
            </a:r>
          </a:p>
          <a:p>
            <a:pPr marL="0" indent="0">
              <a:buNone/>
            </a:pPr>
            <a:r>
              <a:rPr lang="en-US" sz="1400" dirty="0"/>
              <a:t>GTM Proposals:</a:t>
            </a:r>
          </a:p>
          <a:p>
            <a:pPr lvl="1"/>
            <a:r>
              <a:rPr lang="en-US" sz="1400" dirty="0"/>
              <a:t>Focus efforts to increase engagement within the first couple of days of account creation</a:t>
            </a:r>
          </a:p>
          <a:p>
            <a:pPr lvl="1"/>
            <a:r>
              <a:rPr lang="en-US" sz="1400" dirty="0"/>
              <a:t>Campaign to encourage those with 5+ clients (top user) to try Product Y (another offering)</a:t>
            </a:r>
          </a:p>
          <a:p>
            <a:pPr marL="0" indent="0">
              <a:buNone/>
            </a:pPr>
            <a:r>
              <a:rPr lang="en-US" sz="1400" u="sng" dirty="0"/>
              <a:t>Next Steps</a:t>
            </a:r>
          </a:p>
          <a:p>
            <a:r>
              <a:rPr lang="en-US" sz="1400" dirty="0"/>
              <a:t>Explore trends more in depth (day, week, month). Potentially implement forecasting methods in the future</a:t>
            </a:r>
          </a:p>
          <a:p>
            <a:r>
              <a:rPr lang="en-US" sz="1400" dirty="0"/>
              <a:t>Gather additional data to refine analyses and bolster conclusions.</a:t>
            </a:r>
          </a:p>
          <a:p>
            <a:pPr lvl="1"/>
            <a:r>
              <a:rPr lang="en-US" sz="1400" dirty="0"/>
              <a:t>Application use data</a:t>
            </a:r>
          </a:p>
          <a:p>
            <a:pPr lvl="1"/>
            <a:r>
              <a:rPr lang="en-US" sz="1400" dirty="0"/>
              <a:t>Client account details and user demographics</a:t>
            </a:r>
          </a:p>
          <a:p>
            <a:pPr lvl="1"/>
            <a:r>
              <a:rPr lang="en-US" sz="1400" dirty="0"/>
              <a:t>Revenue per user, survey responses, bigger set of data…(so much more)</a:t>
            </a:r>
          </a:p>
          <a:p>
            <a:r>
              <a:rPr lang="en-US" sz="1400" dirty="0"/>
              <a:t>Use the additional data to drive product changes and feature adds</a:t>
            </a:r>
          </a:p>
        </p:txBody>
      </p:sp>
    </p:spTree>
    <p:extLst>
      <p:ext uri="{BB962C8B-B14F-4D97-AF65-F5344CB8AC3E}">
        <p14:creationId xmlns:p14="http://schemas.microsoft.com/office/powerpoint/2010/main" val="69851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 the 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198" y="2760154"/>
            <a:ext cx="5144972" cy="32337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/>
              <a:t>Use case</a:t>
            </a:r>
          </a:p>
          <a:p>
            <a:r>
              <a:rPr lang="en-US" dirty="0"/>
              <a:t>All data for the previous analyses should be easy to access and scalable, enabling the company to generate insights more efficiently.</a:t>
            </a:r>
          </a:p>
          <a:p>
            <a:pPr marL="0" indent="0">
              <a:buNone/>
            </a:pPr>
            <a:r>
              <a:rPr lang="en-US" u="sng" dirty="0"/>
              <a:t>Goal</a:t>
            </a:r>
          </a:p>
          <a:p>
            <a:r>
              <a:rPr lang="en-US" dirty="0"/>
              <a:t>Develop a data layer (API?) that can be leveraged for piping into front-end systems. This layer will also improve the workflow of analysts and data scientists</a:t>
            </a:r>
          </a:p>
          <a:p>
            <a:pPr marL="0" indent="0">
              <a:buNone/>
            </a:pPr>
            <a:r>
              <a:rPr lang="en-US" u="sng" dirty="0"/>
              <a:t>Requirements</a:t>
            </a:r>
          </a:p>
          <a:p>
            <a:r>
              <a:rPr lang="en-US" dirty="0"/>
              <a:t>Data layer will take in parameters (range, time periods, activity details, etc.) and return aggregated data along with a set of pre-determined KPI’s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5FDA305-0E4F-4D9A-A5CA-8C72E3DF3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905933"/>
              </p:ext>
            </p:extLst>
          </p:nvPr>
        </p:nvGraphicFramePr>
        <p:xfrm>
          <a:off x="5498173" y="2299736"/>
          <a:ext cx="6617552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09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A22E9E-97C1-44C8-8478-DEF113B9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038270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3941"/>
      </a:dk2>
      <a:lt2>
        <a:srgbClr val="E8E4E2"/>
      </a:lt2>
      <a:accent1>
        <a:srgbClr val="74A6C4"/>
      </a:accent1>
      <a:accent2>
        <a:srgbClr val="75ACAA"/>
      </a:accent2>
      <a:accent3>
        <a:srgbClr val="8D9ACF"/>
      </a:accent3>
      <a:accent4>
        <a:srgbClr val="C47475"/>
      </a:accent4>
      <a:accent5>
        <a:srgbClr val="C69979"/>
      </a:accent5>
      <a:accent6>
        <a:srgbClr val="AEA267"/>
      </a:accent6>
      <a:hlink>
        <a:srgbClr val="A6775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675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 Neue</vt:lpstr>
      <vt:lpstr>Neue Haas Grotesk Text Pro</vt:lpstr>
      <vt:lpstr>Roboto Light</vt:lpstr>
      <vt:lpstr>AccentBoxVTI</vt:lpstr>
      <vt:lpstr>Client Acquisition:   Current Trends </vt:lpstr>
      <vt:lpstr>Overview</vt:lpstr>
      <vt:lpstr>PowerPoint Presentation</vt:lpstr>
      <vt:lpstr>What we observed</vt:lpstr>
      <vt:lpstr>By the numbers</vt:lpstr>
      <vt:lpstr>The timing of client additions</vt:lpstr>
      <vt:lpstr>Conclusions &amp; Next Steps</vt:lpstr>
      <vt:lpstr>Down the 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Acquisition:   Current Trends </dc:title>
  <dc:creator>Gerardo</dc:creator>
  <cp:lastModifiedBy>gerardo de la o</cp:lastModifiedBy>
  <cp:revision>6</cp:revision>
  <dcterms:created xsi:type="dcterms:W3CDTF">2020-11-13T22:39:23Z</dcterms:created>
  <dcterms:modified xsi:type="dcterms:W3CDTF">2023-02-08T01:58:43Z</dcterms:modified>
</cp:coreProperties>
</file>