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0" r:id="rId3"/>
    <p:sldId id="267" r:id="rId4"/>
    <p:sldId id="268" r:id="rId5"/>
    <p:sldId id="271" r:id="rId6"/>
    <p:sldId id="273" r:id="rId7"/>
    <p:sldId id="272" r:id="rId8"/>
    <p:sldId id="275"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1E2DEA-453E-44F1-A983-AC14528B3C8B}">
          <p14:sldIdLst>
            <p14:sldId id="256"/>
            <p14:sldId id="260"/>
            <p14:sldId id="267"/>
            <p14:sldId id="268"/>
            <p14:sldId id="271"/>
            <p14:sldId id="273"/>
            <p14:sldId id="272"/>
            <p14:sldId id="275"/>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C7E1"/>
    <a:srgbClr val="74A6C4"/>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5" autoAdjust="0"/>
    <p:restoredTop sz="94660"/>
  </p:normalViewPr>
  <p:slideViewPr>
    <p:cSldViewPr snapToGrid="0">
      <p:cViewPr varScale="1">
        <p:scale>
          <a:sx n="161" d="100"/>
          <a:sy n="161" d="100"/>
        </p:scale>
        <p:origin x="172" y="1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F41B-37E2-F22E-1CD6-B6023770A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711EAC-35A4-08F1-C07C-C9BAD825D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92B243-C635-FE60-F519-281AEEB1C807}"/>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5" name="Footer Placeholder 4">
            <a:extLst>
              <a:ext uri="{FF2B5EF4-FFF2-40B4-BE49-F238E27FC236}">
                <a16:creationId xmlns:a16="http://schemas.microsoft.com/office/drawing/2014/main" id="{3481BD4F-1A21-1F61-7D1C-8C919B67D6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A891D2-C188-0A0A-2F7A-36B677A5D9F7}"/>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8731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4454-A5E4-7120-D61C-92A1669DE2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552307-85BD-2C63-3CB9-21CCAC469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6033B-8A49-33DE-8203-EC9E6BCE0236}"/>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5" name="Footer Placeholder 4">
            <a:extLst>
              <a:ext uri="{FF2B5EF4-FFF2-40B4-BE49-F238E27FC236}">
                <a16:creationId xmlns:a16="http://schemas.microsoft.com/office/drawing/2014/main" id="{C6D7CA5B-2882-B6A3-1993-5C0A9E9FCB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4B1AAD-D207-75EA-7D9C-FF887207E169}"/>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17963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F0CA6-77D7-411A-FE8B-6E6FCDC38B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7BEBB5-92E5-98CE-1069-4D96F227A1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CC91D-A0A5-6D1D-34AE-2445A3F2630D}"/>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5" name="Footer Placeholder 4">
            <a:extLst>
              <a:ext uri="{FF2B5EF4-FFF2-40B4-BE49-F238E27FC236}">
                <a16:creationId xmlns:a16="http://schemas.microsoft.com/office/drawing/2014/main" id="{35B161ED-2067-F253-A6E9-9BAA3CFA89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820DC9-D786-07C1-CACA-B3BE56D6A9F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4782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53B5-9FF0-AEA9-F2E7-0A4353DA9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A88C8-FAC4-3F74-B7FF-B577B12A93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311F5-C1D1-077D-8FDE-12B356BD4E4E}"/>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5" name="Footer Placeholder 4">
            <a:extLst>
              <a:ext uri="{FF2B5EF4-FFF2-40B4-BE49-F238E27FC236}">
                <a16:creationId xmlns:a16="http://schemas.microsoft.com/office/drawing/2014/main" id="{2EEC1E96-F893-095D-7851-72FFF4A33F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76E629-6E1D-C205-E08A-A596D75D1CCF}"/>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262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9182-45D4-BF34-64BE-D686D947C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3D5EC6-40C1-8556-4389-3825C3D86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04DCA-AD88-349E-776A-A56C2E578C99}"/>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5" name="Footer Placeholder 4">
            <a:extLst>
              <a:ext uri="{FF2B5EF4-FFF2-40B4-BE49-F238E27FC236}">
                <a16:creationId xmlns:a16="http://schemas.microsoft.com/office/drawing/2014/main" id="{F240B32F-3A5C-CD9E-5286-FE3A4167D3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64CDDD-862B-62F9-1A26-F41A54A34D12}"/>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47994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46E5-14E3-85B5-F1A8-FC2569CBD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121B2-FDD2-4300-DEF0-4D1CFEF62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FA1C8D-6BC4-F583-1AA2-235FC12336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7C24BD-47F4-E9A1-5841-A84D644EA08E}"/>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6" name="Footer Placeholder 5">
            <a:extLst>
              <a:ext uri="{FF2B5EF4-FFF2-40B4-BE49-F238E27FC236}">
                <a16:creationId xmlns:a16="http://schemas.microsoft.com/office/drawing/2014/main" id="{8B7F14EC-F5E5-C071-857D-99AAC2C190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9344D8-8C35-4BA2-10B3-9BE09F868D5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0183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E887-10BF-848B-6584-595C3193B5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D0454F-0623-7997-B493-8DFCD9419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2684A6-9DF8-F39E-B10B-4C34D16F89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9EF52A-AE03-E1C3-72E8-10BDF735A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969B37-3FEC-AAEC-4D48-598F38E3D3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E45EC1-5B37-D330-24E5-2B57A86B8CEF}"/>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8" name="Footer Placeholder 7">
            <a:extLst>
              <a:ext uri="{FF2B5EF4-FFF2-40B4-BE49-F238E27FC236}">
                <a16:creationId xmlns:a16="http://schemas.microsoft.com/office/drawing/2014/main" id="{5D2D0F15-D4EA-018A-DFDA-BCACB170D6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289B9E1-5825-4B3E-38E9-612CFB1FAF0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4655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DF2E-4A2B-8727-B2E0-F7F795C095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390CA2-24D0-39D1-EE4F-7FE0F348715A}"/>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4" name="Footer Placeholder 3">
            <a:extLst>
              <a:ext uri="{FF2B5EF4-FFF2-40B4-BE49-F238E27FC236}">
                <a16:creationId xmlns:a16="http://schemas.microsoft.com/office/drawing/2014/main" id="{A01EBC65-89EE-270E-2EE8-B61090FD2A2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E682FDD-15A6-E59E-E6FE-59704C9E3077}"/>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3974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F86B6-32B3-98C8-DA65-23332CC87576}"/>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3" name="Footer Placeholder 2">
            <a:extLst>
              <a:ext uri="{FF2B5EF4-FFF2-40B4-BE49-F238E27FC236}">
                <a16:creationId xmlns:a16="http://schemas.microsoft.com/office/drawing/2014/main" id="{591F8D65-0387-F7E0-BE31-E4FBFCBB555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63CA7D5-0832-6EC4-48DD-1667D4756F2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3471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A22F-1A34-9FCC-7A88-CCE4AC438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0FB53E-86DF-6737-930A-9ED7B5842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863CA-3A38-700F-0E89-8FA7BFA33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42EE4-F163-B958-4B07-EA84FDAACD2E}"/>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6" name="Footer Placeholder 5">
            <a:extLst>
              <a:ext uri="{FF2B5EF4-FFF2-40B4-BE49-F238E27FC236}">
                <a16:creationId xmlns:a16="http://schemas.microsoft.com/office/drawing/2014/main" id="{2F6980C8-B9A1-8207-2604-8578AECFD0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A7CB2F-AD30-C9D9-79B9-5FC1D55E3D26}"/>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1042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BF73-7FCB-BA3B-AC3C-5C60F43B8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242790-D66D-71EB-4C16-E037B940C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C2B3653-43AF-0D97-AEBA-72B444D01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30A68-889B-AB08-032D-4D6423CBD0CA}"/>
              </a:ext>
            </a:extLst>
          </p:cNvPr>
          <p:cNvSpPr>
            <a:spLocks noGrp="1"/>
          </p:cNvSpPr>
          <p:nvPr>
            <p:ph type="dt" sz="half" idx="10"/>
          </p:nvPr>
        </p:nvSpPr>
        <p:spPr/>
        <p:txBody>
          <a:bodyPr/>
          <a:lstStyle/>
          <a:p>
            <a:fld id="{02AC24A9-CCB6-4F8D-B8DB-C2F3692CFA5A}" type="datetimeFigureOut">
              <a:rPr lang="en-US" smtClean="0"/>
              <a:t>4/24/2023</a:t>
            </a:fld>
            <a:endParaRPr lang="en-US" dirty="0"/>
          </a:p>
        </p:txBody>
      </p:sp>
      <p:sp>
        <p:nvSpPr>
          <p:cNvPr id="6" name="Footer Placeholder 5">
            <a:extLst>
              <a:ext uri="{FF2B5EF4-FFF2-40B4-BE49-F238E27FC236}">
                <a16:creationId xmlns:a16="http://schemas.microsoft.com/office/drawing/2014/main" id="{AA5C371E-F9C6-F2AC-4C15-E32233CDE0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308229-801D-BA71-656B-F5003871A9E4}"/>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6932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0CCC6-919F-AF17-970B-946B328DA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C23A5-3B42-41B6-F21E-1CC042B326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5CECA-AB6F-8E77-B706-38ECF6FAC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4/24/2023</a:t>
            </a:fld>
            <a:endParaRPr lang="en-US" dirty="0"/>
          </a:p>
        </p:txBody>
      </p:sp>
      <p:sp>
        <p:nvSpPr>
          <p:cNvPr id="5" name="Footer Placeholder 4">
            <a:extLst>
              <a:ext uri="{FF2B5EF4-FFF2-40B4-BE49-F238E27FC236}">
                <a16:creationId xmlns:a16="http://schemas.microsoft.com/office/drawing/2014/main" id="{64C1CFEC-D6B2-B599-C1CE-E4DA87C70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1A21A1B-BF68-9542-A507-05B3217F2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415851191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C9FF8D0-8938-4E46-82FC-609C771E0EED}"/>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BC77B420-AECB-4F69-824E-B5229741824D}"/>
              </a:ext>
            </a:extLst>
          </p:cNvPr>
          <p:cNvSpPr>
            <a:spLocks noGrp="1"/>
          </p:cNvSpPr>
          <p:nvPr>
            <p:ph type="ctrTitle"/>
          </p:nvPr>
        </p:nvSpPr>
        <p:spPr>
          <a:xfrm>
            <a:off x="1524000" y="1122362"/>
            <a:ext cx="9144000" cy="2900518"/>
          </a:xfrm>
        </p:spPr>
        <p:txBody>
          <a:bodyPr vert="horz" lIns="91440" tIns="45720" rIns="91440" bIns="45720" rtlCol="0" anchor="b">
            <a:norm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7200">
                <a:solidFill>
                  <a:srgbClr val="FFFFFF"/>
                </a:solidFill>
                <a:latin typeface="Roboto Light"/>
                <a:ea typeface="Roboto Light"/>
                <a:cs typeface="Roboto Light"/>
                <a:sym typeface="Roboto Light"/>
              </a:defRPr>
            </a:pPr>
            <a:r>
              <a:rPr lang="en-US" sz="5000" dirty="0">
                <a:solidFill>
                  <a:srgbClr val="FFFFFF"/>
                </a:solidFill>
              </a:rPr>
              <a:t>Net Room Nights</a:t>
            </a:r>
            <a:br>
              <a:rPr lang="en-US" sz="5000" dirty="0">
                <a:solidFill>
                  <a:srgbClr val="FFFFFF"/>
                </a:solidFill>
              </a:rPr>
            </a:br>
            <a:r>
              <a:rPr lang="en-US" sz="5000" dirty="0">
                <a:solidFill>
                  <a:srgbClr val="FFFFFF"/>
                </a:solidFill>
              </a:rPr>
              <a:t> </a:t>
            </a:r>
            <a:br>
              <a:rPr lang="en-US" sz="5000" dirty="0">
                <a:solidFill>
                  <a:srgbClr val="FFFFFF"/>
                </a:solidFill>
              </a:rPr>
            </a:br>
            <a:r>
              <a:rPr lang="en-US" sz="5000" dirty="0">
                <a:solidFill>
                  <a:srgbClr val="FFFFFF"/>
                </a:solidFill>
              </a:rPr>
              <a:t>Performance Analysis</a:t>
            </a:r>
            <a:br>
              <a:rPr lang="en-US" sz="5000" dirty="0">
                <a:solidFill>
                  <a:srgbClr val="FFFFFF"/>
                </a:solidFill>
              </a:rPr>
            </a:br>
            <a:endParaRPr lang="en-US" sz="5000" dirty="0">
              <a:solidFill>
                <a:srgbClr val="FFFFFF"/>
              </a:solidFill>
            </a:endParaRPr>
          </a:p>
        </p:txBody>
      </p:sp>
      <p:sp>
        <p:nvSpPr>
          <p:cNvPr id="3" name="Subtitle 2">
            <a:extLst>
              <a:ext uri="{FF2B5EF4-FFF2-40B4-BE49-F238E27FC236}">
                <a16:creationId xmlns:a16="http://schemas.microsoft.com/office/drawing/2014/main" id="{87BCBCE4-FE30-45C5-ABF2-575E269B0AA0}"/>
              </a:ext>
            </a:extLst>
          </p:cNvPr>
          <p:cNvSpPr>
            <a:spLocks noGrp="1"/>
          </p:cNvSpPr>
          <p:nvPr>
            <p:ph type="subTitle" idx="1"/>
          </p:nvPr>
        </p:nvSpPr>
        <p:spPr>
          <a:xfrm>
            <a:off x="1524000" y="4159404"/>
            <a:ext cx="9144000" cy="1098395"/>
          </a:xfrm>
        </p:spPr>
        <p:txBody>
          <a:bodyPr vert="horz" lIns="91440" tIns="45720" rIns="91440" bIns="45720" rtlCol="0">
            <a:normAutofit/>
          </a:bodyPr>
          <a:lstStyle/>
          <a:p>
            <a:r>
              <a:rPr lang="en-US" dirty="0">
                <a:solidFill>
                  <a:srgbClr val="FFFFFF"/>
                </a:solidFill>
              </a:rPr>
              <a:t>Prepared by Gerardo De la O</a:t>
            </a:r>
          </a:p>
        </p:txBody>
      </p:sp>
      <p:sp>
        <p:nvSpPr>
          <p:cNvPr id="5" name="TextBox 4">
            <a:extLst>
              <a:ext uri="{FF2B5EF4-FFF2-40B4-BE49-F238E27FC236}">
                <a16:creationId xmlns:a16="http://schemas.microsoft.com/office/drawing/2014/main" id="{D12E69B5-8DFD-4546-A01B-E65CCFD86C7C}"/>
              </a:ext>
            </a:extLst>
          </p:cNvPr>
          <p:cNvSpPr txBox="1"/>
          <p:nvPr/>
        </p:nvSpPr>
        <p:spPr>
          <a:xfrm>
            <a:off x="8304823" y="6573329"/>
            <a:ext cx="3887157" cy="215444"/>
          </a:xfrm>
          <a:prstGeom prst="rect">
            <a:avLst/>
          </a:prstGeom>
          <a:noFill/>
        </p:spPr>
        <p:txBody>
          <a:bodyPr wrap="square" rtlCol="0">
            <a:spAutoFit/>
          </a:bodyPr>
          <a:lstStyle/>
          <a:p>
            <a:pPr>
              <a:spcAft>
                <a:spcPts val="600"/>
              </a:spcAft>
            </a:pPr>
            <a:r>
              <a:rPr lang="en-US" sz="700" b="0" i="0" dirty="0">
                <a:solidFill>
                  <a:srgbClr val="212529"/>
                </a:solidFill>
                <a:effectLst/>
                <a:latin typeface="Helvetica Neue"/>
              </a:rPr>
              <a:t>*</a:t>
            </a:r>
            <a:r>
              <a:rPr lang="en-US" sz="700" b="0" i="0" dirty="0">
                <a:effectLst/>
                <a:latin typeface="Helvetica Neue"/>
              </a:rPr>
              <a:t>information provided </a:t>
            </a:r>
            <a:r>
              <a:rPr lang="en-US" sz="700" i="0" dirty="0">
                <a:effectLst/>
                <a:latin typeface="Helvetica Neue"/>
              </a:rPr>
              <a:t>isn't to be shared or acted upon </a:t>
            </a:r>
            <a:r>
              <a:rPr lang="en-US" sz="700" b="0" i="0" dirty="0">
                <a:effectLst/>
                <a:latin typeface="Helvetica Neue"/>
              </a:rPr>
              <a:t>and is for evaluation</a:t>
            </a:r>
            <a:r>
              <a:rPr lang="en-US" sz="700" dirty="0">
                <a:latin typeface="Helvetica Neue"/>
              </a:rPr>
              <a:t> </a:t>
            </a:r>
            <a:r>
              <a:rPr lang="en-US" sz="700" b="0" i="0" dirty="0">
                <a:effectLst/>
                <a:latin typeface="Helvetica Neue"/>
              </a:rPr>
              <a:t>purposes only</a:t>
            </a:r>
            <a:r>
              <a:rPr lang="en-US" sz="800" b="0" i="0" dirty="0">
                <a:effectLst/>
                <a:latin typeface="Helvetica Neue"/>
              </a:rPr>
              <a:t>.</a:t>
            </a:r>
            <a:endParaRPr lang="en-US" sz="800" dirty="0"/>
          </a:p>
        </p:txBody>
      </p:sp>
    </p:spTree>
    <p:extLst>
      <p:ext uri="{BB962C8B-B14F-4D97-AF65-F5344CB8AC3E}">
        <p14:creationId xmlns:p14="http://schemas.microsoft.com/office/powerpoint/2010/main" val="26361230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1A73C2-38B4-49EA-BB5B-7EBBBB31C940}"/>
              </a:ext>
            </a:extLst>
          </p:cNvPr>
          <p:cNvSpPr>
            <a:spLocks noGrp="1"/>
          </p:cNvSpPr>
          <p:nvPr>
            <p:ph type="title"/>
          </p:nvPr>
        </p:nvSpPr>
        <p:spPr>
          <a:xfrm>
            <a:off x="838200" y="365125"/>
            <a:ext cx="10515600" cy="744223"/>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421B56B8-405F-E1EE-2AB4-E0154E026DC9}"/>
              </a:ext>
            </a:extLst>
          </p:cNvPr>
          <p:cNvSpPr>
            <a:spLocks noGrp="1"/>
          </p:cNvSpPr>
          <p:nvPr>
            <p:ph sz="half" idx="1"/>
          </p:nvPr>
        </p:nvSpPr>
        <p:spPr>
          <a:xfrm>
            <a:off x="838199" y="3539412"/>
            <a:ext cx="10184363" cy="2264229"/>
          </a:xfrm>
        </p:spPr>
        <p:txBody>
          <a:bodyPr numCol="2">
            <a:noAutofit/>
          </a:bodyPr>
          <a:lstStyle/>
          <a:p>
            <a:r>
              <a:rPr lang="en-US" sz="1800" dirty="0"/>
              <a:t>User behavior</a:t>
            </a:r>
          </a:p>
          <a:p>
            <a:r>
              <a:rPr lang="en-US" sz="1800" dirty="0"/>
              <a:t>User engagement</a:t>
            </a:r>
          </a:p>
          <a:p>
            <a:r>
              <a:rPr lang="en-US" sz="1800" dirty="0"/>
              <a:t>Literature on travel trends</a:t>
            </a:r>
          </a:p>
          <a:p>
            <a:r>
              <a:rPr lang="en-US" sz="1800" dirty="0"/>
              <a:t>Marketing initiatives</a:t>
            </a:r>
          </a:p>
          <a:p>
            <a:r>
              <a:rPr lang="en-US" sz="1800" dirty="0"/>
              <a:t>New product releases</a:t>
            </a:r>
          </a:p>
          <a:p>
            <a:r>
              <a:rPr lang="en-US" sz="1800" dirty="0"/>
              <a:t>Booking site metadata</a:t>
            </a:r>
          </a:p>
          <a:p>
            <a:pPr marL="0" indent="0">
              <a:buNone/>
            </a:pPr>
            <a:endParaRPr lang="en-US" sz="1800" dirty="0"/>
          </a:p>
          <a:p>
            <a:pPr marL="0" indent="0">
              <a:buNone/>
            </a:pPr>
            <a:endParaRPr lang="en-US" sz="1800" dirty="0"/>
          </a:p>
          <a:p>
            <a:r>
              <a:rPr lang="en-US" sz="1800" dirty="0"/>
              <a:t>Segment characteristics</a:t>
            </a:r>
          </a:p>
          <a:p>
            <a:pPr lvl="1"/>
            <a:r>
              <a:rPr lang="en-US" sz="1800" dirty="0"/>
              <a:t>Geographical demographics</a:t>
            </a:r>
          </a:p>
          <a:p>
            <a:pPr lvl="1"/>
            <a:r>
              <a:rPr lang="en-US" sz="1800" dirty="0"/>
              <a:t>Market Channel metadata</a:t>
            </a:r>
          </a:p>
          <a:p>
            <a:pPr lvl="1"/>
            <a:r>
              <a:rPr lang="en-US" sz="1800" dirty="0"/>
              <a:t>Mobile sub-categories</a:t>
            </a:r>
          </a:p>
          <a:p>
            <a:r>
              <a:rPr lang="en-US" sz="1800" dirty="0"/>
              <a:t>Industry trends</a:t>
            </a:r>
          </a:p>
          <a:p>
            <a:r>
              <a:rPr lang="en-US" sz="1800" dirty="0"/>
              <a:t>Competitive environment</a:t>
            </a:r>
          </a:p>
          <a:p>
            <a:endParaRPr lang="en-US" sz="1800" dirty="0">
              <a:solidFill>
                <a:schemeClr val="accent5">
                  <a:lumMod val="75000"/>
                </a:schemeClr>
              </a:solidFill>
            </a:endParaRPr>
          </a:p>
          <a:p>
            <a:endParaRPr lang="en-US" sz="1800" dirty="0">
              <a:solidFill>
                <a:schemeClr val="accent5">
                  <a:lumMod val="75000"/>
                </a:schemeClr>
              </a:solidFill>
            </a:endParaRPr>
          </a:p>
          <a:p>
            <a:endParaRPr lang="en-US" sz="1800" dirty="0">
              <a:solidFill>
                <a:schemeClr val="accent5">
                  <a:lumMod val="75000"/>
                </a:schemeClr>
              </a:solidFill>
            </a:endParaRPr>
          </a:p>
        </p:txBody>
      </p:sp>
      <p:sp>
        <p:nvSpPr>
          <p:cNvPr id="7" name="Content Placeholder 2">
            <a:extLst>
              <a:ext uri="{FF2B5EF4-FFF2-40B4-BE49-F238E27FC236}">
                <a16:creationId xmlns:a16="http://schemas.microsoft.com/office/drawing/2014/main" id="{097C1E8C-9F8A-3E7E-527E-7F2D2D6C316B}"/>
              </a:ext>
            </a:extLst>
          </p:cNvPr>
          <p:cNvSpPr txBox="1">
            <a:spLocks/>
          </p:cNvSpPr>
          <p:nvPr/>
        </p:nvSpPr>
        <p:spPr>
          <a:xfrm>
            <a:off x="838200" y="1428846"/>
            <a:ext cx="9907160" cy="15766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dirty="0">
                <a:latin typeface="Roboto Light" panose="02000000000000000000" pitchFamily="2" charset="0"/>
                <a:ea typeface="Roboto Light" panose="02000000000000000000" pitchFamily="2" charset="0"/>
                <a:cs typeface="Roboto Light" panose="02000000000000000000" pitchFamily="2" charset="0"/>
              </a:rPr>
              <a:t>Trend and segmentation analyses are extremely useful tools for business understanding. In this presentation, we’ve identified potential areas of improvement, but we still don’t know what the best solution for each problem is. In order to optimize solutions, we need to understand our customers!</a:t>
            </a:r>
          </a:p>
        </p:txBody>
      </p:sp>
      <p:sp>
        <p:nvSpPr>
          <p:cNvPr id="8" name="TextBox 7">
            <a:extLst>
              <a:ext uri="{FF2B5EF4-FFF2-40B4-BE49-F238E27FC236}">
                <a16:creationId xmlns:a16="http://schemas.microsoft.com/office/drawing/2014/main" id="{93829AD9-89C2-1C25-6BD7-6B3DA7EA0CFB}"/>
              </a:ext>
            </a:extLst>
          </p:cNvPr>
          <p:cNvSpPr txBox="1"/>
          <p:nvPr/>
        </p:nvSpPr>
        <p:spPr>
          <a:xfrm>
            <a:off x="838200" y="3091543"/>
            <a:ext cx="5599922" cy="646331"/>
          </a:xfrm>
          <a:prstGeom prst="rect">
            <a:avLst/>
          </a:prstGeom>
          <a:noFill/>
        </p:spPr>
        <p:txBody>
          <a:bodyPr wrap="square" rtlCol="0">
            <a:spAutoFit/>
          </a:bodyPr>
          <a:lstStyle/>
          <a:p>
            <a:r>
              <a:rPr lang="en-US" dirty="0">
                <a:solidFill>
                  <a:schemeClr val="accent5">
                    <a:lumMod val="75000"/>
                  </a:schemeClr>
                </a:solidFill>
              </a:rPr>
              <a:t>Additional data could help us dig into the “WHY”!</a:t>
            </a:r>
          </a:p>
          <a:p>
            <a:endParaRPr lang="en-US" dirty="0"/>
          </a:p>
        </p:txBody>
      </p:sp>
    </p:spTree>
    <p:extLst>
      <p:ext uri="{BB962C8B-B14F-4D97-AF65-F5344CB8AC3E}">
        <p14:creationId xmlns:p14="http://schemas.microsoft.com/office/powerpoint/2010/main" val="308309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6" descr="Different coloured question marks">
            <a:extLst>
              <a:ext uri="{FF2B5EF4-FFF2-40B4-BE49-F238E27FC236}">
                <a16:creationId xmlns:a16="http://schemas.microsoft.com/office/drawing/2014/main" id="{DA3C15D2-1828-F6D8-DC6A-328AFF8E0445}"/>
              </a:ext>
            </a:extLst>
          </p:cNvPr>
          <p:cNvPicPr>
            <a:picLocks noChangeAspect="1"/>
          </p:cNvPicPr>
          <p:nvPr/>
        </p:nvPicPr>
        <p:blipFill rotWithShape="1">
          <a:blip r:embed="rId2">
            <a:duotone>
              <a:prstClr val="black"/>
              <a:schemeClr val="bg1">
                <a:tint val="45000"/>
                <a:satMod val="400000"/>
              </a:schemeClr>
            </a:duotone>
            <a:alphaModFix amt="10000"/>
          </a:blip>
          <a:srcRect/>
          <a:stretch/>
        </p:blipFill>
        <p:spPr>
          <a:xfrm>
            <a:off x="20" y="10"/>
            <a:ext cx="12191981" cy="6857989"/>
          </a:xfrm>
          <a:prstGeom prst="rect">
            <a:avLst/>
          </a:prstGeom>
        </p:spPr>
      </p:pic>
      <p:sp>
        <p:nvSpPr>
          <p:cNvPr id="5" name="Title 4">
            <a:extLst>
              <a:ext uri="{FF2B5EF4-FFF2-40B4-BE49-F238E27FC236}">
                <a16:creationId xmlns:a16="http://schemas.microsoft.com/office/drawing/2014/main" id="{A1A22E9E-97C1-44C8-8478-DEF113B95FCA}"/>
              </a:ext>
            </a:extLst>
          </p:cNvPr>
          <p:cNvSpPr>
            <a:spLocks noGrp="1"/>
          </p:cNvSpPr>
          <p:nvPr>
            <p:ph type="title"/>
          </p:nvPr>
        </p:nvSpPr>
        <p:spPr>
          <a:xfrm>
            <a:off x="732568" y="1169982"/>
            <a:ext cx="10530318" cy="2736390"/>
          </a:xfrm>
        </p:spPr>
        <p:txBody>
          <a:bodyPr vert="horz" lIns="91440" tIns="45720" rIns="91440" bIns="45720" rtlCol="0" anchor="b">
            <a:normAutofit/>
          </a:bodyPr>
          <a:lstStyle/>
          <a:p>
            <a:r>
              <a:rPr lang="en-US" sz="8000" dirty="0">
                <a:solidFill>
                  <a:schemeClr val="tx2"/>
                </a:solidFill>
              </a:rPr>
              <a:t>QUESTIONS?</a:t>
            </a:r>
          </a:p>
        </p:txBody>
      </p:sp>
      <p:cxnSp>
        <p:nvCxnSpPr>
          <p:cNvPr id="34" name="Straight Connector 33">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39" name="Straight Connector 38">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038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1A73C2-38B4-49EA-BB5B-7EBBBB31C940}"/>
              </a:ext>
            </a:extLst>
          </p:cNvPr>
          <p:cNvSpPr>
            <a:spLocks noGrp="1"/>
          </p:cNvSpPr>
          <p:nvPr>
            <p:ph type="title" idx="4294967295"/>
          </p:nvPr>
        </p:nvSpPr>
        <p:spPr>
          <a:xfrm>
            <a:off x="473075" y="298450"/>
            <a:ext cx="10167938" cy="1179513"/>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Overview</a:t>
            </a:r>
          </a:p>
        </p:txBody>
      </p:sp>
      <p:sp>
        <p:nvSpPr>
          <p:cNvPr id="5" name="Content Placeholder 4">
            <a:extLst>
              <a:ext uri="{FF2B5EF4-FFF2-40B4-BE49-F238E27FC236}">
                <a16:creationId xmlns:a16="http://schemas.microsoft.com/office/drawing/2014/main" id="{979A43E3-492B-439B-B109-0564E6B76996}"/>
              </a:ext>
            </a:extLst>
          </p:cNvPr>
          <p:cNvSpPr>
            <a:spLocks noGrp="1"/>
          </p:cNvSpPr>
          <p:nvPr>
            <p:ph idx="4294967295"/>
          </p:nvPr>
        </p:nvSpPr>
        <p:spPr>
          <a:xfrm>
            <a:off x="0" y="1477963"/>
            <a:ext cx="11718925" cy="2012950"/>
          </a:xfrm>
        </p:spPr>
        <p:txBody>
          <a:bodyPr>
            <a:normAutofit/>
          </a:bodyPr>
          <a:lstStyle/>
          <a:p>
            <a:pPr marL="457200" lvl="1" indent="0">
              <a:buNone/>
            </a:pPr>
            <a:r>
              <a:rPr lang="en-US" u="sng" dirty="0"/>
              <a:t>Goals:</a:t>
            </a:r>
          </a:p>
          <a:p>
            <a:pPr marL="914400" lvl="1" indent="-457200">
              <a:buFont typeface="+mj-lt"/>
              <a:buAutoNum type="arabicPeriod"/>
            </a:pPr>
            <a:r>
              <a:rPr lang="en-US" dirty="0"/>
              <a:t>Understand historical performance with respect to Room Night bookings (RN)</a:t>
            </a:r>
          </a:p>
          <a:p>
            <a:pPr marL="914400" lvl="1" indent="-457200">
              <a:buFont typeface="+mj-lt"/>
              <a:buAutoNum type="arabicPeriod"/>
            </a:pPr>
            <a:r>
              <a:rPr lang="en-US" dirty="0"/>
              <a:t>Identify key segment drivers of RN</a:t>
            </a:r>
          </a:p>
          <a:p>
            <a:pPr marL="914400" lvl="1" indent="-457200">
              <a:buFont typeface="+mj-lt"/>
              <a:buAutoNum type="arabicPeriod"/>
            </a:pPr>
            <a:r>
              <a:rPr lang="en-US" dirty="0"/>
              <a:t>Explore opportunities to improve RN performance</a:t>
            </a:r>
          </a:p>
          <a:p>
            <a:pPr marL="0" indent="0">
              <a:buNone/>
            </a:pPr>
            <a:endParaRPr lang="en-US" dirty="0"/>
          </a:p>
        </p:txBody>
      </p:sp>
      <p:sp>
        <p:nvSpPr>
          <p:cNvPr id="2" name="Rectangle">
            <a:extLst>
              <a:ext uri="{FF2B5EF4-FFF2-40B4-BE49-F238E27FC236}">
                <a16:creationId xmlns:a16="http://schemas.microsoft.com/office/drawing/2014/main" id="{2C4E16F5-DC57-42B6-B9D7-B56A1FF72DE1}"/>
              </a:ext>
            </a:extLst>
          </p:cNvPr>
          <p:cNvSpPr/>
          <p:nvPr/>
        </p:nvSpPr>
        <p:spPr>
          <a:xfrm>
            <a:off x="0" y="3860245"/>
            <a:ext cx="12192000" cy="3027187"/>
          </a:xfrm>
          <a:prstGeom prst="rect">
            <a:avLst/>
          </a:prstGeom>
          <a:solidFill>
            <a:srgbClr val="E5E8F3"/>
          </a:solidFill>
          <a:ln w="12700">
            <a:miter lim="400000"/>
          </a:ln>
        </p:spPr>
        <p:txBody>
          <a:bodyPr lIns="0" tIns="0" rIns="0" bIns="0" anchor="ctr"/>
          <a:lstStyle/>
          <a:p>
            <a:pPr marL="457200" indent="-457200">
              <a:buFont typeface="Arial" panose="020B0604020202020204" pitchFamily="34" charset="0"/>
              <a:buChar char="•"/>
              <a:defRPr sz="3200">
                <a:solidFill>
                  <a:srgbClr val="22292C"/>
                </a:solidFill>
              </a:defRPr>
            </a:pPr>
            <a:endParaRPr dirty="0"/>
          </a:p>
        </p:txBody>
      </p:sp>
      <p:sp>
        <p:nvSpPr>
          <p:cNvPr id="3" name="TextBox 2">
            <a:extLst>
              <a:ext uri="{FF2B5EF4-FFF2-40B4-BE49-F238E27FC236}">
                <a16:creationId xmlns:a16="http://schemas.microsoft.com/office/drawing/2014/main" id="{7957387C-652E-42B8-9484-9AFCA33972AB}"/>
              </a:ext>
            </a:extLst>
          </p:cNvPr>
          <p:cNvSpPr txBox="1"/>
          <p:nvPr/>
        </p:nvSpPr>
        <p:spPr>
          <a:xfrm>
            <a:off x="473075" y="3490913"/>
            <a:ext cx="3535941" cy="369332"/>
          </a:xfrm>
          <a:prstGeom prst="rect">
            <a:avLst/>
          </a:prstGeom>
          <a:noFill/>
        </p:spPr>
        <p:txBody>
          <a:bodyPr wrap="square" rtlCol="0">
            <a:spAutoFit/>
          </a:bodyPr>
          <a:lstStyle/>
          <a:p>
            <a:r>
              <a:rPr lang="en-US" u="sng" dirty="0"/>
              <a:t>Supporting Analyses</a:t>
            </a:r>
          </a:p>
        </p:txBody>
      </p:sp>
      <p:graphicFrame>
        <p:nvGraphicFramePr>
          <p:cNvPr id="7" name="Table 7">
            <a:extLst>
              <a:ext uri="{FF2B5EF4-FFF2-40B4-BE49-F238E27FC236}">
                <a16:creationId xmlns:a16="http://schemas.microsoft.com/office/drawing/2014/main" id="{42C7E30A-E90B-402C-9A54-DA070A748DD2}"/>
              </a:ext>
            </a:extLst>
          </p:cNvPr>
          <p:cNvGraphicFramePr>
            <a:graphicFrameLocks noGrp="1"/>
          </p:cNvGraphicFramePr>
          <p:nvPr>
            <p:extLst>
              <p:ext uri="{D42A27DB-BD31-4B8C-83A1-F6EECF244321}">
                <p14:modId xmlns:p14="http://schemas.microsoft.com/office/powerpoint/2010/main" val="310963941"/>
              </p:ext>
            </p:extLst>
          </p:nvPr>
        </p:nvGraphicFramePr>
        <p:xfrm>
          <a:off x="473076" y="3967051"/>
          <a:ext cx="11245850" cy="2443107"/>
        </p:xfrm>
        <a:graphic>
          <a:graphicData uri="http://schemas.openxmlformats.org/drawingml/2006/table">
            <a:tbl>
              <a:tblPr firstRow="1" bandRow="1">
                <a:tableStyleId>{5C22544A-7EE6-4342-B048-85BDC9FD1C3A}</a:tableStyleId>
              </a:tblPr>
              <a:tblGrid>
                <a:gridCol w="3123853">
                  <a:extLst>
                    <a:ext uri="{9D8B030D-6E8A-4147-A177-3AD203B41FA5}">
                      <a16:colId xmlns:a16="http://schemas.microsoft.com/office/drawing/2014/main" val="3228961909"/>
                    </a:ext>
                  </a:extLst>
                </a:gridCol>
                <a:gridCol w="2894302">
                  <a:extLst>
                    <a:ext uri="{9D8B030D-6E8A-4147-A177-3AD203B41FA5}">
                      <a16:colId xmlns:a16="http://schemas.microsoft.com/office/drawing/2014/main" val="1228779248"/>
                    </a:ext>
                  </a:extLst>
                </a:gridCol>
                <a:gridCol w="5227695">
                  <a:extLst>
                    <a:ext uri="{9D8B030D-6E8A-4147-A177-3AD203B41FA5}">
                      <a16:colId xmlns:a16="http://schemas.microsoft.com/office/drawing/2014/main" val="1460282642"/>
                    </a:ext>
                  </a:extLst>
                </a:gridCol>
              </a:tblGrid>
              <a:tr h="468929">
                <a:tc>
                  <a:txBody>
                    <a:bodyPr/>
                    <a:lstStyle/>
                    <a:p>
                      <a:pPr algn="ctr"/>
                      <a:r>
                        <a:rPr lang="en-US" sz="1400" dirty="0"/>
                        <a:t>Analysis</a:t>
                      </a:r>
                    </a:p>
                  </a:txBody>
                  <a:tcPr anchor="ctr">
                    <a:solidFill>
                      <a:schemeClr val="accent1">
                        <a:lumMod val="75000"/>
                      </a:schemeClr>
                    </a:solidFill>
                  </a:tcPr>
                </a:tc>
                <a:tc>
                  <a:txBody>
                    <a:bodyPr/>
                    <a:lstStyle/>
                    <a:p>
                      <a:pPr algn="ctr"/>
                      <a:r>
                        <a:rPr lang="en-US" sz="1400" dirty="0"/>
                        <a:t>Data Goal</a:t>
                      </a:r>
                    </a:p>
                  </a:txBody>
                  <a:tcPr anchor="ctr">
                    <a:solidFill>
                      <a:schemeClr val="accent1">
                        <a:lumMod val="75000"/>
                      </a:schemeClr>
                    </a:solidFill>
                  </a:tcPr>
                </a:tc>
                <a:tc>
                  <a:txBody>
                    <a:bodyPr/>
                    <a:lstStyle/>
                    <a:p>
                      <a:pPr algn="ctr"/>
                      <a:r>
                        <a:rPr lang="en-US" sz="1400" dirty="0"/>
                        <a:t>Business Purpose</a:t>
                      </a:r>
                    </a:p>
                  </a:txBody>
                  <a:tcPr anchor="ctr">
                    <a:solidFill>
                      <a:schemeClr val="accent1">
                        <a:lumMod val="75000"/>
                      </a:schemeClr>
                    </a:solidFill>
                  </a:tcPr>
                </a:tc>
                <a:extLst>
                  <a:ext uri="{0D108BD9-81ED-4DB2-BD59-A6C34878D82A}">
                    <a16:rowId xmlns:a16="http://schemas.microsoft.com/office/drawing/2014/main" val="13266729"/>
                  </a:ext>
                </a:extLst>
              </a:tr>
              <a:tr h="468929">
                <a:tc>
                  <a:txBody>
                    <a:bodyPr/>
                    <a:lstStyle/>
                    <a:p>
                      <a:pPr algn="ctr"/>
                      <a:r>
                        <a:rPr lang="en-US" sz="1400" dirty="0"/>
                        <a:t>Overall Trend</a:t>
                      </a:r>
                    </a:p>
                  </a:txBody>
                  <a:tcPr anchor="ctr"/>
                </a:tc>
                <a:tc>
                  <a:txBody>
                    <a:bodyPr/>
                    <a:lstStyle/>
                    <a:p>
                      <a:pPr algn="ctr"/>
                      <a:r>
                        <a:rPr lang="en-US" sz="1400" dirty="0"/>
                        <a:t>Exploratory Analysis</a:t>
                      </a:r>
                    </a:p>
                  </a:txBody>
                  <a:tcPr anchor="ctr"/>
                </a:tc>
                <a:tc>
                  <a:txBody>
                    <a:bodyPr/>
                    <a:lstStyle/>
                    <a:p>
                      <a:pPr algn="ctr"/>
                      <a:r>
                        <a:rPr lang="en-US" sz="1400" dirty="0"/>
                        <a:t>How has the business performed lately?</a:t>
                      </a:r>
                    </a:p>
                    <a:p>
                      <a:pPr algn="ctr"/>
                      <a:r>
                        <a:rPr lang="en-US" sz="1400" dirty="0"/>
                        <a:t>Are there any salient patterns?</a:t>
                      </a:r>
                    </a:p>
                  </a:txBody>
                  <a:tcPr anchor="ctr"/>
                </a:tc>
                <a:extLst>
                  <a:ext uri="{0D108BD9-81ED-4DB2-BD59-A6C34878D82A}">
                    <a16:rowId xmlns:a16="http://schemas.microsoft.com/office/drawing/2014/main" val="582392543"/>
                  </a:ext>
                </a:extLst>
              </a:tr>
              <a:tr h="468929">
                <a:tc>
                  <a:txBody>
                    <a:bodyPr/>
                    <a:lstStyle/>
                    <a:p>
                      <a:pPr algn="ctr"/>
                      <a:r>
                        <a:rPr lang="en-US" sz="1400" dirty="0"/>
                        <a:t>Segment Drill-down</a:t>
                      </a:r>
                    </a:p>
                  </a:txBody>
                  <a:tcPr anchor="ctr"/>
                </a:tc>
                <a:tc>
                  <a:txBody>
                    <a:bodyPr/>
                    <a:lstStyle/>
                    <a:p>
                      <a:pPr algn="ctr"/>
                      <a:r>
                        <a:rPr lang="en-US" sz="1400" dirty="0"/>
                        <a:t>Hypothesis Generating</a:t>
                      </a:r>
                    </a:p>
                  </a:txBody>
                  <a:tcPr anchor="ctr"/>
                </a:tc>
                <a:tc>
                  <a:txBody>
                    <a:bodyPr/>
                    <a:lstStyle/>
                    <a:p>
                      <a:pPr algn="ctr"/>
                      <a:r>
                        <a:rPr lang="en-US" sz="1400" dirty="0"/>
                        <a:t>Make observations and refine business questions</a:t>
                      </a:r>
                    </a:p>
                  </a:txBody>
                  <a:tcPr anchor="ctr"/>
                </a:tc>
                <a:extLst>
                  <a:ext uri="{0D108BD9-81ED-4DB2-BD59-A6C34878D82A}">
                    <a16:rowId xmlns:a16="http://schemas.microsoft.com/office/drawing/2014/main" val="2796655953"/>
                  </a:ext>
                </a:extLst>
              </a:tr>
              <a:tr h="468929">
                <a:tc>
                  <a:txBody>
                    <a:bodyPr/>
                    <a:lstStyle/>
                    <a:p>
                      <a:pPr algn="ctr"/>
                      <a:r>
                        <a:rPr lang="en-US" sz="1400" dirty="0"/>
                        <a:t>Statistical Models</a:t>
                      </a:r>
                    </a:p>
                  </a:txBody>
                  <a:tcPr anchor="ctr"/>
                </a:tc>
                <a:tc>
                  <a:txBody>
                    <a:bodyPr/>
                    <a:lstStyle/>
                    <a:p>
                      <a:pPr algn="ctr"/>
                      <a:r>
                        <a:rPr lang="en-US" sz="1400" dirty="0"/>
                        <a:t>Validate and Quantify</a:t>
                      </a:r>
                    </a:p>
                  </a:txBody>
                  <a:tcPr anchor="ctr"/>
                </a:tc>
                <a:tc>
                  <a:txBody>
                    <a:bodyPr/>
                    <a:lstStyle/>
                    <a:p>
                      <a:pPr algn="ctr"/>
                      <a:r>
                        <a:rPr lang="en-US" sz="1400" dirty="0"/>
                        <a:t>Are the observations valid?</a:t>
                      </a:r>
                    </a:p>
                    <a:p>
                      <a:pPr algn="ctr"/>
                      <a:r>
                        <a:rPr lang="en-US" sz="1400" dirty="0"/>
                        <a:t>What is the actual effect of different parameters?</a:t>
                      </a:r>
                    </a:p>
                  </a:txBody>
                  <a:tcPr anchor="ctr"/>
                </a:tc>
                <a:extLst>
                  <a:ext uri="{0D108BD9-81ED-4DB2-BD59-A6C34878D82A}">
                    <a16:rowId xmlns:a16="http://schemas.microsoft.com/office/drawing/2014/main" val="2789132617"/>
                  </a:ext>
                </a:extLst>
              </a:tr>
              <a:tr h="468929">
                <a:tc>
                  <a:txBody>
                    <a:bodyPr/>
                    <a:lstStyle/>
                    <a:p>
                      <a:pPr algn="ctr"/>
                      <a:r>
                        <a:rPr lang="en-US" sz="1400" dirty="0"/>
                        <a:t>Strategic Recommendations</a:t>
                      </a:r>
                    </a:p>
                  </a:txBody>
                  <a:tcPr anchor="ctr"/>
                </a:tc>
                <a:tc>
                  <a:txBody>
                    <a:bodyPr/>
                    <a:lstStyle/>
                    <a:p>
                      <a:pPr algn="ctr"/>
                      <a:r>
                        <a:rPr lang="en-US" sz="1400" dirty="0"/>
                        <a:t>Make the insights actionable</a:t>
                      </a:r>
                    </a:p>
                  </a:txBody>
                  <a:tcPr anchor="ctr"/>
                </a:tc>
                <a:tc>
                  <a:txBody>
                    <a:bodyPr/>
                    <a:lstStyle/>
                    <a:p>
                      <a:pPr algn="ctr"/>
                      <a:r>
                        <a:rPr lang="en-US" sz="1400" dirty="0"/>
                        <a:t>Understand opportunities and decision points</a:t>
                      </a:r>
                    </a:p>
                  </a:txBody>
                  <a:tcPr anchor="ctr"/>
                </a:tc>
                <a:extLst>
                  <a:ext uri="{0D108BD9-81ED-4DB2-BD59-A6C34878D82A}">
                    <a16:rowId xmlns:a16="http://schemas.microsoft.com/office/drawing/2014/main" val="1689725289"/>
                  </a:ext>
                </a:extLst>
              </a:tr>
            </a:tbl>
          </a:graphicData>
        </a:graphic>
      </p:graphicFrame>
    </p:spTree>
    <p:extLst>
      <p:ext uri="{BB962C8B-B14F-4D97-AF65-F5344CB8AC3E}">
        <p14:creationId xmlns:p14="http://schemas.microsoft.com/office/powerpoint/2010/main" val="212818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7EDCA5-6269-4CCB-97B0-9BEC8710721E}"/>
              </a:ext>
            </a:extLst>
          </p:cNvPr>
          <p:cNvSpPr txBox="1"/>
          <p:nvPr/>
        </p:nvSpPr>
        <p:spPr>
          <a:xfrm>
            <a:off x="731753" y="255992"/>
            <a:ext cx="4335646" cy="817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latin typeface="Roboto Light" panose="02000000000000000000" pitchFamily="2" charset="0"/>
                <a:ea typeface="Roboto Light" panose="02000000000000000000" pitchFamily="2" charset="0"/>
                <a:cs typeface="Roboto Light" panose="02000000000000000000" pitchFamily="2" charset="0"/>
              </a:rPr>
              <a:t>Summary</a:t>
            </a:r>
          </a:p>
        </p:txBody>
      </p:sp>
      <p:pic>
        <p:nvPicPr>
          <p:cNvPr id="12" name="Graphic 11" descr="Influencer outline">
            <a:extLst>
              <a:ext uri="{FF2B5EF4-FFF2-40B4-BE49-F238E27FC236}">
                <a16:creationId xmlns:a16="http://schemas.microsoft.com/office/drawing/2014/main" id="{D47B6E4B-A3D6-2B9B-F0D0-FF5EE457A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94" y="5018746"/>
            <a:ext cx="914400" cy="914400"/>
          </a:xfrm>
          <a:prstGeom prst="rect">
            <a:avLst/>
          </a:prstGeom>
        </p:spPr>
      </p:pic>
      <p:pic>
        <p:nvPicPr>
          <p:cNvPr id="18" name="Graphic 17" descr="Programmer male outline">
            <a:extLst>
              <a:ext uri="{FF2B5EF4-FFF2-40B4-BE49-F238E27FC236}">
                <a16:creationId xmlns:a16="http://schemas.microsoft.com/office/drawing/2014/main" id="{5F276948-D76D-0751-66D6-E771D94B9C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088" y="3704541"/>
            <a:ext cx="914400" cy="914400"/>
          </a:xfrm>
          <a:prstGeom prst="rect">
            <a:avLst/>
          </a:prstGeom>
        </p:spPr>
      </p:pic>
      <p:pic>
        <p:nvPicPr>
          <p:cNvPr id="24" name="Graphic 23" descr="Map with pin outline">
            <a:extLst>
              <a:ext uri="{FF2B5EF4-FFF2-40B4-BE49-F238E27FC236}">
                <a16:creationId xmlns:a16="http://schemas.microsoft.com/office/drawing/2014/main" id="{5BD3DA24-4263-23E0-DCD8-D99A494B41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5088" y="2390336"/>
            <a:ext cx="914400" cy="914400"/>
          </a:xfrm>
          <a:prstGeom prst="rect">
            <a:avLst/>
          </a:prstGeom>
        </p:spPr>
      </p:pic>
      <p:pic>
        <p:nvPicPr>
          <p:cNvPr id="28" name="Graphic 27" descr="Monthly calendar outline">
            <a:extLst>
              <a:ext uri="{FF2B5EF4-FFF2-40B4-BE49-F238E27FC236}">
                <a16:creationId xmlns:a16="http://schemas.microsoft.com/office/drawing/2014/main" id="{0BF1CA19-EF9A-173C-A32C-58E408315E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2194" y="1071666"/>
            <a:ext cx="914400" cy="914400"/>
          </a:xfrm>
          <a:prstGeom prst="rect">
            <a:avLst/>
          </a:prstGeom>
        </p:spPr>
      </p:pic>
      <p:sp>
        <p:nvSpPr>
          <p:cNvPr id="3" name="TextBox 2">
            <a:extLst>
              <a:ext uri="{FF2B5EF4-FFF2-40B4-BE49-F238E27FC236}">
                <a16:creationId xmlns:a16="http://schemas.microsoft.com/office/drawing/2014/main" id="{3C8CAADA-6E37-1C06-0314-D652ECE3CBF0}"/>
              </a:ext>
            </a:extLst>
          </p:cNvPr>
          <p:cNvSpPr txBox="1"/>
          <p:nvPr/>
        </p:nvSpPr>
        <p:spPr>
          <a:xfrm>
            <a:off x="1931570" y="1071666"/>
            <a:ext cx="8943755" cy="923330"/>
          </a:xfrm>
          <a:prstGeom prst="rect">
            <a:avLst/>
          </a:prstGeom>
          <a:noFill/>
        </p:spPr>
        <p:txBody>
          <a:bodyPr wrap="square" rtlCol="0">
            <a:spAutoFit/>
          </a:bodyPr>
          <a:lstStyle/>
          <a:p>
            <a:r>
              <a:rPr lang="en-US" dirty="0">
                <a:solidFill>
                  <a:schemeClr val="accent5">
                    <a:lumMod val="75000"/>
                  </a:schemeClr>
                </a:solidFill>
              </a:rPr>
              <a:t>3 years of data, spanning 2017 – 2019</a:t>
            </a:r>
          </a:p>
          <a:p>
            <a:pPr marL="285750" indent="-285750">
              <a:buFont typeface="Arial" panose="020B0604020202020204" pitchFamily="34" charset="0"/>
              <a:buChar char="•"/>
            </a:pPr>
            <a:r>
              <a:rPr lang="en-US" dirty="0"/>
              <a:t>Users book more nights during Jan-Feb, while Jun-Aug are the worst performing months</a:t>
            </a:r>
          </a:p>
          <a:p>
            <a:pPr marL="285750" indent="-285750">
              <a:buFont typeface="Arial" panose="020B0604020202020204" pitchFamily="34" charset="0"/>
              <a:buChar char="•"/>
            </a:pPr>
            <a:r>
              <a:rPr lang="en-US" dirty="0"/>
              <a:t>Focus on finding the root cause, and deploy appropriate marketing strategies</a:t>
            </a:r>
          </a:p>
        </p:txBody>
      </p:sp>
      <p:sp>
        <p:nvSpPr>
          <p:cNvPr id="6" name="TextBox 5">
            <a:extLst>
              <a:ext uri="{FF2B5EF4-FFF2-40B4-BE49-F238E27FC236}">
                <a16:creationId xmlns:a16="http://schemas.microsoft.com/office/drawing/2014/main" id="{F3CE9309-8F5E-98CD-328B-5C2E1843AB16}"/>
              </a:ext>
            </a:extLst>
          </p:cNvPr>
          <p:cNvSpPr txBox="1"/>
          <p:nvPr/>
        </p:nvSpPr>
        <p:spPr>
          <a:xfrm>
            <a:off x="1879433" y="2385871"/>
            <a:ext cx="9399713" cy="923330"/>
          </a:xfrm>
          <a:prstGeom prst="rect">
            <a:avLst/>
          </a:prstGeom>
          <a:noFill/>
        </p:spPr>
        <p:txBody>
          <a:bodyPr wrap="square" rtlCol="0">
            <a:spAutoFit/>
          </a:bodyPr>
          <a:lstStyle/>
          <a:p>
            <a:r>
              <a:rPr lang="en-US" dirty="0">
                <a:solidFill>
                  <a:schemeClr val="accent5">
                    <a:lumMod val="75000"/>
                  </a:schemeClr>
                </a:solidFill>
              </a:rPr>
              <a:t>4 geographical locations</a:t>
            </a:r>
          </a:p>
          <a:p>
            <a:pPr marL="285750" indent="-285750">
              <a:buFont typeface="Arial" panose="020B0604020202020204" pitchFamily="34" charset="0"/>
              <a:buChar char="•"/>
            </a:pPr>
            <a:r>
              <a:rPr lang="en-US" dirty="0"/>
              <a:t>Region 1 has the highest conversion rate performance and most of the booking volume</a:t>
            </a:r>
          </a:p>
          <a:p>
            <a:pPr marL="285750" indent="-285750">
              <a:buFont typeface="Arial" panose="020B0604020202020204" pitchFamily="34" charset="0"/>
              <a:buChar char="•"/>
            </a:pPr>
            <a:r>
              <a:rPr lang="en-US" dirty="0"/>
              <a:t>Region 1, however, is the worst performer in terms of nights booked. Focus on lifting RN/order</a:t>
            </a:r>
          </a:p>
        </p:txBody>
      </p:sp>
      <p:sp>
        <p:nvSpPr>
          <p:cNvPr id="7" name="TextBox 6">
            <a:extLst>
              <a:ext uri="{FF2B5EF4-FFF2-40B4-BE49-F238E27FC236}">
                <a16:creationId xmlns:a16="http://schemas.microsoft.com/office/drawing/2014/main" id="{D2F21C1D-E356-EE37-6499-60F373CD6ED9}"/>
              </a:ext>
            </a:extLst>
          </p:cNvPr>
          <p:cNvSpPr txBox="1"/>
          <p:nvPr/>
        </p:nvSpPr>
        <p:spPr>
          <a:xfrm>
            <a:off x="1887245" y="3691146"/>
            <a:ext cx="9336203" cy="923330"/>
          </a:xfrm>
          <a:prstGeom prst="rect">
            <a:avLst/>
          </a:prstGeom>
          <a:noFill/>
        </p:spPr>
        <p:txBody>
          <a:bodyPr wrap="square" rtlCol="0">
            <a:spAutoFit/>
          </a:bodyPr>
          <a:lstStyle/>
          <a:p>
            <a:r>
              <a:rPr lang="en-US" dirty="0">
                <a:solidFill>
                  <a:schemeClr val="accent5">
                    <a:lumMod val="75000"/>
                  </a:schemeClr>
                </a:solidFill>
              </a:rPr>
              <a:t>2 platforms (desktop &amp; mobile)</a:t>
            </a:r>
          </a:p>
          <a:p>
            <a:pPr marL="285750" indent="-285750">
              <a:buFont typeface="Arial" panose="020B0604020202020204" pitchFamily="34" charset="0"/>
              <a:buChar char="•"/>
            </a:pPr>
            <a:r>
              <a:rPr lang="en-US" dirty="0"/>
              <a:t>Desktop performance is far superior to that of mobile and increased by over 50% in late 2019</a:t>
            </a:r>
          </a:p>
          <a:p>
            <a:pPr marL="285750" indent="-285750">
              <a:buFont typeface="Arial" panose="020B0604020202020204" pitchFamily="34" charset="0"/>
              <a:buChar char="•"/>
            </a:pPr>
            <a:r>
              <a:rPr lang="en-US" dirty="0"/>
              <a:t>Given that traffic is equal, focus should be on optimizing the mobile experience</a:t>
            </a:r>
          </a:p>
        </p:txBody>
      </p:sp>
      <p:sp>
        <p:nvSpPr>
          <p:cNvPr id="8" name="TextBox 7">
            <a:extLst>
              <a:ext uri="{FF2B5EF4-FFF2-40B4-BE49-F238E27FC236}">
                <a16:creationId xmlns:a16="http://schemas.microsoft.com/office/drawing/2014/main" id="{3D1988FA-5544-2CFE-48F3-43EB67914C25}"/>
              </a:ext>
            </a:extLst>
          </p:cNvPr>
          <p:cNvSpPr txBox="1"/>
          <p:nvPr/>
        </p:nvSpPr>
        <p:spPr>
          <a:xfrm>
            <a:off x="1879434" y="5014281"/>
            <a:ext cx="8519862" cy="923330"/>
          </a:xfrm>
          <a:prstGeom prst="rect">
            <a:avLst/>
          </a:prstGeom>
          <a:noFill/>
        </p:spPr>
        <p:txBody>
          <a:bodyPr wrap="square" rtlCol="0">
            <a:spAutoFit/>
          </a:bodyPr>
          <a:lstStyle/>
          <a:p>
            <a:r>
              <a:rPr lang="en-US" dirty="0">
                <a:solidFill>
                  <a:schemeClr val="accent5">
                    <a:lumMod val="75000"/>
                  </a:schemeClr>
                </a:solidFill>
              </a:rPr>
              <a:t>10 marketing channels</a:t>
            </a:r>
          </a:p>
          <a:p>
            <a:pPr marL="285750" indent="-285750">
              <a:buFont typeface="Arial" panose="020B0604020202020204" pitchFamily="34" charset="0"/>
              <a:buChar char="•"/>
            </a:pPr>
            <a:r>
              <a:rPr lang="en-US" dirty="0"/>
              <a:t>Channel 1 saw a huge boost in 2019, but channel 2 holds most of the market share</a:t>
            </a:r>
          </a:p>
          <a:p>
            <a:pPr marL="285750" indent="-285750">
              <a:buFont typeface="Arial" panose="020B0604020202020204" pitchFamily="34" charset="0"/>
              <a:buChar char="•"/>
            </a:pPr>
            <a:r>
              <a:rPr lang="en-US" dirty="0"/>
              <a:t>Focus on implementing best practices across channels, and market accordingly</a:t>
            </a:r>
          </a:p>
        </p:txBody>
      </p:sp>
    </p:spTree>
    <p:extLst>
      <p:ext uri="{BB962C8B-B14F-4D97-AF65-F5344CB8AC3E}">
        <p14:creationId xmlns:p14="http://schemas.microsoft.com/office/powerpoint/2010/main" val="395821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5" descr="Dashboard 1">
            <a:extLst>
              <a:ext uri="{FF2B5EF4-FFF2-40B4-BE49-F238E27FC236}">
                <a16:creationId xmlns:a16="http://schemas.microsoft.com/office/drawing/2014/main" id="{8021AD6A-4EDE-3D45-BFB1-C57BBD37A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61" y="805119"/>
            <a:ext cx="10760677" cy="6052881"/>
          </a:xfrm>
          <a:prstGeom prst="rect">
            <a:avLst/>
          </a:prstGeom>
        </p:spPr>
      </p:pic>
      <p:sp>
        <p:nvSpPr>
          <p:cNvPr id="5" name="TextBox 4">
            <a:extLst>
              <a:ext uri="{FF2B5EF4-FFF2-40B4-BE49-F238E27FC236}">
                <a16:creationId xmlns:a16="http://schemas.microsoft.com/office/drawing/2014/main" id="{27E02F50-E7A2-7292-3BA2-2FA0FF50D9F4}"/>
              </a:ext>
            </a:extLst>
          </p:cNvPr>
          <p:cNvSpPr txBox="1"/>
          <p:nvPr/>
        </p:nvSpPr>
        <p:spPr>
          <a:xfrm>
            <a:off x="523143" y="134456"/>
            <a:ext cx="8853854" cy="707886"/>
          </a:xfrm>
          <a:prstGeom prst="rect">
            <a:avLst/>
          </a:prstGeom>
          <a:noFill/>
        </p:spPr>
        <p:txBody>
          <a:bodyPr wrap="square" rtlCol="0">
            <a:spAutoFit/>
          </a:bodyPr>
          <a:lstStyle/>
          <a:p>
            <a:r>
              <a:rPr lang="en-US" sz="4000" dirty="0">
                <a:latin typeface="Roboto Light" panose="02000000000000000000" pitchFamily="2" charset="0"/>
                <a:ea typeface="Roboto Light" panose="02000000000000000000" pitchFamily="2" charset="0"/>
                <a:cs typeface="Roboto Light" panose="02000000000000000000" pitchFamily="2" charset="0"/>
              </a:rPr>
              <a:t>The Data</a:t>
            </a:r>
          </a:p>
        </p:txBody>
      </p:sp>
    </p:spTree>
    <p:extLst>
      <p:ext uri="{BB962C8B-B14F-4D97-AF65-F5344CB8AC3E}">
        <p14:creationId xmlns:p14="http://schemas.microsoft.com/office/powerpoint/2010/main" val="212976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E02F50-E7A2-7292-3BA2-2FA0FF50D9F4}"/>
              </a:ext>
            </a:extLst>
          </p:cNvPr>
          <p:cNvSpPr txBox="1"/>
          <p:nvPr/>
        </p:nvSpPr>
        <p:spPr>
          <a:xfrm>
            <a:off x="523143" y="102460"/>
            <a:ext cx="8853854" cy="707886"/>
          </a:xfrm>
          <a:prstGeom prst="rect">
            <a:avLst/>
          </a:prstGeom>
          <a:noFill/>
        </p:spPr>
        <p:txBody>
          <a:bodyPr wrap="square" rtlCol="0">
            <a:spAutoFit/>
          </a:bodyPr>
          <a:lstStyle/>
          <a:p>
            <a:r>
              <a:rPr lang="en-US" sz="4000" dirty="0">
                <a:latin typeface="Roboto Light" panose="02000000000000000000" pitchFamily="2" charset="0"/>
                <a:ea typeface="Roboto Light" panose="02000000000000000000" pitchFamily="2" charset="0"/>
                <a:cs typeface="Roboto Light" panose="02000000000000000000" pitchFamily="2" charset="0"/>
              </a:rPr>
              <a:t>Geography</a:t>
            </a:r>
          </a:p>
        </p:txBody>
      </p:sp>
      <p:pic>
        <p:nvPicPr>
          <p:cNvPr id="6" name="slide2" descr="Dashboard 1">
            <a:extLst>
              <a:ext uri="{FF2B5EF4-FFF2-40B4-BE49-F238E27FC236}">
                <a16:creationId xmlns:a16="http://schemas.microsoft.com/office/drawing/2014/main" id="{FC760D0F-9457-B320-D63D-C681F26B0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4745"/>
            <a:ext cx="10636898" cy="5983255"/>
          </a:xfrm>
          <a:prstGeom prst="rect">
            <a:avLst/>
          </a:prstGeom>
        </p:spPr>
      </p:pic>
      <p:sp>
        <p:nvSpPr>
          <p:cNvPr id="3" name="TextBox 2">
            <a:extLst>
              <a:ext uri="{FF2B5EF4-FFF2-40B4-BE49-F238E27FC236}">
                <a16:creationId xmlns:a16="http://schemas.microsoft.com/office/drawing/2014/main" id="{91F678EC-732F-E8FE-59F4-1482ED05E205}"/>
              </a:ext>
            </a:extLst>
          </p:cNvPr>
          <p:cNvSpPr txBox="1"/>
          <p:nvPr/>
        </p:nvSpPr>
        <p:spPr>
          <a:xfrm>
            <a:off x="8758335" y="3054220"/>
            <a:ext cx="3268566" cy="307776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Region 1 is the top region in terms of booking rate, with .11 RN per visit</a:t>
            </a:r>
          </a:p>
          <a:p>
            <a:pPr marL="285750" indent="-285750">
              <a:spcAft>
                <a:spcPts val="1200"/>
              </a:spcAft>
              <a:buFont typeface="Arial" panose="020B0604020202020204" pitchFamily="34" charset="0"/>
              <a:buChar char="•"/>
            </a:pPr>
            <a:r>
              <a:rPr lang="en-US" sz="1400" dirty="0"/>
              <a:t>However, Region 1 is also the lowest performer in terms of RN per order, with 1.9</a:t>
            </a:r>
          </a:p>
          <a:p>
            <a:pPr marL="285750" indent="-285750">
              <a:spcAft>
                <a:spcPts val="1200"/>
              </a:spcAft>
              <a:buFont typeface="Arial" panose="020B0604020202020204" pitchFamily="34" charset="0"/>
              <a:buChar char="•"/>
            </a:pPr>
            <a:r>
              <a:rPr lang="en-US" sz="1400" dirty="0"/>
              <a:t>Region 4 is the worst region in terms of booking rate, with .06 RN per visit.</a:t>
            </a:r>
          </a:p>
          <a:p>
            <a:pPr marL="285750" indent="-285750">
              <a:spcAft>
                <a:spcPts val="1200"/>
              </a:spcAft>
              <a:buFont typeface="Arial" panose="020B0604020202020204" pitchFamily="34" charset="0"/>
              <a:buChar char="•"/>
            </a:pPr>
            <a:r>
              <a:rPr lang="en-US" sz="1400" dirty="0"/>
              <a:t>However, Region 4 is also the highest performer in terms of RN per order, with 2.4</a:t>
            </a:r>
          </a:p>
          <a:p>
            <a:pPr marL="285750" indent="-285750">
              <a:buFont typeface="Arial" panose="020B0604020202020204" pitchFamily="34" charset="0"/>
              <a:buChar char="•"/>
            </a:pPr>
            <a:endParaRPr lang="en-US" sz="1400" dirty="0"/>
          </a:p>
        </p:txBody>
      </p:sp>
      <p:sp>
        <p:nvSpPr>
          <p:cNvPr id="2" name="TextBox 1">
            <a:extLst>
              <a:ext uri="{FF2B5EF4-FFF2-40B4-BE49-F238E27FC236}">
                <a16:creationId xmlns:a16="http://schemas.microsoft.com/office/drawing/2014/main" id="{767706D2-3053-FEC6-870D-4E4C707416E1}"/>
              </a:ext>
            </a:extLst>
          </p:cNvPr>
          <p:cNvSpPr txBox="1"/>
          <p:nvPr/>
        </p:nvSpPr>
        <p:spPr>
          <a:xfrm>
            <a:off x="8858722" y="2652689"/>
            <a:ext cx="3067792" cy="369332"/>
          </a:xfrm>
          <a:prstGeom prst="rect">
            <a:avLst/>
          </a:prstGeom>
          <a:noFill/>
        </p:spPr>
        <p:txBody>
          <a:bodyPr wrap="square" rtlCol="0">
            <a:spAutoFit/>
          </a:bodyPr>
          <a:lstStyle/>
          <a:p>
            <a:r>
              <a:rPr lang="en-US" u="sng" dirty="0">
                <a:latin typeface="Roboto Light" panose="02000000000000000000" pitchFamily="2" charset="0"/>
                <a:ea typeface="Roboto Light" panose="02000000000000000000" pitchFamily="2" charset="0"/>
                <a:cs typeface="Roboto Light" panose="02000000000000000000" pitchFamily="2" charset="0"/>
              </a:rPr>
              <a:t>Key Findings</a:t>
            </a:r>
          </a:p>
        </p:txBody>
      </p:sp>
    </p:spTree>
    <p:extLst>
      <p:ext uri="{BB962C8B-B14F-4D97-AF65-F5344CB8AC3E}">
        <p14:creationId xmlns:p14="http://schemas.microsoft.com/office/powerpoint/2010/main" val="195720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E02F50-E7A2-7292-3BA2-2FA0FF50D9F4}"/>
              </a:ext>
            </a:extLst>
          </p:cNvPr>
          <p:cNvSpPr txBox="1"/>
          <p:nvPr/>
        </p:nvSpPr>
        <p:spPr>
          <a:xfrm>
            <a:off x="523143" y="140677"/>
            <a:ext cx="8853854" cy="707886"/>
          </a:xfrm>
          <a:prstGeom prst="rect">
            <a:avLst/>
          </a:prstGeom>
          <a:noFill/>
        </p:spPr>
        <p:txBody>
          <a:bodyPr wrap="square" rtlCol="0">
            <a:spAutoFit/>
          </a:bodyPr>
          <a:lstStyle/>
          <a:p>
            <a:r>
              <a:rPr lang="en-US" sz="4000" dirty="0">
                <a:latin typeface="Roboto Light" panose="02000000000000000000" pitchFamily="2" charset="0"/>
                <a:ea typeface="Roboto Light" panose="02000000000000000000" pitchFamily="2" charset="0"/>
                <a:cs typeface="Roboto Light" panose="02000000000000000000" pitchFamily="2" charset="0"/>
              </a:rPr>
              <a:t>Platform</a:t>
            </a:r>
          </a:p>
        </p:txBody>
      </p:sp>
      <p:pic>
        <p:nvPicPr>
          <p:cNvPr id="2" name="slide2" descr="Dashboard 1">
            <a:extLst>
              <a:ext uri="{FF2B5EF4-FFF2-40B4-BE49-F238E27FC236}">
                <a16:creationId xmlns:a16="http://schemas.microsoft.com/office/drawing/2014/main" id="{1A4C704F-0990-0F5E-66FE-AF28F5C33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900"/>
            <a:ext cx="10604500" cy="6007099"/>
          </a:xfrm>
          <a:prstGeom prst="rect">
            <a:avLst/>
          </a:prstGeom>
        </p:spPr>
      </p:pic>
      <p:sp>
        <p:nvSpPr>
          <p:cNvPr id="3" name="TextBox 2">
            <a:extLst>
              <a:ext uri="{FF2B5EF4-FFF2-40B4-BE49-F238E27FC236}">
                <a16:creationId xmlns:a16="http://schemas.microsoft.com/office/drawing/2014/main" id="{059CB3B0-E5E5-3418-D742-25A64CF8FFCA}"/>
              </a:ext>
            </a:extLst>
          </p:cNvPr>
          <p:cNvSpPr txBox="1"/>
          <p:nvPr/>
        </p:nvSpPr>
        <p:spPr>
          <a:xfrm>
            <a:off x="9025247" y="2840676"/>
            <a:ext cx="3029858"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t>Desktop outperforms mobile in terms of RN per visit by more than 2X</a:t>
            </a:r>
          </a:p>
          <a:p>
            <a:pPr marL="742950" lvl="1" indent="-285750">
              <a:buFont typeface="Arial" panose="020B0604020202020204" pitchFamily="34" charset="0"/>
              <a:buChar char="•"/>
            </a:pPr>
            <a:r>
              <a:rPr lang="en-US" sz="1400" dirty="0"/>
              <a:t>Desktop: 0.11</a:t>
            </a:r>
          </a:p>
          <a:p>
            <a:pPr marL="742950" lvl="1" indent="-285750">
              <a:buFont typeface="Arial" panose="020B0604020202020204" pitchFamily="34" charset="0"/>
              <a:buChar char="•"/>
            </a:pPr>
            <a:r>
              <a:rPr lang="en-US" sz="1400" dirty="0"/>
              <a:t>Mobile: 0.04</a:t>
            </a:r>
          </a:p>
          <a:p>
            <a:pPr lvl="1"/>
            <a:endParaRPr lang="en-US" sz="1400" dirty="0"/>
          </a:p>
          <a:p>
            <a:pPr marL="285750" indent="-285750">
              <a:buFont typeface="Arial" panose="020B0604020202020204" pitchFamily="34" charset="0"/>
              <a:buChar char="•"/>
            </a:pPr>
            <a:r>
              <a:rPr lang="en-US" sz="1400" dirty="0"/>
              <a:t>Desktop outperforms mobile in terms of RN per order by 28%</a:t>
            </a:r>
          </a:p>
          <a:p>
            <a:pPr marL="742950" lvl="1" indent="-285750">
              <a:buFont typeface="Arial" panose="020B0604020202020204" pitchFamily="34" charset="0"/>
              <a:buChar char="•"/>
            </a:pPr>
            <a:r>
              <a:rPr lang="en-US" sz="1400" dirty="0"/>
              <a:t>Desktop: 2.44</a:t>
            </a:r>
          </a:p>
          <a:p>
            <a:pPr marL="742950" lvl="1" indent="-285750">
              <a:buFont typeface="Arial" panose="020B0604020202020204" pitchFamily="34" charset="0"/>
              <a:buChar char="•"/>
            </a:pPr>
            <a:r>
              <a:rPr lang="en-US" sz="1400" dirty="0"/>
              <a:t>Mobile: 1.91</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Desktop RN per visit increased dramatically in 2019, and the trend remains bullish</a:t>
            </a:r>
          </a:p>
        </p:txBody>
      </p:sp>
      <p:sp>
        <p:nvSpPr>
          <p:cNvPr id="4" name="TextBox 3">
            <a:extLst>
              <a:ext uri="{FF2B5EF4-FFF2-40B4-BE49-F238E27FC236}">
                <a16:creationId xmlns:a16="http://schemas.microsoft.com/office/drawing/2014/main" id="{C45C45D0-13A8-8BAA-65D5-3B252013E34D}"/>
              </a:ext>
            </a:extLst>
          </p:cNvPr>
          <p:cNvSpPr txBox="1"/>
          <p:nvPr/>
        </p:nvSpPr>
        <p:spPr>
          <a:xfrm>
            <a:off x="9025247" y="2471344"/>
            <a:ext cx="3067792" cy="369332"/>
          </a:xfrm>
          <a:prstGeom prst="rect">
            <a:avLst/>
          </a:prstGeom>
          <a:noFill/>
        </p:spPr>
        <p:txBody>
          <a:bodyPr wrap="square" rtlCol="0">
            <a:spAutoFit/>
          </a:bodyPr>
          <a:lstStyle/>
          <a:p>
            <a:r>
              <a:rPr lang="en-US" u="sng" dirty="0">
                <a:latin typeface="Roboto Light" panose="02000000000000000000" pitchFamily="2" charset="0"/>
                <a:ea typeface="Roboto Light" panose="02000000000000000000" pitchFamily="2" charset="0"/>
                <a:cs typeface="Roboto Light" panose="02000000000000000000" pitchFamily="2" charset="0"/>
              </a:rPr>
              <a:t>Key Findings</a:t>
            </a:r>
          </a:p>
        </p:txBody>
      </p:sp>
    </p:spTree>
    <p:extLst>
      <p:ext uri="{BB962C8B-B14F-4D97-AF65-F5344CB8AC3E}">
        <p14:creationId xmlns:p14="http://schemas.microsoft.com/office/powerpoint/2010/main" val="339419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E02F50-E7A2-7292-3BA2-2FA0FF50D9F4}"/>
              </a:ext>
            </a:extLst>
          </p:cNvPr>
          <p:cNvSpPr txBox="1"/>
          <p:nvPr/>
        </p:nvSpPr>
        <p:spPr>
          <a:xfrm>
            <a:off x="579126" y="106840"/>
            <a:ext cx="8853854" cy="707886"/>
          </a:xfrm>
          <a:prstGeom prst="rect">
            <a:avLst/>
          </a:prstGeom>
          <a:noFill/>
        </p:spPr>
        <p:txBody>
          <a:bodyPr wrap="square" rtlCol="0">
            <a:spAutoFit/>
          </a:bodyPr>
          <a:lstStyle/>
          <a:p>
            <a:r>
              <a:rPr lang="en-US" sz="4000" dirty="0">
                <a:latin typeface="Roboto Light" panose="02000000000000000000" pitchFamily="2" charset="0"/>
                <a:ea typeface="Roboto Light" panose="02000000000000000000" pitchFamily="2" charset="0"/>
                <a:cs typeface="Roboto Light" panose="02000000000000000000" pitchFamily="2" charset="0"/>
              </a:rPr>
              <a:t>Marketing Channel</a:t>
            </a:r>
          </a:p>
        </p:txBody>
      </p:sp>
      <p:pic>
        <p:nvPicPr>
          <p:cNvPr id="3" name="slide2" descr="Dashboard 1">
            <a:extLst>
              <a:ext uri="{FF2B5EF4-FFF2-40B4-BE49-F238E27FC236}">
                <a16:creationId xmlns:a16="http://schemas.microsoft.com/office/drawing/2014/main" id="{13BE86FB-CB5F-7F10-0D85-B8C25AE78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4726"/>
            <a:ext cx="10743598" cy="6043274"/>
          </a:xfrm>
          <a:prstGeom prst="rect">
            <a:avLst/>
          </a:prstGeom>
        </p:spPr>
      </p:pic>
      <p:sp>
        <p:nvSpPr>
          <p:cNvPr id="7" name="TextBox 6">
            <a:extLst>
              <a:ext uri="{FF2B5EF4-FFF2-40B4-BE49-F238E27FC236}">
                <a16:creationId xmlns:a16="http://schemas.microsoft.com/office/drawing/2014/main" id="{D08554AE-E3BA-EDC1-62D8-3AB35A7F704F}"/>
              </a:ext>
            </a:extLst>
          </p:cNvPr>
          <p:cNvSpPr txBox="1"/>
          <p:nvPr/>
        </p:nvSpPr>
        <p:spPr>
          <a:xfrm>
            <a:off x="8817760" y="3312771"/>
            <a:ext cx="3124200" cy="270843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a:t>In terms of RN per visit, Channels 2 and 5 had been top performers historically, but were surpassed by Channel 1 in 2019</a:t>
            </a:r>
          </a:p>
          <a:p>
            <a:pPr marL="285750" indent="-285750">
              <a:spcAft>
                <a:spcPts val="1200"/>
              </a:spcAft>
              <a:buFont typeface="Arial" panose="020B0604020202020204" pitchFamily="34" charset="0"/>
              <a:buChar char="•"/>
            </a:pPr>
            <a:r>
              <a:rPr lang="en-US" sz="1400" dirty="0"/>
              <a:t>Channel 8 also trended up in 2019</a:t>
            </a:r>
          </a:p>
          <a:p>
            <a:pPr marL="285750" indent="-285750">
              <a:spcAft>
                <a:spcPts val="1200"/>
              </a:spcAft>
              <a:buFont typeface="Arial" panose="020B0604020202020204" pitchFamily="34" charset="0"/>
              <a:buChar char="•"/>
            </a:pPr>
            <a:r>
              <a:rPr lang="en-US" sz="1400" dirty="0"/>
              <a:t>Channels 9 and 10 book the most RN per order, both over 2.25</a:t>
            </a:r>
          </a:p>
          <a:p>
            <a:pPr marL="285750" indent="-285750">
              <a:spcAft>
                <a:spcPts val="1200"/>
              </a:spcAft>
              <a:buFont typeface="Arial" panose="020B0604020202020204" pitchFamily="34" charset="0"/>
              <a:buChar char="•"/>
            </a:pPr>
            <a:r>
              <a:rPr lang="en-US" sz="1400" dirty="0"/>
              <a:t>Channel 5 has consistently underperformed in terms of RN per order, with 1.9  </a:t>
            </a:r>
          </a:p>
        </p:txBody>
      </p:sp>
      <p:sp>
        <p:nvSpPr>
          <p:cNvPr id="2" name="TextBox 1">
            <a:extLst>
              <a:ext uri="{FF2B5EF4-FFF2-40B4-BE49-F238E27FC236}">
                <a16:creationId xmlns:a16="http://schemas.microsoft.com/office/drawing/2014/main" id="{32066C1A-4256-26E5-5D7E-FC9A8049576C}"/>
              </a:ext>
            </a:extLst>
          </p:cNvPr>
          <p:cNvSpPr txBox="1"/>
          <p:nvPr/>
        </p:nvSpPr>
        <p:spPr>
          <a:xfrm>
            <a:off x="8817760" y="2943439"/>
            <a:ext cx="3067792" cy="369332"/>
          </a:xfrm>
          <a:prstGeom prst="rect">
            <a:avLst/>
          </a:prstGeom>
          <a:noFill/>
        </p:spPr>
        <p:txBody>
          <a:bodyPr wrap="square" rtlCol="0">
            <a:spAutoFit/>
          </a:bodyPr>
          <a:lstStyle/>
          <a:p>
            <a:r>
              <a:rPr lang="en-US" u="sng" dirty="0">
                <a:latin typeface="Roboto Light" panose="02000000000000000000" pitchFamily="2" charset="0"/>
                <a:ea typeface="Roboto Light" panose="02000000000000000000" pitchFamily="2" charset="0"/>
                <a:cs typeface="Roboto Light" panose="02000000000000000000" pitchFamily="2" charset="0"/>
              </a:rPr>
              <a:t>Key Findings</a:t>
            </a:r>
          </a:p>
        </p:txBody>
      </p:sp>
    </p:spTree>
    <p:extLst>
      <p:ext uri="{BB962C8B-B14F-4D97-AF65-F5344CB8AC3E}">
        <p14:creationId xmlns:p14="http://schemas.microsoft.com/office/powerpoint/2010/main" val="239768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B04A44-F529-82C0-1FF3-6AF94DCDEB70}"/>
              </a:ext>
            </a:extLst>
          </p:cNvPr>
          <p:cNvSpPr>
            <a:spLocks noGrp="1"/>
          </p:cNvSpPr>
          <p:nvPr>
            <p:ph type="title"/>
          </p:nvPr>
        </p:nvSpPr>
        <p:spPr>
          <a:xfrm>
            <a:off x="797052" y="0"/>
            <a:ext cx="10445496" cy="1179576"/>
          </a:xfrm>
        </p:spPr>
        <p:txBody>
          <a:bodyPr>
            <a:normAutofit/>
          </a:bodyPr>
          <a:lstStyle/>
          <a:p>
            <a:r>
              <a:rPr lang="en-US" sz="4000" dirty="0">
                <a:latin typeface="Roboto Light" panose="02000000000000000000" pitchFamily="2" charset="0"/>
                <a:ea typeface="Roboto Light" panose="02000000000000000000" pitchFamily="2" charset="0"/>
                <a:cs typeface="Roboto Light" panose="02000000000000000000" pitchFamily="2" charset="0"/>
              </a:rPr>
              <a:t>Volume: The remaining piece</a:t>
            </a:r>
          </a:p>
        </p:txBody>
      </p:sp>
      <p:sp>
        <p:nvSpPr>
          <p:cNvPr id="6" name="Content Placeholder 5">
            <a:extLst>
              <a:ext uri="{FF2B5EF4-FFF2-40B4-BE49-F238E27FC236}">
                <a16:creationId xmlns:a16="http://schemas.microsoft.com/office/drawing/2014/main" id="{7AF83EC0-222F-CD1B-991C-66E5425DDA72}"/>
              </a:ext>
            </a:extLst>
          </p:cNvPr>
          <p:cNvSpPr>
            <a:spLocks noGrp="1"/>
          </p:cNvSpPr>
          <p:nvPr>
            <p:ph sz="half" idx="1"/>
          </p:nvPr>
        </p:nvSpPr>
        <p:spPr>
          <a:xfrm>
            <a:off x="838200" y="1179576"/>
            <a:ext cx="5181600" cy="4997387"/>
          </a:xfrm>
        </p:spPr>
        <p:txBody>
          <a:bodyPr/>
          <a:lstStyle/>
          <a:p>
            <a:pPr marL="0" indent="0">
              <a:buNone/>
            </a:pPr>
            <a:r>
              <a:rPr lang="en-US" u="sng" dirty="0">
                <a:latin typeface="Roboto Light" panose="02000000000000000000" pitchFamily="2" charset="0"/>
                <a:ea typeface="Roboto Light" panose="02000000000000000000" pitchFamily="2" charset="0"/>
                <a:cs typeface="Roboto Light" panose="02000000000000000000" pitchFamily="2" charset="0"/>
              </a:rPr>
              <a:t>Segment Volumes</a:t>
            </a:r>
          </a:p>
        </p:txBody>
      </p:sp>
      <p:sp>
        <p:nvSpPr>
          <p:cNvPr id="7" name="Content Placeholder 6">
            <a:extLst>
              <a:ext uri="{FF2B5EF4-FFF2-40B4-BE49-F238E27FC236}">
                <a16:creationId xmlns:a16="http://schemas.microsoft.com/office/drawing/2014/main" id="{B4976B36-422F-237E-E233-04A33E7A9555}"/>
              </a:ext>
            </a:extLst>
          </p:cNvPr>
          <p:cNvSpPr>
            <a:spLocks noGrp="1"/>
          </p:cNvSpPr>
          <p:nvPr>
            <p:ph sz="half" idx="2"/>
          </p:nvPr>
        </p:nvSpPr>
        <p:spPr>
          <a:xfrm>
            <a:off x="6172199" y="1179576"/>
            <a:ext cx="5357554" cy="4997386"/>
          </a:xfrm>
        </p:spPr>
        <p:txBody>
          <a:bodyPr/>
          <a:lstStyle/>
          <a:p>
            <a:pPr marL="0" indent="0">
              <a:buNone/>
            </a:pPr>
            <a:r>
              <a:rPr lang="en-US" u="sng" dirty="0">
                <a:latin typeface="Roboto Light" panose="02000000000000000000" pitchFamily="2" charset="0"/>
                <a:ea typeface="Roboto Light" panose="02000000000000000000" pitchFamily="2" charset="0"/>
                <a:cs typeface="Roboto Light" panose="02000000000000000000" pitchFamily="2" charset="0"/>
              </a:rPr>
              <a:t>Key Findings</a:t>
            </a:r>
          </a:p>
          <a:p>
            <a:r>
              <a:rPr lang="en-US" sz="1600" dirty="0"/>
              <a:t>Regions 1 and 2 dominate volume, so changes here will be the most profitable.</a:t>
            </a:r>
          </a:p>
          <a:p>
            <a:r>
              <a:rPr lang="en-US" sz="1600" dirty="0"/>
              <a:t>If possible, focus on volume increase for regions 3 and 4</a:t>
            </a:r>
          </a:p>
          <a:p>
            <a:pPr marL="0" indent="0">
              <a:buNone/>
            </a:pPr>
            <a:endParaRPr lang="en-US" sz="1600" dirty="0"/>
          </a:p>
          <a:p>
            <a:r>
              <a:rPr lang="en-US" sz="1600" dirty="0"/>
              <a:t>Platform visits are 50/50, but desktop is superior in RN</a:t>
            </a:r>
          </a:p>
          <a:p>
            <a:r>
              <a:rPr lang="en-US" sz="1600" dirty="0"/>
              <a:t>Mobile performance would be a good research opportunity</a:t>
            </a:r>
          </a:p>
          <a:p>
            <a:endParaRPr lang="en-US" sz="1600" dirty="0"/>
          </a:p>
          <a:p>
            <a:r>
              <a:rPr lang="en-US" sz="1600" dirty="0"/>
              <a:t>Channel 2 dominates both Visit and RN volume. Any change here will be the most profitable</a:t>
            </a:r>
          </a:p>
          <a:p>
            <a:r>
              <a:rPr lang="en-US" sz="1600" dirty="0"/>
              <a:t>Channels 4, 8, 9 and 10 all have less than 5% share of RNs. Could be candidates for potential sunsetting.</a:t>
            </a:r>
          </a:p>
          <a:p>
            <a:endParaRPr lang="en-US" sz="1200" dirty="0"/>
          </a:p>
          <a:p>
            <a:pPr marL="0" indent="0">
              <a:buNone/>
            </a:pPr>
            <a:endParaRPr lang="en-US" sz="1600" dirty="0"/>
          </a:p>
        </p:txBody>
      </p:sp>
      <p:graphicFrame>
        <p:nvGraphicFramePr>
          <p:cNvPr id="12" name="Table 11">
            <a:extLst>
              <a:ext uri="{FF2B5EF4-FFF2-40B4-BE49-F238E27FC236}">
                <a16:creationId xmlns:a16="http://schemas.microsoft.com/office/drawing/2014/main" id="{19275C45-98B1-9B5F-91C0-21698139F959}"/>
              </a:ext>
            </a:extLst>
          </p:cNvPr>
          <p:cNvGraphicFramePr>
            <a:graphicFrameLocks noGrp="1"/>
          </p:cNvGraphicFramePr>
          <p:nvPr>
            <p:extLst>
              <p:ext uri="{D42A27DB-BD31-4B8C-83A1-F6EECF244321}">
                <p14:modId xmlns:p14="http://schemas.microsoft.com/office/powerpoint/2010/main" val="2411337297"/>
              </p:ext>
            </p:extLst>
          </p:nvPr>
        </p:nvGraphicFramePr>
        <p:xfrm>
          <a:off x="838200" y="1741065"/>
          <a:ext cx="4673600" cy="4235450"/>
        </p:xfrm>
        <a:graphic>
          <a:graphicData uri="http://schemas.openxmlformats.org/drawingml/2006/table">
            <a:tbl>
              <a:tblPr/>
              <a:tblGrid>
                <a:gridCol w="914400">
                  <a:extLst>
                    <a:ext uri="{9D8B030D-6E8A-4147-A177-3AD203B41FA5}">
                      <a16:colId xmlns:a16="http://schemas.microsoft.com/office/drawing/2014/main" val="698060182"/>
                    </a:ext>
                  </a:extLst>
                </a:gridCol>
                <a:gridCol w="863600">
                  <a:extLst>
                    <a:ext uri="{9D8B030D-6E8A-4147-A177-3AD203B41FA5}">
                      <a16:colId xmlns:a16="http://schemas.microsoft.com/office/drawing/2014/main" val="2318932221"/>
                    </a:ext>
                  </a:extLst>
                </a:gridCol>
                <a:gridCol w="863600">
                  <a:extLst>
                    <a:ext uri="{9D8B030D-6E8A-4147-A177-3AD203B41FA5}">
                      <a16:colId xmlns:a16="http://schemas.microsoft.com/office/drawing/2014/main" val="1021973812"/>
                    </a:ext>
                  </a:extLst>
                </a:gridCol>
                <a:gridCol w="1016000">
                  <a:extLst>
                    <a:ext uri="{9D8B030D-6E8A-4147-A177-3AD203B41FA5}">
                      <a16:colId xmlns:a16="http://schemas.microsoft.com/office/drawing/2014/main" val="3465090534"/>
                    </a:ext>
                  </a:extLst>
                </a:gridCol>
                <a:gridCol w="1016000">
                  <a:extLst>
                    <a:ext uri="{9D8B030D-6E8A-4147-A177-3AD203B41FA5}">
                      <a16:colId xmlns:a16="http://schemas.microsoft.com/office/drawing/2014/main" val="392576013"/>
                    </a:ext>
                  </a:extLst>
                </a:gridCol>
              </a:tblGrid>
              <a:tr h="184150">
                <a:tc>
                  <a:txBody>
                    <a:bodyPr/>
                    <a:lstStyle/>
                    <a:p>
                      <a:pPr algn="ctr" fontAlgn="t"/>
                      <a:r>
                        <a:rPr lang="en-US" sz="1100" b="1" i="0" u="none" strike="noStrike" dirty="0">
                          <a:solidFill>
                            <a:srgbClr val="FFFFFF"/>
                          </a:solidFill>
                          <a:effectLst/>
                          <a:latin typeface="Calibri" panose="020F0502020204030204" pitchFamily="34" charset="0"/>
                        </a:rPr>
                        <a:t>Geo Region</a:t>
                      </a:r>
                    </a:p>
                  </a:txBody>
                  <a:tcPr marL="6350" marR="6350" marT="6350" marB="0">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F81BD"/>
                    </a:solidFill>
                  </a:tcPr>
                </a:tc>
                <a:tc>
                  <a:txBody>
                    <a:bodyPr/>
                    <a:lstStyle/>
                    <a:p>
                      <a:pPr algn="ctr" fontAlgn="t"/>
                      <a:r>
                        <a:rPr lang="en-US" sz="1100" b="1" i="0" u="none" strike="noStrike" dirty="0">
                          <a:solidFill>
                            <a:srgbClr val="FFFFFF"/>
                          </a:solidFill>
                          <a:effectLst/>
                          <a:latin typeface="Calibri" panose="020F0502020204030204" pitchFamily="34" charset="0"/>
                        </a:rPr>
                        <a:t> Visits </a:t>
                      </a:r>
                    </a:p>
                  </a:txBody>
                  <a:tcPr marL="6350" marR="6350" marT="63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F81BD"/>
                    </a:solidFill>
                  </a:tcPr>
                </a:tc>
                <a:tc>
                  <a:txBody>
                    <a:bodyPr/>
                    <a:lstStyle/>
                    <a:p>
                      <a:pPr algn="ctr" fontAlgn="t"/>
                      <a:r>
                        <a:rPr lang="en-US" sz="1100" b="1" i="0" u="none" strike="noStrike" dirty="0">
                          <a:solidFill>
                            <a:srgbClr val="FFFFFF"/>
                          </a:solidFill>
                          <a:effectLst/>
                          <a:latin typeface="Calibri" panose="020F0502020204030204" pitchFamily="34" charset="0"/>
                        </a:rPr>
                        <a:t> RNs </a:t>
                      </a:r>
                    </a:p>
                  </a:txBody>
                  <a:tcPr marL="6350" marR="6350" marT="63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F81BD"/>
                    </a:solidFill>
                  </a:tcPr>
                </a:tc>
                <a:tc>
                  <a:txBody>
                    <a:bodyPr/>
                    <a:lstStyle/>
                    <a:p>
                      <a:pPr algn="ctr" fontAlgn="t"/>
                      <a:r>
                        <a:rPr lang="en-US" sz="1100" b="1" i="0" u="none" strike="noStrike" dirty="0">
                          <a:solidFill>
                            <a:srgbClr val="FFFFFF"/>
                          </a:solidFill>
                          <a:effectLst/>
                          <a:latin typeface="Calibri" panose="020F0502020204030204" pitchFamily="34" charset="0"/>
                        </a:rPr>
                        <a:t> % Volume, Visits </a:t>
                      </a:r>
                    </a:p>
                  </a:txBody>
                  <a:tcPr marL="6350" marR="6350" marT="63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F81BD"/>
                    </a:solidFill>
                  </a:tcPr>
                </a:tc>
                <a:tc>
                  <a:txBody>
                    <a:bodyPr/>
                    <a:lstStyle/>
                    <a:p>
                      <a:pPr algn="ctr" fontAlgn="t"/>
                      <a:r>
                        <a:rPr lang="en-US" sz="1100" b="1" i="0" u="none" strike="noStrike" dirty="0">
                          <a:solidFill>
                            <a:srgbClr val="FFFFFF"/>
                          </a:solidFill>
                          <a:effectLst/>
                          <a:latin typeface="Calibri" panose="020F0502020204030204" pitchFamily="34" charset="0"/>
                        </a:rPr>
                        <a:t> % Volume, RN </a:t>
                      </a:r>
                    </a:p>
                  </a:txBody>
                  <a:tcPr marL="6350" marR="6350" marT="6350" marB="0">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3622375786"/>
                  </a:ext>
                </a:extLst>
              </a:tr>
              <a:tr h="184150">
                <a:tc>
                  <a:txBody>
                    <a:bodyPr/>
                    <a:lstStyle/>
                    <a:p>
                      <a:pPr algn="ctr" fontAlgn="b"/>
                      <a:r>
                        <a:rPr lang="en-US" sz="1100" b="0" i="0" u="none" strike="noStrike" dirty="0">
                          <a:solidFill>
                            <a:srgbClr val="000000"/>
                          </a:solidFill>
                          <a:effectLst/>
                          <a:latin typeface="Calibri" panose="020F0502020204030204" pitchFamily="34" charset="0"/>
                        </a:rPr>
                        <a:t>Region 1</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100" b="0" i="0" u="none" strike="noStrike" dirty="0">
                          <a:solidFill>
                            <a:srgbClr val="000000"/>
                          </a:solidFill>
                          <a:effectLst/>
                          <a:latin typeface="Calibri" panose="020F0502020204030204" pitchFamily="34" charset="0"/>
                        </a:rPr>
                        <a:t>335,298,243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100" b="0" i="0" u="none" strike="noStrike" dirty="0">
                          <a:solidFill>
                            <a:srgbClr val="000000"/>
                          </a:solidFill>
                          <a:effectLst/>
                          <a:latin typeface="Calibri" panose="020F0502020204030204" pitchFamily="34" charset="0"/>
                        </a:rPr>
                        <a:t>32,851,712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100" b="0" i="0" u="none" strike="noStrike" dirty="0">
                          <a:solidFill>
                            <a:srgbClr val="000000"/>
                          </a:solidFill>
                          <a:effectLst/>
                          <a:latin typeface="Calibri" panose="020F0502020204030204" pitchFamily="34" charset="0"/>
                        </a:rPr>
                        <a:t>41.0%</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100" b="0" i="0" u="none" strike="noStrike" dirty="0">
                          <a:solidFill>
                            <a:srgbClr val="000000"/>
                          </a:solidFill>
                          <a:effectLst/>
                          <a:latin typeface="Calibri" panose="020F0502020204030204" pitchFamily="34" charset="0"/>
                        </a:rPr>
                        <a:t>51.5%</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411531532"/>
                  </a:ext>
                </a:extLst>
              </a:tr>
              <a:tr h="184150">
                <a:tc>
                  <a:txBody>
                    <a:bodyPr/>
                    <a:lstStyle/>
                    <a:p>
                      <a:pPr algn="ctr" fontAlgn="b"/>
                      <a:r>
                        <a:rPr lang="en-US" sz="1100" b="0" i="0" u="none" strike="noStrike" dirty="0">
                          <a:solidFill>
                            <a:srgbClr val="000000"/>
                          </a:solidFill>
                          <a:effectLst/>
                          <a:latin typeface="Calibri" panose="020F0502020204030204" pitchFamily="34" charset="0"/>
                        </a:rPr>
                        <a:t>Region 2</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100" b="0" i="0" u="none" strike="noStrike" dirty="0">
                          <a:solidFill>
                            <a:srgbClr val="000000"/>
                          </a:solidFill>
                          <a:effectLst/>
                          <a:latin typeface="Calibri" panose="020F0502020204030204" pitchFamily="34" charset="0"/>
                        </a:rPr>
                        <a:t>257,591,910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100" b="0" i="0" u="none" strike="noStrike" dirty="0">
                          <a:solidFill>
                            <a:srgbClr val="000000"/>
                          </a:solidFill>
                          <a:effectLst/>
                          <a:latin typeface="Calibri" panose="020F0502020204030204" pitchFamily="34" charset="0"/>
                        </a:rPr>
                        <a:t>17,710,863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100" b="0" i="0" u="none" strike="noStrike" dirty="0">
                          <a:solidFill>
                            <a:srgbClr val="000000"/>
                          </a:solidFill>
                          <a:effectLst/>
                          <a:latin typeface="Calibri" panose="020F0502020204030204" pitchFamily="34" charset="0"/>
                        </a:rPr>
                        <a:t>31.5%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100" b="0" i="0" u="none" strike="noStrike" dirty="0">
                          <a:solidFill>
                            <a:srgbClr val="000000"/>
                          </a:solidFill>
                          <a:effectLst/>
                          <a:latin typeface="Calibri" panose="020F0502020204030204" pitchFamily="34" charset="0"/>
                        </a:rPr>
                        <a:t>27.8%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1659410591"/>
                  </a:ext>
                </a:extLst>
              </a:tr>
              <a:tr h="184150">
                <a:tc>
                  <a:txBody>
                    <a:bodyPr/>
                    <a:lstStyle/>
                    <a:p>
                      <a:pPr algn="ctr" fontAlgn="b"/>
                      <a:r>
                        <a:rPr lang="en-US" sz="1100" b="0" i="0" u="none" strike="noStrike" dirty="0">
                          <a:solidFill>
                            <a:srgbClr val="000000"/>
                          </a:solidFill>
                          <a:effectLst/>
                          <a:latin typeface="Calibri" panose="020F0502020204030204" pitchFamily="34" charset="0"/>
                        </a:rPr>
                        <a:t>Region 3</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100" b="0" i="0" u="none" strike="noStrike" dirty="0">
                          <a:solidFill>
                            <a:srgbClr val="000000"/>
                          </a:solidFill>
                          <a:effectLst/>
                          <a:latin typeface="Calibri" panose="020F0502020204030204" pitchFamily="34" charset="0"/>
                        </a:rPr>
                        <a:t>163,946,168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100" b="0" i="0" u="none" strike="noStrike" dirty="0">
                          <a:solidFill>
                            <a:srgbClr val="000000"/>
                          </a:solidFill>
                          <a:effectLst/>
                          <a:latin typeface="Calibri" panose="020F0502020204030204" pitchFamily="34" charset="0"/>
                        </a:rPr>
                        <a:t>9,859,134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100" b="0" i="0" u="none" strike="noStrike" dirty="0">
                          <a:solidFill>
                            <a:srgbClr val="000000"/>
                          </a:solidFill>
                          <a:effectLst/>
                          <a:latin typeface="Calibri" panose="020F0502020204030204" pitchFamily="34" charset="0"/>
                        </a:rPr>
                        <a:t>20.1%</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100" b="0" i="0" u="none" strike="noStrike" dirty="0">
                          <a:solidFill>
                            <a:srgbClr val="000000"/>
                          </a:solidFill>
                          <a:effectLst/>
                          <a:latin typeface="Calibri" panose="020F0502020204030204" pitchFamily="34" charset="0"/>
                        </a:rPr>
                        <a:t>15.5%</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928772613"/>
                  </a:ext>
                </a:extLst>
              </a:tr>
              <a:tr h="184150">
                <a:tc>
                  <a:txBody>
                    <a:bodyPr/>
                    <a:lstStyle/>
                    <a:p>
                      <a:pPr algn="ctr" fontAlgn="b"/>
                      <a:r>
                        <a:rPr lang="en-US" sz="1100" b="0" i="0" u="none" strike="noStrike" dirty="0">
                          <a:solidFill>
                            <a:srgbClr val="000000"/>
                          </a:solidFill>
                          <a:effectLst/>
                          <a:latin typeface="Calibri" panose="020F0502020204030204" pitchFamily="34" charset="0"/>
                        </a:rPr>
                        <a:t>Region 4</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CE6F1"/>
                    </a:solidFill>
                  </a:tcPr>
                </a:tc>
                <a:tc>
                  <a:txBody>
                    <a:bodyPr/>
                    <a:lstStyle/>
                    <a:p>
                      <a:pPr algn="ctr" fontAlgn="b"/>
                      <a:r>
                        <a:rPr lang="en-US" sz="1100" b="0" i="0" u="none" strike="noStrike" dirty="0">
                          <a:solidFill>
                            <a:srgbClr val="000000"/>
                          </a:solidFill>
                          <a:effectLst/>
                          <a:latin typeface="Calibri" panose="020F0502020204030204" pitchFamily="34" charset="0"/>
                        </a:rPr>
                        <a:t>60,133,147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CE6F1"/>
                    </a:solidFill>
                  </a:tcPr>
                </a:tc>
                <a:tc>
                  <a:txBody>
                    <a:bodyPr/>
                    <a:lstStyle/>
                    <a:p>
                      <a:pPr algn="ctr" fontAlgn="b"/>
                      <a:r>
                        <a:rPr lang="en-US" sz="1100" b="0" i="0" u="none" strike="noStrike" dirty="0">
                          <a:solidFill>
                            <a:srgbClr val="000000"/>
                          </a:solidFill>
                          <a:effectLst/>
                          <a:latin typeface="Calibri" panose="020F0502020204030204" pitchFamily="34" charset="0"/>
                        </a:rPr>
                        <a:t>3,360,875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CE6F1"/>
                    </a:solidFill>
                  </a:tcPr>
                </a:tc>
                <a:tc>
                  <a:txBody>
                    <a:bodyPr/>
                    <a:lstStyle/>
                    <a:p>
                      <a:pPr algn="ctr" fontAlgn="b"/>
                      <a:r>
                        <a:rPr lang="en-US" sz="1100" b="0" i="0" u="none" strike="noStrike" dirty="0">
                          <a:solidFill>
                            <a:srgbClr val="000000"/>
                          </a:solidFill>
                          <a:effectLst/>
                          <a:latin typeface="Calibri" panose="020F0502020204030204" pitchFamily="34" charset="0"/>
                        </a:rPr>
                        <a:t>7.4%</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CE6F1"/>
                    </a:solidFill>
                  </a:tcPr>
                </a:tc>
                <a:tc>
                  <a:txBody>
                    <a:bodyPr/>
                    <a:lstStyle/>
                    <a:p>
                      <a:pPr algn="ctr" fontAlgn="b"/>
                      <a:r>
                        <a:rPr lang="en-US" sz="1100" b="0" i="0" u="none" strike="noStrike" dirty="0">
                          <a:solidFill>
                            <a:srgbClr val="000000"/>
                          </a:solidFill>
                          <a:effectLst/>
                          <a:latin typeface="Calibri" panose="020F0502020204030204" pitchFamily="34" charset="0"/>
                        </a:rPr>
                        <a:t>5.3%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3540671062"/>
                  </a:ext>
                </a:extLst>
              </a:tr>
              <a:tr h="184150">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279776189"/>
                  </a:ext>
                </a:extLst>
              </a:tr>
              <a:tr h="184150">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062076122"/>
                  </a:ext>
                </a:extLst>
              </a:tr>
              <a:tr h="184150">
                <a:tc>
                  <a:txBody>
                    <a:bodyPr/>
                    <a:lstStyle/>
                    <a:p>
                      <a:pPr algn="ctr" fontAlgn="b"/>
                      <a:r>
                        <a:rPr lang="en-US" sz="1100" b="1" i="0" u="none" strike="noStrike" dirty="0">
                          <a:solidFill>
                            <a:srgbClr val="FFFFFF"/>
                          </a:solidFill>
                          <a:effectLst/>
                          <a:latin typeface="Calibri" panose="020F0502020204030204" pitchFamily="34" charset="0"/>
                        </a:rPr>
                        <a:t>Platform</a:t>
                      </a:r>
                    </a:p>
                  </a:txBody>
                  <a:tcPr marL="6350" marR="6350" marT="635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ctr" fontAlgn="b"/>
                      <a:r>
                        <a:rPr lang="en-US" sz="1100" b="1" i="0" u="none" strike="noStrike" dirty="0">
                          <a:solidFill>
                            <a:srgbClr val="FFFFFF"/>
                          </a:solidFill>
                          <a:effectLst/>
                          <a:latin typeface="Calibri" panose="020F0502020204030204" pitchFamily="34" charset="0"/>
                        </a:rPr>
                        <a:t> Visits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ctr" fontAlgn="b"/>
                      <a:r>
                        <a:rPr lang="en-US" sz="1100" b="1" i="0" u="none" strike="noStrike" dirty="0">
                          <a:solidFill>
                            <a:srgbClr val="FFFFFF"/>
                          </a:solidFill>
                          <a:effectLst/>
                          <a:latin typeface="Calibri" panose="020F0502020204030204" pitchFamily="34" charset="0"/>
                        </a:rPr>
                        <a:t> RNs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ctr" fontAlgn="b"/>
                      <a:r>
                        <a:rPr lang="en-US" sz="1100" b="1" i="0" u="none" strike="noStrike" dirty="0">
                          <a:solidFill>
                            <a:srgbClr val="FFFFFF"/>
                          </a:solidFill>
                          <a:effectLst/>
                          <a:latin typeface="Calibri" panose="020F0502020204030204" pitchFamily="34" charset="0"/>
                        </a:rPr>
                        <a:t>% Volume, Visits</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ctr" fontAlgn="b"/>
                      <a:r>
                        <a:rPr lang="en-US" sz="1100" b="1" i="0" u="none" strike="noStrike" dirty="0">
                          <a:solidFill>
                            <a:srgbClr val="FFFFFF"/>
                          </a:solidFill>
                          <a:effectLst/>
                          <a:latin typeface="Calibri" panose="020F0502020204030204" pitchFamily="34" charset="0"/>
                        </a:rPr>
                        <a:t>% Volume, RN</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822921429"/>
                  </a:ext>
                </a:extLst>
              </a:tr>
              <a:tr h="184150">
                <a:tc>
                  <a:txBody>
                    <a:bodyPr/>
                    <a:lstStyle/>
                    <a:p>
                      <a:pPr algn="ctr" fontAlgn="b"/>
                      <a:r>
                        <a:rPr lang="en-US" sz="1100" b="0" i="0" u="none" strike="noStrike" dirty="0">
                          <a:solidFill>
                            <a:srgbClr val="000000"/>
                          </a:solidFill>
                          <a:effectLst/>
                          <a:latin typeface="Calibri" panose="020F0502020204030204" pitchFamily="34" charset="0"/>
                        </a:rPr>
                        <a:t>Desktop</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ctr" fontAlgn="b"/>
                      <a:r>
                        <a:rPr lang="en-US" sz="1100" b="0" i="0" u="none" strike="noStrike" dirty="0">
                          <a:solidFill>
                            <a:srgbClr val="000000"/>
                          </a:solidFill>
                          <a:effectLst/>
                          <a:latin typeface="Calibri" panose="020F0502020204030204" pitchFamily="34" charset="0"/>
                        </a:rPr>
                        <a:t>406,923,825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ctr" fontAlgn="b"/>
                      <a:r>
                        <a:rPr lang="en-US" sz="1100" b="0" i="0" u="none" strike="noStrike" dirty="0">
                          <a:solidFill>
                            <a:srgbClr val="000000"/>
                          </a:solidFill>
                          <a:effectLst/>
                          <a:latin typeface="Calibri" panose="020F0502020204030204" pitchFamily="34" charset="0"/>
                        </a:rPr>
                        <a:t>49,252,125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ctr" fontAlgn="b"/>
                      <a:r>
                        <a:rPr lang="en-US" sz="1100" b="0" i="0" u="none" strike="noStrike" dirty="0">
                          <a:solidFill>
                            <a:srgbClr val="000000"/>
                          </a:solidFill>
                          <a:effectLst/>
                          <a:latin typeface="Calibri" panose="020F0502020204030204" pitchFamily="34" charset="0"/>
                        </a:rPr>
                        <a:t>49.8%</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ctr" fontAlgn="b"/>
                      <a:r>
                        <a:rPr lang="en-US" sz="1100" b="0" i="0" u="none" strike="noStrike" dirty="0">
                          <a:solidFill>
                            <a:srgbClr val="000000"/>
                          </a:solidFill>
                          <a:effectLst/>
                          <a:latin typeface="Calibri" panose="020F0502020204030204" pitchFamily="34" charset="0"/>
                        </a:rPr>
                        <a:t>77.2%</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extLst>
                  <a:ext uri="{0D108BD9-81ED-4DB2-BD59-A6C34878D82A}">
                    <a16:rowId xmlns:a16="http://schemas.microsoft.com/office/drawing/2014/main" val="461428733"/>
                  </a:ext>
                </a:extLst>
              </a:tr>
              <a:tr h="184150">
                <a:tc>
                  <a:txBody>
                    <a:bodyPr/>
                    <a:lstStyle/>
                    <a:p>
                      <a:pPr algn="ctr" fontAlgn="b"/>
                      <a:r>
                        <a:rPr lang="en-US" sz="1100" b="0" i="0" u="none" strike="noStrike" dirty="0">
                          <a:solidFill>
                            <a:srgbClr val="000000"/>
                          </a:solidFill>
                          <a:effectLst/>
                          <a:latin typeface="Calibri" panose="020F0502020204030204" pitchFamily="34" charset="0"/>
                        </a:rPr>
                        <a:t>Mobile</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2DCDB"/>
                    </a:solidFill>
                  </a:tcPr>
                </a:tc>
                <a:tc>
                  <a:txBody>
                    <a:bodyPr/>
                    <a:lstStyle/>
                    <a:p>
                      <a:pPr algn="ctr" fontAlgn="b"/>
                      <a:r>
                        <a:rPr lang="en-US" sz="1100" b="0" i="0" u="none" strike="noStrike" dirty="0">
                          <a:solidFill>
                            <a:srgbClr val="000000"/>
                          </a:solidFill>
                          <a:effectLst/>
                          <a:latin typeface="Calibri" panose="020F0502020204030204" pitchFamily="34" charset="0"/>
                        </a:rPr>
                        <a:t>410,045,643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2DCDB"/>
                    </a:solidFill>
                  </a:tcPr>
                </a:tc>
                <a:tc>
                  <a:txBody>
                    <a:bodyPr/>
                    <a:lstStyle/>
                    <a:p>
                      <a:pPr algn="ctr" fontAlgn="b"/>
                      <a:r>
                        <a:rPr lang="en-US" sz="1100" b="0" i="0" u="none" strike="noStrike" dirty="0">
                          <a:solidFill>
                            <a:srgbClr val="000000"/>
                          </a:solidFill>
                          <a:effectLst/>
                          <a:latin typeface="Calibri" panose="020F0502020204030204" pitchFamily="34" charset="0"/>
                        </a:rPr>
                        <a:t>14,530,459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2DCDB"/>
                    </a:solidFill>
                  </a:tcPr>
                </a:tc>
                <a:tc>
                  <a:txBody>
                    <a:bodyPr/>
                    <a:lstStyle/>
                    <a:p>
                      <a:pPr algn="ctr" fontAlgn="b"/>
                      <a:r>
                        <a:rPr lang="en-US" sz="1100" b="0" i="0" u="none" strike="noStrike" dirty="0">
                          <a:solidFill>
                            <a:srgbClr val="000000"/>
                          </a:solidFill>
                          <a:effectLst/>
                          <a:latin typeface="Calibri" panose="020F0502020204030204" pitchFamily="34" charset="0"/>
                        </a:rPr>
                        <a:t>50.2%</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F2DCDB"/>
                    </a:solidFill>
                  </a:tcPr>
                </a:tc>
                <a:tc>
                  <a:txBody>
                    <a:bodyPr/>
                    <a:lstStyle/>
                    <a:p>
                      <a:pPr algn="ctr" fontAlgn="b"/>
                      <a:r>
                        <a:rPr lang="en-US" sz="1100" b="0" i="0" u="none" strike="noStrike" dirty="0">
                          <a:solidFill>
                            <a:srgbClr val="000000"/>
                          </a:solidFill>
                          <a:effectLst/>
                          <a:latin typeface="Calibri" panose="020F0502020204030204" pitchFamily="34" charset="0"/>
                        </a:rPr>
                        <a:t>22.8%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F2DCDB"/>
                    </a:solidFill>
                  </a:tcPr>
                </a:tc>
                <a:extLst>
                  <a:ext uri="{0D108BD9-81ED-4DB2-BD59-A6C34878D82A}">
                    <a16:rowId xmlns:a16="http://schemas.microsoft.com/office/drawing/2014/main" val="2125870879"/>
                  </a:ext>
                </a:extLst>
              </a:tr>
              <a:tr h="184150">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047294717"/>
                  </a:ext>
                </a:extLst>
              </a:tr>
              <a:tr h="184150">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745928147"/>
                  </a:ext>
                </a:extLst>
              </a:tr>
              <a:tr h="184150">
                <a:tc>
                  <a:txBody>
                    <a:bodyPr/>
                    <a:lstStyle/>
                    <a:p>
                      <a:pPr algn="ctr" fontAlgn="t"/>
                      <a:r>
                        <a:rPr lang="en-US" sz="1100" b="1" i="0" u="none" strike="noStrike" dirty="0">
                          <a:solidFill>
                            <a:srgbClr val="FFFFFF"/>
                          </a:solidFill>
                          <a:effectLst/>
                          <a:latin typeface="Calibri" panose="020F0502020204030204" pitchFamily="34" charset="0"/>
                        </a:rPr>
                        <a:t>Mkt Channel</a:t>
                      </a:r>
                    </a:p>
                  </a:txBody>
                  <a:tcPr marL="6350" marR="6350" marT="6350" marB="0">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BACC6"/>
                    </a:solidFill>
                  </a:tcPr>
                </a:tc>
                <a:tc>
                  <a:txBody>
                    <a:bodyPr/>
                    <a:lstStyle/>
                    <a:p>
                      <a:pPr algn="ctr" fontAlgn="t"/>
                      <a:r>
                        <a:rPr lang="en-US" sz="1100" b="1" i="0" u="none" strike="noStrike" dirty="0">
                          <a:solidFill>
                            <a:srgbClr val="FFFFFF"/>
                          </a:solidFill>
                          <a:effectLst/>
                          <a:latin typeface="Calibri" panose="020F0502020204030204" pitchFamily="34" charset="0"/>
                        </a:rPr>
                        <a:t> Visits </a:t>
                      </a:r>
                    </a:p>
                  </a:txBody>
                  <a:tcPr marL="6350" marR="6350" marT="63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BACC6"/>
                    </a:solidFill>
                  </a:tcPr>
                </a:tc>
                <a:tc>
                  <a:txBody>
                    <a:bodyPr/>
                    <a:lstStyle/>
                    <a:p>
                      <a:pPr algn="ctr" fontAlgn="t"/>
                      <a:r>
                        <a:rPr lang="en-US" sz="1100" b="1" i="0" u="none" strike="noStrike" dirty="0">
                          <a:solidFill>
                            <a:srgbClr val="FFFFFF"/>
                          </a:solidFill>
                          <a:effectLst/>
                          <a:latin typeface="Calibri" panose="020F0502020204030204" pitchFamily="34" charset="0"/>
                        </a:rPr>
                        <a:t> RNs </a:t>
                      </a:r>
                    </a:p>
                  </a:txBody>
                  <a:tcPr marL="6350" marR="6350" marT="63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BACC6"/>
                    </a:solidFill>
                  </a:tcPr>
                </a:tc>
                <a:tc>
                  <a:txBody>
                    <a:bodyPr/>
                    <a:lstStyle/>
                    <a:p>
                      <a:pPr algn="ctr" fontAlgn="b"/>
                      <a:r>
                        <a:rPr lang="en-US" sz="1100" b="1" i="0" u="none" strike="noStrike" dirty="0">
                          <a:solidFill>
                            <a:srgbClr val="FFFFFF"/>
                          </a:solidFill>
                          <a:effectLst/>
                          <a:latin typeface="Calibri" panose="020F0502020204030204" pitchFamily="34" charset="0"/>
                        </a:rPr>
                        <a:t>% Volume, Visits</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BACC6"/>
                    </a:solidFill>
                  </a:tcPr>
                </a:tc>
                <a:tc>
                  <a:txBody>
                    <a:bodyPr/>
                    <a:lstStyle/>
                    <a:p>
                      <a:pPr algn="ctr" fontAlgn="b"/>
                      <a:r>
                        <a:rPr lang="en-US" sz="1100" b="1" i="0" u="none" strike="noStrike" dirty="0">
                          <a:solidFill>
                            <a:srgbClr val="FFFFFF"/>
                          </a:solidFill>
                          <a:effectLst/>
                          <a:latin typeface="Calibri" panose="020F0502020204030204" pitchFamily="34" charset="0"/>
                        </a:rPr>
                        <a:t>% Volume, RN</a:t>
                      </a:r>
                    </a:p>
                  </a:txBody>
                  <a:tcPr marL="6350" marR="6350" marT="635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BACC6"/>
                    </a:solidFill>
                  </a:tcPr>
                </a:tc>
                <a:extLst>
                  <a:ext uri="{0D108BD9-81ED-4DB2-BD59-A6C34878D82A}">
                    <a16:rowId xmlns:a16="http://schemas.microsoft.com/office/drawing/2014/main" val="2152449496"/>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2</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275,650,388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34,995,774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33.7%</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54.9%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extLst>
                  <a:ext uri="{0D108BD9-81ED-4DB2-BD59-A6C34878D82A}">
                    <a16:rowId xmlns:a16="http://schemas.microsoft.com/office/drawing/2014/main" val="1404665802"/>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1</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43,232,456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6,317,841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5.3%</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9.9%</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extLst>
                  <a:ext uri="{0D108BD9-81ED-4DB2-BD59-A6C34878D82A}">
                    <a16:rowId xmlns:a16="http://schemas.microsoft.com/office/drawing/2014/main" val="706748318"/>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3</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98,465,181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5,738,605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12.1%</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9.0%</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extLst>
                  <a:ext uri="{0D108BD9-81ED-4DB2-BD59-A6C34878D82A}">
                    <a16:rowId xmlns:a16="http://schemas.microsoft.com/office/drawing/2014/main" val="920508696"/>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7</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114,679,033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4,141,897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14.0%</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6.5%</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extLst>
                  <a:ext uri="{0D108BD9-81ED-4DB2-BD59-A6C34878D82A}">
                    <a16:rowId xmlns:a16="http://schemas.microsoft.com/office/drawing/2014/main" val="134221790"/>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6</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129,682,639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3,894,527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15.9%</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6.1%</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extLst>
                  <a:ext uri="{0D108BD9-81ED-4DB2-BD59-A6C34878D82A}">
                    <a16:rowId xmlns:a16="http://schemas.microsoft.com/office/drawing/2014/main" val="1720642735"/>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5</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30,209,092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3,626,140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3.7%</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5.7%</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extLst>
                  <a:ext uri="{0D108BD9-81ED-4DB2-BD59-A6C34878D82A}">
                    <a16:rowId xmlns:a16="http://schemas.microsoft.com/office/drawing/2014/main" val="3142608682"/>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8</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61,566,143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2,192,685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7.5%</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3.4%</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extLst>
                  <a:ext uri="{0D108BD9-81ED-4DB2-BD59-A6C34878D82A}">
                    <a16:rowId xmlns:a16="http://schemas.microsoft.com/office/drawing/2014/main" val="1557379216"/>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9</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47,680,009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2,154,785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5.8%</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3.4%</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AEEF3"/>
                    </a:solidFill>
                  </a:tcPr>
                </a:tc>
                <a:extLst>
                  <a:ext uri="{0D108BD9-81ED-4DB2-BD59-A6C34878D82A}">
                    <a16:rowId xmlns:a16="http://schemas.microsoft.com/office/drawing/2014/main" val="3047166904"/>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4</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12,713,867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530,974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1.6%</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tc>
                  <a:txBody>
                    <a:bodyPr/>
                    <a:lstStyle/>
                    <a:p>
                      <a:pPr algn="ctr" fontAlgn="b"/>
                      <a:r>
                        <a:rPr lang="en-US" sz="1100" b="0" i="0" u="none" strike="noStrike" dirty="0">
                          <a:solidFill>
                            <a:srgbClr val="000000"/>
                          </a:solidFill>
                          <a:effectLst/>
                          <a:latin typeface="Calibri" panose="020F0502020204030204" pitchFamily="34" charset="0"/>
                        </a:rPr>
                        <a:t>0.8%</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7DEE8"/>
                    </a:solidFill>
                  </a:tcPr>
                </a:tc>
                <a:extLst>
                  <a:ext uri="{0D108BD9-81ED-4DB2-BD59-A6C34878D82A}">
                    <a16:rowId xmlns:a16="http://schemas.microsoft.com/office/drawing/2014/main" val="2680110918"/>
                  </a:ext>
                </a:extLst>
              </a:tr>
              <a:tr h="184150">
                <a:tc>
                  <a:txBody>
                    <a:bodyPr/>
                    <a:lstStyle/>
                    <a:p>
                      <a:pPr algn="ctr" fontAlgn="b"/>
                      <a:r>
                        <a:rPr lang="en-US" sz="1100" b="0" i="0" u="none" strike="noStrike" dirty="0">
                          <a:solidFill>
                            <a:srgbClr val="000000"/>
                          </a:solidFill>
                          <a:effectLst/>
                          <a:latin typeface="Calibri" panose="020F0502020204030204" pitchFamily="34" charset="0"/>
                        </a:rPr>
                        <a:t>Channel 10</a:t>
                      </a:r>
                    </a:p>
                  </a:txBody>
                  <a:tcPr marL="6350" marR="6350" marT="635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3,089,232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189,364 </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6350" marR="6350" marT="63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AEEF3"/>
                    </a:solidFill>
                  </a:tcPr>
                </a:tc>
                <a:tc>
                  <a:txBody>
                    <a:bodyPr/>
                    <a:lstStyle/>
                    <a:p>
                      <a:pPr algn="ctr" fontAlgn="b"/>
                      <a:r>
                        <a:rPr lang="en-US" sz="1100" b="0" i="0" u="none" strike="noStrike" dirty="0">
                          <a:solidFill>
                            <a:srgbClr val="000000"/>
                          </a:solidFill>
                          <a:effectLst/>
                          <a:latin typeface="Calibri" panose="020F0502020204030204" pitchFamily="34" charset="0"/>
                        </a:rPr>
                        <a:t>0.3%</a:t>
                      </a:r>
                    </a:p>
                  </a:txBody>
                  <a:tcPr marL="6350" marR="6350" marT="635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AEEF3"/>
                    </a:solidFill>
                  </a:tcPr>
                </a:tc>
                <a:extLst>
                  <a:ext uri="{0D108BD9-81ED-4DB2-BD59-A6C34878D82A}">
                    <a16:rowId xmlns:a16="http://schemas.microsoft.com/office/drawing/2014/main" val="3680512793"/>
                  </a:ext>
                </a:extLst>
              </a:tr>
            </a:tbl>
          </a:graphicData>
        </a:graphic>
      </p:graphicFrame>
    </p:spTree>
    <p:extLst>
      <p:ext uri="{BB962C8B-B14F-4D97-AF65-F5344CB8AC3E}">
        <p14:creationId xmlns:p14="http://schemas.microsoft.com/office/powerpoint/2010/main" val="280842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1A73C2-38B4-49EA-BB5B-7EBBBB31C940}"/>
              </a:ext>
            </a:extLst>
          </p:cNvPr>
          <p:cNvSpPr>
            <a:spLocks noGrp="1"/>
          </p:cNvSpPr>
          <p:nvPr>
            <p:ph type="title"/>
          </p:nvPr>
        </p:nvSpPr>
        <p:spPr>
          <a:xfrm>
            <a:off x="838200" y="365126"/>
            <a:ext cx="10515600" cy="1055212"/>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Conclusions &amp; Proposals</a:t>
            </a:r>
          </a:p>
        </p:txBody>
      </p:sp>
      <p:sp>
        <p:nvSpPr>
          <p:cNvPr id="5" name="Content Placeholder 4">
            <a:extLst>
              <a:ext uri="{FF2B5EF4-FFF2-40B4-BE49-F238E27FC236}">
                <a16:creationId xmlns:a16="http://schemas.microsoft.com/office/drawing/2014/main" id="{979A43E3-492B-439B-B109-0564E6B76996}"/>
              </a:ext>
            </a:extLst>
          </p:cNvPr>
          <p:cNvSpPr>
            <a:spLocks noGrp="1"/>
          </p:cNvSpPr>
          <p:nvPr>
            <p:ph idx="1"/>
          </p:nvPr>
        </p:nvSpPr>
        <p:spPr>
          <a:xfrm>
            <a:off x="789076" y="1420337"/>
            <a:ext cx="10693797" cy="4843613"/>
          </a:xfrm>
        </p:spPr>
        <p:txBody>
          <a:bodyPr>
            <a:noAutofit/>
          </a:bodyPr>
          <a:lstStyle/>
          <a:p>
            <a:pPr marL="0" indent="0">
              <a:buNone/>
            </a:pPr>
            <a:r>
              <a:rPr lang="en-US" sz="2000" u="sng" dirty="0">
                <a:solidFill>
                  <a:schemeClr val="accent5">
                    <a:lumMod val="75000"/>
                  </a:schemeClr>
                </a:solidFill>
              </a:rPr>
              <a:t>Geographic Region</a:t>
            </a:r>
          </a:p>
          <a:p>
            <a:pPr lvl="1"/>
            <a:r>
              <a:rPr lang="en-US" sz="1600" dirty="0"/>
              <a:t>Region 1  is a high volume, high booking rate region, but is lacking in RN per order. </a:t>
            </a:r>
          </a:p>
          <a:p>
            <a:pPr lvl="1"/>
            <a:r>
              <a:rPr lang="en-US" sz="1600" dirty="0"/>
              <a:t>Focus on promoting additional nights per booking </a:t>
            </a:r>
          </a:p>
          <a:p>
            <a:pPr lvl="2"/>
            <a:r>
              <a:rPr lang="en-US" sz="1600" dirty="0"/>
              <a:t>Incentivize additional nights booked on each order for this region</a:t>
            </a:r>
          </a:p>
          <a:p>
            <a:pPr marL="0" indent="0">
              <a:buNone/>
            </a:pPr>
            <a:r>
              <a:rPr lang="en-US" sz="2000" u="sng" dirty="0">
                <a:solidFill>
                  <a:schemeClr val="accent5">
                    <a:lumMod val="75000"/>
                  </a:schemeClr>
                </a:solidFill>
              </a:rPr>
              <a:t>Platform</a:t>
            </a:r>
          </a:p>
          <a:p>
            <a:pPr lvl="1"/>
            <a:r>
              <a:rPr lang="en-US" sz="1600" dirty="0"/>
              <a:t>Mobile is underperforming compared to Desktop despite having similar visits. Also, Mobile tends to be much more accessible, which gives the platform a potentially larger market share.</a:t>
            </a:r>
          </a:p>
          <a:p>
            <a:pPr lvl="1"/>
            <a:r>
              <a:rPr lang="en-US" sz="1600" dirty="0"/>
              <a:t>Focus on increasing mobile booking rates and RNs per order:</a:t>
            </a:r>
          </a:p>
          <a:p>
            <a:pPr lvl="2"/>
            <a:r>
              <a:rPr lang="en-US" sz="1600" dirty="0"/>
              <a:t>Perform market research to find out why Mobile is not as successful as Desktop</a:t>
            </a:r>
          </a:p>
          <a:p>
            <a:pPr lvl="2"/>
            <a:r>
              <a:rPr lang="en-US" sz="1600" dirty="0"/>
              <a:t>Improve the user experience for mobile devices, making it easy to place an order</a:t>
            </a:r>
          </a:p>
          <a:p>
            <a:pPr marL="0" indent="0">
              <a:buNone/>
            </a:pPr>
            <a:r>
              <a:rPr lang="en-US" sz="2000" u="sng" dirty="0">
                <a:solidFill>
                  <a:schemeClr val="accent5">
                    <a:lumMod val="75000"/>
                  </a:schemeClr>
                </a:solidFill>
              </a:rPr>
              <a:t>Marketing Channel</a:t>
            </a:r>
          </a:p>
          <a:p>
            <a:pPr lvl="1"/>
            <a:r>
              <a:rPr lang="en-US" sz="1600" dirty="0"/>
              <a:t>Channel 1 saw explosive growth in 2019, outperforming the booking rate of every other channel</a:t>
            </a:r>
          </a:p>
          <a:p>
            <a:pPr lvl="1"/>
            <a:r>
              <a:rPr lang="en-US" sz="1600" dirty="0"/>
              <a:t>Channel 2 has the largest volume by far, but only average on RN per order</a:t>
            </a:r>
          </a:p>
          <a:p>
            <a:pPr lvl="1"/>
            <a:r>
              <a:rPr lang="en-US" sz="1600" dirty="0"/>
              <a:t>Focus on investigating and replicating methodology implemented in Channel 1 for other channels AND on promoting additional nights on Channel 2</a:t>
            </a:r>
          </a:p>
          <a:p>
            <a:pPr marL="800100" lvl="1" indent="-342900">
              <a:buFont typeface="+mj-lt"/>
              <a:buAutoNum type="arabicPeriod"/>
            </a:pPr>
            <a:endParaRPr lang="en-US" sz="1800" dirty="0"/>
          </a:p>
          <a:p>
            <a:pPr marL="800100" lvl="1" indent="-342900">
              <a:buFont typeface="+mj-lt"/>
              <a:buAutoNum type="arabicPeriod"/>
            </a:pPr>
            <a:endParaRPr lang="en-US" sz="1800" dirty="0"/>
          </a:p>
          <a:p>
            <a:pPr marL="1257300" lvl="2" indent="-342900">
              <a:buFont typeface="+mj-lt"/>
              <a:buAutoNum type="arabicPeriod"/>
            </a:pPr>
            <a:endParaRPr lang="en-US" sz="1400" dirty="0"/>
          </a:p>
          <a:p>
            <a:pPr marL="800100" lvl="1" indent="-342900">
              <a:buFont typeface="+mj-lt"/>
              <a:buAutoNum type="arabicPeriod"/>
            </a:pPr>
            <a:endParaRPr lang="en-US" sz="200" u="sng" dirty="0"/>
          </a:p>
          <a:p>
            <a:pPr marL="800100" lvl="1" indent="-342900">
              <a:buFont typeface="+mj-lt"/>
              <a:buAutoNum type="arabicPeriod"/>
            </a:pPr>
            <a:endParaRPr lang="en-US" sz="1000" u="sng" dirty="0"/>
          </a:p>
        </p:txBody>
      </p:sp>
    </p:spTree>
    <p:extLst>
      <p:ext uri="{BB962C8B-B14F-4D97-AF65-F5344CB8AC3E}">
        <p14:creationId xmlns:p14="http://schemas.microsoft.com/office/powerpoint/2010/main" val="698517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3034</TotalTime>
  <Words>995</Words>
  <Application>Microsoft Office PowerPoint</Application>
  <PresentationFormat>Widescreen</PresentationFormat>
  <Paragraphs>205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 Neue</vt:lpstr>
      <vt:lpstr>Roboto Light</vt:lpstr>
      <vt:lpstr>Office Theme</vt:lpstr>
      <vt:lpstr>Net Room Nights   Performance Analysis </vt:lpstr>
      <vt:lpstr>Overview</vt:lpstr>
      <vt:lpstr>PowerPoint Presentation</vt:lpstr>
      <vt:lpstr>PowerPoint Presentation</vt:lpstr>
      <vt:lpstr>PowerPoint Presentation</vt:lpstr>
      <vt:lpstr>PowerPoint Presentation</vt:lpstr>
      <vt:lpstr>PowerPoint Presentation</vt:lpstr>
      <vt:lpstr>Volume: The remaining piece</vt:lpstr>
      <vt:lpstr>Conclusions &amp; Proposals</vt:lpstr>
      <vt:lpstr>What Else?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Acquisition:   Current Trends</dc:title>
  <dc:creator>Gerardo</dc:creator>
  <cp:lastModifiedBy>gerardo de la o</cp:lastModifiedBy>
  <cp:revision>17</cp:revision>
  <dcterms:created xsi:type="dcterms:W3CDTF">2020-11-13T22:39:23Z</dcterms:created>
  <dcterms:modified xsi:type="dcterms:W3CDTF">2023-04-24T19:14:46Z</dcterms:modified>
</cp:coreProperties>
</file>