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Old Standard TT"/>
      <p:regular r:id="rId19"/>
      <p:bold r:id="rId20"/>
      <p:italic r:id="rId21"/>
    </p:embeddedFont>
    <p:embeddedFont>
      <p:font typeface="Barlow SemiBold"/>
      <p:regular r:id="rId22"/>
      <p:bold r:id="rId23"/>
      <p:italic r:id="rId24"/>
      <p:boldItalic r:id="rId25"/>
    </p:embeddedFont>
    <p:embeddedFont>
      <p:font typeface="Barlow Light"/>
      <p:regular r:id="rId26"/>
      <p:bold r:id="rId27"/>
      <p:italic r:id="rId28"/>
      <p:boldItalic r:id="rId29"/>
    </p:embeddedFont>
    <p:embeddedFont>
      <p:font typeface="Barlow"/>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22" Type="http://schemas.openxmlformats.org/officeDocument/2006/relationships/font" Target="fonts/BarlowSemiBold-regular.fntdata"/><Relationship Id="rId21" Type="http://schemas.openxmlformats.org/officeDocument/2006/relationships/font" Target="fonts/OldStandardTT-italic.fntdata"/><Relationship Id="rId24" Type="http://schemas.openxmlformats.org/officeDocument/2006/relationships/font" Target="fonts/BarlowSemiBold-italic.fntdata"/><Relationship Id="rId23" Type="http://schemas.openxmlformats.org/officeDocument/2006/relationships/font" Target="fonts/Barlow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arlowLight-regular.fntdata"/><Relationship Id="rId25" Type="http://schemas.openxmlformats.org/officeDocument/2006/relationships/font" Target="fonts/BarlowSemiBold-boldItalic.fntdata"/><Relationship Id="rId28" Type="http://schemas.openxmlformats.org/officeDocument/2006/relationships/font" Target="fonts/BarlowLight-italic.fntdata"/><Relationship Id="rId27" Type="http://schemas.openxmlformats.org/officeDocument/2006/relationships/font" Target="fonts/Barlow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BarlowLigh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bold.fntdata"/><Relationship Id="rId30" Type="http://schemas.openxmlformats.org/officeDocument/2006/relationships/font" Target="fonts/Barlow-regular.fntdata"/><Relationship Id="rId11" Type="http://schemas.openxmlformats.org/officeDocument/2006/relationships/slide" Target="slides/slide5.xml"/><Relationship Id="rId33" Type="http://schemas.openxmlformats.org/officeDocument/2006/relationships/font" Target="fonts/Barlow-boldItalic.fntdata"/><Relationship Id="rId10" Type="http://schemas.openxmlformats.org/officeDocument/2006/relationships/slide" Target="slides/slide4.xml"/><Relationship Id="rId32" Type="http://schemas.openxmlformats.org/officeDocument/2006/relationships/font" Target="fonts/Barlow-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OldStandardT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2087b46134_0_5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2087b46134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2087b46134_0_15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2087b46134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2087b46134_0_16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2087b46134_0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2087b46134_0_16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2087b46134_0_1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2087b46134_0_15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2087b46134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20f9109da4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20f9109da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2087b46134_0_15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2087b46134_0_1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20f9109da4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20f9109d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2087b46134_0_15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2087b46134_0_1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2087b46134_0_15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2087b46134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2087b46134_0_15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2087b46134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2087b46134_0_15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2087b46134_0_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225" y="0"/>
            <a:ext cx="9144224" cy="5143512"/>
            <a:chOff x="-225" y="0"/>
            <a:chExt cx="9144224" cy="5143512"/>
          </a:xfrm>
        </p:grpSpPr>
        <p:sp>
          <p:nvSpPr>
            <p:cNvPr id="56" name="Google Shape;56;p14"/>
            <p:cNvSpPr/>
            <p:nvPr/>
          </p:nvSpPr>
          <p:spPr>
            <a:xfrm>
              <a:off x="0" y="0"/>
              <a:ext cx="6100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175" y="1541675"/>
              <a:ext cx="6870000" cy="206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4"/>
            <p:cNvGrpSpPr/>
            <p:nvPr/>
          </p:nvGrpSpPr>
          <p:grpSpPr>
            <a:xfrm>
              <a:off x="8477595" y="4477088"/>
              <a:ext cx="666403" cy="666424"/>
              <a:chOff x="7996345" y="980275"/>
              <a:chExt cx="666403" cy="666424"/>
            </a:xfrm>
          </p:grpSpPr>
          <p:sp>
            <p:nvSpPr>
              <p:cNvPr id="59" name="Google Shape;59;p14"/>
              <p:cNvSpPr/>
              <p:nvPr/>
            </p:nvSpPr>
            <p:spPr>
              <a:xfrm>
                <a:off x="7996345"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8198672"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8400998"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996345"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8198672"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400998"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7996345"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198672"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400998"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7996345"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8198672"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400998"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603324"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603324"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603324"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8603349"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7042555" y="1541664"/>
              <a:ext cx="730045" cy="2060087"/>
              <a:chOff x="7022220" y="1541675"/>
              <a:chExt cx="666403" cy="1880499"/>
            </a:xfrm>
          </p:grpSpPr>
          <p:sp>
            <p:nvSpPr>
              <p:cNvPr id="76" name="Google Shape;76;p14"/>
              <p:cNvSpPr/>
              <p:nvPr/>
            </p:nvSpPr>
            <p:spPr>
              <a:xfrm>
                <a:off x="7022220"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24547"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7426873"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7022220"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7224547"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7426873"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7022220"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7224547"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7426873"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7022220"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7224547"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7426873"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7629199"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7629199"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7629199"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7629224"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7022220"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7224547"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7426873"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7022220"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7224547"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7426873"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7022220"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7224547"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7426873"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7022220"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7224547"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7426873"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7629199"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7629199"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7629199"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7629224"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7022220"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7224547"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7426873"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7022220"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7224547"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7426873"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7629199"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7629224"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4"/>
            <p:cNvGrpSpPr/>
            <p:nvPr/>
          </p:nvGrpSpPr>
          <p:grpSpPr>
            <a:xfrm>
              <a:off x="-225" y="2008293"/>
              <a:ext cx="301822" cy="1126923"/>
              <a:chOff x="-225" y="1987280"/>
              <a:chExt cx="318950" cy="1190873"/>
            </a:xfrm>
          </p:grpSpPr>
          <p:sp>
            <p:nvSpPr>
              <p:cNvPr id="117" name="Google Shape;117;p14"/>
              <p:cNvSpPr/>
              <p:nvPr/>
            </p:nvSpPr>
            <p:spPr>
              <a:xfrm>
                <a:off x="-175" y="1987280"/>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4"/>
            <p:cNvGrpSpPr/>
            <p:nvPr/>
          </p:nvGrpSpPr>
          <p:grpSpPr>
            <a:xfrm>
              <a:off x="8842175" y="668859"/>
              <a:ext cx="301822" cy="872807"/>
              <a:chOff x="-225" y="2255817"/>
              <a:chExt cx="318950" cy="922336"/>
            </a:xfrm>
          </p:grpSpPr>
          <p:sp>
            <p:nvSpPr>
              <p:cNvPr id="123" name="Google Shape;123;p14"/>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14"/>
            <p:cNvGrpSpPr/>
            <p:nvPr/>
          </p:nvGrpSpPr>
          <p:grpSpPr>
            <a:xfrm>
              <a:off x="5798375" y="4270684"/>
              <a:ext cx="301822" cy="872807"/>
              <a:chOff x="1611209" y="2255817"/>
              <a:chExt cx="318950" cy="922336"/>
            </a:xfrm>
          </p:grpSpPr>
          <p:sp>
            <p:nvSpPr>
              <p:cNvPr id="128" name="Google Shape;128;p14"/>
              <p:cNvSpPr/>
              <p:nvPr/>
            </p:nvSpPr>
            <p:spPr>
              <a:xfrm>
                <a:off x="1611259"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1611259"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1611209"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1611209" y="30614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14"/>
            <p:cNvGrpSpPr/>
            <p:nvPr/>
          </p:nvGrpSpPr>
          <p:grpSpPr>
            <a:xfrm>
              <a:off x="685795" y="0"/>
              <a:ext cx="666403" cy="666424"/>
              <a:chOff x="7996345" y="980275"/>
              <a:chExt cx="666403" cy="666424"/>
            </a:xfrm>
          </p:grpSpPr>
          <p:sp>
            <p:nvSpPr>
              <p:cNvPr id="133" name="Google Shape;133;p14"/>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9" name="Google Shape;149;p14"/>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0" name="Shape 150"/>
        <p:cNvGrpSpPr/>
        <p:nvPr/>
      </p:nvGrpSpPr>
      <p:grpSpPr>
        <a:xfrm>
          <a:off x="0" y="0"/>
          <a:ext cx="0" cy="0"/>
          <a:chOff x="0" y="0"/>
          <a:chExt cx="0" cy="0"/>
        </a:xfrm>
      </p:grpSpPr>
      <p:sp>
        <p:nvSpPr>
          <p:cNvPr id="151" name="Google Shape;151;p15"/>
          <p:cNvSpPr/>
          <p:nvPr/>
        </p:nvSpPr>
        <p:spPr>
          <a:xfrm>
            <a:off x="6100358" y="13"/>
            <a:ext cx="3050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175" y="1541675"/>
            <a:ext cx="6870000" cy="20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15"/>
          <p:cNvGrpSpPr/>
          <p:nvPr/>
        </p:nvGrpSpPr>
        <p:grpSpPr>
          <a:xfrm>
            <a:off x="8477595" y="4477088"/>
            <a:ext cx="666403" cy="666424"/>
            <a:chOff x="7996345" y="980275"/>
            <a:chExt cx="666403" cy="666424"/>
          </a:xfrm>
        </p:grpSpPr>
        <p:sp>
          <p:nvSpPr>
            <p:cNvPr id="154" name="Google Shape;154;p15"/>
            <p:cNvSpPr/>
            <p:nvPr/>
          </p:nvSpPr>
          <p:spPr>
            <a:xfrm>
              <a:off x="7996345"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8198672"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8400998"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7996345"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8198672"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8400998"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7996345"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8198672"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8400998"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7996345"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8198672"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8400998"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8603324"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8603324"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8603324"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8603349"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5"/>
          <p:cNvGrpSpPr/>
          <p:nvPr/>
        </p:nvGrpSpPr>
        <p:grpSpPr>
          <a:xfrm>
            <a:off x="7042555" y="1541664"/>
            <a:ext cx="508369" cy="2060087"/>
            <a:chOff x="7022220" y="1541675"/>
            <a:chExt cx="464052" cy="1880499"/>
          </a:xfrm>
        </p:grpSpPr>
        <p:sp>
          <p:nvSpPr>
            <p:cNvPr id="171" name="Google Shape;171;p15"/>
            <p:cNvSpPr/>
            <p:nvPr/>
          </p:nvSpPr>
          <p:spPr>
            <a:xfrm>
              <a:off x="7022220"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7224547"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7426873"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7022220"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7224547"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7426873"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7022220"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7224547"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7426873"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7022220"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7224547"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7426873"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7022220"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7224547"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7426873"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7022220"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7224547"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7426873"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7022220"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7224547"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7426873"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7022220"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7224547"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7426873"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7022220"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7224547"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7426873"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7022220"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7224547"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7426873"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15"/>
          <p:cNvGrpSpPr/>
          <p:nvPr/>
        </p:nvGrpSpPr>
        <p:grpSpPr>
          <a:xfrm>
            <a:off x="-225" y="2135380"/>
            <a:ext cx="301822" cy="872770"/>
            <a:chOff x="-225" y="1987280"/>
            <a:chExt cx="318950" cy="922298"/>
          </a:xfrm>
        </p:grpSpPr>
        <p:sp>
          <p:nvSpPr>
            <p:cNvPr id="202" name="Google Shape;202;p15"/>
            <p:cNvSpPr/>
            <p:nvPr/>
          </p:nvSpPr>
          <p:spPr>
            <a:xfrm>
              <a:off x="-175" y="1987280"/>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175"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175"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225"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5"/>
          <p:cNvGrpSpPr/>
          <p:nvPr/>
        </p:nvGrpSpPr>
        <p:grpSpPr>
          <a:xfrm>
            <a:off x="8842175" y="668859"/>
            <a:ext cx="301822" cy="872807"/>
            <a:chOff x="-225" y="2255817"/>
            <a:chExt cx="318950" cy="922336"/>
          </a:xfrm>
        </p:grpSpPr>
        <p:sp>
          <p:nvSpPr>
            <p:cNvPr id="207" name="Google Shape;207;p15"/>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5"/>
          <p:cNvGrpSpPr/>
          <p:nvPr/>
        </p:nvGrpSpPr>
        <p:grpSpPr>
          <a:xfrm>
            <a:off x="6100350" y="4270684"/>
            <a:ext cx="301822" cy="872807"/>
            <a:chOff x="-225" y="2255817"/>
            <a:chExt cx="318950" cy="922336"/>
          </a:xfrm>
        </p:grpSpPr>
        <p:sp>
          <p:nvSpPr>
            <p:cNvPr id="212" name="Google Shape;212;p15"/>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5"/>
          <p:cNvGrpSpPr/>
          <p:nvPr/>
        </p:nvGrpSpPr>
        <p:grpSpPr>
          <a:xfrm>
            <a:off x="685795" y="0"/>
            <a:ext cx="666403" cy="666424"/>
            <a:chOff x="7996345" y="980275"/>
            <a:chExt cx="666403" cy="666424"/>
          </a:xfrm>
        </p:grpSpPr>
        <p:sp>
          <p:nvSpPr>
            <p:cNvPr id="217" name="Google Shape;217;p15"/>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5"/>
          <p:cNvSpPr txBox="1"/>
          <p:nvPr>
            <p:ph type="ctrTitle"/>
          </p:nvPr>
        </p:nvSpPr>
        <p:spPr>
          <a:xfrm>
            <a:off x="603425" y="1794125"/>
            <a:ext cx="5497200" cy="8727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234" name="Google Shape;234;p15"/>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35" name="Shape 235"/>
        <p:cNvGrpSpPr/>
        <p:nvPr/>
      </p:nvGrpSpPr>
      <p:grpSpPr>
        <a:xfrm>
          <a:off x="0" y="0"/>
          <a:ext cx="0" cy="0"/>
          <a:chOff x="0" y="0"/>
          <a:chExt cx="0" cy="0"/>
        </a:xfrm>
      </p:grpSpPr>
      <p:grpSp>
        <p:nvGrpSpPr>
          <p:cNvPr id="236" name="Google Shape;236;p16"/>
          <p:cNvGrpSpPr/>
          <p:nvPr/>
        </p:nvGrpSpPr>
        <p:grpSpPr>
          <a:xfrm>
            <a:off x="-175" y="0"/>
            <a:ext cx="9158125" cy="5149862"/>
            <a:chOff x="-175" y="0"/>
            <a:chExt cx="9158125" cy="5149862"/>
          </a:xfrm>
        </p:grpSpPr>
        <p:sp>
          <p:nvSpPr>
            <p:cNvPr id="237" name="Google Shape;237;p16"/>
            <p:cNvSpPr/>
            <p:nvPr/>
          </p:nvSpPr>
          <p:spPr>
            <a:xfrm>
              <a:off x="0" y="0"/>
              <a:ext cx="7845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16"/>
            <p:cNvGrpSpPr/>
            <p:nvPr/>
          </p:nvGrpSpPr>
          <p:grpSpPr>
            <a:xfrm>
              <a:off x="-175" y="664293"/>
              <a:ext cx="318794" cy="653721"/>
              <a:chOff x="5385375" y="498300"/>
              <a:chExt cx="802200" cy="556500"/>
            </a:xfrm>
          </p:grpSpPr>
          <p:sp>
            <p:nvSpPr>
              <p:cNvPr id="239" name="Google Shape;239;p16"/>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16"/>
            <p:cNvSpPr/>
            <p:nvPr/>
          </p:nvSpPr>
          <p:spPr>
            <a:xfrm>
              <a:off x="666125" y="660475"/>
              <a:ext cx="666300" cy="66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16"/>
            <p:cNvGrpSpPr/>
            <p:nvPr/>
          </p:nvGrpSpPr>
          <p:grpSpPr>
            <a:xfrm>
              <a:off x="8994728" y="670955"/>
              <a:ext cx="149289" cy="653721"/>
              <a:chOff x="5385375" y="498300"/>
              <a:chExt cx="802200" cy="556500"/>
            </a:xfrm>
          </p:grpSpPr>
          <p:sp>
            <p:nvSpPr>
              <p:cNvPr id="245" name="Google Shape;245;p16"/>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6"/>
            <p:cNvGrpSpPr/>
            <p:nvPr/>
          </p:nvGrpSpPr>
          <p:grpSpPr>
            <a:xfrm>
              <a:off x="7508545" y="3014000"/>
              <a:ext cx="666403" cy="1475799"/>
              <a:chOff x="7508545" y="664625"/>
              <a:chExt cx="666403" cy="1475799"/>
            </a:xfrm>
          </p:grpSpPr>
          <p:sp>
            <p:nvSpPr>
              <p:cNvPr id="249" name="Google Shape;249;p16"/>
              <p:cNvSpPr/>
              <p:nvPr/>
            </p:nvSpPr>
            <p:spPr>
              <a:xfrm>
                <a:off x="7508545" y="66462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7710872" y="66462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7913198" y="66462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7508545" y="86696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7710872" y="86696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7913198" y="86696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7508545" y="106930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7710872" y="106930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7913198" y="106930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7508545" y="127164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7710872" y="127164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7913198" y="127164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8115524" y="66462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8115524" y="86696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8115524" y="106930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8115549" y="127164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7508545"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7710872"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7913198"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7508545"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7710872"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7913198"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7508545"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7710872"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7913198"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7508545"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7710872"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7913198"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8115524"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8115524"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8115524"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8115549"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16"/>
            <p:cNvGrpSpPr/>
            <p:nvPr/>
          </p:nvGrpSpPr>
          <p:grpSpPr>
            <a:xfrm>
              <a:off x="666070" y="4483438"/>
              <a:ext cx="666403" cy="666424"/>
              <a:chOff x="7996345" y="980275"/>
              <a:chExt cx="666403" cy="666424"/>
            </a:xfrm>
          </p:grpSpPr>
          <p:sp>
            <p:nvSpPr>
              <p:cNvPr id="282" name="Google Shape;282;p16"/>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8" name="Google Shape;298;p16"/>
          <p:cNvSpPr txBox="1"/>
          <p:nvPr>
            <p:ph idx="1" type="body"/>
          </p:nvPr>
        </p:nvSpPr>
        <p:spPr>
          <a:xfrm>
            <a:off x="1699000" y="660475"/>
            <a:ext cx="5045400" cy="3829200"/>
          </a:xfrm>
          <a:prstGeom prst="rect">
            <a:avLst/>
          </a:prstGeom>
        </p:spPr>
        <p:txBody>
          <a:bodyPr anchorCtr="0" anchor="t" bIns="0" lIns="0" spcFirstLastPara="1" rIns="0" wrap="square" tIns="0">
            <a:noAutofit/>
          </a:bodyPr>
          <a:lstStyle>
            <a:lvl1pPr indent="-457200" lvl="0" marL="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indent="-457200" lvl="1" marL="9144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indent="-457200" lvl="2" marL="1371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indent="-457200" lvl="3" marL="1828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indent="-457200" lvl="4" marL="22860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indent="-457200" lvl="5" marL="2743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indent="-457200" lvl="6" marL="32004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indent="-457200" lvl="7" marL="3657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indent="-457200" lvl="8" marL="4114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p:txBody>
      </p:sp>
      <p:sp>
        <p:nvSpPr>
          <p:cNvPr id="299" name="Google Shape;299;p16"/>
          <p:cNvSpPr txBox="1"/>
          <p:nvPr/>
        </p:nvSpPr>
        <p:spPr>
          <a:xfrm>
            <a:off x="666125" y="574543"/>
            <a:ext cx="6663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lt1"/>
                </a:solidFill>
              </a:rPr>
              <a:t>“</a:t>
            </a:r>
            <a:endParaRPr sz="9600">
              <a:solidFill>
                <a:schemeClr val="lt1"/>
              </a:solidFill>
            </a:endParaRPr>
          </a:p>
        </p:txBody>
      </p:sp>
      <p:sp>
        <p:nvSpPr>
          <p:cNvPr id="300" name="Google Shape;300;p1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1" name="Shape 301"/>
        <p:cNvGrpSpPr/>
        <p:nvPr/>
      </p:nvGrpSpPr>
      <p:grpSpPr>
        <a:xfrm>
          <a:off x="0" y="0"/>
          <a:ext cx="0" cy="0"/>
          <a:chOff x="0" y="0"/>
          <a:chExt cx="0" cy="0"/>
        </a:xfrm>
      </p:grpSpPr>
      <p:grpSp>
        <p:nvGrpSpPr>
          <p:cNvPr id="302" name="Google Shape;302;p17"/>
          <p:cNvGrpSpPr/>
          <p:nvPr/>
        </p:nvGrpSpPr>
        <p:grpSpPr>
          <a:xfrm>
            <a:off x="-207" y="0"/>
            <a:ext cx="9158157" cy="5149835"/>
            <a:chOff x="-207" y="0"/>
            <a:chExt cx="9158157" cy="5149835"/>
          </a:xfrm>
        </p:grpSpPr>
        <p:sp>
          <p:nvSpPr>
            <p:cNvPr id="303" name="Google Shape;303;p17"/>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17"/>
            <p:cNvGrpSpPr/>
            <p:nvPr/>
          </p:nvGrpSpPr>
          <p:grpSpPr>
            <a:xfrm>
              <a:off x="-207" y="664293"/>
              <a:ext cx="155867" cy="653721"/>
              <a:chOff x="5385375" y="498300"/>
              <a:chExt cx="802200" cy="556500"/>
            </a:xfrm>
          </p:grpSpPr>
          <p:sp>
            <p:nvSpPr>
              <p:cNvPr id="307" name="Google Shape;307;p17"/>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7"/>
            <p:cNvGrpSpPr/>
            <p:nvPr/>
          </p:nvGrpSpPr>
          <p:grpSpPr>
            <a:xfrm>
              <a:off x="322384" y="4483463"/>
              <a:ext cx="666347" cy="666373"/>
              <a:chOff x="7134700" y="414375"/>
              <a:chExt cx="501919" cy="501900"/>
            </a:xfrm>
          </p:grpSpPr>
          <p:sp>
            <p:nvSpPr>
              <p:cNvPr id="311" name="Google Shape;311;p17"/>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17"/>
            <p:cNvGrpSpPr/>
            <p:nvPr/>
          </p:nvGrpSpPr>
          <p:grpSpPr>
            <a:xfrm>
              <a:off x="8832384" y="670955"/>
              <a:ext cx="311815" cy="653721"/>
              <a:chOff x="5385375" y="498300"/>
              <a:chExt cx="802200" cy="556500"/>
            </a:xfrm>
          </p:grpSpPr>
          <p:sp>
            <p:nvSpPr>
              <p:cNvPr id="328" name="Google Shape;328;p17"/>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1" name="Google Shape;331;p17"/>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32" name="Google Shape;332;p17"/>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33" name="Google Shape;333;p1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34" name="Shape 334"/>
        <p:cNvGrpSpPr/>
        <p:nvPr/>
      </p:nvGrpSpPr>
      <p:grpSpPr>
        <a:xfrm>
          <a:off x="0" y="0"/>
          <a:ext cx="0" cy="0"/>
          <a:chOff x="0" y="0"/>
          <a:chExt cx="0" cy="0"/>
        </a:xfrm>
      </p:grpSpPr>
      <p:sp>
        <p:nvSpPr>
          <p:cNvPr id="335" name="Google Shape;335;p18"/>
          <p:cNvSpPr/>
          <p:nvPr/>
        </p:nvSpPr>
        <p:spPr>
          <a:xfrm>
            <a:off x="6100358" y="13"/>
            <a:ext cx="3050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322375" y="646500"/>
            <a:ext cx="44706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18"/>
          <p:cNvGrpSpPr/>
          <p:nvPr/>
        </p:nvGrpSpPr>
        <p:grpSpPr>
          <a:xfrm>
            <a:off x="-207" y="646493"/>
            <a:ext cx="155867" cy="653721"/>
            <a:chOff x="5385375" y="498300"/>
            <a:chExt cx="802200" cy="556500"/>
          </a:xfrm>
        </p:grpSpPr>
        <p:sp>
          <p:nvSpPr>
            <p:cNvPr id="339" name="Google Shape;339;p18"/>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18"/>
          <p:cNvGrpSpPr/>
          <p:nvPr/>
        </p:nvGrpSpPr>
        <p:grpSpPr>
          <a:xfrm>
            <a:off x="5434002" y="4483463"/>
            <a:ext cx="666347" cy="666373"/>
            <a:chOff x="7134700" y="414375"/>
            <a:chExt cx="501919" cy="501900"/>
          </a:xfrm>
        </p:grpSpPr>
        <p:sp>
          <p:nvSpPr>
            <p:cNvPr id="343" name="Google Shape;343;p18"/>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18"/>
          <p:cNvGrpSpPr/>
          <p:nvPr/>
        </p:nvGrpSpPr>
        <p:grpSpPr>
          <a:xfrm rot="-5400000">
            <a:off x="8018100" y="-167410"/>
            <a:ext cx="318554" cy="653721"/>
            <a:chOff x="5385375" y="498300"/>
            <a:chExt cx="802200" cy="556500"/>
          </a:xfrm>
        </p:grpSpPr>
        <p:sp>
          <p:nvSpPr>
            <p:cNvPr id="360" name="Google Shape;360;p18"/>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18"/>
          <p:cNvSpPr txBox="1"/>
          <p:nvPr>
            <p:ph type="title"/>
          </p:nvPr>
        </p:nvSpPr>
        <p:spPr>
          <a:xfrm>
            <a:off x="508700" y="646500"/>
            <a:ext cx="4284300" cy="6537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p:txBody>
      </p:sp>
      <p:sp>
        <p:nvSpPr>
          <p:cNvPr id="364" name="Google Shape;364;p18"/>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65" name="Google Shape;365;p1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66" name="Shape 366"/>
        <p:cNvGrpSpPr/>
        <p:nvPr/>
      </p:nvGrpSpPr>
      <p:grpSpPr>
        <a:xfrm>
          <a:off x="0" y="0"/>
          <a:ext cx="0" cy="0"/>
          <a:chOff x="0" y="0"/>
          <a:chExt cx="0" cy="0"/>
        </a:xfrm>
      </p:grpSpPr>
      <p:grpSp>
        <p:nvGrpSpPr>
          <p:cNvPr id="367" name="Google Shape;367;p19"/>
          <p:cNvGrpSpPr/>
          <p:nvPr/>
        </p:nvGrpSpPr>
        <p:grpSpPr>
          <a:xfrm>
            <a:off x="-207" y="0"/>
            <a:ext cx="9158157" cy="5149835"/>
            <a:chOff x="-207" y="0"/>
            <a:chExt cx="9158157" cy="5149835"/>
          </a:xfrm>
        </p:grpSpPr>
        <p:sp>
          <p:nvSpPr>
            <p:cNvPr id="368" name="Google Shape;368;p19"/>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19"/>
            <p:cNvGrpSpPr/>
            <p:nvPr/>
          </p:nvGrpSpPr>
          <p:grpSpPr>
            <a:xfrm>
              <a:off x="-207" y="664293"/>
              <a:ext cx="155867" cy="653721"/>
              <a:chOff x="5385375" y="498300"/>
              <a:chExt cx="802200" cy="556500"/>
            </a:xfrm>
          </p:grpSpPr>
          <p:sp>
            <p:nvSpPr>
              <p:cNvPr id="372" name="Google Shape;372;p19"/>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19"/>
            <p:cNvGrpSpPr/>
            <p:nvPr/>
          </p:nvGrpSpPr>
          <p:grpSpPr>
            <a:xfrm>
              <a:off x="322384" y="4483463"/>
              <a:ext cx="666347" cy="666373"/>
              <a:chOff x="7134700" y="414375"/>
              <a:chExt cx="501919" cy="501900"/>
            </a:xfrm>
          </p:grpSpPr>
          <p:sp>
            <p:nvSpPr>
              <p:cNvPr id="376" name="Google Shape;376;p19"/>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19"/>
            <p:cNvGrpSpPr/>
            <p:nvPr/>
          </p:nvGrpSpPr>
          <p:grpSpPr>
            <a:xfrm>
              <a:off x="8832384" y="670955"/>
              <a:ext cx="311815" cy="653721"/>
              <a:chOff x="5385375" y="498300"/>
              <a:chExt cx="802200" cy="556500"/>
            </a:xfrm>
          </p:grpSpPr>
          <p:sp>
            <p:nvSpPr>
              <p:cNvPr id="393" name="Google Shape;393;p19"/>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6" name="Google Shape;396;p19"/>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97" name="Google Shape;397;p19"/>
          <p:cNvSpPr txBox="1"/>
          <p:nvPr>
            <p:ph idx="1" type="body"/>
          </p:nvPr>
        </p:nvSpPr>
        <p:spPr>
          <a:xfrm>
            <a:off x="1172650"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98" name="Google Shape;398;p19"/>
          <p:cNvSpPr txBox="1"/>
          <p:nvPr>
            <p:ph idx="2" type="body"/>
          </p:nvPr>
        </p:nvSpPr>
        <p:spPr>
          <a:xfrm>
            <a:off x="5056888"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99" name="Google Shape;399;p1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0" name="Shape 400"/>
        <p:cNvGrpSpPr/>
        <p:nvPr/>
      </p:nvGrpSpPr>
      <p:grpSpPr>
        <a:xfrm>
          <a:off x="0" y="0"/>
          <a:ext cx="0" cy="0"/>
          <a:chOff x="0" y="0"/>
          <a:chExt cx="0" cy="0"/>
        </a:xfrm>
      </p:grpSpPr>
      <p:grpSp>
        <p:nvGrpSpPr>
          <p:cNvPr id="401" name="Google Shape;401;p20"/>
          <p:cNvGrpSpPr/>
          <p:nvPr/>
        </p:nvGrpSpPr>
        <p:grpSpPr>
          <a:xfrm>
            <a:off x="-207" y="0"/>
            <a:ext cx="9158157" cy="5149835"/>
            <a:chOff x="-207" y="0"/>
            <a:chExt cx="9158157" cy="5149835"/>
          </a:xfrm>
        </p:grpSpPr>
        <p:sp>
          <p:nvSpPr>
            <p:cNvPr id="402" name="Google Shape;402;p20"/>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20"/>
            <p:cNvGrpSpPr/>
            <p:nvPr/>
          </p:nvGrpSpPr>
          <p:grpSpPr>
            <a:xfrm>
              <a:off x="-207" y="664293"/>
              <a:ext cx="155867" cy="653721"/>
              <a:chOff x="5385375" y="498300"/>
              <a:chExt cx="802200" cy="556500"/>
            </a:xfrm>
          </p:grpSpPr>
          <p:sp>
            <p:nvSpPr>
              <p:cNvPr id="406" name="Google Shape;406;p20"/>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0"/>
            <p:cNvGrpSpPr/>
            <p:nvPr/>
          </p:nvGrpSpPr>
          <p:grpSpPr>
            <a:xfrm>
              <a:off x="322384" y="4483463"/>
              <a:ext cx="666347" cy="666373"/>
              <a:chOff x="7134700" y="414375"/>
              <a:chExt cx="501919" cy="501900"/>
            </a:xfrm>
          </p:grpSpPr>
          <p:sp>
            <p:nvSpPr>
              <p:cNvPr id="410" name="Google Shape;410;p20"/>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0"/>
            <p:cNvGrpSpPr/>
            <p:nvPr/>
          </p:nvGrpSpPr>
          <p:grpSpPr>
            <a:xfrm>
              <a:off x="8832384" y="670955"/>
              <a:ext cx="311815" cy="653721"/>
              <a:chOff x="5385375" y="498300"/>
              <a:chExt cx="802200" cy="556500"/>
            </a:xfrm>
          </p:grpSpPr>
          <p:sp>
            <p:nvSpPr>
              <p:cNvPr id="427" name="Google Shape;427;p20"/>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0" name="Google Shape;430;p20"/>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31" name="Google Shape;431;p20"/>
          <p:cNvSpPr txBox="1"/>
          <p:nvPr>
            <p:ph idx="1" type="body"/>
          </p:nvPr>
        </p:nvSpPr>
        <p:spPr>
          <a:xfrm>
            <a:off x="1165875"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2" name="Google Shape;432;p20"/>
          <p:cNvSpPr txBox="1"/>
          <p:nvPr>
            <p:ph idx="2" type="body"/>
          </p:nvPr>
        </p:nvSpPr>
        <p:spPr>
          <a:xfrm>
            <a:off x="3706438"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3" name="Google Shape;433;p20"/>
          <p:cNvSpPr txBox="1"/>
          <p:nvPr>
            <p:ph idx="3" type="body"/>
          </p:nvPr>
        </p:nvSpPr>
        <p:spPr>
          <a:xfrm>
            <a:off x="6247001"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4" name="Google Shape;434;p2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5" name="Shape 435"/>
        <p:cNvGrpSpPr/>
        <p:nvPr/>
      </p:nvGrpSpPr>
      <p:grpSpPr>
        <a:xfrm>
          <a:off x="0" y="0"/>
          <a:ext cx="0" cy="0"/>
          <a:chOff x="0" y="0"/>
          <a:chExt cx="0" cy="0"/>
        </a:xfrm>
      </p:grpSpPr>
      <p:grpSp>
        <p:nvGrpSpPr>
          <p:cNvPr id="436" name="Google Shape;436;p21"/>
          <p:cNvGrpSpPr/>
          <p:nvPr/>
        </p:nvGrpSpPr>
        <p:grpSpPr>
          <a:xfrm>
            <a:off x="-207" y="0"/>
            <a:ext cx="9158157" cy="5149835"/>
            <a:chOff x="-207" y="0"/>
            <a:chExt cx="9158157" cy="5149835"/>
          </a:xfrm>
        </p:grpSpPr>
        <p:sp>
          <p:nvSpPr>
            <p:cNvPr id="437" name="Google Shape;437;p21"/>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21"/>
            <p:cNvGrpSpPr/>
            <p:nvPr/>
          </p:nvGrpSpPr>
          <p:grpSpPr>
            <a:xfrm>
              <a:off x="-207" y="664293"/>
              <a:ext cx="155867" cy="653721"/>
              <a:chOff x="5385375" y="498300"/>
              <a:chExt cx="802200" cy="556500"/>
            </a:xfrm>
          </p:grpSpPr>
          <p:sp>
            <p:nvSpPr>
              <p:cNvPr id="441" name="Google Shape;441;p21"/>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1"/>
            <p:cNvGrpSpPr/>
            <p:nvPr/>
          </p:nvGrpSpPr>
          <p:grpSpPr>
            <a:xfrm>
              <a:off x="322384" y="4483463"/>
              <a:ext cx="666347" cy="666373"/>
              <a:chOff x="7134700" y="414375"/>
              <a:chExt cx="501919" cy="501900"/>
            </a:xfrm>
          </p:grpSpPr>
          <p:sp>
            <p:nvSpPr>
              <p:cNvPr id="445" name="Google Shape;445;p21"/>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21"/>
            <p:cNvGrpSpPr/>
            <p:nvPr/>
          </p:nvGrpSpPr>
          <p:grpSpPr>
            <a:xfrm>
              <a:off x="8832384" y="670955"/>
              <a:ext cx="311815" cy="653721"/>
              <a:chOff x="5385375" y="498300"/>
              <a:chExt cx="802200" cy="556500"/>
            </a:xfrm>
          </p:grpSpPr>
          <p:sp>
            <p:nvSpPr>
              <p:cNvPr id="462" name="Google Shape;462;p21"/>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5" name="Google Shape;465;p21"/>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66" name="Google Shape;466;p2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7" name="Shape 467"/>
        <p:cNvGrpSpPr/>
        <p:nvPr/>
      </p:nvGrpSpPr>
      <p:grpSpPr>
        <a:xfrm>
          <a:off x="0" y="0"/>
          <a:ext cx="0" cy="0"/>
          <a:chOff x="0" y="0"/>
          <a:chExt cx="0" cy="0"/>
        </a:xfrm>
      </p:grpSpPr>
      <p:sp>
        <p:nvSpPr>
          <p:cNvPr id="468" name="Google Shape;468;p22"/>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322375" y="4489799"/>
            <a:ext cx="7524000" cy="33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22"/>
          <p:cNvGrpSpPr/>
          <p:nvPr/>
        </p:nvGrpSpPr>
        <p:grpSpPr>
          <a:xfrm>
            <a:off x="-207" y="664293"/>
            <a:ext cx="155867" cy="653721"/>
            <a:chOff x="5385375" y="498300"/>
            <a:chExt cx="802200" cy="556500"/>
          </a:xfrm>
        </p:grpSpPr>
        <p:sp>
          <p:nvSpPr>
            <p:cNvPr id="472" name="Google Shape;472;p22"/>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2"/>
          <p:cNvGrpSpPr/>
          <p:nvPr/>
        </p:nvGrpSpPr>
        <p:grpSpPr>
          <a:xfrm>
            <a:off x="322384" y="657975"/>
            <a:ext cx="666347" cy="666373"/>
            <a:chOff x="7134700" y="414375"/>
            <a:chExt cx="501919" cy="501900"/>
          </a:xfrm>
        </p:grpSpPr>
        <p:sp>
          <p:nvSpPr>
            <p:cNvPr id="476" name="Google Shape;476;p22"/>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2"/>
          <p:cNvGrpSpPr/>
          <p:nvPr/>
        </p:nvGrpSpPr>
        <p:grpSpPr>
          <a:xfrm>
            <a:off x="8832384" y="670955"/>
            <a:ext cx="311815" cy="653721"/>
            <a:chOff x="5385375" y="498300"/>
            <a:chExt cx="802200" cy="556500"/>
          </a:xfrm>
        </p:grpSpPr>
        <p:sp>
          <p:nvSpPr>
            <p:cNvPr id="493" name="Google Shape;493;p22"/>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22"/>
          <p:cNvSpPr txBox="1"/>
          <p:nvPr>
            <p:ph idx="1" type="body"/>
          </p:nvPr>
        </p:nvSpPr>
        <p:spPr>
          <a:xfrm>
            <a:off x="650725" y="4489800"/>
            <a:ext cx="7195800" cy="331200"/>
          </a:xfrm>
          <a:prstGeom prst="rect">
            <a:avLst/>
          </a:prstGeom>
        </p:spPr>
        <p:txBody>
          <a:bodyPr anchorCtr="0" anchor="ctr" bIns="0" lIns="0" spcFirstLastPara="1" rIns="0" wrap="square" tIns="0">
            <a:noAutofit/>
          </a:bodyPr>
          <a:lstStyle>
            <a:lvl1pPr indent="-228600" lvl="0" marL="457200" rtl="0">
              <a:spcBef>
                <a:spcPts val="360"/>
              </a:spcBef>
              <a:spcAft>
                <a:spcPts val="0"/>
              </a:spcAft>
              <a:buSzPts val="1400"/>
              <a:buNone/>
              <a:defRPr sz="1400"/>
            </a:lvl1pPr>
          </a:lstStyle>
          <a:p/>
        </p:txBody>
      </p:sp>
      <p:sp>
        <p:nvSpPr>
          <p:cNvPr id="497" name="Google Shape;497;p22"/>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variant 1" type="blank">
  <p:cSld name="BLANK">
    <p:spTree>
      <p:nvGrpSpPr>
        <p:cNvPr id="498" name="Shape 498"/>
        <p:cNvGrpSpPr/>
        <p:nvPr/>
      </p:nvGrpSpPr>
      <p:grpSpPr>
        <a:xfrm>
          <a:off x="0" y="0"/>
          <a:ext cx="0" cy="0"/>
          <a:chOff x="0" y="0"/>
          <a:chExt cx="0" cy="0"/>
        </a:xfrm>
      </p:grpSpPr>
      <p:grpSp>
        <p:nvGrpSpPr>
          <p:cNvPr id="499" name="Google Shape;499;p23"/>
          <p:cNvGrpSpPr/>
          <p:nvPr/>
        </p:nvGrpSpPr>
        <p:grpSpPr>
          <a:xfrm>
            <a:off x="-207" y="0"/>
            <a:ext cx="9158157" cy="5149835"/>
            <a:chOff x="-207" y="0"/>
            <a:chExt cx="9158157" cy="5149835"/>
          </a:xfrm>
        </p:grpSpPr>
        <p:sp>
          <p:nvSpPr>
            <p:cNvPr id="500" name="Google Shape;500;p23"/>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23"/>
            <p:cNvGrpSpPr/>
            <p:nvPr/>
          </p:nvGrpSpPr>
          <p:grpSpPr>
            <a:xfrm>
              <a:off x="-207" y="664293"/>
              <a:ext cx="155867" cy="653721"/>
              <a:chOff x="5385375" y="498300"/>
              <a:chExt cx="802200" cy="556500"/>
            </a:xfrm>
          </p:grpSpPr>
          <p:sp>
            <p:nvSpPr>
              <p:cNvPr id="503" name="Google Shape;503;p23"/>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3"/>
            <p:cNvGrpSpPr/>
            <p:nvPr/>
          </p:nvGrpSpPr>
          <p:grpSpPr>
            <a:xfrm>
              <a:off x="322384" y="4483463"/>
              <a:ext cx="666347" cy="666373"/>
              <a:chOff x="7134700" y="414375"/>
              <a:chExt cx="501919" cy="501900"/>
            </a:xfrm>
          </p:grpSpPr>
          <p:sp>
            <p:nvSpPr>
              <p:cNvPr id="507" name="Google Shape;507;p23"/>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3"/>
            <p:cNvGrpSpPr/>
            <p:nvPr/>
          </p:nvGrpSpPr>
          <p:grpSpPr>
            <a:xfrm>
              <a:off x="8832384" y="670955"/>
              <a:ext cx="311815" cy="653721"/>
              <a:chOff x="5385375" y="498300"/>
              <a:chExt cx="802200" cy="556500"/>
            </a:xfrm>
          </p:grpSpPr>
          <p:sp>
            <p:nvSpPr>
              <p:cNvPr id="524" name="Google Shape;524;p23"/>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7" name="Google Shape;527;p23"/>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variant 2">
  <p:cSld name="BLANK_1">
    <p:spTree>
      <p:nvGrpSpPr>
        <p:cNvPr id="528" name="Shape 528"/>
        <p:cNvGrpSpPr/>
        <p:nvPr/>
      </p:nvGrpSpPr>
      <p:grpSpPr>
        <a:xfrm>
          <a:off x="0" y="0"/>
          <a:ext cx="0" cy="0"/>
          <a:chOff x="0" y="0"/>
          <a:chExt cx="0" cy="0"/>
        </a:xfrm>
      </p:grpSpPr>
      <p:sp>
        <p:nvSpPr>
          <p:cNvPr id="529" name="Google Shape;529;p24"/>
          <p:cNvSpPr/>
          <p:nvPr/>
        </p:nvSpPr>
        <p:spPr>
          <a:xfrm>
            <a:off x="8490504" y="4489800"/>
            <a:ext cx="653700" cy="65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24"/>
          <p:cNvGrpSpPr/>
          <p:nvPr/>
        </p:nvGrpSpPr>
        <p:grpSpPr>
          <a:xfrm>
            <a:off x="-207" y="664293"/>
            <a:ext cx="155867" cy="653721"/>
            <a:chOff x="5385375" y="498300"/>
            <a:chExt cx="802200" cy="556500"/>
          </a:xfrm>
        </p:grpSpPr>
        <p:sp>
          <p:nvSpPr>
            <p:cNvPr id="532" name="Google Shape;532;p24"/>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24"/>
          <p:cNvGrpSpPr/>
          <p:nvPr/>
        </p:nvGrpSpPr>
        <p:grpSpPr>
          <a:xfrm>
            <a:off x="322384" y="657975"/>
            <a:ext cx="666347" cy="666373"/>
            <a:chOff x="7134700" y="414375"/>
            <a:chExt cx="501919" cy="501900"/>
          </a:xfrm>
        </p:grpSpPr>
        <p:sp>
          <p:nvSpPr>
            <p:cNvPr id="536" name="Google Shape;536;p24"/>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24"/>
          <p:cNvGrpSpPr/>
          <p:nvPr/>
        </p:nvGrpSpPr>
        <p:grpSpPr>
          <a:xfrm>
            <a:off x="8832384" y="670955"/>
            <a:ext cx="311815" cy="653721"/>
            <a:chOff x="5385375" y="498300"/>
            <a:chExt cx="802200" cy="556500"/>
          </a:xfrm>
        </p:grpSpPr>
        <p:sp>
          <p:nvSpPr>
            <p:cNvPr id="553" name="Google Shape;553;p24"/>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24"/>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p:txBody>
      </p:sp>
      <p:sp>
        <p:nvSpPr>
          <p:cNvPr id="52" name="Google Shape;52;p13"/>
          <p:cNvSpPr txBox="1"/>
          <p:nvPr>
            <p:ph idx="1" type="body"/>
          </p:nvPr>
        </p:nvSpPr>
        <p:spPr>
          <a:xfrm>
            <a:off x="1314800" y="1599700"/>
            <a:ext cx="7189500" cy="2886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Barlow Light"/>
                <a:ea typeface="Barlow Light"/>
                <a:cs typeface="Barlow Light"/>
                <a:sym typeface="Barlow Light"/>
              </a:defRPr>
            </a:lvl1pPr>
            <a:lvl2pPr lvl="1" rtl="0" algn="ctr">
              <a:buNone/>
              <a:defRPr sz="1300">
                <a:solidFill>
                  <a:schemeClr val="accent1"/>
                </a:solidFill>
                <a:latin typeface="Barlow Light"/>
                <a:ea typeface="Barlow Light"/>
                <a:cs typeface="Barlow Light"/>
                <a:sym typeface="Barlow Light"/>
              </a:defRPr>
            </a:lvl2pPr>
            <a:lvl3pPr lvl="2" rtl="0" algn="ctr">
              <a:buNone/>
              <a:defRPr sz="1300">
                <a:solidFill>
                  <a:schemeClr val="accent1"/>
                </a:solidFill>
                <a:latin typeface="Barlow Light"/>
                <a:ea typeface="Barlow Light"/>
                <a:cs typeface="Barlow Light"/>
                <a:sym typeface="Barlow Light"/>
              </a:defRPr>
            </a:lvl3pPr>
            <a:lvl4pPr lvl="3" rtl="0" algn="ctr">
              <a:buNone/>
              <a:defRPr sz="1300">
                <a:solidFill>
                  <a:schemeClr val="accent1"/>
                </a:solidFill>
                <a:latin typeface="Barlow Light"/>
                <a:ea typeface="Barlow Light"/>
                <a:cs typeface="Barlow Light"/>
                <a:sym typeface="Barlow Light"/>
              </a:defRPr>
            </a:lvl4pPr>
            <a:lvl5pPr lvl="4" rtl="0" algn="ctr">
              <a:buNone/>
              <a:defRPr sz="1300">
                <a:solidFill>
                  <a:schemeClr val="accent1"/>
                </a:solidFill>
                <a:latin typeface="Barlow Light"/>
                <a:ea typeface="Barlow Light"/>
                <a:cs typeface="Barlow Light"/>
                <a:sym typeface="Barlow Light"/>
              </a:defRPr>
            </a:lvl5pPr>
            <a:lvl6pPr lvl="5" rtl="0" algn="ctr">
              <a:buNone/>
              <a:defRPr sz="1300">
                <a:solidFill>
                  <a:schemeClr val="accent1"/>
                </a:solidFill>
                <a:latin typeface="Barlow Light"/>
                <a:ea typeface="Barlow Light"/>
                <a:cs typeface="Barlow Light"/>
                <a:sym typeface="Barlow Light"/>
              </a:defRPr>
            </a:lvl6pPr>
            <a:lvl7pPr lvl="6" rtl="0" algn="ctr">
              <a:buNone/>
              <a:defRPr sz="1300">
                <a:solidFill>
                  <a:schemeClr val="accent1"/>
                </a:solidFill>
                <a:latin typeface="Barlow Light"/>
                <a:ea typeface="Barlow Light"/>
                <a:cs typeface="Barlow Light"/>
                <a:sym typeface="Barlow Light"/>
              </a:defRPr>
            </a:lvl7pPr>
            <a:lvl8pPr lvl="7" rtl="0" algn="ctr">
              <a:buNone/>
              <a:defRPr sz="1300">
                <a:solidFill>
                  <a:schemeClr val="accent1"/>
                </a:solidFill>
                <a:latin typeface="Barlow Light"/>
                <a:ea typeface="Barlow Light"/>
                <a:cs typeface="Barlow Light"/>
                <a:sym typeface="Barlow Light"/>
              </a:defRPr>
            </a:lvl8pPr>
            <a:lvl9pPr lvl="8" rtl="0" algn="ctr">
              <a:buNone/>
              <a:defRPr sz="1300">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hyperlink" Target="https://pomegranate.readthedocs.io/en/late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0" name="Shape 560"/>
        <p:cNvGrpSpPr/>
        <p:nvPr/>
      </p:nvGrpSpPr>
      <p:grpSpPr>
        <a:xfrm>
          <a:off x="0" y="0"/>
          <a:ext cx="0" cy="0"/>
          <a:chOff x="0" y="0"/>
          <a:chExt cx="0" cy="0"/>
        </a:xfrm>
      </p:grpSpPr>
      <p:sp>
        <p:nvSpPr>
          <p:cNvPr id="561" name="Google Shape;561;p25"/>
          <p:cNvSpPr txBox="1"/>
          <p:nvPr/>
        </p:nvSpPr>
        <p:spPr>
          <a:xfrm>
            <a:off x="696175" y="2860750"/>
            <a:ext cx="52467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br>
              <a:rPr lang="en">
                <a:solidFill>
                  <a:schemeClr val="lt1"/>
                </a:solidFill>
                <a:latin typeface="Barlow Light"/>
                <a:ea typeface="Barlow Light"/>
                <a:cs typeface="Barlow Light"/>
                <a:sym typeface="Barlow Light"/>
              </a:rPr>
            </a:br>
            <a:r>
              <a:rPr lang="en">
                <a:solidFill>
                  <a:schemeClr val="lt1"/>
                </a:solidFill>
                <a:latin typeface="Barlow Light"/>
                <a:ea typeface="Barlow Light"/>
                <a:cs typeface="Barlow Light"/>
                <a:sym typeface="Barlow Light"/>
              </a:rPr>
              <a:t>The network was implemented using 3 classes:</a:t>
            </a:r>
            <a:endParaRPr>
              <a:solidFill>
                <a:schemeClr val="lt1"/>
              </a:solidFill>
              <a:latin typeface="Barlow Light"/>
              <a:ea typeface="Barlow Light"/>
              <a:cs typeface="Barlow Light"/>
              <a:sym typeface="Barlow Light"/>
            </a:endParaRPr>
          </a:p>
          <a:p>
            <a:pPr indent="0" lvl="0" marL="457200" rtl="0" algn="just">
              <a:spcBef>
                <a:spcPts val="0"/>
              </a:spcBef>
              <a:spcAft>
                <a:spcPts val="0"/>
              </a:spcAft>
              <a:buNone/>
            </a:pPr>
            <a:r>
              <a:rPr lang="en">
                <a:solidFill>
                  <a:schemeClr val="lt1"/>
                </a:solidFill>
                <a:latin typeface="Barlow Light"/>
                <a:ea typeface="Barlow Light"/>
                <a:cs typeface="Barlow Light"/>
                <a:sym typeface="Barlow Light"/>
              </a:rPr>
              <a:t>1) </a:t>
            </a:r>
            <a:r>
              <a:rPr b="1" i="1" lang="en">
                <a:solidFill>
                  <a:schemeClr val="lt1"/>
                </a:solidFill>
                <a:latin typeface="Barlow"/>
                <a:ea typeface="Barlow"/>
                <a:cs typeface="Barlow"/>
                <a:sym typeface="Barlow"/>
              </a:rPr>
              <a:t>BayesianNetwork</a:t>
            </a:r>
            <a:r>
              <a:rPr lang="en">
                <a:solidFill>
                  <a:schemeClr val="lt1"/>
                </a:solidFill>
                <a:latin typeface="Barlow Light"/>
                <a:ea typeface="Barlow Light"/>
                <a:cs typeface="Barlow Light"/>
                <a:sym typeface="Barlow Light"/>
              </a:rPr>
              <a:t> - to handle operations on the entire underlying graph.</a:t>
            </a:r>
            <a:endParaRPr>
              <a:solidFill>
                <a:schemeClr val="lt1"/>
              </a:solidFill>
              <a:latin typeface="Barlow Light"/>
              <a:ea typeface="Barlow Light"/>
              <a:cs typeface="Barlow Light"/>
              <a:sym typeface="Barlow Light"/>
            </a:endParaRPr>
          </a:p>
          <a:p>
            <a:pPr indent="0" lvl="0" marL="457200" rtl="0" algn="just">
              <a:spcBef>
                <a:spcPts val="0"/>
              </a:spcBef>
              <a:spcAft>
                <a:spcPts val="0"/>
              </a:spcAft>
              <a:buNone/>
            </a:pPr>
            <a:r>
              <a:rPr lang="en">
                <a:solidFill>
                  <a:schemeClr val="lt1"/>
                </a:solidFill>
                <a:latin typeface="Barlow Light"/>
                <a:ea typeface="Barlow Light"/>
                <a:cs typeface="Barlow Light"/>
                <a:sym typeface="Barlow Light"/>
              </a:rPr>
              <a:t>2) </a:t>
            </a:r>
            <a:r>
              <a:rPr lang="en">
                <a:solidFill>
                  <a:schemeClr val="lt1"/>
                </a:solidFill>
                <a:latin typeface="Barlow Light"/>
                <a:ea typeface="Barlow Light"/>
                <a:cs typeface="Barlow Light"/>
                <a:sym typeface="Barlow Light"/>
              </a:rPr>
              <a:t> </a:t>
            </a:r>
            <a:r>
              <a:rPr b="1" i="1" lang="en">
                <a:solidFill>
                  <a:schemeClr val="lt1"/>
                </a:solidFill>
                <a:latin typeface="Barlow"/>
                <a:ea typeface="Barlow"/>
                <a:cs typeface="Barlow"/>
                <a:sym typeface="Barlow"/>
              </a:rPr>
              <a:t>BayesianNode</a:t>
            </a:r>
            <a:r>
              <a:rPr lang="en">
                <a:solidFill>
                  <a:schemeClr val="lt1"/>
                </a:solidFill>
                <a:latin typeface="Barlow Light"/>
                <a:ea typeface="Barlow Light"/>
                <a:cs typeface="Barlow Light"/>
                <a:sym typeface="Barlow Light"/>
              </a:rPr>
              <a:t> - to manage the single node.</a:t>
            </a:r>
            <a:endParaRPr>
              <a:solidFill>
                <a:schemeClr val="lt1"/>
              </a:solidFill>
              <a:latin typeface="Barlow Light"/>
              <a:ea typeface="Barlow Light"/>
              <a:cs typeface="Barlow Light"/>
              <a:sym typeface="Barlow Light"/>
            </a:endParaRPr>
          </a:p>
          <a:p>
            <a:pPr indent="0" lvl="0" marL="457200" rtl="0" algn="just">
              <a:spcBef>
                <a:spcPts val="0"/>
              </a:spcBef>
              <a:spcAft>
                <a:spcPts val="0"/>
              </a:spcAft>
              <a:buNone/>
            </a:pPr>
            <a:r>
              <a:rPr lang="en">
                <a:solidFill>
                  <a:schemeClr val="lt1"/>
                </a:solidFill>
                <a:latin typeface="Barlow Light"/>
                <a:ea typeface="Barlow Light"/>
                <a:cs typeface="Barlow Light"/>
                <a:sym typeface="Barlow Light"/>
              </a:rPr>
              <a:t>3) </a:t>
            </a:r>
            <a:r>
              <a:rPr b="1" i="1" lang="en">
                <a:solidFill>
                  <a:schemeClr val="lt1"/>
                </a:solidFill>
                <a:latin typeface="Barlow"/>
                <a:ea typeface="Barlow"/>
                <a:cs typeface="Barlow"/>
                <a:sym typeface="Barlow"/>
              </a:rPr>
              <a:t>CPT_Item</a:t>
            </a:r>
            <a:r>
              <a:rPr lang="en">
                <a:solidFill>
                  <a:schemeClr val="lt1"/>
                </a:solidFill>
                <a:latin typeface="Barlow Light"/>
                <a:ea typeface="Barlow Light"/>
                <a:cs typeface="Barlow Light"/>
                <a:sym typeface="Barlow Light"/>
              </a:rPr>
              <a:t> - an auxiliary class to manage Conditional Probabilities Tables.</a:t>
            </a:r>
            <a:endParaRPr>
              <a:solidFill>
                <a:schemeClr val="lt1"/>
              </a:solidFill>
              <a:latin typeface="Barlow Light"/>
              <a:ea typeface="Barlow Light"/>
              <a:cs typeface="Barlow Light"/>
              <a:sym typeface="Barlow Light"/>
            </a:endParaRPr>
          </a:p>
        </p:txBody>
      </p:sp>
      <p:sp>
        <p:nvSpPr>
          <p:cNvPr id="562" name="Google Shape;562;p25"/>
          <p:cNvSpPr txBox="1"/>
          <p:nvPr/>
        </p:nvSpPr>
        <p:spPr>
          <a:xfrm>
            <a:off x="-50" y="1686700"/>
            <a:ext cx="9144000" cy="5340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b="1" lang="en" sz="2400">
                <a:solidFill>
                  <a:srgbClr val="FFAD1D"/>
                </a:solidFill>
                <a:latin typeface="Barlow"/>
                <a:ea typeface="Barlow"/>
                <a:cs typeface="Barlow"/>
                <a:sym typeface="Barlow"/>
              </a:rPr>
              <a:t>    Intelligent Systems For Pattern Recognition</a:t>
            </a:r>
            <a:endParaRPr b="1" sz="2400">
              <a:solidFill>
                <a:srgbClr val="FFAD1D"/>
              </a:solidFill>
              <a:latin typeface="Barlow"/>
              <a:ea typeface="Barlow"/>
              <a:cs typeface="Barlow"/>
              <a:sym typeface="Barlow"/>
            </a:endParaRPr>
          </a:p>
          <a:p>
            <a:pPr indent="0" lvl="0" marL="0" rtl="0" algn="ctr">
              <a:lnSpc>
                <a:spcPct val="90000"/>
              </a:lnSpc>
              <a:spcBef>
                <a:spcPts val="0"/>
              </a:spcBef>
              <a:spcAft>
                <a:spcPts val="0"/>
              </a:spcAft>
              <a:buNone/>
            </a:pPr>
            <a:r>
              <a:rPr lang="en" sz="1600">
                <a:solidFill>
                  <a:srgbClr val="956005"/>
                </a:solidFill>
                <a:latin typeface="Barlow SemiBold"/>
                <a:ea typeface="Barlow SemiBold"/>
                <a:cs typeface="Barlow SemiBold"/>
                <a:sym typeface="Barlow SemiBold"/>
              </a:rPr>
              <a:t>         Midterm </a:t>
            </a:r>
            <a:r>
              <a:rPr b="1" lang="en" sz="1600">
                <a:solidFill>
                  <a:srgbClr val="956005"/>
                </a:solidFill>
                <a:latin typeface="Barlow"/>
                <a:ea typeface="Barlow"/>
                <a:cs typeface="Barlow"/>
                <a:sym typeface="Barlow"/>
              </a:rPr>
              <a:t>2</a:t>
            </a:r>
            <a:r>
              <a:rPr lang="en" sz="1600">
                <a:solidFill>
                  <a:srgbClr val="956005"/>
                </a:solidFill>
                <a:latin typeface="Barlow SemiBold"/>
                <a:ea typeface="Barlow SemiBold"/>
                <a:cs typeface="Barlow SemiBold"/>
                <a:sym typeface="Barlow SemiBold"/>
              </a:rPr>
              <a:t>   |   </a:t>
            </a:r>
            <a:r>
              <a:rPr lang="en" sz="1600">
                <a:solidFill>
                  <a:srgbClr val="956005"/>
                </a:solidFill>
                <a:latin typeface="Barlow SemiBold"/>
                <a:ea typeface="Barlow SemiBold"/>
                <a:cs typeface="Barlow SemiBold"/>
                <a:sym typeface="Barlow SemiBold"/>
              </a:rPr>
              <a:t>Assignment</a:t>
            </a:r>
            <a:r>
              <a:rPr lang="en" sz="1600">
                <a:solidFill>
                  <a:srgbClr val="956005"/>
                </a:solidFill>
                <a:latin typeface="Barlow SemiBold"/>
                <a:ea typeface="Barlow SemiBold"/>
                <a:cs typeface="Barlow SemiBold"/>
                <a:sym typeface="Barlow SemiBold"/>
              </a:rPr>
              <a:t> </a:t>
            </a:r>
            <a:r>
              <a:rPr b="1" lang="en" sz="1600">
                <a:solidFill>
                  <a:srgbClr val="956005"/>
                </a:solidFill>
                <a:latin typeface="Barlow"/>
                <a:ea typeface="Barlow"/>
                <a:cs typeface="Barlow"/>
                <a:sym typeface="Barlow"/>
              </a:rPr>
              <a:t>4</a:t>
            </a:r>
            <a:endParaRPr b="1" sz="1600">
              <a:solidFill>
                <a:srgbClr val="956005"/>
              </a:solidFill>
              <a:latin typeface="Barlow"/>
              <a:ea typeface="Barlow"/>
              <a:cs typeface="Barlow"/>
              <a:sym typeface="Barlow"/>
            </a:endParaRPr>
          </a:p>
        </p:txBody>
      </p:sp>
      <p:sp>
        <p:nvSpPr>
          <p:cNvPr id="563" name="Google Shape;563;p25"/>
          <p:cNvSpPr txBox="1"/>
          <p:nvPr/>
        </p:nvSpPr>
        <p:spPr>
          <a:xfrm>
            <a:off x="-57" y="1240300"/>
            <a:ext cx="9144000" cy="44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FFFF"/>
                </a:solidFill>
                <a:latin typeface="Old Standard TT"/>
                <a:ea typeface="Old Standard TT"/>
                <a:cs typeface="Old Standard TT"/>
                <a:sym typeface="Old Standard TT"/>
              </a:rPr>
              <a:t>U</a:t>
            </a:r>
            <a:r>
              <a:rPr lang="en" sz="1500">
                <a:solidFill>
                  <a:srgbClr val="FFFFFF"/>
                </a:solidFill>
                <a:latin typeface="Old Standard TT"/>
                <a:ea typeface="Old Standard TT"/>
                <a:cs typeface="Old Standard TT"/>
                <a:sym typeface="Old Standard TT"/>
              </a:rPr>
              <a:t>NIVERSITÀ DI PISA</a:t>
            </a:r>
            <a:endParaRPr sz="1800">
              <a:solidFill>
                <a:srgbClr val="FFFFFF"/>
              </a:solidFill>
              <a:latin typeface="Old Standard TT"/>
              <a:ea typeface="Old Standard TT"/>
              <a:cs typeface="Old Standard TT"/>
              <a:sym typeface="Old Standard TT"/>
            </a:endParaRPr>
          </a:p>
        </p:txBody>
      </p:sp>
      <p:pic>
        <p:nvPicPr>
          <p:cNvPr id="564" name="Google Shape;564;p25"/>
          <p:cNvPicPr preferRelativeResize="0"/>
          <p:nvPr/>
        </p:nvPicPr>
        <p:blipFill>
          <a:blip r:embed="rId3">
            <a:alphaModFix/>
          </a:blip>
          <a:stretch>
            <a:fillRect/>
          </a:stretch>
        </p:blipFill>
        <p:spPr>
          <a:xfrm>
            <a:off x="4082500" y="240903"/>
            <a:ext cx="978875" cy="999400"/>
          </a:xfrm>
          <a:prstGeom prst="rect">
            <a:avLst/>
          </a:prstGeom>
          <a:noFill/>
          <a:ln>
            <a:noFill/>
          </a:ln>
        </p:spPr>
      </p:pic>
      <p:sp>
        <p:nvSpPr>
          <p:cNvPr id="565" name="Google Shape;565;p25"/>
          <p:cNvSpPr txBox="1"/>
          <p:nvPr/>
        </p:nvSpPr>
        <p:spPr>
          <a:xfrm>
            <a:off x="6882475" y="4249675"/>
            <a:ext cx="2031300" cy="575400"/>
          </a:xfrm>
          <a:prstGeom prst="rect">
            <a:avLst/>
          </a:prstGeom>
          <a:noFill/>
          <a:ln>
            <a:noFill/>
          </a:ln>
        </p:spPr>
        <p:txBody>
          <a:bodyPr anchorCtr="0" anchor="t" bIns="0" lIns="0" spcFirstLastPara="1" rIns="0" wrap="square" tIns="0">
            <a:noAutofit/>
          </a:bodyPr>
          <a:lstStyle/>
          <a:p>
            <a:pPr indent="0" lvl="0" marL="0" rtl="0" algn="l">
              <a:spcBef>
                <a:spcPts val="600"/>
              </a:spcBef>
              <a:spcAft>
                <a:spcPts val="0"/>
              </a:spcAft>
              <a:buNone/>
            </a:pPr>
            <a:r>
              <a:rPr b="1" lang="en">
                <a:solidFill>
                  <a:srgbClr val="FFFFFF"/>
                </a:solidFill>
                <a:latin typeface="Barlow"/>
                <a:ea typeface="Barlow"/>
                <a:cs typeface="Barlow"/>
                <a:sym typeface="Barlow"/>
              </a:rPr>
              <a:t>   </a:t>
            </a:r>
            <a:r>
              <a:rPr lang="en">
                <a:solidFill>
                  <a:srgbClr val="FFFFFF"/>
                </a:solidFill>
                <a:latin typeface="Barlow Light"/>
                <a:ea typeface="Barlow Light"/>
                <a:cs typeface="Barlow Light"/>
                <a:sym typeface="Barlow Light"/>
              </a:rPr>
              <a:t>Gennaro Daniele </a:t>
            </a:r>
            <a:r>
              <a:rPr b="1" lang="en">
                <a:solidFill>
                  <a:srgbClr val="FFFFFF"/>
                </a:solidFill>
                <a:latin typeface="Barlow"/>
                <a:ea typeface="Barlow"/>
                <a:cs typeface="Barlow"/>
                <a:sym typeface="Barlow"/>
              </a:rPr>
              <a:t>Acciaro</a:t>
            </a:r>
            <a:endParaRPr b="1">
              <a:solidFill>
                <a:srgbClr val="FFFFFF"/>
              </a:solidFill>
              <a:latin typeface="Barlow"/>
              <a:ea typeface="Barlow"/>
              <a:cs typeface="Barlow"/>
              <a:sym typeface="Barlow"/>
            </a:endParaRPr>
          </a:p>
          <a:p>
            <a:pPr indent="457200" lvl="0" marL="457200" rtl="0" algn="l">
              <a:spcBef>
                <a:spcPts val="600"/>
              </a:spcBef>
              <a:spcAft>
                <a:spcPts val="0"/>
              </a:spcAft>
              <a:buNone/>
            </a:pPr>
            <a:r>
              <a:rPr lang="en">
                <a:solidFill>
                  <a:srgbClr val="FFFFFF"/>
                </a:solidFill>
                <a:latin typeface="Barlow Light"/>
                <a:ea typeface="Barlow Light"/>
                <a:cs typeface="Barlow Light"/>
                <a:sym typeface="Barlow Light"/>
              </a:rPr>
              <a:t>   MAT.</a:t>
            </a:r>
            <a:r>
              <a:rPr b="1" lang="en">
                <a:solidFill>
                  <a:srgbClr val="FFFFFF"/>
                </a:solidFill>
                <a:latin typeface="Barlow"/>
                <a:ea typeface="Barlow"/>
                <a:cs typeface="Barlow"/>
                <a:sym typeface="Barlow"/>
              </a:rPr>
              <a:t> 635009</a:t>
            </a:r>
            <a:endParaRPr b="1">
              <a:solidFill>
                <a:srgbClr val="FFFFFF"/>
              </a:solidFill>
              <a:latin typeface="Barlow"/>
              <a:ea typeface="Barlow"/>
              <a:cs typeface="Barlow"/>
              <a:sym typeface="Barlow"/>
            </a:endParaRPr>
          </a:p>
          <a:p>
            <a:pPr indent="0" lvl="0" marL="0" rtl="0" algn="r">
              <a:spcBef>
                <a:spcPts val="600"/>
              </a:spcBef>
              <a:spcAft>
                <a:spcPts val="0"/>
              </a:spcAft>
              <a:buNone/>
            </a:pPr>
            <a:r>
              <a:rPr lang="en">
                <a:solidFill>
                  <a:srgbClr val="FFFFFF"/>
                </a:solidFill>
                <a:latin typeface="Barlow Light"/>
                <a:ea typeface="Barlow Light"/>
                <a:cs typeface="Barlow Light"/>
                <a:sym typeface="Barlow Light"/>
              </a:rPr>
              <a:t> </a:t>
            </a:r>
            <a:endParaRPr sz="2400">
              <a:solidFill>
                <a:srgbClr val="FFFFFF"/>
              </a:solidFill>
              <a:latin typeface="Barlow Light"/>
              <a:ea typeface="Barlow Light"/>
              <a:cs typeface="Barlow Light"/>
              <a:sym typeface="Barlow Light"/>
            </a:endParaRPr>
          </a:p>
        </p:txBody>
      </p:sp>
      <p:sp>
        <p:nvSpPr>
          <p:cNvPr id="566" name="Google Shape;566;p25"/>
          <p:cNvSpPr txBox="1"/>
          <p:nvPr/>
        </p:nvSpPr>
        <p:spPr>
          <a:xfrm>
            <a:off x="696175" y="2632700"/>
            <a:ext cx="60318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Barlow Light"/>
                <a:ea typeface="Barlow Light"/>
                <a:cs typeface="Barlow Light"/>
                <a:sym typeface="Barlow Light"/>
              </a:rPr>
              <a:t>This assignment involves implementing a Bayesian network from scratch.</a:t>
            </a:r>
            <a:endParaRPr>
              <a:latin typeface="Barlow Light"/>
              <a:ea typeface="Barlow Light"/>
              <a:cs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6" name="Shape 626"/>
        <p:cNvGrpSpPr/>
        <p:nvPr/>
      </p:nvGrpSpPr>
      <p:grpSpPr>
        <a:xfrm>
          <a:off x="0" y="0"/>
          <a:ext cx="0" cy="0"/>
          <a:chOff x="0" y="0"/>
          <a:chExt cx="0" cy="0"/>
        </a:xfrm>
      </p:grpSpPr>
      <p:sp>
        <p:nvSpPr>
          <p:cNvPr id="627" name="Google Shape;627;p34"/>
          <p:cNvSpPr txBox="1"/>
          <p:nvPr>
            <p:ph idx="4294967295" type="ctrTitle"/>
          </p:nvPr>
        </p:nvSpPr>
        <p:spPr>
          <a:xfrm>
            <a:off x="820000" y="313100"/>
            <a:ext cx="5329800" cy="52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solidFill>
                  <a:schemeClr val="accent1"/>
                </a:solidFill>
              </a:rPr>
              <a:t>Sampling Results</a:t>
            </a:r>
            <a:endParaRPr sz="3200">
              <a:solidFill>
                <a:schemeClr val="accent1"/>
              </a:solidFill>
            </a:endParaRPr>
          </a:p>
        </p:txBody>
      </p:sp>
      <p:sp>
        <p:nvSpPr>
          <p:cNvPr id="628" name="Google Shape;628;p34"/>
          <p:cNvSpPr txBox="1"/>
          <p:nvPr/>
        </p:nvSpPr>
        <p:spPr>
          <a:xfrm>
            <a:off x="771925" y="842300"/>
            <a:ext cx="7837800" cy="255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lt1"/>
                </a:solidFill>
                <a:latin typeface="Barlow Light"/>
                <a:ea typeface="Barlow Light"/>
                <a:cs typeface="Barlow Light"/>
                <a:sym typeface="Barlow Light"/>
              </a:rPr>
              <a:t>As we can see from the graphs on the next slide, a fair trade-off between the number of samples (and execution time) and the quality of the distribution is about </a:t>
            </a:r>
            <a:r>
              <a:rPr b="1" lang="en">
                <a:solidFill>
                  <a:schemeClr val="lt1"/>
                </a:solidFill>
                <a:latin typeface="Barlow"/>
                <a:ea typeface="Barlow"/>
                <a:cs typeface="Barlow"/>
                <a:sym typeface="Barlow"/>
              </a:rPr>
              <a:t>100</a:t>
            </a:r>
            <a:r>
              <a:rPr lang="en">
                <a:solidFill>
                  <a:schemeClr val="lt1"/>
                </a:solidFill>
                <a:latin typeface="Barlow Light"/>
                <a:ea typeface="Barlow Light"/>
                <a:cs typeface="Barlow Light"/>
                <a:sym typeface="Barlow Light"/>
              </a:rPr>
              <a:t> samples.</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In fact the distribution of results with 100 samples is very similar to that with 5000 samples, although the time required for the first run is 0.084 secs while the execution of 2000 samples takes 4.172 secs.</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Another interesting observation might be that the distribution follows the idea that, unfortunately, it is much easier to fail this exam (about 70% of total cases) than to pass it with an honors grade (about 15% of total cases).</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This was an expected result.</a:t>
            </a:r>
            <a:endParaRPr>
              <a:solidFill>
                <a:schemeClr val="lt1"/>
              </a:solidFill>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2" name="Shape 632"/>
        <p:cNvGrpSpPr/>
        <p:nvPr/>
      </p:nvGrpSpPr>
      <p:grpSpPr>
        <a:xfrm>
          <a:off x="0" y="0"/>
          <a:ext cx="0" cy="0"/>
          <a:chOff x="0" y="0"/>
          <a:chExt cx="0" cy="0"/>
        </a:xfrm>
      </p:grpSpPr>
      <p:sp>
        <p:nvSpPr>
          <p:cNvPr id="633" name="Google Shape;633;p35"/>
          <p:cNvSpPr txBox="1"/>
          <p:nvPr>
            <p:ph idx="4294967295" type="ctrTitle"/>
          </p:nvPr>
        </p:nvSpPr>
        <p:spPr>
          <a:xfrm>
            <a:off x="820000" y="313100"/>
            <a:ext cx="5329800" cy="52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solidFill>
                  <a:schemeClr val="accent1"/>
                </a:solidFill>
              </a:rPr>
              <a:t>Sampling Results</a:t>
            </a:r>
            <a:endParaRPr sz="3200">
              <a:solidFill>
                <a:schemeClr val="accent1"/>
              </a:solidFill>
            </a:endParaRPr>
          </a:p>
        </p:txBody>
      </p:sp>
      <p:sp>
        <p:nvSpPr>
          <p:cNvPr id="634" name="Google Shape;634;p35"/>
          <p:cNvSpPr txBox="1"/>
          <p:nvPr/>
        </p:nvSpPr>
        <p:spPr>
          <a:xfrm>
            <a:off x="732000" y="1019950"/>
            <a:ext cx="77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Barlow Light"/>
              <a:ea typeface="Barlow Light"/>
              <a:cs typeface="Barlow Light"/>
              <a:sym typeface="Barlow Light"/>
            </a:endParaRPr>
          </a:p>
        </p:txBody>
      </p:sp>
      <p:pic>
        <p:nvPicPr>
          <p:cNvPr id="635" name="Google Shape;635;p35"/>
          <p:cNvPicPr preferRelativeResize="0"/>
          <p:nvPr/>
        </p:nvPicPr>
        <p:blipFill>
          <a:blip r:embed="rId3">
            <a:alphaModFix/>
          </a:blip>
          <a:stretch>
            <a:fillRect/>
          </a:stretch>
        </p:blipFill>
        <p:spPr>
          <a:xfrm>
            <a:off x="732000" y="1158175"/>
            <a:ext cx="8100526" cy="304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9" name="Shape 639"/>
        <p:cNvGrpSpPr/>
        <p:nvPr/>
      </p:nvGrpSpPr>
      <p:grpSpPr>
        <a:xfrm>
          <a:off x="0" y="0"/>
          <a:ext cx="0" cy="0"/>
          <a:chOff x="0" y="0"/>
          <a:chExt cx="0" cy="0"/>
        </a:xfrm>
      </p:grpSpPr>
      <p:sp>
        <p:nvSpPr>
          <p:cNvPr id="640" name="Google Shape;640;p36"/>
          <p:cNvSpPr txBox="1"/>
          <p:nvPr>
            <p:ph idx="4294967295" type="ctrTitle"/>
          </p:nvPr>
        </p:nvSpPr>
        <p:spPr>
          <a:xfrm>
            <a:off x="820000" y="313100"/>
            <a:ext cx="5329800" cy="52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solidFill>
                  <a:schemeClr val="accent1"/>
                </a:solidFill>
              </a:rPr>
              <a:t>Finals observations</a:t>
            </a:r>
            <a:endParaRPr sz="3200">
              <a:solidFill>
                <a:schemeClr val="accent1"/>
              </a:solidFill>
            </a:endParaRPr>
          </a:p>
        </p:txBody>
      </p:sp>
      <p:sp>
        <p:nvSpPr>
          <p:cNvPr id="641" name="Google Shape;641;p36"/>
          <p:cNvSpPr txBox="1"/>
          <p:nvPr/>
        </p:nvSpPr>
        <p:spPr>
          <a:xfrm>
            <a:off x="732000" y="1019950"/>
            <a:ext cx="77622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Barlow Light"/>
                <a:ea typeface="Barlow Light"/>
                <a:cs typeface="Barlow Light"/>
                <a:sym typeface="Barlow Light"/>
              </a:rPr>
              <a:t>Building a Bayesian network from scratch was quite a challenge.</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Computationally, performing a BFS for each query is expensive, it may be possible to  improve the complexity of the project by performing a single visit to the graph after adding all the edges and save this topological order in a data structure and reuse it, whenever it is necessary to visit the graph.</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Lessions learned:</a:t>
            </a:r>
            <a:endParaRPr>
              <a:solidFill>
                <a:schemeClr val="lt1"/>
              </a:solidFill>
              <a:latin typeface="Barlow Light"/>
              <a:ea typeface="Barlow Light"/>
              <a:cs typeface="Barlow Light"/>
              <a:sym typeface="Barlow Light"/>
            </a:endParaRPr>
          </a:p>
          <a:p>
            <a:pPr indent="-317500" lvl="0" marL="457200" rtl="0" algn="just">
              <a:spcBef>
                <a:spcPts val="0"/>
              </a:spcBef>
              <a:spcAft>
                <a:spcPts val="0"/>
              </a:spcAft>
              <a:buClr>
                <a:schemeClr val="lt1"/>
              </a:buClr>
              <a:buSzPts val="1400"/>
              <a:buFont typeface="Barlow Light"/>
              <a:buChar char="-"/>
            </a:pPr>
            <a:r>
              <a:rPr lang="en">
                <a:solidFill>
                  <a:schemeClr val="lt1"/>
                </a:solidFill>
                <a:latin typeface="Barlow Light"/>
                <a:ea typeface="Barlow Light"/>
                <a:cs typeface="Barlow Light"/>
                <a:sym typeface="Barlow Light"/>
              </a:rPr>
              <a:t>Experience with Bayesian Network</a:t>
            </a:r>
            <a:endParaRPr>
              <a:solidFill>
                <a:schemeClr val="lt1"/>
              </a:solidFill>
              <a:latin typeface="Barlow Light"/>
              <a:ea typeface="Barlow Light"/>
              <a:cs typeface="Barlow Light"/>
              <a:sym typeface="Barlow Light"/>
            </a:endParaRPr>
          </a:p>
          <a:p>
            <a:pPr indent="-317500" lvl="0" marL="457200" rtl="0" algn="just">
              <a:spcBef>
                <a:spcPts val="0"/>
              </a:spcBef>
              <a:spcAft>
                <a:spcPts val="0"/>
              </a:spcAft>
              <a:buClr>
                <a:schemeClr val="lt1"/>
              </a:buClr>
              <a:buSzPts val="1400"/>
              <a:buFont typeface="Barlow Light"/>
              <a:buChar char="-"/>
            </a:pPr>
            <a:r>
              <a:rPr lang="en">
                <a:solidFill>
                  <a:schemeClr val="lt1"/>
                </a:solidFill>
                <a:latin typeface="Barlow Light"/>
                <a:ea typeface="Barlow Light"/>
                <a:cs typeface="Barlow Light"/>
                <a:sym typeface="Barlow Light"/>
              </a:rPr>
              <a:t>Experience with Pomegranate  (to compare my BN with this library)</a:t>
            </a:r>
            <a:endParaRPr>
              <a:solidFill>
                <a:schemeClr val="lt1"/>
              </a:solidFill>
              <a:latin typeface="Barlow Light"/>
              <a:ea typeface="Barlow Light"/>
              <a:cs typeface="Barlow Light"/>
              <a:sym typeface="Barlow Light"/>
            </a:endParaRPr>
          </a:p>
          <a:p>
            <a:pPr indent="-317500" lvl="0" marL="457200" rtl="0" algn="just">
              <a:spcBef>
                <a:spcPts val="0"/>
              </a:spcBef>
              <a:spcAft>
                <a:spcPts val="0"/>
              </a:spcAft>
              <a:buClr>
                <a:schemeClr val="lt1"/>
              </a:buClr>
              <a:buSzPts val="1400"/>
              <a:buFont typeface="Barlow Light"/>
              <a:buChar char="-"/>
            </a:pPr>
            <a:r>
              <a:rPr lang="en">
                <a:solidFill>
                  <a:schemeClr val="lt1"/>
                </a:solidFill>
                <a:latin typeface="Barlow Light"/>
                <a:ea typeface="Barlow Light"/>
                <a:cs typeface="Barlow Light"/>
                <a:sym typeface="Barlow Light"/>
              </a:rPr>
              <a:t>First experience with sampling </a:t>
            </a:r>
            <a:r>
              <a:rPr lang="en">
                <a:solidFill>
                  <a:schemeClr val="lt1"/>
                </a:solidFill>
                <a:latin typeface="Barlow Light"/>
                <a:ea typeface="Barlow Light"/>
                <a:cs typeface="Barlow Light"/>
                <a:sym typeface="Barlow Light"/>
              </a:rPr>
              <a:t>approaches</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0" name="Shape 570"/>
        <p:cNvGrpSpPr/>
        <p:nvPr/>
      </p:nvGrpSpPr>
      <p:grpSpPr>
        <a:xfrm>
          <a:off x="0" y="0"/>
          <a:ext cx="0" cy="0"/>
          <a:chOff x="0" y="0"/>
          <a:chExt cx="0" cy="0"/>
        </a:xfrm>
      </p:grpSpPr>
      <p:sp>
        <p:nvSpPr>
          <p:cNvPr id="571" name="Google Shape;571;p26"/>
          <p:cNvSpPr txBox="1"/>
          <p:nvPr>
            <p:ph idx="4294967295" type="ctrTitle"/>
          </p:nvPr>
        </p:nvSpPr>
        <p:spPr>
          <a:xfrm>
            <a:off x="820000" y="313100"/>
            <a:ext cx="4375500" cy="52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solidFill>
                  <a:schemeClr val="accent1"/>
                </a:solidFill>
              </a:rPr>
              <a:t>My process</a:t>
            </a:r>
            <a:endParaRPr sz="3200">
              <a:solidFill>
                <a:schemeClr val="accent1"/>
              </a:solidFill>
            </a:endParaRPr>
          </a:p>
        </p:txBody>
      </p:sp>
      <p:sp>
        <p:nvSpPr>
          <p:cNvPr id="572" name="Google Shape;572;p26"/>
          <p:cNvSpPr txBox="1"/>
          <p:nvPr/>
        </p:nvSpPr>
        <p:spPr>
          <a:xfrm>
            <a:off x="732000" y="863250"/>
            <a:ext cx="77622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Barlow Light"/>
                <a:ea typeface="Barlow Light"/>
                <a:cs typeface="Barlow Light"/>
                <a:sym typeface="Barlow Light"/>
              </a:rPr>
              <a:t>My problem is the path to passing </a:t>
            </a:r>
            <a:r>
              <a:rPr b="1" lang="en">
                <a:solidFill>
                  <a:schemeClr val="lt1"/>
                </a:solidFill>
                <a:latin typeface="Barlow"/>
                <a:ea typeface="Barlow"/>
                <a:cs typeface="Barlow"/>
                <a:sym typeface="Barlow"/>
              </a:rPr>
              <a:t>this exam through the midterms</a:t>
            </a:r>
            <a:r>
              <a:rPr lang="en">
                <a:solidFill>
                  <a:schemeClr val="lt1"/>
                </a:solidFill>
                <a:latin typeface="Barlow Light"/>
                <a:ea typeface="Barlow Light"/>
                <a:cs typeface="Barlow Light"/>
                <a:sym typeface="Barlow Light"/>
              </a:rPr>
              <a:t>.</a:t>
            </a:r>
            <a:br>
              <a:rPr lang="en">
                <a:solidFill>
                  <a:schemeClr val="lt1"/>
                </a:solidFill>
                <a:latin typeface="Barlow Light"/>
                <a:ea typeface="Barlow Light"/>
                <a:cs typeface="Barlow Light"/>
                <a:sym typeface="Barlow Light"/>
              </a:rPr>
            </a:b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The random variable are: </a:t>
            </a:r>
            <a:r>
              <a:rPr i="1" lang="en">
                <a:solidFill>
                  <a:schemeClr val="lt1"/>
                </a:solidFill>
                <a:latin typeface="Barlow Light"/>
                <a:ea typeface="Barlow Light"/>
                <a:cs typeface="Barlow Light"/>
                <a:sym typeface="Barlow Light"/>
              </a:rPr>
              <a:t>{studying_m1, studying_m2, studying_m3, studying_m4, studying_oral,</a:t>
            </a:r>
            <a:endParaRPr i="1">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i="1" lang="en">
                <a:solidFill>
                  <a:schemeClr val="lt1"/>
                </a:solidFill>
                <a:latin typeface="Barlow Light"/>
                <a:ea typeface="Barlow Light"/>
                <a:cs typeface="Barlow Light"/>
                <a:sym typeface="Barlow Light"/>
              </a:rPr>
              <a:t>midterm1, midterm2, midterm3, midterm4, oral, happy_gennaro_daniele}</a:t>
            </a:r>
            <a:endParaRPr i="1">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317500" lvl="0" marL="457200" rtl="0" algn="just">
              <a:spcBef>
                <a:spcPts val="0"/>
              </a:spcBef>
              <a:spcAft>
                <a:spcPts val="0"/>
              </a:spcAft>
              <a:buClr>
                <a:schemeClr val="lt1"/>
              </a:buClr>
              <a:buSzPts val="1400"/>
              <a:buFont typeface="Barlow Light"/>
              <a:buChar char="●"/>
            </a:pPr>
            <a:r>
              <a:rPr lang="en">
                <a:solidFill>
                  <a:schemeClr val="lt1"/>
                </a:solidFill>
                <a:latin typeface="Barlow Light"/>
                <a:ea typeface="Barlow Light"/>
                <a:cs typeface="Barlow Light"/>
                <a:sym typeface="Barlow Light"/>
              </a:rPr>
              <a:t>Each intermediate exam requires the student to have passed the previous midterm and to have studied for that particular midterm. The domain of each midterm exam is boolean.</a:t>
            </a:r>
            <a:br>
              <a:rPr lang="en">
                <a:solidFill>
                  <a:schemeClr val="lt1"/>
                </a:solidFill>
                <a:latin typeface="Barlow Light"/>
                <a:ea typeface="Barlow Light"/>
                <a:cs typeface="Barlow Light"/>
                <a:sym typeface="Barlow Light"/>
              </a:rPr>
            </a:br>
            <a:endParaRPr>
              <a:solidFill>
                <a:schemeClr val="lt1"/>
              </a:solidFill>
              <a:latin typeface="Barlow Light"/>
              <a:ea typeface="Barlow Light"/>
              <a:cs typeface="Barlow Light"/>
              <a:sym typeface="Barlow Light"/>
            </a:endParaRPr>
          </a:p>
          <a:p>
            <a:pPr indent="-317500" lvl="0" marL="457200" rtl="0" algn="just">
              <a:spcBef>
                <a:spcPts val="0"/>
              </a:spcBef>
              <a:spcAft>
                <a:spcPts val="0"/>
              </a:spcAft>
              <a:buClr>
                <a:schemeClr val="lt1"/>
              </a:buClr>
              <a:buSzPts val="1400"/>
              <a:buFont typeface="Barlow Light"/>
              <a:buChar char="●"/>
            </a:pPr>
            <a:r>
              <a:rPr lang="en">
                <a:solidFill>
                  <a:schemeClr val="lt1"/>
                </a:solidFill>
                <a:latin typeface="Barlow Light"/>
                <a:ea typeface="Barlow Light"/>
                <a:cs typeface="Barlow Light"/>
                <a:sym typeface="Barlow Light"/>
              </a:rPr>
              <a:t>Each "studying" node indicates how much a student has studied for a midterm or final oral. The domain of these nodes is  </a:t>
            </a:r>
            <a:r>
              <a:rPr lang="en">
                <a:solidFill>
                  <a:schemeClr val="lt1"/>
                </a:solidFill>
                <a:latin typeface="Barlow Light"/>
                <a:ea typeface="Barlow Light"/>
                <a:cs typeface="Barlow Light"/>
                <a:sym typeface="Barlow Light"/>
              </a:rPr>
              <a:t>[ </a:t>
            </a:r>
            <a:r>
              <a:rPr lang="en">
                <a:solidFill>
                  <a:schemeClr val="lt1"/>
                </a:solidFill>
                <a:latin typeface="Barlow Light"/>
                <a:ea typeface="Barlow Light"/>
                <a:cs typeface="Barlow Light"/>
                <a:sym typeface="Barlow Light"/>
              </a:rPr>
              <a:t>"Hard", "Sufficient", "Not so much" ]</a:t>
            </a:r>
            <a:br>
              <a:rPr lang="en">
                <a:solidFill>
                  <a:schemeClr val="lt1"/>
                </a:solidFill>
                <a:latin typeface="Barlow Light"/>
                <a:ea typeface="Barlow Light"/>
                <a:cs typeface="Barlow Light"/>
                <a:sym typeface="Barlow Light"/>
              </a:rPr>
            </a:br>
            <a:endParaRPr>
              <a:solidFill>
                <a:schemeClr val="lt1"/>
              </a:solidFill>
              <a:latin typeface="Barlow Light"/>
              <a:ea typeface="Barlow Light"/>
              <a:cs typeface="Barlow Light"/>
              <a:sym typeface="Barlow Light"/>
            </a:endParaRPr>
          </a:p>
          <a:p>
            <a:pPr indent="-317500" lvl="0" marL="457200" rtl="0" algn="just">
              <a:spcBef>
                <a:spcPts val="0"/>
              </a:spcBef>
              <a:spcAft>
                <a:spcPts val="0"/>
              </a:spcAft>
              <a:buClr>
                <a:schemeClr val="lt1"/>
              </a:buClr>
              <a:buSzPts val="1400"/>
              <a:buFont typeface="Barlow Light"/>
              <a:buChar char="●"/>
            </a:pPr>
            <a:r>
              <a:rPr lang="en">
                <a:solidFill>
                  <a:schemeClr val="lt1"/>
                </a:solidFill>
                <a:latin typeface="Barlow Light"/>
                <a:ea typeface="Barlow Light"/>
                <a:cs typeface="Barlow Light"/>
                <a:sym typeface="Barlow Light"/>
              </a:rPr>
              <a:t>The domain for the oral variable indicates 4 possible grades :  ["Honorary", "Remarkable", "Pass", "Fail"]</a:t>
            </a:r>
            <a:endParaRPr>
              <a:solidFill>
                <a:schemeClr val="lt1"/>
              </a:solidFill>
              <a:latin typeface="Barlow Light"/>
              <a:ea typeface="Barlow Light"/>
              <a:cs typeface="Barlow Light"/>
              <a:sym typeface="Barlow Light"/>
            </a:endParaRPr>
          </a:p>
          <a:p>
            <a:pPr indent="0" lvl="0" marL="45720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317500" lvl="0" marL="457200" rtl="0" algn="just">
              <a:spcBef>
                <a:spcPts val="0"/>
              </a:spcBef>
              <a:spcAft>
                <a:spcPts val="0"/>
              </a:spcAft>
              <a:buClr>
                <a:schemeClr val="lt1"/>
              </a:buClr>
              <a:buSzPts val="1400"/>
              <a:buFont typeface="Barlow Light"/>
              <a:buChar char="●"/>
            </a:pPr>
            <a:r>
              <a:rPr lang="en">
                <a:solidFill>
                  <a:schemeClr val="lt1"/>
                </a:solidFill>
                <a:latin typeface="Barlow Light"/>
                <a:ea typeface="Barlow Light"/>
                <a:cs typeface="Barlow Light"/>
                <a:sym typeface="Barlow Light"/>
              </a:rPr>
              <a:t>The random variable happy_gennaro_daniele indicates my own happiness based on the grade on this exam.</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6" name="Shape 576"/>
        <p:cNvGrpSpPr/>
        <p:nvPr/>
      </p:nvGrpSpPr>
      <p:grpSpPr>
        <a:xfrm>
          <a:off x="0" y="0"/>
          <a:ext cx="0" cy="0"/>
          <a:chOff x="0" y="0"/>
          <a:chExt cx="0" cy="0"/>
        </a:xfrm>
      </p:grpSpPr>
      <p:pic>
        <p:nvPicPr>
          <p:cNvPr id="577" name="Google Shape;577;p27"/>
          <p:cNvPicPr preferRelativeResize="0"/>
          <p:nvPr/>
        </p:nvPicPr>
        <p:blipFill>
          <a:blip r:embed="rId3">
            <a:alphaModFix/>
          </a:blip>
          <a:stretch>
            <a:fillRect/>
          </a:stretch>
        </p:blipFill>
        <p:spPr>
          <a:xfrm>
            <a:off x="1470700" y="54975"/>
            <a:ext cx="6202598" cy="503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1" name="Shape 581"/>
        <p:cNvGrpSpPr/>
        <p:nvPr/>
      </p:nvGrpSpPr>
      <p:grpSpPr>
        <a:xfrm>
          <a:off x="0" y="0"/>
          <a:ext cx="0" cy="0"/>
          <a:chOff x="0" y="0"/>
          <a:chExt cx="0" cy="0"/>
        </a:xfrm>
      </p:grpSpPr>
      <p:sp>
        <p:nvSpPr>
          <p:cNvPr id="582" name="Google Shape;582;p28"/>
          <p:cNvSpPr txBox="1"/>
          <p:nvPr>
            <p:ph idx="4294967295" type="ctrTitle"/>
          </p:nvPr>
        </p:nvSpPr>
        <p:spPr>
          <a:xfrm>
            <a:off x="820000" y="313100"/>
            <a:ext cx="4375500" cy="52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solidFill>
                  <a:schemeClr val="accent1"/>
                </a:solidFill>
              </a:rPr>
              <a:t>How I represented CPTs</a:t>
            </a:r>
            <a:endParaRPr sz="3200">
              <a:solidFill>
                <a:schemeClr val="accent1"/>
              </a:solidFill>
            </a:endParaRPr>
          </a:p>
        </p:txBody>
      </p:sp>
      <p:sp>
        <p:nvSpPr>
          <p:cNvPr id="583" name="Google Shape;583;p28"/>
          <p:cNvSpPr txBox="1"/>
          <p:nvPr/>
        </p:nvSpPr>
        <p:spPr>
          <a:xfrm>
            <a:off x="732000" y="863250"/>
            <a:ext cx="77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Barlow Light"/>
              <a:ea typeface="Barlow Light"/>
              <a:cs typeface="Barlow Light"/>
              <a:sym typeface="Barlow Light"/>
            </a:endParaRPr>
          </a:p>
        </p:txBody>
      </p:sp>
      <p:sp>
        <p:nvSpPr>
          <p:cNvPr id="584" name="Google Shape;584;p28"/>
          <p:cNvSpPr txBox="1"/>
          <p:nvPr/>
        </p:nvSpPr>
        <p:spPr>
          <a:xfrm>
            <a:off x="732000" y="863250"/>
            <a:ext cx="77622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Barlow Light"/>
                <a:ea typeface="Barlow Light"/>
                <a:cs typeface="Barlow Light"/>
                <a:sym typeface="Barlow Light"/>
              </a:rPr>
              <a:t>Each node has a Conditional Probability Table that is implemented as a set of </a:t>
            </a:r>
            <a:r>
              <a:rPr i="1" lang="en">
                <a:solidFill>
                  <a:schemeClr val="lt1"/>
                </a:solidFill>
                <a:latin typeface="Barlow Light"/>
                <a:ea typeface="Barlow Light"/>
                <a:cs typeface="Barlow Light"/>
                <a:sym typeface="Barlow Light"/>
              </a:rPr>
              <a:t>CPT_Items</a:t>
            </a:r>
            <a:r>
              <a:rPr lang="en">
                <a:solidFill>
                  <a:schemeClr val="lt1"/>
                </a:solidFill>
                <a:latin typeface="Barlow Light"/>
                <a:ea typeface="Barlow Light"/>
                <a:cs typeface="Barlow Light"/>
                <a:sym typeface="Barlow Light"/>
              </a:rPr>
              <a:t>, a pair (cause, probability).</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br>
              <a:rPr lang="en">
                <a:solidFill>
                  <a:schemeClr val="lt1"/>
                </a:solidFill>
                <a:latin typeface="Barlow Light"/>
                <a:ea typeface="Barlow Light"/>
                <a:cs typeface="Barlow Light"/>
                <a:sym typeface="Barlow Light"/>
              </a:rPr>
            </a:br>
            <a:r>
              <a:rPr lang="en">
                <a:solidFill>
                  <a:schemeClr val="lt1"/>
                </a:solidFill>
                <a:latin typeface="Barlow Light"/>
                <a:ea typeface="Barlow Light"/>
                <a:cs typeface="Barlow Light"/>
                <a:sym typeface="Barlow Light"/>
              </a:rPr>
              <a:t>Causes are defined by means of a list, and each element in this list contains the cause object and a domain value of this object.</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Passing the object directly may not be the most efficient way, computationally speaking, to create CPTs, but I decided to do it this way to make more user-friendly the insertion of values in CPTs. In fact libraries like </a:t>
            </a:r>
            <a:r>
              <a:rPr lang="en" u="sng">
                <a:solidFill>
                  <a:srgbClr val="FFAD1D"/>
                </a:solidFill>
                <a:latin typeface="Barlow Light"/>
                <a:ea typeface="Barlow Light"/>
                <a:cs typeface="Barlow Light"/>
                <a:sym typeface="Barlow Light"/>
                <a:hlinkClick r:id="rId3">
                  <a:extLst>
                    <a:ext uri="{A12FA001-AC4F-418D-AE19-62706E023703}">
                      <ahyp:hlinkClr val="tx"/>
                    </a:ext>
                  </a:extLst>
                </a:hlinkClick>
              </a:rPr>
              <a:t>pomegranate</a:t>
            </a:r>
            <a:r>
              <a:rPr lang="en">
                <a:solidFill>
                  <a:schemeClr val="lt1"/>
                </a:solidFill>
                <a:latin typeface="Barlow Light"/>
                <a:ea typeface="Barlow Light"/>
                <a:cs typeface="Barlow Light"/>
                <a:sym typeface="Barlow Light"/>
              </a:rPr>
              <a:t>, allow to create CPTs considering using only the domain values.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Personally I think this can create confusion and errors if this activity is done manually, even more so if we have to describe a very large CPT.</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On the next slide there is a comparison between my version and pomegranate.</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Finally, probabilities are handled via a simple list of values. This list follows the order of the domain values of the node itself.</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8" name="Shape 588"/>
        <p:cNvGrpSpPr/>
        <p:nvPr/>
      </p:nvGrpSpPr>
      <p:grpSpPr>
        <a:xfrm>
          <a:off x="0" y="0"/>
          <a:ext cx="0" cy="0"/>
          <a:chOff x="0" y="0"/>
          <a:chExt cx="0" cy="0"/>
        </a:xfrm>
      </p:grpSpPr>
      <p:sp>
        <p:nvSpPr>
          <p:cNvPr id="589" name="Google Shape;589;p29"/>
          <p:cNvSpPr txBox="1"/>
          <p:nvPr>
            <p:ph idx="4294967295" type="ctrTitle"/>
          </p:nvPr>
        </p:nvSpPr>
        <p:spPr>
          <a:xfrm>
            <a:off x="820000" y="313100"/>
            <a:ext cx="4375500" cy="52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solidFill>
                  <a:schemeClr val="accent1"/>
                </a:solidFill>
              </a:rPr>
              <a:t>How I represented CPTs</a:t>
            </a:r>
            <a:endParaRPr sz="3200">
              <a:solidFill>
                <a:schemeClr val="accent1"/>
              </a:solidFill>
            </a:endParaRPr>
          </a:p>
        </p:txBody>
      </p:sp>
      <p:sp>
        <p:nvSpPr>
          <p:cNvPr id="590" name="Google Shape;590;p29"/>
          <p:cNvSpPr txBox="1"/>
          <p:nvPr/>
        </p:nvSpPr>
        <p:spPr>
          <a:xfrm>
            <a:off x="732000" y="863250"/>
            <a:ext cx="77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Barlow Light"/>
              <a:ea typeface="Barlow Light"/>
              <a:cs typeface="Barlow Light"/>
              <a:sym typeface="Barlow Light"/>
            </a:endParaRPr>
          </a:p>
        </p:txBody>
      </p:sp>
      <p:pic>
        <p:nvPicPr>
          <p:cNvPr id="591" name="Google Shape;591;p29"/>
          <p:cNvPicPr preferRelativeResize="0"/>
          <p:nvPr/>
        </p:nvPicPr>
        <p:blipFill>
          <a:blip r:embed="rId3">
            <a:alphaModFix/>
          </a:blip>
          <a:stretch>
            <a:fillRect/>
          </a:stretch>
        </p:blipFill>
        <p:spPr>
          <a:xfrm>
            <a:off x="6149100" y="676425"/>
            <a:ext cx="2477626" cy="3575251"/>
          </a:xfrm>
          <a:prstGeom prst="rect">
            <a:avLst/>
          </a:prstGeom>
          <a:noFill/>
          <a:ln>
            <a:noFill/>
          </a:ln>
        </p:spPr>
      </p:pic>
      <p:pic>
        <p:nvPicPr>
          <p:cNvPr id="592" name="Google Shape;592;p29"/>
          <p:cNvPicPr preferRelativeResize="0"/>
          <p:nvPr/>
        </p:nvPicPr>
        <p:blipFill>
          <a:blip r:embed="rId4">
            <a:alphaModFix/>
          </a:blip>
          <a:stretch>
            <a:fillRect/>
          </a:stretch>
        </p:blipFill>
        <p:spPr>
          <a:xfrm>
            <a:off x="859325" y="968950"/>
            <a:ext cx="4690451" cy="2361474"/>
          </a:xfrm>
          <a:prstGeom prst="rect">
            <a:avLst/>
          </a:prstGeom>
          <a:noFill/>
          <a:ln>
            <a:noFill/>
          </a:ln>
        </p:spPr>
      </p:pic>
      <p:sp>
        <p:nvSpPr>
          <p:cNvPr id="593" name="Google Shape;593;p29"/>
          <p:cNvSpPr txBox="1"/>
          <p:nvPr/>
        </p:nvSpPr>
        <p:spPr>
          <a:xfrm>
            <a:off x="859325" y="3330425"/>
            <a:ext cx="17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rlow Light"/>
                <a:ea typeface="Barlow Light"/>
                <a:cs typeface="Barlow Light"/>
                <a:sym typeface="Barlow Light"/>
              </a:rPr>
              <a:t>My CPT</a:t>
            </a:r>
            <a:endParaRPr>
              <a:solidFill>
                <a:schemeClr val="lt1"/>
              </a:solidFill>
              <a:latin typeface="Barlow Light"/>
              <a:ea typeface="Barlow Light"/>
              <a:cs typeface="Barlow Light"/>
              <a:sym typeface="Barlow Light"/>
            </a:endParaRPr>
          </a:p>
        </p:txBody>
      </p:sp>
      <p:sp>
        <p:nvSpPr>
          <p:cNvPr id="594" name="Google Shape;594;p29"/>
          <p:cNvSpPr txBox="1"/>
          <p:nvPr/>
        </p:nvSpPr>
        <p:spPr>
          <a:xfrm>
            <a:off x="6149100" y="4251675"/>
            <a:ext cx="17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rlow Light"/>
                <a:ea typeface="Barlow Light"/>
                <a:cs typeface="Barlow Light"/>
                <a:sym typeface="Barlow Light"/>
              </a:rPr>
              <a:t>Pomegranate</a:t>
            </a:r>
            <a:r>
              <a:rPr lang="en">
                <a:solidFill>
                  <a:schemeClr val="lt1"/>
                </a:solidFill>
                <a:latin typeface="Barlow Light"/>
                <a:ea typeface="Barlow Light"/>
                <a:cs typeface="Barlow Light"/>
                <a:sym typeface="Barlow Light"/>
              </a:rPr>
              <a:t>’s CPT</a:t>
            </a:r>
            <a:endParaRPr>
              <a:solidFill>
                <a:schemeClr val="lt1"/>
              </a:solidFill>
              <a:latin typeface="Barlow Light"/>
              <a:ea typeface="Barlow Light"/>
              <a:cs typeface="Barlow Light"/>
              <a:sym typeface="Barlow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8" name="Shape 598"/>
        <p:cNvGrpSpPr/>
        <p:nvPr/>
      </p:nvGrpSpPr>
      <p:grpSpPr>
        <a:xfrm>
          <a:off x="0" y="0"/>
          <a:ext cx="0" cy="0"/>
          <a:chOff x="0" y="0"/>
          <a:chExt cx="0" cy="0"/>
        </a:xfrm>
      </p:grpSpPr>
      <p:sp>
        <p:nvSpPr>
          <p:cNvPr id="599" name="Google Shape;599;p30"/>
          <p:cNvSpPr txBox="1"/>
          <p:nvPr>
            <p:ph idx="4294967295" type="ctrTitle"/>
          </p:nvPr>
        </p:nvSpPr>
        <p:spPr>
          <a:xfrm>
            <a:off x="820000" y="313100"/>
            <a:ext cx="5329800" cy="52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solidFill>
                  <a:schemeClr val="accent1"/>
                </a:solidFill>
              </a:rPr>
              <a:t>How I calculate probabilities</a:t>
            </a:r>
            <a:endParaRPr sz="3200">
              <a:solidFill>
                <a:schemeClr val="accent1"/>
              </a:solidFill>
            </a:endParaRPr>
          </a:p>
        </p:txBody>
      </p:sp>
      <p:sp>
        <p:nvSpPr>
          <p:cNvPr id="600" name="Google Shape;600;p30"/>
          <p:cNvSpPr txBox="1"/>
          <p:nvPr/>
        </p:nvSpPr>
        <p:spPr>
          <a:xfrm>
            <a:off x="732000" y="1019950"/>
            <a:ext cx="77622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Barlow Light"/>
                <a:ea typeface="Barlow Light"/>
                <a:cs typeface="Barlow Light"/>
                <a:sym typeface="Barlow Light"/>
              </a:rPr>
              <a:t>Given a sequence of random variables, we can calculate the probability of the joint distribution of those variables using BN.</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In this project, this computation was performed by visiting the graph through the </a:t>
            </a:r>
            <a:r>
              <a:rPr b="1" lang="en">
                <a:solidFill>
                  <a:schemeClr val="lt1"/>
                </a:solidFill>
                <a:latin typeface="Barlow"/>
                <a:ea typeface="Barlow"/>
                <a:cs typeface="Barlow"/>
                <a:sym typeface="Barlow"/>
              </a:rPr>
              <a:t>BFS</a:t>
            </a:r>
            <a:r>
              <a:rPr lang="en">
                <a:solidFill>
                  <a:schemeClr val="lt1"/>
                </a:solidFill>
                <a:latin typeface="Barlow Light"/>
                <a:ea typeface="Barlow Light"/>
                <a:cs typeface="Barlow Light"/>
                <a:sym typeface="Barlow Light"/>
              </a:rPr>
              <a:t> </a:t>
            </a:r>
            <a:r>
              <a:rPr lang="en">
                <a:solidFill>
                  <a:schemeClr val="lt1"/>
                </a:solidFill>
                <a:latin typeface="Barlow Light"/>
                <a:ea typeface="Barlow Light"/>
                <a:cs typeface="Barlow Light"/>
                <a:sym typeface="Barlow Light"/>
              </a:rPr>
              <a:t>graph visitation algorithm. The BFS starts with the independent nodes and adds to the queue all the children of the current node that have not yet been visited.</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For each node then, one probability must be selected from its CPT.</a:t>
            </a:r>
            <a:br>
              <a:rPr lang="en">
                <a:solidFill>
                  <a:schemeClr val="lt1"/>
                </a:solidFill>
                <a:latin typeface="Barlow Light"/>
                <a:ea typeface="Barlow Light"/>
                <a:cs typeface="Barlow Light"/>
                <a:sym typeface="Barlow Light"/>
              </a:rPr>
            </a:br>
            <a:endParaRPr>
              <a:solidFill>
                <a:schemeClr val="lt1"/>
              </a:solidFill>
              <a:latin typeface="Barlow Light"/>
              <a:ea typeface="Barlow Light"/>
              <a:cs typeface="Barlow Light"/>
              <a:sym typeface="Barlow Light"/>
            </a:endParaRPr>
          </a:p>
          <a:p>
            <a:pPr indent="-317500" lvl="0" marL="457200" rtl="0" algn="just">
              <a:spcBef>
                <a:spcPts val="0"/>
              </a:spcBef>
              <a:spcAft>
                <a:spcPts val="0"/>
              </a:spcAft>
              <a:buClr>
                <a:schemeClr val="lt1"/>
              </a:buClr>
              <a:buSzPts val="1400"/>
              <a:buFont typeface="Barlow Light"/>
              <a:buChar char="●"/>
            </a:pPr>
            <a:r>
              <a:rPr lang="en">
                <a:solidFill>
                  <a:schemeClr val="lt1"/>
                </a:solidFill>
                <a:latin typeface="Barlow Light"/>
                <a:ea typeface="Barlow Light"/>
                <a:cs typeface="Barlow Light"/>
                <a:sym typeface="Barlow Light"/>
              </a:rPr>
              <a:t>If the node is independent, it will have only one probability in the CPT and then I will use that.</a:t>
            </a:r>
            <a:br>
              <a:rPr lang="en">
                <a:solidFill>
                  <a:schemeClr val="lt1"/>
                </a:solidFill>
                <a:latin typeface="Barlow Light"/>
                <a:ea typeface="Barlow Light"/>
                <a:cs typeface="Barlow Light"/>
                <a:sym typeface="Barlow Light"/>
              </a:rPr>
            </a:br>
            <a:endParaRPr>
              <a:solidFill>
                <a:schemeClr val="lt1"/>
              </a:solidFill>
              <a:latin typeface="Barlow Light"/>
              <a:ea typeface="Barlow Light"/>
              <a:cs typeface="Barlow Light"/>
              <a:sym typeface="Barlow Light"/>
            </a:endParaRPr>
          </a:p>
          <a:p>
            <a:pPr indent="-317500" lvl="0" marL="457200" rtl="0" algn="just">
              <a:spcBef>
                <a:spcPts val="0"/>
              </a:spcBef>
              <a:spcAft>
                <a:spcPts val="0"/>
              </a:spcAft>
              <a:buClr>
                <a:schemeClr val="lt1"/>
              </a:buClr>
              <a:buSzPts val="1400"/>
              <a:buFont typeface="Barlow Light"/>
              <a:buChar char="●"/>
            </a:pPr>
            <a:r>
              <a:rPr lang="en">
                <a:solidFill>
                  <a:schemeClr val="lt1"/>
                </a:solidFill>
                <a:latin typeface="Barlow Light"/>
                <a:ea typeface="Barlow Light"/>
                <a:cs typeface="Barlow Light"/>
                <a:sym typeface="Barlow Light"/>
              </a:rPr>
              <a:t>If the node is dependent, I choose the probability whose causes are present in the causes passed as input to the algorithm.</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4" name="Shape 604"/>
        <p:cNvGrpSpPr/>
        <p:nvPr/>
      </p:nvGrpSpPr>
      <p:grpSpPr>
        <a:xfrm>
          <a:off x="0" y="0"/>
          <a:ext cx="0" cy="0"/>
          <a:chOff x="0" y="0"/>
          <a:chExt cx="0" cy="0"/>
        </a:xfrm>
      </p:grpSpPr>
      <p:sp>
        <p:nvSpPr>
          <p:cNvPr id="605" name="Google Shape;605;p31"/>
          <p:cNvSpPr txBox="1"/>
          <p:nvPr>
            <p:ph idx="4294967295" type="ctrTitle"/>
          </p:nvPr>
        </p:nvSpPr>
        <p:spPr>
          <a:xfrm>
            <a:off x="820000" y="313100"/>
            <a:ext cx="5329800" cy="52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solidFill>
                  <a:schemeClr val="accent1"/>
                </a:solidFill>
              </a:rPr>
              <a:t>How I calculate probabilities</a:t>
            </a:r>
            <a:endParaRPr sz="3200">
              <a:solidFill>
                <a:schemeClr val="accent1"/>
              </a:solidFill>
            </a:endParaRPr>
          </a:p>
        </p:txBody>
      </p:sp>
      <p:pic>
        <p:nvPicPr>
          <p:cNvPr id="606" name="Google Shape;606;p31"/>
          <p:cNvPicPr preferRelativeResize="0"/>
          <p:nvPr/>
        </p:nvPicPr>
        <p:blipFill>
          <a:blip r:embed="rId3">
            <a:alphaModFix/>
          </a:blip>
          <a:stretch>
            <a:fillRect/>
          </a:stretch>
        </p:blipFill>
        <p:spPr>
          <a:xfrm>
            <a:off x="820000" y="1019075"/>
            <a:ext cx="7598126" cy="3235124"/>
          </a:xfrm>
          <a:prstGeom prst="rect">
            <a:avLst/>
          </a:prstGeom>
          <a:noFill/>
          <a:ln>
            <a:noFill/>
          </a:ln>
          <a:effectLst>
            <a:outerShdw blurRad="157163" rotWithShape="0" algn="bl" dir="3000000" dist="161925">
              <a:srgbClr val="000000">
                <a:alpha val="69000"/>
              </a:srgbClr>
            </a:outerShdw>
          </a:effectLst>
        </p:spPr>
      </p:pic>
      <p:pic>
        <p:nvPicPr>
          <p:cNvPr id="607" name="Google Shape;607;p31"/>
          <p:cNvPicPr preferRelativeResize="0"/>
          <p:nvPr/>
        </p:nvPicPr>
        <p:blipFill>
          <a:blip r:embed="rId4">
            <a:alphaModFix/>
          </a:blip>
          <a:stretch>
            <a:fillRect/>
          </a:stretch>
        </p:blipFill>
        <p:spPr>
          <a:xfrm>
            <a:off x="1835474" y="141849"/>
            <a:ext cx="5823800" cy="48598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
                                        <p:tgtEl>
                                          <p:spTgt spid="606"/>
                                        </p:tgtEl>
                                      </p:cBhvr>
                                    </p:animEffect>
                                    <p:set>
                                      <p:cBhvr>
                                        <p:cTn dur="1" fill="hold">
                                          <p:stCondLst>
                                            <p:cond delay="200"/>
                                          </p:stCondLst>
                                        </p:cTn>
                                        <p:tgtEl>
                                          <p:spTgt spid="606"/>
                                        </p:tgtEl>
                                        <p:attrNameLst>
                                          <p:attrName>style.visibility</p:attrName>
                                        </p:attrNameLst>
                                      </p:cBhvr>
                                      <p:to>
                                        <p:strVal val="hidden"/>
                                      </p:to>
                                    </p:se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200"/>
                                        <p:tgtEl>
                                          <p:spTgt spid="6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1" name="Shape 611"/>
        <p:cNvGrpSpPr/>
        <p:nvPr/>
      </p:nvGrpSpPr>
      <p:grpSpPr>
        <a:xfrm>
          <a:off x="0" y="0"/>
          <a:ext cx="0" cy="0"/>
          <a:chOff x="0" y="0"/>
          <a:chExt cx="0" cy="0"/>
        </a:xfrm>
      </p:grpSpPr>
      <p:sp>
        <p:nvSpPr>
          <p:cNvPr id="612" name="Google Shape;612;p32"/>
          <p:cNvSpPr txBox="1"/>
          <p:nvPr>
            <p:ph idx="4294967295" type="ctrTitle"/>
          </p:nvPr>
        </p:nvSpPr>
        <p:spPr>
          <a:xfrm>
            <a:off x="820000" y="313100"/>
            <a:ext cx="3868500" cy="52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solidFill>
                  <a:schemeClr val="accent1"/>
                </a:solidFill>
              </a:rPr>
              <a:t>Ancestral Sampling</a:t>
            </a:r>
            <a:endParaRPr sz="3200">
              <a:solidFill>
                <a:schemeClr val="accent1"/>
              </a:solidFill>
            </a:endParaRPr>
          </a:p>
        </p:txBody>
      </p:sp>
      <p:sp>
        <p:nvSpPr>
          <p:cNvPr id="613" name="Google Shape;613;p32"/>
          <p:cNvSpPr txBox="1"/>
          <p:nvPr/>
        </p:nvSpPr>
        <p:spPr>
          <a:xfrm>
            <a:off x="732000" y="1019950"/>
            <a:ext cx="77622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a:solidFill>
                  <a:schemeClr val="lt1"/>
                </a:solidFill>
                <a:latin typeface="Barlow Light"/>
                <a:ea typeface="Barlow Light"/>
                <a:cs typeface="Barlow Light"/>
                <a:sym typeface="Barlow Light"/>
              </a:rPr>
              <a:t>Ancestral Sampling</a:t>
            </a:r>
            <a:r>
              <a:rPr lang="en">
                <a:solidFill>
                  <a:schemeClr val="lt1"/>
                </a:solidFill>
                <a:latin typeface="Barlow Light"/>
                <a:ea typeface="Barlow Light"/>
                <a:cs typeface="Barlow Light"/>
                <a:sym typeface="Barlow Light"/>
              </a:rPr>
              <a:t> is a sampling process that involves sampling nodes without parents, and then sampling their children, conditioned by the probability of the parents, and so on.</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I implemented this sampling technique through the BFS visitation algorithm.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For each node in the graph I call the </a:t>
            </a:r>
            <a:r>
              <a:rPr b="1" i="1" lang="en">
                <a:solidFill>
                  <a:schemeClr val="lt1"/>
                </a:solidFill>
                <a:latin typeface="Barlow"/>
                <a:ea typeface="Barlow"/>
                <a:cs typeface="Barlow"/>
                <a:sym typeface="Barlow"/>
              </a:rPr>
              <a:t>.sample() </a:t>
            </a:r>
            <a:r>
              <a:rPr lang="en">
                <a:solidFill>
                  <a:schemeClr val="lt1"/>
                </a:solidFill>
                <a:latin typeface="Barlow Light"/>
                <a:ea typeface="Barlow Light"/>
                <a:cs typeface="Barlow Light"/>
                <a:sym typeface="Barlow Light"/>
              </a:rPr>
              <a:t>function which, given a cause, generates a sample for that node given the probability described in the node's CPT for that particular cause.</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(For independent nodes, the cause is left blank).</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t/>
            </a:r>
            <a:endParaRPr>
              <a:solidFill>
                <a:schemeClr val="lt1"/>
              </a:solidFill>
              <a:latin typeface="Barlow Light"/>
              <a:ea typeface="Barlow Light"/>
              <a:cs typeface="Barlow Light"/>
              <a:sym typeface="Barlow Light"/>
            </a:endParaRPr>
          </a:p>
          <a:p>
            <a:pPr indent="0" lvl="0" marL="0" rtl="0" algn="just">
              <a:spcBef>
                <a:spcPts val="0"/>
              </a:spcBef>
              <a:spcAft>
                <a:spcPts val="0"/>
              </a:spcAft>
              <a:buNone/>
            </a:pPr>
            <a:r>
              <a:rPr lang="en">
                <a:solidFill>
                  <a:schemeClr val="lt1"/>
                </a:solidFill>
                <a:latin typeface="Barlow Light"/>
                <a:ea typeface="Barlow Light"/>
                <a:cs typeface="Barlow Light"/>
                <a:sym typeface="Barlow Light"/>
              </a:rPr>
              <a:t>Once the probability is found, I use Numpy's </a:t>
            </a:r>
            <a:r>
              <a:rPr b="1" i="1" lang="en">
                <a:solidFill>
                  <a:schemeClr val="lt1"/>
                </a:solidFill>
                <a:latin typeface="Barlow"/>
                <a:ea typeface="Barlow"/>
                <a:cs typeface="Barlow"/>
                <a:sym typeface="Barlow"/>
              </a:rPr>
              <a:t>np.random.choice() </a:t>
            </a:r>
            <a:r>
              <a:rPr lang="en">
                <a:solidFill>
                  <a:schemeClr val="lt1"/>
                </a:solidFill>
                <a:latin typeface="Barlow Light"/>
                <a:ea typeface="Barlow Light"/>
                <a:cs typeface="Barlow Light"/>
                <a:sym typeface="Barlow Light"/>
              </a:rPr>
              <a:t>method to generate the node’s sample (which is a random value from its domain given the probability).</a:t>
            </a:r>
            <a:endParaRPr>
              <a:solidFill>
                <a:schemeClr val="lt1"/>
              </a:solidFill>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7" name="Shape 617"/>
        <p:cNvGrpSpPr/>
        <p:nvPr/>
      </p:nvGrpSpPr>
      <p:grpSpPr>
        <a:xfrm>
          <a:off x="0" y="0"/>
          <a:ext cx="0" cy="0"/>
          <a:chOff x="0" y="0"/>
          <a:chExt cx="0" cy="0"/>
        </a:xfrm>
      </p:grpSpPr>
      <p:sp>
        <p:nvSpPr>
          <p:cNvPr id="618" name="Google Shape;618;p33"/>
          <p:cNvSpPr txBox="1"/>
          <p:nvPr>
            <p:ph idx="4294967295" type="ctrTitle"/>
          </p:nvPr>
        </p:nvSpPr>
        <p:spPr>
          <a:xfrm>
            <a:off x="820000" y="313100"/>
            <a:ext cx="5329800" cy="52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200">
                <a:solidFill>
                  <a:schemeClr val="accent1"/>
                </a:solidFill>
              </a:rPr>
              <a:t>Ancestral Sampling</a:t>
            </a:r>
            <a:endParaRPr sz="3200">
              <a:solidFill>
                <a:schemeClr val="accent1"/>
              </a:solidFill>
            </a:endParaRPr>
          </a:p>
        </p:txBody>
      </p:sp>
      <p:sp>
        <p:nvSpPr>
          <p:cNvPr id="619" name="Google Shape;619;p33"/>
          <p:cNvSpPr txBox="1"/>
          <p:nvPr/>
        </p:nvSpPr>
        <p:spPr>
          <a:xfrm>
            <a:off x="820000" y="4570625"/>
            <a:ext cx="26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rlow Light"/>
                <a:ea typeface="Barlow Light"/>
                <a:cs typeface="Barlow Light"/>
                <a:sym typeface="Barlow Light"/>
              </a:rPr>
              <a:t>Bayesian</a:t>
            </a:r>
            <a:r>
              <a:rPr lang="en">
                <a:solidFill>
                  <a:schemeClr val="lt1"/>
                </a:solidFill>
                <a:latin typeface="Barlow Light"/>
                <a:ea typeface="Barlow Light"/>
                <a:cs typeface="Barlow Light"/>
                <a:sym typeface="Barlow Light"/>
              </a:rPr>
              <a:t> </a:t>
            </a:r>
            <a:r>
              <a:rPr b="1" lang="en">
                <a:solidFill>
                  <a:schemeClr val="lt1"/>
                </a:solidFill>
                <a:latin typeface="Barlow"/>
                <a:ea typeface="Barlow"/>
                <a:cs typeface="Barlow"/>
                <a:sym typeface="Barlow"/>
              </a:rPr>
              <a:t>Node</a:t>
            </a:r>
            <a:r>
              <a:rPr lang="en">
                <a:solidFill>
                  <a:schemeClr val="lt1"/>
                </a:solidFill>
                <a:latin typeface="Barlow Light"/>
                <a:ea typeface="Barlow Light"/>
                <a:cs typeface="Barlow Light"/>
                <a:sym typeface="Barlow Light"/>
              </a:rPr>
              <a:t>’s method</a:t>
            </a:r>
            <a:endParaRPr>
              <a:solidFill>
                <a:schemeClr val="lt1"/>
              </a:solidFill>
              <a:latin typeface="Barlow Light"/>
              <a:ea typeface="Barlow Light"/>
              <a:cs typeface="Barlow Light"/>
              <a:sym typeface="Barlow Light"/>
            </a:endParaRPr>
          </a:p>
        </p:txBody>
      </p:sp>
      <p:sp>
        <p:nvSpPr>
          <p:cNvPr id="620" name="Google Shape;620;p33"/>
          <p:cNvSpPr txBox="1"/>
          <p:nvPr/>
        </p:nvSpPr>
        <p:spPr>
          <a:xfrm>
            <a:off x="820000" y="4570625"/>
            <a:ext cx="26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rlow Light"/>
                <a:ea typeface="Barlow Light"/>
                <a:cs typeface="Barlow Light"/>
                <a:sym typeface="Barlow Light"/>
              </a:rPr>
              <a:t>Bayesian </a:t>
            </a:r>
            <a:r>
              <a:rPr b="1" lang="en">
                <a:solidFill>
                  <a:schemeClr val="lt1"/>
                </a:solidFill>
                <a:latin typeface="Barlow"/>
                <a:ea typeface="Barlow"/>
                <a:cs typeface="Barlow"/>
                <a:sym typeface="Barlow"/>
              </a:rPr>
              <a:t>Network</a:t>
            </a:r>
            <a:r>
              <a:rPr lang="en">
                <a:solidFill>
                  <a:schemeClr val="lt1"/>
                </a:solidFill>
                <a:latin typeface="Barlow Light"/>
                <a:ea typeface="Barlow Light"/>
                <a:cs typeface="Barlow Light"/>
                <a:sym typeface="Barlow Light"/>
              </a:rPr>
              <a:t>’s method</a:t>
            </a:r>
            <a:endParaRPr>
              <a:solidFill>
                <a:schemeClr val="lt1"/>
              </a:solidFill>
              <a:latin typeface="Barlow Light"/>
              <a:ea typeface="Barlow Light"/>
              <a:cs typeface="Barlow Light"/>
              <a:sym typeface="Barlow Light"/>
            </a:endParaRPr>
          </a:p>
        </p:txBody>
      </p:sp>
      <p:pic>
        <p:nvPicPr>
          <p:cNvPr id="621" name="Google Shape;621;p33"/>
          <p:cNvPicPr preferRelativeResize="0"/>
          <p:nvPr/>
        </p:nvPicPr>
        <p:blipFill>
          <a:blip r:embed="rId3">
            <a:alphaModFix/>
          </a:blip>
          <a:stretch>
            <a:fillRect/>
          </a:stretch>
        </p:blipFill>
        <p:spPr>
          <a:xfrm>
            <a:off x="798938" y="926050"/>
            <a:ext cx="7546127" cy="3596201"/>
          </a:xfrm>
          <a:prstGeom prst="rect">
            <a:avLst/>
          </a:prstGeom>
          <a:noFill/>
          <a:ln>
            <a:noFill/>
          </a:ln>
        </p:spPr>
      </p:pic>
      <p:pic>
        <p:nvPicPr>
          <p:cNvPr id="622" name="Google Shape;622;p33"/>
          <p:cNvPicPr preferRelativeResize="0"/>
          <p:nvPr/>
        </p:nvPicPr>
        <p:blipFill>
          <a:blip r:embed="rId4">
            <a:alphaModFix/>
          </a:blip>
          <a:stretch>
            <a:fillRect/>
          </a:stretch>
        </p:blipFill>
        <p:spPr>
          <a:xfrm>
            <a:off x="1305900" y="832738"/>
            <a:ext cx="6532224" cy="3782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
                                        <p:tgtEl>
                                          <p:spTgt spid="621"/>
                                        </p:tgtEl>
                                      </p:cBhvr>
                                    </p:animEffect>
                                    <p:set>
                                      <p:cBhvr>
                                        <p:cTn dur="1" fill="hold">
                                          <p:stCondLst>
                                            <p:cond delay="200"/>
                                          </p:stCondLst>
                                        </p:cTn>
                                        <p:tgtEl>
                                          <p:spTgt spid="6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
                                        <p:tgtEl>
                                          <p:spTgt spid="620"/>
                                        </p:tgtEl>
                                      </p:cBhvr>
                                    </p:animEffect>
                                    <p:set>
                                      <p:cBhvr>
                                        <p:cTn dur="1" fill="hold">
                                          <p:stCondLst>
                                            <p:cond delay="200"/>
                                          </p:stCondLst>
                                        </p:cTn>
                                        <p:tgtEl>
                                          <p:spTgt spid="620"/>
                                        </p:tgtEl>
                                        <p:attrNameLst>
                                          <p:attrName>style.visibility</p:attrName>
                                        </p:attrNameLst>
                                      </p:cBhvr>
                                      <p:to>
                                        <p:strVal val="hidden"/>
                                      </p:to>
                                    </p:se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2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200"/>
                                        <p:tgtEl>
                                          <p:spTgt spid="6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