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6" r:id="rId2"/>
    <p:sldId id="257" r:id="rId3"/>
    <p:sldId id="258" r:id="rId4"/>
    <p:sldId id="288" r:id="rId5"/>
    <p:sldId id="289" r:id="rId6"/>
    <p:sldId id="259" r:id="rId7"/>
    <p:sldId id="260" r:id="rId8"/>
    <p:sldId id="261" r:id="rId9"/>
    <p:sldId id="262" r:id="rId10"/>
    <p:sldId id="263" r:id="rId11"/>
    <p:sldId id="264" r:id="rId12"/>
    <p:sldId id="265" r:id="rId13"/>
    <p:sldId id="266" r:id="rId14"/>
    <p:sldId id="267" r:id="rId15"/>
    <p:sldId id="268" r:id="rId16"/>
    <p:sldId id="269" r:id="rId17"/>
    <p:sldId id="279" r:id="rId18"/>
    <p:sldId id="280" r:id="rId19"/>
    <p:sldId id="281" r:id="rId20"/>
    <p:sldId id="282" r:id="rId21"/>
    <p:sldId id="283" r:id="rId22"/>
    <p:sldId id="284" r:id="rId23"/>
    <p:sldId id="285" r:id="rId24"/>
    <p:sldId id="286" r:id="rId25"/>
    <p:sldId id="287" r:id="rId26"/>
    <p:sldId id="290" r:id="rId27"/>
    <p:sldId id="291" r:id="rId28"/>
    <p:sldId id="276"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61B4D1-216B-401C-9318-5D7972D8EBC0}" type="datetimeFigureOut">
              <a:rPr lang="en-US" smtClean="0"/>
              <a:pPr/>
              <a:t>11/1/2012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07105-3C1B-4834-A49C-47A5BBCE7EEB}" type="slidenum">
              <a:rPr lang="en-IN" smtClean="0"/>
              <a:pPr/>
              <a:t>‹#›</a:t>
            </a:fld>
            <a:endParaRPr lang="en-IN"/>
          </a:p>
        </p:txBody>
      </p:sp>
    </p:spTree>
    <p:extLst>
      <p:ext uri="{BB962C8B-B14F-4D97-AF65-F5344CB8AC3E}">
        <p14:creationId xmlns:p14="http://schemas.microsoft.com/office/powerpoint/2010/main" val="157231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7B07105-3C1B-4834-A49C-47A5BBCE7EEB}" type="slidenum">
              <a:rPr lang="en-IN" smtClean="0"/>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B5409D7-4246-499A-ACFD-CE5242323B16}" type="slidenum">
              <a:rPr lang="en-IN" smtClean="0"/>
              <a:pPr/>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26</a:t>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27</a:t>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28</a:t>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7B07105-3C1B-4834-A49C-47A5BBCE7EEB}"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BD12E9-FF0A-47C8-A5D7-D19C9C4C2FB5}" type="datetimeFigureOut">
              <a:rPr lang="en-US" smtClean="0"/>
              <a:pPr/>
              <a:t>11/1/2012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F88ECE1-161D-40C7-9809-C7F7A4DC0E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D12E9-FF0A-47C8-A5D7-D19C9C4C2FB5}" type="datetimeFigureOut">
              <a:rPr lang="en-US" smtClean="0"/>
              <a:pPr/>
              <a:t>11/1/2012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D12E9-FF0A-47C8-A5D7-D19C9C4C2FB5}" type="datetimeFigureOut">
              <a:rPr lang="en-US" smtClean="0"/>
              <a:pPr/>
              <a:t>11/1/2012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D12E9-FF0A-47C8-A5D7-D19C9C4C2FB5}" type="datetimeFigureOut">
              <a:rPr lang="en-US" smtClean="0"/>
              <a:pPr/>
              <a:t>11/1/2012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BD12E9-FF0A-47C8-A5D7-D19C9C4C2FB5}" type="datetimeFigureOut">
              <a:rPr lang="en-US" smtClean="0"/>
              <a:pPr/>
              <a:t>11/1/2012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88ECE1-161D-40C7-9809-C7F7A4DC0EFE}"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BD12E9-FF0A-47C8-A5D7-D19C9C4C2FB5}" type="datetimeFigureOut">
              <a:rPr lang="en-US" smtClean="0"/>
              <a:pPr/>
              <a:t>11/1/2012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BD12E9-FF0A-47C8-A5D7-D19C9C4C2FB5}" type="datetimeFigureOut">
              <a:rPr lang="en-US" smtClean="0"/>
              <a:pPr/>
              <a:t>11/1/2012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BD12E9-FF0A-47C8-A5D7-D19C9C4C2FB5}" type="datetimeFigureOut">
              <a:rPr lang="en-US" smtClean="0"/>
              <a:pPr/>
              <a:t>11/1/2012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D12E9-FF0A-47C8-A5D7-D19C9C4C2FB5}" type="datetimeFigureOut">
              <a:rPr lang="en-US" smtClean="0"/>
              <a:pPr/>
              <a:t>11/1/2012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BD12E9-FF0A-47C8-A5D7-D19C9C4C2FB5}" type="datetimeFigureOut">
              <a:rPr lang="en-US" smtClean="0"/>
              <a:pPr/>
              <a:t>11/1/2012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88ECE1-161D-40C7-9809-C7F7A4DC0EF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BD12E9-FF0A-47C8-A5D7-D19C9C4C2FB5}" type="datetimeFigureOut">
              <a:rPr lang="en-US" smtClean="0"/>
              <a:pPr/>
              <a:t>11/1/2012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F88ECE1-161D-40C7-9809-C7F7A4DC0EFE}"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BD12E9-FF0A-47C8-A5D7-D19C9C4C2FB5}" type="datetimeFigureOut">
              <a:rPr lang="en-US" smtClean="0"/>
              <a:pPr/>
              <a:t>11/1/2012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F88ECE1-161D-40C7-9809-C7F7A4DC0EFE}"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13" Type="http://schemas.openxmlformats.org/officeDocument/2006/relationships/image" Target="../media/image18.jpeg"/><Relationship Id="rId18" Type="http://schemas.openxmlformats.org/officeDocument/2006/relationships/image" Target="../media/image23.jpeg"/><Relationship Id="rId26" Type="http://schemas.openxmlformats.org/officeDocument/2006/relationships/image" Target="../media/image31.jpeg"/><Relationship Id="rId39" Type="http://schemas.openxmlformats.org/officeDocument/2006/relationships/image" Target="../media/image44.jpeg"/><Relationship Id="rId21" Type="http://schemas.openxmlformats.org/officeDocument/2006/relationships/image" Target="../media/image26.jpeg"/><Relationship Id="rId34" Type="http://schemas.openxmlformats.org/officeDocument/2006/relationships/image" Target="../media/image39.jpeg"/><Relationship Id="rId42" Type="http://schemas.openxmlformats.org/officeDocument/2006/relationships/image" Target="../media/image47.jpeg"/><Relationship Id="rId47" Type="http://schemas.openxmlformats.org/officeDocument/2006/relationships/image" Target="../media/image52.jpeg"/><Relationship Id="rId50" Type="http://schemas.openxmlformats.org/officeDocument/2006/relationships/image" Target="../media/image55.jpeg"/><Relationship Id="rId55" Type="http://schemas.openxmlformats.org/officeDocument/2006/relationships/image" Target="../media/image60.jpeg"/><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image" Target="../media/image22.jpeg"/><Relationship Id="rId25" Type="http://schemas.openxmlformats.org/officeDocument/2006/relationships/image" Target="../media/image30.jpeg"/><Relationship Id="rId33" Type="http://schemas.openxmlformats.org/officeDocument/2006/relationships/image" Target="../media/image38.jpeg"/><Relationship Id="rId38" Type="http://schemas.openxmlformats.org/officeDocument/2006/relationships/image" Target="../media/image43.jpeg"/><Relationship Id="rId46" Type="http://schemas.openxmlformats.org/officeDocument/2006/relationships/image" Target="../media/image51.jpeg"/><Relationship Id="rId59" Type="http://schemas.openxmlformats.org/officeDocument/2006/relationships/image" Target="../media/image64.jpeg"/><Relationship Id="rId2" Type="http://schemas.openxmlformats.org/officeDocument/2006/relationships/notesSlide" Target="../notesSlides/notesSlide16.xml"/><Relationship Id="rId16" Type="http://schemas.openxmlformats.org/officeDocument/2006/relationships/image" Target="../media/image21.jpeg"/><Relationship Id="rId20" Type="http://schemas.openxmlformats.org/officeDocument/2006/relationships/image" Target="../media/image25.jpeg"/><Relationship Id="rId29" Type="http://schemas.openxmlformats.org/officeDocument/2006/relationships/image" Target="../media/image34.jpeg"/><Relationship Id="rId41" Type="http://schemas.openxmlformats.org/officeDocument/2006/relationships/image" Target="../media/image46.jpeg"/><Relationship Id="rId54" Type="http://schemas.openxmlformats.org/officeDocument/2006/relationships/image" Target="../media/image59.jpeg"/><Relationship Id="rId1" Type="http://schemas.openxmlformats.org/officeDocument/2006/relationships/slideLayout" Target="../slideLayouts/slideLayout3.xml"/><Relationship Id="rId6" Type="http://schemas.openxmlformats.org/officeDocument/2006/relationships/image" Target="../media/image11.jpeg"/><Relationship Id="rId11" Type="http://schemas.openxmlformats.org/officeDocument/2006/relationships/image" Target="../media/image16.jpeg"/><Relationship Id="rId24" Type="http://schemas.openxmlformats.org/officeDocument/2006/relationships/image" Target="../media/image29.jpeg"/><Relationship Id="rId32" Type="http://schemas.openxmlformats.org/officeDocument/2006/relationships/image" Target="../media/image37.jpeg"/><Relationship Id="rId37" Type="http://schemas.openxmlformats.org/officeDocument/2006/relationships/image" Target="../media/image42.jpeg"/><Relationship Id="rId40" Type="http://schemas.openxmlformats.org/officeDocument/2006/relationships/image" Target="../media/image45.jpeg"/><Relationship Id="rId45" Type="http://schemas.openxmlformats.org/officeDocument/2006/relationships/image" Target="../media/image50.jpeg"/><Relationship Id="rId53" Type="http://schemas.openxmlformats.org/officeDocument/2006/relationships/image" Target="../media/image58.jpeg"/><Relationship Id="rId58" Type="http://schemas.openxmlformats.org/officeDocument/2006/relationships/image" Target="../media/image63.jpeg"/><Relationship Id="rId5" Type="http://schemas.openxmlformats.org/officeDocument/2006/relationships/image" Target="../media/image10.jpeg"/><Relationship Id="rId15" Type="http://schemas.openxmlformats.org/officeDocument/2006/relationships/image" Target="../media/image20.jpeg"/><Relationship Id="rId23" Type="http://schemas.openxmlformats.org/officeDocument/2006/relationships/image" Target="../media/image28.jpeg"/><Relationship Id="rId28" Type="http://schemas.openxmlformats.org/officeDocument/2006/relationships/image" Target="../media/image33.jpeg"/><Relationship Id="rId36" Type="http://schemas.openxmlformats.org/officeDocument/2006/relationships/image" Target="../media/image41.jpeg"/><Relationship Id="rId49" Type="http://schemas.openxmlformats.org/officeDocument/2006/relationships/image" Target="../media/image54.jpeg"/><Relationship Id="rId57" Type="http://schemas.openxmlformats.org/officeDocument/2006/relationships/image" Target="../media/image62.jpeg"/><Relationship Id="rId10" Type="http://schemas.openxmlformats.org/officeDocument/2006/relationships/image" Target="../media/image15.jpeg"/><Relationship Id="rId19" Type="http://schemas.openxmlformats.org/officeDocument/2006/relationships/image" Target="../media/image24.jpeg"/><Relationship Id="rId31" Type="http://schemas.openxmlformats.org/officeDocument/2006/relationships/image" Target="../media/image36.jpeg"/><Relationship Id="rId44" Type="http://schemas.openxmlformats.org/officeDocument/2006/relationships/image" Target="../media/image49.jpeg"/><Relationship Id="rId52" Type="http://schemas.openxmlformats.org/officeDocument/2006/relationships/image" Target="../media/image57.jpeg"/><Relationship Id="rId60" Type="http://schemas.openxmlformats.org/officeDocument/2006/relationships/image" Target="../media/image6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 Id="rId22" Type="http://schemas.openxmlformats.org/officeDocument/2006/relationships/image" Target="../media/image27.jpeg"/><Relationship Id="rId27" Type="http://schemas.openxmlformats.org/officeDocument/2006/relationships/image" Target="../media/image32.jpeg"/><Relationship Id="rId30" Type="http://schemas.openxmlformats.org/officeDocument/2006/relationships/image" Target="../media/image35.jpeg"/><Relationship Id="rId35" Type="http://schemas.openxmlformats.org/officeDocument/2006/relationships/image" Target="../media/image40.jpeg"/><Relationship Id="rId43" Type="http://schemas.openxmlformats.org/officeDocument/2006/relationships/image" Target="../media/image48.jpeg"/><Relationship Id="rId48" Type="http://schemas.openxmlformats.org/officeDocument/2006/relationships/image" Target="../media/image53.jpeg"/><Relationship Id="rId56" Type="http://schemas.openxmlformats.org/officeDocument/2006/relationships/image" Target="../media/image61.jpeg"/><Relationship Id="rId8" Type="http://schemas.openxmlformats.org/officeDocument/2006/relationships/image" Target="../media/image13.jpeg"/><Relationship Id="rId51" Type="http://schemas.openxmlformats.org/officeDocument/2006/relationships/image" Target="../media/image56.jpeg"/><Relationship Id="rId3"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71546"/>
            <a:ext cx="7851648" cy="1285884"/>
          </a:xfrm>
        </p:spPr>
        <p:txBody>
          <a:bodyPr>
            <a:normAutofit fontScale="90000"/>
          </a:bodyPr>
          <a:lstStyle/>
          <a:p>
            <a:r>
              <a:rPr lang="en-US" smtClean="0"/>
              <a:t>Generic Object </a:t>
            </a:r>
            <a:r>
              <a:rPr lang="en-US" dirty="0" smtClean="0"/>
              <a:t>Recognization</a:t>
            </a:r>
            <a:endParaRPr lang="en-IN" dirty="0"/>
          </a:p>
        </p:txBody>
      </p:sp>
      <p:sp>
        <p:nvSpPr>
          <p:cNvPr id="3" name="Subtitle 2"/>
          <p:cNvSpPr>
            <a:spLocks noGrp="1"/>
          </p:cNvSpPr>
          <p:nvPr>
            <p:ph type="subTitle" idx="1"/>
          </p:nvPr>
        </p:nvSpPr>
        <p:spPr>
          <a:xfrm>
            <a:off x="533400" y="3228536"/>
            <a:ext cx="7854696" cy="3343736"/>
          </a:xfrm>
        </p:spPr>
        <p:txBody>
          <a:bodyPr>
            <a:normAutofit/>
          </a:bodyPr>
          <a:lstStyle/>
          <a:p>
            <a:r>
              <a:rPr lang="en-US" dirty="0" smtClean="0"/>
              <a:t>Submitted By</a:t>
            </a:r>
          </a:p>
          <a:p>
            <a:r>
              <a:rPr lang="en-US" dirty="0" smtClean="0"/>
              <a:t>Shrey Gupta-09bce184</a:t>
            </a:r>
          </a:p>
          <a:p>
            <a:r>
              <a:rPr lang="en-US" dirty="0" smtClean="0"/>
              <a:t>Anil kumar-09bce397</a:t>
            </a:r>
          </a:p>
          <a:p>
            <a:r>
              <a:rPr lang="en-US" dirty="0" smtClean="0"/>
              <a:t>Vishal Lahoti-09bce129</a:t>
            </a:r>
          </a:p>
          <a:p>
            <a:endParaRPr lang="en-US" dirty="0" smtClean="0"/>
          </a:p>
          <a:p>
            <a:r>
              <a:rPr lang="en-US" dirty="0" smtClean="0"/>
              <a:t>Guide </a:t>
            </a:r>
          </a:p>
          <a:p>
            <a:r>
              <a:rPr lang="en-US" dirty="0" smtClean="0"/>
              <a:t>Prof. S.Rajkumar (SCSE)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7772400" cy="428628"/>
          </a:xfrm>
        </p:spPr>
        <p:txBody>
          <a:bodyPr/>
          <a:lstStyle/>
          <a:p>
            <a:r>
              <a:rPr lang="en-US" sz="3200" dirty="0" smtClean="0"/>
              <a:t>Object Detection Model</a:t>
            </a:r>
            <a:endParaRPr lang="en-IN" sz="3200" dirty="0"/>
          </a:p>
        </p:txBody>
      </p:sp>
      <p:sp>
        <p:nvSpPr>
          <p:cNvPr id="3" name="Text Placeholder 2"/>
          <p:cNvSpPr>
            <a:spLocks noGrp="1"/>
          </p:cNvSpPr>
          <p:nvPr>
            <p:ph type="body" idx="1"/>
          </p:nvPr>
        </p:nvSpPr>
        <p:spPr>
          <a:xfrm>
            <a:off x="214282" y="1071546"/>
            <a:ext cx="8643998" cy="5143536"/>
          </a:xfrm>
        </p:spPr>
        <p:txBody>
          <a:bodyPr/>
          <a:lstStyle/>
          <a:p>
            <a:endParaRPr lang="en-IN" dirty="0"/>
          </a:p>
        </p:txBody>
      </p:sp>
      <p:pic>
        <p:nvPicPr>
          <p:cNvPr id="5" name="Picture 4"/>
          <p:cNvPicPr/>
          <p:nvPr/>
        </p:nvPicPr>
        <p:blipFill>
          <a:blip r:embed="rId3" cstate="print"/>
          <a:srcRect l="35641" t="21678" r="27187" b="8534"/>
          <a:stretch>
            <a:fillRect/>
          </a:stretch>
        </p:blipFill>
        <p:spPr bwMode="auto">
          <a:xfrm>
            <a:off x="142844" y="1071546"/>
            <a:ext cx="8643998" cy="5357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000108"/>
            <a:ext cx="7772400" cy="500066"/>
          </a:xfrm>
        </p:spPr>
        <p:txBody>
          <a:bodyPr/>
          <a:lstStyle/>
          <a:p>
            <a:r>
              <a:rPr lang="en-US" sz="3200" dirty="0" smtClean="0"/>
              <a:t>Laplace of Gaussian</a:t>
            </a:r>
            <a:endParaRPr lang="en-IN" sz="3200" dirty="0"/>
          </a:p>
        </p:txBody>
      </p:sp>
      <p:sp>
        <p:nvSpPr>
          <p:cNvPr id="3" name="Text Placeholder 2"/>
          <p:cNvSpPr>
            <a:spLocks noGrp="1"/>
          </p:cNvSpPr>
          <p:nvPr>
            <p:ph type="body" idx="1"/>
          </p:nvPr>
        </p:nvSpPr>
        <p:spPr>
          <a:xfrm>
            <a:off x="428596" y="1714488"/>
            <a:ext cx="7772400" cy="4286280"/>
          </a:xfrm>
        </p:spPr>
        <p:txBody>
          <a:bodyPr>
            <a:normAutofit fontScale="85000" lnSpcReduction="10000"/>
          </a:bodyPr>
          <a:lstStyle/>
          <a:p>
            <a:r>
              <a:rPr lang="en-IN" sz="2800" dirty="0" smtClean="0"/>
              <a:t>Laplacian filters are derivative filters used to find areas of rapid change (edges) in images. Since derivative filters are very sensitive to noise, it is common to smooth the image (e.g., using a Gaussian filter) before applying the Laplacian. This two-step process is call the Laplacian of Gaussian (LoG) operation.</a:t>
            </a:r>
          </a:p>
          <a:p>
            <a:endParaRPr lang="en-US" sz="2800" dirty="0" smtClean="0"/>
          </a:p>
          <a:p>
            <a:r>
              <a:rPr lang="en-IN" sz="2800" dirty="0" smtClean="0"/>
              <a:t>The LoG operator takes the second derivative of the image. Where the image is basically uniform, the LoG will give zero. Wherever a change occurs, the LoG will give a positive response on the darker side and a negative response on the lighter side.</a:t>
            </a:r>
          </a:p>
          <a:p>
            <a:endParaRPr lang="en-US" dirty="0" smtClean="0"/>
          </a:p>
          <a:p>
            <a:endParaRPr lang="en-IN"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540628"/>
          </a:xfrm>
        </p:spPr>
        <p:txBody>
          <a:bodyPr/>
          <a:lstStyle/>
          <a:p>
            <a:r>
              <a:rPr lang="en-US" sz="3200" dirty="0" smtClean="0"/>
              <a:t>Laplace of Gaussian(continued…)</a:t>
            </a:r>
            <a:endParaRPr lang="en-IN" sz="3200" dirty="0"/>
          </a:p>
        </p:txBody>
      </p:sp>
      <p:sp>
        <p:nvSpPr>
          <p:cNvPr id="3" name="Text Placeholder 2"/>
          <p:cNvSpPr>
            <a:spLocks noGrp="1"/>
          </p:cNvSpPr>
          <p:nvPr>
            <p:ph type="body" idx="1"/>
          </p:nvPr>
        </p:nvSpPr>
        <p:spPr>
          <a:xfrm>
            <a:off x="530352" y="2704664"/>
            <a:ext cx="7772400" cy="3224666"/>
          </a:xfrm>
        </p:spPr>
        <p:txBody>
          <a:bodyPr>
            <a:noAutofit/>
          </a:bodyPr>
          <a:lstStyle/>
          <a:p>
            <a:r>
              <a:rPr lang="en-IN" sz="2800" dirty="0" smtClean="0"/>
              <a:t> At a sharp edge between two regions, the response will be</a:t>
            </a:r>
            <a:br>
              <a:rPr lang="en-IN" sz="2800" dirty="0" smtClean="0"/>
            </a:br>
            <a:endParaRPr lang="en-IN" sz="2800" dirty="0" smtClean="0"/>
          </a:p>
          <a:p>
            <a:r>
              <a:rPr lang="en-IN" sz="2800" dirty="0" smtClean="0"/>
              <a:t> zero away from the edge</a:t>
            </a:r>
          </a:p>
          <a:p>
            <a:r>
              <a:rPr lang="en-IN" sz="2800" dirty="0" smtClean="0"/>
              <a:t> positive just to one side</a:t>
            </a:r>
          </a:p>
          <a:p>
            <a:r>
              <a:rPr lang="en-IN" sz="2800" dirty="0" smtClean="0"/>
              <a:t> negative just to the other side </a:t>
            </a:r>
          </a:p>
          <a:p>
            <a:r>
              <a:rPr lang="en-IN" sz="2800" dirty="0" smtClean="0"/>
              <a:t>zero at some point in between on the edge itself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7772400" cy="326314"/>
          </a:xfrm>
        </p:spPr>
        <p:txBody>
          <a:bodyPr/>
          <a:lstStyle/>
          <a:p>
            <a:r>
              <a:rPr lang="en-US" sz="2800" dirty="0" smtClean="0"/>
              <a:t>Sample original Image</a:t>
            </a:r>
            <a:endParaRPr lang="en-IN" sz="2800" dirty="0"/>
          </a:p>
        </p:txBody>
      </p:sp>
      <p:sp>
        <p:nvSpPr>
          <p:cNvPr id="3" name="Text Placeholder 2"/>
          <p:cNvSpPr>
            <a:spLocks noGrp="1"/>
          </p:cNvSpPr>
          <p:nvPr>
            <p:ph type="body" idx="1"/>
          </p:nvPr>
        </p:nvSpPr>
        <p:spPr>
          <a:xfrm>
            <a:off x="530352" y="1142984"/>
            <a:ext cx="8042176" cy="5429288"/>
          </a:xfrm>
        </p:spPr>
        <p:txBody>
          <a:bodyPr/>
          <a:lstStyle/>
          <a:p>
            <a:endParaRPr lang="en-IN" dirty="0"/>
          </a:p>
        </p:txBody>
      </p:sp>
      <p:pic>
        <p:nvPicPr>
          <p:cNvPr id="2050" name="Picture 2" descr="C:\Users\omguru\Desktop\object recognition\05june05_static_indoor\p1010843.jpg"/>
          <p:cNvPicPr>
            <a:picLocks noChangeAspect="1" noChangeArrowheads="1"/>
          </p:cNvPicPr>
          <p:nvPr/>
        </p:nvPicPr>
        <p:blipFill>
          <a:blip r:embed="rId3" cstate="print"/>
          <a:srcRect/>
          <a:stretch>
            <a:fillRect/>
          </a:stretch>
        </p:blipFill>
        <p:spPr bwMode="auto">
          <a:xfrm>
            <a:off x="357158" y="1071546"/>
            <a:ext cx="8358246" cy="5400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71480"/>
            <a:ext cx="7772400" cy="571504"/>
          </a:xfrm>
        </p:spPr>
        <p:txBody>
          <a:bodyPr/>
          <a:lstStyle/>
          <a:p>
            <a:r>
              <a:rPr lang="en-US" sz="3200" dirty="0" smtClean="0"/>
              <a:t>Image after applying </a:t>
            </a:r>
            <a:r>
              <a:rPr lang="en-US" sz="3200" dirty="0" err="1" smtClean="0"/>
              <a:t>LoG</a:t>
            </a:r>
            <a:endParaRPr lang="en-IN" sz="3200" dirty="0"/>
          </a:p>
        </p:txBody>
      </p:sp>
      <p:sp>
        <p:nvSpPr>
          <p:cNvPr id="3" name="Text Placeholder 2"/>
          <p:cNvSpPr>
            <a:spLocks noGrp="1"/>
          </p:cNvSpPr>
          <p:nvPr>
            <p:ph type="body" idx="1"/>
          </p:nvPr>
        </p:nvSpPr>
        <p:spPr>
          <a:xfrm>
            <a:off x="530352" y="1285860"/>
            <a:ext cx="8113614" cy="5214974"/>
          </a:xfrm>
        </p:spPr>
        <p:txBody>
          <a:bodyPr/>
          <a:lstStyle/>
          <a:p>
            <a:endParaRPr lang="en-IN" dirty="0"/>
          </a:p>
        </p:txBody>
      </p:sp>
      <p:pic>
        <p:nvPicPr>
          <p:cNvPr id="5" name="Picture 4" descr="C:\Users\omguru\Desktop\object recognition\Images\05june05_static_indoor\p1010843.jpg"/>
          <p:cNvPicPr/>
          <p:nvPr/>
        </p:nvPicPr>
        <p:blipFill>
          <a:blip r:embed="rId3" cstate="print"/>
          <a:srcRect/>
          <a:stretch>
            <a:fillRect/>
          </a:stretch>
        </p:blipFill>
        <p:spPr bwMode="auto">
          <a:xfrm>
            <a:off x="357158" y="1255176"/>
            <a:ext cx="8429684" cy="503134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7772400" cy="357190"/>
          </a:xfrm>
        </p:spPr>
        <p:txBody>
          <a:bodyPr/>
          <a:lstStyle/>
          <a:p>
            <a:r>
              <a:rPr lang="en-US" sz="3200" dirty="0" smtClean="0"/>
              <a:t>Specified cropped segment(window)</a:t>
            </a:r>
            <a:endParaRPr lang="en-IN" sz="3200" dirty="0"/>
          </a:p>
        </p:txBody>
      </p:sp>
      <p:sp>
        <p:nvSpPr>
          <p:cNvPr id="3" name="Text Placeholder 2"/>
          <p:cNvSpPr>
            <a:spLocks noGrp="1"/>
          </p:cNvSpPr>
          <p:nvPr>
            <p:ph type="body" idx="1"/>
          </p:nvPr>
        </p:nvSpPr>
        <p:spPr>
          <a:xfrm>
            <a:off x="530352" y="1357298"/>
            <a:ext cx="8185052" cy="5072098"/>
          </a:xfrm>
        </p:spPr>
        <p:txBody>
          <a:bodyPr/>
          <a:lstStyle/>
          <a:p>
            <a:r>
              <a:rPr lang="en-US" dirty="0" smtClean="0"/>
              <a:t>a</a:t>
            </a:r>
            <a:endParaRPr lang="en-IN" dirty="0"/>
          </a:p>
        </p:txBody>
      </p:sp>
      <p:pic>
        <p:nvPicPr>
          <p:cNvPr id="4100" name="Picture 4" descr="C:\Users\omguru\Desktop\object recognition\Extracts\14.jpg"/>
          <p:cNvPicPr>
            <a:picLocks noChangeAspect="1" noChangeArrowheads="1"/>
          </p:cNvPicPr>
          <p:nvPr/>
        </p:nvPicPr>
        <p:blipFill>
          <a:blip r:embed="rId3" cstate="print"/>
          <a:srcRect/>
          <a:stretch>
            <a:fillRect/>
          </a:stretch>
        </p:blipFill>
        <p:spPr bwMode="auto">
          <a:xfrm>
            <a:off x="4500562" y="1857364"/>
            <a:ext cx="3857652" cy="4286280"/>
          </a:xfrm>
          <a:prstGeom prst="rect">
            <a:avLst/>
          </a:prstGeom>
          <a:noFill/>
        </p:spPr>
      </p:pic>
      <p:pic>
        <p:nvPicPr>
          <p:cNvPr id="7" name="Picture 6" descr="C:\Users\Shrey\Desktop\object recognition\Extracts\13.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7356" y="1428736"/>
            <a:ext cx="2357454" cy="4786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rey\Desktop\object recognition\Extracts\1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472" y="1428736"/>
            <a:ext cx="1143008" cy="4747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500042"/>
            <a:ext cx="7772400" cy="500066"/>
          </a:xfrm>
        </p:spPr>
        <p:txBody>
          <a:bodyPr/>
          <a:lstStyle/>
          <a:p>
            <a:r>
              <a:rPr lang="en-US" sz="3200" dirty="0" smtClean="0"/>
              <a:t>Patches..</a:t>
            </a:r>
            <a:endParaRPr lang="en-IN" sz="3200" dirty="0"/>
          </a:p>
        </p:txBody>
      </p:sp>
      <p:sp>
        <p:nvSpPr>
          <p:cNvPr id="3" name="Text Placeholder 2"/>
          <p:cNvSpPr>
            <a:spLocks noGrp="1"/>
          </p:cNvSpPr>
          <p:nvPr>
            <p:ph type="body" idx="1"/>
          </p:nvPr>
        </p:nvSpPr>
        <p:spPr>
          <a:xfrm>
            <a:off x="530352" y="1000108"/>
            <a:ext cx="7772400" cy="5429288"/>
          </a:xfrm>
        </p:spPr>
        <p:txBody>
          <a:bodyPr/>
          <a:lstStyle/>
          <a:p>
            <a:r>
              <a:rPr lang="en-US" dirty="0" smtClean="0"/>
              <a:t>a</a:t>
            </a:r>
            <a:endParaRPr lang="en-IN" dirty="0"/>
          </a:p>
        </p:txBody>
      </p:sp>
      <p:pic>
        <p:nvPicPr>
          <p:cNvPr id="5122" name="Picture 2" descr="C:\Users\omguru\Desktop\object recognition\Dictionary\119.jpg"/>
          <p:cNvPicPr>
            <a:picLocks noChangeAspect="1" noChangeArrowheads="1"/>
          </p:cNvPicPr>
          <p:nvPr/>
        </p:nvPicPr>
        <p:blipFill>
          <a:blip r:embed="rId3" cstate="print"/>
          <a:srcRect/>
          <a:stretch>
            <a:fillRect/>
          </a:stretch>
        </p:blipFill>
        <p:spPr bwMode="auto">
          <a:xfrm>
            <a:off x="571472" y="1142984"/>
            <a:ext cx="238126" cy="238126"/>
          </a:xfrm>
          <a:prstGeom prst="rect">
            <a:avLst/>
          </a:prstGeom>
          <a:noFill/>
        </p:spPr>
      </p:pic>
      <p:pic>
        <p:nvPicPr>
          <p:cNvPr id="5123" name="Picture 3" descr="C:\Users\omguru\Desktop\object recognition\Dictionary\11.jpg"/>
          <p:cNvPicPr>
            <a:picLocks noChangeAspect="1" noChangeArrowheads="1"/>
          </p:cNvPicPr>
          <p:nvPr/>
        </p:nvPicPr>
        <p:blipFill>
          <a:blip r:embed="rId4" cstate="print"/>
          <a:srcRect/>
          <a:stretch>
            <a:fillRect/>
          </a:stretch>
        </p:blipFill>
        <p:spPr bwMode="auto">
          <a:xfrm>
            <a:off x="571472" y="1142984"/>
            <a:ext cx="238126" cy="238126"/>
          </a:xfrm>
          <a:prstGeom prst="rect">
            <a:avLst/>
          </a:prstGeom>
          <a:noFill/>
        </p:spPr>
      </p:pic>
      <p:pic>
        <p:nvPicPr>
          <p:cNvPr id="5124" name="Picture 4" descr="C:\Users\omguru\Desktop\object recognition\Dictionary\12.jpg"/>
          <p:cNvPicPr>
            <a:picLocks noChangeAspect="1" noChangeArrowheads="1"/>
          </p:cNvPicPr>
          <p:nvPr/>
        </p:nvPicPr>
        <p:blipFill>
          <a:blip r:embed="rId5" cstate="print"/>
          <a:srcRect/>
          <a:stretch>
            <a:fillRect/>
          </a:stretch>
        </p:blipFill>
        <p:spPr bwMode="auto">
          <a:xfrm>
            <a:off x="571472" y="1142984"/>
            <a:ext cx="238126" cy="238126"/>
          </a:xfrm>
          <a:prstGeom prst="rect">
            <a:avLst/>
          </a:prstGeom>
          <a:noFill/>
        </p:spPr>
      </p:pic>
      <p:pic>
        <p:nvPicPr>
          <p:cNvPr id="5125" name="Picture 5" descr="C:\Users\omguru\Desktop\object recognition\Dictionary\13.jpg"/>
          <p:cNvPicPr>
            <a:picLocks noChangeAspect="1" noChangeArrowheads="1"/>
          </p:cNvPicPr>
          <p:nvPr/>
        </p:nvPicPr>
        <p:blipFill>
          <a:blip r:embed="rId6" cstate="print"/>
          <a:srcRect/>
          <a:stretch>
            <a:fillRect/>
          </a:stretch>
        </p:blipFill>
        <p:spPr bwMode="auto">
          <a:xfrm>
            <a:off x="571472" y="1142984"/>
            <a:ext cx="238126" cy="238126"/>
          </a:xfrm>
          <a:prstGeom prst="rect">
            <a:avLst/>
          </a:prstGeom>
          <a:noFill/>
        </p:spPr>
      </p:pic>
      <p:pic>
        <p:nvPicPr>
          <p:cNvPr id="5126" name="Picture 6" descr="C:\Users\omguru\Desktop\object recognition\Dictionary\14.jpg"/>
          <p:cNvPicPr>
            <a:picLocks noChangeAspect="1" noChangeArrowheads="1"/>
          </p:cNvPicPr>
          <p:nvPr/>
        </p:nvPicPr>
        <p:blipFill>
          <a:blip r:embed="rId7" cstate="print"/>
          <a:srcRect/>
          <a:stretch>
            <a:fillRect/>
          </a:stretch>
        </p:blipFill>
        <p:spPr bwMode="auto">
          <a:xfrm>
            <a:off x="571472" y="1142984"/>
            <a:ext cx="238126" cy="238126"/>
          </a:xfrm>
          <a:prstGeom prst="rect">
            <a:avLst/>
          </a:prstGeom>
          <a:noFill/>
        </p:spPr>
      </p:pic>
      <p:pic>
        <p:nvPicPr>
          <p:cNvPr id="5127" name="Picture 7" descr="C:\Users\omguru\Desktop\object recognition\Dictionary\15.jpg"/>
          <p:cNvPicPr>
            <a:picLocks noChangeAspect="1" noChangeArrowheads="1"/>
          </p:cNvPicPr>
          <p:nvPr/>
        </p:nvPicPr>
        <p:blipFill>
          <a:blip r:embed="rId8" cstate="print"/>
          <a:srcRect/>
          <a:stretch>
            <a:fillRect/>
          </a:stretch>
        </p:blipFill>
        <p:spPr bwMode="auto">
          <a:xfrm>
            <a:off x="571472" y="1142984"/>
            <a:ext cx="238126" cy="238126"/>
          </a:xfrm>
          <a:prstGeom prst="rect">
            <a:avLst/>
          </a:prstGeom>
          <a:noFill/>
        </p:spPr>
      </p:pic>
      <p:pic>
        <p:nvPicPr>
          <p:cNvPr id="5128" name="Picture 8" descr="C:\Users\omguru\Desktop\object recognition\Dictionary\16.jpg"/>
          <p:cNvPicPr>
            <a:picLocks noChangeAspect="1" noChangeArrowheads="1"/>
          </p:cNvPicPr>
          <p:nvPr/>
        </p:nvPicPr>
        <p:blipFill>
          <a:blip r:embed="rId9" cstate="print"/>
          <a:srcRect/>
          <a:stretch>
            <a:fillRect/>
          </a:stretch>
        </p:blipFill>
        <p:spPr bwMode="auto">
          <a:xfrm>
            <a:off x="571472" y="1142984"/>
            <a:ext cx="238126" cy="238126"/>
          </a:xfrm>
          <a:prstGeom prst="rect">
            <a:avLst/>
          </a:prstGeom>
          <a:noFill/>
        </p:spPr>
      </p:pic>
      <p:pic>
        <p:nvPicPr>
          <p:cNvPr id="5129" name="Picture 9" descr="C:\Users\omguru\Desktop\object recognition\Dictionary\17.jpg"/>
          <p:cNvPicPr>
            <a:picLocks noChangeAspect="1" noChangeArrowheads="1"/>
          </p:cNvPicPr>
          <p:nvPr/>
        </p:nvPicPr>
        <p:blipFill>
          <a:blip r:embed="rId10" cstate="print"/>
          <a:srcRect/>
          <a:stretch>
            <a:fillRect/>
          </a:stretch>
        </p:blipFill>
        <p:spPr bwMode="auto">
          <a:xfrm>
            <a:off x="571472" y="1142984"/>
            <a:ext cx="238126" cy="238126"/>
          </a:xfrm>
          <a:prstGeom prst="rect">
            <a:avLst/>
          </a:prstGeom>
          <a:noFill/>
        </p:spPr>
      </p:pic>
      <p:pic>
        <p:nvPicPr>
          <p:cNvPr id="5130" name="Picture 10" descr="C:\Users\omguru\Desktop\object recognition\Dictionary\18.jpg"/>
          <p:cNvPicPr>
            <a:picLocks noChangeAspect="1" noChangeArrowheads="1"/>
          </p:cNvPicPr>
          <p:nvPr/>
        </p:nvPicPr>
        <p:blipFill>
          <a:blip r:embed="rId11" cstate="print"/>
          <a:srcRect/>
          <a:stretch>
            <a:fillRect/>
          </a:stretch>
        </p:blipFill>
        <p:spPr bwMode="auto">
          <a:xfrm>
            <a:off x="571472" y="1142984"/>
            <a:ext cx="238126" cy="238126"/>
          </a:xfrm>
          <a:prstGeom prst="rect">
            <a:avLst/>
          </a:prstGeom>
          <a:noFill/>
        </p:spPr>
      </p:pic>
      <p:pic>
        <p:nvPicPr>
          <p:cNvPr id="5131" name="Picture 11" descr="C:\Users\omguru\Desktop\object recognition\Dictionary\19.jpg"/>
          <p:cNvPicPr>
            <a:picLocks noChangeAspect="1" noChangeArrowheads="1"/>
          </p:cNvPicPr>
          <p:nvPr/>
        </p:nvPicPr>
        <p:blipFill>
          <a:blip r:embed="rId12" cstate="print"/>
          <a:srcRect/>
          <a:stretch>
            <a:fillRect/>
          </a:stretch>
        </p:blipFill>
        <p:spPr bwMode="auto">
          <a:xfrm>
            <a:off x="571472" y="1142984"/>
            <a:ext cx="238126" cy="238126"/>
          </a:xfrm>
          <a:prstGeom prst="rect">
            <a:avLst/>
          </a:prstGeom>
          <a:noFill/>
        </p:spPr>
      </p:pic>
      <p:pic>
        <p:nvPicPr>
          <p:cNvPr id="5132" name="Picture 12" descr="C:\Users\omguru\Desktop\object recognition\Dictionary\21.jpg"/>
          <p:cNvPicPr>
            <a:picLocks noChangeAspect="1" noChangeArrowheads="1"/>
          </p:cNvPicPr>
          <p:nvPr/>
        </p:nvPicPr>
        <p:blipFill>
          <a:blip r:embed="rId13" cstate="print"/>
          <a:srcRect/>
          <a:stretch>
            <a:fillRect/>
          </a:stretch>
        </p:blipFill>
        <p:spPr bwMode="auto">
          <a:xfrm>
            <a:off x="571472" y="1142984"/>
            <a:ext cx="238126" cy="238126"/>
          </a:xfrm>
          <a:prstGeom prst="rect">
            <a:avLst/>
          </a:prstGeom>
          <a:noFill/>
        </p:spPr>
      </p:pic>
      <p:pic>
        <p:nvPicPr>
          <p:cNvPr id="5133" name="Picture 13" descr="C:\Users\omguru\Desktop\object recognition\Dictionary\22.jpg"/>
          <p:cNvPicPr>
            <a:picLocks noChangeAspect="1" noChangeArrowheads="1"/>
          </p:cNvPicPr>
          <p:nvPr/>
        </p:nvPicPr>
        <p:blipFill>
          <a:blip r:embed="rId14" cstate="print"/>
          <a:srcRect/>
          <a:stretch>
            <a:fillRect/>
          </a:stretch>
        </p:blipFill>
        <p:spPr bwMode="auto">
          <a:xfrm>
            <a:off x="571472" y="1142984"/>
            <a:ext cx="238126" cy="238126"/>
          </a:xfrm>
          <a:prstGeom prst="rect">
            <a:avLst/>
          </a:prstGeom>
          <a:noFill/>
        </p:spPr>
      </p:pic>
      <p:pic>
        <p:nvPicPr>
          <p:cNvPr id="5134" name="Picture 14" descr="C:\Users\omguru\Desktop\object recognition\Dictionary\23.jpg"/>
          <p:cNvPicPr>
            <a:picLocks noChangeAspect="1" noChangeArrowheads="1"/>
          </p:cNvPicPr>
          <p:nvPr/>
        </p:nvPicPr>
        <p:blipFill>
          <a:blip r:embed="rId15" cstate="print"/>
          <a:srcRect/>
          <a:stretch>
            <a:fillRect/>
          </a:stretch>
        </p:blipFill>
        <p:spPr bwMode="auto">
          <a:xfrm>
            <a:off x="571472" y="1142984"/>
            <a:ext cx="238126" cy="238126"/>
          </a:xfrm>
          <a:prstGeom prst="rect">
            <a:avLst/>
          </a:prstGeom>
          <a:noFill/>
        </p:spPr>
      </p:pic>
      <p:pic>
        <p:nvPicPr>
          <p:cNvPr id="5135" name="Picture 15" descr="C:\Users\omguru\Desktop\object recognition\Dictionary\24.jpg"/>
          <p:cNvPicPr>
            <a:picLocks noChangeAspect="1" noChangeArrowheads="1"/>
          </p:cNvPicPr>
          <p:nvPr/>
        </p:nvPicPr>
        <p:blipFill>
          <a:blip r:embed="rId16" cstate="print"/>
          <a:srcRect/>
          <a:stretch>
            <a:fillRect/>
          </a:stretch>
        </p:blipFill>
        <p:spPr bwMode="auto">
          <a:xfrm>
            <a:off x="571472" y="1142984"/>
            <a:ext cx="238126" cy="238126"/>
          </a:xfrm>
          <a:prstGeom prst="rect">
            <a:avLst/>
          </a:prstGeom>
          <a:noFill/>
        </p:spPr>
      </p:pic>
      <p:pic>
        <p:nvPicPr>
          <p:cNvPr id="5136" name="Picture 16" descr="C:\Users\omguru\Desktop\object recognition\Dictionary\25.jpg"/>
          <p:cNvPicPr>
            <a:picLocks noChangeAspect="1" noChangeArrowheads="1"/>
          </p:cNvPicPr>
          <p:nvPr/>
        </p:nvPicPr>
        <p:blipFill>
          <a:blip r:embed="rId17" cstate="print"/>
          <a:srcRect/>
          <a:stretch>
            <a:fillRect/>
          </a:stretch>
        </p:blipFill>
        <p:spPr bwMode="auto">
          <a:xfrm>
            <a:off x="571472" y="1142984"/>
            <a:ext cx="238126" cy="238126"/>
          </a:xfrm>
          <a:prstGeom prst="rect">
            <a:avLst/>
          </a:prstGeom>
          <a:noFill/>
        </p:spPr>
      </p:pic>
      <p:pic>
        <p:nvPicPr>
          <p:cNvPr id="5137" name="Picture 17" descr="C:\Users\omguru\Desktop\object recognition\Dictionary\26.jpg"/>
          <p:cNvPicPr>
            <a:picLocks noChangeAspect="1" noChangeArrowheads="1"/>
          </p:cNvPicPr>
          <p:nvPr/>
        </p:nvPicPr>
        <p:blipFill>
          <a:blip r:embed="rId18" cstate="print"/>
          <a:srcRect/>
          <a:stretch>
            <a:fillRect/>
          </a:stretch>
        </p:blipFill>
        <p:spPr bwMode="auto">
          <a:xfrm>
            <a:off x="571472" y="1142984"/>
            <a:ext cx="238126" cy="238126"/>
          </a:xfrm>
          <a:prstGeom prst="rect">
            <a:avLst/>
          </a:prstGeom>
          <a:noFill/>
        </p:spPr>
      </p:pic>
      <p:pic>
        <p:nvPicPr>
          <p:cNvPr id="5138" name="Picture 18" descr="C:\Users\omguru\Desktop\object recognition\Dictionary\27.jpg"/>
          <p:cNvPicPr>
            <a:picLocks noChangeAspect="1" noChangeArrowheads="1"/>
          </p:cNvPicPr>
          <p:nvPr/>
        </p:nvPicPr>
        <p:blipFill>
          <a:blip r:embed="rId19" cstate="print"/>
          <a:srcRect/>
          <a:stretch>
            <a:fillRect/>
          </a:stretch>
        </p:blipFill>
        <p:spPr bwMode="auto">
          <a:xfrm>
            <a:off x="571472" y="1142984"/>
            <a:ext cx="238126" cy="238126"/>
          </a:xfrm>
          <a:prstGeom prst="rect">
            <a:avLst/>
          </a:prstGeom>
          <a:noFill/>
        </p:spPr>
      </p:pic>
      <p:pic>
        <p:nvPicPr>
          <p:cNvPr id="5139" name="Picture 19" descr="C:\Users\omguru\Desktop\object recognition\Dictionary\28.jpg"/>
          <p:cNvPicPr>
            <a:picLocks noChangeAspect="1" noChangeArrowheads="1"/>
          </p:cNvPicPr>
          <p:nvPr/>
        </p:nvPicPr>
        <p:blipFill>
          <a:blip r:embed="rId20" cstate="print"/>
          <a:srcRect/>
          <a:stretch>
            <a:fillRect/>
          </a:stretch>
        </p:blipFill>
        <p:spPr bwMode="auto">
          <a:xfrm>
            <a:off x="571472" y="1142984"/>
            <a:ext cx="238126" cy="238126"/>
          </a:xfrm>
          <a:prstGeom prst="rect">
            <a:avLst/>
          </a:prstGeom>
          <a:noFill/>
        </p:spPr>
      </p:pic>
      <p:pic>
        <p:nvPicPr>
          <p:cNvPr id="5140" name="Picture 20" descr="C:\Users\omguru\Desktop\object recognition\Dictionary\29.jpg"/>
          <p:cNvPicPr>
            <a:picLocks noChangeAspect="1" noChangeArrowheads="1"/>
          </p:cNvPicPr>
          <p:nvPr/>
        </p:nvPicPr>
        <p:blipFill>
          <a:blip r:embed="rId21" cstate="print"/>
          <a:srcRect/>
          <a:stretch>
            <a:fillRect/>
          </a:stretch>
        </p:blipFill>
        <p:spPr bwMode="auto">
          <a:xfrm>
            <a:off x="571472" y="1142984"/>
            <a:ext cx="238126" cy="238126"/>
          </a:xfrm>
          <a:prstGeom prst="rect">
            <a:avLst/>
          </a:prstGeom>
          <a:noFill/>
        </p:spPr>
      </p:pic>
      <p:pic>
        <p:nvPicPr>
          <p:cNvPr id="5141" name="Picture 21" descr="C:\Users\omguru\Desktop\object recognition\Dictionary\31.jpg"/>
          <p:cNvPicPr>
            <a:picLocks noChangeAspect="1" noChangeArrowheads="1"/>
          </p:cNvPicPr>
          <p:nvPr/>
        </p:nvPicPr>
        <p:blipFill>
          <a:blip r:embed="rId22" cstate="print"/>
          <a:srcRect/>
          <a:stretch>
            <a:fillRect/>
          </a:stretch>
        </p:blipFill>
        <p:spPr bwMode="auto">
          <a:xfrm>
            <a:off x="571472" y="1142984"/>
            <a:ext cx="238126" cy="238126"/>
          </a:xfrm>
          <a:prstGeom prst="rect">
            <a:avLst/>
          </a:prstGeom>
          <a:noFill/>
        </p:spPr>
      </p:pic>
      <p:pic>
        <p:nvPicPr>
          <p:cNvPr id="5142" name="Picture 22" descr="C:\Users\omguru\Desktop\object recognition\Dictionary\32.jpg"/>
          <p:cNvPicPr>
            <a:picLocks noChangeAspect="1" noChangeArrowheads="1"/>
          </p:cNvPicPr>
          <p:nvPr/>
        </p:nvPicPr>
        <p:blipFill>
          <a:blip r:embed="rId23" cstate="print"/>
          <a:srcRect/>
          <a:stretch>
            <a:fillRect/>
          </a:stretch>
        </p:blipFill>
        <p:spPr bwMode="auto">
          <a:xfrm>
            <a:off x="571472" y="1142984"/>
            <a:ext cx="238126" cy="238126"/>
          </a:xfrm>
          <a:prstGeom prst="rect">
            <a:avLst/>
          </a:prstGeom>
          <a:noFill/>
        </p:spPr>
      </p:pic>
      <p:pic>
        <p:nvPicPr>
          <p:cNvPr id="5143" name="Picture 23" descr="C:\Users\omguru\Desktop\object recognition\Dictionary\33.jpg"/>
          <p:cNvPicPr>
            <a:picLocks noChangeAspect="1" noChangeArrowheads="1"/>
          </p:cNvPicPr>
          <p:nvPr/>
        </p:nvPicPr>
        <p:blipFill>
          <a:blip r:embed="rId24" cstate="print"/>
          <a:srcRect/>
          <a:stretch>
            <a:fillRect/>
          </a:stretch>
        </p:blipFill>
        <p:spPr bwMode="auto">
          <a:xfrm>
            <a:off x="571472" y="1142984"/>
            <a:ext cx="238126" cy="238126"/>
          </a:xfrm>
          <a:prstGeom prst="rect">
            <a:avLst/>
          </a:prstGeom>
          <a:noFill/>
        </p:spPr>
      </p:pic>
      <p:pic>
        <p:nvPicPr>
          <p:cNvPr id="5144" name="Picture 24" descr="C:\Users\omguru\Desktop\object recognition\Dictionary\34.jpg"/>
          <p:cNvPicPr>
            <a:picLocks noChangeAspect="1" noChangeArrowheads="1"/>
          </p:cNvPicPr>
          <p:nvPr/>
        </p:nvPicPr>
        <p:blipFill>
          <a:blip r:embed="rId25" cstate="print"/>
          <a:srcRect/>
          <a:stretch>
            <a:fillRect/>
          </a:stretch>
        </p:blipFill>
        <p:spPr bwMode="auto">
          <a:xfrm>
            <a:off x="571472" y="1142984"/>
            <a:ext cx="238126" cy="238126"/>
          </a:xfrm>
          <a:prstGeom prst="rect">
            <a:avLst/>
          </a:prstGeom>
          <a:noFill/>
        </p:spPr>
      </p:pic>
      <p:pic>
        <p:nvPicPr>
          <p:cNvPr id="5145" name="Picture 25" descr="C:\Users\omguru\Desktop\object recognition\Dictionary\35.jpg"/>
          <p:cNvPicPr>
            <a:picLocks noChangeAspect="1" noChangeArrowheads="1"/>
          </p:cNvPicPr>
          <p:nvPr/>
        </p:nvPicPr>
        <p:blipFill>
          <a:blip r:embed="rId26" cstate="print"/>
          <a:srcRect/>
          <a:stretch>
            <a:fillRect/>
          </a:stretch>
        </p:blipFill>
        <p:spPr bwMode="auto">
          <a:xfrm>
            <a:off x="571472" y="1142984"/>
            <a:ext cx="238126" cy="238126"/>
          </a:xfrm>
          <a:prstGeom prst="rect">
            <a:avLst/>
          </a:prstGeom>
          <a:noFill/>
        </p:spPr>
      </p:pic>
      <p:pic>
        <p:nvPicPr>
          <p:cNvPr id="5146" name="Picture 26" descr="C:\Users\omguru\Desktop\object recognition\Dictionary\36.jpg"/>
          <p:cNvPicPr>
            <a:picLocks noChangeAspect="1" noChangeArrowheads="1"/>
          </p:cNvPicPr>
          <p:nvPr/>
        </p:nvPicPr>
        <p:blipFill>
          <a:blip r:embed="rId27" cstate="print"/>
          <a:srcRect/>
          <a:stretch>
            <a:fillRect/>
          </a:stretch>
        </p:blipFill>
        <p:spPr bwMode="auto">
          <a:xfrm>
            <a:off x="571472" y="1142984"/>
            <a:ext cx="238126" cy="238126"/>
          </a:xfrm>
          <a:prstGeom prst="rect">
            <a:avLst/>
          </a:prstGeom>
          <a:noFill/>
        </p:spPr>
      </p:pic>
      <p:pic>
        <p:nvPicPr>
          <p:cNvPr id="5147" name="Picture 27" descr="C:\Users\omguru\Desktop\object recognition\Dictionary\37.jpg"/>
          <p:cNvPicPr>
            <a:picLocks noChangeAspect="1" noChangeArrowheads="1"/>
          </p:cNvPicPr>
          <p:nvPr/>
        </p:nvPicPr>
        <p:blipFill>
          <a:blip r:embed="rId28" cstate="print"/>
          <a:srcRect/>
          <a:stretch>
            <a:fillRect/>
          </a:stretch>
        </p:blipFill>
        <p:spPr bwMode="auto">
          <a:xfrm>
            <a:off x="571472" y="1142984"/>
            <a:ext cx="238126" cy="238126"/>
          </a:xfrm>
          <a:prstGeom prst="rect">
            <a:avLst/>
          </a:prstGeom>
          <a:noFill/>
        </p:spPr>
      </p:pic>
      <p:pic>
        <p:nvPicPr>
          <p:cNvPr id="5148" name="Picture 28" descr="C:\Users\omguru\Desktop\object recognition\Dictionary\38.jpg"/>
          <p:cNvPicPr>
            <a:picLocks noChangeAspect="1" noChangeArrowheads="1"/>
          </p:cNvPicPr>
          <p:nvPr/>
        </p:nvPicPr>
        <p:blipFill>
          <a:blip r:embed="rId29" cstate="print"/>
          <a:srcRect/>
          <a:stretch>
            <a:fillRect/>
          </a:stretch>
        </p:blipFill>
        <p:spPr bwMode="auto">
          <a:xfrm>
            <a:off x="571472" y="1142984"/>
            <a:ext cx="238126" cy="238126"/>
          </a:xfrm>
          <a:prstGeom prst="rect">
            <a:avLst/>
          </a:prstGeom>
          <a:noFill/>
        </p:spPr>
      </p:pic>
      <p:pic>
        <p:nvPicPr>
          <p:cNvPr id="5149" name="Picture 29" descr="C:\Users\omguru\Desktop\object recognition\Dictionary\39.jpg"/>
          <p:cNvPicPr>
            <a:picLocks noChangeAspect="1" noChangeArrowheads="1"/>
          </p:cNvPicPr>
          <p:nvPr/>
        </p:nvPicPr>
        <p:blipFill>
          <a:blip r:embed="rId30" cstate="print"/>
          <a:srcRect/>
          <a:stretch>
            <a:fillRect/>
          </a:stretch>
        </p:blipFill>
        <p:spPr bwMode="auto">
          <a:xfrm>
            <a:off x="571472" y="1142984"/>
            <a:ext cx="238126" cy="238126"/>
          </a:xfrm>
          <a:prstGeom prst="rect">
            <a:avLst/>
          </a:prstGeom>
          <a:noFill/>
        </p:spPr>
      </p:pic>
      <p:pic>
        <p:nvPicPr>
          <p:cNvPr id="5150" name="Picture 30" descr="C:\Users\omguru\Desktop\object recognition\Dictionary\41.jpg"/>
          <p:cNvPicPr>
            <a:picLocks noChangeAspect="1" noChangeArrowheads="1"/>
          </p:cNvPicPr>
          <p:nvPr/>
        </p:nvPicPr>
        <p:blipFill>
          <a:blip r:embed="rId31" cstate="print"/>
          <a:srcRect/>
          <a:stretch>
            <a:fillRect/>
          </a:stretch>
        </p:blipFill>
        <p:spPr bwMode="auto">
          <a:xfrm>
            <a:off x="571472" y="1142984"/>
            <a:ext cx="238126" cy="238126"/>
          </a:xfrm>
          <a:prstGeom prst="rect">
            <a:avLst/>
          </a:prstGeom>
          <a:noFill/>
        </p:spPr>
      </p:pic>
      <p:pic>
        <p:nvPicPr>
          <p:cNvPr id="5151" name="Picture 31" descr="C:\Users\omguru\Desktop\object recognition\Dictionary\42.jpg"/>
          <p:cNvPicPr>
            <a:picLocks noChangeAspect="1" noChangeArrowheads="1"/>
          </p:cNvPicPr>
          <p:nvPr/>
        </p:nvPicPr>
        <p:blipFill>
          <a:blip r:embed="rId32" cstate="print"/>
          <a:srcRect/>
          <a:stretch>
            <a:fillRect/>
          </a:stretch>
        </p:blipFill>
        <p:spPr bwMode="auto">
          <a:xfrm>
            <a:off x="571472" y="1142984"/>
            <a:ext cx="238126" cy="238126"/>
          </a:xfrm>
          <a:prstGeom prst="rect">
            <a:avLst/>
          </a:prstGeom>
          <a:noFill/>
        </p:spPr>
      </p:pic>
      <p:pic>
        <p:nvPicPr>
          <p:cNvPr id="5152" name="Picture 32" descr="C:\Users\omguru\Desktop\object recognition\Dictionary\43.jpg"/>
          <p:cNvPicPr>
            <a:picLocks noChangeAspect="1" noChangeArrowheads="1"/>
          </p:cNvPicPr>
          <p:nvPr/>
        </p:nvPicPr>
        <p:blipFill>
          <a:blip r:embed="rId33" cstate="print"/>
          <a:srcRect/>
          <a:stretch>
            <a:fillRect/>
          </a:stretch>
        </p:blipFill>
        <p:spPr bwMode="auto">
          <a:xfrm>
            <a:off x="571472" y="1142984"/>
            <a:ext cx="238126" cy="238126"/>
          </a:xfrm>
          <a:prstGeom prst="rect">
            <a:avLst/>
          </a:prstGeom>
          <a:noFill/>
        </p:spPr>
      </p:pic>
      <p:pic>
        <p:nvPicPr>
          <p:cNvPr id="5153" name="Picture 33" descr="C:\Users\omguru\Desktop\object recognition\Dictionary\44.jpg"/>
          <p:cNvPicPr>
            <a:picLocks noChangeAspect="1" noChangeArrowheads="1"/>
          </p:cNvPicPr>
          <p:nvPr/>
        </p:nvPicPr>
        <p:blipFill>
          <a:blip r:embed="rId34" cstate="print"/>
          <a:srcRect/>
          <a:stretch>
            <a:fillRect/>
          </a:stretch>
        </p:blipFill>
        <p:spPr bwMode="auto">
          <a:xfrm>
            <a:off x="571472" y="1142984"/>
            <a:ext cx="238126" cy="238126"/>
          </a:xfrm>
          <a:prstGeom prst="rect">
            <a:avLst/>
          </a:prstGeom>
          <a:noFill/>
        </p:spPr>
      </p:pic>
      <p:pic>
        <p:nvPicPr>
          <p:cNvPr id="5154" name="Picture 34" descr="C:\Users\omguru\Desktop\object recognition\Dictionary\45.jpg"/>
          <p:cNvPicPr>
            <a:picLocks noChangeAspect="1" noChangeArrowheads="1"/>
          </p:cNvPicPr>
          <p:nvPr/>
        </p:nvPicPr>
        <p:blipFill>
          <a:blip r:embed="rId35" cstate="print"/>
          <a:srcRect/>
          <a:stretch>
            <a:fillRect/>
          </a:stretch>
        </p:blipFill>
        <p:spPr bwMode="auto">
          <a:xfrm>
            <a:off x="571472" y="1142984"/>
            <a:ext cx="238126" cy="238126"/>
          </a:xfrm>
          <a:prstGeom prst="rect">
            <a:avLst/>
          </a:prstGeom>
          <a:noFill/>
        </p:spPr>
      </p:pic>
      <p:pic>
        <p:nvPicPr>
          <p:cNvPr id="5155" name="Picture 35" descr="C:\Users\omguru\Desktop\object recognition\Dictionary\46.jpg"/>
          <p:cNvPicPr>
            <a:picLocks noChangeAspect="1" noChangeArrowheads="1"/>
          </p:cNvPicPr>
          <p:nvPr/>
        </p:nvPicPr>
        <p:blipFill>
          <a:blip r:embed="rId36" cstate="print"/>
          <a:srcRect/>
          <a:stretch>
            <a:fillRect/>
          </a:stretch>
        </p:blipFill>
        <p:spPr bwMode="auto">
          <a:xfrm>
            <a:off x="571472" y="1142984"/>
            <a:ext cx="238126" cy="238126"/>
          </a:xfrm>
          <a:prstGeom prst="rect">
            <a:avLst/>
          </a:prstGeom>
          <a:noFill/>
        </p:spPr>
      </p:pic>
      <p:pic>
        <p:nvPicPr>
          <p:cNvPr id="5156" name="Picture 36" descr="C:\Users\omguru\Desktop\object recognition\Dictionary\47.jpg"/>
          <p:cNvPicPr>
            <a:picLocks noChangeAspect="1" noChangeArrowheads="1"/>
          </p:cNvPicPr>
          <p:nvPr/>
        </p:nvPicPr>
        <p:blipFill>
          <a:blip r:embed="rId37" cstate="print"/>
          <a:srcRect/>
          <a:stretch>
            <a:fillRect/>
          </a:stretch>
        </p:blipFill>
        <p:spPr bwMode="auto">
          <a:xfrm>
            <a:off x="571472" y="1142984"/>
            <a:ext cx="238126" cy="238126"/>
          </a:xfrm>
          <a:prstGeom prst="rect">
            <a:avLst/>
          </a:prstGeom>
          <a:noFill/>
        </p:spPr>
      </p:pic>
      <p:pic>
        <p:nvPicPr>
          <p:cNvPr id="5157" name="Picture 37" descr="C:\Users\omguru\Desktop\object recognition\Dictionary\48.jpg"/>
          <p:cNvPicPr>
            <a:picLocks noChangeAspect="1" noChangeArrowheads="1"/>
          </p:cNvPicPr>
          <p:nvPr/>
        </p:nvPicPr>
        <p:blipFill>
          <a:blip r:embed="rId38" cstate="print"/>
          <a:srcRect/>
          <a:stretch>
            <a:fillRect/>
          </a:stretch>
        </p:blipFill>
        <p:spPr bwMode="auto">
          <a:xfrm>
            <a:off x="571472" y="1142984"/>
            <a:ext cx="238126" cy="238126"/>
          </a:xfrm>
          <a:prstGeom prst="rect">
            <a:avLst/>
          </a:prstGeom>
          <a:noFill/>
        </p:spPr>
      </p:pic>
      <p:pic>
        <p:nvPicPr>
          <p:cNvPr id="5158" name="Picture 38" descr="C:\Users\omguru\Desktop\object recognition\Dictionary\49.jpg"/>
          <p:cNvPicPr>
            <a:picLocks noChangeAspect="1" noChangeArrowheads="1"/>
          </p:cNvPicPr>
          <p:nvPr/>
        </p:nvPicPr>
        <p:blipFill>
          <a:blip r:embed="rId39" cstate="print"/>
          <a:srcRect/>
          <a:stretch>
            <a:fillRect/>
          </a:stretch>
        </p:blipFill>
        <p:spPr bwMode="auto">
          <a:xfrm>
            <a:off x="571472" y="1142984"/>
            <a:ext cx="238126" cy="238126"/>
          </a:xfrm>
          <a:prstGeom prst="rect">
            <a:avLst/>
          </a:prstGeom>
          <a:noFill/>
        </p:spPr>
      </p:pic>
      <p:pic>
        <p:nvPicPr>
          <p:cNvPr id="5159" name="Picture 39" descr="C:\Users\omguru\Desktop\object recognition\Dictionary\51.jpg"/>
          <p:cNvPicPr>
            <a:picLocks noChangeAspect="1" noChangeArrowheads="1"/>
          </p:cNvPicPr>
          <p:nvPr/>
        </p:nvPicPr>
        <p:blipFill>
          <a:blip r:embed="rId40" cstate="print"/>
          <a:srcRect/>
          <a:stretch>
            <a:fillRect/>
          </a:stretch>
        </p:blipFill>
        <p:spPr bwMode="auto">
          <a:xfrm>
            <a:off x="571472" y="1142984"/>
            <a:ext cx="238126" cy="238126"/>
          </a:xfrm>
          <a:prstGeom prst="rect">
            <a:avLst/>
          </a:prstGeom>
          <a:noFill/>
        </p:spPr>
      </p:pic>
      <p:pic>
        <p:nvPicPr>
          <p:cNvPr id="5160" name="Picture 40" descr="C:\Users\omguru\Desktop\object recognition\Dictionary\52.jpg"/>
          <p:cNvPicPr>
            <a:picLocks noChangeAspect="1" noChangeArrowheads="1"/>
          </p:cNvPicPr>
          <p:nvPr/>
        </p:nvPicPr>
        <p:blipFill>
          <a:blip r:embed="rId41" cstate="print"/>
          <a:srcRect/>
          <a:stretch>
            <a:fillRect/>
          </a:stretch>
        </p:blipFill>
        <p:spPr bwMode="auto">
          <a:xfrm>
            <a:off x="571472" y="1142984"/>
            <a:ext cx="238126" cy="238126"/>
          </a:xfrm>
          <a:prstGeom prst="rect">
            <a:avLst/>
          </a:prstGeom>
          <a:noFill/>
        </p:spPr>
      </p:pic>
      <p:pic>
        <p:nvPicPr>
          <p:cNvPr id="5161" name="Picture 41" descr="C:\Users\omguru\Desktop\object recognition\Dictionary\53.jpg"/>
          <p:cNvPicPr>
            <a:picLocks noChangeAspect="1" noChangeArrowheads="1"/>
          </p:cNvPicPr>
          <p:nvPr/>
        </p:nvPicPr>
        <p:blipFill>
          <a:blip r:embed="rId42" cstate="print"/>
          <a:srcRect/>
          <a:stretch>
            <a:fillRect/>
          </a:stretch>
        </p:blipFill>
        <p:spPr bwMode="auto">
          <a:xfrm>
            <a:off x="571472" y="1142984"/>
            <a:ext cx="238126" cy="238126"/>
          </a:xfrm>
          <a:prstGeom prst="rect">
            <a:avLst/>
          </a:prstGeom>
          <a:noFill/>
        </p:spPr>
      </p:pic>
      <p:pic>
        <p:nvPicPr>
          <p:cNvPr id="5162" name="Picture 42" descr="C:\Users\omguru\Desktop\object recognition\Dictionary\54.jpg"/>
          <p:cNvPicPr>
            <a:picLocks noChangeAspect="1" noChangeArrowheads="1"/>
          </p:cNvPicPr>
          <p:nvPr/>
        </p:nvPicPr>
        <p:blipFill>
          <a:blip r:embed="rId43" cstate="print"/>
          <a:srcRect/>
          <a:stretch>
            <a:fillRect/>
          </a:stretch>
        </p:blipFill>
        <p:spPr bwMode="auto">
          <a:xfrm>
            <a:off x="571472" y="1142984"/>
            <a:ext cx="238126" cy="238126"/>
          </a:xfrm>
          <a:prstGeom prst="rect">
            <a:avLst/>
          </a:prstGeom>
          <a:noFill/>
        </p:spPr>
      </p:pic>
      <p:pic>
        <p:nvPicPr>
          <p:cNvPr id="5163" name="Picture 43" descr="C:\Users\omguru\Desktop\object recognition\Dictionary\55.jpg"/>
          <p:cNvPicPr>
            <a:picLocks noChangeAspect="1" noChangeArrowheads="1"/>
          </p:cNvPicPr>
          <p:nvPr/>
        </p:nvPicPr>
        <p:blipFill>
          <a:blip r:embed="rId44" cstate="print"/>
          <a:srcRect/>
          <a:stretch>
            <a:fillRect/>
          </a:stretch>
        </p:blipFill>
        <p:spPr bwMode="auto">
          <a:xfrm>
            <a:off x="571472" y="1142984"/>
            <a:ext cx="238126" cy="238126"/>
          </a:xfrm>
          <a:prstGeom prst="rect">
            <a:avLst/>
          </a:prstGeom>
          <a:noFill/>
        </p:spPr>
      </p:pic>
      <p:pic>
        <p:nvPicPr>
          <p:cNvPr id="5164" name="Picture 44" descr="C:\Users\omguru\Desktop\object recognition\Dictionary\56.jpg"/>
          <p:cNvPicPr>
            <a:picLocks noChangeAspect="1" noChangeArrowheads="1"/>
          </p:cNvPicPr>
          <p:nvPr/>
        </p:nvPicPr>
        <p:blipFill>
          <a:blip r:embed="rId45" cstate="print"/>
          <a:srcRect/>
          <a:stretch>
            <a:fillRect/>
          </a:stretch>
        </p:blipFill>
        <p:spPr bwMode="auto">
          <a:xfrm>
            <a:off x="571472" y="1142984"/>
            <a:ext cx="238126" cy="238126"/>
          </a:xfrm>
          <a:prstGeom prst="rect">
            <a:avLst/>
          </a:prstGeom>
          <a:noFill/>
        </p:spPr>
      </p:pic>
      <p:pic>
        <p:nvPicPr>
          <p:cNvPr id="5165" name="Picture 45" descr="C:\Users\omguru\Desktop\object recognition\Dictionary\57.jpg"/>
          <p:cNvPicPr>
            <a:picLocks noChangeAspect="1" noChangeArrowheads="1"/>
          </p:cNvPicPr>
          <p:nvPr/>
        </p:nvPicPr>
        <p:blipFill>
          <a:blip r:embed="rId46" cstate="print"/>
          <a:srcRect/>
          <a:stretch>
            <a:fillRect/>
          </a:stretch>
        </p:blipFill>
        <p:spPr bwMode="auto">
          <a:xfrm>
            <a:off x="571472" y="1142984"/>
            <a:ext cx="238126" cy="238126"/>
          </a:xfrm>
          <a:prstGeom prst="rect">
            <a:avLst/>
          </a:prstGeom>
          <a:noFill/>
        </p:spPr>
      </p:pic>
      <p:pic>
        <p:nvPicPr>
          <p:cNvPr id="5166" name="Picture 46" descr="C:\Users\omguru\Desktop\object recognition\Dictionary\58.jpg"/>
          <p:cNvPicPr>
            <a:picLocks noChangeAspect="1" noChangeArrowheads="1"/>
          </p:cNvPicPr>
          <p:nvPr/>
        </p:nvPicPr>
        <p:blipFill>
          <a:blip r:embed="rId47" cstate="print"/>
          <a:srcRect/>
          <a:stretch>
            <a:fillRect/>
          </a:stretch>
        </p:blipFill>
        <p:spPr bwMode="auto">
          <a:xfrm>
            <a:off x="571472" y="1142984"/>
            <a:ext cx="238126" cy="238126"/>
          </a:xfrm>
          <a:prstGeom prst="rect">
            <a:avLst/>
          </a:prstGeom>
          <a:noFill/>
        </p:spPr>
      </p:pic>
      <p:pic>
        <p:nvPicPr>
          <p:cNvPr id="5167" name="Picture 47" descr="C:\Users\omguru\Desktop\object recognition\Dictionary\59.jpg"/>
          <p:cNvPicPr>
            <a:picLocks noChangeAspect="1" noChangeArrowheads="1"/>
          </p:cNvPicPr>
          <p:nvPr/>
        </p:nvPicPr>
        <p:blipFill>
          <a:blip r:embed="rId48" cstate="print"/>
          <a:srcRect/>
          <a:stretch>
            <a:fillRect/>
          </a:stretch>
        </p:blipFill>
        <p:spPr bwMode="auto">
          <a:xfrm>
            <a:off x="571472" y="1142984"/>
            <a:ext cx="238126" cy="238126"/>
          </a:xfrm>
          <a:prstGeom prst="rect">
            <a:avLst/>
          </a:prstGeom>
          <a:noFill/>
        </p:spPr>
      </p:pic>
      <p:pic>
        <p:nvPicPr>
          <p:cNvPr id="5168" name="Picture 48" descr="C:\Users\omguru\Desktop\object recognition\Dictionary\110.jpg"/>
          <p:cNvPicPr>
            <a:picLocks noChangeAspect="1" noChangeArrowheads="1"/>
          </p:cNvPicPr>
          <p:nvPr/>
        </p:nvPicPr>
        <p:blipFill>
          <a:blip r:embed="rId49" cstate="print"/>
          <a:srcRect/>
          <a:stretch>
            <a:fillRect/>
          </a:stretch>
        </p:blipFill>
        <p:spPr bwMode="auto">
          <a:xfrm>
            <a:off x="571472" y="1142984"/>
            <a:ext cx="238126" cy="238126"/>
          </a:xfrm>
          <a:prstGeom prst="rect">
            <a:avLst/>
          </a:prstGeom>
          <a:noFill/>
        </p:spPr>
      </p:pic>
      <p:pic>
        <p:nvPicPr>
          <p:cNvPr id="5169" name="Picture 49" descr="C:\Users\omguru\Desktop\object recognition\Dictionary\111.jpg"/>
          <p:cNvPicPr>
            <a:picLocks noChangeAspect="1" noChangeArrowheads="1"/>
          </p:cNvPicPr>
          <p:nvPr/>
        </p:nvPicPr>
        <p:blipFill>
          <a:blip r:embed="rId50" cstate="print"/>
          <a:srcRect/>
          <a:stretch>
            <a:fillRect/>
          </a:stretch>
        </p:blipFill>
        <p:spPr bwMode="auto">
          <a:xfrm>
            <a:off x="571472" y="1142984"/>
            <a:ext cx="238126" cy="238126"/>
          </a:xfrm>
          <a:prstGeom prst="rect">
            <a:avLst/>
          </a:prstGeom>
          <a:noFill/>
        </p:spPr>
      </p:pic>
      <p:pic>
        <p:nvPicPr>
          <p:cNvPr id="5170" name="Picture 50" descr="C:\Users\omguru\Desktop\object recognition\Dictionary\112.jpg"/>
          <p:cNvPicPr>
            <a:picLocks noChangeAspect="1" noChangeArrowheads="1"/>
          </p:cNvPicPr>
          <p:nvPr/>
        </p:nvPicPr>
        <p:blipFill>
          <a:blip r:embed="rId51" cstate="print"/>
          <a:srcRect/>
          <a:stretch>
            <a:fillRect/>
          </a:stretch>
        </p:blipFill>
        <p:spPr bwMode="auto">
          <a:xfrm>
            <a:off x="571472" y="1142984"/>
            <a:ext cx="238126" cy="238126"/>
          </a:xfrm>
          <a:prstGeom prst="rect">
            <a:avLst/>
          </a:prstGeom>
          <a:noFill/>
        </p:spPr>
      </p:pic>
      <p:pic>
        <p:nvPicPr>
          <p:cNvPr id="5171" name="Picture 51" descr="C:\Users\omguru\Desktop\object recognition\Dictionary\113.jpg"/>
          <p:cNvPicPr>
            <a:picLocks noChangeAspect="1" noChangeArrowheads="1"/>
          </p:cNvPicPr>
          <p:nvPr/>
        </p:nvPicPr>
        <p:blipFill>
          <a:blip r:embed="rId52" cstate="print"/>
          <a:srcRect/>
          <a:stretch>
            <a:fillRect/>
          </a:stretch>
        </p:blipFill>
        <p:spPr bwMode="auto">
          <a:xfrm>
            <a:off x="571472" y="1142984"/>
            <a:ext cx="238126" cy="238126"/>
          </a:xfrm>
          <a:prstGeom prst="rect">
            <a:avLst/>
          </a:prstGeom>
          <a:noFill/>
        </p:spPr>
      </p:pic>
      <p:pic>
        <p:nvPicPr>
          <p:cNvPr id="5172" name="Picture 52" descr="C:\Users\omguru\Desktop\object recognition\Dictionary\114.jpg"/>
          <p:cNvPicPr>
            <a:picLocks noChangeAspect="1" noChangeArrowheads="1"/>
          </p:cNvPicPr>
          <p:nvPr/>
        </p:nvPicPr>
        <p:blipFill>
          <a:blip r:embed="rId53" cstate="print"/>
          <a:srcRect/>
          <a:stretch>
            <a:fillRect/>
          </a:stretch>
        </p:blipFill>
        <p:spPr bwMode="auto">
          <a:xfrm>
            <a:off x="571472" y="1142984"/>
            <a:ext cx="238126" cy="238126"/>
          </a:xfrm>
          <a:prstGeom prst="rect">
            <a:avLst/>
          </a:prstGeom>
          <a:noFill/>
        </p:spPr>
      </p:pic>
      <p:pic>
        <p:nvPicPr>
          <p:cNvPr id="5173" name="Picture 53" descr="C:\Users\omguru\Desktop\object recognition\Dictionary\115.jpg"/>
          <p:cNvPicPr>
            <a:picLocks noChangeAspect="1" noChangeArrowheads="1"/>
          </p:cNvPicPr>
          <p:nvPr/>
        </p:nvPicPr>
        <p:blipFill>
          <a:blip r:embed="rId54" cstate="print"/>
          <a:srcRect/>
          <a:stretch>
            <a:fillRect/>
          </a:stretch>
        </p:blipFill>
        <p:spPr bwMode="auto">
          <a:xfrm>
            <a:off x="571472" y="1142984"/>
            <a:ext cx="238126" cy="238126"/>
          </a:xfrm>
          <a:prstGeom prst="rect">
            <a:avLst/>
          </a:prstGeom>
          <a:noFill/>
        </p:spPr>
      </p:pic>
      <p:pic>
        <p:nvPicPr>
          <p:cNvPr id="5174" name="Picture 54" descr="C:\Users\omguru\Desktop\object recognition\Dictionary\116.jpg"/>
          <p:cNvPicPr>
            <a:picLocks noChangeAspect="1" noChangeArrowheads="1"/>
          </p:cNvPicPr>
          <p:nvPr/>
        </p:nvPicPr>
        <p:blipFill>
          <a:blip r:embed="rId55" cstate="print"/>
          <a:srcRect/>
          <a:stretch>
            <a:fillRect/>
          </a:stretch>
        </p:blipFill>
        <p:spPr bwMode="auto">
          <a:xfrm>
            <a:off x="571472" y="1142984"/>
            <a:ext cx="238126" cy="238126"/>
          </a:xfrm>
          <a:prstGeom prst="rect">
            <a:avLst/>
          </a:prstGeom>
          <a:noFill/>
        </p:spPr>
      </p:pic>
      <p:pic>
        <p:nvPicPr>
          <p:cNvPr id="5175" name="Picture 55" descr="C:\Users\omguru\Desktop\object recognition\Dictionary\117.jpg"/>
          <p:cNvPicPr>
            <a:picLocks noChangeAspect="1" noChangeArrowheads="1"/>
          </p:cNvPicPr>
          <p:nvPr/>
        </p:nvPicPr>
        <p:blipFill>
          <a:blip r:embed="rId56" cstate="print"/>
          <a:srcRect/>
          <a:stretch>
            <a:fillRect/>
          </a:stretch>
        </p:blipFill>
        <p:spPr bwMode="auto">
          <a:xfrm>
            <a:off x="571472" y="1142984"/>
            <a:ext cx="238126" cy="238126"/>
          </a:xfrm>
          <a:prstGeom prst="rect">
            <a:avLst/>
          </a:prstGeom>
          <a:noFill/>
        </p:spPr>
      </p:pic>
      <p:pic>
        <p:nvPicPr>
          <p:cNvPr id="5176" name="Picture 56" descr="C:\Users\omguru\Desktop\object recognition\Dictionary\118.jpg"/>
          <p:cNvPicPr>
            <a:picLocks noChangeAspect="1" noChangeArrowheads="1"/>
          </p:cNvPicPr>
          <p:nvPr/>
        </p:nvPicPr>
        <p:blipFill>
          <a:blip r:embed="rId57" cstate="print"/>
          <a:srcRect/>
          <a:stretch>
            <a:fillRect/>
          </a:stretch>
        </p:blipFill>
        <p:spPr bwMode="auto">
          <a:xfrm>
            <a:off x="571472" y="1285860"/>
            <a:ext cx="238126" cy="238126"/>
          </a:xfrm>
          <a:prstGeom prst="rect">
            <a:avLst/>
          </a:prstGeom>
          <a:noFill/>
        </p:spPr>
      </p:pic>
      <p:pic>
        <p:nvPicPr>
          <p:cNvPr id="59" name="Picture 56" descr="C:\Users\omguru\Desktop\object recognition\Dictionary\118.jpg"/>
          <p:cNvPicPr>
            <a:picLocks noChangeAspect="1" noChangeArrowheads="1"/>
          </p:cNvPicPr>
          <p:nvPr/>
        </p:nvPicPr>
        <p:blipFill>
          <a:blip r:embed="rId57" cstate="print"/>
          <a:srcRect/>
          <a:stretch>
            <a:fillRect/>
          </a:stretch>
        </p:blipFill>
        <p:spPr bwMode="auto">
          <a:xfrm>
            <a:off x="1142976" y="1214422"/>
            <a:ext cx="238126" cy="238126"/>
          </a:xfrm>
          <a:prstGeom prst="rect">
            <a:avLst/>
          </a:prstGeom>
          <a:noFill/>
        </p:spPr>
      </p:pic>
      <p:pic>
        <p:nvPicPr>
          <p:cNvPr id="5177"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1714480" y="1214422"/>
            <a:ext cx="261940" cy="261940"/>
          </a:xfrm>
          <a:prstGeom prst="rect">
            <a:avLst/>
          </a:prstGeom>
          <a:noFill/>
        </p:spPr>
      </p:pic>
      <p:pic>
        <p:nvPicPr>
          <p:cNvPr id="5178" name="Picture 58" descr="C:\Users\omguru\Desktop\object recognition\Dictionary\58.jpg"/>
          <p:cNvPicPr>
            <a:picLocks noChangeAspect="1" noChangeArrowheads="1"/>
          </p:cNvPicPr>
          <p:nvPr/>
        </p:nvPicPr>
        <p:blipFill>
          <a:blip r:embed="rId47" cstate="print"/>
          <a:srcRect/>
          <a:stretch>
            <a:fillRect/>
          </a:stretch>
        </p:blipFill>
        <p:spPr bwMode="auto">
          <a:xfrm>
            <a:off x="2357422" y="1285860"/>
            <a:ext cx="214314" cy="214314"/>
          </a:xfrm>
          <a:prstGeom prst="rect">
            <a:avLst/>
          </a:prstGeom>
          <a:noFill/>
        </p:spPr>
      </p:pic>
      <p:pic>
        <p:nvPicPr>
          <p:cNvPr id="5179" name="Picture 59" descr="C:\Users\omguru\Desktop\object recognition\Dictionary\52.jpg"/>
          <p:cNvPicPr>
            <a:picLocks noChangeAspect="1" noChangeArrowheads="1"/>
          </p:cNvPicPr>
          <p:nvPr/>
        </p:nvPicPr>
        <p:blipFill>
          <a:blip r:embed="rId41" cstate="print"/>
          <a:srcRect/>
          <a:stretch>
            <a:fillRect/>
          </a:stretch>
        </p:blipFill>
        <p:spPr bwMode="auto">
          <a:xfrm>
            <a:off x="3786182" y="3571876"/>
            <a:ext cx="214314" cy="214314"/>
          </a:xfrm>
          <a:prstGeom prst="rect">
            <a:avLst/>
          </a:prstGeom>
          <a:noFill/>
        </p:spPr>
      </p:pic>
      <p:pic>
        <p:nvPicPr>
          <p:cNvPr id="5180" name="Picture 60" descr="C:\Users\omguru\Desktop\object recognition\Dictionary\53.jpg"/>
          <p:cNvPicPr>
            <a:picLocks noChangeAspect="1" noChangeArrowheads="1"/>
          </p:cNvPicPr>
          <p:nvPr/>
        </p:nvPicPr>
        <p:blipFill>
          <a:blip r:embed="rId42" cstate="print"/>
          <a:srcRect/>
          <a:stretch>
            <a:fillRect/>
          </a:stretch>
        </p:blipFill>
        <p:spPr bwMode="auto">
          <a:xfrm>
            <a:off x="1643042" y="4714884"/>
            <a:ext cx="214314" cy="214314"/>
          </a:xfrm>
          <a:prstGeom prst="rect">
            <a:avLst/>
          </a:prstGeom>
          <a:noFill/>
        </p:spPr>
      </p:pic>
      <p:pic>
        <p:nvPicPr>
          <p:cNvPr id="5181" name="Picture 61" descr="C:\Users\omguru\Desktop\object recognition\Dictionary\54.jpg"/>
          <p:cNvPicPr>
            <a:picLocks noChangeAspect="1" noChangeArrowheads="1"/>
          </p:cNvPicPr>
          <p:nvPr/>
        </p:nvPicPr>
        <p:blipFill>
          <a:blip r:embed="rId43" cstate="print"/>
          <a:srcRect/>
          <a:stretch>
            <a:fillRect/>
          </a:stretch>
        </p:blipFill>
        <p:spPr bwMode="auto">
          <a:xfrm>
            <a:off x="3071802" y="4572008"/>
            <a:ext cx="214314" cy="214314"/>
          </a:xfrm>
          <a:prstGeom prst="rect">
            <a:avLst/>
          </a:prstGeom>
          <a:noFill/>
        </p:spPr>
      </p:pic>
      <p:pic>
        <p:nvPicPr>
          <p:cNvPr id="5182" name="Picture 62" descr="C:\Users\omguru\Desktop\object recognition\Dictionary\55.jpg"/>
          <p:cNvPicPr>
            <a:picLocks noChangeAspect="1" noChangeArrowheads="1"/>
          </p:cNvPicPr>
          <p:nvPr/>
        </p:nvPicPr>
        <p:blipFill>
          <a:blip r:embed="rId44" cstate="print"/>
          <a:srcRect/>
          <a:stretch>
            <a:fillRect/>
          </a:stretch>
        </p:blipFill>
        <p:spPr bwMode="auto">
          <a:xfrm>
            <a:off x="4929190" y="4500570"/>
            <a:ext cx="214314" cy="214314"/>
          </a:xfrm>
          <a:prstGeom prst="rect">
            <a:avLst/>
          </a:prstGeom>
          <a:noFill/>
        </p:spPr>
      </p:pic>
      <p:pic>
        <p:nvPicPr>
          <p:cNvPr id="5183" name="Picture 63" descr="C:\Users\omguru\Desktop\object recognition\Dictionary\56.jpg"/>
          <p:cNvPicPr>
            <a:picLocks noChangeAspect="1" noChangeArrowheads="1"/>
          </p:cNvPicPr>
          <p:nvPr/>
        </p:nvPicPr>
        <p:blipFill>
          <a:blip r:embed="rId45" cstate="print"/>
          <a:srcRect/>
          <a:stretch>
            <a:fillRect/>
          </a:stretch>
        </p:blipFill>
        <p:spPr bwMode="auto">
          <a:xfrm>
            <a:off x="6786578" y="1857364"/>
            <a:ext cx="214314" cy="214314"/>
          </a:xfrm>
          <a:prstGeom prst="rect">
            <a:avLst/>
          </a:prstGeom>
          <a:noFill/>
        </p:spPr>
      </p:pic>
      <p:pic>
        <p:nvPicPr>
          <p:cNvPr id="5184" name="Picture 64" descr="C:\Users\omguru\Desktop\object recognition\Dictionary\57.jpg"/>
          <p:cNvPicPr>
            <a:picLocks noChangeAspect="1" noChangeArrowheads="1"/>
          </p:cNvPicPr>
          <p:nvPr/>
        </p:nvPicPr>
        <p:blipFill>
          <a:blip r:embed="rId46" cstate="print"/>
          <a:srcRect/>
          <a:stretch>
            <a:fillRect/>
          </a:stretch>
        </p:blipFill>
        <p:spPr bwMode="auto">
          <a:xfrm>
            <a:off x="4786314" y="1785926"/>
            <a:ext cx="214314" cy="214314"/>
          </a:xfrm>
          <a:prstGeom prst="rect">
            <a:avLst/>
          </a:prstGeom>
          <a:noFill/>
        </p:spPr>
      </p:pic>
      <p:pic>
        <p:nvPicPr>
          <p:cNvPr id="68" name="Picture 56" descr="C:\Users\omguru\Desktop\object recognition\Dictionary\118.jpg"/>
          <p:cNvPicPr>
            <a:picLocks noChangeAspect="1" noChangeArrowheads="1"/>
          </p:cNvPicPr>
          <p:nvPr/>
        </p:nvPicPr>
        <p:blipFill>
          <a:blip r:embed="rId57" cstate="print"/>
          <a:srcRect/>
          <a:stretch>
            <a:fillRect/>
          </a:stretch>
        </p:blipFill>
        <p:spPr bwMode="auto">
          <a:xfrm>
            <a:off x="3000364" y="1214422"/>
            <a:ext cx="238126" cy="238126"/>
          </a:xfrm>
          <a:prstGeom prst="rect">
            <a:avLst/>
          </a:prstGeom>
          <a:noFill/>
        </p:spPr>
      </p:pic>
      <p:pic>
        <p:nvPicPr>
          <p:cNvPr id="69"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3786182" y="1214422"/>
            <a:ext cx="261940" cy="261940"/>
          </a:xfrm>
          <a:prstGeom prst="rect">
            <a:avLst/>
          </a:prstGeom>
          <a:noFill/>
        </p:spPr>
      </p:pic>
      <p:pic>
        <p:nvPicPr>
          <p:cNvPr id="5185" name="Picture 65" descr="C:\Users\omguru\Desktop\object recognition\Dictionary\214.jpg"/>
          <p:cNvPicPr>
            <a:picLocks noChangeAspect="1" noChangeArrowheads="1"/>
          </p:cNvPicPr>
          <p:nvPr/>
        </p:nvPicPr>
        <p:blipFill>
          <a:blip r:embed="rId59" cstate="print"/>
          <a:srcRect/>
          <a:stretch>
            <a:fillRect/>
          </a:stretch>
        </p:blipFill>
        <p:spPr bwMode="auto">
          <a:xfrm>
            <a:off x="4714876" y="1214422"/>
            <a:ext cx="285752" cy="285752"/>
          </a:xfrm>
          <a:prstGeom prst="rect">
            <a:avLst/>
          </a:prstGeom>
          <a:noFill/>
        </p:spPr>
      </p:pic>
      <p:pic>
        <p:nvPicPr>
          <p:cNvPr id="5186" name="Picture 66" descr="C:\Users\omguru\Desktop\object recognition\Dictionary\214.jpg"/>
          <p:cNvPicPr>
            <a:picLocks noChangeAspect="1" noChangeArrowheads="1"/>
          </p:cNvPicPr>
          <p:nvPr/>
        </p:nvPicPr>
        <p:blipFill>
          <a:blip r:embed="rId59" cstate="print"/>
          <a:srcRect/>
          <a:stretch>
            <a:fillRect/>
          </a:stretch>
        </p:blipFill>
        <p:spPr bwMode="auto">
          <a:xfrm>
            <a:off x="571472" y="1785926"/>
            <a:ext cx="238126" cy="238126"/>
          </a:xfrm>
          <a:prstGeom prst="rect">
            <a:avLst/>
          </a:prstGeom>
          <a:noFill/>
        </p:spPr>
      </p:pic>
      <p:pic>
        <p:nvPicPr>
          <p:cNvPr id="5187" name="Picture 67" descr="C:\Users\omguru\Desktop\object recognition\Dictionary\214.jpg"/>
          <p:cNvPicPr>
            <a:picLocks noChangeAspect="1" noChangeArrowheads="1"/>
          </p:cNvPicPr>
          <p:nvPr/>
        </p:nvPicPr>
        <p:blipFill>
          <a:blip r:embed="rId59" cstate="print"/>
          <a:srcRect/>
          <a:stretch>
            <a:fillRect/>
          </a:stretch>
        </p:blipFill>
        <p:spPr bwMode="auto">
          <a:xfrm>
            <a:off x="1214414" y="1785926"/>
            <a:ext cx="238126" cy="238126"/>
          </a:xfrm>
          <a:prstGeom prst="rect">
            <a:avLst/>
          </a:prstGeom>
          <a:noFill/>
        </p:spPr>
      </p:pic>
      <p:pic>
        <p:nvPicPr>
          <p:cNvPr id="5188" name="Picture 68" descr="C:\Users\omguru\Desktop\object recognition\Dictionary\214.jpg"/>
          <p:cNvPicPr>
            <a:picLocks noChangeAspect="1" noChangeArrowheads="1"/>
          </p:cNvPicPr>
          <p:nvPr/>
        </p:nvPicPr>
        <p:blipFill>
          <a:blip r:embed="rId59" cstate="print"/>
          <a:srcRect/>
          <a:stretch>
            <a:fillRect/>
          </a:stretch>
        </p:blipFill>
        <p:spPr bwMode="auto">
          <a:xfrm>
            <a:off x="3000364" y="1785926"/>
            <a:ext cx="238126" cy="238126"/>
          </a:xfrm>
          <a:prstGeom prst="rect">
            <a:avLst/>
          </a:prstGeom>
          <a:noFill/>
        </p:spPr>
      </p:pic>
      <p:pic>
        <p:nvPicPr>
          <p:cNvPr id="5189" name="Picture 69" descr="C:\Users\omguru\Desktop\object recognition\Dictionary\214.jpg"/>
          <p:cNvPicPr>
            <a:picLocks noChangeAspect="1" noChangeArrowheads="1"/>
          </p:cNvPicPr>
          <p:nvPr/>
        </p:nvPicPr>
        <p:blipFill>
          <a:blip r:embed="rId59" cstate="print"/>
          <a:srcRect/>
          <a:stretch>
            <a:fillRect/>
          </a:stretch>
        </p:blipFill>
        <p:spPr bwMode="auto">
          <a:xfrm>
            <a:off x="571472" y="2928934"/>
            <a:ext cx="238126" cy="238126"/>
          </a:xfrm>
          <a:prstGeom prst="rect">
            <a:avLst/>
          </a:prstGeom>
          <a:noFill/>
        </p:spPr>
      </p:pic>
      <p:pic>
        <p:nvPicPr>
          <p:cNvPr id="5190" name="Picture 70" descr="C:\Users\omguru\Desktop\object recognition\Dictionary\214.jpg"/>
          <p:cNvPicPr>
            <a:picLocks noChangeAspect="1" noChangeArrowheads="1"/>
          </p:cNvPicPr>
          <p:nvPr/>
        </p:nvPicPr>
        <p:blipFill>
          <a:blip r:embed="rId59" cstate="print"/>
          <a:srcRect/>
          <a:stretch>
            <a:fillRect/>
          </a:stretch>
        </p:blipFill>
        <p:spPr bwMode="auto">
          <a:xfrm>
            <a:off x="1571604" y="3714752"/>
            <a:ext cx="238126" cy="238126"/>
          </a:xfrm>
          <a:prstGeom prst="rect">
            <a:avLst/>
          </a:prstGeom>
          <a:noFill/>
        </p:spPr>
      </p:pic>
      <p:pic>
        <p:nvPicPr>
          <p:cNvPr id="5191" name="Picture 71" descr="C:\Users\omguru\Desktop\object recognition\Dictionary\214.jpg"/>
          <p:cNvPicPr>
            <a:picLocks noChangeAspect="1" noChangeArrowheads="1"/>
          </p:cNvPicPr>
          <p:nvPr/>
        </p:nvPicPr>
        <p:blipFill>
          <a:blip r:embed="rId59" cstate="print"/>
          <a:srcRect/>
          <a:stretch>
            <a:fillRect/>
          </a:stretch>
        </p:blipFill>
        <p:spPr bwMode="auto">
          <a:xfrm>
            <a:off x="7786710" y="1285860"/>
            <a:ext cx="214314" cy="214314"/>
          </a:xfrm>
          <a:prstGeom prst="rect">
            <a:avLst/>
          </a:prstGeom>
          <a:noFill/>
        </p:spPr>
      </p:pic>
      <p:pic>
        <p:nvPicPr>
          <p:cNvPr id="5192" name="Picture 72" descr="C:\Users\omguru\Desktop\object recognition\Dictionary\214.jpg"/>
          <p:cNvPicPr>
            <a:picLocks noChangeAspect="1" noChangeArrowheads="1"/>
          </p:cNvPicPr>
          <p:nvPr/>
        </p:nvPicPr>
        <p:blipFill>
          <a:blip r:embed="rId59" cstate="print"/>
          <a:srcRect/>
          <a:stretch>
            <a:fillRect/>
          </a:stretch>
        </p:blipFill>
        <p:spPr bwMode="auto">
          <a:xfrm>
            <a:off x="6786578" y="1285860"/>
            <a:ext cx="238126" cy="238126"/>
          </a:xfrm>
          <a:prstGeom prst="rect">
            <a:avLst/>
          </a:prstGeom>
          <a:noFill/>
        </p:spPr>
      </p:pic>
      <p:pic>
        <p:nvPicPr>
          <p:cNvPr id="5193" name="Picture 73" descr="C:\Users\omguru\Desktop\object recognition\Dictionary\214.jpg"/>
          <p:cNvPicPr>
            <a:picLocks noChangeAspect="1" noChangeArrowheads="1"/>
          </p:cNvPicPr>
          <p:nvPr/>
        </p:nvPicPr>
        <p:blipFill>
          <a:blip r:embed="rId59" cstate="print"/>
          <a:srcRect/>
          <a:stretch>
            <a:fillRect/>
          </a:stretch>
        </p:blipFill>
        <p:spPr bwMode="auto">
          <a:xfrm>
            <a:off x="571472" y="4643446"/>
            <a:ext cx="238126" cy="238126"/>
          </a:xfrm>
          <a:prstGeom prst="rect">
            <a:avLst/>
          </a:prstGeom>
          <a:noFill/>
        </p:spPr>
      </p:pic>
      <p:pic>
        <p:nvPicPr>
          <p:cNvPr id="5194" name="Picture 74" descr="C:\Users\omguru\Desktop\object recognition\Dictionary\214.jpg"/>
          <p:cNvPicPr>
            <a:picLocks noChangeAspect="1" noChangeArrowheads="1"/>
          </p:cNvPicPr>
          <p:nvPr/>
        </p:nvPicPr>
        <p:blipFill>
          <a:blip r:embed="rId59" cstate="print"/>
          <a:srcRect/>
          <a:stretch>
            <a:fillRect/>
          </a:stretch>
        </p:blipFill>
        <p:spPr bwMode="auto">
          <a:xfrm>
            <a:off x="5000628" y="5429264"/>
            <a:ext cx="238126" cy="238126"/>
          </a:xfrm>
          <a:prstGeom prst="rect">
            <a:avLst/>
          </a:prstGeom>
          <a:noFill/>
        </p:spPr>
      </p:pic>
      <p:pic>
        <p:nvPicPr>
          <p:cNvPr id="80" name="Picture 64" descr="C:\Users\omguru\Desktop\object recognition\Dictionary\57.jpg"/>
          <p:cNvPicPr>
            <a:picLocks noChangeAspect="1" noChangeArrowheads="1"/>
          </p:cNvPicPr>
          <p:nvPr/>
        </p:nvPicPr>
        <p:blipFill>
          <a:blip r:embed="rId46" cstate="print"/>
          <a:srcRect/>
          <a:stretch>
            <a:fillRect/>
          </a:stretch>
        </p:blipFill>
        <p:spPr bwMode="auto">
          <a:xfrm>
            <a:off x="5643570" y="1214422"/>
            <a:ext cx="276228" cy="276228"/>
          </a:xfrm>
          <a:prstGeom prst="rect">
            <a:avLst/>
          </a:prstGeom>
          <a:noFill/>
        </p:spPr>
      </p:pic>
      <p:pic>
        <p:nvPicPr>
          <p:cNvPr id="81" name="Picture 64" descr="C:\Users\omguru\Desktop\object recognition\Dictionary\57.jpg"/>
          <p:cNvPicPr>
            <a:picLocks noChangeAspect="1" noChangeArrowheads="1"/>
          </p:cNvPicPr>
          <p:nvPr/>
        </p:nvPicPr>
        <p:blipFill>
          <a:blip r:embed="rId46" cstate="print"/>
          <a:srcRect/>
          <a:stretch>
            <a:fillRect/>
          </a:stretch>
        </p:blipFill>
        <p:spPr bwMode="auto">
          <a:xfrm>
            <a:off x="3714744" y="1785926"/>
            <a:ext cx="214314" cy="214314"/>
          </a:xfrm>
          <a:prstGeom prst="rect">
            <a:avLst/>
          </a:prstGeom>
          <a:noFill/>
        </p:spPr>
      </p:pic>
      <p:pic>
        <p:nvPicPr>
          <p:cNvPr id="82" name="Picture 64" descr="C:\Users\omguru\Desktop\object recognition\Dictionary\57.jpg"/>
          <p:cNvPicPr>
            <a:picLocks noChangeAspect="1" noChangeArrowheads="1"/>
          </p:cNvPicPr>
          <p:nvPr/>
        </p:nvPicPr>
        <p:blipFill>
          <a:blip r:embed="rId46" cstate="print"/>
          <a:srcRect/>
          <a:stretch>
            <a:fillRect/>
          </a:stretch>
        </p:blipFill>
        <p:spPr bwMode="auto">
          <a:xfrm>
            <a:off x="7786710" y="1928802"/>
            <a:ext cx="214314" cy="214314"/>
          </a:xfrm>
          <a:prstGeom prst="rect">
            <a:avLst/>
          </a:prstGeom>
          <a:noFill/>
        </p:spPr>
      </p:pic>
      <p:pic>
        <p:nvPicPr>
          <p:cNvPr id="83" name="Picture 64" descr="C:\Users\omguru\Desktop\object recognition\Dictionary\57.jpg"/>
          <p:cNvPicPr>
            <a:picLocks noChangeAspect="1" noChangeArrowheads="1"/>
          </p:cNvPicPr>
          <p:nvPr/>
        </p:nvPicPr>
        <p:blipFill>
          <a:blip r:embed="rId46" cstate="print"/>
          <a:srcRect/>
          <a:stretch>
            <a:fillRect/>
          </a:stretch>
        </p:blipFill>
        <p:spPr bwMode="auto">
          <a:xfrm>
            <a:off x="7858148" y="5357826"/>
            <a:ext cx="214314" cy="214314"/>
          </a:xfrm>
          <a:prstGeom prst="rect">
            <a:avLst/>
          </a:prstGeom>
          <a:noFill/>
        </p:spPr>
      </p:pic>
      <p:pic>
        <p:nvPicPr>
          <p:cNvPr id="84" name="Picture 64" descr="C:\Users\omguru\Desktop\object recognition\Dictionary\57.jpg"/>
          <p:cNvPicPr>
            <a:picLocks noChangeAspect="1" noChangeArrowheads="1"/>
          </p:cNvPicPr>
          <p:nvPr/>
        </p:nvPicPr>
        <p:blipFill>
          <a:blip r:embed="rId46" cstate="print"/>
          <a:srcRect/>
          <a:stretch>
            <a:fillRect/>
          </a:stretch>
        </p:blipFill>
        <p:spPr bwMode="auto">
          <a:xfrm>
            <a:off x="500034" y="3714752"/>
            <a:ext cx="214314" cy="214314"/>
          </a:xfrm>
          <a:prstGeom prst="rect">
            <a:avLst/>
          </a:prstGeom>
          <a:noFill/>
        </p:spPr>
      </p:pic>
      <p:pic>
        <p:nvPicPr>
          <p:cNvPr id="85" name="Picture 64" descr="C:\Users\omguru\Desktop\object recognition\Dictionary\57.jpg"/>
          <p:cNvPicPr>
            <a:picLocks noChangeAspect="1" noChangeArrowheads="1"/>
          </p:cNvPicPr>
          <p:nvPr/>
        </p:nvPicPr>
        <p:blipFill>
          <a:blip r:embed="rId46" cstate="print"/>
          <a:srcRect/>
          <a:stretch>
            <a:fillRect/>
          </a:stretch>
        </p:blipFill>
        <p:spPr bwMode="auto">
          <a:xfrm>
            <a:off x="642910" y="5429264"/>
            <a:ext cx="214314" cy="214314"/>
          </a:xfrm>
          <a:prstGeom prst="rect">
            <a:avLst/>
          </a:prstGeom>
          <a:noFill/>
        </p:spPr>
      </p:pic>
      <p:pic>
        <p:nvPicPr>
          <p:cNvPr id="86" name="Picture 56" descr="C:\Users\omguru\Desktop\object recognition\Dictionary\118.jpg"/>
          <p:cNvPicPr>
            <a:picLocks noChangeAspect="1" noChangeArrowheads="1"/>
          </p:cNvPicPr>
          <p:nvPr/>
        </p:nvPicPr>
        <p:blipFill>
          <a:blip r:embed="rId57" cstate="print"/>
          <a:srcRect/>
          <a:stretch>
            <a:fillRect/>
          </a:stretch>
        </p:blipFill>
        <p:spPr bwMode="auto">
          <a:xfrm>
            <a:off x="1071538" y="2928934"/>
            <a:ext cx="238126" cy="238126"/>
          </a:xfrm>
          <a:prstGeom prst="rect">
            <a:avLst/>
          </a:prstGeom>
          <a:noFill/>
        </p:spPr>
      </p:pic>
      <p:pic>
        <p:nvPicPr>
          <p:cNvPr id="87" name="Picture 56" descr="C:\Users\omguru\Desktop\object recognition\Dictionary\118.jpg"/>
          <p:cNvPicPr>
            <a:picLocks noChangeAspect="1" noChangeArrowheads="1"/>
          </p:cNvPicPr>
          <p:nvPr/>
        </p:nvPicPr>
        <p:blipFill>
          <a:blip r:embed="rId57" cstate="print"/>
          <a:srcRect/>
          <a:stretch>
            <a:fillRect/>
          </a:stretch>
        </p:blipFill>
        <p:spPr bwMode="auto">
          <a:xfrm>
            <a:off x="1071538" y="5429264"/>
            <a:ext cx="238126" cy="238126"/>
          </a:xfrm>
          <a:prstGeom prst="rect">
            <a:avLst/>
          </a:prstGeom>
          <a:noFill/>
        </p:spPr>
      </p:pic>
      <p:pic>
        <p:nvPicPr>
          <p:cNvPr id="88" name="Picture 56" descr="C:\Users\omguru\Desktop\object recognition\Dictionary\118.jpg"/>
          <p:cNvPicPr>
            <a:picLocks noChangeAspect="1" noChangeArrowheads="1"/>
          </p:cNvPicPr>
          <p:nvPr/>
        </p:nvPicPr>
        <p:blipFill>
          <a:blip r:embed="rId57" cstate="print"/>
          <a:srcRect/>
          <a:stretch>
            <a:fillRect/>
          </a:stretch>
        </p:blipFill>
        <p:spPr bwMode="auto">
          <a:xfrm>
            <a:off x="7143768" y="5357826"/>
            <a:ext cx="238126" cy="238126"/>
          </a:xfrm>
          <a:prstGeom prst="rect">
            <a:avLst/>
          </a:prstGeom>
          <a:noFill/>
        </p:spPr>
      </p:pic>
      <p:pic>
        <p:nvPicPr>
          <p:cNvPr id="89" name="Picture 74" descr="C:\Users\omguru\Desktop\object recognition\Dictionary\214.jpg"/>
          <p:cNvPicPr>
            <a:picLocks noChangeAspect="1" noChangeArrowheads="1"/>
          </p:cNvPicPr>
          <p:nvPr/>
        </p:nvPicPr>
        <p:blipFill>
          <a:blip r:embed="rId59" cstate="print"/>
          <a:srcRect/>
          <a:stretch>
            <a:fillRect/>
          </a:stretch>
        </p:blipFill>
        <p:spPr bwMode="auto">
          <a:xfrm>
            <a:off x="571472" y="2357430"/>
            <a:ext cx="238126" cy="238126"/>
          </a:xfrm>
          <a:prstGeom prst="rect">
            <a:avLst/>
          </a:prstGeom>
          <a:noFill/>
        </p:spPr>
      </p:pic>
      <p:pic>
        <p:nvPicPr>
          <p:cNvPr id="90" name="Picture 74" descr="C:\Users\omguru\Desktop\object recognition\Dictionary\214.jpg"/>
          <p:cNvPicPr>
            <a:picLocks noChangeAspect="1" noChangeArrowheads="1"/>
          </p:cNvPicPr>
          <p:nvPr/>
        </p:nvPicPr>
        <p:blipFill>
          <a:blip r:embed="rId59" cstate="print"/>
          <a:srcRect/>
          <a:stretch>
            <a:fillRect/>
          </a:stretch>
        </p:blipFill>
        <p:spPr bwMode="auto">
          <a:xfrm>
            <a:off x="3071802" y="2357430"/>
            <a:ext cx="238126" cy="238126"/>
          </a:xfrm>
          <a:prstGeom prst="rect">
            <a:avLst/>
          </a:prstGeom>
          <a:noFill/>
        </p:spPr>
      </p:pic>
      <p:pic>
        <p:nvPicPr>
          <p:cNvPr id="91" name="Picture 74" descr="C:\Users\omguru\Desktop\object recognition\Dictionary\214.jpg"/>
          <p:cNvPicPr>
            <a:picLocks noChangeAspect="1" noChangeArrowheads="1"/>
          </p:cNvPicPr>
          <p:nvPr/>
        </p:nvPicPr>
        <p:blipFill>
          <a:blip r:embed="rId59" cstate="print"/>
          <a:srcRect/>
          <a:stretch>
            <a:fillRect/>
          </a:stretch>
        </p:blipFill>
        <p:spPr bwMode="auto">
          <a:xfrm>
            <a:off x="5715008" y="2357430"/>
            <a:ext cx="238126" cy="238126"/>
          </a:xfrm>
          <a:prstGeom prst="rect">
            <a:avLst/>
          </a:prstGeom>
          <a:noFill/>
        </p:spPr>
      </p:pic>
      <p:pic>
        <p:nvPicPr>
          <p:cNvPr id="92" name="Picture 74" descr="C:\Users\omguru\Desktop\object recognition\Dictionary\214.jpg"/>
          <p:cNvPicPr>
            <a:picLocks noChangeAspect="1" noChangeArrowheads="1"/>
          </p:cNvPicPr>
          <p:nvPr/>
        </p:nvPicPr>
        <p:blipFill>
          <a:blip r:embed="rId59" cstate="print"/>
          <a:srcRect/>
          <a:stretch>
            <a:fillRect/>
          </a:stretch>
        </p:blipFill>
        <p:spPr bwMode="auto">
          <a:xfrm>
            <a:off x="6858016" y="2428868"/>
            <a:ext cx="238126" cy="238126"/>
          </a:xfrm>
          <a:prstGeom prst="rect">
            <a:avLst/>
          </a:prstGeom>
          <a:noFill/>
        </p:spPr>
      </p:pic>
      <p:pic>
        <p:nvPicPr>
          <p:cNvPr id="93" name="Picture 74" descr="C:\Users\omguru\Desktop\object recognition\Dictionary\214.jpg"/>
          <p:cNvPicPr>
            <a:picLocks noChangeAspect="1" noChangeArrowheads="1"/>
          </p:cNvPicPr>
          <p:nvPr/>
        </p:nvPicPr>
        <p:blipFill>
          <a:blip r:embed="rId59" cstate="print"/>
          <a:srcRect/>
          <a:stretch>
            <a:fillRect/>
          </a:stretch>
        </p:blipFill>
        <p:spPr bwMode="auto">
          <a:xfrm>
            <a:off x="6929454" y="4500570"/>
            <a:ext cx="238126" cy="238126"/>
          </a:xfrm>
          <a:prstGeom prst="rect">
            <a:avLst/>
          </a:prstGeom>
          <a:noFill/>
        </p:spPr>
      </p:pic>
      <p:pic>
        <p:nvPicPr>
          <p:cNvPr id="94" name="Picture 74" descr="C:\Users\omguru\Desktop\object recognition\Dictionary\214.jpg"/>
          <p:cNvPicPr>
            <a:picLocks noChangeAspect="1" noChangeArrowheads="1"/>
          </p:cNvPicPr>
          <p:nvPr/>
        </p:nvPicPr>
        <p:blipFill>
          <a:blip r:embed="rId59" cstate="print"/>
          <a:srcRect/>
          <a:stretch>
            <a:fillRect/>
          </a:stretch>
        </p:blipFill>
        <p:spPr bwMode="auto">
          <a:xfrm flipH="1" flipV="1">
            <a:off x="3143240" y="3643314"/>
            <a:ext cx="214314" cy="214314"/>
          </a:xfrm>
          <a:prstGeom prst="rect">
            <a:avLst/>
          </a:prstGeom>
          <a:noFill/>
        </p:spPr>
      </p:pic>
      <p:pic>
        <p:nvPicPr>
          <p:cNvPr id="95" name="Picture 64" descr="C:\Users\omguru\Desktop\object recognition\Dictionary\57.jpg"/>
          <p:cNvPicPr>
            <a:picLocks noChangeAspect="1" noChangeArrowheads="1"/>
          </p:cNvPicPr>
          <p:nvPr/>
        </p:nvPicPr>
        <p:blipFill>
          <a:blip r:embed="rId46" cstate="print"/>
          <a:srcRect/>
          <a:stretch>
            <a:fillRect/>
          </a:stretch>
        </p:blipFill>
        <p:spPr bwMode="auto">
          <a:xfrm>
            <a:off x="1785918" y="1785926"/>
            <a:ext cx="214314" cy="214314"/>
          </a:xfrm>
          <a:prstGeom prst="rect">
            <a:avLst/>
          </a:prstGeom>
          <a:noFill/>
        </p:spPr>
      </p:pic>
      <p:pic>
        <p:nvPicPr>
          <p:cNvPr id="96" name="Picture 64" descr="C:\Users\omguru\Desktop\object recognition\Dictionary\57.jpg"/>
          <p:cNvPicPr>
            <a:picLocks noChangeAspect="1" noChangeArrowheads="1"/>
          </p:cNvPicPr>
          <p:nvPr/>
        </p:nvPicPr>
        <p:blipFill>
          <a:blip r:embed="rId46" cstate="print"/>
          <a:srcRect/>
          <a:stretch>
            <a:fillRect/>
          </a:stretch>
        </p:blipFill>
        <p:spPr bwMode="auto">
          <a:xfrm flipH="1">
            <a:off x="5643570" y="1714488"/>
            <a:ext cx="285752" cy="285752"/>
          </a:xfrm>
          <a:prstGeom prst="rect">
            <a:avLst/>
          </a:prstGeom>
          <a:noFill/>
        </p:spPr>
      </p:pic>
      <p:pic>
        <p:nvPicPr>
          <p:cNvPr id="97" name="Picture 64" descr="C:\Users\omguru\Desktop\object recognition\Dictionary\57.jpg"/>
          <p:cNvPicPr>
            <a:picLocks noChangeAspect="1" noChangeArrowheads="1"/>
          </p:cNvPicPr>
          <p:nvPr/>
        </p:nvPicPr>
        <p:blipFill>
          <a:blip r:embed="rId46" cstate="print"/>
          <a:srcRect/>
          <a:stretch>
            <a:fillRect/>
          </a:stretch>
        </p:blipFill>
        <p:spPr bwMode="auto">
          <a:xfrm>
            <a:off x="5715008" y="3500438"/>
            <a:ext cx="214314" cy="214314"/>
          </a:xfrm>
          <a:prstGeom prst="rect">
            <a:avLst/>
          </a:prstGeom>
          <a:noFill/>
        </p:spPr>
      </p:pic>
      <p:pic>
        <p:nvPicPr>
          <p:cNvPr id="98" name="Picture 64" descr="C:\Users\omguru\Desktop\object recognition\Dictionary\57.jpg"/>
          <p:cNvPicPr>
            <a:picLocks noChangeAspect="1" noChangeArrowheads="1"/>
          </p:cNvPicPr>
          <p:nvPr/>
        </p:nvPicPr>
        <p:blipFill>
          <a:blip r:embed="rId46" cstate="print"/>
          <a:srcRect/>
          <a:stretch>
            <a:fillRect/>
          </a:stretch>
        </p:blipFill>
        <p:spPr bwMode="auto">
          <a:xfrm>
            <a:off x="5857884" y="5429264"/>
            <a:ext cx="214314" cy="214314"/>
          </a:xfrm>
          <a:prstGeom prst="rect">
            <a:avLst/>
          </a:prstGeom>
          <a:noFill/>
        </p:spPr>
      </p:pic>
      <p:pic>
        <p:nvPicPr>
          <p:cNvPr id="99" name="Picture 64" descr="C:\Users\omguru\Desktop\object recognition\Dictionary\57.jpg"/>
          <p:cNvPicPr>
            <a:picLocks noChangeAspect="1" noChangeArrowheads="1"/>
          </p:cNvPicPr>
          <p:nvPr/>
        </p:nvPicPr>
        <p:blipFill>
          <a:blip r:embed="rId46" cstate="print"/>
          <a:srcRect/>
          <a:stretch>
            <a:fillRect/>
          </a:stretch>
        </p:blipFill>
        <p:spPr bwMode="auto">
          <a:xfrm>
            <a:off x="1714480" y="2928934"/>
            <a:ext cx="214314" cy="214314"/>
          </a:xfrm>
          <a:prstGeom prst="rect">
            <a:avLst/>
          </a:prstGeom>
          <a:noFill/>
        </p:spPr>
      </p:pic>
      <p:pic>
        <p:nvPicPr>
          <p:cNvPr id="100" name="Picture 64" descr="C:\Users\omguru\Desktop\object recognition\Dictionary\57.jpg"/>
          <p:cNvPicPr>
            <a:picLocks noChangeAspect="1" noChangeArrowheads="1"/>
          </p:cNvPicPr>
          <p:nvPr/>
        </p:nvPicPr>
        <p:blipFill>
          <a:blip r:embed="rId46" cstate="print"/>
          <a:srcRect/>
          <a:stretch>
            <a:fillRect/>
          </a:stretch>
        </p:blipFill>
        <p:spPr bwMode="auto">
          <a:xfrm>
            <a:off x="3143240" y="5500702"/>
            <a:ext cx="214314" cy="214314"/>
          </a:xfrm>
          <a:prstGeom prst="rect">
            <a:avLst/>
          </a:prstGeom>
          <a:noFill/>
        </p:spPr>
      </p:pic>
      <p:pic>
        <p:nvPicPr>
          <p:cNvPr id="101"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1285852" y="2357430"/>
            <a:ext cx="261940" cy="261940"/>
          </a:xfrm>
          <a:prstGeom prst="rect">
            <a:avLst/>
          </a:prstGeom>
          <a:noFill/>
        </p:spPr>
      </p:pic>
      <p:pic>
        <p:nvPicPr>
          <p:cNvPr id="102"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3714744" y="2285992"/>
            <a:ext cx="261940" cy="261940"/>
          </a:xfrm>
          <a:prstGeom prst="rect">
            <a:avLst/>
          </a:prstGeom>
          <a:noFill/>
        </p:spPr>
      </p:pic>
      <p:pic>
        <p:nvPicPr>
          <p:cNvPr id="103"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7786710" y="2500306"/>
            <a:ext cx="261940" cy="261940"/>
          </a:xfrm>
          <a:prstGeom prst="rect">
            <a:avLst/>
          </a:prstGeom>
          <a:noFill/>
        </p:spPr>
      </p:pic>
      <p:pic>
        <p:nvPicPr>
          <p:cNvPr id="104"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2357422" y="4500570"/>
            <a:ext cx="261940" cy="261940"/>
          </a:xfrm>
          <a:prstGeom prst="rect">
            <a:avLst/>
          </a:prstGeom>
          <a:noFill/>
        </p:spPr>
      </p:pic>
      <p:pic>
        <p:nvPicPr>
          <p:cNvPr id="105"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7786710" y="4429132"/>
            <a:ext cx="261940" cy="261940"/>
          </a:xfrm>
          <a:prstGeom prst="rect">
            <a:avLst/>
          </a:prstGeom>
          <a:noFill/>
        </p:spPr>
      </p:pic>
      <p:pic>
        <p:nvPicPr>
          <p:cNvPr id="106"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4786314" y="2357430"/>
            <a:ext cx="261940" cy="261940"/>
          </a:xfrm>
          <a:prstGeom prst="rect">
            <a:avLst/>
          </a:prstGeom>
          <a:noFill/>
        </p:spPr>
      </p:pic>
      <p:pic>
        <p:nvPicPr>
          <p:cNvPr id="107"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3857620" y="4500570"/>
            <a:ext cx="261940" cy="261940"/>
          </a:xfrm>
          <a:prstGeom prst="rect">
            <a:avLst/>
          </a:prstGeom>
          <a:noFill/>
        </p:spPr>
      </p:pic>
      <p:pic>
        <p:nvPicPr>
          <p:cNvPr id="108"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2285984" y="3786190"/>
            <a:ext cx="261940" cy="261940"/>
          </a:xfrm>
          <a:prstGeom prst="rect">
            <a:avLst/>
          </a:prstGeom>
          <a:noFill/>
        </p:spPr>
      </p:pic>
      <p:pic>
        <p:nvPicPr>
          <p:cNvPr id="109"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1071538" y="3714752"/>
            <a:ext cx="261940" cy="261940"/>
          </a:xfrm>
          <a:prstGeom prst="rect">
            <a:avLst/>
          </a:prstGeom>
          <a:noFill/>
        </p:spPr>
      </p:pic>
      <p:pic>
        <p:nvPicPr>
          <p:cNvPr id="110"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6786578" y="3571876"/>
            <a:ext cx="261940" cy="261940"/>
          </a:xfrm>
          <a:prstGeom prst="rect">
            <a:avLst/>
          </a:prstGeom>
          <a:noFill/>
        </p:spPr>
      </p:pic>
      <p:pic>
        <p:nvPicPr>
          <p:cNvPr id="111"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7786710" y="3429000"/>
            <a:ext cx="261940" cy="261940"/>
          </a:xfrm>
          <a:prstGeom prst="rect">
            <a:avLst/>
          </a:prstGeom>
          <a:noFill/>
        </p:spPr>
      </p:pic>
      <p:pic>
        <p:nvPicPr>
          <p:cNvPr id="112"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4786314" y="3643314"/>
            <a:ext cx="261940" cy="261940"/>
          </a:xfrm>
          <a:prstGeom prst="rect">
            <a:avLst/>
          </a:prstGeom>
          <a:noFill/>
        </p:spPr>
      </p:pic>
      <p:pic>
        <p:nvPicPr>
          <p:cNvPr id="113"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2357422" y="1857364"/>
            <a:ext cx="261940" cy="261940"/>
          </a:xfrm>
          <a:prstGeom prst="rect">
            <a:avLst/>
          </a:prstGeom>
          <a:noFill/>
        </p:spPr>
      </p:pic>
      <p:pic>
        <p:nvPicPr>
          <p:cNvPr id="114"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2428860" y="5429264"/>
            <a:ext cx="261940" cy="261940"/>
          </a:xfrm>
          <a:prstGeom prst="rect">
            <a:avLst/>
          </a:prstGeom>
          <a:noFill/>
        </p:spPr>
      </p:pic>
      <p:pic>
        <p:nvPicPr>
          <p:cNvPr id="115"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1785918" y="2428868"/>
            <a:ext cx="261940" cy="261940"/>
          </a:xfrm>
          <a:prstGeom prst="rect">
            <a:avLst/>
          </a:prstGeom>
          <a:noFill/>
        </p:spPr>
      </p:pic>
      <p:pic>
        <p:nvPicPr>
          <p:cNvPr id="5195" name="Picture 75" descr="C:\Users\omguru\Desktop\object recognition\Dictionary\314.jpg"/>
          <p:cNvPicPr>
            <a:picLocks noChangeAspect="1" noChangeArrowheads="1"/>
          </p:cNvPicPr>
          <p:nvPr/>
        </p:nvPicPr>
        <p:blipFill>
          <a:blip r:embed="rId60" cstate="print"/>
          <a:srcRect/>
          <a:stretch>
            <a:fillRect/>
          </a:stretch>
        </p:blipFill>
        <p:spPr bwMode="auto">
          <a:xfrm>
            <a:off x="2428860" y="2500306"/>
            <a:ext cx="214314" cy="214314"/>
          </a:xfrm>
          <a:prstGeom prst="rect">
            <a:avLst/>
          </a:prstGeom>
          <a:noFill/>
        </p:spPr>
      </p:pic>
      <p:pic>
        <p:nvPicPr>
          <p:cNvPr id="5196" name="Picture 76" descr="C:\Users\omguru\Desktop\object recognition\Dictionary\314.jpg"/>
          <p:cNvPicPr>
            <a:picLocks noChangeAspect="1" noChangeArrowheads="1"/>
          </p:cNvPicPr>
          <p:nvPr/>
        </p:nvPicPr>
        <p:blipFill>
          <a:blip r:embed="rId60" cstate="print"/>
          <a:srcRect/>
          <a:stretch>
            <a:fillRect/>
          </a:stretch>
        </p:blipFill>
        <p:spPr bwMode="auto">
          <a:xfrm flipH="1" flipV="1">
            <a:off x="2500298" y="3000372"/>
            <a:ext cx="261940" cy="261940"/>
          </a:xfrm>
          <a:prstGeom prst="rect">
            <a:avLst/>
          </a:prstGeom>
          <a:noFill/>
        </p:spPr>
      </p:pic>
      <p:pic>
        <p:nvPicPr>
          <p:cNvPr id="118" name="Picture 75" descr="C:\Users\omguru\Desktop\object recognition\Dictionary\314.jpg"/>
          <p:cNvPicPr>
            <a:picLocks noChangeAspect="1" noChangeArrowheads="1"/>
          </p:cNvPicPr>
          <p:nvPr/>
        </p:nvPicPr>
        <p:blipFill>
          <a:blip r:embed="rId60" cstate="print"/>
          <a:srcRect/>
          <a:stretch>
            <a:fillRect/>
          </a:stretch>
        </p:blipFill>
        <p:spPr bwMode="auto">
          <a:xfrm>
            <a:off x="5786446" y="3000372"/>
            <a:ext cx="214314" cy="214314"/>
          </a:xfrm>
          <a:prstGeom prst="rect">
            <a:avLst/>
          </a:prstGeom>
          <a:noFill/>
        </p:spPr>
      </p:pic>
      <p:pic>
        <p:nvPicPr>
          <p:cNvPr id="119" name="Picture 75" descr="C:\Users\omguru\Desktop\object recognition\Dictionary\314.jpg"/>
          <p:cNvPicPr>
            <a:picLocks noChangeAspect="1" noChangeArrowheads="1"/>
          </p:cNvPicPr>
          <p:nvPr/>
        </p:nvPicPr>
        <p:blipFill>
          <a:blip r:embed="rId60" cstate="print"/>
          <a:srcRect/>
          <a:stretch>
            <a:fillRect/>
          </a:stretch>
        </p:blipFill>
        <p:spPr bwMode="auto">
          <a:xfrm>
            <a:off x="5786446" y="4572008"/>
            <a:ext cx="214314" cy="214314"/>
          </a:xfrm>
          <a:prstGeom prst="rect">
            <a:avLst/>
          </a:prstGeom>
          <a:noFill/>
        </p:spPr>
      </p:pic>
      <p:pic>
        <p:nvPicPr>
          <p:cNvPr id="120" name="Picture 75" descr="C:\Users\omguru\Desktop\object recognition\Dictionary\314.jpg"/>
          <p:cNvPicPr>
            <a:picLocks noChangeAspect="1" noChangeArrowheads="1"/>
          </p:cNvPicPr>
          <p:nvPr/>
        </p:nvPicPr>
        <p:blipFill>
          <a:blip r:embed="rId60" cstate="print"/>
          <a:srcRect/>
          <a:stretch>
            <a:fillRect/>
          </a:stretch>
        </p:blipFill>
        <p:spPr bwMode="auto">
          <a:xfrm>
            <a:off x="3929058" y="5500702"/>
            <a:ext cx="214314" cy="214314"/>
          </a:xfrm>
          <a:prstGeom prst="rect">
            <a:avLst/>
          </a:prstGeom>
          <a:noFill/>
        </p:spPr>
      </p:pic>
      <p:pic>
        <p:nvPicPr>
          <p:cNvPr id="121" name="Picture 75" descr="C:\Users\omguru\Desktop\object recognition\Dictionary\314.jpg"/>
          <p:cNvPicPr>
            <a:picLocks noChangeAspect="1" noChangeArrowheads="1"/>
          </p:cNvPicPr>
          <p:nvPr/>
        </p:nvPicPr>
        <p:blipFill>
          <a:blip r:embed="rId60" cstate="print"/>
          <a:srcRect/>
          <a:stretch>
            <a:fillRect/>
          </a:stretch>
        </p:blipFill>
        <p:spPr bwMode="auto">
          <a:xfrm>
            <a:off x="7786710" y="3000372"/>
            <a:ext cx="214314" cy="214314"/>
          </a:xfrm>
          <a:prstGeom prst="rect">
            <a:avLst/>
          </a:prstGeom>
          <a:noFill/>
        </p:spPr>
      </p:pic>
      <p:pic>
        <p:nvPicPr>
          <p:cNvPr id="122" name="Picture 75" descr="C:\Users\omguru\Desktop\object recognition\Dictionary\314.jpg"/>
          <p:cNvPicPr>
            <a:picLocks noChangeAspect="1" noChangeArrowheads="1"/>
          </p:cNvPicPr>
          <p:nvPr/>
        </p:nvPicPr>
        <p:blipFill>
          <a:blip r:embed="rId60" cstate="print"/>
          <a:srcRect/>
          <a:stretch>
            <a:fillRect/>
          </a:stretch>
        </p:blipFill>
        <p:spPr bwMode="auto">
          <a:xfrm>
            <a:off x="1071538" y="4714884"/>
            <a:ext cx="214314" cy="214314"/>
          </a:xfrm>
          <a:prstGeom prst="rect">
            <a:avLst/>
          </a:prstGeom>
          <a:noFill/>
        </p:spPr>
      </p:pic>
      <p:pic>
        <p:nvPicPr>
          <p:cNvPr id="123" name="Picture 75" descr="C:\Users\omguru\Desktop\object recognition\Dictionary\314.jpg"/>
          <p:cNvPicPr>
            <a:picLocks noChangeAspect="1" noChangeArrowheads="1"/>
          </p:cNvPicPr>
          <p:nvPr/>
        </p:nvPicPr>
        <p:blipFill>
          <a:blip r:embed="rId60" cstate="print"/>
          <a:srcRect/>
          <a:stretch>
            <a:fillRect/>
          </a:stretch>
        </p:blipFill>
        <p:spPr bwMode="auto">
          <a:xfrm>
            <a:off x="1643042" y="5429264"/>
            <a:ext cx="214314" cy="214314"/>
          </a:xfrm>
          <a:prstGeom prst="rect">
            <a:avLst/>
          </a:prstGeom>
          <a:noFill/>
        </p:spPr>
      </p:pic>
      <p:pic>
        <p:nvPicPr>
          <p:cNvPr id="124" name="Picture 75" descr="C:\Users\omguru\Desktop\object recognition\Dictionary\314.jpg"/>
          <p:cNvPicPr>
            <a:picLocks noChangeAspect="1" noChangeArrowheads="1"/>
          </p:cNvPicPr>
          <p:nvPr/>
        </p:nvPicPr>
        <p:blipFill>
          <a:blip r:embed="rId60" cstate="print"/>
          <a:srcRect/>
          <a:stretch>
            <a:fillRect/>
          </a:stretch>
        </p:blipFill>
        <p:spPr bwMode="auto">
          <a:xfrm flipH="1">
            <a:off x="4857752" y="3000372"/>
            <a:ext cx="204790" cy="204790"/>
          </a:xfrm>
          <a:prstGeom prst="rect">
            <a:avLst/>
          </a:prstGeom>
          <a:noFill/>
        </p:spPr>
      </p:pic>
      <p:pic>
        <p:nvPicPr>
          <p:cNvPr id="125"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3143240" y="2928934"/>
            <a:ext cx="261940" cy="261940"/>
          </a:xfrm>
          <a:prstGeom prst="rect">
            <a:avLst/>
          </a:prstGeom>
          <a:noFill/>
        </p:spPr>
      </p:pic>
      <p:pic>
        <p:nvPicPr>
          <p:cNvPr id="126" name="Picture 57" descr="C:\Users\omguru\Desktop\object recognition\Dictionary\212.jpg"/>
          <p:cNvPicPr>
            <a:picLocks noChangeAspect="1" noChangeArrowheads="1"/>
          </p:cNvPicPr>
          <p:nvPr/>
        </p:nvPicPr>
        <p:blipFill>
          <a:blip r:embed="rId58" cstate="print"/>
          <a:srcRect/>
          <a:stretch>
            <a:fillRect/>
          </a:stretch>
        </p:blipFill>
        <p:spPr bwMode="auto">
          <a:xfrm flipH="1" flipV="1">
            <a:off x="3786182" y="2928934"/>
            <a:ext cx="261940" cy="26194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7772400" cy="928694"/>
          </a:xfrm>
        </p:spPr>
        <p:txBody>
          <a:bodyPr/>
          <a:lstStyle/>
          <a:p>
            <a:r>
              <a:rPr lang="en-US" sz="4400" dirty="0" smtClean="0"/>
              <a:t>Detection phase</a:t>
            </a:r>
            <a:endParaRPr lang="en-IN" sz="4400" dirty="0"/>
          </a:p>
        </p:txBody>
      </p:sp>
      <p:sp>
        <p:nvSpPr>
          <p:cNvPr id="3" name="Text Placeholder 2"/>
          <p:cNvSpPr>
            <a:spLocks noGrp="1"/>
          </p:cNvSpPr>
          <p:nvPr>
            <p:ph type="body" idx="1"/>
          </p:nvPr>
        </p:nvSpPr>
        <p:spPr>
          <a:xfrm>
            <a:off x="357158" y="1500174"/>
            <a:ext cx="7772400" cy="4286280"/>
          </a:xfrm>
        </p:spPr>
        <p:txBody>
          <a:bodyPr>
            <a:normAutofit/>
          </a:bodyPr>
          <a:lstStyle/>
          <a:p>
            <a:pPr marL="457200" indent="-457200">
              <a:buAutoNum type="arabicPeriod"/>
            </a:pPr>
            <a:endParaRPr lang="en-US" sz="4400" dirty="0" smtClean="0"/>
          </a:p>
          <a:p>
            <a:pPr marL="457200" indent="-457200">
              <a:buAutoNum type="arabicPeriod"/>
            </a:pPr>
            <a:r>
              <a:rPr lang="en-US" sz="4000" dirty="0" smtClean="0"/>
              <a:t>Classifying Training data set as class +1 and -1.</a:t>
            </a:r>
          </a:p>
          <a:p>
            <a:pPr marL="457200" indent="-457200">
              <a:buAutoNum type="arabicPeriod"/>
            </a:pPr>
            <a:r>
              <a:rPr lang="en-US" sz="4000" dirty="0" smtClean="0"/>
              <a:t>Feature computation.</a:t>
            </a:r>
          </a:p>
          <a:p>
            <a:pPr marL="457200" indent="-457200">
              <a:buAutoNum type="arabicPeriod"/>
            </a:pPr>
            <a:r>
              <a:rPr lang="en-US" sz="4000" dirty="0" smtClean="0"/>
              <a:t>Applying   Classifier . GentleBoost Classifier.</a:t>
            </a:r>
          </a:p>
          <a:p>
            <a:pPr marL="457200" indent="-457200">
              <a:buAutoNum type="arabicPeriod"/>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7772400" cy="897818"/>
          </a:xfrm>
        </p:spPr>
        <p:txBody>
          <a:bodyPr/>
          <a:lstStyle/>
          <a:p>
            <a:r>
              <a:rPr lang="en-US" dirty="0" smtClean="0"/>
              <a:t>What is classifier??</a:t>
            </a:r>
            <a:endParaRPr lang="en-IN" dirty="0"/>
          </a:p>
        </p:txBody>
      </p:sp>
      <p:sp>
        <p:nvSpPr>
          <p:cNvPr id="3" name="Text Placeholder 2"/>
          <p:cNvSpPr>
            <a:spLocks noGrp="1"/>
          </p:cNvSpPr>
          <p:nvPr>
            <p:ph type="body" idx="1"/>
          </p:nvPr>
        </p:nvSpPr>
        <p:spPr>
          <a:xfrm>
            <a:off x="530352" y="1500174"/>
            <a:ext cx="7827862" cy="4572032"/>
          </a:xfrm>
        </p:spPr>
        <p:txBody>
          <a:bodyPr>
            <a:noAutofit/>
          </a:bodyPr>
          <a:lstStyle/>
          <a:p>
            <a:r>
              <a:rPr lang="en-IN" sz="3200" dirty="0" smtClean="0"/>
              <a:t>Classification includes a broad range of decision-theoretic approaches to the identification of images (or parts thereof). All classification algorithms are based on the assumption that the image in question depicts one or more features and that each of these features belongs to one of several distinct and exclusive classes.</a:t>
            </a:r>
            <a:endParaRPr lang="en-US" sz="3200" dirty="0" smtClean="0"/>
          </a:p>
          <a:p>
            <a:endParaRPr lang="en-I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428604"/>
            <a:ext cx="7772400" cy="750390"/>
          </a:xfrm>
        </p:spPr>
        <p:txBody>
          <a:bodyPr/>
          <a:lstStyle/>
          <a:p>
            <a:r>
              <a:rPr lang="en-US" dirty="0" smtClean="0"/>
              <a:t>classification continued…</a:t>
            </a:r>
            <a:endParaRPr lang="en-IN" dirty="0"/>
          </a:p>
        </p:txBody>
      </p:sp>
      <p:sp>
        <p:nvSpPr>
          <p:cNvPr id="3" name="Text Placeholder 2"/>
          <p:cNvSpPr>
            <a:spLocks noGrp="1"/>
          </p:cNvSpPr>
          <p:nvPr>
            <p:ph type="body" idx="1"/>
          </p:nvPr>
        </p:nvSpPr>
        <p:spPr>
          <a:xfrm>
            <a:off x="530352" y="1285860"/>
            <a:ext cx="7772400" cy="4929222"/>
          </a:xfrm>
        </p:spPr>
        <p:txBody>
          <a:bodyPr>
            <a:normAutofit/>
          </a:bodyPr>
          <a:lstStyle/>
          <a:p>
            <a:r>
              <a:rPr lang="en-IN" sz="2400" dirty="0" smtClean="0"/>
              <a:t>The classes may be specified </a:t>
            </a:r>
            <a:r>
              <a:rPr lang="en-IN" sz="2400" i="1" dirty="0" smtClean="0"/>
              <a:t>a priori</a:t>
            </a:r>
            <a:r>
              <a:rPr lang="en-IN" sz="2400" dirty="0" smtClean="0"/>
              <a:t> by an analyst (as in </a:t>
            </a:r>
            <a:r>
              <a:rPr lang="en-IN" sz="2400" i="1" dirty="0" smtClean="0">
                <a:solidFill>
                  <a:srgbClr val="FFC000"/>
                </a:solidFill>
              </a:rPr>
              <a:t>supervised classification</a:t>
            </a:r>
            <a:r>
              <a:rPr lang="en-IN" sz="2400" dirty="0" smtClean="0"/>
              <a:t>) or automatically clustered (</a:t>
            </a:r>
            <a:r>
              <a:rPr lang="en-IN" sz="2400" i="1" dirty="0" smtClean="0"/>
              <a:t>i.e.</a:t>
            </a:r>
            <a:r>
              <a:rPr lang="en-IN" sz="2400" dirty="0" smtClean="0"/>
              <a:t> as in </a:t>
            </a:r>
            <a:r>
              <a:rPr lang="en-IN" sz="2400" i="1" dirty="0" smtClean="0">
                <a:solidFill>
                  <a:srgbClr val="FFC000"/>
                </a:solidFill>
              </a:rPr>
              <a:t>unsupervised classification</a:t>
            </a:r>
            <a:r>
              <a:rPr lang="en-IN" sz="2400" dirty="0" smtClean="0"/>
              <a:t>) into sets of prototype classes, where the analyst merely specifies the number of desired categories.</a:t>
            </a:r>
          </a:p>
          <a:p>
            <a:endParaRPr lang="en-US" sz="2400" dirty="0" smtClean="0"/>
          </a:p>
          <a:p>
            <a:r>
              <a:rPr lang="en-US" sz="2400" dirty="0" smtClean="0"/>
              <a:t>In short </a:t>
            </a:r>
          </a:p>
          <a:p>
            <a:r>
              <a:rPr lang="en-US" sz="2400" dirty="0" smtClean="0"/>
              <a:t>The objective of image classification is to automatically categorize all pixels in an image into land cover classes of information themes.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714356"/>
            <a:ext cx="7772400" cy="1000132"/>
          </a:xfrm>
        </p:spPr>
        <p:txBody>
          <a:bodyPr/>
          <a:lstStyle/>
          <a:p>
            <a:r>
              <a:rPr lang="en-US" dirty="0" smtClean="0"/>
              <a:t>AGENDA</a:t>
            </a:r>
            <a:endParaRPr lang="en-IN" dirty="0"/>
          </a:p>
        </p:txBody>
      </p:sp>
      <p:sp>
        <p:nvSpPr>
          <p:cNvPr id="3" name="Content Placeholder 2"/>
          <p:cNvSpPr>
            <a:spLocks noGrp="1"/>
          </p:cNvSpPr>
          <p:nvPr>
            <p:ph type="body" idx="1"/>
          </p:nvPr>
        </p:nvSpPr>
        <p:spPr>
          <a:xfrm>
            <a:off x="571472" y="1857364"/>
            <a:ext cx="7772400" cy="4357718"/>
          </a:xfrm>
        </p:spPr>
        <p:txBody>
          <a:bodyPr>
            <a:normAutofit fontScale="92500" lnSpcReduction="10000"/>
          </a:bodyPr>
          <a:lstStyle/>
          <a:p>
            <a:r>
              <a:rPr lang="en-US" sz="2100" dirty="0" smtClean="0"/>
              <a:t>Objective</a:t>
            </a:r>
          </a:p>
          <a:p>
            <a:r>
              <a:rPr lang="en-US" sz="2100" dirty="0" smtClean="0"/>
              <a:t>Input and Output Data</a:t>
            </a:r>
          </a:p>
          <a:p>
            <a:r>
              <a:rPr lang="en-US" sz="2100" dirty="0" smtClean="0"/>
              <a:t>Application and merits</a:t>
            </a:r>
          </a:p>
          <a:p>
            <a:r>
              <a:rPr lang="en-US" sz="2100" dirty="0" smtClean="0"/>
              <a:t>Overview</a:t>
            </a:r>
          </a:p>
          <a:p>
            <a:r>
              <a:rPr lang="en-US" sz="2100" dirty="0" smtClean="0"/>
              <a:t>Label Me</a:t>
            </a:r>
          </a:p>
          <a:p>
            <a:r>
              <a:rPr lang="en-US" sz="2100" dirty="0" smtClean="0"/>
              <a:t>Object Detection Model</a:t>
            </a:r>
          </a:p>
          <a:p>
            <a:r>
              <a:rPr lang="en-US" sz="2100" dirty="0" smtClean="0"/>
              <a:t>Random 4 filter (explained Laplace of Gaussian)</a:t>
            </a:r>
          </a:p>
          <a:p>
            <a:r>
              <a:rPr lang="en-US" sz="2100" dirty="0" smtClean="0"/>
              <a:t>Random Patch Extraction</a:t>
            </a:r>
          </a:p>
          <a:p>
            <a:r>
              <a:rPr lang="en-US" sz="2100" dirty="0" smtClean="0"/>
              <a:t>Creating Dictionary</a:t>
            </a:r>
          </a:p>
          <a:p>
            <a:r>
              <a:rPr lang="en-US" sz="2100" dirty="0" smtClean="0"/>
              <a:t>Feature computation</a:t>
            </a:r>
          </a:p>
          <a:p>
            <a:r>
              <a:rPr lang="en-US" sz="2100" dirty="0" smtClean="0"/>
              <a:t>Applied </a:t>
            </a:r>
            <a:r>
              <a:rPr lang="en-US" sz="2100" dirty="0" err="1" smtClean="0"/>
              <a:t>Gentleboost</a:t>
            </a:r>
            <a:r>
              <a:rPr lang="en-US" sz="2100" dirty="0" smtClean="0"/>
              <a:t> classifier</a:t>
            </a:r>
          </a:p>
          <a:p>
            <a:r>
              <a:rPr lang="en-US" sz="2100" dirty="0" smtClean="0"/>
              <a:t>Conclusion</a:t>
            </a:r>
          </a:p>
          <a:p>
            <a:r>
              <a:rPr lang="en-US" sz="2100" dirty="0" smtClean="0"/>
              <a:t>References</a:t>
            </a:r>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7772400" cy="571504"/>
          </a:xfrm>
        </p:spPr>
        <p:txBody>
          <a:bodyPr/>
          <a:lstStyle/>
          <a:p>
            <a:r>
              <a:rPr lang="en-US" dirty="0" smtClean="0"/>
              <a:t>Types of classification</a:t>
            </a:r>
            <a:endParaRPr lang="en-IN" dirty="0"/>
          </a:p>
        </p:txBody>
      </p:sp>
      <p:sp>
        <p:nvSpPr>
          <p:cNvPr id="3" name="Text Placeholder 2"/>
          <p:cNvSpPr>
            <a:spLocks noGrp="1"/>
          </p:cNvSpPr>
          <p:nvPr>
            <p:ph type="body" idx="1"/>
          </p:nvPr>
        </p:nvSpPr>
        <p:spPr>
          <a:xfrm>
            <a:off x="530352" y="1428736"/>
            <a:ext cx="7772400" cy="5000660"/>
          </a:xfrm>
        </p:spPr>
        <p:txBody>
          <a:bodyPr/>
          <a:lstStyle/>
          <a:p>
            <a:r>
              <a:rPr lang="en-US" dirty="0" smtClean="0">
                <a:solidFill>
                  <a:srgbClr val="FFC000"/>
                </a:solidFill>
              </a:rPr>
              <a:t>Supervised Classification: </a:t>
            </a:r>
            <a:r>
              <a:rPr lang="en-US" dirty="0" smtClean="0"/>
              <a:t>The process of using samples of known informational classes(training set) to classify pixels of unknown identity.</a:t>
            </a:r>
          </a:p>
          <a:p>
            <a:r>
              <a:rPr lang="en-US" dirty="0" smtClean="0"/>
              <a:t>Identification and delineation of training areas is key to successful implementation.</a:t>
            </a:r>
          </a:p>
          <a:p>
            <a:r>
              <a:rPr lang="en-US" dirty="0" smtClean="0">
                <a:solidFill>
                  <a:srgbClr val="FFC000"/>
                </a:solidFill>
              </a:rPr>
              <a:t>Unsupervised classification: </a:t>
            </a:r>
            <a:r>
              <a:rPr lang="en-US" dirty="0" smtClean="0"/>
              <a:t>In case where there is less information in an area to be classified, only the image characteristics are used as follows.</a:t>
            </a:r>
          </a:p>
          <a:p>
            <a:r>
              <a:rPr lang="en-US" dirty="0" smtClean="0"/>
              <a:t>1.Multiple groups, from randomly sampled data, will be mechanically divided into homogeneous spectral classes using a clustering technique.</a:t>
            </a:r>
          </a:p>
          <a:p>
            <a:endParaRPr lang="en-IN" dirty="0">
              <a:solidFill>
                <a:srgbClr val="FFC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714356"/>
            <a:ext cx="7772400" cy="928694"/>
          </a:xfrm>
        </p:spPr>
        <p:txBody>
          <a:bodyPr/>
          <a:lstStyle/>
          <a:p>
            <a:r>
              <a:rPr lang="en-US" sz="4000" dirty="0" smtClean="0"/>
              <a:t>Improved GentleBoost classifier.</a:t>
            </a:r>
            <a:endParaRPr lang="en-IN" sz="4000" dirty="0"/>
          </a:p>
        </p:txBody>
      </p:sp>
      <p:sp>
        <p:nvSpPr>
          <p:cNvPr id="3" name="Text Placeholder 2"/>
          <p:cNvSpPr>
            <a:spLocks noGrp="1"/>
          </p:cNvSpPr>
          <p:nvPr>
            <p:ph type="body" idx="1"/>
          </p:nvPr>
        </p:nvSpPr>
        <p:spPr>
          <a:xfrm>
            <a:off x="530352" y="1857364"/>
            <a:ext cx="7772400" cy="4500594"/>
          </a:xfrm>
        </p:spPr>
        <p:txBody>
          <a:bodyPr>
            <a:normAutofit/>
          </a:bodyPr>
          <a:lstStyle/>
          <a:p>
            <a:r>
              <a:rPr lang="en-US" sz="2400" dirty="0" smtClean="0"/>
              <a:t>Popular classifier for object detection includes SVM, neutral network, naïve </a:t>
            </a:r>
            <a:r>
              <a:rPr lang="en-US" sz="2400" dirty="0" err="1" smtClean="0"/>
              <a:t>Bayes</a:t>
            </a:r>
            <a:r>
              <a:rPr lang="en-US" sz="2400" dirty="0" smtClean="0"/>
              <a:t> classifier, Boosting classifier, etc.</a:t>
            </a:r>
          </a:p>
          <a:p>
            <a:r>
              <a:rPr lang="en-US" sz="2400" dirty="0" smtClean="0"/>
              <a:t>GentleBoost classifier is the iterative  combination of classifier to build a strong classifier, which is easy to implement, fast to  train and to apply.</a:t>
            </a:r>
          </a:p>
          <a:p>
            <a:r>
              <a:rPr lang="en-US" sz="2400" dirty="0" smtClean="0"/>
              <a:t>Gentle boost classifier has been shown to work well for object detection.</a:t>
            </a: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000108"/>
            <a:ext cx="7772400" cy="857256"/>
          </a:xfrm>
        </p:spPr>
        <p:txBody>
          <a:bodyPr/>
          <a:lstStyle/>
          <a:p>
            <a:r>
              <a:rPr lang="en-US" dirty="0" err="1" smtClean="0"/>
              <a:t>Gentleboost</a:t>
            </a:r>
            <a:r>
              <a:rPr lang="en-US" dirty="0" smtClean="0"/>
              <a:t> classifier </a:t>
            </a:r>
            <a:endParaRPr lang="en-IN" dirty="0"/>
          </a:p>
        </p:txBody>
      </p:sp>
      <p:sp>
        <p:nvSpPr>
          <p:cNvPr id="3" name="Text Placeholder 2"/>
          <p:cNvSpPr>
            <a:spLocks noGrp="1"/>
          </p:cNvSpPr>
          <p:nvPr>
            <p:ph type="body" idx="1"/>
          </p:nvPr>
        </p:nvSpPr>
        <p:spPr>
          <a:xfrm>
            <a:off x="530352" y="2000240"/>
            <a:ext cx="7772400" cy="4214842"/>
          </a:xfrm>
        </p:spPr>
        <p:txBody>
          <a:bodyPr>
            <a:normAutofit fontScale="92500" lnSpcReduction="10000"/>
          </a:bodyPr>
          <a:lstStyle/>
          <a:p>
            <a:r>
              <a:rPr lang="en-IN" dirty="0" smtClean="0"/>
              <a:t>Boosting provides a simple framework to develop robust object detection algorithms. This set of functions provide a minimal set to build an object detection algorithm.</a:t>
            </a:r>
          </a:p>
          <a:p>
            <a:endParaRPr lang="en-US" dirty="0" smtClean="0"/>
          </a:p>
          <a:p>
            <a:r>
              <a:rPr lang="en-IN" dirty="0" smtClean="0"/>
              <a:t>This demo will first ask for a set of points in 2D to be used a training data (Left button = class +1, right button = class -1). The classifier will only be able to perform simple discrimination tasks as it uses stumps as weak classifiers (i.e., only lines parallel to the axis). If you use weak classifiers to be lines with any orientation, then you will get more interesting boundaries easily. However, stumps are frequently used in object detection as they can be used to do efficient feature selection. This demo will show you the limits of stumps. In object detection, some of these limitations are compensated by using a very large number of features.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85794"/>
            <a:ext cx="7772400" cy="750390"/>
          </a:xfrm>
        </p:spPr>
        <p:txBody>
          <a:bodyPr/>
          <a:lstStyle/>
          <a:p>
            <a:r>
              <a:rPr lang="en-US" sz="4000" dirty="0" smtClean="0"/>
              <a:t>Strong classifier sample data</a:t>
            </a:r>
            <a:endParaRPr lang="en-IN" sz="4000" dirty="0"/>
          </a:p>
        </p:txBody>
      </p:sp>
      <p:sp>
        <p:nvSpPr>
          <p:cNvPr id="3" name="Text Placeholder 2"/>
          <p:cNvSpPr>
            <a:spLocks noGrp="1"/>
          </p:cNvSpPr>
          <p:nvPr>
            <p:ph type="body" idx="1"/>
          </p:nvPr>
        </p:nvSpPr>
        <p:spPr>
          <a:xfrm>
            <a:off x="1500166" y="2143116"/>
            <a:ext cx="5357850" cy="4214842"/>
          </a:xfrm>
        </p:spPr>
        <p:txBody>
          <a:bodyPr/>
          <a:lstStyle/>
          <a:p>
            <a:r>
              <a:rPr lang="en-US" dirty="0" smtClean="0"/>
              <a:t>                    </a:t>
            </a:r>
            <a:r>
              <a:rPr lang="en-US" dirty="0" err="1" smtClean="0"/>
              <a:t>i</a:t>
            </a:r>
            <a:endParaRPr lang="en-IN" dirty="0"/>
          </a:p>
        </p:txBody>
      </p:sp>
      <p:pic>
        <p:nvPicPr>
          <p:cNvPr id="1027" name="Picture 3"/>
          <p:cNvPicPr>
            <a:picLocks noChangeAspect="1" noChangeArrowheads="1"/>
          </p:cNvPicPr>
          <p:nvPr/>
        </p:nvPicPr>
        <p:blipFill>
          <a:blip r:embed="rId3" cstate="print"/>
          <a:srcRect/>
          <a:stretch>
            <a:fillRect/>
          </a:stretch>
        </p:blipFill>
        <p:spPr bwMode="auto">
          <a:xfrm>
            <a:off x="1071538" y="1500150"/>
            <a:ext cx="7143800" cy="53578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857232"/>
            <a:ext cx="7772400" cy="714380"/>
          </a:xfrm>
        </p:spPr>
        <p:txBody>
          <a:bodyPr/>
          <a:lstStyle/>
          <a:p>
            <a:r>
              <a:rPr lang="en-US" dirty="0" smtClean="0"/>
              <a:t>Creating classes</a:t>
            </a:r>
            <a:endParaRPr lang="en-IN" dirty="0"/>
          </a:p>
        </p:txBody>
      </p:sp>
      <p:sp>
        <p:nvSpPr>
          <p:cNvPr id="3" name="Text Placeholder 2"/>
          <p:cNvSpPr>
            <a:spLocks noGrp="1"/>
          </p:cNvSpPr>
          <p:nvPr>
            <p:ph type="body" idx="1"/>
          </p:nvPr>
        </p:nvSpPr>
        <p:spPr>
          <a:xfrm>
            <a:off x="530352" y="1714488"/>
            <a:ext cx="7772400" cy="4357718"/>
          </a:xfrm>
        </p:spPr>
        <p:txBody>
          <a:bodyPr/>
          <a:lstStyle/>
          <a:p>
            <a:r>
              <a:rPr lang="en-US" dirty="0" smtClean="0"/>
              <a:t>        </a:t>
            </a:r>
            <a:endParaRPr lang="en-IN" dirty="0"/>
          </a:p>
        </p:txBody>
      </p:sp>
      <p:pic>
        <p:nvPicPr>
          <p:cNvPr id="2051" name="Picture 3"/>
          <p:cNvPicPr>
            <a:picLocks noChangeAspect="1" noChangeArrowheads="1"/>
          </p:cNvPicPr>
          <p:nvPr/>
        </p:nvPicPr>
        <p:blipFill>
          <a:blip r:embed="rId3" cstate="print"/>
          <a:srcRect/>
          <a:stretch>
            <a:fillRect/>
          </a:stretch>
        </p:blipFill>
        <p:spPr bwMode="auto">
          <a:xfrm>
            <a:off x="827584" y="1719962"/>
            <a:ext cx="7572428" cy="480538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642918"/>
            <a:ext cx="7772400" cy="1000132"/>
          </a:xfrm>
        </p:spPr>
        <p:txBody>
          <a:bodyPr/>
          <a:lstStyle/>
          <a:p>
            <a:r>
              <a:rPr lang="en-US" sz="4000" dirty="0" smtClean="0"/>
              <a:t>Creating classes continued…</a:t>
            </a:r>
            <a:endParaRPr lang="en-IN" sz="4000" dirty="0"/>
          </a:p>
        </p:txBody>
      </p:sp>
      <p:sp>
        <p:nvSpPr>
          <p:cNvPr id="3" name="Text Placeholder 2"/>
          <p:cNvSpPr>
            <a:spLocks noGrp="1"/>
          </p:cNvSpPr>
          <p:nvPr>
            <p:ph type="body" idx="1"/>
          </p:nvPr>
        </p:nvSpPr>
        <p:spPr>
          <a:xfrm>
            <a:off x="530352" y="1714488"/>
            <a:ext cx="7772400" cy="4357718"/>
          </a:xfrm>
        </p:spPr>
        <p:txBody>
          <a:bodyPr/>
          <a:lstStyle/>
          <a:p>
            <a:r>
              <a:rPr lang="en-US" dirty="0" smtClean="0"/>
              <a:t>				</a:t>
            </a:r>
            <a:endParaRPr lang="en-IN" dirty="0"/>
          </a:p>
        </p:txBody>
      </p:sp>
      <p:pic>
        <p:nvPicPr>
          <p:cNvPr id="3075" name="Picture 3"/>
          <p:cNvPicPr>
            <a:picLocks noChangeAspect="1" noChangeArrowheads="1"/>
          </p:cNvPicPr>
          <p:nvPr/>
        </p:nvPicPr>
        <p:blipFill>
          <a:blip r:embed="rId3" cstate="print"/>
          <a:srcRect/>
          <a:stretch>
            <a:fillRect/>
          </a:stretch>
        </p:blipFill>
        <p:spPr bwMode="auto">
          <a:xfrm>
            <a:off x="500034" y="1409700"/>
            <a:ext cx="7786742" cy="480538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285728"/>
            <a:ext cx="7772400" cy="785818"/>
          </a:xfrm>
        </p:spPr>
        <p:txBody>
          <a:bodyPr/>
          <a:lstStyle/>
          <a:p>
            <a:r>
              <a:rPr lang="en-US" dirty="0" smtClean="0"/>
              <a:t>Our desired output</a:t>
            </a:r>
            <a:endParaRPr lang="en-IN" dirty="0"/>
          </a:p>
        </p:txBody>
      </p:sp>
      <p:sp>
        <p:nvSpPr>
          <p:cNvPr id="3" name="Text Placeholder 2"/>
          <p:cNvSpPr>
            <a:spLocks noGrp="1"/>
          </p:cNvSpPr>
          <p:nvPr>
            <p:ph type="body" idx="1"/>
          </p:nvPr>
        </p:nvSpPr>
        <p:spPr>
          <a:xfrm>
            <a:off x="530352" y="1357298"/>
            <a:ext cx="7772400" cy="500066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pic>
        <p:nvPicPr>
          <p:cNvPr id="4" name="Picture 3" descr="C:\Users\omguru\Desktop\object\5.png"/>
          <p:cNvPicPr/>
          <p:nvPr/>
        </p:nvPicPr>
        <p:blipFill>
          <a:blip r:embed="rId3" cstate="print"/>
          <a:srcRect l="8594" r="854" b="22995"/>
          <a:stretch>
            <a:fillRect/>
          </a:stretch>
        </p:blipFill>
        <p:spPr bwMode="auto">
          <a:xfrm>
            <a:off x="428596" y="1357298"/>
            <a:ext cx="7929618" cy="2242868"/>
          </a:xfrm>
          <a:prstGeom prst="rect">
            <a:avLst/>
          </a:prstGeom>
          <a:noFill/>
          <a:ln w="9525">
            <a:noFill/>
            <a:miter lim="800000"/>
            <a:headEnd/>
            <a:tailEnd/>
          </a:ln>
        </p:spPr>
      </p:pic>
      <p:pic>
        <p:nvPicPr>
          <p:cNvPr id="5" name="Picture 4" descr="C:\Users\omguru\Desktop\object\3.png"/>
          <p:cNvPicPr/>
          <p:nvPr/>
        </p:nvPicPr>
        <p:blipFill>
          <a:blip r:embed="rId4" cstate="print"/>
          <a:srcRect l="8914" r="1743" b="20685"/>
          <a:stretch>
            <a:fillRect/>
          </a:stretch>
        </p:blipFill>
        <p:spPr bwMode="auto">
          <a:xfrm>
            <a:off x="428596" y="3714752"/>
            <a:ext cx="8001056" cy="219973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428604"/>
            <a:ext cx="7772400" cy="571504"/>
          </a:xfrm>
        </p:spPr>
        <p:txBody>
          <a:bodyPr/>
          <a:lstStyle/>
          <a:p>
            <a:r>
              <a:rPr lang="en-US" dirty="0" smtClean="0"/>
              <a:t>Continued..</a:t>
            </a:r>
            <a:endParaRPr lang="en-IN" dirty="0"/>
          </a:p>
        </p:txBody>
      </p:sp>
      <p:sp>
        <p:nvSpPr>
          <p:cNvPr id="3" name="Text Placeholder 2"/>
          <p:cNvSpPr>
            <a:spLocks noGrp="1"/>
          </p:cNvSpPr>
          <p:nvPr>
            <p:ph type="body" idx="1"/>
          </p:nvPr>
        </p:nvSpPr>
        <p:spPr>
          <a:xfrm>
            <a:off x="357158" y="1142984"/>
            <a:ext cx="7772400" cy="500066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pic>
        <p:nvPicPr>
          <p:cNvPr id="4" name="Picture 3" descr="C:\Users\omguru\Desktop\object\3.png"/>
          <p:cNvPicPr/>
          <p:nvPr/>
        </p:nvPicPr>
        <p:blipFill>
          <a:blip r:embed="rId3" cstate="print"/>
          <a:srcRect l="8914" r="1743" b="20685"/>
          <a:stretch>
            <a:fillRect/>
          </a:stretch>
        </p:blipFill>
        <p:spPr bwMode="auto">
          <a:xfrm>
            <a:off x="428596" y="1142984"/>
            <a:ext cx="7929618" cy="2199736"/>
          </a:xfrm>
          <a:prstGeom prst="rect">
            <a:avLst/>
          </a:prstGeom>
          <a:noFill/>
          <a:ln w="9525">
            <a:noFill/>
            <a:miter lim="800000"/>
            <a:headEnd/>
            <a:tailEnd/>
          </a:ln>
        </p:spPr>
      </p:pic>
      <p:pic>
        <p:nvPicPr>
          <p:cNvPr id="5" name="Picture 4" descr="C:\Users\omguru\Desktop\object\6.png"/>
          <p:cNvPicPr/>
          <p:nvPr/>
        </p:nvPicPr>
        <p:blipFill>
          <a:blip r:embed="rId4" cstate="print"/>
          <a:srcRect l="8871" t="7101" r="5795" b="15478"/>
          <a:stretch>
            <a:fillRect/>
          </a:stretch>
        </p:blipFill>
        <p:spPr bwMode="auto">
          <a:xfrm>
            <a:off x="428596" y="3786190"/>
            <a:ext cx="8072494" cy="2256474"/>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7772400" cy="397752"/>
          </a:xfrm>
        </p:spPr>
        <p:txBody>
          <a:bodyPr/>
          <a:lstStyle/>
          <a:p>
            <a:r>
              <a:rPr lang="en-US" sz="3200" dirty="0" smtClean="0"/>
              <a:t>Conclusion and future work</a:t>
            </a:r>
            <a:endParaRPr lang="en-IN" sz="3200" dirty="0"/>
          </a:p>
        </p:txBody>
      </p:sp>
      <p:sp>
        <p:nvSpPr>
          <p:cNvPr id="3" name="Text Placeholder 2"/>
          <p:cNvSpPr>
            <a:spLocks noGrp="1"/>
          </p:cNvSpPr>
          <p:nvPr>
            <p:ph type="body" idx="1"/>
          </p:nvPr>
        </p:nvSpPr>
        <p:spPr>
          <a:xfrm>
            <a:off x="530352" y="1071546"/>
            <a:ext cx="7772400" cy="4357718"/>
          </a:xfrm>
        </p:spPr>
        <p:txBody>
          <a:bodyPr>
            <a:noAutofit/>
          </a:bodyPr>
          <a:lstStyle/>
          <a:p>
            <a:r>
              <a:rPr lang="en-IN" sz="2800" dirty="0" smtClean="0"/>
              <a:t>Here we have presented a object detection algorithm. Through experimental results, it proved that Generic  method for object detection is efficient and accuracy, robust feature encoding for object detection and good performance of classifier for generic object classes detection. Much still needs to be done to further improve this work. We expect that classification accuracy would increase further if we were able to add part-based detector for handling partial occlusions; multiple scale detector based on improved gentle Boost to learn and real-time detection</a:t>
            </a:r>
            <a:r>
              <a:rPr lang="en-IN" sz="2800" b="1" dirty="0" smtClean="0"/>
              <a:t>.</a:t>
            </a:r>
            <a:endParaRPr lang="en-I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  			</a:t>
            </a:r>
            <a:r>
              <a:rPr lang="en-US" sz="4000" dirty="0" smtClean="0"/>
              <a:t>Thank you</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928670"/>
            <a:ext cx="7772400" cy="714380"/>
          </a:xfrm>
        </p:spPr>
        <p:txBody>
          <a:bodyPr/>
          <a:lstStyle/>
          <a:p>
            <a:r>
              <a:rPr lang="en-US" sz="4000" dirty="0" smtClean="0"/>
              <a:t>Objective</a:t>
            </a:r>
            <a:endParaRPr lang="en-IN" sz="4000" dirty="0"/>
          </a:p>
        </p:txBody>
      </p:sp>
      <p:sp>
        <p:nvSpPr>
          <p:cNvPr id="3" name="Text Placeholder 2"/>
          <p:cNvSpPr>
            <a:spLocks noGrp="1"/>
          </p:cNvSpPr>
          <p:nvPr>
            <p:ph type="body" idx="1"/>
          </p:nvPr>
        </p:nvSpPr>
        <p:spPr>
          <a:xfrm>
            <a:off x="285720" y="1857364"/>
            <a:ext cx="7772400" cy="4143404"/>
          </a:xfrm>
        </p:spPr>
        <p:txBody>
          <a:bodyPr>
            <a:noAutofit/>
          </a:bodyPr>
          <a:lstStyle/>
          <a:p>
            <a:r>
              <a:rPr lang="en-IN" sz="2800" dirty="0" smtClean="0"/>
              <a:t>. It is a challenging task to detect objects owing to their variable appearance in and the occlusion in natural scene. In order to remedy the deficiency of the traditional test methods in the object detection.</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7772400" cy="714380"/>
          </a:xfrm>
        </p:spPr>
        <p:txBody>
          <a:bodyPr/>
          <a:lstStyle/>
          <a:p>
            <a:r>
              <a:rPr lang="en-US" dirty="0" smtClean="0"/>
              <a:t>Continued..</a:t>
            </a:r>
            <a:endParaRPr lang="en-IN" dirty="0"/>
          </a:p>
        </p:txBody>
      </p:sp>
      <p:sp>
        <p:nvSpPr>
          <p:cNvPr id="3" name="Text Placeholder 2"/>
          <p:cNvSpPr>
            <a:spLocks noGrp="1"/>
          </p:cNvSpPr>
          <p:nvPr>
            <p:ph type="body" idx="1"/>
          </p:nvPr>
        </p:nvSpPr>
        <p:spPr>
          <a:xfrm>
            <a:off x="500034" y="1500174"/>
            <a:ext cx="7772400" cy="4500594"/>
          </a:xfrm>
        </p:spPr>
        <p:txBody>
          <a:bodyPr>
            <a:normAutofit/>
          </a:bodyPr>
          <a:lstStyle/>
          <a:p>
            <a:pPr lvl="0">
              <a:buClr>
                <a:srgbClr val="0BD0D9"/>
              </a:buClr>
            </a:pPr>
            <a:r>
              <a:rPr lang="en-IN" sz="3000" dirty="0" smtClean="0">
                <a:solidFill>
                  <a:prstClr val="white"/>
                </a:solidFill>
              </a:rPr>
              <a:t>We have a technique which uses a feature vector made by cross convoluting a bank of filters( </a:t>
            </a:r>
            <a:r>
              <a:rPr lang="en-IN" sz="3000" dirty="0" err="1" smtClean="0">
                <a:solidFill>
                  <a:prstClr val="white"/>
                </a:solidFill>
              </a:rPr>
              <a:t>Laplacian</a:t>
            </a:r>
            <a:r>
              <a:rPr lang="en-IN" sz="3000" dirty="0" smtClean="0">
                <a:solidFill>
                  <a:prstClr val="white"/>
                </a:solidFill>
              </a:rPr>
              <a:t> Gaussian, X-derivative and Y-derivative), patches extracted from the object and a segmentation mask. This feature vector is then given as input to a new improved </a:t>
            </a:r>
            <a:r>
              <a:rPr lang="en-IN" sz="3000" dirty="0" err="1" smtClean="0">
                <a:solidFill>
                  <a:prstClr val="white"/>
                </a:solidFill>
              </a:rPr>
              <a:t>gentleBoost</a:t>
            </a:r>
            <a:r>
              <a:rPr lang="en-IN" sz="3000" dirty="0" smtClean="0">
                <a:solidFill>
                  <a:prstClr val="white"/>
                </a:solidFill>
              </a:rPr>
              <a:t> classifier, which enables it to deliver better detection result.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7772400" cy="714380"/>
          </a:xfrm>
        </p:spPr>
        <p:txBody>
          <a:bodyPr/>
          <a:lstStyle/>
          <a:p>
            <a:r>
              <a:rPr lang="en-US" dirty="0" smtClean="0"/>
              <a:t>Recognition tools</a:t>
            </a:r>
            <a:endParaRPr lang="en-IN" dirty="0"/>
          </a:p>
        </p:txBody>
      </p:sp>
      <p:sp>
        <p:nvSpPr>
          <p:cNvPr id="3" name="Text Placeholder 2"/>
          <p:cNvSpPr>
            <a:spLocks noGrp="1"/>
          </p:cNvSpPr>
          <p:nvPr>
            <p:ph type="body" idx="1"/>
          </p:nvPr>
        </p:nvSpPr>
        <p:spPr>
          <a:xfrm>
            <a:off x="530352" y="1500174"/>
            <a:ext cx="7772400" cy="2714202"/>
          </a:xfrm>
        </p:spPr>
        <p:txBody>
          <a:bodyPr/>
          <a:lstStyle/>
          <a:p>
            <a:pPr lvl="0"/>
            <a:r>
              <a:rPr lang="en-US" sz="2800" dirty="0" smtClean="0"/>
              <a:t>LabelMe Toolbox</a:t>
            </a:r>
            <a:endParaRPr lang="en-IN" sz="2800" dirty="0" smtClean="0"/>
          </a:p>
          <a:p>
            <a:pPr lvl="0"/>
            <a:r>
              <a:rPr lang="en-US" sz="2800" dirty="0" smtClean="0"/>
              <a:t>LabelMe Dataset</a:t>
            </a:r>
            <a:endParaRPr lang="en-IN" sz="2800" dirty="0" smtClean="0"/>
          </a:p>
          <a:p>
            <a:pPr lvl="0"/>
            <a:r>
              <a:rPr lang="en-US" sz="2800" dirty="0" smtClean="0"/>
              <a:t>Matlab</a:t>
            </a:r>
            <a:endParaRPr lang="en-IN" sz="2800"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785794"/>
            <a:ext cx="7772400" cy="785818"/>
          </a:xfrm>
        </p:spPr>
        <p:txBody>
          <a:bodyPr/>
          <a:lstStyle/>
          <a:p>
            <a:r>
              <a:rPr lang="en-US" sz="3200" dirty="0" smtClean="0"/>
              <a:t>Input and Output data</a:t>
            </a:r>
            <a:endParaRPr lang="en-IN" sz="3200" dirty="0"/>
          </a:p>
        </p:txBody>
      </p:sp>
      <p:sp>
        <p:nvSpPr>
          <p:cNvPr id="3" name="Text Placeholder 2"/>
          <p:cNvSpPr>
            <a:spLocks noGrp="1"/>
          </p:cNvSpPr>
          <p:nvPr>
            <p:ph type="body" idx="1"/>
          </p:nvPr>
        </p:nvSpPr>
        <p:spPr>
          <a:xfrm>
            <a:off x="530352" y="1857364"/>
            <a:ext cx="7772400" cy="4214842"/>
          </a:xfrm>
        </p:spPr>
        <p:txBody>
          <a:bodyPr>
            <a:normAutofit fontScale="92500" lnSpcReduction="10000"/>
          </a:bodyPr>
          <a:lstStyle/>
          <a:p>
            <a:r>
              <a:rPr lang="en-US" sz="2800" dirty="0" smtClean="0"/>
              <a:t>Input:-</a:t>
            </a:r>
          </a:p>
          <a:p>
            <a:r>
              <a:rPr lang="en-US" sz="2800" dirty="0" smtClean="0"/>
              <a:t>200 Image dataset (courtesy LabelMe, MIT U.S.A).</a:t>
            </a:r>
          </a:p>
          <a:p>
            <a:r>
              <a:rPr lang="en-US" sz="2800" dirty="0" smtClean="0"/>
              <a:t>Laplace of Gaussian</a:t>
            </a:r>
          </a:p>
          <a:p>
            <a:r>
              <a:rPr lang="en-US" sz="2800" dirty="0" err="1" smtClean="0"/>
              <a:t>Gentleboost</a:t>
            </a:r>
            <a:r>
              <a:rPr lang="en-US" sz="2800" dirty="0" smtClean="0"/>
              <a:t> classifier</a:t>
            </a:r>
          </a:p>
          <a:p>
            <a:endParaRPr lang="en-IN" sz="2800" dirty="0" smtClean="0"/>
          </a:p>
          <a:p>
            <a:endParaRPr lang="en-US" sz="2800" dirty="0" smtClean="0"/>
          </a:p>
          <a:p>
            <a:r>
              <a:rPr lang="en-US" sz="2800" dirty="0" smtClean="0"/>
              <a:t>Output:-</a:t>
            </a:r>
          </a:p>
          <a:p>
            <a:r>
              <a:rPr lang="en-US" sz="2800" dirty="0" smtClean="0"/>
              <a:t>Original annotated Image from the dataset.</a:t>
            </a:r>
            <a:endParaRPr lang="en-IN" sz="2800" dirty="0" smtClean="0"/>
          </a:p>
          <a:p>
            <a:r>
              <a:rPr lang="en-US" sz="2800" dirty="0" smtClean="0"/>
              <a:t>Final image with object detected.</a:t>
            </a:r>
            <a:endParaRPr lang="en-IN" sz="2800" dirty="0" smtClean="0"/>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642918"/>
            <a:ext cx="7772400" cy="857256"/>
          </a:xfrm>
        </p:spPr>
        <p:txBody>
          <a:bodyPr/>
          <a:lstStyle/>
          <a:p>
            <a:r>
              <a:rPr lang="en-US" sz="3200" dirty="0" smtClean="0"/>
              <a:t>Application and merits of object Recognition</a:t>
            </a:r>
            <a:endParaRPr lang="en-IN" sz="3200" dirty="0"/>
          </a:p>
        </p:txBody>
      </p:sp>
      <p:sp>
        <p:nvSpPr>
          <p:cNvPr id="3" name="Text Placeholder 2"/>
          <p:cNvSpPr>
            <a:spLocks noGrp="1"/>
          </p:cNvSpPr>
          <p:nvPr>
            <p:ph type="body" idx="1"/>
          </p:nvPr>
        </p:nvSpPr>
        <p:spPr>
          <a:xfrm>
            <a:off x="357158" y="1857364"/>
            <a:ext cx="7772400" cy="4286280"/>
          </a:xfrm>
        </p:spPr>
        <p:txBody>
          <a:bodyPr>
            <a:normAutofit/>
          </a:bodyPr>
          <a:lstStyle/>
          <a:p>
            <a:r>
              <a:rPr lang="en-US" dirty="0" smtClean="0"/>
              <a:t>1</a:t>
            </a:r>
            <a:r>
              <a:rPr lang="en-US" sz="2800" dirty="0" smtClean="0"/>
              <a:t>. Android Eyes Object  Recognisation</a:t>
            </a:r>
          </a:p>
          <a:p>
            <a:r>
              <a:rPr lang="en-US" sz="2800" dirty="0" smtClean="0"/>
              <a:t>   </a:t>
            </a:r>
            <a:r>
              <a:rPr lang="en-IN" sz="2800" dirty="0" smtClean="0"/>
              <a:t>Take a picture of a car. Android Eye will tell you the make and model of the car. Take a picture of a foreign t-shirt label Android Eye will tell you the brand, and where the shirt is from. Take a picture of a tree</a:t>
            </a:r>
          </a:p>
          <a:p>
            <a:r>
              <a:rPr lang="en-US" sz="2800" dirty="0" smtClean="0"/>
              <a:t>1.Object Counting and Monitoring.</a:t>
            </a:r>
          </a:p>
          <a:p>
            <a:r>
              <a:rPr lang="en-US" sz="2800" dirty="0" smtClean="0"/>
              <a:t>2. Face detection.etc</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08"/>
            <a:ext cx="7772400" cy="469190"/>
          </a:xfrm>
        </p:spPr>
        <p:txBody>
          <a:bodyPr/>
          <a:lstStyle/>
          <a:p>
            <a:r>
              <a:rPr lang="en-US" dirty="0" smtClean="0"/>
              <a:t>Overview</a:t>
            </a:r>
            <a:endParaRPr lang="en-IN" dirty="0"/>
          </a:p>
        </p:txBody>
      </p:sp>
      <p:sp>
        <p:nvSpPr>
          <p:cNvPr id="3" name="Text Placeholder 2"/>
          <p:cNvSpPr>
            <a:spLocks noGrp="1"/>
          </p:cNvSpPr>
          <p:nvPr>
            <p:ph type="body" idx="1"/>
          </p:nvPr>
        </p:nvSpPr>
        <p:spPr>
          <a:xfrm>
            <a:off x="285720" y="1643050"/>
            <a:ext cx="7772400" cy="4357718"/>
          </a:xfrm>
        </p:spPr>
        <p:txBody>
          <a:bodyPr>
            <a:normAutofit lnSpcReduction="10000"/>
          </a:bodyPr>
          <a:lstStyle/>
          <a:p>
            <a:r>
              <a:rPr lang="en-US" sz="2800" dirty="0" smtClean="0"/>
              <a:t> </a:t>
            </a:r>
            <a:endParaRPr lang="en-IN" sz="2800" dirty="0" smtClean="0"/>
          </a:p>
          <a:p>
            <a:pPr marL="457200" indent="-457200">
              <a:buAutoNum type="arabicPeriod"/>
            </a:pPr>
            <a:r>
              <a:rPr lang="en-US" sz="2800" dirty="0" smtClean="0"/>
              <a:t>200 Image dataset.</a:t>
            </a:r>
          </a:p>
          <a:p>
            <a:pPr marL="457200" indent="-457200">
              <a:buAutoNum type="arabicPeriod"/>
            </a:pPr>
            <a:r>
              <a:rPr lang="en-US" sz="2800" dirty="0" smtClean="0"/>
              <a:t>Applied 4 random filters. Like one of is Laplace of Gaussian(explained later).</a:t>
            </a:r>
          </a:p>
          <a:p>
            <a:pPr marL="457200" indent="-457200">
              <a:buAutoNum type="arabicPeriod"/>
            </a:pPr>
            <a:r>
              <a:rPr lang="en-US" sz="2800" dirty="0" smtClean="0"/>
              <a:t>Extracted random patches of size 9 to 13.</a:t>
            </a:r>
          </a:p>
          <a:p>
            <a:pPr marL="457200" indent="-457200">
              <a:buFont typeface="Wingdings 2"/>
              <a:buAutoNum type="arabicPeriod"/>
            </a:pPr>
            <a:r>
              <a:rPr lang="en-US" sz="2800" dirty="0" smtClean="0"/>
              <a:t>Created Dictionary of patches.</a:t>
            </a:r>
          </a:p>
          <a:p>
            <a:pPr marL="457200" indent="-457200">
              <a:buFont typeface="Wingdings 2"/>
              <a:buAutoNum type="arabicPeriod"/>
            </a:pPr>
            <a:r>
              <a:rPr lang="en-US" sz="2800" dirty="0" smtClean="0"/>
              <a:t>Calculated segmentation masks.</a:t>
            </a:r>
          </a:p>
          <a:p>
            <a:pPr marL="457200" indent="-457200">
              <a:buAutoNum type="arabicPeriod"/>
            </a:pPr>
            <a:r>
              <a:rPr lang="en-US" sz="2800" dirty="0" smtClean="0"/>
              <a:t>Computed feature and applied </a:t>
            </a:r>
            <a:r>
              <a:rPr lang="en-US" sz="2800" dirty="0" err="1" smtClean="0"/>
              <a:t>Gentleboost</a:t>
            </a:r>
            <a:r>
              <a:rPr lang="en-US" sz="2800" dirty="0" smtClean="0"/>
              <a:t> classifier.</a:t>
            </a:r>
          </a:p>
          <a:p>
            <a:pPr marL="457200" indent="-457200">
              <a:buAutoNum type="arabicPeriod"/>
            </a:pPr>
            <a:endParaRPr lang="en-US" dirty="0" smtClean="0"/>
          </a:p>
          <a:p>
            <a:pPr marL="457200" indent="-457200">
              <a:buAutoNum type="arabicPeriod"/>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683504"/>
          </a:xfrm>
        </p:spPr>
        <p:txBody>
          <a:bodyPr/>
          <a:lstStyle/>
          <a:p>
            <a:r>
              <a:rPr lang="en-US" dirty="0" err="1" smtClean="0"/>
              <a:t>LabelME</a:t>
            </a:r>
            <a:endParaRPr lang="en-IN" dirty="0"/>
          </a:p>
        </p:txBody>
      </p:sp>
      <p:sp>
        <p:nvSpPr>
          <p:cNvPr id="3" name="Text Placeholder 2"/>
          <p:cNvSpPr>
            <a:spLocks noGrp="1"/>
          </p:cNvSpPr>
          <p:nvPr>
            <p:ph type="body" idx="1"/>
          </p:nvPr>
        </p:nvSpPr>
        <p:spPr>
          <a:xfrm>
            <a:off x="428596" y="2143116"/>
            <a:ext cx="7772400" cy="3857652"/>
          </a:xfrm>
        </p:spPr>
        <p:txBody>
          <a:bodyPr>
            <a:normAutofit/>
          </a:bodyPr>
          <a:lstStyle/>
          <a:p>
            <a:r>
              <a:rPr lang="en-IN" dirty="0" smtClean="0"/>
              <a:t> </a:t>
            </a:r>
            <a:r>
              <a:rPr lang="en-IN" sz="3000" b="1" dirty="0" smtClean="0"/>
              <a:t>LabelMe</a:t>
            </a:r>
            <a:r>
              <a:rPr lang="en-IN" sz="3000" dirty="0" smtClean="0"/>
              <a:t> is a project created by the MIT Computer Science and Artificial Intelligence Laboratory (CSAIL) which provides a dataset of digital images with annotations. The dataset is dynamic, free to use, and open to public contribution. The most applicable use of LabelMe is in computer vision research.</a:t>
            </a:r>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500</TotalTime>
  <Words>1037</Words>
  <Application>Microsoft Office PowerPoint</Application>
  <PresentationFormat>On-screen Show (4:3)</PresentationFormat>
  <Paragraphs>148</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Generic Object Recognization</vt:lpstr>
      <vt:lpstr>AGENDA</vt:lpstr>
      <vt:lpstr>Objective</vt:lpstr>
      <vt:lpstr>Continued..</vt:lpstr>
      <vt:lpstr>Recognition tools</vt:lpstr>
      <vt:lpstr>Input and Output data</vt:lpstr>
      <vt:lpstr>Application and merits of object Recognition</vt:lpstr>
      <vt:lpstr>Overview</vt:lpstr>
      <vt:lpstr>LabelME</vt:lpstr>
      <vt:lpstr>Object Detection Model</vt:lpstr>
      <vt:lpstr>Laplace of Gaussian</vt:lpstr>
      <vt:lpstr>Laplace of Gaussian(continued…)</vt:lpstr>
      <vt:lpstr>Sample original Image</vt:lpstr>
      <vt:lpstr>Image after applying LoG</vt:lpstr>
      <vt:lpstr>Specified cropped segment(window)</vt:lpstr>
      <vt:lpstr>Patches..</vt:lpstr>
      <vt:lpstr>Detection phase</vt:lpstr>
      <vt:lpstr>What is classifier??</vt:lpstr>
      <vt:lpstr>classification continued…</vt:lpstr>
      <vt:lpstr>Types of classification</vt:lpstr>
      <vt:lpstr>Improved GentleBoost classifier.</vt:lpstr>
      <vt:lpstr>Gentleboost classifier </vt:lpstr>
      <vt:lpstr>Strong classifier sample data</vt:lpstr>
      <vt:lpstr>Creating classes</vt:lpstr>
      <vt:lpstr>Creating classes continued…</vt:lpstr>
      <vt:lpstr>Our desired output</vt:lpstr>
      <vt:lpstr>Continued..</vt:lpstr>
      <vt:lpstr>Conclusion and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Recognization</dc:title>
  <dc:creator>omguru</dc:creator>
  <cp:lastModifiedBy>Shrey</cp:lastModifiedBy>
  <cp:revision>13</cp:revision>
  <dcterms:created xsi:type="dcterms:W3CDTF">2012-09-15T11:54:53Z</dcterms:created>
  <dcterms:modified xsi:type="dcterms:W3CDTF">2012-11-01T15:40:46Z</dcterms:modified>
</cp:coreProperties>
</file>