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57"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91"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966A-C37C-B452-FD42-5960059BA4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F213C0-9394-C6E4-763F-A10DE2768C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35C4A1-3A33-C523-A89E-E223A36ED5AF}"/>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5" name="Footer Placeholder 4">
            <a:extLst>
              <a:ext uri="{FF2B5EF4-FFF2-40B4-BE49-F238E27FC236}">
                <a16:creationId xmlns:a16="http://schemas.microsoft.com/office/drawing/2014/main" id="{C77FD34C-46AA-7BE5-44AF-FDC6CCC2A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2A9B7-AC62-0EF9-74C2-1C01670FA6F7}"/>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169520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0111-231C-6217-C834-A768EC852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42E390-6DF0-5A9C-7362-C95338020C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1546A-9DFC-F6B4-0E4F-FBE1F444E93A}"/>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5" name="Footer Placeholder 4">
            <a:extLst>
              <a:ext uri="{FF2B5EF4-FFF2-40B4-BE49-F238E27FC236}">
                <a16:creationId xmlns:a16="http://schemas.microsoft.com/office/drawing/2014/main" id="{A878914D-8652-DB92-EAA9-62A8D56FF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438A2-3A4B-1B9A-42B1-0F5F4D207F37}"/>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272982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20F00F-1831-2E6C-65B3-2676E39F12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6EEB2-30D3-B9AE-1007-A4BA52D48A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B965B-906A-F2FC-6FA8-C939D2210D88}"/>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5" name="Footer Placeholder 4">
            <a:extLst>
              <a:ext uri="{FF2B5EF4-FFF2-40B4-BE49-F238E27FC236}">
                <a16:creationId xmlns:a16="http://schemas.microsoft.com/office/drawing/2014/main" id="{D15E8356-FA0E-192D-2BE7-9AFAD27BB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89CAB-9B55-F380-1C13-B4021B972EFF}"/>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157314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4E2B-B2A6-03CF-E27F-AC1127ADA8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32123A-85A3-A6B3-9486-3C323E7283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8BF58-A761-678D-80E9-F49750712494}"/>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5" name="Footer Placeholder 4">
            <a:extLst>
              <a:ext uri="{FF2B5EF4-FFF2-40B4-BE49-F238E27FC236}">
                <a16:creationId xmlns:a16="http://schemas.microsoft.com/office/drawing/2014/main" id="{BD16C989-DE5D-0AFE-5BD4-3413BE7B3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3246A-1032-BEAD-46E4-EA251AB6875C}"/>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71734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9AF0-1050-5748-CCEE-83B7D6FF9E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E990C5-A9E3-7886-81FA-7F62154FE3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30A04F-E389-E026-EDD1-9EFEF1E9EEA5}"/>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5" name="Footer Placeholder 4">
            <a:extLst>
              <a:ext uri="{FF2B5EF4-FFF2-40B4-BE49-F238E27FC236}">
                <a16:creationId xmlns:a16="http://schemas.microsoft.com/office/drawing/2014/main" id="{292619F7-33B5-6A60-6362-D6EBB78DB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D5A57-B6AA-42EE-2DF1-542735D2DDC6}"/>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280003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CB12A-5A02-6ECE-1CD7-567A3A55E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DE6B1C-308B-CC63-5DBC-1B8E70230B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D96ED9-C832-ADED-AC0E-D275F9B6B1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66F96-2BB4-B22F-B600-D3D455F68AB7}"/>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6" name="Footer Placeholder 5">
            <a:extLst>
              <a:ext uri="{FF2B5EF4-FFF2-40B4-BE49-F238E27FC236}">
                <a16:creationId xmlns:a16="http://schemas.microsoft.com/office/drawing/2014/main" id="{F9E0216F-DC3B-EF38-D9A2-42F2052C9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A92D4-6C36-AFC9-D03D-CF80A4FF9F0F}"/>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85881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4F1E7-959F-625F-60E3-E31026F0C1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433225-58DC-4E0B-BEEF-1A03486C35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D1BAC-3343-4364-BD17-903CE9E9CB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0D1C07-2FE0-7825-1DCA-F741D5073C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763FD7-37A9-FB8F-5736-1957D38FB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33735-D6E2-1F0C-D95E-1F39E58A62F0}"/>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8" name="Footer Placeholder 7">
            <a:extLst>
              <a:ext uri="{FF2B5EF4-FFF2-40B4-BE49-F238E27FC236}">
                <a16:creationId xmlns:a16="http://schemas.microsoft.com/office/drawing/2014/main" id="{5330AF92-ABEF-6C52-1863-CEDC96C451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717E60-381C-AC89-0ED2-0A4DF176650A}"/>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637517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E9F1-7DA8-FBFB-85BA-1C81768B4A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29AE49-9702-58EA-458A-4289AA9E30F7}"/>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4" name="Footer Placeholder 3">
            <a:extLst>
              <a:ext uri="{FF2B5EF4-FFF2-40B4-BE49-F238E27FC236}">
                <a16:creationId xmlns:a16="http://schemas.microsoft.com/office/drawing/2014/main" id="{3D4DB9DE-6528-22AC-9469-11321D1899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5D6B62-6CB4-D1D9-4133-D21BC2B957CD}"/>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71077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9C8D00-0C15-B530-D101-4B425650BA34}"/>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3" name="Footer Placeholder 2">
            <a:extLst>
              <a:ext uri="{FF2B5EF4-FFF2-40B4-BE49-F238E27FC236}">
                <a16:creationId xmlns:a16="http://schemas.microsoft.com/office/drawing/2014/main" id="{DE566292-B43F-5EA4-C1D0-DAE4D9596B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65AA65-3FC4-3297-34E2-80B89729B892}"/>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620364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6F16-9189-457A-EDB1-533EE6CAE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EB3572-85E6-A6C6-2318-151DCDCCA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6AD314-9AA7-54D1-72C9-6D027C7CF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65350-0344-7D63-6EEB-3F42C3831E11}"/>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6" name="Footer Placeholder 5">
            <a:extLst>
              <a:ext uri="{FF2B5EF4-FFF2-40B4-BE49-F238E27FC236}">
                <a16:creationId xmlns:a16="http://schemas.microsoft.com/office/drawing/2014/main" id="{4AE604B6-45CE-9C31-4B09-35134BB613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A94E61-D81B-415E-3A7E-3FCD1F3080B3}"/>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392363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5A85-C2B9-576C-A8EC-B387F1C6D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5B0B2A-DF4C-A460-58E7-35303871FE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9B06CD-F97A-1FDB-7373-DCA082C74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AF9BF-23E9-B614-D3C3-449E2CF75FBB}"/>
              </a:ext>
            </a:extLst>
          </p:cNvPr>
          <p:cNvSpPr>
            <a:spLocks noGrp="1"/>
          </p:cNvSpPr>
          <p:nvPr>
            <p:ph type="dt" sz="half" idx="10"/>
          </p:nvPr>
        </p:nvSpPr>
        <p:spPr/>
        <p:txBody>
          <a:bodyPr/>
          <a:lstStyle/>
          <a:p>
            <a:fld id="{3EF67818-C18B-46F0-AF65-0CF89B93B556}" type="datetimeFigureOut">
              <a:rPr lang="en-US" smtClean="0"/>
              <a:t>4/2/2025</a:t>
            </a:fld>
            <a:endParaRPr lang="en-US"/>
          </a:p>
        </p:txBody>
      </p:sp>
      <p:sp>
        <p:nvSpPr>
          <p:cNvPr id="6" name="Footer Placeholder 5">
            <a:extLst>
              <a:ext uri="{FF2B5EF4-FFF2-40B4-BE49-F238E27FC236}">
                <a16:creationId xmlns:a16="http://schemas.microsoft.com/office/drawing/2014/main" id="{31A30E68-5CDA-354B-4303-B25FF20005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3F9096-9134-6A2E-92D1-475BDBFE2E9C}"/>
              </a:ext>
            </a:extLst>
          </p:cNvPr>
          <p:cNvSpPr>
            <a:spLocks noGrp="1"/>
          </p:cNvSpPr>
          <p:nvPr>
            <p:ph type="sldNum" sz="quarter" idx="12"/>
          </p:nvPr>
        </p:nvSpPr>
        <p:spPr/>
        <p:txBody>
          <a:bodyPr/>
          <a:lstStyle/>
          <a:p>
            <a:fld id="{574260F2-7B62-4541-985D-CDC3CF5A2CF4}" type="slidenum">
              <a:rPr lang="en-US" smtClean="0"/>
              <a:t>‹#›</a:t>
            </a:fld>
            <a:endParaRPr lang="en-US"/>
          </a:p>
        </p:txBody>
      </p:sp>
    </p:spTree>
    <p:extLst>
      <p:ext uri="{BB962C8B-B14F-4D97-AF65-F5344CB8AC3E}">
        <p14:creationId xmlns:p14="http://schemas.microsoft.com/office/powerpoint/2010/main" val="18693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1FA0EA9E-5EE1-1F48-B60F-91C53D425107}"/>
              </a:ext>
            </a:extLst>
          </p:cNvPr>
          <p:cNvGraphicFramePr>
            <a:graphicFrameLocks noChangeAspect="1"/>
          </p:cNvGraphicFramePr>
          <p:nvPr userDrawn="1">
            <p:custDataLst>
              <p:tags r:id="rId13"/>
            </p:custDataLst>
            <p:extLst>
              <p:ext uri="{D42A27DB-BD31-4B8C-83A1-F6EECF244321}">
                <p14:modId xmlns:p14="http://schemas.microsoft.com/office/powerpoint/2010/main" val="39302064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84" imgH="486" progId="TCLayout.ActiveDocument.1">
                  <p:embed/>
                </p:oleObj>
              </mc:Choice>
              <mc:Fallback>
                <p:oleObj name="think-cell Slide" r:id="rId14" imgW="484" imgH="486"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E78C2403-B542-AA79-EE13-1154199BD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F19369-FB84-9C20-F676-2626D57677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2B971-E249-2346-CCF5-C282658E96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F67818-C18B-46F0-AF65-0CF89B93B556}" type="datetimeFigureOut">
              <a:rPr lang="en-US" smtClean="0"/>
              <a:t>4/2/2025</a:t>
            </a:fld>
            <a:endParaRPr lang="en-US"/>
          </a:p>
        </p:txBody>
      </p:sp>
      <p:sp>
        <p:nvSpPr>
          <p:cNvPr id="5" name="Footer Placeholder 4">
            <a:extLst>
              <a:ext uri="{FF2B5EF4-FFF2-40B4-BE49-F238E27FC236}">
                <a16:creationId xmlns:a16="http://schemas.microsoft.com/office/drawing/2014/main" id="{0E3B10C0-371A-5962-26DF-8E34218A1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C007E16-2692-5595-1999-49064B19E3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4260F2-7B62-4541-985D-CDC3CF5A2CF4}" type="slidenum">
              <a:rPr lang="en-US" smtClean="0"/>
              <a:t>‹#›</a:t>
            </a:fld>
            <a:endParaRPr lang="en-US"/>
          </a:p>
        </p:txBody>
      </p:sp>
    </p:spTree>
    <p:extLst>
      <p:ext uri="{BB962C8B-B14F-4D97-AF65-F5344CB8AC3E}">
        <p14:creationId xmlns:p14="http://schemas.microsoft.com/office/powerpoint/2010/main" val="2766106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9D6A202-978D-D004-3CAB-ABFEC41BB40F}"/>
              </a:ext>
            </a:extLst>
          </p:cNvPr>
          <p:cNvGraphicFramePr>
            <a:graphicFrameLocks noChangeAspect="1"/>
          </p:cNvGraphicFramePr>
          <p:nvPr>
            <p:custDataLst>
              <p:tags r:id="rId1"/>
            </p:custDataLst>
            <p:extLst>
              <p:ext uri="{D42A27DB-BD31-4B8C-83A1-F6EECF244321}">
                <p14:modId xmlns:p14="http://schemas.microsoft.com/office/powerpoint/2010/main" val="15073075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83A1674-0F7E-CDDD-27E7-43EF106D93C1}"/>
              </a:ext>
            </a:extLst>
          </p:cNvPr>
          <p:cNvSpPr>
            <a:spLocks noGrp="1"/>
          </p:cNvSpPr>
          <p:nvPr>
            <p:ph type="ctrTitle"/>
          </p:nvPr>
        </p:nvSpPr>
        <p:spPr/>
        <p:txBody>
          <a:bodyPr vert="horz"/>
          <a:lstStyle/>
          <a:p>
            <a:r>
              <a:rPr lang="en-US" dirty="0"/>
              <a:t>Polars</a:t>
            </a:r>
            <a:br>
              <a:rPr lang="en-US" dirty="0"/>
            </a:br>
            <a:r>
              <a:rPr lang="en-US" dirty="0"/>
              <a:t>Python Library Overview</a:t>
            </a:r>
          </a:p>
        </p:txBody>
      </p:sp>
      <p:sp>
        <p:nvSpPr>
          <p:cNvPr id="3" name="Subtitle 2">
            <a:extLst>
              <a:ext uri="{FF2B5EF4-FFF2-40B4-BE49-F238E27FC236}">
                <a16:creationId xmlns:a16="http://schemas.microsoft.com/office/drawing/2014/main" id="{96B6D395-2A6B-ADE0-9C1D-E7E74AD62768}"/>
              </a:ext>
            </a:extLst>
          </p:cNvPr>
          <p:cNvSpPr>
            <a:spLocks noGrp="1"/>
          </p:cNvSpPr>
          <p:nvPr>
            <p:ph type="subTitle" idx="1"/>
          </p:nvPr>
        </p:nvSpPr>
        <p:spPr/>
        <p:txBody>
          <a:bodyPr/>
          <a:lstStyle/>
          <a:p>
            <a:r>
              <a:rPr lang="en-US" dirty="0"/>
              <a:t>By : Genti Dallvo</a:t>
            </a:r>
          </a:p>
        </p:txBody>
      </p:sp>
    </p:spTree>
    <p:extLst>
      <p:ext uri="{BB962C8B-B14F-4D97-AF65-F5344CB8AC3E}">
        <p14:creationId xmlns:p14="http://schemas.microsoft.com/office/powerpoint/2010/main" val="134065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510E278-03A0-66C3-BED1-73F779890034}"/>
              </a:ext>
            </a:extLst>
          </p:cNvPr>
          <p:cNvGraphicFramePr>
            <a:graphicFrameLocks noChangeAspect="1"/>
          </p:cNvGraphicFramePr>
          <p:nvPr>
            <p:custDataLst>
              <p:tags r:id="rId1"/>
            </p:custDataLst>
            <p:extLst>
              <p:ext uri="{D42A27DB-BD31-4B8C-83A1-F6EECF244321}">
                <p14:modId xmlns:p14="http://schemas.microsoft.com/office/powerpoint/2010/main" val="8673098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568033C-BA83-B980-DC9E-3A05944E8326}"/>
              </a:ext>
            </a:extLst>
          </p:cNvPr>
          <p:cNvSpPr>
            <a:spLocks noGrp="1"/>
          </p:cNvSpPr>
          <p:nvPr>
            <p:ph type="title"/>
          </p:nvPr>
        </p:nvSpPr>
        <p:spPr/>
        <p:txBody>
          <a:bodyPr vert="horz"/>
          <a:lstStyle/>
          <a:p>
            <a:r>
              <a:rPr lang="en-US" dirty="0"/>
              <a:t>What is Polars Library</a:t>
            </a:r>
          </a:p>
        </p:txBody>
      </p:sp>
      <p:sp>
        <p:nvSpPr>
          <p:cNvPr id="3" name="Content Placeholder 2">
            <a:extLst>
              <a:ext uri="{FF2B5EF4-FFF2-40B4-BE49-F238E27FC236}">
                <a16:creationId xmlns:a16="http://schemas.microsoft.com/office/drawing/2014/main" id="{2F5B41E5-79E1-B1AA-45E3-2A0296A709ED}"/>
              </a:ext>
            </a:extLst>
          </p:cNvPr>
          <p:cNvSpPr>
            <a:spLocks noGrp="1"/>
          </p:cNvSpPr>
          <p:nvPr>
            <p:ph idx="1"/>
          </p:nvPr>
        </p:nvSpPr>
        <p:spPr/>
        <p:txBody>
          <a:bodyPr>
            <a:noAutofit/>
          </a:bodyPr>
          <a:lstStyle/>
          <a:p>
            <a:r>
              <a:rPr lang="en-US" sz="1800" dirty="0"/>
              <a:t>The name "Polars" for the Python data frame library originates from its core design principle of leveraging CPU parallelism. Just as polar coordinates define a plane using angles and a radius extending outwards (radially) from a central point, Polars is designed to process data by radiating computations outwards across multiple CPU cores simultaneously. </a:t>
            </a:r>
          </a:p>
          <a:p>
            <a:r>
              <a:rPr lang="en-US" sz="1800" dirty="0"/>
              <a:t>The Polars library in Python is a high-performance data manipulation library designed primarily for use in data science, data analysis, and machine learning contexts. It provides functionalities similar to pandas but is optimized to handle large datasets more efficiently. </a:t>
            </a:r>
          </a:p>
          <a:p>
            <a:r>
              <a:rPr lang="en-US" sz="1800" dirty="0"/>
              <a:t>It is written in Rust and is known for its high performance and efficiency, particularly when working with large datasets. Polars utilizes a multi-threaded query engine and columnar storage, enabling parallel processing and optimized memory usage. It supports lazy evaluation, optimizing queries for better performance and reduced memory consumption. </a:t>
            </a:r>
          </a:p>
        </p:txBody>
      </p:sp>
    </p:spTree>
    <p:extLst>
      <p:ext uri="{BB962C8B-B14F-4D97-AF65-F5344CB8AC3E}">
        <p14:creationId xmlns:p14="http://schemas.microsoft.com/office/powerpoint/2010/main" val="20595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D07C11E-FB7F-3319-8613-7C730EFF7943}"/>
              </a:ext>
            </a:extLst>
          </p:cNvPr>
          <p:cNvGraphicFramePr>
            <a:graphicFrameLocks noChangeAspect="1"/>
          </p:cNvGraphicFramePr>
          <p:nvPr>
            <p:custDataLst>
              <p:tags r:id="rId1"/>
            </p:custDataLst>
            <p:extLst>
              <p:ext uri="{D42A27DB-BD31-4B8C-83A1-F6EECF244321}">
                <p14:modId xmlns:p14="http://schemas.microsoft.com/office/powerpoint/2010/main" val="23384730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DFD3180-EA80-ABCE-C539-692186611337}"/>
              </a:ext>
            </a:extLst>
          </p:cNvPr>
          <p:cNvSpPr>
            <a:spLocks noGrp="1"/>
          </p:cNvSpPr>
          <p:nvPr>
            <p:ph type="title"/>
          </p:nvPr>
        </p:nvSpPr>
        <p:spPr/>
        <p:txBody>
          <a:bodyPr vert="horz"/>
          <a:lstStyle/>
          <a:p>
            <a:r>
              <a:rPr lang="en-US" dirty="0"/>
              <a:t>Key Characteristics of Polars</a:t>
            </a:r>
          </a:p>
        </p:txBody>
      </p:sp>
      <p:sp>
        <p:nvSpPr>
          <p:cNvPr id="3" name="Content Placeholder 2">
            <a:extLst>
              <a:ext uri="{FF2B5EF4-FFF2-40B4-BE49-F238E27FC236}">
                <a16:creationId xmlns:a16="http://schemas.microsoft.com/office/drawing/2014/main" id="{89A2A7CA-EFA7-CD0C-5A80-51D0BAF782F0}"/>
              </a:ext>
            </a:extLst>
          </p:cNvPr>
          <p:cNvSpPr>
            <a:spLocks noGrp="1"/>
          </p:cNvSpPr>
          <p:nvPr>
            <p:ph idx="1"/>
          </p:nvPr>
        </p:nvSpPr>
        <p:spPr/>
        <p:txBody>
          <a:bodyPr>
            <a:normAutofit/>
          </a:bodyPr>
          <a:lstStyle/>
          <a:p>
            <a:r>
              <a:rPr lang="en-US" sz="1800" b="1" dirty="0"/>
              <a:t>Fast: </a:t>
            </a:r>
            <a:r>
              <a:rPr lang="en-US" sz="1800" dirty="0"/>
              <a:t>Written from scratch in Rust, designed close to the machine and without external dependencies.</a:t>
            </a:r>
          </a:p>
          <a:p>
            <a:r>
              <a:rPr lang="en-US" sz="1800" b="1" dirty="0"/>
              <a:t>I/O: </a:t>
            </a:r>
            <a:r>
              <a:rPr lang="en-US" sz="1800" dirty="0"/>
              <a:t>First class support for all common data storage layers: local, cloud storage &amp; databases.</a:t>
            </a:r>
          </a:p>
          <a:p>
            <a:r>
              <a:rPr lang="en-US" sz="1800" b="1" dirty="0"/>
              <a:t>Intuitive API: </a:t>
            </a:r>
            <a:r>
              <a:rPr lang="en-US" sz="1800" dirty="0"/>
              <a:t>Write your queries the way they were intended. Polars, internally, will determine the most efficient way to execute using its query optimizer.</a:t>
            </a:r>
          </a:p>
          <a:p>
            <a:r>
              <a:rPr lang="en-US" sz="1800" b="1" dirty="0"/>
              <a:t>Out of Core: </a:t>
            </a:r>
            <a:r>
              <a:rPr lang="en-US" sz="1800" dirty="0"/>
              <a:t>The streaming API allows you to process your results without requiring all your data to be in memory at the same time.</a:t>
            </a:r>
          </a:p>
          <a:p>
            <a:r>
              <a:rPr lang="en-US" sz="1800" b="1" dirty="0"/>
              <a:t>Parallel: </a:t>
            </a:r>
            <a:r>
              <a:rPr lang="en-US" sz="1800" dirty="0" err="1"/>
              <a:t>Utilises</a:t>
            </a:r>
            <a:r>
              <a:rPr lang="en-US" sz="1800" dirty="0"/>
              <a:t> the power of your machine by dividing the workload among the available CPU cores without any additional configuration.</a:t>
            </a:r>
          </a:p>
          <a:p>
            <a:r>
              <a:rPr lang="en-US" sz="1800" b="1" dirty="0"/>
              <a:t>GPU Support: </a:t>
            </a:r>
            <a:r>
              <a:rPr lang="en-US" sz="1800" dirty="0"/>
              <a:t>Optionally run queries on NVIDIA GPUs for maximum performance for in-memory workloads.</a:t>
            </a:r>
          </a:p>
        </p:txBody>
      </p:sp>
    </p:spTree>
    <p:extLst>
      <p:ext uri="{BB962C8B-B14F-4D97-AF65-F5344CB8AC3E}">
        <p14:creationId xmlns:p14="http://schemas.microsoft.com/office/powerpoint/2010/main" val="81882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668A-5CB4-D98C-9490-7CC399CAF1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1D73A1-2EAB-752C-8ED1-B287E26D61D2}"/>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Speed and Performance</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Polars is built to be extremely fast, leveraging Rust's memory safety and speed. It uses multithreading effectively and can outperform pandas in many scenarios, especially on large datasets.</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Memory Efficiency</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Due to its columnar storage model and optimized data structures, Polars is able to handle large datasets with a smaller memory footprint compared to pandas.</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Lazy Computations</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Polars supports lazy evaluation, which means that computations are queued up and only executed when necessary. This approach can lead to more efficient use of resources and faster overall performance when processing very large datasets or complex chains of data transformations.</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Expressive Syntax</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While it provides a similar API to pandas, making it easier for pandas users to adapt, Polars also includes its own set of powerful expressions that can be used to perform complex data manipulations more succinctly.</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Interoperability</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Polars can work well with other Python libraries commonly used in the data science stack, such as NumPy and SciPy, and it can also interface with pandas </a:t>
            </a:r>
            <a:r>
              <a:rPr kumimoji="0" lang="en-US" sz="1800" b="0" i="0" u="none" strike="noStrike" kern="1200" cap="none" spc="0" normalizeH="0" baseline="0" noProof="0" dirty="0" err="1">
                <a:ln>
                  <a:noFill/>
                </a:ln>
                <a:solidFill>
                  <a:prstClr val="black"/>
                </a:solidFill>
                <a:effectLst/>
                <a:uLnTx/>
                <a:uFillTx/>
                <a:latin typeface="Aptos" panose="02110004020202020204"/>
                <a:ea typeface="+mn-ea"/>
                <a:cs typeface="+mn-cs"/>
              </a:rPr>
              <a:t>DataFrames</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when needed.</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Versatility</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It can be used for a variety of tasks like data cleaning, transformation, aggregation, and preparation for machine learning models.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Polars is particularly useful in scenarios where performance and speed are critical, and it is often used as an alternative to pandas when working with very large datasets that do not fit comfortably into memory.</a:t>
            </a:r>
          </a:p>
          <a:p>
            <a:endParaRPr lang="en-US" dirty="0"/>
          </a:p>
        </p:txBody>
      </p:sp>
    </p:spTree>
    <p:extLst>
      <p:ext uri="{BB962C8B-B14F-4D97-AF65-F5344CB8AC3E}">
        <p14:creationId xmlns:p14="http://schemas.microsoft.com/office/powerpoint/2010/main" val="9992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1327D08-402B-EB1F-61B3-B9540D3E78A6}"/>
              </a:ext>
            </a:extLst>
          </p:cNvPr>
          <p:cNvGraphicFramePr>
            <a:graphicFrameLocks noChangeAspect="1"/>
          </p:cNvGraphicFramePr>
          <p:nvPr>
            <p:custDataLst>
              <p:tags r:id="rId1"/>
            </p:custDataLst>
            <p:extLst>
              <p:ext uri="{D42A27DB-BD31-4B8C-83A1-F6EECF244321}">
                <p14:modId xmlns:p14="http://schemas.microsoft.com/office/powerpoint/2010/main" val="3164773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7FE4CCE-C0FF-BC98-CA72-F1719268515F}"/>
              </a:ext>
            </a:extLst>
          </p:cNvPr>
          <p:cNvSpPr>
            <a:spLocks noGrp="1"/>
          </p:cNvSpPr>
          <p:nvPr>
            <p:ph type="title"/>
          </p:nvPr>
        </p:nvSpPr>
        <p:spPr/>
        <p:txBody>
          <a:bodyPr vert="horz"/>
          <a:lstStyle/>
          <a:p>
            <a:r>
              <a:rPr lang="en-US" dirty="0"/>
              <a:t>How is Polars Different than Pandas</a:t>
            </a:r>
          </a:p>
        </p:txBody>
      </p:sp>
      <p:sp>
        <p:nvSpPr>
          <p:cNvPr id="3" name="Content Placeholder 2">
            <a:extLst>
              <a:ext uri="{FF2B5EF4-FFF2-40B4-BE49-F238E27FC236}">
                <a16:creationId xmlns:a16="http://schemas.microsoft.com/office/drawing/2014/main" id="{9012B598-3E6C-10A6-4EE4-1CBD1DA3C5A0}"/>
              </a:ext>
            </a:extLst>
          </p:cNvPr>
          <p:cNvSpPr>
            <a:spLocks noGrp="1"/>
          </p:cNvSpPr>
          <p:nvPr>
            <p:ph idx="1"/>
          </p:nvPr>
        </p:nvSpPr>
        <p:spPr/>
        <p:txBody>
          <a:bodyPr>
            <a:noAutofit/>
          </a:bodyPr>
          <a:lstStyle/>
          <a:p>
            <a:r>
              <a:rPr lang="en-US" sz="1600" dirty="0"/>
              <a:t>Pandas and Polars are both popular data manipulation libraries in Python, but they are designed with different focuses and underlying architectures. Here’s a comparison of some key differences between pandas and Polars:</a:t>
            </a:r>
          </a:p>
          <a:p>
            <a:pPr>
              <a:buFont typeface="+mj-lt"/>
              <a:buAutoNum type="arabicPeriod"/>
            </a:pPr>
            <a:r>
              <a:rPr lang="en-US" sz="1600" b="1" dirty="0"/>
              <a:t>Performance and Scalability</a:t>
            </a:r>
            <a:r>
              <a:rPr lang="en-US" sz="1600" dirty="0"/>
              <a:t>:</a:t>
            </a:r>
          </a:p>
          <a:p>
            <a:pPr marL="742950" lvl="1" indent="-285750">
              <a:buFont typeface="+mj-lt"/>
              <a:buAutoNum type="arabicPeriod"/>
            </a:pPr>
            <a:r>
              <a:rPr lang="en-US" sz="1600" b="1" dirty="0"/>
              <a:t>Pandas</a:t>
            </a:r>
            <a:r>
              <a:rPr lang="en-US" sz="1600" dirty="0"/>
              <a:t>: It's widely used for its ease of use and flexibility but can struggle with performance issues, especially with very large datasets. Its performance typically degrades as the size of the data grows beyond the memory capacity of a single machine.</a:t>
            </a:r>
          </a:p>
          <a:p>
            <a:pPr marL="742950" lvl="1" indent="-285750">
              <a:buFont typeface="+mj-lt"/>
              <a:buAutoNum type="arabicPeriod"/>
            </a:pPr>
            <a:r>
              <a:rPr lang="en-US" sz="1600" b="1" dirty="0"/>
              <a:t>Polars</a:t>
            </a:r>
            <a:r>
              <a:rPr lang="en-US" sz="1600" dirty="0"/>
              <a:t>: Designed to handle large datasets more efficiently, it uses a multi-threaded approach and is built on Rust, which gives it speed and memory efficiency advantages over pandas. Polars is often faster for large datasets and complex data manipulations.</a:t>
            </a:r>
          </a:p>
          <a:p>
            <a:pPr>
              <a:buFont typeface="+mj-lt"/>
              <a:buAutoNum type="arabicPeriod"/>
            </a:pPr>
            <a:r>
              <a:rPr lang="en-US" sz="1600" b="1" dirty="0"/>
              <a:t>API and Ease of Use</a:t>
            </a:r>
            <a:r>
              <a:rPr lang="en-US" sz="1600" dirty="0"/>
              <a:t>:</a:t>
            </a:r>
          </a:p>
          <a:p>
            <a:pPr marL="742950" lvl="1" indent="-285750">
              <a:buFont typeface="+mj-lt"/>
              <a:buAutoNum type="arabicPeriod"/>
            </a:pPr>
            <a:r>
              <a:rPr lang="en-US" sz="1600" b="1" dirty="0"/>
              <a:t>Pandas</a:t>
            </a:r>
            <a:r>
              <a:rPr lang="en-US" sz="1600" dirty="0"/>
              <a:t>: Has a well-established, intuitive API that is deeply integrated into the Python data science ecosystem. It offers a broad range of functionalities and is often the first choice for data manipulation tasks in Python.</a:t>
            </a:r>
          </a:p>
          <a:p>
            <a:pPr marL="742950" lvl="1" indent="-285750">
              <a:buFont typeface="+mj-lt"/>
              <a:buAutoNum type="arabicPeriod"/>
            </a:pPr>
            <a:r>
              <a:rPr lang="en-US" sz="1600" b="1" dirty="0"/>
              <a:t>Polars</a:t>
            </a:r>
            <a:r>
              <a:rPr lang="en-US" sz="1600" dirty="0"/>
              <a:t>: While it provides an API similar to pandas to ease transition, it also introduces a unique expression system for lazy computations, which can be more verbose but allows for more optimized workflows.</a:t>
            </a:r>
          </a:p>
        </p:txBody>
      </p:sp>
    </p:spTree>
    <p:extLst>
      <p:ext uri="{BB962C8B-B14F-4D97-AF65-F5344CB8AC3E}">
        <p14:creationId xmlns:p14="http://schemas.microsoft.com/office/powerpoint/2010/main" val="78060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0212E6F-CC75-3877-0F3F-B1E1A43B47DF}"/>
              </a:ext>
            </a:extLst>
          </p:cNvPr>
          <p:cNvGraphicFramePr>
            <a:graphicFrameLocks noChangeAspect="1"/>
          </p:cNvGraphicFramePr>
          <p:nvPr>
            <p:custDataLst>
              <p:tags r:id="rId1"/>
            </p:custDataLst>
            <p:extLst>
              <p:ext uri="{D42A27DB-BD31-4B8C-83A1-F6EECF244321}">
                <p14:modId xmlns:p14="http://schemas.microsoft.com/office/powerpoint/2010/main" val="30106138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CE867F3-30E0-37E7-488E-6BE9A6E91C25}"/>
              </a:ext>
            </a:extLst>
          </p:cNvPr>
          <p:cNvSpPr>
            <a:spLocks noGrp="1"/>
          </p:cNvSpPr>
          <p:nvPr>
            <p:ph type="title"/>
          </p:nvPr>
        </p:nvSpPr>
        <p:spPr/>
        <p:txBody>
          <a:bodyPr vert="horz"/>
          <a:lstStyle/>
          <a:p>
            <a:r>
              <a:rPr lang="en-US" dirty="0"/>
              <a:t>How is Polars Different than Pandas</a:t>
            </a:r>
          </a:p>
        </p:txBody>
      </p:sp>
      <p:sp>
        <p:nvSpPr>
          <p:cNvPr id="3" name="Content Placeholder 2">
            <a:extLst>
              <a:ext uri="{FF2B5EF4-FFF2-40B4-BE49-F238E27FC236}">
                <a16:creationId xmlns:a16="http://schemas.microsoft.com/office/drawing/2014/main" id="{42C74013-65C0-05E9-D9DC-44FA6E5CA71D}"/>
              </a:ext>
            </a:extLst>
          </p:cNvPr>
          <p:cNvSpPr>
            <a:spLocks noGrp="1"/>
          </p:cNvSpPr>
          <p:nvPr>
            <p:ph idx="1"/>
          </p:nvPr>
        </p:nvSpPr>
        <p:spPr>
          <a:xfrm>
            <a:off x="838200" y="1591408"/>
            <a:ext cx="10515600" cy="4585555"/>
          </a:xfrm>
        </p:spPr>
        <p:txBody>
          <a:bodyPr/>
          <a:lstStyle/>
          <a:p>
            <a:pPr>
              <a:buFont typeface="+mj-lt"/>
              <a:buAutoNum type="arabicPeriod"/>
            </a:pPr>
            <a:r>
              <a:rPr lang="en-US" sz="1600" b="1" dirty="0"/>
              <a:t>Data Handling and Storage</a:t>
            </a:r>
            <a:r>
              <a:rPr lang="en-US" sz="1600" dirty="0"/>
              <a:t>:</a:t>
            </a:r>
          </a:p>
          <a:p>
            <a:pPr marL="742950" lvl="1" indent="-285750">
              <a:buFont typeface="+mj-lt"/>
              <a:buAutoNum type="arabicPeriod"/>
            </a:pPr>
            <a:r>
              <a:rPr lang="en-US" sz="1600" b="1" dirty="0"/>
              <a:t>Pandas</a:t>
            </a:r>
            <a:r>
              <a:rPr lang="en-US" sz="1600" dirty="0"/>
              <a:t>: Uses an in-memory row-based </a:t>
            </a:r>
            <a:r>
              <a:rPr lang="en-US" sz="1600" dirty="0" err="1"/>
              <a:t>DataFrame</a:t>
            </a:r>
            <a:r>
              <a:rPr lang="en-US" sz="1600" dirty="0"/>
              <a:t> which can lead to inefficiencies when dealing with large datasets or when performing operations that are naturally columnar.</a:t>
            </a:r>
          </a:p>
          <a:p>
            <a:pPr marL="742950" lvl="1" indent="-285750">
              <a:buFont typeface="+mj-lt"/>
              <a:buAutoNum type="arabicPeriod"/>
            </a:pPr>
            <a:r>
              <a:rPr lang="en-US" sz="1600" b="1" dirty="0"/>
              <a:t>Polars</a:t>
            </a:r>
            <a:r>
              <a:rPr lang="en-US" sz="1600" dirty="0"/>
              <a:t>: Utilizes a columnar storage format, which is more efficient for many types of operations and is better for optimizing memory usage during computations.</a:t>
            </a:r>
          </a:p>
          <a:p>
            <a:pPr>
              <a:buFont typeface="+mj-lt"/>
              <a:buAutoNum type="arabicPeriod"/>
            </a:pPr>
            <a:r>
              <a:rPr lang="en-US" sz="1600" b="1" dirty="0"/>
              <a:t>Concurrency and Parallelism</a:t>
            </a:r>
            <a:r>
              <a:rPr lang="en-US" sz="1600" dirty="0"/>
              <a:t>:</a:t>
            </a:r>
          </a:p>
          <a:p>
            <a:pPr marL="742950" lvl="1" indent="-285750">
              <a:buFont typeface="+mj-lt"/>
              <a:buAutoNum type="arabicPeriod"/>
            </a:pPr>
            <a:r>
              <a:rPr lang="en-US" sz="1600" b="1" dirty="0"/>
              <a:t>Pandas</a:t>
            </a:r>
            <a:r>
              <a:rPr lang="en-US" sz="1600" dirty="0"/>
              <a:t>: Generally operates in a single-threaded manner, which means it does not naturally take advantage of multi-core CPUs without external tools like </a:t>
            </a:r>
            <a:r>
              <a:rPr lang="en-US" sz="1600" dirty="0" err="1"/>
              <a:t>Dask</a:t>
            </a:r>
            <a:r>
              <a:rPr lang="en-US" sz="1600" dirty="0"/>
              <a:t>.</a:t>
            </a:r>
          </a:p>
          <a:p>
            <a:pPr marL="742950" lvl="1" indent="-285750">
              <a:buFont typeface="+mj-lt"/>
              <a:buAutoNum type="arabicPeriod"/>
            </a:pPr>
            <a:r>
              <a:rPr lang="en-US" sz="1600" b="1" dirty="0"/>
              <a:t>Polars</a:t>
            </a:r>
            <a:r>
              <a:rPr lang="en-US" sz="1600" dirty="0"/>
              <a:t>: Built from the ground up to support multi-threading, allowing it to perform operations in parallel and thus significantly speeding up data processing tasks on multi-core machines.</a:t>
            </a:r>
          </a:p>
          <a:p>
            <a:pPr>
              <a:buFont typeface="+mj-lt"/>
              <a:buAutoNum type="arabicPeriod"/>
            </a:pPr>
            <a:r>
              <a:rPr lang="en-US" sz="1600" b="1" dirty="0"/>
              <a:t>Lazy Evaluation</a:t>
            </a:r>
            <a:r>
              <a:rPr lang="en-US" sz="1600" dirty="0"/>
              <a:t>:</a:t>
            </a:r>
          </a:p>
          <a:p>
            <a:pPr marL="742950" lvl="1" indent="-285750">
              <a:buFont typeface="+mj-lt"/>
              <a:buAutoNum type="arabicPeriod"/>
            </a:pPr>
            <a:r>
              <a:rPr lang="en-US" sz="1600" b="1" dirty="0"/>
              <a:t>Pandas</a:t>
            </a:r>
            <a:r>
              <a:rPr lang="en-US" sz="1600" dirty="0"/>
              <a:t>: Executes operations immediately when called, which can be inefficient in cases where multiple operations are chained together.</a:t>
            </a:r>
          </a:p>
          <a:p>
            <a:pPr marL="742950" lvl="1" indent="-285750">
              <a:buFont typeface="+mj-lt"/>
              <a:buAutoNum type="arabicPeriod"/>
            </a:pPr>
            <a:r>
              <a:rPr lang="en-US" sz="1600" b="1" dirty="0"/>
              <a:t>Polars</a:t>
            </a:r>
            <a:r>
              <a:rPr lang="en-US" sz="1600" dirty="0"/>
              <a:t>: Supports lazy evaluation where operations are not executed immediately but are optimized and executed only when needed. This can lead to better performance especially in complex data pipelines.</a:t>
            </a:r>
          </a:p>
          <a:p>
            <a:pPr>
              <a:buFont typeface="+mj-lt"/>
              <a:buAutoNum type="arabicPeriod"/>
            </a:pPr>
            <a:r>
              <a:rPr lang="en-US" sz="1600" b="1" dirty="0"/>
              <a:t>Memory Management</a:t>
            </a:r>
            <a:r>
              <a:rPr lang="en-US" sz="1600" dirty="0"/>
              <a:t>:</a:t>
            </a:r>
          </a:p>
          <a:p>
            <a:pPr marL="742950" lvl="1" indent="-285750">
              <a:buFont typeface="+mj-lt"/>
              <a:buAutoNum type="arabicPeriod"/>
            </a:pPr>
            <a:r>
              <a:rPr lang="en-US" sz="1600" b="1" dirty="0"/>
              <a:t>Pandas</a:t>
            </a:r>
            <a:r>
              <a:rPr lang="en-US" sz="1600" dirty="0"/>
              <a:t>: Can sometimes use memory inefficiently, particularly with operations that involve copying data.</a:t>
            </a:r>
          </a:p>
          <a:p>
            <a:pPr marL="742950" lvl="1" indent="-285750">
              <a:buFont typeface="+mj-lt"/>
              <a:buAutoNum type="arabicPeriod"/>
            </a:pPr>
            <a:r>
              <a:rPr lang="en-US" sz="1600" b="1" dirty="0"/>
              <a:t>Polars</a:t>
            </a:r>
            <a:r>
              <a:rPr lang="en-US" sz="1600" dirty="0"/>
              <a:t>: More efficient with memory due to its columnar approach and built-in optimizations that minimize unnecessary data duplication.</a:t>
            </a:r>
          </a:p>
          <a:p>
            <a:endParaRPr lang="en-US" dirty="0"/>
          </a:p>
        </p:txBody>
      </p:sp>
    </p:spTree>
    <p:extLst>
      <p:ext uri="{BB962C8B-B14F-4D97-AF65-F5344CB8AC3E}">
        <p14:creationId xmlns:p14="http://schemas.microsoft.com/office/powerpoint/2010/main" val="370718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49FDA89-2BE7-F3B1-B947-20A4F2C245D8}"/>
              </a:ext>
            </a:extLst>
          </p:cNvPr>
          <p:cNvGraphicFramePr>
            <a:graphicFrameLocks noChangeAspect="1"/>
          </p:cNvGraphicFramePr>
          <p:nvPr>
            <p:custDataLst>
              <p:tags r:id="rId1"/>
            </p:custDataLst>
            <p:extLst>
              <p:ext uri="{D42A27DB-BD31-4B8C-83A1-F6EECF244321}">
                <p14:modId xmlns:p14="http://schemas.microsoft.com/office/powerpoint/2010/main" val="753424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0583AC9-21B1-202A-2DB7-BDDAC72FEFD8}"/>
              </a:ext>
            </a:extLst>
          </p:cNvPr>
          <p:cNvSpPr>
            <a:spLocks noGrp="1"/>
          </p:cNvSpPr>
          <p:nvPr>
            <p:ph type="title"/>
          </p:nvPr>
        </p:nvSpPr>
        <p:spPr/>
        <p:txBody>
          <a:bodyPr vert="horz"/>
          <a:lstStyle/>
          <a:p>
            <a:r>
              <a:rPr lang="en-US" dirty="0"/>
              <a:t>Summary</a:t>
            </a:r>
          </a:p>
        </p:txBody>
      </p:sp>
      <p:sp>
        <p:nvSpPr>
          <p:cNvPr id="3" name="Content Placeholder 2">
            <a:extLst>
              <a:ext uri="{FF2B5EF4-FFF2-40B4-BE49-F238E27FC236}">
                <a16:creationId xmlns:a16="http://schemas.microsoft.com/office/drawing/2014/main" id="{E5CC1173-F468-7CCE-84A4-9782F100BCBC}"/>
              </a:ext>
            </a:extLst>
          </p:cNvPr>
          <p:cNvSpPr>
            <a:spLocks noGrp="1"/>
          </p:cNvSpPr>
          <p:nvPr>
            <p:ph idx="1"/>
          </p:nvPr>
        </p:nvSpPr>
        <p:spPr/>
        <p:txBody>
          <a:bodyPr/>
          <a:lstStyle/>
          <a:p>
            <a:r>
              <a:rPr lang="en-US" sz="2800" dirty="0"/>
              <a:t>In summary, while pandas is an excellent tool for many data manipulation tasks, particularly for small to moderately sized datasets, Polars offers significant advantages in terms of performance and efficiency for larger datasets or when parallel processing capabilities are needed. Depending on the specific requirements of a project, one might be more suitable than the other.</a:t>
            </a:r>
          </a:p>
          <a:p>
            <a:endParaRPr lang="en-US" dirty="0"/>
          </a:p>
        </p:txBody>
      </p:sp>
    </p:spTree>
    <p:extLst>
      <p:ext uri="{BB962C8B-B14F-4D97-AF65-F5344CB8AC3E}">
        <p14:creationId xmlns:p14="http://schemas.microsoft.com/office/powerpoint/2010/main" val="9205915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4635</TotalTime>
  <Words>1059</Words>
  <Application>Microsoft Office PowerPoint</Application>
  <PresentationFormat>Widescreen</PresentationFormat>
  <Paragraphs>43</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Aptos</vt:lpstr>
      <vt:lpstr>Aptos Display</vt:lpstr>
      <vt:lpstr>Arial</vt:lpstr>
      <vt:lpstr>Office Theme</vt:lpstr>
      <vt:lpstr>think-cell Slide</vt:lpstr>
      <vt:lpstr>Polars Python Library Overview</vt:lpstr>
      <vt:lpstr>What is Polars Library</vt:lpstr>
      <vt:lpstr>Key Characteristics of Polars</vt:lpstr>
      <vt:lpstr>PowerPoint Presentation</vt:lpstr>
      <vt:lpstr>How is Polars Different than Pandas</vt:lpstr>
      <vt:lpstr>How is Polars Different than Pandas</vt:lpstr>
      <vt:lpstr>Summary</vt:lpstr>
    </vt:vector>
  </TitlesOfParts>
  <Company>BCG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Dallvo, Genti</dc:creator>
  <cp:lastModifiedBy>Dallvo, Genti</cp:lastModifiedBy>
  <cp:revision>2</cp:revision>
  <dcterms:created xsi:type="dcterms:W3CDTF">2025-04-02T01:10:39Z</dcterms:created>
  <dcterms:modified xsi:type="dcterms:W3CDTF">2025-04-05T23:19:29Z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0d5c4f4-7a29-4385-b7a5-afbe2154ae6f_Enabled">
    <vt:lpwstr>true</vt:lpwstr>
  </property>
  <property fmtid="{D5CDD505-2E9C-101B-9397-08002B2CF9AE}" pid="3" name="MSIP_Label_b0d5c4f4-7a29-4385-b7a5-afbe2154ae6f_SetDate">
    <vt:lpwstr>2025-04-02T01:16:36Z</vt:lpwstr>
  </property>
  <property fmtid="{D5CDD505-2E9C-101B-9397-08002B2CF9AE}" pid="4" name="MSIP_Label_b0d5c4f4-7a29-4385-b7a5-afbe2154ae6f_Method">
    <vt:lpwstr>Standard</vt:lpwstr>
  </property>
  <property fmtid="{D5CDD505-2E9C-101B-9397-08002B2CF9AE}" pid="5" name="MSIP_Label_b0d5c4f4-7a29-4385-b7a5-afbe2154ae6f_Name">
    <vt:lpwstr>Confidential</vt:lpwstr>
  </property>
  <property fmtid="{D5CDD505-2E9C-101B-9397-08002B2CF9AE}" pid="6" name="MSIP_Label_b0d5c4f4-7a29-4385-b7a5-afbe2154ae6f_SiteId">
    <vt:lpwstr>2dfb2f0b-4d21-4268-9559-72926144c918</vt:lpwstr>
  </property>
  <property fmtid="{D5CDD505-2E9C-101B-9397-08002B2CF9AE}" pid="7" name="MSIP_Label_b0d5c4f4-7a29-4385-b7a5-afbe2154ae6f_ActionId">
    <vt:lpwstr>d2bbdfbc-31db-4d23-b1dc-d57fd6c4f8eb</vt:lpwstr>
  </property>
  <property fmtid="{D5CDD505-2E9C-101B-9397-08002B2CF9AE}" pid="8" name="MSIP_Label_b0d5c4f4-7a29-4385-b7a5-afbe2154ae6f_ContentBits">
    <vt:lpwstr>0</vt:lpwstr>
  </property>
  <property fmtid="{D5CDD505-2E9C-101B-9397-08002B2CF9AE}" pid="9" name="MSIP_Label_b0d5c4f4-7a29-4385-b7a5-afbe2154ae6f_Tag">
    <vt:lpwstr>10, 3, 0, 1</vt:lpwstr>
  </property>
</Properties>
</file>