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58" r:id="rId9"/>
    <p:sldId id="267" r:id="rId10"/>
    <p:sldId id="259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0" r:id="rId32"/>
    <p:sldId id="291" r:id="rId33"/>
    <p:sldId id="292" r:id="rId34"/>
    <p:sldId id="293" r:id="rId35"/>
    <p:sldId id="296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/>
    <p:restoredTop sz="94653"/>
  </p:normalViewPr>
  <p:slideViewPr>
    <p:cSldViewPr snapToGrid="0" snapToObjects="1">
      <p:cViewPr varScale="1">
        <p:scale>
          <a:sx n="82" d="100"/>
          <a:sy n="82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61820-3492-814C-AE6F-91A61E3982AE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7BE3B-5D5C-1242-BB7E-87E8FF2FE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80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3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8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4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81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94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3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05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62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96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7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5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1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2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3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7BE3B-5D5C-1242-BB7E-87E8FF2FE2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0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9EDA-A015-734B-AA85-A41F519D6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28206-D606-7E49-B4E4-F4606C91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76A0-B57C-B746-B31A-046C8639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B690C-8328-6647-ADBC-85FDC8A4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74A0-1F25-F643-AE24-F8604A08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0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9C08-2628-5B4F-9773-267FEE85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3B85D-65C6-1347-9411-B70445EC3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3AB1-B379-664A-A4D1-095BC321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B502-4F41-F746-A0E7-2C6DA15D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AF1D-653A-5249-99D4-2F959910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F02D-1615-AC4B-A97E-1A0BB1E94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AF2FE-E66B-104C-90A5-A5243712B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FEC5-DC68-F344-B1EE-F7366856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13A9-02CD-A44C-AE93-1DBCDC9B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A610-FF68-D44E-962C-2D366DD8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568F-DB5C-3C46-827D-9ABEA815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343B-5808-A546-8EA6-DBBAFB92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3AC9-4CBB-5744-A0BD-7329CD38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1061-0224-E14B-907D-DED1DA2D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E53F-FC1F-8249-80FC-8A2ADA43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7D48-7983-F84F-88A7-D71280FB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BA3E5-E3B1-B44A-B8A1-4E489EBDA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54BB1-C525-DD44-A41E-0C638C4A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E7850-7FA1-AD4D-B43F-E9D23A75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D28F-10BE-0642-A089-5B2D7597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36AE-7FDB-3B46-8667-8D22AD2C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D516-5382-3D4E-AD67-36983B60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58A11-3220-2A45-AEF0-0EB7BF90E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8615B-99CC-9948-A0B3-6BAEA1CA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3BE0A-C9A7-DF46-8732-7007BBEF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6F4E-0B65-2C4F-A587-AD3132E7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D156-60FA-204D-A783-CCBB909B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E4186-AE17-5841-8ED5-59DA8111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95AB4-7989-0443-ADA7-11CFAFCB6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B3581-0B0B-B54A-B792-21D18E350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1F6BE-DE6C-9648-B073-669B42B26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5DAD4-0A47-F74D-9BC4-7F6082ED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5A9F0-FB1F-1745-86B8-85E9DA74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B7ABB-958C-CB49-A33A-4B33F619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0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D856-5F4C-E44E-8C95-52560F17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28CE5-027E-5940-858C-C942A97B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38CF1-6A83-DE46-B984-B25D11F5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6FD6A-4925-9F4E-ABC2-5605DC3E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E832A-04A7-CC44-AC81-99BCBCC5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491E4-FE14-104F-8CA0-3AE0EFCA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23E87-9671-3145-9B1C-842FB2D6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6368-42ED-104A-9AD1-783A248F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9624-71BB-9D47-885E-1BD4BFFD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251C0-74D8-2549-9D3E-2B593590C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D97C2-1507-9A4D-8448-3240C6C5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C8A96-2AAC-A245-AA2C-0E8BA64C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EF856-EB94-FB43-9AB9-9CAA5628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7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3E74-C8DE-FB47-9355-B16C3F60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28CA4-542D-D449-892B-293C620CB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EF7F6-C4D5-644C-8961-733268D1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D9D5F-691F-524E-A552-C60648F2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71C17-9B6F-5743-AFB6-D2D4119A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4CEDD-0DF8-6D4D-AFF6-6DB8E7D3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4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B1E03-0ABB-794C-A661-C3D5E202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DECBF-7F32-FF4C-8F15-DAC6680B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0351-1F58-A042-BC36-EB0A0DB76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0D3E8-F46E-514D-9B61-B295BD36FE06}" type="datetimeFigureOut">
              <a:rPr lang="en-US" smtClean="0"/>
              <a:t>4/23/20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58AC-4F6F-6B48-8095-0303A16DE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E4D8-9694-D543-BB60-4D4680FB0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AEC7-7EB5-CD43-972F-635563006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ulb.ac.be/~dgonze/TEACHING/viterbi.pdf" TargetMode="Externa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cademic.oup.com/bioinformatics/article/19/suppl_2/ii215/180603" TargetMode="External"/><Relationship Id="rId4" Type="http://schemas.openxmlformats.org/officeDocument/2006/relationships/hyperlink" Target="https://bmcbioinformatics.biomedcentral.com/articles/10.1186/1471-2105-5-5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865D9-B0F3-5944-B651-A4DC4EB86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CC77631-3364-8E4F-8542-2798DD85C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Garrett M. Dancik, PhD</a:t>
            </a:r>
          </a:p>
        </p:txBody>
      </p:sp>
    </p:spTree>
    <p:extLst>
      <p:ext uri="{BB962C8B-B14F-4D97-AF65-F5344CB8AC3E}">
        <p14:creationId xmlns:p14="http://schemas.microsoft.com/office/powerpoint/2010/main" val="161492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0C3301D-C93E-2445-AB08-ACD4A480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609BB4-0490-EE44-94A7-282959DF3641}"/>
              </a:ext>
            </a:extLst>
          </p:cNvPr>
          <p:cNvSpPr/>
          <p:nvPr/>
        </p:nvSpPr>
        <p:spPr>
          <a:xfrm>
            <a:off x="5493403" y="420387"/>
            <a:ext cx="6474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A </a:t>
            </a:r>
            <a:r>
              <a:rPr lang="en-US" sz="2400" b="1" dirty="0">
                <a:latin typeface="Helvetica" pitchFamily="2" charset="0"/>
              </a:rPr>
              <a:t>Hidden Markov model</a:t>
            </a:r>
            <a:r>
              <a:rPr lang="en-US" sz="2400" dirty="0">
                <a:latin typeface="Helvetica" pitchFamily="2" charset="0"/>
              </a:rPr>
              <a:t> (HMM) is a Markov chain where the states are hidden (unobserved)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Hidden states emit observed values with certain probabilities.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The hidden states can then be deduced based on the observed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General HMM notation: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B6092-4977-8D44-BF58-28D67FB22D77}"/>
                  </a:ext>
                </a:extLst>
              </p:cNvPr>
              <p:cNvSpPr txBox="1"/>
              <p:nvPr/>
            </p:nvSpPr>
            <p:spPr>
              <a:xfrm>
                <a:off x="5953902" y="3805686"/>
                <a:ext cx="44796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Observed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states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B6092-4977-8D44-BF58-28D67FB22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902" y="3805686"/>
                <a:ext cx="4479635" cy="369332"/>
              </a:xfrm>
              <a:prstGeom prst="rect">
                <a:avLst/>
              </a:prstGeom>
              <a:blipFill>
                <a:blip r:embed="rId3"/>
                <a:stretch>
                  <a:fillRect t="-10345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004728-5A45-3447-A3FD-9867C2D25427}"/>
                  </a:ext>
                </a:extLst>
              </p:cNvPr>
              <p:cNvSpPr/>
              <p:nvPr/>
            </p:nvSpPr>
            <p:spPr>
              <a:xfrm>
                <a:off x="6265736" y="4146719"/>
                <a:ext cx="41678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Hidden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states</m:t>
                      </m:r>
                      <m:r>
                        <m:rPr>
                          <m:nor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004728-5A45-3447-A3FD-9867C2D25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736" y="4146719"/>
                <a:ext cx="4167801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67BFA38-4AB1-9345-92E7-A5DD429ABB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144248"/>
                  </p:ext>
                </p:extLst>
              </p:nvPr>
            </p:nvGraphicFramePr>
            <p:xfrm>
              <a:off x="6030234" y="4912529"/>
              <a:ext cx="5141858" cy="109728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020785">
                      <a:extLst>
                        <a:ext uri="{9D8B030D-6E8A-4147-A177-3AD203B41FA5}">
                          <a16:colId xmlns:a16="http://schemas.microsoft.com/office/drawing/2014/main" val="1601508534"/>
                        </a:ext>
                      </a:extLst>
                    </a:gridCol>
                    <a:gridCol w="2121073">
                      <a:extLst>
                        <a:ext uri="{9D8B030D-6E8A-4147-A177-3AD203B41FA5}">
                          <a16:colId xmlns:a16="http://schemas.microsoft.com/office/drawing/2014/main" val="455493967"/>
                        </a:ext>
                      </a:extLst>
                    </a:gridCol>
                  </a:tblGrid>
                  <a:tr h="329019">
                    <a:tc>
                      <a:txBody>
                        <a:bodyPr/>
                        <a:lstStyle/>
                        <a:p>
                          <a:r>
                            <a:rPr lang="en-US" sz="1800" b="0" dirty="0"/>
                            <a:t>Initial state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9192133"/>
                      </a:ext>
                    </a:extLst>
                  </a:tr>
                  <a:tr h="329019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Transition state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all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0107179"/>
                      </a:ext>
                    </a:extLst>
                  </a:tr>
                  <a:tr h="322997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Emission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974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67BFA38-4AB1-9345-92E7-A5DD429ABB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8144248"/>
                  </p:ext>
                </p:extLst>
              </p:nvPr>
            </p:nvGraphicFramePr>
            <p:xfrm>
              <a:off x="6030234" y="4912529"/>
              <a:ext cx="5141858" cy="109728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3020785">
                      <a:extLst>
                        <a:ext uri="{9D8B030D-6E8A-4147-A177-3AD203B41FA5}">
                          <a16:colId xmlns:a16="http://schemas.microsoft.com/office/drawing/2014/main" val="1601508534"/>
                        </a:ext>
                      </a:extLst>
                    </a:gridCol>
                    <a:gridCol w="2121073">
                      <a:extLst>
                        <a:ext uri="{9D8B030D-6E8A-4147-A177-3AD203B41FA5}">
                          <a16:colId xmlns:a16="http://schemas.microsoft.com/office/drawing/2014/main" val="45549396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b="0" dirty="0"/>
                            <a:t>Initial state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3114" t="-689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1921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Transition state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3114" t="-103333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1071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Emission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43114" t="-21034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974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32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0C3301D-C93E-2445-AB08-ACD4A480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609BB4-0490-EE44-94A7-282959DF3641}"/>
              </a:ext>
            </a:extLst>
          </p:cNvPr>
          <p:cNvSpPr/>
          <p:nvPr/>
        </p:nvSpPr>
        <p:spPr>
          <a:xfrm>
            <a:off x="5516849" y="1040581"/>
            <a:ext cx="6474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We can specify a HMM graphically or by specifying the relevant probabilities: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004728-5A45-3447-A3FD-9867C2D25427}"/>
                  </a:ext>
                </a:extLst>
              </p:cNvPr>
              <p:cNvSpPr/>
              <p:nvPr/>
            </p:nvSpPr>
            <p:spPr>
              <a:xfrm>
                <a:off x="6265736" y="3607461"/>
                <a:ext cx="41678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Hidden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states</m:t>
                      </m:r>
                      <m:r>
                        <m:rPr>
                          <m:nor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 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004728-5A45-3447-A3FD-9867C2D25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736" y="3607461"/>
                <a:ext cx="4167801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67BFA38-4AB1-9345-92E7-A5DD429ABB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135097"/>
                  </p:ext>
                </p:extLst>
              </p:nvPr>
            </p:nvGraphicFramePr>
            <p:xfrm>
              <a:off x="5778707" y="2279445"/>
              <a:ext cx="5705994" cy="301752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931539">
                      <a:extLst>
                        <a:ext uri="{9D8B030D-6E8A-4147-A177-3AD203B41FA5}">
                          <a16:colId xmlns:a16="http://schemas.microsoft.com/office/drawing/2014/main" val="1601508534"/>
                        </a:ext>
                      </a:extLst>
                    </a:gridCol>
                    <a:gridCol w="2774455">
                      <a:extLst>
                        <a:ext uri="{9D8B030D-6E8A-4147-A177-3AD203B41FA5}">
                          <a16:colId xmlns:a16="http://schemas.microsoft.com/office/drawing/2014/main" val="455493967"/>
                        </a:ext>
                      </a:extLst>
                    </a:gridCol>
                  </a:tblGrid>
                  <a:tr h="329019">
                    <a:tc>
                      <a:txBody>
                        <a:bodyPr/>
                        <a:lstStyle/>
                        <a:p>
                          <a:r>
                            <a:rPr lang="en-US" sz="1800" b="0" dirty="0"/>
                            <a:t>Initial state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=0.50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9192133"/>
                      </a:ext>
                    </a:extLst>
                  </a:tr>
                  <a:tr h="329019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Transition state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=0.90,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=0.10,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0107179"/>
                      </a:ext>
                    </a:extLst>
                  </a:tr>
                  <a:tr h="322997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Emission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0.50 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0.50 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974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67BFA38-4AB1-9345-92E7-A5DD429ABB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135097"/>
                  </p:ext>
                </p:extLst>
              </p:nvPr>
            </p:nvGraphicFramePr>
            <p:xfrm>
              <a:off x="5778707" y="2279445"/>
              <a:ext cx="5705994" cy="301752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931539">
                      <a:extLst>
                        <a:ext uri="{9D8B030D-6E8A-4147-A177-3AD203B41FA5}">
                          <a16:colId xmlns:a16="http://schemas.microsoft.com/office/drawing/2014/main" val="1601508534"/>
                        </a:ext>
                      </a:extLst>
                    </a:gridCol>
                    <a:gridCol w="2774455">
                      <a:extLst>
                        <a:ext uri="{9D8B030D-6E8A-4147-A177-3AD203B41FA5}">
                          <a16:colId xmlns:a16="http://schemas.microsoft.com/office/drawing/2014/main" val="45549396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b="0" dirty="0"/>
                            <a:t>Initial state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936" t="-6897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19213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Transition state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936" t="-32979" b="-126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107179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Emission probabilities: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936" t="-107759" b="-2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974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960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0C3301D-C93E-2445-AB08-ACD4A480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09BB4-0490-EE44-94A7-282959DF3641}"/>
                  </a:ext>
                </a:extLst>
              </p:cNvPr>
              <p:cNvSpPr/>
              <p:nvPr/>
            </p:nvSpPr>
            <p:spPr>
              <a:xfrm>
                <a:off x="5502812" y="465404"/>
                <a:ext cx="6474714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Three coins are flipped and HTH is observed. Which is more likely, that the coins were FFF or BFB?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How likely is it that the coins were FFF, given that we observe HTH?</a:t>
                </a:r>
              </a:p>
              <a:p>
                <a:endParaRPr lang="en-US" sz="2000" dirty="0">
                  <a:latin typeface="Helvetica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We start by calculating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09BB4-0490-EE44-94A7-282959DF3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12" y="465404"/>
                <a:ext cx="6474714" cy="2246769"/>
              </a:xfrm>
              <a:prstGeom prst="rect">
                <a:avLst/>
              </a:prstGeom>
              <a:blipFill>
                <a:blip r:embed="rId3"/>
                <a:stretch>
                  <a:fillRect l="-587" t="-1124" r="-1761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88AE9A-F361-1F4D-93D3-3258A098160D}"/>
                  </a:ext>
                </a:extLst>
              </p:cNvPr>
              <p:cNvSpPr txBox="1"/>
              <p:nvPr/>
            </p:nvSpPr>
            <p:spPr>
              <a:xfrm>
                <a:off x="5545079" y="2934822"/>
                <a:ext cx="4945835" cy="3077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88AE9A-F361-1F4D-93D3-3258A0981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79" y="2934822"/>
                <a:ext cx="4945835" cy="3077766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6ABA023-0AE5-6840-9854-19F290888373}"/>
              </a:ext>
            </a:extLst>
          </p:cNvPr>
          <p:cNvSpPr txBox="1"/>
          <p:nvPr/>
        </p:nvSpPr>
        <p:spPr>
          <a:xfrm>
            <a:off x="9460523" y="3327876"/>
            <a:ext cx="251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Start with fair coin, flip it, get heads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303526-32D6-704D-A922-6628B88181C1}"/>
              </a:ext>
            </a:extLst>
          </p:cNvPr>
          <p:cNvSpPr txBox="1"/>
          <p:nvPr/>
        </p:nvSpPr>
        <p:spPr>
          <a:xfrm>
            <a:off x="9460522" y="4274972"/>
            <a:ext cx="251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Keep fair coin, flip it, get tails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012558-9E74-014B-825F-5CC5CD816668}"/>
              </a:ext>
            </a:extLst>
          </p:cNvPr>
          <p:cNvSpPr txBox="1"/>
          <p:nvPr/>
        </p:nvSpPr>
        <p:spPr>
          <a:xfrm>
            <a:off x="9460522" y="5222068"/>
            <a:ext cx="251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Keep fair coin, flip it, get heads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501EE-ED11-DE46-AD27-26667491B4B9}"/>
                  </a:ext>
                </a:extLst>
              </p:cNvPr>
              <p:cNvSpPr txBox="1"/>
              <p:nvPr/>
            </p:nvSpPr>
            <p:spPr>
              <a:xfrm>
                <a:off x="6386538" y="3951791"/>
                <a:ext cx="1275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(0.50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×0.50)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501EE-ED11-DE46-AD27-26667491B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538" y="3951791"/>
                <a:ext cx="1275990" cy="276999"/>
              </a:xfrm>
              <a:prstGeom prst="rect">
                <a:avLst/>
              </a:prstGeom>
              <a:blipFill>
                <a:blip r:embed="rId5"/>
                <a:stretch>
                  <a:fillRect l="-5941" r="-59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7D106B-4C90-AF4C-97ED-3BD521DDC2FF}"/>
                  </a:ext>
                </a:extLst>
              </p:cNvPr>
              <p:cNvSpPr txBox="1"/>
              <p:nvPr/>
            </p:nvSpPr>
            <p:spPr>
              <a:xfrm>
                <a:off x="7148538" y="4859747"/>
                <a:ext cx="1275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(0.50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×0.90)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D7D106B-4C90-AF4C-97ED-3BD521DDC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538" y="4859747"/>
                <a:ext cx="1275990" cy="276999"/>
              </a:xfrm>
              <a:prstGeom prst="rect">
                <a:avLst/>
              </a:prstGeom>
              <a:blipFill>
                <a:blip r:embed="rId6"/>
                <a:stretch>
                  <a:fillRect l="-5941" r="-594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32941A-02EA-6C40-820C-71F0B955CD70}"/>
                  </a:ext>
                </a:extLst>
              </p:cNvPr>
              <p:cNvSpPr txBox="1"/>
              <p:nvPr/>
            </p:nvSpPr>
            <p:spPr>
              <a:xfrm>
                <a:off x="7724467" y="5735589"/>
                <a:ext cx="1275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(0.50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×0.90)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32941A-02EA-6C40-820C-71F0B955C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67" y="5735589"/>
                <a:ext cx="1275990" cy="276999"/>
              </a:xfrm>
              <a:prstGeom prst="rect">
                <a:avLst/>
              </a:prstGeom>
              <a:blipFill>
                <a:blip r:embed="rId7"/>
                <a:stretch>
                  <a:fillRect l="-5882" r="-490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FDE1A0-B3FF-4649-A2CB-9414D3C7693D}"/>
                  </a:ext>
                </a:extLst>
              </p:cNvPr>
              <p:cNvSpPr txBox="1"/>
              <p:nvPr/>
            </p:nvSpPr>
            <p:spPr>
              <a:xfrm>
                <a:off x="7188612" y="631200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=0.050625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FDE1A0-B3FF-4649-A2CB-9414D3C76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612" y="6312009"/>
                <a:ext cx="1235916" cy="276999"/>
              </a:xfrm>
              <a:prstGeom prst="rect">
                <a:avLst/>
              </a:prstGeom>
              <a:blipFill>
                <a:blip r:embed="rId8"/>
                <a:stretch>
                  <a:fillRect l="-1020" r="-408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3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36" grpId="0"/>
      <p:bldP spid="38" grpId="0"/>
      <p:bldP spid="18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0C3301D-C93E-2445-AB08-ACD4A480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</a:t>
            </a:r>
            <a:r>
              <a:rPr lang="en-US" dirty="0">
                <a:solidFill>
                  <a:srgbClr val="FF0000"/>
                </a:solidFill>
              </a:rPr>
              <a:t>P(FFF | HTH)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36560"/>
              </p:ext>
            </p:extLst>
          </p:nvPr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FFF,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8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FFF,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582E40-142A-D64B-9399-F88411F1C75C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6F6D5-C3DE-D44D-B196-7F5DF57AAC00}"/>
              </a:ext>
            </a:extLst>
          </p:cNvPr>
          <p:cNvCxnSpPr>
            <a:cxnSpLocks/>
          </p:cNvCxnSpPr>
          <p:nvPr/>
        </p:nvCxnSpPr>
        <p:spPr>
          <a:xfrm flipV="1">
            <a:off x="943903" y="2737578"/>
            <a:ext cx="915620" cy="8690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4162977F-BFFA-1042-945D-C3C4F7E45F1E}"/>
              </a:ext>
            </a:extLst>
          </p:cNvPr>
          <p:cNvSpPr txBox="1">
            <a:spLocks/>
          </p:cNvSpPr>
          <p:nvPr/>
        </p:nvSpPr>
        <p:spPr>
          <a:xfrm>
            <a:off x="8765" y="-329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Hidden Markov models – P(FFF | HTH)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5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FFF,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582E40-142A-D64B-9399-F88411F1C75C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6F6D5-C3DE-D44D-B196-7F5DF57AAC00}"/>
              </a:ext>
            </a:extLst>
          </p:cNvPr>
          <p:cNvCxnSpPr>
            <a:cxnSpLocks/>
          </p:cNvCxnSpPr>
          <p:nvPr/>
        </p:nvCxnSpPr>
        <p:spPr>
          <a:xfrm flipV="1">
            <a:off x="943903" y="2737578"/>
            <a:ext cx="915620" cy="8690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34C745-F362-6644-BAF6-8B68606482E7}"/>
              </a:ext>
            </a:extLst>
          </p:cNvPr>
          <p:cNvSpPr txBox="1"/>
          <p:nvPr/>
        </p:nvSpPr>
        <p:spPr>
          <a:xfrm>
            <a:off x="8649387" y="3666456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CA05F1-83EF-084B-83BE-1FBD05962245}"/>
              </a:ext>
            </a:extLst>
          </p:cNvPr>
          <p:cNvCxnSpPr>
            <a:cxnSpLocks/>
          </p:cNvCxnSpPr>
          <p:nvPr/>
        </p:nvCxnSpPr>
        <p:spPr>
          <a:xfrm flipV="1">
            <a:off x="3320803" y="2344560"/>
            <a:ext cx="843186" cy="2577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C2735D10-0F3F-824D-AF60-E696825EAEDE}"/>
              </a:ext>
            </a:extLst>
          </p:cNvPr>
          <p:cNvSpPr txBox="1">
            <a:spLocks/>
          </p:cNvSpPr>
          <p:nvPr/>
        </p:nvSpPr>
        <p:spPr>
          <a:xfrm>
            <a:off x="8765" y="-329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Hidden Markov models – P(FFF | HTH)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9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cxnSpLocks/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FFF,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582E40-142A-D64B-9399-F88411F1C75C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34C745-F362-6644-BAF6-8B68606482E7}"/>
              </a:ext>
            </a:extLst>
          </p:cNvPr>
          <p:cNvSpPr txBox="1"/>
          <p:nvPr/>
        </p:nvSpPr>
        <p:spPr>
          <a:xfrm>
            <a:off x="8649387" y="3666456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B4DA26-C6DC-8D4E-88B1-81CC74F53DD9}"/>
              </a:ext>
            </a:extLst>
          </p:cNvPr>
          <p:cNvSpPr txBox="1"/>
          <p:nvPr/>
        </p:nvSpPr>
        <p:spPr>
          <a:xfrm>
            <a:off x="9626815" y="1887528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0.90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45D567D-6DA4-8745-A432-C2805CB36FA1}"/>
              </a:ext>
            </a:extLst>
          </p:cNvPr>
          <p:cNvSpPr txBox="1">
            <a:spLocks/>
          </p:cNvSpPr>
          <p:nvPr/>
        </p:nvSpPr>
        <p:spPr>
          <a:xfrm>
            <a:off x="8765" y="-329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Hidden Markov models – P(FFF | HTH)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1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cxnSpLocks/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FFF,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582E40-142A-D64B-9399-F88411F1C75C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34C745-F362-6644-BAF6-8B68606482E7}"/>
              </a:ext>
            </a:extLst>
          </p:cNvPr>
          <p:cNvSpPr txBox="1"/>
          <p:nvPr/>
        </p:nvSpPr>
        <p:spPr>
          <a:xfrm>
            <a:off x="8649387" y="3666456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B4DA26-C6DC-8D4E-88B1-81CC74F53DD9}"/>
              </a:ext>
            </a:extLst>
          </p:cNvPr>
          <p:cNvSpPr txBox="1"/>
          <p:nvPr/>
        </p:nvSpPr>
        <p:spPr>
          <a:xfrm>
            <a:off x="9626815" y="1887528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5B2ACC-0A18-D44F-9588-F382C6507D89}"/>
              </a:ext>
            </a:extLst>
          </p:cNvPr>
          <p:cNvSpPr txBox="1"/>
          <p:nvPr/>
        </p:nvSpPr>
        <p:spPr>
          <a:xfrm>
            <a:off x="9788766" y="3666455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3E234906-BDA4-3D4E-BD2F-85D4E203851C}"/>
              </a:ext>
            </a:extLst>
          </p:cNvPr>
          <p:cNvSpPr txBox="1">
            <a:spLocks/>
          </p:cNvSpPr>
          <p:nvPr/>
        </p:nvSpPr>
        <p:spPr>
          <a:xfrm>
            <a:off x="8765" y="-329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Hidden Markov models – P(FFF | HTH)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cxnSpLocks/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FFF,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582E40-142A-D64B-9399-F88411F1C75C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34C745-F362-6644-BAF6-8B68606482E7}"/>
              </a:ext>
            </a:extLst>
          </p:cNvPr>
          <p:cNvSpPr txBox="1"/>
          <p:nvPr/>
        </p:nvSpPr>
        <p:spPr>
          <a:xfrm>
            <a:off x="8649387" y="3666456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B4DA26-C6DC-8D4E-88B1-81CC74F53DD9}"/>
              </a:ext>
            </a:extLst>
          </p:cNvPr>
          <p:cNvSpPr txBox="1"/>
          <p:nvPr/>
        </p:nvSpPr>
        <p:spPr>
          <a:xfrm>
            <a:off x="9626815" y="1903026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5B2ACC-0A18-D44F-9588-F382C6507D89}"/>
              </a:ext>
            </a:extLst>
          </p:cNvPr>
          <p:cNvSpPr txBox="1"/>
          <p:nvPr/>
        </p:nvSpPr>
        <p:spPr>
          <a:xfrm>
            <a:off x="9788766" y="3666455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EE86C1-0E7B-0C44-8779-D6CC5F5A2DFC}"/>
              </a:ext>
            </a:extLst>
          </p:cNvPr>
          <p:cNvSpPr txBox="1"/>
          <p:nvPr/>
        </p:nvSpPr>
        <p:spPr>
          <a:xfrm>
            <a:off x="10772036" y="1903025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0.90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E6841708-3A9E-C640-AA9B-CD528850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P(FFF | HTH)</a:t>
            </a:r>
          </a:p>
        </p:txBody>
      </p:sp>
    </p:spTree>
    <p:extLst>
      <p:ext uri="{BB962C8B-B14F-4D97-AF65-F5344CB8AC3E}">
        <p14:creationId xmlns:p14="http://schemas.microsoft.com/office/powerpoint/2010/main" val="361545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cxnSpLocks/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FFF,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582E40-142A-D64B-9399-F88411F1C75C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34C745-F362-6644-BAF6-8B68606482E7}"/>
              </a:ext>
            </a:extLst>
          </p:cNvPr>
          <p:cNvSpPr txBox="1"/>
          <p:nvPr/>
        </p:nvSpPr>
        <p:spPr>
          <a:xfrm>
            <a:off x="8649387" y="3666456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B4DA26-C6DC-8D4E-88B1-81CC74F53DD9}"/>
              </a:ext>
            </a:extLst>
          </p:cNvPr>
          <p:cNvSpPr txBox="1"/>
          <p:nvPr/>
        </p:nvSpPr>
        <p:spPr>
          <a:xfrm>
            <a:off x="9626815" y="1903026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0.90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5B2ACC-0A18-D44F-9588-F382C6507D89}"/>
              </a:ext>
            </a:extLst>
          </p:cNvPr>
          <p:cNvSpPr txBox="1"/>
          <p:nvPr/>
        </p:nvSpPr>
        <p:spPr>
          <a:xfrm>
            <a:off x="9788766" y="3666455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EE86C1-0E7B-0C44-8779-D6CC5F5A2DFC}"/>
              </a:ext>
            </a:extLst>
          </p:cNvPr>
          <p:cNvSpPr txBox="1"/>
          <p:nvPr/>
        </p:nvSpPr>
        <p:spPr>
          <a:xfrm>
            <a:off x="10772036" y="1903025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0.90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9456B0-F1A6-3042-BDEC-B877204CD91C}"/>
              </a:ext>
            </a:extLst>
          </p:cNvPr>
          <p:cNvSpPr txBox="1"/>
          <p:nvPr/>
        </p:nvSpPr>
        <p:spPr>
          <a:xfrm>
            <a:off x="10846946" y="3666454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AD5341-531D-6A45-9C05-6EDDF8879238}"/>
                  </a:ext>
                </a:extLst>
              </p:cNvPr>
              <p:cNvSpPr/>
              <p:nvPr/>
            </p:nvSpPr>
            <p:spPr>
              <a:xfrm>
                <a:off x="5399985" y="4829330"/>
                <a:ext cx="6618631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Now multiply all the probabilities together to get the probability of the state, given the observations:</a:t>
                </a:r>
              </a:p>
              <a:p>
                <a:endParaRPr lang="en-US" sz="2000" dirty="0">
                  <a:latin typeface="Helvetica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𝐹𝐹𝐹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𝐻𝑇𝐻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×0.50×0.90×0.50×0.90×0.50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Helvetica" pitchFamily="2" charset="0"/>
                </a:endParaRPr>
              </a:p>
              <a:p>
                <a:r>
                  <a:rPr lang="en-US" sz="2000" dirty="0"/>
                  <a:t>	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0.050625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6AD5341-531D-6A45-9C05-6EDDF88792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5" y="4829330"/>
                <a:ext cx="6618631" cy="1938992"/>
              </a:xfrm>
              <a:prstGeom prst="rect">
                <a:avLst/>
              </a:prstGeom>
              <a:blipFill>
                <a:blip r:embed="rId3"/>
                <a:stretch>
                  <a:fillRect l="-766" t="-1299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itle 1">
            <a:extLst>
              <a:ext uri="{FF2B5EF4-FFF2-40B4-BE49-F238E27FC236}">
                <a16:creationId xmlns:a16="http://schemas.microsoft.com/office/drawing/2014/main" id="{E62292BF-E91C-D14F-859D-00EFD86D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P(FFF | HTH)</a:t>
            </a:r>
          </a:p>
        </p:txBody>
      </p:sp>
    </p:spTree>
    <p:extLst>
      <p:ext uri="{BB962C8B-B14F-4D97-AF65-F5344CB8AC3E}">
        <p14:creationId xmlns:p14="http://schemas.microsoft.com/office/powerpoint/2010/main" val="42013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77C2-8CB2-624F-B870-138DE891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14F64-376C-974C-BE0C-16FF747AB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65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probability</a:t>
                </a:r>
                <a:r>
                  <a:rPr lang="en-US" dirty="0"/>
                  <a:t> of an event </a:t>
                </a:r>
                <a:r>
                  <a:rPr lang="en-US" i="1" dirty="0"/>
                  <a:t>A</a:t>
                </a:r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represents the proportion of times that </a:t>
                </a:r>
                <a:r>
                  <a:rPr lang="en-US" i="1" dirty="0"/>
                  <a:t>A </a:t>
                </a:r>
                <a:r>
                  <a:rPr lang="en-US" dirty="0"/>
                  <a:t>occurs over the long run</a:t>
                </a:r>
              </a:p>
              <a:p>
                <a:r>
                  <a:rPr lang="en-US" dirty="0"/>
                  <a:t>For example, if we flip a coin once,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=0.50</m:t>
                    </m:r>
                  </m:oMath>
                </a14:m>
                <a:r>
                  <a:rPr lang="en-US" dirty="0"/>
                  <a:t>, indicating that we expect to get heads 50% of the time</a:t>
                </a:r>
              </a:p>
              <a:p>
                <a:r>
                  <a:rPr lang="en-US" dirty="0"/>
                  <a:t>If all outcomes are equally likely,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proportion of outcomes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occurs.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conditional probability </a:t>
                </a:r>
                <a:r>
                  <a:rPr lang="en-US" dirty="0"/>
                  <a:t>of </a:t>
                </a:r>
                <a:r>
                  <a:rPr lang="en-US" i="1" dirty="0"/>
                  <a:t>A</a:t>
                </a:r>
                <a:r>
                  <a:rPr lang="en-US" dirty="0"/>
                  <a:t>, given that </a:t>
                </a:r>
                <a:r>
                  <a:rPr lang="en-US" i="1" dirty="0"/>
                  <a:t>B</a:t>
                </a:r>
                <a:r>
                  <a:rPr lang="en-US" dirty="0"/>
                  <a:t> has occurred, is denoted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and has the formula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14F64-376C-974C-BE0C-16FF747AB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655"/>
                <a:ext cx="10515600" cy="4351338"/>
              </a:xfrm>
              <a:blipFill>
                <a:blip r:embed="rId2"/>
                <a:stretch>
                  <a:fillRect l="-844" t="-261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1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97937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B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B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BFB,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</a:t>
            </a:r>
            <a:r>
              <a:rPr lang="en-US" dirty="0">
                <a:solidFill>
                  <a:srgbClr val="FF0000"/>
                </a:solidFill>
              </a:rPr>
              <a:t>P(BFB | HTH)</a:t>
            </a:r>
          </a:p>
        </p:txBody>
      </p:sp>
    </p:spTree>
    <p:extLst>
      <p:ext uri="{BB962C8B-B14F-4D97-AF65-F5344CB8AC3E}">
        <p14:creationId xmlns:p14="http://schemas.microsoft.com/office/powerpoint/2010/main" val="2468449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52562"/>
              </p:ext>
            </p:extLst>
          </p:nvPr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B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B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BFB,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P(BFB | HTH)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DAB49-B667-1E40-A9B3-0F45B19C19E8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</p:spTree>
    <p:extLst>
      <p:ext uri="{BB962C8B-B14F-4D97-AF65-F5344CB8AC3E}">
        <p14:creationId xmlns:p14="http://schemas.microsoft.com/office/powerpoint/2010/main" val="2449004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B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B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BFB,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P(BFB | HTH)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DAB49-B667-1E40-A9B3-0F45B19C19E8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5FC53-D2FA-6F4E-9F61-F68358A850CD}"/>
              </a:ext>
            </a:extLst>
          </p:cNvPr>
          <p:cNvSpPr txBox="1"/>
          <p:nvPr/>
        </p:nvSpPr>
        <p:spPr>
          <a:xfrm>
            <a:off x="8649387" y="3636272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0.80</a:t>
            </a:r>
          </a:p>
        </p:txBody>
      </p:sp>
    </p:spTree>
    <p:extLst>
      <p:ext uri="{BB962C8B-B14F-4D97-AF65-F5344CB8AC3E}">
        <p14:creationId xmlns:p14="http://schemas.microsoft.com/office/powerpoint/2010/main" val="424789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B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B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BFB,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P(BFB | HTH)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DAB49-B667-1E40-A9B3-0F45B19C19E8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5FC53-D2FA-6F4E-9F61-F68358A850CD}"/>
              </a:ext>
            </a:extLst>
          </p:cNvPr>
          <p:cNvSpPr txBox="1"/>
          <p:nvPr/>
        </p:nvSpPr>
        <p:spPr>
          <a:xfrm>
            <a:off x="8649387" y="3636272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AE7039-4EC6-D34E-9FBF-56A1C5958BBF}"/>
              </a:ext>
            </a:extLst>
          </p:cNvPr>
          <p:cNvSpPr txBox="1"/>
          <p:nvPr/>
        </p:nvSpPr>
        <p:spPr>
          <a:xfrm>
            <a:off x="9628923" y="1900044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0.10</a:t>
            </a:r>
          </a:p>
        </p:txBody>
      </p:sp>
    </p:spTree>
    <p:extLst>
      <p:ext uri="{BB962C8B-B14F-4D97-AF65-F5344CB8AC3E}">
        <p14:creationId xmlns:p14="http://schemas.microsoft.com/office/powerpoint/2010/main" val="154117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B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B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BFB,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P(BFB | HTH)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DAB49-B667-1E40-A9B3-0F45B19C19E8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5FC53-D2FA-6F4E-9F61-F68358A850CD}"/>
              </a:ext>
            </a:extLst>
          </p:cNvPr>
          <p:cNvSpPr txBox="1"/>
          <p:nvPr/>
        </p:nvSpPr>
        <p:spPr>
          <a:xfrm>
            <a:off x="8649387" y="3636272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AE7039-4EC6-D34E-9FBF-56A1C5958BBF}"/>
              </a:ext>
            </a:extLst>
          </p:cNvPr>
          <p:cNvSpPr txBox="1"/>
          <p:nvPr/>
        </p:nvSpPr>
        <p:spPr>
          <a:xfrm>
            <a:off x="9628923" y="1900044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201B56-21C4-CC45-848A-85EC62C3044C}"/>
              </a:ext>
            </a:extLst>
          </p:cNvPr>
          <p:cNvSpPr txBox="1"/>
          <p:nvPr/>
        </p:nvSpPr>
        <p:spPr>
          <a:xfrm>
            <a:off x="9885071" y="3633172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</p:spTree>
    <p:extLst>
      <p:ext uri="{BB962C8B-B14F-4D97-AF65-F5344CB8AC3E}">
        <p14:creationId xmlns:p14="http://schemas.microsoft.com/office/powerpoint/2010/main" val="1535528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B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B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BFB,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P(BFB | HTH)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DAB49-B667-1E40-A9B3-0F45B19C19E8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5FC53-D2FA-6F4E-9F61-F68358A850CD}"/>
              </a:ext>
            </a:extLst>
          </p:cNvPr>
          <p:cNvSpPr txBox="1"/>
          <p:nvPr/>
        </p:nvSpPr>
        <p:spPr>
          <a:xfrm>
            <a:off x="8649387" y="3636272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AE7039-4EC6-D34E-9FBF-56A1C5958BBF}"/>
              </a:ext>
            </a:extLst>
          </p:cNvPr>
          <p:cNvSpPr txBox="1"/>
          <p:nvPr/>
        </p:nvSpPr>
        <p:spPr>
          <a:xfrm>
            <a:off x="9628923" y="1900044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201B56-21C4-CC45-848A-85EC62C3044C}"/>
              </a:ext>
            </a:extLst>
          </p:cNvPr>
          <p:cNvSpPr txBox="1"/>
          <p:nvPr/>
        </p:nvSpPr>
        <p:spPr>
          <a:xfrm>
            <a:off x="9885071" y="3633172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B4FA25-B986-D042-B267-20289F34C5EB}"/>
              </a:ext>
            </a:extLst>
          </p:cNvPr>
          <p:cNvSpPr txBox="1"/>
          <p:nvPr/>
        </p:nvSpPr>
        <p:spPr>
          <a:xfrm>
            <a:off x="10772036" y="1900043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0.10</a:t>
            </a:r>
          </a:p>
        </p:txBody>
      </p:sp>
    </p:spTree>
    <p:extLst>
      <p:ext uri="{BB962C8B-B14F-4D97-AF65-F5344CB8AC3E}">
        <p14:creationId xmlns:p14="http://schemas.microsoft.com/office/powerpoint/2010/main" val="57279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85097" y="1818917"/>
            <a:ext cx="1435706" cy="15048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913252" y="4152624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135288" y="2081231"/>
            <a:ext cx="163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0.50</a:t>
            </a:r>
          </a:p>
          <a:p>
            <a:endParaRPr lang="en-US" b="1" dirty="0"/>
          </a:p>
          <a:p>
            <a:r>
              <a:rPr lang="en-US" b="1" dirty="0"/>
              <a:t>T  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9638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928405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944009" y="3682439"/>
            <a:ext cx="928171" cy="1048956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20804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21348" y="2593108"/>
            <a:ext cx="828290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349504" y="4731395"/>
            <a:ext cx="814485" cy="249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0048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354204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354205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451095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464899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28405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8202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9045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6216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294457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403234" y="3348276"/>
            <a:ext cx="0" cy="8395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814958" y="3323742"/>
            <a:ext cx="5472" cy="83556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859208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861502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/>
        </p:nvGraphicFramePr>
        <p:xfrm>
          <a:off x="5228492" y="1903027"/>
          <a:ext cx="643898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3939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49569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137139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06981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B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B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5399985" y="8444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How likely is it that the coins were BFB, given that we observe HTH?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9097108" y="2723726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739B39-4F02-A446-A9CD-C050EFE8550E}"/>
              </a:ext>
            </a:extLst>
          </p:cNvPr>
          <p:cNvCxnSpPr/>
          <p:nvPr/>
        </p:nvCxnSpPr>
        <p:spPr>
          <a:xfrm>
            <a:off x="1017940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0502F6-1D46-5640-9E7D-45335FEB5E5B}"/>
              </a:ext>
            </a:extLst>
          </p:cNvPr>
          <p:cNvCxnSpPr/>
          <p:nvPr/>
        </p:nvCxnSpPr>
        <p:spPr>
          <a:xfrm>
            <a:off x="11339196" y="2724912"/>
            <a:ext cx="0" cy="530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 – P(BFB | HTH)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4DAB49-B667-1E40-A9B3-0F45B19C19E8}"/>
              </a:ext>
            </a:extLst>
          </p:cNvPr>
          <p:cNvSpPr txBox="1"/>
          <p:nvPr/>
        </p:nvSpPr>
        <p:spPr>
          <a:xfrm>
            <a:off x="8481594" y="190302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5FC53-D2FA-6F4E-9F61-F68358A850CD}"/>
              </a:ext>
            </a:extLst>
          </p:cNvPr>
          <p:cNvSpPr txBox="1"/>
          <p:nvPr/>
        </p:nvSpPr>
        <p:spPr>
          <a:xfrm>
            <a:off x="8649387" y="3636272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0.80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AE7039-4EC6-D34E-9FBF-56A1C5958BBF}"/>
              </a:ext>
            </a:extLst>
          </p:cNvPr>
          <p:cNvSpPr txBox="1"/>
          <p:nvPr/>
        </p:nvSpPr>
        <p:spPr>
          <a:xfrm>
            <a:off x="9628923" y="1900044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201B56-21C4-CC45-848A-85EC62C3044C}"/>
              </a:ext>
            </a:extLst>
          </p:cNvPr>
          <p:cNvSpPr txBox="1"/>
          <p:nvPr/>
        </p:nvSpPr>
        <p:spPr>
          <a:xfrm>
            <a:off x="9885071" y="3633172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B4FA25-B986-D042-B267-20289F34C5EB}"/>
              </a:ext>
            </a:extLst>
          </p:cNvPr>
          <p:cNvSpPr txBox="1"/>
          <p:nvPr/>
        </p:nvSpPr>
        <p:spPr>
          <a:xfrm>
            <a:off x="10772036" y="1900043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67F1A-A75E-C34A-B2DA-7E439FA4EF41}"/>
              </a:ext>
            </a:extLst>
          </p:cNvPr>
          <p:cNvSpPr txBox="1"/>
          <p:nvPr/>
        </p:nvSpPr>
        <p:spPr>
          <a:xfrm>
            <a:off x="10800270" y="3629157"/>
            <a:ext cx="895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0.80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F140296-DCF9-1748-A508-E89F4EECDF1D}"/>
                  </a:ext>
                </a:extLst>
              </p:cNvPr>
              <p:cNvSpPr/>
              <p:nvPr/>
            </p:nvSpPr>
            <p:spPr>
              <a:xfrm>
                <a:off x="5399985" y="4829330"/>
                <a:ext cx="6618631" cy="19653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Helvetica" pitchFamily="2" charset="0"/>
                  </a:rPr>
                  <a:t>Now multiply all the probabilities together to get the probability of the state, given the observations:</a:t>
                </a:r>
              </a:p>
              <a:p>
                <a:endParaRPr lang="en-US" sz="2000" dirty="0">
                  <a:latin typeface="Helvetica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𝐹𝐵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𝐻𝑇𝐻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×0.80×0.10×0.50×0.10×0.80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Helvetica" pitchFamily="2" charset="0"/>
                </a:endParaRPr>
              </a:p>
              <a:p>
                <a:r>
                  <a:rPr lang="en-US" sz="2000" dirty="0"/>
                  <a:t>	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0.0016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F140296-DCF9-1748-A508-E89F4EECD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85" y="4829330"/>
                <a:ext cx="6618631" cy="1965346"/>
              </a:xfrm>
              <a:prstGeom prst="rect">
                <a:avLst/>
              </a:prstGeom>
              <a:blipFill>
                <a:blip r:embed="rId3"/>
                <a:stretch>
                  <a:fillRect l="-766" t="-1282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8B1F-1660-C54A-8D3F-AD5DB4A5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more likely?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7917E-1A83-6F4A-A910-6B0248752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𝐹𝐹𝐹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0.050625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𝐵𝐹𝐵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𝐻𝑇𝐻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0.0016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/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𝐵𝐹𝐵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𝐻𝑇𝐻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0.050625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0.0016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31.64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observe </a:t>
                </a:r>
                <a:r>
                  <a:rPr lang="en-US" i="1" dirty="0"/>
                  <a:t>HTH</a:t>
                </a:r>
                <a:r>
                  <a:rPr lang="en-US" dirty="0"/>
                  <a:t>, we are about 32 times more likely to have flipped only the fair coin (FFF) than the biased, fair, and biased (BFB) coins.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what about other possible states, such as BBB, BFF, </a:t>
                </a:r>
                <a:r>
                  <a:rPr lang="en-US" dirty="0" err="1"/>
                  <a:t>etc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7917E-1A83-6F4A-A910-6B0248752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71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2F77-9BAB-7D48-B40C-0F3CBE34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10A06-C92A-E04D-BBE5-5BB36D6AB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168"/>
                <a:ext cx="11049000" cy="17234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goal of an HMM is to find the set of hidden states (such as the gene structure), which is unknown.</a:t>
                </a:r>
              </a:p>
              <a:p>
                <a:r>
                  <a:rPr lang="en-US" dirty="0"/>
                  <a:t>We can (almost) never be certain, but the most likely set of hidden states is the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maximizes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10A06-C92A-E04D-BBE5-5BB36D6AB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168"/>
                <a:ext cx="11049000" cy="1723486"/>
              </a:xfrm>
              <a:blipFill>
                <a:blip r:embed="rId2"/>
                <a:stretch>
                  <a:fillRect l="-918" t="-7299"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37AA910-55EA-FF46-BB6D-660C46406E2D}"/>
              </a:ext>
            </a:extLst>
          </p:cNvPr>
          <p:cNvSpPr/>
          <p:nvPr/>
        </p:nvSpPr>
        <p:spPr>
          <a:xfrm>
            <a:off x="685799" y="4494507"/>
            <a:ext cx="113538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Most of the time, we work with probabilities on the log scale, where the log of a product is equal to the sum of the logs.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9601A33-2B95-B546-AE2A-3FDAF22B2E82}"/>
                  </a:ext>
                </a:extLst>
              </p:cNvPr>
              <p:cNvSpPr/>
              <p:nvPr/>
            </p:nvSpPr>
            <p:spPr>
              <a:xfrm>
                <a:off x="990600" y="3228011"/>
                <a:ext cx="11049000" cy="1006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800" dirty="0"/>
                      <m:t>	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)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/>
                      <m:t>	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9601A33-2B95-B546-AE2A-3FDAF22B2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28011"/>
                <a:ext cx="11049000" cy="1006686"/>
              </a:xfrm>
              <a:prstGeom prst="rect">
                <a:avLst/>
              </a:prstGeom>
              <a:blipFill>
                <a:blip r:embed="rId3"/>
                <a:stretch>
                  <a:fillRect l="-230" t="-5000" b="-1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88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16804"/>
              </p:ext>
            </p:extLst>
          </p:nvPr>
        </p:nvGraphicFramePr>
        <p:xfrm>
          <a:off x="408518" y="629588"/>
          <a:ext cx="9060945" cy="1889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01384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1336234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517698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600183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50544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Prob (state)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ym typeface="Wingdings" pitchFamily="2" charset="2"/>
                        </a:rPr>
                        <a:t> 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ym typeface="Wingdings" pitchFamily="2" charset="2"/>
                        </a:rPr>
                        <a:t> F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ym typeface="Wingdings" pitchFamily="2" charset="2"/>
                        </a:rPr>
                        <a:t>B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Prob (observed)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D9AB4-CC01-F24A-81C2-BFAE0C7AA9B3}"/>
              </a:ext>
            </a:extLst>
          </p:cNvPr>
          <p:cNvCxnSpPr/>
          <p:nvPr/>
        </p:nvCxnSpPr>
        <p:spPr>
          <a:xfrm>
            <a:off x="5749474" y="1352059"/>
            <a:ext cx="0" cy="4389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F140296-DCF9-1748-A508-E89F4EECDF1D}"/>
                  </a:ext>
                </a:extLst>
              </p:cNvPr>
              <p:cNvSpPr/>
              <p:nvPr/>
            </p:nvSpPr>
            <p:spPr>
              <a:xfrm>
                <a:off x="352305" y="2306358"/>
                <a:ext cx="661863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dirty="0">
                  <a:latin typeface="Helvetica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𝐹𝐵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𝐻𝑇𝐻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×0.80×0.10×0.50×0.10×0.80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0.50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Helvetica" pitchFamily="2" charset="0"/>
                </a:endParaRPr>
              </a:p>
              <a:p>
                <a:r>
                  <a:rPr lang="en-US" sz="2000" dirty="0"/>
                  <a:t>	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0.0016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F140296-DCF9-1748-A508-E89F4EECD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05" y="2306358"/>
                <a:ext cx="6618631" cy="1323439"/>
              </a:xfrm>
              <a:prstGeom prst="rect">
                <a:avLst/>
              </a:prstGeom>
              <a:blipFill>
                <a:blip r:embed="rId3"/>
                <a:stretch>
                  <a:fillRect l="-766" b="-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A7572063-47C6-B149-B476-8816C4E29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680577"/>
              </p:ext>
            </p:extLst>
          </p:nvPr>
        </p:nvGraphicFramePr>
        <p:xfrm>
          <a:off x="408518" y="3730911"/>
          <a:ext cx="9060945" cy="1889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01384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1336234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517698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600183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505446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Prob (state) </a:t>
                      </a:r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(log scale)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log(0.50)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log(0.10)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log(0.10)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ym typeface="Wingdings" pitchFamily="2" charset="2"/>
                        </a:rPr>
                        <a:t> B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ym typeface="Wingdings" pitchFamily="2" charset="2"/>
                        </a:rPr>
                        <a:t> F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ym typeface="Wingdings" pitchFamily="2" charset="2"/>
                        </a:rPr>
                        <a:t>B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Emission (observation)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   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  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     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Prob (observed) </a:t>
                      </a:r>
                      <a:r>
                        <a:rPr lang="en-US" sz="2000" b="1" i="1" dirty="0">
                          <a:solidFill>
                            <a:srgbClr val="FF0000"/>
                          </a:solidFill>
                        </a:rPr>
                        <a:t>(log scale)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log(0.80)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log(0.50)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log(0.80)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F40A557-E607-1346-BB2E-AFF1B92251CF}"/>
                  </a:ext>
                </a:extLst>
              </p:cNvPr>
              <p:cNvSpPr/>
              <p:nvPr/>
            </p:nvSpPr>
            <p:spPr>
              <a:xfrm>
                <a:off x="352305" y="5433488"/>
                <a:ext cx="10248534" cy="1667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dirty="0">
                  <a:latin typeface="Helvetica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𝐹𝐵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𝐻𝑇𝐻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0.50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⁡(0.80)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0.80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>
                  <a:latin typeface="Helvetica" pitchFamily="2" charset="0"/>
                </a:endParaRPr>
              </a:p>
              <a:p>
                <a:r>
                  <a:rPr lang="en-US" sz="2000" dirty="0"/>
                  <a:t>	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"/>
                      <m:t>-2.79588</m:t>
                    </m:r>
                  </m:oMath>
                </a14:m>
                <a:r>
                  <a:rPr lang="en" dirty="0"/>
                  <a:t>   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−2.79588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=0.0016)</m:t>
                    </m:r>
                  </m:oMath>
                </a14:m>
                <a:endParaRPr lang="en" dirty="0"/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F40A557-E607-1346-BB2E-AFF1B9225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05" y="5433488"/>
                <a:ext cx="10248534" cy="1667251"/>
              </a:xfrm>
              <a:prstGeom prst="rect">
                <a:avLst/>
              </a:prstGeom>
              <a:blipFill>
                <a:blip r:embed="rId4"/>
                <a:stretch>
                  <a:fillRect l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242018-8B1F-AA4C-9AEA-B86E4B795069}"/>
              </a:ext>
            </a:extLst>
          </p:cNvPr>
          <p:cNvCxnSpPr/>
          <p:nvPr/>
        </p:nvCxnSpPr>
        <p:spPr>
          <a:xfrm>
            <a:off x="7296721" y="1353312"/>
            <a:ext cx="0" cy="4389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B0D88BB-D7CA-5046-97DA-6F3B6E12C324}"/>
              </a:ext>
            </a:extLst>
          </p:cNvPr>
          <p:cNvCxnSpPr/>
          <p:nvPr/>
        </p:nvCxnSpPr>
        <p:spPr>
          <a:xfrm>
            <a:off x="8853903" y="1353312"/>
            <a:ext cx="0" cy="4389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D65126-229B-994E-B485-BE3CF6EBA360}"/>
              </a:ext>
            </a:extLst>
          </p:cNvPr>
          <p:cNvCxnSpPr/>
          <p:nvPr/>
        </p:nvCxnSpPr>
        <p:spPr>
          <a:xfrm>
            <a:off x="5749474" y="4461191"/>
            <a:ext cx="0" cy="4389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E6B06-E656-7544-A99C-5DE9852BBAC1}"/>
              </a:ext>
            </a:extLst>
          </p:cNvPr>
          <p:cNvCxnSpPr/>
          <p:nvPr/>
        </p:nvCxnSpPr>
        <p:spPr>
          <a:xfrm>
            <a:off x="7293741" y="4460724"/>
            <a:ext cx="0" cy="4389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F88B226-CCFE-F148-A639-E6C8D7CAD05C}"/>
              </a:ext>
            </a:extLst>
          </p:cNvPr>
          <p:cNvCxnSpPr/>
          <p:nvPr/>
        </p:nvCxnSpPr>
        <p:spPr>
          <a:xfrm>
            <a:off x="8853903" y="4460724"/>
            <a:ext cx="0" cy="4389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22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25B8-D573-8B40-829C-6B003D11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67134-E763-1B41-9DD9-31B4A543E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5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the conditional probability formula, it is true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1DBDD2-4DDF-4648-815D-8C5BD6DBA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28458"/>
              </p:ext>
            </p:extLst>
          </p:nvPr>
        </p:nvGraphicFramePr>
        <p:xfrm>
          <a:off x="6816974" y="1292259"/>
          <a:ext cx="469508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86">
                  <a:extLst>
                    <a:ext uri="{9D8B030D-6E8A-4147-A177-3AD203B41FA5}">
                      <a16:colId xmlns:a16="http://schemas.microsoft.com/office/drawing/2014/main" val="2494396446"/>
                    </a:ext>
                  </a:extLst>
                </a:gridCol>
                <a:gridCol w="891956">
                  <a:extLst>
                    <a:ext uri="{9D8B030D-6E8A-4147-A177-3AD203B41FA5}">
                      <a16:colId xmlns:a16="http://schemas.microsoft.com/office/drawing/2014/main" val="1290976533"/>
                    </a:ext>
                  </a:extLst>
                </a:gridCol>
                <a:gridCol w="878644">
                  <a:extLst>
                    <a:ext uri="{9D8B030D-6E8A-4147-A177-3AD203B41FA5}">
                      <a16:colId xmlns:a16="http://schemas.microsoft.com/office/drawing/2014/main" val="1320128498"/>
                    </a:ext>
                  </a:extLst>
                </a:gridCol>
                <a:gridCol w="1238203">
                  <a:extLst>
                    <a:ext uri="{9D8B030D-6E8A-4147-A177-3AD203B41FA5}">
                      <a16:colId xmlns:a16="http://schemas.microsoft.com/office/drawing/2014/main" val="3234752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1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Soph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4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3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586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8A4978-397F-9443-99B7-B5F9A856DBC2}"/>
                  </a:ext>
                </a:extLst>
              </p:cNvPr>
              <p:cNvSpPr/>
              <p:nvPr/>
            </p:nvSpPr>
            <p:spPr>
              <a:xfrm>
                <a:off x="996463" y="2908958"/>
                <a:ext cx="43424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D8A4978-397F-9443-99B7-B5F9A856DB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3" y="2908958"/>
                <a:ext cx="4342426" cy="523220"/>
              </a:xfrm>
              <a:prstGeom prst="rect">
                <a:avLst/>
              </a:prstGeom>
              <a:blipFill>
                <a:blip r:embed="rId2"/>
                <a:stretch>
                  <a:fillRect l="-58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A31317C-81A7-544D-80E2-3DA869A33EC6}"/>
                  </a:ext>
                </a:extLst>
              </p:cNvPr>
              <p:cNvSpPr/>
              <p:nvPr/>
            </p:nvSpPr>
            <p:spPr>
              <a:xfrm>
                <a:off x="996462" y="4459213"/>
                <a:ext cx="835073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𝐹𝑒𝑚𝑎𝑙𝑒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𝑆𝑜𝑝h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𝐹𝑒𝑚𝑎𝑙𝑒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𝑆𝑜𝑝h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𝑆𝑜𝑝h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A31317C-81A7-544D-80E2-3DA869A33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62" y="4459213"/>
                <a:ext cx="8350738" cy="523220"/>
              </a:xfrm>
              <a:prstGeom prst="rect">
                <a:avLst/>
              </a:prstGeom>
              <a:blipFill>
                <a:blip r:embed="rId3"/>
                <a:stretch>
                  <a:fillRect l="-30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7E37D7-FBD1-C64F-84F9-BCDFECA74E60}"/>
                  </a:ext>
                </a:extLst>
              </p:cNvPr>
              <p:cNvSpPr/>
              <p:nvPr/>
            </p:nvSpPr>
            <p:spPr>
              <a:xfrm>
                <a:off x="3858847" y="4920878"/>
                <a:ext cx="45594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              2/6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A7E37D7-FBD1-C64F-84F9-BCDFECA74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47" y="4920878"/>
                <a:ext cx="4559439" cy="523220"/>
              </a:xfrm>
              <a:prstGeom prst="rect">
                <a:avLst/>
              </a:prstGeom>
              <a:blipFill>
                <a:blip r:embed="rId4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3A0FFF7-ED5D-9447-B6C8-FD76BFA03357}"/>
                  </a:ext>
                </a:extLst>
              </p:cNvPr>
              <p:cNvSpPr/>
              <p:nvPr/>
            </p:nvSpPr>
            <p:spPr>
              <a:xfrm>
                <a:off x="5843955" y="4920878"/>
                <a:ext cx="14489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3A0FFF7-ED5D-9447-B6C8-FD76BFA03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55" y="4920878"/>
                <a:ext cx="1448914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7EEEE3-1FC4-6D40-BE23-607E6BC91682}"/>
                  </a:ext>
                </a:extLst>
              </p:cNvPr>
              <p:cNvSpPr/>
              <p:nvPr/>
            </p:nvSpPr>
            <p:spPr>
              <a:xfrm>
                <a:off x="7292869" y="4920878"/>
                <a:ext cx="97887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6/15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7EEEE3-1FC4-6D40-BE23-607E6BC91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869" y="4920878"/>
                <a:ext cx="978879" cy="523220"/>
              </a:xfrm>
              <a:prstGeom prst="rect">
                <a:avLst/>
              </a:prstGeom>
              <a:blipFill>
                <a:blip r:embed="rId6"/>
                <a:stretch>
                  <a:fillRect l="-2564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24BDEDE-3402-5045-B752-F3CE2E2D233D}"/>
                  </a:ext>
                </a:extLst>
              </p:cNvPr>
              <p:cNvSpPr/>
              <p:nvPr/>
            </p:nvSpPr>
            <p:spPr>
              <a:xfrm>
                <a:off x="3858847" y="5378355"/>
                <a:ext cx="42546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             2/15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24BDEDE-3402-5045-B752-F3CE2E2D2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47" y="5378355"/>
                <a:ext cx="4254639" cy="523220"/>
              </a:xfrm>
              <a:prstGeom prst="rect">
                <a:avLst/>
              </a:prstGeom>
              <a:blipFill>
                <a:blip r:embed="rId7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EE3038B-6877-CF47-B651-AD3D4DE331E0}"/>
              </a:ext>
            </a:extLst>
          </p:cNvPr>
          <p:cNvSpPr txBox="1"/>
          <p:nvPr/>
        </p:nvSpPr>
        <p:spPr>
          <a:xfrm>
            <a:off x="217714" y="6197351"/>
            <a:ext cx="1197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should make sense, as there are 2 female sophomores and 15 total students</a:t>
            </a:r>
          </a:p>
        </p:txBody>
      </p:sp>
    </p:spTree>
    <p:extLst>
      <p:ext uri="{BB962C8B-B14F-4D97-AF65-F5344CB8AC3E}">
        <p14:creationId xmlns:p14="http://schemas.microsoft.com/office/powerpoint/2010/main" val="335857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1C65-4B87-F647-A5EB-73B8879B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4F2C2-B5A1-1D42-A434-15EC3DD3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841"/>
            <a:ext cx="10515600" cy="47201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we determine the optimal sequence of hidden states?</a:t>
            </a:r>
          </a:p>
          <a:p>
            <a:r>
              <a:rPr lang="en-US" dirty="0"/>
              <a:t>Let's continue with our coin tossing example, where the hidden state sequence ends with either </a:t>
            </a:r>
            <a:r>
              <a:rPr lang="en-US" i="1" dirty="0"/>
              <a:t>F</a:t>
            </a:r>
            <a:r>
              <a:rPr lang="en-US" dirty="0"/>
              <a:t> or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r>
              <a:rPr lang="en-US" dirty="0"/>
              <a:t>Suppose we know the optimal hidden states for the first two observations, ending with </a:t>
            </a:r>
            <a:r>
              <a:rPr lang="en-US" i="1" dirty="0"/>
              <a:t>F</a:t>
            </a:r>
            <a:r>
              <a:rPr lang="en-US" dirty="0"/>
              <a:t> or </a:t>
            </a:r>
            <a:r>
              <a:rPr lang="en-US" i="1" dirty="0"/>
              <a:t>B</a:t>
            </a:r>
            <a:r>
              <a:rPr lang="en-US" dirty="0"/>
              <a:t>. Then there are 4 possibilities for the next hidden state:</a:t>
            </a:r>
          </a:p>
          <a:p>
            <a:pPr lvl="1"/>
            <a:r>
              <a:rPr lang="en-US" dirty="0"/>
              <a:t>F </a:t>
            </a:r>
            <a:r>
              <a:rPr lang="en-US" dirty="0">
                <a:sym typeface="Wingdings" pitchFamily="2" charset="2"/>
              </a:rPr>
              <a:t> F</a:t>
            </a:r>
          </a:p>
          <a:p>
            <a:pPr lvl="1"/>
            <a:r>
              <a:rPr lang="en-US" dirty="0">
                <a:sym typeface="Wingdings" pitchFamily="2" charset="2"/>
              </a:rPr>
              <a:t>B  F</a:t>
            </a:r>
          </a:p>
          <a:p>
            <a:pPr lvl="1"/>
            <a:r>
              <a:rPr lang="en-US" dirty="0">
                <a:sym typeface="Wingdings" pitchFamily="2" charset="2"/>
              </a:rPr>
              <a:t>F  B</a:t>
            </a:r>
          </a:p>
          <a:p>
            <a:pPr lvl="1"/>
            <a:r>
              <a:rPr lang="en-US" dirty="0">
                <a:sym typeface="Wingdings" pitchFamily="2" charset="2"/>
              </a:rPr>
              <a:t>B  B</a:t>
            </a:r>
          </a:p>
          <a:p>
            <a:r>
              <a:rPr lang="en-US" dirty="0">
                <a:sym typeface="Wingdings" pitchFamily="2" charset="2"/>
              </a:rPr>
              <a:t>This lends itself to a dynamic programming solution, known as the </a:t>
            </a:r>
            <a:r>
              <a:rPr lang="en-US" b="1" dirty="0">
                <a:sym typeface="Wingdings" pitchFamily="2" charset="2"/>
              </a:rPr>
              <a:t>Viterbi algorithm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44135" y="1818917"/>
            <a:ext cx="1435706" cy="15048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572290" y="4152624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32334" y="2158721"/>
            <a:ext cx="986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0.50</a:t>
            </a:r>
          </a:p>
          <a:p>
            <a:endParaRPr lang="en-US" b="1" dirty="0"/>
          </a:p>
          <a:p>
            <a:r>
              <a:rPr lang="en-US" b="1" dirty="0"/>
              <a:t>T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8676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587443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03047" y="3682439"/>
            <a:ext cx="928171" cy="1048956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79842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80386" y="2593108"/>
            <a:ext cx="828290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08542" y="4731395"/>
            <a:ext cx="814485" cy="249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09086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013242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013243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110133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123937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443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240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38083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5254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-46505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062272" y="3348276"/>
            <a:ext cx="0" cy="8395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473996" y="3323742"/>
            <a:ext cx="5472" cy="83556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518246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520540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0023"/>
              </p:ext>
            </p:extLst>
          </p:nvPr>
        </p:nvGraphicFramePr>
        <p:xfrm>
          <a:off x="4779044" y="2027012"/>
          <a:ext cx="7201146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4332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2510726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98378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782305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H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0.50(0.50)=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0.50(0.80)=</a:t>
                      </a:r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3856230" y="76430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Find the optimal state that would generate HTH.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</p:spTree>
    <p:extLst>
      <p:ext uri="{BB962C8B-B14F-4D97-AF65-F5344CB8AC3E}">
        <p14:creationId xmlns:p14="http://schemas.microsoft.com/office/powerpoint/2010/main" val="530146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44135" y="1818917"/>
            <a:ext cx="1435706" cy="15048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572290" y="4152624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32334" y="2158721"/>
            <a:ext cx="986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0.50</a:t>
            </a:r>
          </a:p>
          <a:p>
            <a:endParaRPr lang="en-US" b="1" dirty="0"/>
          </a:p>
          <a:p>
            <a:r>
              <a:rPr lang="en-US" b="1" dirty="0"/>
              <a:t>T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8676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587443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03047" y="3682439"/>
            <a:ext cx="928171" cy="1048956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79842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80386" y="2593108"/>
            <a:ext cx="828290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08542" y="4731395"/>
            <a:ext cx="814485" cy="249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09086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013242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013243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110133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123937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443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240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38083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5254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-46505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062272" y="3348276"/>
            <a:ext cx="0" cy="8395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473996" y="3323742"/>
            <a:ext cx="5472" cy="83556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518246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520540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277390"/>
              </p:ext>
            </p:extLst>
          </p:nvPr>
        </p:nvGraphicFramePr>
        <p:xfrm>
          <a:off x="4779044" y="2027012"/>
          <a:ext cx="7201146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4332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2510726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98378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782305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  <a:p>
                      <a:pPr algn="ctr"/>
                      <a:r>
                        <a:rPr lang="en-US" sz="2400" b="1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  <a:p>
                      <a:pPr algn="ctr"/>
                      <a:r>
                        <a:rPr lang="en-US" sz="24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0.50(0.50)=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0.50(0.80)=</a:t>
                      </a:r>
                      <a:r>
                        <a:rPr lang="en-US" sz="2400" dirty="0">
                          <a:solidFill>
                            <a:schemeClr val="accent1"/>
                          </a:solidFill>
                        </a:rPr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48D0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3856230" y="76430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Find the optimal state that would generate HTH.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76171A-9576-FB4A-B741-B5649ED8B9B3}"/>
                  </a:ext>
                </a:extLst>
              </p:cNvPr>
              <p:cNvSpPr txBox="1"/>
              <p:nvPr/>
            </p:nvSpPr>
            <p:spPr>
              <a:xfrm>
                <a:off x="5873858" y="4218803"/>
                <a:ext cx="47458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F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i="1" dirty="0">
                    <a:sym typeface="Wingdings" pitchFamily="2" charset="2"/>
                  </a:rPr>
                  <a:t>F</a:t>
                </a:r>
                <a:r>
                  <a:rPr lang="en-US" sz="2400" dirty="0">
                    <a:sym typeface="Wingdings" pitchFamily="2" charset="2"/>
                  </a:rPr>
                  <a:t>: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0.25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0.90</a:t>
                </a:r>
                <a:r>
                  <a:rPr lang="en-US" sz="2400" dirty="0">
                    <a:highlight>
                      <a:srgbClr val="FFFF00"/>
                    </a:highlight>
                    <a:sym typeface="Wingdings" pitchFamily="2" charset="2"/>
                  </a:rPr>
                  <a:t>(0.50)</a:t>
                </a:r>
                <a:r>
                  <a:rPr lang="en-US" sz="2400" dirty="0">
                    <a:sym typeface="Wingdings" pitchFamily="2" charset="2"/>
                  </a:rPr>
                  <a:t>=0.1125* </a:t>
                </a:r>
              </a:p>
              <a:p>
                <a:r>
                  <a:rPr lang="en-US" sz="2400" i="1" dirty="0"/>
                  <a:t>B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i="1" dirty="0">
                    <a:sym typeface="Wingdings" pitchFamily="2" charset="2"/>
                  </a:rPr>
                  <a:t>F</a:t>
                </a:r>
                <a:r>
                  <a:rPr lang="en-US" sz="2400" dirty="0">
                    <a:sym typeface="Wingdings" pitchFamily="2" charset="2"/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.40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0.10</a:t>
                </a:r>
                <a:r>
                  <a:rPr lang="en-US" sz="2400" dirty="0">
                    <a:highlight>
                      <a:srgbClr val="FFFF00"/>
                    </a:highlight>
                    <a:sym typeface="Wingdings" pitchFamily="2" charset="2"/>
                  </a:rPr>
                  <a:t>(0.50)</a:t>
                </a:r>
                <a:r>
                  <a:rPr lang="en-US" sz="2400" dirty="0">
                    <a:sym typeface="Wingdings" pitchFamily="2" charset="2"/>
                  </a:rPr>
                  <a:t>=0.02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76171A-9576-FB4A-B741-B5649ED8B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8" y="4218803"/>
                <a:ext cx="4745852" cy="830997"/>
              </a:xfrm>
              <a:prstGeom prst="rect">
                <a:avLst/>
              </a:prstGeom>
              <a:blipFill>
                <a:blip r:embed="rId3"/>
                <a:stretch>
                  <a:fillRect l="-1872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46B64-D331-6643-85BE-AA0820755586}"/>
              </a:ext>
            </a:extLst>
          </p:cNvPr>
          <p:cNvCxnSpPr>
            <a:cxnSpLocks/>
          </p:cNvCxnSpPr>
          <p:nvPr/>
        </p:nvCxnSpPr>
        <p:spPr>
          <a:xfrm>
            <a:off x="8028124" y="3091421"/>
            <a:ext cx="387458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B11E5F-60BE-DB40-B842-BA7E552B071E}"/>
                  </a:ext>
                </a:extLst>
              </p:cNvPr>
              <p:cNvSpPr txBox="1"/>
              <p:nvPr/>
            </p:nvSpPr>
            <p:spPr>
              <a:xfrm>
                <a:off x="5941921" y="5376999"/>
                <a:ext cx="47458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F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i="1" dirty="0">
                    <a:sym typeface="Wingdings" pitchFamily="2" charset="2"/>
                  </a:rPr>
                  <a:t>B</a:t>
                </a:r>
                <a:r>
                  <a:rPr lang="en-US" sz="2400" dirty="0">
                    <a:sym typeface="Wingdings" pitchFamily="2" charset="2"/>
                  </a:rPr>
                  <a:t>: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.25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0.10</a:t>
                </a:r>
                <a:r>
                  <a:rPr lang="en-US" sz="2400" dirty="0">
                    <a:highlight>
                      <a:srgbClr val="48D02F"/>
                    </a:highlight>
                    <a:sym typeface="Wingdings" pitchFamily="2" charset="2"/>
                  </a:rPr>
                  <a:t>(0.20)</a:t>
                </a:r>
                <a:r>
                  <a:rPr lang="en-US" sz="2400" dirty="0">
                    <a:sym typeface="Wingdings" pitchFamily="2" charset="2"/>
                  </a:rPr>
                  <a:t>=0.005 </a:t>
                </a:r>
              </a:p>
              <a:p>
                <a:r>
                  <a:rPr lang="en-US" sz="2400" i="1" dirty="0"/>
                  <a:t>B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i="1" dirty="0">
                    <a:sym typeface="Wingdings" pitchFamily="2" charset="2"/>
                  </a:rPr>
                  <a:t>B</a:t>
                </a:r>
                <a:r>
                  <a:rPr lang="en-US" sz="2400" dirty="0">
                    <a:sym typeface="Wingdings" pitchFamily="2" charset="2"/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.40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0.90</a:t>
                </a:r>
                <a:r>
                  <a:rPr lang="en-US" sz="2400" dirty="0">
                    <a:highlight>
                      <a:srgbClr val="48D02F"/>
                    </a:highlight>
                    <a:sym typeface="Wingdings" pitchFamily="2" charset="2"/>
                  </a:rPr>
                  <a:t>(0.20)</a:t>
                </a:r>
                <a:r>
                  <a:rPr lang="en-US" sz="2400" dirty="0">
                    <a:sym typeface="Wingdings" pitchFamily="2" charset="2"/>
                  </a:rPr>
                  <a:t>=0.072*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B11E5F-60BE-DB40-B842-BA7E552B0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921" y="5376999"/>
                <a:ext cx="4745852" cy="830997"/>
              </a:xfrm>
              <a:prstGeom prst="rect">
                <a:avLst/>
              </a:prstGeom>
              <a:blipFill>
                <a:blip r:embed="rId4"/>
                <a:stretch>
                  <a:fillRect l="-2139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D43939B-263B-C34C-9479-8460B06E4858}"/>
              </a:ext>
            </a:extLst>
          </p:cNvPr>
          <p:cNvSpPr txBox="1"/>
          <p:nvPr/>
        </p:nvSpPr>
        <p:spPr>
          <a:xfrm>
            <a:off x="8645474" y="2861571"/>
            <a:ext cx="15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0.1125*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51BC4-DA1A-4844-B850-45A84DEAF68C}"/>
              </a:ext>
            </a:extLst>
          </p:cNvPr>
          <p:cNvGrpSpPr/>
          <p:nvPr/>
        </p:nvGrpSpPr>
        <p:grpSpPr>
          <a:xfrm>
            <a:off x="8041039" y="3332967"/>
            <a:ext cx="2156847" cy="461665"/>
            <a:chOff x="8041039" y="3332967"/>
            <a:chExt cx="2156847" cy="46166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E39568-5644-D146-8C10-6682A874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041039" y="3522790"/>
              <a:ext cx="38745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1F096E-E95C-2E4A-B8ED-8B9B8243FFB3}"/>
                </a:ext>
              </a:extLst>
            </p:cNvPr>
            <p:cNvSpPr txBox="1"/>
            <p:nvPr/>
          </p:nvSpPr>
          <p:spPr>
            <a:xfrm>
              <a:off x="8645474" y="3332967"/>
              <a:ext cx="1552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0.072*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4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44135" y="1818917"/>
            <a:ext cx="1435706" cy="15048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572290" y="4152624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32334" y="2158721"/>
            <a:ext cx="986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0.50</a:t>
            </a:r>
          </a:p>
          <a:p>
            <a:endParaRPr lang="en-US" b="1" dirty="0"/>
          </a:p>
          <a:p>
            <a:r>
              <a:rPr lang="en-US" b="1" dirty="0"/>
              <a:t>T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8676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587443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03047" y="3682439"/>
            <a:ext cx="928171" cy="1048956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79842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80386" y="2593108"/>
            <a:ext cx="828290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08542" y="4731395"/>
            <a:ext cx="814485" cy="249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09086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013242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013243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110133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123937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443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240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38083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5254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-46505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062272" y="3348276"/>
            <a:ext cx="0" cy="8395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473996" y="3323742"/>
            <a:ext cx="5472" cy="83556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518246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520540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4744"/>
              </p:ext>
            </p:extLst>
          </p:nvPr>
        </p:nvGraphicFramePr>
        <p:xfrm>
          <a:off x="4779044" y="2027012"/>
          <a:ext cx="7201146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4332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2510726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98378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782305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H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0.50(0.50)=0.25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0.50(0.80)=0.40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rgbClr val="48D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3856230" y="76430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Find the optimal state that would generate HTH.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76171A-9576-FB4A-B741-B5649ED8B9B3}"/>
                  </a:ext>
                </a:extLst>
              </p:cNvPr>
              <p:cNvSpPr txBox="1"/>
              <p:nvPr/>
            </p:nvSpPr>
            <p:spPr>
              <a:xfrm>
                <a:off x="5873858" y="4218803"/>
                <a:ext cx="53934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F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i="1" dirty="0">
                    <a:sym typeface="Wingdings" pitchFamily="2" charset="2"/>
                  </a:rPr>
                  <a:t>F</a:t>
                </a:r>
                <a:r>
                  <a:rPr lang="en-US" sz="2400" dirty="0">
                    <a:sym typeface="Wingdings" pitchFamily="2" charset="2"/>
                  </a:rPr>
                  <a:t>: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0.1125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0.90</a:t>
                </a:r>
                <a:r>
                  <a:rPr lang="en-US" sz="2400" dirty="0">
                    <a:highlight>
                      <a:srgbClr val="FFFF00"/>
                    </a:highlight>
                    <a:sym typeface="Wingdings" pitchFamily="2" charset="2"/>
                  </a:rPr>
                  <a:t>(0.50)</a:t>
                </a:r>
                <a:r>
                  <a:rPr lang="en-US" sz="2400" dirty="0">
                    <a:sym typeface="Wingdings" pitchFamily="2" charset="2"/>
                  </a:rPr>
                  <a:t>=0.050625* </a:t>
                </a:r>
              </a:p>
              <a:p>
                <a:r>
                  <a:rPr lang="en-US" sz="2400" i="1" dirty="0"/>
                  <a:t>B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i="1" dirty="0">
                    <a:sym typeface="Wingdings" pitchFamily="2" charset="2"/>
                  </a:rPr>
                  <a:t>F</a:t>
                </a:r>
                <a:r>
                  <a:rPr lang="en-US" sz="2400" dirty="0">
                    <a:sym typeface="Wingdings" pitchFamily="2" charset="2"/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.072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0.10</a:t>
                </a:r>
                <a:r>
                  <a:rPr lang="en-US" sz="2400" dirty="0">
                    <a:highlight>
                      <a:srgbClr val="FFFF00"/>
                    </a:highlight>
                    <a:sym typeface="Wingdings" pitchFamily="2" charset="2"/>
                  </a:rPr>
                  <a:t>(0.50)</a:t>
                </a:r>
                <a:r>
                  <a:rPr lang="en-US" sz="2400" dirty="0">
                    <a:sym typeface="Wingdings" pitchFamily="2" charset="2"/>
                  </a:rPr>
                  <a:t>=0.0324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76171A-9576-FB4A-B741-B5649ED8B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858" y="4218803"/>
                <a:ext cx="5393410" cy="830997"/>
              </a:xfrm>
              <a:prstGeom prst="rect">
                <a:avLst/>
              </a:prstGeom>
              <a:blipFill>
                <a:blip r:embed="rId3"/>
                <a:stretch>
                  <a:fillRect l="-1647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46B64-D331-6643-85BE-AA0820755586}"/>
              </a:ext>
            </a:extLst>
          </p:cNvPr>
          <p:cNvCxnSpPr>
            <a:cxnSpLocks/>
          </p:cNvCxnSpPr>
          <p:nvPr/>
        </p:nvCxnSpPr>
        <p:spPr>
          <a:xfrm>
            <a:off x="8028124" y="3091421"/>
            <a:ext cx="387458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B11E5F-60BE-DB40-B842-BA7E552B071E}"/>
                  </a:ext>
                </a:extLst>
              </p:cNvPr>
              <p:cNvSpPr txBox="1"/>
              <p:nvPr/>
            </p:nvSpPr>
            <p:spPr>
              <a:xfrm>
                <a:off x="5941921" y="5376999"/>
                <a:ext cx="47458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F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i="1" dirty="0">
                    <a:sym typeface="Wingdings" pitchFamily="2" charset="2"/>
                  </a:rPr>
                  <a:t>B</a:t>
                </a:r>
                <a:r>
                  <a:rPr lang="en-US" sz="2400" dirty="0">
                    <a:sym typeface="Wingdings" pitchFamily="2" charset="2"/>
                  </a:rPr>
                  <a:t>: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.1125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0.10</a:t>
                </a:r>
                <a:r>
                  <a:rPr lang="en-US" sz="2400" dirty="0">
                    <a:highlight>
                      <a:srgbClr val="48D02F"/>
                    </a:highlight>
                    <a:sym typeface="Wingdings" pitchFamily="2" charset="2"/>
                  </a:rPr>
                  <a:t>(0.80)</a:t>
                </a:r>
                <a:r>
                  <a:rPr lang="en-US" sz="2400" dirty="0">
                    <a:sym typeface="Wingdings" pitchFamily="2" charset="2"/>
                  </a:rPr>
                  <a:t>=0.009 </a:t>
                </a:r>
              </a:p>
              <a:p>
                <a:r>
                  <a:rPr lang="en-US" sz="2400" i="1" dirty="0"/>
                  <a:t>B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i="1" dirty="0">
                    <a:sym typeface="Wingdings" pitchFamily="2" charset="2"/>
                  </a:rPr>
                  <a:t>B</a:t>
                </a:r>
                <a:r>
                  <a:rPr lang="en-US" sz="2400" dirty="0">
                    <a:sym typeface="Wingdings" pitchFamily="2" charset="2"/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  <a:sym typeface="Wingdings" pitchFamily="2" charset="2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.072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0.90</a:t>
                </a:r>
                <a:r>
                  <a:rPr lang="en-US" sz="2400" dirty="0">
                    <a:highlight>
                      <a:srgbClr val="48D02F"/>
                    </a:highlight>
                    <a:sym typeface="Wingdings" pitchFamily="2" charset="2"/>
                  </a:rPr>
                  <a:t>(0.80)</a:t>
                </a:r>
                <a:r>
                  <a:rPr lang="en-US" sz="2400" dirty="0">
                    <a:sym typeface="Wingdings" pitchFamily="2" charset="2"/>
                  </a:rPr>
                  <a:t>=0.05184*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CB11E5F-60BE-DB40-B842-BA7E552B0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921" y="5376999"/>
                <a:ext cx="4745852" cy="830997"/>
              </a:xfrm>
              <a:prstGeom prst="rect">
                <a:avLst/>
              </a:prstGeom>
              <a:blipFill>
                <a:blip r:embed="rId4"/>
                <a:stretch>
                  <a:fillRect l="-2139" t="-4478" r="-1604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D43939B-263B-C34C-9479-8460B06E4858}"/>
              </a:ext>
            </a:extLst>
          </p:cNvPr>
          <p:cNvSpPr txBox="1"/>
          <p:nvPr/>
        </p:nvSpPr>
        <p:spPr>
          <a:xfrm>
            <a:off x="8645474" y="2861571"/>
            <a:ext cx="15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0.1125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51BC4-DA1A-4844-B850-45A84DEAF68C}"/>
              </a:ext>
            </a:extLst>
          </p:cNvPr>
          <p:cNvGrpSpPr/>
          <p:nvPr/>
        </p:nvGrpSpPr>
        <p:grpSpPr>
          <a:xfrm>
            <a:off x="8041039" y="3332967"/>
            <a:ext cx="2156847" cy="461665"/>
            <a:chOff x="8041039" y="3332967"/>
            <a:chExt cx="2156847" cy="46166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E39568-5644-D146-8C10-6682A874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041039" y="3522790"/>
              <a:ext cx="38745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1F096E-E95C-2E4A-B8ED-8B9B8243FFB3}"/>
                </a:ext>
              </a:extLst>
            </p:cNvPr>
            <p:cNvSpPr txBox="1"/>
            <p:nvPr/>
          </p:nvSpPr>
          <p:spPr>
            <a:xfrm>
              <a:off x="8645474" y="3332967"/>
              <a:ext cx="1552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0.072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476453-8FF8-3849-B790-B22BC774CF3C}"/>
              </a:ext>
            </a:extLst>
          </p:cNvPr>
          <p:cNvCxnSpPr>
            <a:cxnSpLocks/>
          </p:cNvCxnSpPr>
          <p:nvPr/>
        </p:nvCxnSpPr>
        <p:spPr>
          <a:xfrm>
            <a:off x="10004157" y="3091421"/>
            <a:ext cx="387458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7FB1D-188F-F84F-9EDB-5EAF58059FBC}"/>
              </a:ext>
            </a:extLst>
          </p:cNvPr>
          <p:cNvSpPr txBox="1"/>
          <p:nvPr/>
        </p:nvSpPr>
        <p:spPr>
          <a:xfrm>
            <a:off x="10542724" y="2890815"/>
            <a:ext cx="15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0.050625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59921-954F-A44F-9E39-AC7B3DB9342A}"/>
              </a:ext>
            </a:extLst>
          </p:cNvPr>
          <p:cNvSpPr txBox="1"/>
          <p:nvPr/>
        </p:nvSpPr>
        <p:spPr>
          <a:xfrm>
            <a:off x="10546600" y="3300745"/>
            <a:ext cx="15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0.05184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D298A7-81DC-724B-9A50-B6125C40459D}"/>
              </a:ext>
            </a:extLst>
          </p:cNvPr>
          <p:cNvCxnSpPr>
            <a:cxnSpLocks/>
          </p:cNvCxnSpPr>
          <p:nvPr/>
        </p:nvCxnSpPr>
        <p:spPr>
          <a:xfrm>
            <a:off x="10004157" y="3506481"/>
            <a:ext cx="387458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3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/>
      <p:bldP spid="44" grpId="0"/>
      <p:bldP spid="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44135" y="1818917"/>
            <a:ext cx="1435706" cy="150482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1572290" y="4152624"/>
            <a:ext cx="1435706" cy="15048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732334" y="2158721"/>
            <a:ext cx="986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0.50</a:t>
            </a:r>
          </a:p>
          <a:p>
            <a:endParaRPr lang="en-US" b="1" dirty="0"/>
          </a:p>
          <a:p>
            <a:r>
              <a:rPr lang="en-US" b="1" dirty="0"/>
              <a:t>T   0.50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8676" y="4497773"/>
            <a:ext cx="161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    0.80</a:t>
            </a:r>
          </a:p>
          <a:p>
            <a:endParaRPr lang="en-US" b="1" dirty="0"/>
          </a:p>
          <a:p>
            <a:r>
              <a:rPr lang="en-US" b="1" dirty="0"/>
              <a:t>T    0.20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587443" y="2723727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03047" y="3682439"/>
            <a:ext cx="928171" cy="1048956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79842" y="2343534"/>
            <a:ext cx="814485" cy="249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80386" y="2593108"/>
            <a:ext cx="828290" cy="2612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008542" y="4731395"/>
            <a:ext cx="814485" cy="249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09086" y="4980969"/>
            <a:ext cx="828290" cy="261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013242" y="990257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013243" y="1556607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110133" y="5629300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123937" y="5657449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87443" y="2799579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7240" y="4184177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38083" y="613492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5254" y="1009796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-46505" y="3425300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062272" y="3348276"/>
            <a:ext cx="0" cy="83951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473996" y="3323742"/>
            <a:ext cx="5472" cy="835562"/>
          </a:xfrm>
          <a:prstGeom prst="straightConnector1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1518246" y="3497773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2520540" y="3541861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6FD1A1A-5AB8-C44E-A7A4-BD149D11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94133"/>
              </p:ext>
            </p:extLst>
          </p:nvPr>
        </p:nvGraphicFramePr>
        <p:xfrm>
          <a:off x="4779044" y="2027012"/>
          <a:ext cx="7201146" cy="1737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24332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2510726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983783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782305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H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T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  <a:endParaRPr 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0.50(0.50)=0.25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en-US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0.50(0.80)=0.40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88C8927-F5FD-5A49-8EA1-7404363E185E}"/>
              </a:ext>
            </a:extLst>
          </p:cNvPr>
          <p:cNvSpPr/>
          <p:nvPr/>
        </p:nvSpPr>
        <p:spPr>
          <a:xfrm>
            <a:off x="3856230" y="76430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Find the optimal state that would generate HTH.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6171A-9576-FB4A-B741-B5649ED8B9B3}"/>
              </a:ext>
            </a:extLst>
          </p:cNvPr>
          <p:cNvSpPr txBox="1"/>
          <p:nvPr/>
        </p:nvSpPr>
        <p:spPr>
          <a:xfrm>
            <a:off x="5034368" y="3994222"/>
            <a:ext cx="678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optimal final state ends in B, since </a:t>
            </a:r>
          </a:p>
          <a:p>
            <a:r>
              <a:rPr lang="en-US" sz="2400" dirty="0"/>
              <a:t>0.05184 &gt; 0.050625.</a:t>
            </a:r>
          </a:p>
          <a:p>
            <a:endParaRPr lang="en-US" sz="2400" dirty="0"/>
          </a:p>
          <a:p>
            <a:r>
              <a:rPr lang="en-US" sz="2400" dirty="0"/>
              <a:t>We then use </a:t>
            </a:r>
            <a:r>
              <a:rPr lang="en-US" sz="2400" i="1" dirty="0"/>
              <a:t>traceback</a:t>
            </a:r>
            <a:r>
              <a:rPr lang="en-US" sz="2400" dirty="0"/>
              <a:t> to find the optimal path, in this case yielding B </a:t>
            </a:r>
            <a:r>
              <a:rPr lang="en-US" sz="2400" dirty="0">
                <a:sym typeface="Wingdings" pitchFamily="2" charset="2"/>
              </a:rPr>
              <a:t> B  B. 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optimal state sequence is BBB 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46B64-D331-6643-85BE-AA0820755586}"/>
              </a:ext>
            </a:extLst>
          </p:cNvPr>
          <p:cNvCxnSpPr>
            <a:cxnSpLocks/>
          </p:cNvCxnSpPr>
          <p:nvPr/>
        </p:nvCxnSpPr>
        <p:spPr>
          <a:xfrm>
            <a:off x="8028124" y="3091421"/>
            <a:ext cx="38745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43939B-263B-C34C-9479-8460B06E4858}"/>
              </a:ext>
            </a:extLst>
          </p:cNvPr>
          <p:cNvSpPr txBox="1"/>
          <p:nvPr/>
        </p:nvSpPr>
        <p:spPr>
          <a:xfrm>
            <a:off x="8645474" y="2861571"/>
            <a:ext cx="15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0.1125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351BC4-DA1A-4844-B850-45A84DEAF68C}"/>
              </a:ext>
            </a:extLst>
          </p:cNvPr>
          <p:cNvGrpSpPr/>
          <p:nvPr/>
        </p:nvGrpSpPr>
        <p:grpSpPr>
          <a:xfrm>
            <a:off x="8041039" y="3332967"/>
            <a:ext cx="2156847" cy="461665"/>
            <a:chOff x="8041039" y="3332967"/>
            <a:chExt cx="2156847" cy="46166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9E39568-5644-D146-8C10-6682A874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041039" y="3522790"/>
              <a:ext cx="387458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1F096E-E95C-2E4A-B8ED-8B9B8243FFB3}"/>
                </a:ext>
              </a:extLst>
            </p:cNvPr>
            <p:cNvSpPr txBox="1"/>
            <p:nvPr/>
          </p:nvSpPr>
          <p:spPr>
            <a:xfrm>
              <a:off x="8645474" y="3332967"/>
              <a:ext cx="1552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0.072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476453-8FF8-3849-B790-B22BC774CF3C}"/>
              </a:ext>
            </a:extLst>
          </p:cNvPr>
          <p:cNvCxnSpPr>
            <a:cxnSpLocks/>
          </p:cNvCxnSpPr>
          <p:nvPr/>
        </p:nvCxnSpPr>
        <p:spPr>
          <a:xfrm>
            <a:off x="10004157" y="3091421"/>
            <a:ext cx="38745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47FB1D-188F-F84F-9EDB-5EAF58059FBC}"/>
              </a:ext>
            </a:extLst>
          </p:cNvPr>
          <p:cNvSpPr txBox="1"/>
          <p:nvPr/>
        </p:nvSpPr>
        <p:spPr>
          <a:xfrm>
            <a:off x="10542724" y="2890815"/>
            <a:ext cx="15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0.050625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759921-954F-A44F-9E39-AC7B3DB9342A}"/>
              </a:ext>
            </a:extLst>
          </p:cNvPr>
          <p:cNvSpPr txBox="1"/>
          <p:nvPr/>
        </p:nvSpPr>
        <p:spPr>
          <a:xfrm>
            <a:off x="10546600" y="3300745"/>
            <a:ext cx="15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0.05184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D298A7-81DC-724B-9A50-B6125C40459D}"/>
              </a:ext>
            </a:extLst>
          </p:cNvPr>
          <p:cNvCxnSpPr>
            <a:cxnSpLocks/>
          </p:cNvCxnSpPr>
          <p:nvPr/>
        </p:nvCxnSpPr>
        <p:spPr>
          <a:xfrm>
            <a:off x="10004157" y="3506481"/>
            <a:ext cx="387458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9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BDC1B0D4-BF5B-5B4A-80B8-766E2E92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116" y="590826"/>
            <a:ext cx="7826644" cy="705640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500CF243-233D-064E-AC1D-3C6572A4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5" y="-329253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97C1AE-2F2B-2C4F-AFEE-1A66A184E714}"/>
              </a:ext>
            </a:extLst>
          </p:cNvPr>
          <p:cNvSpPr txBox="1"/>
          <p:nvPr/>
        </p:nvSpPr>
        <p:spPr>
          <a:xfrm>
            <a:off x="1910342" y="2403276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40F4BF-A9B3-DA4F-94E5-010D1A754B98}"/>
              </a:ext>
            </a:extLst>
          </p:cNvPr>
          <p:cNvSpPr txBox="1"/>
          <p:nvPr/>
        </p:nvSpPr>
        <p:spPr>
          <a:xfrm>
            <a:off x="5256683" y="2403276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B2C105-0708-5B40-B61B-F383D8988375}"/>
              </a:ext>
            </a:extLst>
          </p:cNvPr>
          <p:cNvSpPr txBox="1"/>
          <p:nvPr/>
        </p:nvSpPr>
        <p:spPr>
          <a:xfrm>
            <a:off x="1101847" y="4802930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EA0C2B-9441-0742-806C-4814D9E6875D}"/>
              </a:ext>
            </a:extLst>
          </p:cNvPr>
          <p:cNvSpPr txBox="1"/>
          <p:nvPr/>
        </p:nvSpPr>
        <p:spPr>
          <a:xfrm>
            <a:off x="649813" y="6117703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C0AC7F-1B56-A640-B087-1869B81F2069}"/>
              </a:ext>
            </a:extLst>
          </p:cNvPr>
          <p:cNvSpPr txBox="1"/>
          <p:nvPr/>
        </p:nvSpPr>
        <p:spPr>
          <a:xfrm>
            <a:off x="2398263" y="6117702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BA6912B-9CAA-4D4D-9D1C-81FD0815F7BB}"/>
              </a:ext>
            </a:extLst>
          </p:cNvPr>
          <p:cNvSpPr txBox="1"/>
          <p:nvPr/>
        </p:nvSpPr>
        <p:spPr>
          <a:xfrm>
            <a:off x="3977522" y="6117702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6CACB0-2B31-BC40-A29F-EF452AF0446F}"/>
              </a:ext>
            </a:extLst>
          </p:cNvPr>
          <p:cNvSpPr txBox="1"/>
          <p:nvPr/>
        </p:nvSpPr>
        <p:spPr>
          <a:xfrm>
            <a:off x="5711025" y="6117702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54743E-250C-A14E-95CF-AB1772DC6523}"/>
              </a:ext>
            </a:extLst>
          </p:cNvPr>
          <p:cNvSpPr txBox="1"/>
          <p:nvPr/>
        </p:nvSpPr>
        <p:spPr>
          <a:xfrm>
            <a:off x="6168500" y="4751246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13978-1668-2B48-8D4E-B83791E91612}"/>
              </a:ext>
            </a:extLst>
          </p:cNvPr>
          <p:cNvSpPr txBox="1"/>
          <p:nvPr/>
        </p:nvSpPr>
        <p:spPr>
          <a:xfrm>
            <a:off x="6577776" y="6117701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70D2F66-F87F-1C4E-BA57-34C0A1266B27}"/>
              </a:ext>
            </a:extLst>
          </p:cNvPr>
          <p:cNvSpPr txBox="1"/>
          <p:nvPr/>
        </p:nvSpPr>
        <p:spPr>
          <a:xfrm>
            <a:off x="4843257" y="6117700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6B248AC-5B66-DE48-8BA3-9C33743DA814}"/>
              </a:ext>
            </a:extLst>
          </p:cNvPr>
          <p:cNvSpPr txBox="1"/>
          <p:nvPr/>
        </p:nvSpPr>
        <p:spPr>
          <a:xfrm>
            <a:off x="3205256" y="6117699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877B5F1-9CF1-DD42-8D3E-7C63937974E8}"/>
              </a:ext>
            </a:extLst>
          </p:cNvPr>
          <p:cNvSpPr txBox="1"/>
          <p:nvPr/>
        </p:nvSpPr>
        <p:spPr>
          <a:xfrm>
            <a:off x="1491614" y="6117698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B59A5C-C447-6C43-AA80-7C17761711B5}"/>
              </a:ext>
            </a:extLst>
          </p:cNvPr>
          <p:cNvSpPr txBox="1"/>
          <p:nvPr/>
        </p:nvSpPr>
        <p:spPr>
          <a:xfrm>
            <a:off x="2775252" y="4751245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4DBD7B2-E92A-BD4C-930D-0272ED5E4216}"/>
              </a:ext>
            </a:extLst>
          </p:cNvPr>
          <p:cNvSpPr txBox="1"/>
          <p:nvPr/>
        </p:nvSpPr>
        <p:spPr>
          <a:xfrm>
            <a:off x="4428406" y="4751244"/>
            <a:ext cx="338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A4F28C-B681-2C45-A612-B88904336287}"/>
              </a:ext>
            </a:extLst>
          </p:cNvPr>
          <p:cNvSpPr/>
          <p:nvPr/>
        </p:nvSpPr>
        <p:spPr>
          <a:xfrm>
            <a:off x="5072838" y="6462793"/>
            <a:ext cx="2689229" cy="547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4C65ED52-BE14-A742-8B10-BFA083CADF7F}"/>
              </a:ext>
            </a:extLst>
          </p:cNvPr>
          <p:cNvGraphicFramePr>
            <a:graphicFrameLocks noGrp="1"/>
          </p:cNvGraphicFramePr>
          <p:nvPr/>
        </p:nvGraphicFramePr>
        <p:xfrm>
          <a:off x="6049406" y="1710791"/>
          <a:ext cx="4458445" cy="1493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3421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989005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229946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446073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H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T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5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0.1125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0.05184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D4B4B20-EE23-E146-A43C-6266F6DC2B54}"/>
              </a:ext>
            </a:extLst>
          </p:cNvPr>
          <p:cNvCxnSpPr>
            <a:cxnSpLocks/>
          </p:cNvCxnSpPr>
          <p:nvPr/>
        </p:nvCxnSpPr>
        <p:spPr>
          <a:xfrm>
            <a:off x="7609170" y="2604720"/>
            <a:ext cx="38745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91B5683-818F-6D46-8CBF-46D8792BD6E0}"/>
              </a:ext>
            </a:extLst>
          </p:cNvPr>
          <p:cNvCxnSpPr>
            <a:cxnSpLocks/>
          </p:cNvCxnSpPr>
          <p:nvPr/>
        </p:nvCxnSpPr>
        <p:spPr>
          <a:xfrm>
            <a:off x="7622085" y="3036089"/>
            <a:ext cx="387458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9E3550B-7FAB-1C40-BDBC-5C392ED619E9}"/>
              </a:ext>
            </a:extLst>
          </p:cNvPr>
          <p:cNvCxnSpPr>
            <a:cxnSpLocks/>
          </p:cNvCxnSpPr>
          <p:nvPr/>
        </p:nvCxnSpPr>
        <p:spPr>
          <a:xfrm>
            <a:off x="8949776" y="2589221"/>
            <a:ext cx="38745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37028D-5FF0-B646-9DD9-53E6DC5E3FE2}"/>
              </a:ext>
            </a:extLst>
          </p:cNvPr>
          <p:cNvCxnSpPr>
            <a:cxnSpLocks/>
          </p:cNvCxnSpPr>
          <p:nvPr/>
        </p:nvCxnSpPr>
        <p:spPr>
          <a:xfrm>
            <a:off x="8949776" y="3004281"/>
            <a:ext cx="387458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AF7E1C-290E-DA4D-BE91-3A71BE672E72}"/>
              </a:ext>
            </a:extLst>
          </p:cNvPr>
          <p:cNvSpPr/>
          <p:nvPr/>
        </p:nvSpPr>
        <p:spPr>
          <a:xfrm>
            <a:off x="2398263" y="852407"/>
            <a:ext cx="2674575" cy="511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D388B-5D04-E649-9EF6-D2F79AB1BF96}"/>
              </a:ext>
            </a:extLst>
          </p:cNvPr>
          <p:cNvSpPr/>
          <p:nvPr/>
        </p:nvSpPr>
        <p:spPr>
          <a:xfrm>
            <a:off x="2146495" y="4064123"/>
            <a:ext cx="1335151" cy="2515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6E521F-ECA4-EB4C-BB7D-0B166EE993F9}"/>
              </a:ext>
            </a:extLst>
          </p:cNvPr>
          <p:cNvSpPr/>
          <p:nvPr/>
        </p:nvSpPr>
        <p:spPr>
          <a:xfrm>
            <a:off x="3733415" y="4123719"/>
            <a:ext cx="1698676" cy="2515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412E7-FFC0-8C4A-B14D-186FF8F8C1C6}"/>
              </a:ext>
            </a:extLst>
          </p:cNvPr>
          <p:cNvSpPr/>
          <p:nvPr/>
        </p:nvSpPr>
        <p:spPr>
          <a:xfrm>
            <a:off x="1292959" y="5435269"/>
            <a:ext cx="1335151" cy="1214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F4E80F-3E0A-154C-9B1A-3549C296DB8D}"/>
              </a:ext>
            </a:extLst>
          </p:cNvPr>
          <p:cNvSpPr/>
          <p:nvPr/>
        </p:nvSpPr>
        <p:spPr>
          <a:xfrm>
            <a:off x="4927489" y="5385167"/>
            <a:ext cx="1335151" cy="1214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76053C-62C2-5043-8AD0-901C9D2CB0F0}"/>
                  </a:ext>
                </a:extLst>
              </p:cNvPr>
              <p:cNvSpPr txBox="1"/>
              <p:nvPr/>
            </p:nvSpPr>
            <p:spPr>
              <a:xfrm>
                <a:off x="7042991" y="3635679"/>
                <a:ext cx="515828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100 coin tosses, then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Brute force: 2</a:t>
                </a:r>
                <a:r>
                  <a:rPr lang="en-US" sz="2400" baseline="30000" dirty="0"/>
                  <a:t>100</a:t>
                </a:r>
                <a:r>
                  <a:rPr lang="en-US" sz="2400" dirty="0"/>
                  <a:t> possibilities (31 digits. Not feasible …</a:t>
                </a:r>
              </a:p>
              <a:p>
                <a:endParaRPr lang="en-US" sz="2400" baseline="30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Viterbi: (roughly)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×4=400</m:t>
                    </m:r>
                  </m:oMath>
                </a14:m>
                <a:r>
                  <a:rPr lang="en-US" sz="2400" dirty="0"/>
                  <a:t> calculations (no problem)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aseline="30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aseline="30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76053C-62C2-5043-8AD0-901C9D2CB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991" y="3635679"/>
                <a:ext cx="5158286" cy="3046988"/>
              </a:xfrm>
              <a:prstGeom prst="rect">
                <a:avLst/>
              </a:prstGeom>
              <a:blipFill>
                <a:blip r:embed="rId4"/>
                <a:stretch>
                  <a:fillRect l="-1720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CC398FD-568C-7441-A2AA-2DB52C8A4956}"/>
              </a:ext>
            </a:extLst>
          </p:cNvPr>
          <p:cNvSpPr txBox="1"/>
          <p:nvPr/>
        </p:nvSpPr>
        <p:spPr>
          <a:xfrm>
            <a:off x="138817" y="790202"/>
            <a:ext cx="8354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Viterbi algorithm eliminates non-optimal paths</a:t>
            </a:r>
          </a:p>
        </p:txBody>
      </p:sp>
    </p:spTree>
    <p:extLst>
      <p:ext uri="{BB962C8B-B14F-4D97-AF65-F5344CB8AC3E}">
        <p14:creationId xmlns:p14="http://schemas.microsoft.com/office/powerpoint/2010/main" val="282890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047A2-2635-C441-AD22-0C3304715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00" y="154984"/>
            <a:ext cx="7791309" cy="58360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A0EA9E-6BDA-4E4F-84CF-9EFC7EC91E68}"/>
              </a:ext>
            </a:extLst>
          </p:cNvPr>
          <p:cNvSpPr/>
          <p:nvPr/>
        </p:nvSpPr>
        <p:spPr>
          <a:xfrm>
            <a:off x="558373" y="6056685"/>
            <a:ext cx="8821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Note: probabilities are on the log2 scale.</a:t>
            </a:r>
          </a:p>
          <a:p>
            <a:r>
              <a:rPr lang="en-US" dirty="0"/>
              <a:t>Source (no longer available), </a:t>
            </a:r>
            <a:r>
              <a:rPr lang="en-US" dirty="0">
                <a:hlinkClick r:id="rId3"/>
              </a:rPr>
              <a:t>http://homepages.ulb.ac.be/%7Edgonze/TEACHING/viterbi.pdf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F59C9-B619-7045-A796-41B7115E2F15}"/>
              </a:ext>
            </a:extLst>
          </p:cNvPr>
          <p:cNvSpPr txBox="1"/>
          <p:nvPr/>
        </p:nvSpPr>
        <p:spPr>
          <a:xfrm>
            <a:off x="8524068" y="743919"/>
            <a:ext cx="35026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"Simple" model:</a:t>
            </a:r>
          </a:p>
          <a:p>
            <a:r>
              <a:rPr lang="en-US" dirty="0">
                <a:hlinkClick r:id="rId4"/>
              </a:rPr>
              <a:t>https://bmcbioinformatics.biomedcentral.com/articles/10.1186/1471-2105-5-59</a:t>
            </a:r>
            <a:endParaRPr lang="en-US" dirty="0"/>
          </a:p>
          <a:p>
            <a:endParaRPr lang="en-US" dirty="0"/>
          </a:p>
          <a:p>
            <a:r>
              <a:rPr lang="en-US" dirty="0"/>
              <a:t>Augustus Model:</a:t>
            </a:r>
          </a:p>
          <a:p>
            <a:r>
              <a:rPr lang="en-US" dirty="0">
                <a:hlinkClick r:id="rId5"/>
              </a:rPr>
              <a:t>https://academic.oup.com/bioinformatics/article/19/suppl_2/ii215/180603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1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713F-2186-CD43-9332-45961113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Bayes'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57C16-464A-5947-B89B-09773AC2C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2179"/>
                <a:ext cx="10515600" cy="14920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57C16-464A-5947-B89B-09773AC2C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2179"/>
                <a:ext cx="10515600" cy="1492006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2284D2-05FD-CD41-B0E4-21C5D6EC0FFA}"/>
                  </a:ext>
                </a:extLst>
              </p:cNvPr>
              <p:cNvSpPr/>
              <p:nvPr/>
            </p:nvSpPr>
            <p:spPr>
              <a:xfrm>
                <a:off x="755860" y="3440268"/>
                <a:ext cx="6992815" cy="680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𝑆𝑜𝑝h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𝐹𝑒𝑚𝑎𝑙𝑒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𝐹𝑒𝑚𝑎𝑙𝑒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𝑆𝑜𝑝h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𝑆𝑜𝑝h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𝐹𝑒𝑚𝑎𝑙𝑒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2284D2-05FD-CD41-B0E4-21C5D6EC0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60" y="3440268"/>
                <a:ext cx="6992815" cy="680699"/>
              </a:xfrm>
              <a:prstGeom prst="rect">
                <a:avLst/>
              </a:prstGeom>
              <a:blipFill>
                <a:blip r:embed="rId3"/>
                <a:stretch>
                  <a:fillRect l="-36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7190EC-E7FF-2442-B24D-04567AD8EE87}"/>
                  </a:ext>
                </a:extLst>
              </p:cNvPr>
              <p:cNvSpPr/>
              <p:nvPr/>
            </p:nvSpPr>
            <p:spPr>
              <a:xfrm>
                <a:off x="3078988" y="4309653"/>
                <a:ext cx="2131645" cy="1384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E7190EC-E7FF-2442-B24D-04567AD8E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88" y="4309653"/>
                <a:ext cx="2131645" cy="1384290"/>
              </a:xfrm>
              <a:prstGeom prst="rect">
                <a:avLst/>
              </a:prstGeom>
              <a:blipFill>
                <a:blip r:embed="rId4"/>
                <a:stretch>
                  <a:fillRect r="-27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612EC-189E-1C43-AAFD-058CA52715FF}"/>
                  </a:ext>
                </a:extLst>
              </p:cNvPr>
              <p:cNvSpPr/>
              <p:nvPr/>
            </p:nvSpPr>
            <p:spPr>
              <a:xfrm>
                <a:off x="2844526" y="5737486"/>
                <a:ext cx="2131645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     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612EC-189E-1C43-AAFD-058CA5271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26" y="5737486"/>
                <a:ext cx="2131645" cy="783804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859AE57-58ED-C342-A83A-B7F4C4418549}"/>
              </a:ext>
            </a:extLst>
          </p:cNvPr>
          <p:cNvSpPr txBox="1"/>
          <p:nvPr/>
        </p:nvSpPr>
        <p:spPr>
          <a:xfrm>
            <a:off x="6067388" y="4322119"/>
            <a:ext cx="5386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should make sense, as there are 2 female sophomores and 5 total females</a:t>
            </a:r>
          </a:p>
          <a:p>
            <a:endParaRPr lang="en-US" sz="2400" dirty="0"/>
          </a:p>
          <a:p>
            <a:r>
              <a:rPr lang="en-US" sz="2400" dirty="0"/>
              <a:t>(given the person is female – and there are 5 females – there are 2 sophomores)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082D73-7792-A741-8A6D-E0CF1C789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243702"/>
              </p:ext>
            </p:extLst>
          </p:nvPr>
        </p:nvGraphicFramePr>
        <p:xfrm>
          <a:off x="6658711" y="1008185"/>
          <a:ext cx="469508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86">
                  <a:extLst>
                    <a:ext uri="{9D8B030D-6E8A-4147-A177-3AD203B41FA5}">
                      <a16:colId xmlns:a16="http://schemas.microsoft.com/office/drawing/2014/main" val="2494396446"/>
                    </a:ext>
                  </a:extLst>
                </a:gridCol>
                <a:gridCol w="891956">
                  <a:extLst>
                    <a:ext uri="{9D8B030D-6E8A-4147-A177-3AD203B41FA5}">
                      <a16:colId xmlns:a16="http://schemas.microsoft.com/office/drawing/2014/main" val="1290976533"/>
                    </a:ext>
                  </a:extLst>
                </a:gridCol>
                <a:gridCol w="878644">
                  <a:extLst>
                    <a:ext uri="{9D8B030D-6E8A-4147-A177-3AD203B41FA5}">
                      <a16:colId xmlns:a16="http://schemas.microsoft.com/office/drawing/2014/main" val="1320128498"/>
                    </a:ext>
                  </a:extLst>
                </a:gridCol>
                <a:gridCol w="1238203">
                  <a:extLst>
                    <a:ext uri="{9D8B030D-6E8A-4147-A177-3AD203B41FA5}">
                      <a16:colId xmlns:a16="http://schemas.microsoft.com/office/drawing/2014/main" val="3234752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1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Soph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4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3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5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93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0788-66D6-AB41-9B0D-A6DA46A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Bayes'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E5BEF26-AF39-1642-8869-0A4458D25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For some calculations, we do not need to calculate the denominator,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Instead, we can use the fact that 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means "is proportional to".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E5BEF26-AF39-1642-8869-0A4458D25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5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713F-2186-CD43-9332-45961113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35" y="160002"/>
            <a:ext cx="10515600" cy="1325563"/>
          </a:xfrm>
        </p:spPr>
        <p:txBody>
          <a:bodyPr/>
          <a:lstStyle/>
          <a:p>
            <a:r>
              <a:rPr lang="en-US" dirty="0"/>
              <a:t>Bayes'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7C16-464A-5947-B89B-09773AC2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6" y="1239011"/>
            <a:ext cx="6918847" cy="986296"/>
          </a:xfrm>
        </p:spPr>
        <p:txBody>
          <a:bodyPr>
            <a:normAutofit/>
          </a:bodyPr>
          <a:lstStyle/>
          <a:p>
            <a:r>
              <a:rPr lang="en-US" dirty="0"/>
              <a:t>A female student is selected. Is the student more likely to be a sophomore or a senior?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2284D2-05FD-CD41-B0E4-21C5D6EC0FFA}"/>
                  </a:ext>
                </a:extLst>
              </p:cNvPr>
              <p:cNvSpPr/>
              <p:nvPr/>
            </p:nvSpPr>
            <p:spPr>
              <a:xfrm>
                <a:off x="422036" y="2225307"/>
                <a:ext cx="7959964" cy="986296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𝑆𝑜𝑝h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𝐹𝑒𝑚𝑎𝑙𝑒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𝐹𝑒𝑚𝑎𝑙𝑒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𝑆𝑜𝑝h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𝑆𝑜𝑝h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=</m:t>
                    </m:r>
                  </m:oMath>
                </a14:m>
                <a:r>
                  <a:rPr lang="en-US" sz="2400" dirty="0"/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=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02284D2-05FD-CD41-B0E4-21C5D6EC0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6" y="2225307"/>
                <a:ext cx="7959964" cy="986296"/>
              </a:xfrm>
              <a:prstGeom prst="rect">
                <a:avLst/>
              </a:prstGeom>
              <a:blipFill>
                <a:blip r:embed="rId2"/>
                <a:stretch>
                  <a:fillRect l="-63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4A3F53-A668-0143-9027-30531F2D484B}"/>
                  </a:ext>
                </a:extLst>
              </p:cNvPr>
              <p:cNvSpPr/>
              <p:nvPr/>
            </p:nvSpPr>
            <p:spPr>
              <a:xfrm>
                <a:off x="292524" y="3441846"/>
                <a:ext cx="8581287" cy="1018997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𝑆𝑒𝑛𝑖𝑜𝑟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𝐹𝑒𝑚𝑎𝑙𝑒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𝐹𝑒𝑚𝑎𝑙𝑒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𝑒𝑛𝑖𝑜𝑟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𝑒𝑛𝑖𝑜𝑟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=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15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4A3F53-A668-0143-9027-30531F2D4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24" y="3441846"/>
                <a:ext cx="8581287" cy="1018997"/>
              </a:xfrm>
              <a:prstGeom prst="rect">
                <a:avLst/>
              </a:prstGeom>
              <a:blipFill>
                <a:blip r:embed="rId3"/>
                <a:stretch>
                  <a:fillRect l="-737" b="-609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AFE99DF-88BD-BE40-846D-4ED59A6E1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5685"/>
              </p:ext>
            </p:extLst>
          </p:nvPr>
        </p:nvGraphicFramePr>
        <p:xfrm>
          <a:off x="7340883" y="199072"/>
          <a:ext cx="469508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86">
                  <a:extLst>
                    <a:ext uri="{9D8B030D-6E8A-4147-A177-3AD203B41FA5}">
                      <a16:colId xmlns:a16="http://schemas.microsoft.com/office/drawing/2014/main" val="2494396446"/>
                    </a:ext>
                  </a:extLst>
                </a:gridCol>
                <a:gridCol w="891956">
                  <a:extLst>
                    <a:ext uri="{9D8B030D-6E8A-4147-A177-3AD203B41FA5}">
                      <a16:colId xmlns:a16="http://schemas.microsoft.com/office/drawing/2014/main" val="1290976533"/>
                    </a:ext>
                  </a:extLst>
                </a:gridCol>
                <a:gridCol w="878644">
                  <a:extLst>
                    <a:ext uri="{9D8B030D-6E8A-4147-A177-3AD203B41FA5}">
                      <a16:colId xmlns:a16="http://schemas.microsoft.com/office/drawing/2014/main" val="1320128498"/>
                    </a:ext>
                  </a:extLst>
                </a:gridCol>
                <a:gridCol w="1238203">
                  <a:extLst>
                    <a:ext uri="{9D8B030D-6E8A-4147-A177-3AD203B41FA5}">
                      <a16:colId xmlns:a16="http://schemas.microsoft.com/office/drawing/2014/main" val="3234752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1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Soph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4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3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58670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75098-1962-7F40-8F7B-EEBAF2FC3D94}"/>
              </a:ext>
            </a:extLst>
          </p:cNvPr>
          <p:cNvGrpSpPr/>
          <p:nvPr/>
        </p:nvGrpSpPr>
        <p:grpSpPr>
          <a:xfrm>
            <a:off x="292524" y="4688114"/>
            <a:ext cx="11334817" cy="2061029"/>
            <a:chOff x="292524" y="4688114"/>
            <a:chExt cx="11334817" cy="2061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7F03BE8-4A0C-2C4F-B041-1E452B22792E}"/>
                    </a:ext>
                  </a:extLst>
                </p:cNvPr>
                <p:cNvSpPr txBox="1"/>
                <p:nvPr/>
              </p:nvSpPr>
              <p:spPr>
                <a:xfrm>
                  <a:off x="422036" y="4969144"/>
                  <a:ext cx="11205305" cy="616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Since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𝑆𝑜𝑝h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𝐹𝑒𝑚𝑎𝑙𝑒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a14:m>
                  <a:r>
                    <a:rPr lang="en-US" sz="2400" dirty="0"/>
                    <a:t>  and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𝑆𝑒𝑛𝑖𝑜𝑟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𝐹𝑒𝑚𝑎𝑙𝑒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a14:m>
                  <a:r>
                    <a:rPr lang="en-US" sz="2400" dirty="0"/>
                    <a:t>  the selected individual is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7F03BE8-4A0C-2C4F-B041-1E452B227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36" y="4969144"/>
                  <a:ext cx="11205305" cy="616964"/>
                </a:xfrm>
                <a:prstGeom prst="rect">
                  <a:avLst/>
                </a:prstGeom>
                <a:blipFill>
                  <a:blip r:embed="rId4"/>
                  <a:stretch>
                    <a:fillRect l="-79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E3AEA70-2213-4946-8E61-A058DA29CEBE}"/>
                    </a:ext>
                  </a:extLst>
                </p:cNvPr>
                <p:cNvSpPr/>
                <p:nvPr/>
              </p:nvSpPr>
              <p:spPr>
                <a:xfrm>
                  <a:off x="949718" y="5840806"/>
                  <a:ext cx="9470285" cy="7165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𝑆𝑜𝑝h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𝐹𝑒𝑚𝑎𝑙𝑒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𝑒𝑛𝑖𝑜𝑟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𝐹𝑒𝑚𝑎𝑙𝑒</m:t>
                              </m:r>
                            </m:e>
                          </m:d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en-US" sz="2400" dirty="0"/>
                    <a:t> times as likely to be a sophomore than a senior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E3AEA70-2213-4946-8E61-A058DA29C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18" y="5840806"/>
                  <a:ext cx="9470285" cy="716543"/>
                </a:xfrm>
                <a:prstGeom prst="rect">
                  <a:avLst/>
                </a:prstGeom>
                <a:blipFill>
                  <a:blip r:embed="rId5"/>
                  <a:stretch>
                    <a:fillRect t="-56140" b="-877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6901FB-1744-B346-A6D8-1D872498CE40}"/>
                </a:ext>
              </a:extLst>
            </p:cNvPr>
            <p:cNvSpPr/>
            <p:nvPr/>
          </p:nvSpPr>
          <p:spPr>
            <a:xfrm>
              <a:off x="292524" y="4688114"/>
              <a:ext cx="11101190" cy="2061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872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3E35-28D8-9849-A655-84E6AF12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E0C31-60D0-C94E-ABA0-D77BB9212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random variables (or states)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with the property that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depends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previous states (including the current one). </a:t>
                </a:r>
              </a:p>
              <a:p>
                <a:r>
                  <a:rPr lang="en-US" dirty="0"/>
                  <a:t>Usually,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taken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which case the next state depends only on the current one, and the Markov chain is said to have the Markov property and is a first order Markov model. </a:t>
                </a:r>
              </a:p>
              <a:p>
                <a:r>
                  <a:rPr lang="en-US" dirty="0"/>
                  <a:t>Formally, first order Markov models have the property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E0C31-60D0-C94E-ABA0-D77BB9212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642FD3-E679-1E40-8B8E-BD7779AF6B99}"/>
              </a:ext>
            </a:extLst>
          </p:cNvPr>
          <p:cNvGrpSpPr/>
          <p:nvPr/>
        </p:nvGrpSpPr>
        <p:grpSpPr>
          <a:xfrm>
            <a:off x="174983" y="366125"/>
            <a:ext cx="3923660" cy="5757880"/>
            <a:chOff x="446856" y="445972"/>
            <a:chExt cx="3923660" cy="5757880"/>
          </a:xfrm>
        </p:grpSpPr>
        <p:sp>
          <p:nvSpPr>
            <p:cNvPr id="4" name="Oval 3"/>
            <p:cNvSpPr/>
            <p:nvPr/>
          </p:nvSpPr>
          <p:spPr>
            <a:xfrm>
              <a:off x="2037496" y="1274632"/>
              <a:ext cx="1435706" cy="15048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065651" y="3608339"/>
              <a:ext cx="1435706" cy="150482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B</a:t>
              </a:r>
              <a:endParaRPr lang="en-US" sz="4400" dirty="0"/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V="1">
              <a:off x="1080804" y="2179442"/>
              <a:ext cx="915620" cy="8690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1096408" y="3138154"/>
              <a:ext cx="928171" cy="10489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2506603" y="445972"/>
              <a:ext cx="552450" cy="883883"/>
            </a:xfrm>
            <a:custGeom>
              <a:avLst/>
              <a:gdLst>
                <a:gd name="connsiteX0" fmla="*/ 552450 w 552450"/>
                <a:gd name="connsiteY0" fmla="*/ 883883 h 883883"/>
                <a:gd name="connsiteX1" fmla="*/ 83084 w 552450"/>
                <a:gd name="connsiteY1" fmla="*/ 316 h 883883"/>
                <a:gd name="connsiteX2" fmla="*/ 255 w 552450"/>
                <a:gd name="connsiteY2" fmla="*/ 773437 h 88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2450" h="883883">
                  <a:moveTo>
                    <a:pt x="552450" y="883883"/>
                  </a:moveTo>
                  <a:cubicBezTo>
                    <a:pt x="363783" y="451303"/>
                    <a:pt x="175116" y="18724"/>
                    <a:pt x="83084" y="316"/>
                  </a:cubicBezTo>
                  <a:cubicBezTo>
                    <a:pt x="-8948" y="-18092"/>
                    <a:pt x="255" y="773437"/>
                    <a:pt x="255" y="77343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endCxn id="25" idx="2"/>
            </p:cNvCxnSpPr>
            <p:nvPr/>
          </p:nvCxnSpPr>
          <p:spPr>
            <a:xfrm>
              <a:off x="2506604" y="1012322"/>
              <a:ext cx="255" cy="2070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2603494" y="5085015"/>
              <a:ext cx="427951" cy="1118837"/>
            </a:xfrm>
            <a:custGeom>
              <a:avLst/>
              <a:gdLst>
                <a:gd name="connsiteX0" fmla="*/ 427951 w 427951"/>
                <a:gd name="connsiteY0" fmla="*/ 0 h 1118837"/>
                <a:gd name="connsiteX1" fmla="*/ 193268 w 427951"/>
                <a:gd name="connsiteY1" fmla="*/ 1118265 h 1118837"/>
                <a:gd name="connsiteX2" fmla="*/ 0 w 427951"/>
                <a:gd name="connsiteY2" fmla="*/ 165669 h 1118837"/>
                <a:gd name="connsiteX3" fmla="*/ 0 w 427951"/>
                <a:gd name="connsiteY3" fmla="*/ 165669 h 1118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7951" h="1118837">
                  <a:moveTo>
                    <a:pt x="427951" y="0"/>
                  </a:moveTo>
                  <a:cubicBezTo>
                    <a:pt x="346272" y="545327"/>
                    <a:pt x="264593" y="1090654"/>
                    <a:pt x="193268" y="1118265"/>
                  </a:cubicBezTo>
                  <a:cubicBezTo>
                    <a:pt x="121943" y="1145876"/>
                    <a:pt x="0" y="165669"/>
                    <a:pt x="0" y="165669"/>
                  </a:cubicBezTo>
                  <a:lnTo>
                    <a:pt x="0" y="165669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2617298" y="5113164"/>
              <a:ext cx="0" cy="3169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80804" y="2255294"/>
              <a:ext cx="1339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0.50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0601" y="3639892"/>
              <a:ext cx="1339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0.50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31444" y="5590641"/>
              <a:ext cx="1339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0.90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48615" y="465511"/>
              <a:ext cx="1339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0.9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9E2507-8462-4E44-9DC6-C3B472CE4E9F}"/>
                </a:ext>
              </a:extLst>
            </p:cNvPr>
            <p:cNvSpPr txBox="1"/>
            <p:nvPr/>
          </p:nvSpPr>
          <p:spPr>
            <a:xfrm>
              <a:off x="446856" y="2881015"/>
              <a:ext cx="1383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0B3D7B-3729-DC42-AFE5-87B8A6C91780}"/>
                </a:ext>
              </a:extLst>
            </p:cNvPr>
            <p:cNvCxnSpPr/>
            <p:nvPr/>
          </p:nvCxnSpPr>
          <p:spPr>
            <a:xfrm>
              <a:off x="2555633" y="2803991"/>
              <a:ext cx="0" cy="839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F732811-0D06-EB4C-9E11-2762A2ED5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7357" y="2779457"/>
              <a:ext cx="5472" cy="835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FF735C-1587-F541-AC72-53AA130A8B82}"/>
                </a:ext>
              </a:extLst>
            </p:cNvPr>
            <p:cNvSpPr txBox="1"/>
            <p:nvPr/>
          </p:nvSpPr>
          <p:spPr>
            <a:xfrm>
              <a:off x="2011607" y="2953488"/>
              <a:ext cx="68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0.10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AC6392-6267-6B41-B2E1-3E992D78A705}"/>
                </a:ext>
              </a:extLst>
            </p:cNvPr>
            <p:cNvSpPr txBox="1"/>
            <p:nvPr/>
          </p:nvSpPr>
          <p:spPr>
            <a:xfrm>
              <a:off x="3013901" y="2997576"/>
              <a:ext cx="689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AB64CE-8578-A246-A369-655E24B52DFC}"/>
                  </a:ext>
                </a:extLst>
              </p:cNvPr>
              <p:cNvSpPr txBox="1"/>
              <p:nvPr/>
            </p:nvSpPr>
            <p:spPr>
              <a:xfrm>
                <a:off x="4170946" y="4341439"/>
                <a:ext cx="662290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AB64CE-8578-A246-A369-655E24B5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946" y="4341439"/>
                <a:ext cx="6622903" cy="861774"/>
              </a:xfrm>
              <a:prstGeom prst="rect">
                <a:avLst/>
              </a:prstGeom>
              <a:blipFill>
                <a:blip r:embed="rId2"/>
                <a:stretch>
                  <a:fillRect l="-133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1E66118C-9D2C-314A-B334-42DC7B851375}"/>
              </a:ext>
            </a:extLst>
          </p:cNvPr>
          <p:cNvSpPr txBox="1"/>
          <p:nvPr/>
        </p:nvSpPr>
        <p:spPr>
          <a:xfrm>
            <a:off x="10106325" y="4803068"/>
            <a:ext cx="224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(Markov assumption)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4CFFB-D1E6-164C-9E97-0856B56D0804}"/>
              </a:ext>
            </a:extLst>
          </p:cNvPr>
          <p:cNvSpPr/>
          <p:nvPr/>
        </p:nvSpPr>
        <p:spPr>
          <a:xfrm>
            <a:off x="3630817" y="366125"/>
            <a:ext cx="838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Example: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An individual has two coins, a fair (F) coin and a biased (B)coin.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Before each coin toss, there is a 10% chance that the individual will switch coins.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Initially, there is a 50% chance the individual selects the fair (or biased) coin.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Find the probability that the selected coins are FFB.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Note that this is a 1st order Markov Chain. The subscript </a:t>
            </a:r>
            <a:r>
              <a:rPr lang="en-US" sz="2400" i="1" dirty="0" err="1">
                <a:latin typeface="Helvetica" pitchFamily="2" charset="0"/>
              </a:rPr>
              <a:t>i</a:t>
            </a:r>
            <a:r>
              <a:rPr lang="en-US" sz="2400" dirty="0">
                <a:latin typeface="Helvetica" pitchFamily="2" charset="0"/>
              </a:rPr>
              <a:t> will be used for the </a:t>
            </a:r>
            <a:r>
              <a:rPr lang="en-US" sz="2400" i="1" dirty="0" err="1">
                <a:latin typeface="Helvetica" pitchFamily="2" charset="0"/>
              </a:rPr>
              <a:t>i</a:t>
            </a:r>
            <a:r>
              <a:rPr lang="en-US" sz="2400" i="1" baseline="30000" dirty="0" err="1">
                <a:latin typeface="Helvetica" pitchFamily="2" charset="0"/>
              </a:rPr>
              <a:t>th</a:t>
            </a:r>
            <a:r>
              <a:rPr lang="en-US" sz="2400" i="1" dirty="0"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 selected coin</a:t>
            </a:r>
            <a:endParaRPr lang="en-US" sz="2400" dirty="0">
              <a:effectLst/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26BEA9-B6A4-5948-A1E5-55CFD0930396}"/>
                  </a:ext>
                </a:extLst>
              </p:cNvPr>
              <p:cNvSpPr txBox="1"/>
              <p:nvPr/>
            </p:nvSpPr>
            <p:spPr>
              <a:xfrm>
                <a:off x="5397539" y="5216683"/>
                <a:ext cx="416979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=0.50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0.90     ×  0.10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0.045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26BEA9-B6A4-5948-A1E5-55CFD093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39" y="5216683"/>
                <a:ext cx="4169796" cy="861774"/>
              </a:xfrm>
              <a:prstGeom prst="rect">
                <a:avLst/>
              </a:prstGeom>
              <a:blipFill>
                <a:blip r:embed="rId3"/>
                <a:stretch>
                  <a:fillRect t="-4348" r="-1824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37496" y="1274632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" name="Oval 4"/>
          <p:cNvSpPr/>
          <p:nvPr/>
        </p:nvSpPr>
        <p:spPr>
          <a:xfrm>
            <a:off x="2065651" y="3608339"/>
            <a:ext cx="1435706" cy="15048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B</a:t>
            </a:r>
            <a:endParaRPr lang="en-US" sz="4400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1080804" y="2179442"/>
            <a:ext cx="915620" cy="869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1096408" y="3138154"/>
            <a:ext cx="928171" cy="104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506603" y="445972"/>
            <a:ext cx="552450" cy="883883"/>
          </a:xfrm>
          <a:custGeom>
            <a:avLst/>
            <a:gdLst>
              <a:gd name="connsiteX0" fmla="*/ 552450 w 552450"/>
              <a:gd name="connsiteY0" fmla="*/ 883883 h 883883"/>
              <a:gd name="connsiteX1" fmla="*/ 83084 w 552450"/>
              <a:gd name="connsiteY1" fmla="*/ 316 h 883883"/>
              <a:gd name="connsiteX2" fmla="*/ 255 w 552450"/>
              <a:gd name="connsiteY2" fmla="*/ 773437 h 88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883883">
                <a:moveTo>
                  <a:pt x="552450" y="883883"/>
                </a:moveTo>
                <a:cubicBezTo>
                  <a:pt x="363783" y="451303"/>
                  <a:pt x="175116" y="18724"/>
                  <a:pt x="83084" y="316"/>
                </a:cubicBezTo>
                <a:cubicBezTo>
                  <a:pt x="-8948" y="-18092"/>
                  <a:pt x="255" y="773437"/>
                  <a:pt x="255" y="77343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2"/>
          </p:cNvCxnSpPr>
          <p:nvPr/>
        </p:nvCxnSpPr>
        <p:spPr>
          <a:xfrm>
            <a:off x="2506604" y="1012322"/>
            <a:ext cx="255" cy="207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603494" y="5085015"/>
            <a:ext cx="427951" cy="1118837"/>
          </a:xfrm>
          <a:custGeom>
            <a:avLst/>
            <a:gdLst>
              <a:gd name="connsiteX0" fmla="*/ 427951 w 427951"/>
              <a:gd name="connsiteY0" fmla="*/ 0 h 1118837"/>
              <a:gd name="connsiteX1" fmla="*/ 193268 w 427951"/>
              <a:gd name="connsiteY1" fmla="*/ 1118265 h 1118837"/>
              <a:gd name="connsiteX2" fmla="*/ 0 w 427951"/>
              <a:gd name="connsiteY2" fmla="*/ 165669 h 1118837"/>
              <a:gd name="connsiteX3" fmla="*/ 0 w 427951"/>
              <a:gd name="connsiteY3" fmla="*/ 165669 h 111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7951" h="1118837">
                <a:moveTo>
                  <a:pt x="427951" y="0"/>
                </a:moveTo>
                <a:cubicBezTo>
                  <a:pt x="346272" y="545327"/>
                  <a:pt x="264593" y="1090654"/>
                  <a:pt x="193268" y="1118265"/>
                </a:cubicBezTo>
                <a:cubicBezTo>
                  <a:pt x="121943" y="1145876"/>
                  <a:pt x="0" y="165669"/>
                  <a:pt x="0" y="165669"/>
                </a:cubicBezTo>
                <a:lnTo>
                  <a:pt x="0" y="16566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617298" y="5113164"/>
            <a:ext cx="0" cy="316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80804" y="2255294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0601" y="3639892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31444" y="5590641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48615" y="465511"/>
            <a:ext cx="133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E2507-8462-4E44-9DC6-C3B472CE4E9F}"/>
              </a:ext>
            </a:extLst>
          </p:cNvPr>
          <p:cNvSpPr txBox="1"/>
          <p:nvPr/>
        </p:nvSpPr>
        <p:spPr>
          <a:xfrm>
            <a:off x="446856" y="2881015"/>
            <a:ext cx="138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0B3D7B-3729-DC42-AFE5-87B8A6C91780}"/>
              </a:ext>
            </a:extLst>
          </p:cNvPr>
          <p:cNvCxnSpPr/>
          <p:nvPr/>
        </p:nvCxnSpPr>
        <p:spPr>
          <a:xfrm>
            <a:off x="2555633" y="2803991"/>
            <a:ext cx="0" cy="839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732811-0D06-EB4C-9E11-2762A2ED5306}"/>
              </a:ext>
            </a:extLst>
          </p:cNvPr>
          <p:cNvCxnSpPr>
            <a:cxnSpLocks/>
          </p:cNvCxnSpPr>
          <p:nvPr/>
        </p:nvCxnSpPr>
        <p:spPr>
          <a:xfrm flipH="1" flipV="1">
            <a:off x="2967357" y="2779457"/>
            <a:ext cx="5472" cy="83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FF735C-1587-F541-AC72-53AA130A8B82}"/>
              </a:ext>
            </a:extLst>
          </p:cNvPr>
          <p:cNvSpPr txBox="1"/>
          <p:nvPr/>
        </p:nvSpPr>
        <p:spPr>
          <a:xfrm>
            <a:off x="2011607" y="2953488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AC6392-6267-6B41-B2E1-3E992D78A705}"/>
              </a:ext>
            </a:extLst>
          </p:cNvPr>
          <p:cNvSpPr txBox="1"/>
          <p:nvPr/>
        </p:nvSpPr>
        <p:spPr>
          <a:xfrm>
            <a:off x="3013901" y="2997576"/>
            <a:ext cx="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0.10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2152FC6-B554-294E-B2C5-D793090D2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00984"/>
              </p:ext>
            </p:extLst>
          </p:nvPr>
        </p:nvGraphicFramePr>
        <p:xfrm>
          <a:off x="4287688" y="2514600"/>
          <a:ext cx="6125420" cy="914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50404">
                  <a:extLst>
                    <a:ext uri="{9D8B030D-6E8A-4147-A177-3AD203B41FA5}">
                      <a16:colId xmlns:a16="http://schemas.microsoft.com/office/drawing/2014/main" val="125998326"/>
                    </a:ext>
                  </a:extLst>
                </a:gridCol>
                <a:gridCol w="899764">
                  <a:extLst>
                    <a:ext uri="{9D8B030D-6E8A-4147-A177-3AD203B41FA5}">
                      <a16:colId xmlns:a16="http://schemas.microsoft.com/office/drawing/2014/main" val="146697723"/>
                    </a:ext>
                  </a:extLst>
                </a:gridCol>
                <a:gridCol w="1225084">
                  <a:extLst>
                    <a:ext uri="{9D8B030D-6E8A-4147-A177-3AD203B41FA5}">
                      <a16:colId xmlns:a16="http://schemas.microsoft.com/office/drawing/2014/main" val="2136213380"/>
                    </a:ext>
                  </a:extLst>
                </a:gridCol>
                <a:gridCol w="1225084">
                  <a:extLst>
                    <a:ext uri="{9D8B030D-6E8A-4147-A177-3AD203B41FA5}">
                      <a16:colId xmlns:a16="http://schemas.microsoft.com/office/drawing/2014/main" val="3116846775"/>
                    </a:ext>
                  </a:extLst>
                </a:gridCol>
                <a:gridCol w="1225084">
                  <a:extLst>
                    <a:ext uri="{9D8B030D-6E8A-4147-A177-3AD203B41FA5}">
                      <a16:colId xmlns:a16="http://schemas.microsoft.com/office/drawing/2014/main" val="1833620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ym typeface="Wingdings" pitchFamily="2" charset="2"/>
                        </a:rPr>
                        <a:t> F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ym typeface="Wingdings" pitchFamily="2" charset="2"/>
                        </a:rPr>
                        <a:t>B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/>
                        <a:t>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2494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0795867-4910-4542-B6C6-BFE1921103B5}"/>
              </a:ext>
            </a:extLst>
          </p:cNvPr>
          <p:cNvSpPr/>
          <p:nvPr/>
        </p:nvSpPr>
        <p:spPr>
          <a:xfrm>
            <a:off x="3915214" y="675528"/>
            <a:ext cx="75650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Find the probability that the selected coins are FFB.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We don't need the fancy notation. Just follow the arrows through the Markov Model and write the corresponding probabilities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A642A1-43EC-8848-884D-D67587866E95}"/>
              </a:ext>
            </a:extLst>
          </p:cNvPr>
          <p:cNvGrpSpPr/>
          <p:nvPr/>
        </p:nvGrpSpPr>
        <p:grpSpPr>
          <a:xfrm>
            <a:off x="1114285" y="2128558"/>
            <a:ext cx="6583460" cy="1330683"/>
            <a:chOff x="1158823" y="2123898"/>
            <a:chExt cx="6583460" cy="1330683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C05B6FD-867D-8846-BCCA-163B7D011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823" y="2123898"/>
              <a:ext cx="915620" cy="8690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ACD7D3-AF68-0143-AA63-0EC1A681C4AD}"/>
                </a:ext>
              </a:extLst>
            </p:cNvPr>
            <p:cNvSpPr txBox="1"/>
            <p:nvPr/>
          </p:nvSpPr>
          <p:spPr>
            <a:xfrm>
              <a:off x="6958513" y="2992916"/>
              <a:ext cx="783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0.50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AE94EEC-E39A-0645-BF97-16B100C363C0}"/>
              </a:ext>
            </a:extLst>
          </p:cNvPr>
          <p:cNvGrpSpPr/>
          <p:nvPr/>
        </p:nvGrpSpPr>
        <p:grpSpPr>
          <a:xfrm>
            <a:off x="2514194" y="474121"/>
            <a:ext cx="6389922" cy="2971480"/>
            <a:chOff x="2514194" y="474121"/>
            <a:chExt cx="6389922" cy="2971480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3AAD765D-26BE-3141-96AB-ACC8E72931C6}"/>
                </a:ext>
              </a:extLst>
            </p:cNvPr>
            <p:cNvSpPr/>
            <p:nvPr/>
          </p:nvSpPr>
          <p:spPr>
            <a:xfrm>
              <a:off x="2514194" y="474121"/>
              <a:ext cx="552450" cy="883883"/>
            </a:xfrm>
            <a:custGeom>
              <a:avLst/>
              <a:gdLst>
                <a:gd name="connsiteX0" fmla="*/ 552450 w 552450"/>
                <a:gd name="connsiteY0" fmla="*/ 883883 h 883883"/>
                <a:gd name="connsiteX1" fmla="*/ 83084 w 552450"/>
                <a:gd name="connsiteY1" fmla="*/ 316 h 883883"/>
                <a:gd name="connsiteX2" fmla="*/ 255 w 552450"/>
                <a:gd name="connsiteY2" fmla="*/ 773437 h 883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2450" h="883883">
                  <a:moveTo>
                    <a:pt x="552450" y="883883"/>
                  </a:moveTo>
                  <a:cubicBezTo>
                    <a:pt x="363783" y="451303"/>
                    <a:pt x="175116" y="18724"/>
                    <a:pt x="83084" y="316"/>
                  </a:cubicBezTo>
                  <a:cubicBezTo>
                    <a:pt x="-8948" y="-18092"/>
                    <a:pt x="255" y="773437"/>
                    <a:pt x="255" y="773437"/>
                  </a:cubicBezTo>
                </a:path>
              </a:pathLst>
            </a:cu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9B87B8-151C-AE4A-8927-145F3BAF765C}"/>
                </a:ext>
              </a:extLst>
            </p:cNvPr>
            <p:cNvSpPr txBox="1"/>
            <p:nvPr/>
          </p:nvSpPr>
          <p:spPr>
            <a:xfrm>
              <a:off x="8120346" y="2983936"/>
              <a:ext cx="783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0.90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3FBB0F-3EEA-8449-9D53-A0C54310D074}"/>
              </a:ext>
            </a:extLst>
          </p:cNvPr>
          <p:cNvGrpSpPr/>
          <p:nvPr/>
        </p:nvGrpSpPr>
        <p:grpSpPr>
          <a:xfrm>
            <a:off x="2555633" y="2823115"/>
            <a:ext cx="7624760" cy="839517"/>
            <a:chOff x="2555633" y="2823115"/>
            <a:chExt cx="7624760" cy="83951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F8E88F4-3750-9F42-9291-2A691A3E97F5}"/>
                </a:ext>
              </a:extLst>
            </p:cNvPr>
            <p:cNvCxnSpPr/>
            <p:nvPr/>
          </p:nvCxnSpPr>
          <p:spPr>
            <a:xfrm>
              <a:off x="2555633" y="2823115"/>
              <a:ext cx="0" cy="83951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8AED91-AF7A-C040-9E13-FE6EF65D0C39}"/>
                </a:ext>
              </a:extLst>
            </p:cNvPr>
            <p:cNvSpPr txBox="1"/>
            <p:nvPr/>
          </p:nvSpPr>
          <p:spPr>
            <a:xfrm>
              <a:off x="9396623" y="2992916"/>
              <a:ext cx="7837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0.10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ED6E60D-4A9D-5D47-B190-FA6C884C7598}"/>
              </a:ext>
            </a:extLst>
          </p:cNvPr>
          <p:cNvSpPr/>
          <p:nvPr/>
        </p:nvSpPr>
        <p:spPr>
          <a:xfrm>
            <a:off x="4039200" y="3916497"/>
            <a:ext cx="75650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Now multiply the probabilities together to get the probability of the state (e.g., FFB)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688C72-FE63-D64F-B136-87DC2A8C2C35}"/>
                  </a:ext>
                </a:extLst>
              </p:cNvPr>
              <p:cNvSpPr/>
              <p:nvPr/>
            </p:nvSpPr>
            <p:spPr>
              <a:xfrm>
                <a:off x="4370516" y="5004158"/>
                <a:ext cx="441659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FFB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=0.50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0.90     ×  0.10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045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688C72-FE63-D64F-B136-87DC2A8C2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516" y="5004158"/>
                <a:ext cx="441659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83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3050</Words>
  <Application>Microsoft Macintosh PowerPoint</Application>
  <PresentationFormat>Widescreen</PresentationFormat>
  <Paragraphs>1023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Hidden Markov Models</vt:lpstr>
      <vt:lpstr>Some definitions</vt:lpstr>
      <vt:lpstr>Conditional probability</vt:lpstr>
      <vt:lpstr>Bayes' Theorem</vt:lpstr>
      <vt:lpstr>Bayes' Theorem</vt:lpstr>
      <vt:lpstr>Bayes' Theorem</vt:lpstr>
      <vt:lpstr>Markov chains</vt:lpstr>
      <vt:lpstr>PowerPoint Presentation</vt:lpstr>
      <vt:lpstr>PowerPoint Presentation</vt:lpstr>
      <vt:lpstr>Hidden Markov models</vt:lpstr>
      <vt:lpstr>Hidden Markov models</vt:lpstr>
      <vt:lpstr>Hidden Markov models</vt:lpstr>
      <vt:lpstr>Hidden Markov models – P(FFF | HTH)</vt:lpstr>
      <vt:lpstr>PowerPoint Presentation</vt:lpstr>
      <vt:lpstr>PowerPoint Presentation</vt:lpstr>
      <vt:lpstr>PowerPoint Presentation</vt:lpstr>
      <vt:lpstr>PowerPoint Presentation</vt:lpstr>
      <vt:lpstr>Hidden Markov models – P(FFF | HTH)</vt:lpstr>
      <vt:lpstr>Hidden Markov models – P(FFF | HTH)</vt:lpstr>
      <vt:lpstr>Hidden Markov models – P(BFB | HTH)</vt:lpstr>
      <vt:lpstr>Hidden Markov models – P(BFB | HTH)</vt:lpstr>
      <vt:lpstr>Hidden Markov models – P(BFB | HTH)</vt:lpstr>
      <vt:lpstr>Hidden Markov models – P(BFB | HTH)</vt:lpstr>
      <vt:lpstr>Hidden Markov models – P(BFB | HTH)</vt:lpstr>
      <vt:lpstr>Hidden Markov models – P(BFB | HTH)</vt:lpstr>
      <vt:lpstr>Hidden Markov models – P(BFB | HTH)</vt:lpstr>
      <vt:lpstr>Which is more likely?</vt:lpstr>
      <vt:lpstr>Hidden Markov Models</vt:lpstr>
      <vt:lpstr>PowerPoint Presentation</vt:lpstr>
      <vt:lpstr>Viterbi algorithm</vt:lpstr>
      <vt:lpstr>Hidden Markov models</vt:lpstr>
      <vt:lpstr>Hidden Markov models</vt:lpstr>
      <vt:lpstr>Hidden Markov models</vt:lpstr>
      <vt:lpstr>Hidden Markov models</vt:lpstr>
      <vt:lpstr>Hidden Markov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Dancik,Garrett M.(Computer Science)</dc:creator>
  <cp:lastModifiedBy>Dancik,Garrett M.(Computer Science)</cp:lastModifiedBy>
  <cp:revision>88</cp:revision>
  <dcterms:created xsi:type="dcterms:W3CDTF">2020-04-21T03:12:16Z</dcterms:created>
  <dcterms:modified xsi:type="dcterms:W3CDTF">2020-04-23T23:52:21Z</dcterms:modified>
</cp:coreProperties>
</file>