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61" r:id="rId2"/>
    <p:sldId id="260" r:id="rId3"/>
    <p:sldId id="283" r:id="rId4"/>
    <p:sldId id="301" r:id="rId5"/>
    <p:sldId id="280" r:id="rId6"/>
    <p:sldId id="284" r:id="rId7"/>
    <p:sldId id="278" r:id="rId8"/>
    <p:sldId id="302" r:id="rId9"/>
    <p:sldId id="303" r:id="rId10"/>
    <p:sldId id="300" r:id="rId11"/>
    <p:sldId id="29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392">
          <p15:clr>
            <a:srgbClr val="A4A3A4"/>
          </p15:clr>
        </p15:guide>
        <p15:guide id="3" pos="547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66CC"/>
    <a:srgbClr val="3C1C0A"/>
    <a:srgbClr val="180C00"/>
    <a:srgbClr val="321A0C"/>
    <a:srgbClr val="210F05"/>
    <a:srgbClr val="616662"/>
    <a:srgbClr val="D2D6D2"/>
    <a:srgbClr val="FFFFFF"/>
    <a:srgbClr val="122A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13" autoAdjust="0"/>
  </p:normalViewPr>
  <p:slideViewPr>
    <p:cSldViewPr snapToGrid="0" snapToObjects="1">
      <p:cViewPr varScale="1">
        <p:scale>
          <a:sx n="101" d="100"/>
          <a:sy n="101" d="100"/>
        </p:scale>
        <p:origin x="120" y="108"/>
      </p:cViewPr>
      <p:guideLst>
        <p:guide orient="horz" pos="2160"/>
        <p:guide pos="1392"/>
        <p:guide pos="5472"/>
      </p:guideLst>
    </p:cSldViewPr>
  </p:slideViewPr>
  <p:notesTextViewPr>
    <p:cViewPr>
      <p:scale>
        <a:sx n="100" d="100"/>
        <a:sy n="100" d="100"/>
      </p:scale>
      <p:origin x="0" y="0"/>
    </p:cViewPr>
  </p:notesTextViewPr>
  <p:notesViewPr>
    <p:cSldViewPr snapToGrid="0" snapToObjects="1">
      <p:cViewPr varScale="1">
        <p:scale>
          <a:sx n="72" d="100"/>
          <a:sy n="72" d="100"/>
        </p:scale>
        <p:origin x="272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12E9E-D22C-4331-B663-0824ECF6E097}"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D8E3C6C2-E03A-4845-838F-7751B516C4ED}">
      <dgm:prSet phldrT="[Text]"/>
      <dgm:spPr/>
      <dgm:t>
        <a:bodyPr/>
        <a:lstStyle/>
        <a:p>
          <a:r>
            <a:rPr lang="en-US" dirty="0" smtClean="0"/>
            <a:t>Significance</a:t>
          </a:r>
          <a:endParaRPr lang="en-US" dirty="0"/>
        </a:p>
      </dgm:t>
    </dgm:pt>
    <dgm:pt modelId="{AB00813A-4A55-4401-977A-F7F5E06E63B4}" type="parTrans" cxnId="{12282B13-218E-41F4-AE6D-12A324D0E176}">
      <dgm:prSet/>
      <dgm:spPr/>
      <dgm:t>
        <a:bodyPr/>
        <a:lstStyle/>
        <a:p>
          <a:endParaRPr lang="en-US"/>
        </a:p>
      </dgm:t>
    </dgm:pt>
    <dgm:pt modelId="{D7200ED8-3CE4-43EE-8513-C1DF0F864E12}" type="sibTrans" cxnId="{12282B13-218E-41F4-AE6D-12A324D0E176}">
      <dgm:prSet/>
      <dgm:spPr/>
      <dgm:t>
        <a:bodyPr/>
        <a:lstStyle/>
        <a:p>
          <a:endParaRPr lang="en-US"/>
        </a:p>
      </dgm:t>
    </dgm:pt>
    <dgm:pt modelId="{457A720D-EE77-4120-8605-FC22C765EF9D}">
      <dgm:prSet phldrT="[Text]"/>
      <dgm:spPr/>
      <dgm:t>
        <a:bodyPr/>
        <a:lstStyle/>
        <a:p>
          <a:r>
            <a:rPr lang="en-US" dirty="0" smtClean="0"/>
            <a:t>Power</a:t>
          </a:r>
          <a:endParaRPr lang="en-US" dirty="0"/>
        </a:p>
      </dgm:t>
    </dgm:pt>
    <dgm:pt modelId="{8C6F8C61-761F-440E-8F1F-768F4B14E1C3}" type="parTrans" cxnId="{8F7AE37C-3B0B-4C69-BDDA-F5F6B3ABC2D6}">
      <dgm:prSet/>
      <dgm:spPr/>
      <dgm:t>
        <a:bodyPr/>
        <a:lstStyle/>
        <a:p>
          <a:endParaRPr lang="en-US"/>
        </a:p>
      </dgm:t>
    </dgm:pt>
    <dgm:pt modelId="{2F4FE46C-9AC9-4164-959E-8053D249BA04}" type="sibTrans" cxnId="{8F7AE37C-3B0B-4C69-BDDA-F5F6B3ABC2D6}">
      <dgm:prSet/>
      <dgm:spPr/>
      <dgm:t>
        <a:bodyPr/>
        <a:lstStyle/>
        <a:p>
          <a:endParaRPr lang="en-US"/>
        </a:p>
      </dgm:t>
    </dgm:pt>
    <dgm:pt modelId="{306821C6-524C-43C4-AA88-666DDAA801EC}">
      <dgm:prSet phldrT="[Text]"/>
      <dgm:spPr/>
      <dgm:t>
        <a:bodyPr/>
        <a:lstStyle/>
        <a:p>
          <a:r>
            <a:rPr lang="en-US" dirty="0" smtClean="0"/>
            <a:t>Effect size</a:t>
          </a:r>
          <a:endParaRPr lang="en-US" dirty="0"/>
        </a:p>
      </dgm:t>
    </dgm:pt>
    <dgm:pt modelId="{3E9053B2-4FF5-4E69-99C9-4AAEA2F9C424}" type="parTrans" cxnId="{C024E010-B032-4D5E-A488-1AA5BD0AB39B}">
      <dgm:prSet/>
      <dgm:spPr/>
      <dgm:t>
        <a:bodyPr/>
        <a:lstStyle/>
        <a:p>
          <a:endParaRPr lang="en-US"/>
        </a:p>
      </dgm:t>
    </dgm:pt>
    <dgm:pt modelId="{4F20A465-9254-4B50-A4F4-AD94D89CB042}" type="sibTrans" cxnId="{C024E010-B032-4D5E-A488-1AA5BD0AB39B}">
      <dgm:prSet/>
      <dgm:spPr/>
      <dgm:t>
        <a:bodyPr/>
        <a:lstStyle/>
        <a:p>
          <a:endParaRPr lang="en-US"/>
        </a:p>
      </dgm:t>
    </dgm:pt>
    <dgm:pt modelId="{ED83B437-7845-4243-839E-C2F052B63ADC}">
      <dgm:prSet phldrT="[Text]"/>
      <dgm:spPr/>
      <dgm:t>
        <a:bodyPr/>
        <a:lstStyle/>
        <a:p>
          <a:r>
            <a:rPr lang="en-US" dirty="0" smtClean="0"/>
            <a:t>Sample size</a:t>
          </a:r>
          <a:endParaRPr lang="en-US" dirty="0"/>
        </a:p>
      </dgm:t>
    </dgm:pt>
    <dgm:pt modelId="{EED565DF-1711-4031-8CA4-58DACD0FE0C8}" type="parTrans" cxnId="{7FA3AFD0-1381-45AE-A015-33AAAD1E02C9}">
      <dgm:prSet/>
      <dgm:spPr/>
      <dgm:t>
        <a:bodyPr/>
        <a:lstStyle/>
        <a:p>
          <a:endParaRPr lang="en-US"/>
        </a:p>
      </dgm:t>
    </dgm:pt>
    <dgm:pt modelId="{8F1567DD-B9FC-477F-8443-E7C15A2D330D}" type="sibTrans" cxnId="{7FA3AFD0-1381-45AE-A015-33AAAD1E02C9}">
      <dgm:prSet/>
      <dgm:spPr/>
      <dgm:t>
        <a:bodyPr/>
        <a:lstStyle/>
        <a:p>
          <a:endParaRPr lang="en-US"/>
        </a:p>
      </dgm:t>
    </dgm:pt>
    <dgm:pt modelId="{F65EC325-2865-4CE2-8C9B-449EA9F2CE4D}" type="pres">
      <dgm:prSet presAssocID="{82212E9E-D22C-4331-B663-0824ECF6E097}" presName="matrix" presStyleCnt="0">
        <dgm:presLayoutVars>
          <dgm:chMax val="1"/>
          <dgm:dir/>
          <dgm:resizeHandles val="exact"/>
        </dgm:presLayoutVars>
      </dgm:prSet>
      <dgm:spPr/>
      <dgm:t>
        <a:bodyPr/>
        <a:lstStyle/>
        <a:p>
          <a:endParaRPr lang="en-US"/>
        </a:p>
      </dgm:t>
    </dgm:pt>
    <dgm:pt modelId="{51BD17EE-6E5A-48D7-AC58-EA4D2E2782CF}" type="pres">
      <dgm:prSet presAssocID="{82212E9E-D22C-4331-B663-0824ECF6E097}" presName="axisShape" presStyleLbl="bgShp" presStyleIdx="0" presStyleCnt="1"/>
      <dgm:spPr/>
    </dgm:pt>
    <dgm:pt modelId="{0FD16864-8AF5-44A7-AA2E-690783C166B8}" type="pres">
      <dgm:prSet presAssocID="{82212E9E-D22C-4331-B663-0824ECF6E097}" presName="rect1" presStyleLbl="node1" presStyleIdx="0" presStyleCnt="4">
        <dgm:presLayoutVars>
          <dgm:chMax val="0"/>
          <dgm:chPref val="0"/>
          <dgm:bulletEnabled val="1"/>
        </dgm:presLayoutVars>
      </dgm:prSet>
      <dgm:spPr/>
      <dgm:t>
        <a:bodyPr/>
        <a:lstStyle/>
        <a:p>
          <a:endParaRPr lang="en-US"/>
        </a:p>
      </dgm:t>
    </dgm:pt>
    <dgm:pt modelId="{2E772B31-76A3-42F6-A262-829464388228}" type="pres">
      <dgm:prSet presAssocID="{82212E9E-D22C-4331-B663-0824ECF6E097}" presName="rect2" presStyleLbl="node1" presStyleIdx="1" presStyleCnt="4">
        <dgm:presLayoutVars>
          <dgm:chMax val="0"/>
          <dgm:chPref val="0"/>
          <dgm:bulletEnabled val="1"/>
        </dgm:presLayoutVars>
      </dgm:prSet>
      <dgm:spPr/>
      <dgm:t>
        <a:bodyPr/>
        <a:lstStyle/>
        <a:p>
          <a:endParaRPr lang="en-US"/>
        </a:p>
      </dgm:t>
    </dgm:pt>
    <dgm:pt modelId="{4AD2BB06-36B9-4170-B945-159CD357D99B}" type="pres">
      <dgm:prSet presAssocID="{82212E9E-D22C-4331-B663-0824ECF6E097}" presName="rect3" presStyleLbl="node1" presStyleIdx="2" presStyleCnt="4">
        <dgm:presLayoutVars>
          <dgm:chMax val="0"/>
          <dgm:chPref val="0"/>
          <dgm:bulletEnabled val="1"/>
        </dgm:presLayoutVars>
      </dgm:prSet>
      <dgm:spPr/>
      <dgm:t>
        <a:bodyPr/>
        <a:lstStyle/>
        <a:p>
          <a:endParaRPr lang="en-US"/>
        </a:p>
      </dgm:t>
    </dgm:pt>
    <dgm:pt modelId="{7BB40F6F-62A1-4A28-AD4D-3C4EE8B1A541}" type="pres">
      <dgm:prSet presAssocID="{82212E9E-D22C-4331-B663-0824ECF6E097}" presName="rect4" presStyleLbl="node1" presStyleIdx="3" presStyleCnt="4">
        <dgm:presLayoutVars>
          <dgm:chMax val="0"/>
          <dgm:chPref val="0"/>
          <dgm:bulletEnabled val="1"/>
        </dgm:presLayoutVars>
      </dgm:prSet>
      <dgm:spPr/>
      <dgm:t>
        <a:bodyPr/>
        <a:lstStyle/>
        <a:p>
          <a:endParaRPr lang="en-US"/>
        </a:p>
      </dgm:t>
    </dgm:pt>
  </dgm:ptLst>
  <dgm:cxnLst>
    <dgm:cxn modelId="{F658536E-17D6-48AC-BA2F-E1212594FC21}" type="presOf" srcId="{457A720D-EE77-4120-8605-FC22C765EF9D}" destId="{2E772B31-76A3-42F6-A262-829464388228}" srcOrd="0" destOrd="0" presId="urn:microsoft.com/office/officeart/2005/8/layout/matrix2"/>
    <dgm:cxn modelId="{7FA3AFD0-1381-45AE-A015-33AAAD1E02C9}" srcId="{82212E9E-D22C-4331-B663-0824ECF6E097}" destId="{ED83B437-7845-4243-839E-C2F052B63ADC}" srcOrd="3" destOrd="0" parTransId="{EED565DF-1711-4031-8CA4-58DACD0FE0C8}" sibTransId="{8F1567DD-B9FC-477F-8443-E7C15A2D330D}"/>
    <dgm:cxn modelId="{12282B13-218E-41F4-AE6D-12A324D0E176}" srcId="{82212E9E-D22C-4331-B663-0824ECF6E097}" destId="{D8E3C6C2-E03A-4845-838F-7751B516C4ED}" srcOrd="0" destOrd="0" parTransId="{AB00813A-4A55-4401-977A-F7F5E06E63B4}" sibTransId="{D7200ED8-3CE4-43EE-8513-C1DF0F864E12}"/>
    <dgm:cxn modelId="{B3FFD71E-0E9E-4CAB-89D2-9BA66569D405}" type="presOf" srcId="{306821C6-524C-43C4-AA88-666DDAA801EC}" destId="{4AD2BB06-36B9-4170-B945-159CD357D99B}" srcOrd="0" destOrd="0" presId="urn:microsoft.com/office/officeart/2005/8/layout/matrix2"/>
    <dgm:cxn modelId="{8F51EB7E-1B6E-44C1-BC2F-E18310D1E69F}" type="presOf" srcId="{82212E9E-D22C-4331-B663-0824ECF6E097}" destId="{F65EC325-2865-4CE2-8C9B-449EA9F2CE4D}" srcOrd="0" destOrd="0" presId="urn:microsoft.com/office/officeart/2005/8/layout/matrix2"/>
    <dgm:cxn modelId="{5707800A-3F07-4B4A-B5F3-63C6FD99624B}" type="presOf" srcId="{D8E3C6C2-E03A-4845-838F-7751B516C4ED}" destId="{0FD16864-8AF5-44A7-AA2E-690783C166B8}" srcOrd="0" destOrd="0" presId="urn:microsoft.com/office/officeart/2005/8/layout/matrix2"/>
    <dgm:cxn modelId="{C024E010-B032-4D5E-A488-1AA5BD0AB39B}" srcId="{82212E9E-D22C-4331-B663-0824ECF6E097}" destId="{306821C6-524C-43C4-AA88-666DDAA801EC}" srcOrd="2" destOrd="0" parTransId="{3E9053B2-4FF5-4E69-99C9-4AAEA2F9C424}" sibTransId="{4F20A465-9254-4B50-A4F4-AD94D89CB042}"/>
    <dgm:cxn modelId="{32E2AD96-71FD-42A5-A988-D682D6E7A7E0}" type="presOf" srcId="{ED83B437-7845-4243-839E-C2F052B63ADC}" destId="{7BB40F6F-62A1-4A28-AD4D-3C4EE8B1A541}" srcOrd="0" destOrd="0" presId="urn:microsoft.com/office/officeart/2005/8/layout/matrix2"/>
    <dgm:cxn modelId="{8F7AE37C-3B0B-4C69-BDDA-F5F6B3ABC2D6}" srcId="{82212E9E-D22C-4331-B663-0824ECF6E097}" destId="{457A720D-EE77-4120-8605-FC22C765EF9D}" srcOrd="1" destOrd="0" parTransId="{8C6F8C61-761F-440E-8F1F-768F4B14E1C3}" sibTransId="{2F4FE46C-9AC9-4164-959E-8053D249BA04}"/>
    <dgm:cxn modelId="{7E502902-09FA-4632-9CBF-2769C623D391}" type="presParOf" srcId="{F65EC325-2865-4CE2-8C9B-449EA9F2CE4D}" destId="{51BD17EE-6E5A-48D7-AC58-EA4D2E2782CF}" srcOrd="0" destOrd="0" presId="urn:microsoft.com/office/officeart/2005/8/layout/matrix2"/>
    <dgm:cxn modelId="{7C9FAD84-7A23-43FA-9014-F65EA1808652}" type="presParOf" srcId="{F65EC325-2865-4CE2-8C9B-449EA9F2CE4D}" destId="{0FD16864-8AF5-44A7-AA2E-690783C166B8}" srcOrd="1" destOrd="0" presId="urn:microsoft.com/office/officeart/2005/8/layout/matrix2"/>
    <dgm:cxn modelId="{66F5C39E-5036-4E6E-9A7F-846E3BC59729}" type="presParOf" srcId="{F65EC325-2865-4CE2-8C9B-449EA9F2CE4D}" destId="{2E772B31-76A3-42F6-A262-829464388228}" srcOrd="2" destOrd="0" presId="urn:microsoft.com/office/officeart/2005/8/layout/matrix2"/>
    <dgm:cxn modelId="{1A45E9A6-F494-4C69-A023-F02C9B9C08E1}" type="presParOf" srcId="{F65EC325-2865-4CE2-8C9B-449EA9F2CE4D}" destId="{4AD2BB06-36B9-4170-B945-159CD357D99B}" srcOrd="3" destOrd="0" presId="urn:microsoft.com/office/officeart/2005/8/layout/matrix2"/>
    <dgm:cxn modelId="{A3FCF3F9-48DF-4DE7-B68D-4E97ED6AF6AF}" type="presParOf" srcId="{F65EC325-2865-4CE2-8C9B-449EA9F2CE4D}" destId="{7BB40F6F-62A1-4A28-AD4D-3C4EE8B1A541}"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D17EE-6E5A-48D7-AC58-EA4D2E2782CF}">
      <dsp:nvSpPr>
        <dsp:cNvPr id="0" name=""/>
        <dsp:cNvSpPr/>
      </dsp:nvSpPr>
      <dsp:spPr>
        <a:xfrm>
          <a:off x="1600200" y="0"/>
          <a:ext cx="5486400" cy="54864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FD16864-8AF5-44A7-AA2E-690783C166B8}">
      <dsp:nvSpPr>
        <dsp:cNvPr id="0" name=""/>
        <dsp:cNvSpPr/>
      </dsp:nvSpPr>
      <dsp:spPr>
        <a:xfrm>
          <a:off x="1956816" y="356616"/>
          <a:ext cx="2194560" cy="219456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Significance</a:t>
          </a:r>
          <a:endParaRPr lang="en-US" sz="2800" kern="1200" dirty="0"/>
        </a:p>
      </dsp:txBody>
      <dsp:txXfrm>
        <a:off x="2063946" y="463746"/>
        <a:ext cx="1980300" cy="1980300"/>
      </dsp:txXfrm>
    </dsp:sp>
    <dsp:sp modelId="{2E772B31-76A3-42F6-A262-829464388228}">
      <dsp:nvSpPr>
        <dsp:cNvPr id="0" name=""/>
        <dsp:cNvSpPr/>
      </dsp:nvSpPr>
      <dsp:spPr>
        <a:xfrm>
          <a:off x="4535424" y="356616"/>
          <a:ext cx="2194560" cy="219456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Power</a:t>
          </a:r>
          <a:endParaRPr lang="en-US" sz="2800" kern="1200" dirty="0"/>
        </a:p>
      </dsp:txBody>
      <dsp:txXfrm>
        <a:off x="4642554" y="463746"/>
        <a:ext cx="1980300" cy="1980300"/>
      </dsp:txXfrm>
    </dsp:sp>
    <dsp:sp modelId="{4AD2BB06-36B9-4170-B945-159CD357D99B}">
      <dsp:nvSpPr>
        <dsp:cNvPr id="0" name=""/>
        <dsp:cNvSpPr/>
      </dsp:nvSpPr>
      <dsp:spPr>
        <a:xfrm>
          <a:off x="1956816" y="2935223"/>
          <a:ext cx="2194560" cy="219456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Effect size</a:t>
          </a:r>
          <a:endParaRPr lang="en-US" sz="2800" kern="1200" dirty="0"/>
        </a:p>
      </dsp:txBody>
      <dsp:txXfrm>
        <a:off x="2063946" y="3042353"/>
        <a:ext cx="1980300" cy="1980300"/>
      </dsp:txXfrm>
    </dsp:sp>
    <dsp:sp modelId="{7BB40F6F-62A1-4A28-AD4D-3C4EE8B1A541}">
      <dsp:nvSpPr>
        <dsp:cNvPr id="0" name=""/>
        <dsp:cNvSpPr/>
      </dsp:nvSpPr>
      <dsp:spPr>
        <a:xfrm>
          <a:off x="4535424" y="2935223"/>
          <a:ext cx="2194560" cy="219456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Sample size</a:t>
          </a:r>
          <a:endParaRPr lang="en-US" sz="2800" kern="1200" dirty="0"/>
        </a:p>
      </dsp:txBody>
      <dsp:txXfrm>
        <a:off x="4642554" y="3042353"/>
        <a:ext cx="1980300" cy="198030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6856413" cy="457200"/>
          </a:xfrm>
          <a:prstGeom prst="rect">
            <a:avLst/>
          </a:prstGeom>
        </p:spPr>
        <p:txBody>
          <a:bodyPr vert="horz" lIns="91440" tIns="45720" rIns="91440" bIns="45720" rtlCol="0"/>
          <a:lstStyle>
            <a:lvl1pPr algn="l">
              <a:defRPr sz="1200"/>
            </a:lvl1pPr>
          </a:lstStyle>
          <a:p>
            <a:pPr algn="ctr"/>
            <a:r>
              <a:rPr lang="en-US" dirty="0" smtClean="0"/>
              <a:t>Clinical Nurse Research Academy</a:t>
            </a:r>
          </a:p>
          <a:p>
            <a:pPr algn="ctr"/>
            <a:r>
              <a:rPr lang="en-US" dirty="0" smtClean="0"/>
              <a:t>Research Measurement &amp; Data Collection: Quantitative Design (Part 2)</a:t>
            </a:r>
            <a:endParaRPr lang="en-US" dirty="0"/>
          </a:p>
        </p:txBody>
      </p:sp>
      <p:sp>
        <p:nvSpPr>
          <p:cNvPr id="4" name="Footer Placeholder 3"/>
          <p:cNvSpPr>
            <a:spLocks noGrp="1"/>
          </p:cNvSpPr>
          <p:nvPr>
            <p:ph type="ftr" sz="quarter" idx="2"/>
          </p:nvPr>
        </p:nvSpPr>
        <p:spPr>
          <a:xfrm>
            <a:off x="550333" y="8685213"/>
            <a:ext cx="5765799" cy="457200"/>
          </a:xfrm>
          <a:prstGeom prst="rect">
            <a:avLst/>
          </a:prstGeom>
        </p:spPr>
        <p:txBody>
          <a:bodyPr vert="horz" lIns="91440" tIns="45720" rIns="91440" bIns="45720" rtlCol="0" anchor="b"/>
          <a:lstStyle>
            <a:lvl1pPr algn="l">
              <a:defRPr sz="1200"/>
            </a:lvl1pPr>
          </a:lstStyle>
          <a:p>
            <a:pPr algn="ctr"/>
            <a:r>
              <a:rPr lang="en-US" dirty="0" smtClean="0"/>
              <a:t>Presented by Melinda Higgins, PhD (melinda.higgins@emory.edu)</a:t>
            </a:r>
          </a:p>
          <a:p>
            <a:pPr algn="ctr"/>
            <a:r>
              <a:rPr lang="en-US" dirty="0" smtClean="0"/>
              <a:t>Senior Biostatistician; Associate Research Professor; Emory University – School of Nursing</a:t>
            </a:r>
            <a:endParaRPr lang="en-US" dirty="0"/>
          </a:p>
        </p:txBody>
      </p:sp>
      <p:sp>
        <p:nvSpPr>
          <p:cNvPr id="5" name="Slide Number Placeholder 4"/>
          <p:cNvSpPr>
            <a:spLocks noGrp="1"/>
          </p:cNvSpPr>
          <p:nvPr>
            <p:ph type="sldNum" sz="quarter" idx="3"/>
          </p:nvPr>
        </p:nvSpPr>
        <p:spPr>
          <a:xfrm>
            <a:off x="6379633" y="8685213"/>
            <a:ext cx="476780" cy="457200"/>
          </a:xfrm>
          <a:prstGeom prst="rect">
            <a:avLst/>
          </a:prstGeom>
        </p:spPr>
        <p:txBody>
          <a:bodyPr vert="horz" lIns="91440" tIns="45720" rIns="91440" bIns="45720" rtlCol="0" anchor="b"/>
          <a:lstStyle>
            <a:lvl1pPr algn="r">
              <a:defRPr sz="1200"/>
            </a:lvl1pPr>
          </a:lstStyle>
          <a:p>
            <a:fld id="{50048976-7E1B-264A-8018-5F56C8F71483}" type="slidenum">
              <a:rPr lang="en-US" smtClean="0"/>
              <a:t>‹#›</a:t>
            </a:fld>
            <a:endParaRPr lang="en-US"/>
          </a:p>
        </p:txBody>
      </p:sp>
      <p:cxnSp>
        <p:nvCxnSpPr>
          <p:cNvPr id="7" name="Straight Connector 6"/>
          <p:cNvCxnSpPr/>
          <p:nvPr/>
        </p:nvCxnSpPr>
        <p:spPr>
          <a:xfrm flipV="1">
            <a:off x="-3" y="8492067"/>
            <a:ext cx="6856413" cy="8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 y="646114"/>
            <a:ext cx="6856413" cy="846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048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Header Placeholder 1"/>
          <p:cNvSpPr>
            <a:spLocks noGrp="1"/>
          </p:cNvSpPr>
          <p:nvPr>
            <p:ph type="hdr" sz="quarter"/>
          </p:nvPr>
        </p:nvSpPr>
        <p:spPr>
          <a:xfrm>
            <a:off x="-1" y="0"/>
            <a:ext cx="6856413" cy="457200"/>
          </a:xfrm>
          <a:prstGeom prst="rect">
            <a:avLst/>
          </a:prstGeom>
        </p:spPr>
        <p:txBody>
          <a:bodyPr vert="horz" lIns="91440" tIns="45720" rIns="91440" bIns="45720" rtlCol="0"/>
          <a:lstStyle>
            <a:lvl1pPr algn="l">
              <a:defRPr sz="1200"/>
            </a:lvl1pPr>
          </a:lstStyle>
          <a:p>
            <a:pPr algn="ctr"/>
            <a:r>
              <a:rPr lang="en-US" dirty="0" smtClean="0"/>
              <a:t>Clinical Nurse Research Academy</a:t>
            </a:r>
          </a:p>
          <a:p>
            <a:pPr algn="ctr"/>
            <a:r>
              <a:rPr lang="en-US" dirty="0" smtClean="0"/>
              <a:t>Research Measurement &amp; Data Collection: Quantitative Design (Part 2)</a:t>
            </a:r>
            <a:endParaRPr lang="en-US" dirty="0"/>
          </a:p>
        </p:txBody>
      </p:sp>
      <p:sp>
        <p:nvSpPr>
          <p:cNvPr id="9" name="Footer Placeholder 3"/>
          <p:cNvSpPr>
            <a:spLocks noGrp="1"/>
          </p:cNvSpPr>
          <p:nvPr>
            <p:ph type="ftr" sz="quarter" idx="4"/>
          </p:nvPr>
        </p:nvSpPr>
        <p:spPr>
          <a:xfrm>
            <a:off x="550333" y="8685213"/>
            <a:ext cx="5765799" cy="457200"/>
          </a:xfrm>
          <a:prstGeom prst="rect">
            <a:avLst/>
          </a:prstGeom>
        </p:spPr>
        <p:txBody>
          <a:bodyPr vert="horz" lIns="91440" tIns="45720" rIns="91440" bIns="45720" rtlCol="0" anchor="b"/>
          <a:lstStyle>
            <a:lvl1pPr algn="l">
              <a:defRPr sz="1200"/>
            </a:lvl1pPr>
          </a:lstStyle>
          <a:p>
            <a:pPr algn="ctr"/>
            <a:r>
              <a:rPr lang="en-US" dirty="0" smtClean="0"/>
              <a:t>Presented by Melinda Higgins, PhD (melinda.higgins@emory.edu)</a:t>
            </a:r>
          </a:p>
          <a:p>
            <a:pPr algn="ctr"/>
            <a:r>
              <a:rPr lang="en-US" dirty="0" smtClean="0"/>
              <a:t>Senior Biostatistician; Associate Research Professor; Emory University – School of Nursing</a:t>
            </a:r>
            <a:endParaRPr lang="en-US" dirty="0"/>
          </a:p>
        </p:txBody>
      </p:sp>
      <p:sp>
        <p:nvSpPr>
          <p:cNvPr id="10" name="Slide Number Placeholder 4"/>
          <p:cNvSpPr>
            <a:spLocks noGrp="1"/>
          </p:cNvSpPr>
          <p:nvPr>
            <p:ph type="sldNum" sz="quarter" idx="5"/>
          </p:nvPr>
        </p:nvSpPr>
        <p:spPr>
          <a:xfrm>
            <a:off x="6379633" y="8685213"/>
            <a:ext cx="476780" cy="457200"/>
          </a:xfrm>
          <a:prstGeom prst="rect">
            <a:avLst/>
          </a:prstGeom>
        </p:spPr>
        <p:txBody>
          <a:bodyPr vert="horz" lIns="91440" tIns="45720" rIns="91440" bIns="45720" rtlCol="0" anchor="b"/>
          <a:lstStyle>
            <a:lvl1pPr algn="r">
              <a:defRPr sz="1200"/>
            </a:lvl1pPr>
          </a:lstStyle>
          <a:p>
            <a:fld id="{50048976-7E1B-264A-8018-5F56C8F71483}" type="slidenum">
              <a:rPr lang="en-US" smtClean="0"/>
              <a:t>‹#›</a:t>
            </a:fld>
            <a:endParaRPr lang="en-US"/>
          </a:p>
        </p:txBody>
      </p:sp>
      <p:cxnSp>
        <p:nvCxnSpPr>
          <p:cNvPr id="11" name="Straight Connector 10"/>
          <p:cNvCxnSpPr/>
          <p:nvPr/>
        </p:nvCxnSpPr>
        <p:spPr>
          <a:xfrm flipV="1">
            <a:off x="-3" y="8567474"/>
            <a:ext cx="6856413" cy="8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2" y="565680"/>
            <a:ext cx="6856413" cy="846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2817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1"/>
          <p:cNvSpPr>
            <a:spLocks noGrp="1"/>
          </p:cNvSpPr>
          <p:nvPr>
            <p:ph type="hdr" sz="quarter"/>
          </p:nvPr>
        </p:nvSpPr>
        <p:spPr>
          <a:xfrm>
            <a:off x="-1" y="0"/>
            <a:ext cx="6856413" cy="457200"/>
          </a:xfrm>
          <a:prstGeom prst="rect">
            <a:avLst/>
          </a:prstGeom>
        </p:spPr>
        <p:txBody>
          <a:bodyPr vert="horz" lIns="91440" tIns="45720" rIns="91440" bIns="45720" rtlCol="0"/>
          <a:lstStyle>
            <a:lvl1pPr algn="l">
              <a:defRPr sz="1200"/>
            </a:lvl1pPr>
          </a:lstStyle>
          <a:p>
            <a:pPr algn="ctr"/>
            <a:r>
              <a:rPr lang="en-US" dirty="0" smtClean="0"/>
              <a:t>Clinical Nurse Research Academy</a:t>
            </a:r>
          </a:p>
          <a:p>
            <a:pPr algn="ctr"/>
            <a:r>
              <a:rPr lang="en-US" dirty="0" smtClean="0"/>
              <a:t>Research Measurement &amp; Data Collection: Quantitative Design (Part 2)</a:t>
            </a:r>
            <a:endParaRPr lang="en-US" dirty="0"/>
          </a:p>
        </p:txBody>
      </p:sp>
      <p:sp>
        <p:nvSpPr>
          <p:cNvPr id="5" name="Footer Placeholder 3"/>
          <p:cNvSpPr>
            <a:spLocks noGrp="1"/>
          </p:cNvSpPr>
          <p:nvPr>
            <p:ph type="ftr" sz="quarter" idx="4"/>
          </p:nvPr>
        </p:nvSpPr>
        <p:spPr>
          <a:xfrm>
            <a:off x="550333" y="8685213"/>
            <a:ext cx="5765799" cy="457200"/>
          </a:xfrm>
          <a:prstGeom prst="rect">
            <a:avLst/>
          </a:prstGeom>
        </p:spPr>
        <p:txBody>
          <a:bodyPr vert="horz" lIns="91440" tIns="45720" rIns="91440" bIns="45720" rtlCol="0" anchor="b"/>
          <a:lstStyle>
            <a:lvl1pPr algn="l">
              <a:defRPr sz="1200"/>
            </a:lvl1pPr>
          </a:lstStyle>
          <a:p>
            <a:pPr algn="ctr"/>
            <a:r>
              <a:rPr lang="en-US" dirty="0" smtClean="0"/>
              <a:t>Presented by Melinda Higgins, PhD (melinda.higgins@emory.edu)</a:t>
            </a:r>
          </a:p>
          <a:p>
            <a:pPr algn="ctr"/>
            <a:r>
              <a:rPr lang="en-US" dirty="0" smtClean="0"/>
              <a:t>Senior Biostatistician; Associate Research Professor; Emory University – School of Nursing</a:t>
            </a:r>
            <a:endParaRPr lang="en-US" dirty="0"/>
          </a:p>
        </p:txBody>
      </p:sp>
      <p:sp>
        <p:nvSpPr>
          <p:cNvPr id="6" name="Slide Number Placeholder 4"/>
          <p:cNvSpPr>
            <a:spLocks noGrp="1"/>
          </p:cNvSpPr>
          <p:nvPr>
            <p:ph type="sldNum" sz="quarter" idx="5"/>
          </p:nvPr>
        </p:nvSpPr>
        <p:spPr>
          <a:xfrm>
            <a:off x="6379633" y="8685213"/>
            <a:ext cx="476780" cy="457200"/>
          </a:xfrm>
          <a:prstGeom prst="rect">
            <a:avLst/>
          </a:prstGeom>
        </p:spPr>
        <p:txBody>
          <a:bodyPr vert="horz" lIns="91440" tIns="45720" rIns="91440" bIns="45720" rtlCol="0" anchor="b"/>
          <a:lstStyle>
            <a:lvl1pPr algn="r">
              <a:defRPr sz="1200"/>
            </a:lvl1pPr>
          </a:lstStyle>
          <a:p>
            <a:fld id="{50048976-7E1B-264A-8018-5F56C8F71483}" type="slidenum">
              <a:rPr lang="en-US" smtClean="0"/>
              <a:t>1</a:t>
            </a:fld>
            <a:endParaRPr lang="en-US" dirty="0"/>
          </a:p>
        </p:txBody>
      </p:sp>
      <p:cxnSp>
        <p:nvCxnSpPr>
          <p:cNvPr id="7" name="Straight Connector 6"/>
          <p:cNvCxnSpPr/>
          <p:nvPr/>
        </p:nvCxnSpPr>
        <p:spPr>
          <a:xfrm flipV="1">
            <a:off x="-5" y="8568267"/>
            <a:ext cx="6856413" cy="8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 y="569913"/>
            <a:ext cx="6856413" cy="846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964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data analysis actually begins when</a:t>
            </a:r>
            <a:r>
              <a:rPr lang="en-US" baseline="0" dirty="0" smtClean="0"/>
              <a:t> you form your research questions and the associated hypotheses you plan to “test” to address your research objective(s) of interest.</a:t>
            </a:r>
          </a:p>
          <a:p>
            <a:endParaRPr lang="en-US" baseline="0" dirty="0" smtClean="0"/>
          </a:p>
          <a:p>
            <a:r>
              <a:rPr lang="en-US" baseline="0" dirty="0" smtClean="0"/>
              <a:t>For example your ultimate research objective may be to reduce bedsores. However, from a practical standpoint what you really want to compare is will a new or alternate procedure (or protocol or technology or method) reduce bedsores more than current practice.</a:t>
            </a:r>
          </a:p>
          <a:p>
            <a:endParaRPr lang="en-US" baseline="0" dirty="0" smtClean="0"/>
          </a:p>
          <a:p>
            <a:r>
              <a:rPr lang="en-US" baseline="0" dirty="0" smtClean="0"/>
              <a:t>To address this specific research question your hypothesis boils down to “is procedure A different (not equal to) procedure B”. Thus, the NULL hypothesis is assumed to be the STATUS QUO or rather this is the hypothesis you want to DISPROVE or REJECT (i.e. the procedures are the same – no difference) in favor of the ALTERNATIVE hypothesis (that the 2 procedures are different and one is better than the other by some non-zero amount).</a:t>
            </a:r>
          </a:p>
          <a:p>
            <a:endParaRPr lang="en-US" baseline="0" dirty="0" smtClean="0"/>
          </a:p>
          <a:p>
            <a:r>
              <a:rPr lang="en-US" baseline="0" dirty="0" smtClean="0"/>
              <a:t>This process of setting up your research question and forming your hypothesis GUIDE which statistical tests or models you will then run to TEST your hypothesis.</a:t>
            </a:r>
          </a:p>
          <a:p>
            <a:endParaRPr lang="en-US" baseline="0" dirty="0" smtClean="0"/>
          </a:p>
          <a:p>
            <a:r>
              <a:rPr lang="en-US" baseline="0" dirty="0" smtClean="0"/>
              <a:t>Also HYPOTHESIS TESTING forms the basis of logic for drawing conclusions and interpreting your statistical analysis results.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7532F33-D107-5845-B696-908396B78C4C}" type="slidenum">
              <a:rPr lang="en-US" smtClean="0"/>
              <a:t>2</a:t>
            </a:fld>
            <a:endParaRPr lang="en-US"/>
          </a:p>
        </p:txBody>
      </p:sp>
      <p:sp>
        <p:nvSpPr>
          <p:cNvPr id="5" name="Header Placeholder 1"/>
          <p:cNvSpPr>
            <a:spLocks noGrp="1"/>
          </p:cNvSpPr>
          <p:nvPr>
            <p:ph type="hdr" sz="quarter"/>
          </p:nvPr>
        </p:nvSpPr>
        <p:spPr>
          <a:xfrm>
            <a:off x="-1" y="0"/>
            <a:ext cx="6856413" cy="457200"/>
          </a:xfrm>
          <a:prstGeom prst="rect">
            <a:avLst/>
          </a:prstGeom>
        </p:spPr>
        <p:txBody>
          <a:bodyPr vert="horz" lIns="91440" tIns="45720" rIns="91440" bIns="45720" rtlCol="0"/>
          <a:lstStyle>
            <a:lvl1pPr algn="l">
              <a:defRPr sz="1200"/>
            </a:lvl1pPr>
          </a:lstStyle>
          <a:p>
            <a:pPr algn="ctr"/>
            <a:r>
              <a:rPr lang="en-US" dirty="0" smtClean="0"/>
              <a:t>Clinical Nurse Research Academy</a:t>
            </a:r>
          </a:p>
          <a:p>
            <a:pPr algn="ctr"/>
            <a:r>
              <a:rPr lang="en-US" dirty="0" smtClean="0"/>
              <a:t>Research Measurement &amp; Data Collection: Quantitative Design (Part 2)</a:t>
            </a:r>
            <a:endParaRPr lang="en-US" dirty="0"/>
          </a:p>
        </p:txBody>
      </p:sp>
      <p:sp>
        <p:nvSpPr>
          <p:cNvPr id="6" name="Footer Placeholder 3"/>
          <p:cNvSpPr>
            <a:spLocks noGrp="1"/>
          </p:cNvSpPr>
          <p:nvPr>
            <p:ph type="ftr" sz="quarter" idx="4"/>
          </p:nvPr>
        </p:nvSpPr>
        <p:spPr>
          <a:xfrm>
            <a:off x="550333" y="8685213"/>
            <a:ext cx="5765799" cy="457200"/>
          </a:xfrm>
          <a:prstGeom prst="rect">
            <a:avLst/>
          </a:prstGeom>
        </p:spPr>
        <p:txBody>
          <a:bodyPr vert="horz" lIns="91440" tIns="45720" rIns="91440" bIns="45720" rtlCol="0" anchor="b"/>
          <a:lstStyle>
            <a:lvl1pPr algn="l">
              <a:defRPr sz="1200"/>
            </a:lvl1pPr>
          </a:lstStyle>
          <a:p>
            <a:pPr algn="ctr"/>
            <a:r>
              <a:rPr lang="en-US" dirty="0" smtClean="0"/>
              <a:t>Presented by Melinda Higgins, PhD (melinda.higgins@emory.edu)</a:t>
            </a:r>
          </a:p>
          <a:p>
            <a:pPr algn="ctr"/>
            <a:r>
              <a:rPr lang="en-US" dirty="0" smtClean="0"/>
              <a:t>Senior Biostatistician; Associate Research Professor; Emory University – School of Nursing</a:t>
            </a:r>
            <a:endParaRPr lang="en-US" dirty="0"/>
          </a:p>
        </p:txBody>
      </p:sp>
    </p:spTree>
    <p:extLst>
      <p:ext uri="{BB962C8B-B14F-4D97-AF65-F5344CB8AC3E}">
        <p14:creationId xmlns:p14="http://schemas.microsoft.com/office/powerpoint/2010/main" val="8799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F96661-3FA2-4E1F-9271-9FDA9416A3CA}" type="slidenum">
              <a:rPr lang="en-US" smtClean="0"/>
              <a:pPr>
                <a:defRPr/>
              </a:pPr>
              <a:t>9</a:t>
            </a:fld>
            <a:endParaRPr lang="en-US"/>
          </a:p>
        </p:txBody>
      </p:sp>
    </p:spTree>
    <p:extLst>
      <p:ext uri="{BB962C8B-B14F-4D97-AF65-F5344CB8AC3E}">
        <p14:creationId xmlns:p14="http://schemas.microsoft.com/office/powerpoint/2010/main" val="429067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7532F33-D107-5845-B696-908396B78C4C}" type="slidenum">
              <a:rPr lang="en-US" smtClean="0"/>
              <a:t>11</a:t>
            </a:fld>
            <a:endParaRPr lang="en-US"/>
          </a:p>
        </p:txBody>
      </p:sp>
      <p:sp>
        <p:nvSpPr>
          <p:cNvPr id="5" name="Header Placeholder 1"/>
          <p:cNvSpPr>
            <a:spLocks noGrp="1"/>
          </p:cNvSpPr>
          <p:nvPr>
            <p:ph type="hdr" sz="quarter"/>
          </p:nvPr>
        </p:nvSpPr>
        <p:spPr>
          <a:xfrm>
            <a:off x="-1" y="0"/>
            <a:ext cx="6856413" cy="457200"/>
          </a:xfrm>
          <a:prstGeom prst="rect">
            <a:avLst/>
          </a:prstGeom>
        </p:spPr>
        <p:txBody>
          <a:bodyPr vert="horz" lIns="91440" tIns="45720" rIns="91440" bIns="45720" rtlCol="0"/>
          <a:lstStyle>
            <a:lvl1pPr algn="l">
              <a:defRPr sz="1200"/>
            </a:lvl1pPr>
          </a:lstStyle>
          <a:p>
            <a:pPr algn="ctr"/>
            <a:r>
              <a:rPr lang="en-US" dirty="0" smtClean="0"/>
              <a:t>Clinical Nurse Research Academy</a:t>
            </a:r>
          </a:p>
          <a:p>
            <a:pPr algn="ctr"/>
            <a:r>
              <a:rPr lang="en-US" dirty="0" smtClean="0"/>
              <a:t>Research Measurement &amp; Data Collection: Quantitative Design (Part 2)</a:t>
            </a:r>
            <a:endParaRPr lang="en-US" dirty="0"/>
          </a:p>
        </p:txBody>
      </p:sp>
      <p:sp>
        <p:nvSpPr>
          <p:cNvPr id="6" name="Footer Placeholder 3"/>
          <p:cNvSpPr>
            <a:spLocks noGrp="1"/>
          </p:cNvSpPr>
          <p:nvPr>
            <p:ph type="ftr" sz="quarter" idx="4"/>
          </p:nvPr>
        </p:nvSpPr>
        <p:spPr>
          <a:xfrm>
            <a:off x="550333" y="8685213"/>
            <a:ext cx="5765799" cy="457200"/>
          </a:xfrm>
          <a:prstGeom prst="rect">
            <a:avLst/>
          </a:prstGeom>
        </p:spPr>
        <p:txBody>
          <a:bodyPr vert="horz" lIns="91440" tIns="45720" rIns="91440" bIns="45720" rtlCol="0" anchor="b"/>
          <a:lstStyle>
            <a:lvl1pPr algn="l">
              <a:defRPr sz="1200"/>
            </a:lvl1pPr>
          </a:lstStyle>
          <a:p>
            <a:pPr algn="ctr"/>
            <a:r>
              <a:rPr lang="en-US" dirty="0" smtClean="0"/>
              <a:t>Presented by Melinda Higgins, PhD (melinda.higgins@emory.edu)</a:t>
            </a:r>
          </a:p>
          <a:p>
            <a:pPr algn="ctr"/>
            <a:r>
              <a:rPr lang="en-US" dirty="0" smtClean="0"/>
              <a:t>Senior Biostatistician; Associate Research Professor; Emory University – School of Nursing</a:t>
            </a:r>
            <a:endParaRPr lang="en-US" dirty="0"/>
          </a:p>
        </p:txBody>
      </p:sp>
    </p:spTree>
    <p:extLst>
      <p:ext uri="{BB962C8B-B14F-4D97-AF65-F5344CB8AC3E}">
        <p14:creationId xmlns:p14="http://schemas.microsoft.com/office/powerpoint/2010/main" val="1585747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EHC_NURSING_RESEARCH@emoryhealthcare.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3" Type="http://schemas.openxmlformats.org/officeDocument/2006/relationships/hyperlink" Target="mailto:EHC_NURSING_RESEARCH@emoryhealthcare.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EHC_NURSING_RESEARCH@emoryhealthcare.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EHC_NURSING_RESEARCH@emoryhealthcare.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1_Cover Slide">
    <p:spTree>
      <p:nvGrpSpPr>
        <p:cNvPr id="1" name=""/>
        <p:cNvGrpSpPr/>
        <p:nvPr/>
      </p:nvGrpSpPr>
      <p:grpSpPr>
        <a:xfrm>
          <a:off x="0" y="0"/>
          <a:ext cx="0" cy="0"/>
          <a:chOff x="0" y="0"/>
          <a:chExt cx="0" cy="0"/>
        </a:xfrm>
      </p:grpSpPr>
      <p:pic>
        <p:nvPicPr>
          <p:cNvPr id="11" name="Picture 10" descr="white_arrow.png"/>
          <p:cNvPicPr>
            <a:picLocks noChangeAspect="1"/>
          </p:cNvPicPr>
          <p:nvPr userDrawn="1"/>
        </p:nvPicPr>
        <p:blipFill>
          <a:blip r:embed="rId2"/>
          <a:stretch>
            <a:fillRect/>
          </a:stretch>
        </p:blipFill>
        <p:spPr>
          <a:xfrm>
            <a:off x="489509" y="6228009"/>
            <a:ext cx="208990" cy="213009"/>
          </a:xfrm>
          <a:prstGeom prst="rect">
            <a:avLst/>
          </a:prstGeom>
        </p:spPr>
      </p:pic>
      <p:sp>
        <p:nvSpPr>
          <p:cNvPr id="5" name="Title 4"/>
          <p:cNvSpPr>
            <a:spLocks noGrp="1"/>
          </p:cNvSpPr>
          <p:nvPr>
            <p:ph type="title"/>
          </p:nvPr>
        </p:nvSpPr>
        <p:spPr/>
        <p:txBody>
          <a:bodyPr/>
          <a:lstStyle>
            <a:lvl1pPr>
              <a:defRPr>
                <a:solidFill>
                  <a:srgbClr val="3C1C0A"/>
                </a:solidFill>
              </a:defRPr>
            </a:lvl1pPr>
          </a:lstStyle>
          <a:p>
            <a:r>
              <a:rPr lang="en-US" dirty="0" smtClean="0"/>
              <a:t>Click to edit Master title style</a:t>
            </a:r>
            <a:endParaRPr lang="en-US" dirty="0"/>
          </a:p>
        </p:txBody>
      </p:sp>
      <p:sp>
        <p:nvSpPr>
          <p:cNvPr id="7" name="Content Placeholder 6"/>
          <p:cNvSpPr>
            <a:spLocks noGrp="1"/>
          </p:cNvSpPr>
          <p:nvPr>
            <p:ph sz="quarter" idx="10"/>
          </p:nvPr>
        </p:nvSpPr>
        <p:spPr>
          <a:xfrm>
            <a:off x="457200" y="1600200"/>
            <a:ext cx="8229600" cy="3962400"/>
          </a:xfrm>
        </p:spPr>
        <p:txBody>
          <a:bodyPr/>
          <a:lstStyle>
            <a:lvl1pPr>
              <a:defRPr>
                <a:solidFill>
                  <a:srgbClr val="3C1C0A"/>
                </a:solidFill>
              </a:defRPr>
            </a:lvl1pPr>
            <a:lvl2pPr>
              <a:defRPr>
                <a:solidFill>
                  <a:srgbClr val="3C1C0A"/>
                </a:solidFill>
              </a:defRPr>
            </a:lvl2pPr>
            <a:lvl3pPr>
              <a:defRPr>
                <a:solidFill>
                  <a:srgbClr val="3C1C0A"/>
                </a:solidFill>
              </a:defRPr>
            </a:lvl3pPr>
            <a:lvl4pPr>
              <a:defRPr>
                <a:solidFill>
                  <a:srgbClr val="3C1C0A"/>
                </a:solidFill>
              </a:defRPr>
            </a:lvl4pPr>
            <a:lvl5pPr>
              <a:defRPr>
                <a:solidFill>
                  <a:srgbClr val="3C1C0A"/>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406400" y="6364818"/>
            <a:ext cx="2133600" cy="365125"/>
          </a:xfrm>
          <a:prstGeom prst="rect">
            <a:avLst/>
          </a:prstGeom>
        </p:spPr>
        <p:txBody>
          <a:bodyPr vert="horz" lIns="91440" tIns="45720" rIns="91440" bIns="45720" rtlCol="0" anchor="ctr"/>
          <a:lstStyle>
            <a:lvl1pPr marL="228600" indent="-228600" algn="r">
              <a:defRPr sz="1200">
                <a:solidFill>
                  <a:srgbClr val="FFFFFF"/>
                </a:solidFill>
              </a:defRPr>
            </a:lvl1pPr>
          </a:lstStyle>
          <a:p>
            <a:pPr algn="l"/>
            <a:fld id="{13C2C435-FC9B-1749-8573-C8F6A9AC0EA5}" type="slidenum">
              <a:rPr lang="en-US" smtClean="0"/>
              <a:pPr algn="l"/>
              <a:t>‹#›</a:t>
            </a:fld>
            <a:endParaRPr lang="en-US" dirty="0"/>
          </a:p>
        </p:txBody>
      </p:sp>
      <p:sp>
        <p:nvSpPr>
          <p:cNvPr id="10" name="Rectangle 9"/>
          <p:cNvSpPr/>
          <p:nvPr userDrawn="1"/>
        </p:nvSpPr>
        <p:spPr>
          <a:xfrm>
            <a:off x="0" y="6096000"/>
            <a:ext cx="9144000" cy="762000"/>
          </a:xfrm>
          <a:prstGeom prst="rect">
            <a:avLst/>
          </a:prstGeom>
          <a:solidFill>
            <a:srgbClr val="180C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Placeholder 1"/>
          <p:cNvSpPr txBox="1">
            <a:spLocks/>
          </p:cNvSpPr>
          <p:nvPr userDrawn="1"/>
        </p:nvSpPr>
        <p:spPr>
          <a:xfrm>
            <a:off x="0" y="5910452"/>
            <a:ext cx="4352862" cy="312878"/>
          </a:xfrm>
          <a:prstGeom prst="rect">
            <a:avLst/>
          </a:prstGeom>
        </p:spPr>
        <p:txBody>
          <a:bodyPr vert="horz" lIns="91440" tIns="45720" rIns="91440" bIns="45720" rtlCol="0" anchor="t">
            <a:normAutofit/>
          </a:bodyPr>
          <a:lstStyle>
            <a:lvl1pPr algn="l">
              <a:defRPr b="1" i="0" cap="all">
                <a:solidFill>
                  <a:srgbClr val="122A5D"/>
                </a:solidFill>
                <a:latin typeface="Century Gothic"/>
                <a:cs typeface="Century Gothic"/>
              </a:defRPr>
            </a:lvl1pPr>
          </a:lstStyle>
          <a:p>
            <a:pPr algn="l">
              <a:spcAft>
                <a:spcPts val="1200"/>
              </a:spcAft>
            </a:pPr>
            <a:r>
              <a:rPr lang="en-US" sz="1100" dirty="0" smtClean="0">
                <a:solidFill>
                  <a:srgbClr val="FFC000"/>
                </a:solidFill>
                <a:effectLst/>
                <a:hlinkClick r:id="rId3"/>
              </a:rPr>
              <a:t>EHC_NURSING_RESEARCH@emoryhealthcare.org</a:t>
            </a:r>
            <a:endParaRPr lang="en-US" sz="1100" b="0" i="0" cap="none" dirty="0">
              <a:solidFill>
                <a:srgbClr val="FFC000"/>
              </a:solidFill>
              <a:latin typeface="Century Gothic"/>
              <a:cs typeface="Century Gothic"/>
            </a:endParaRPr>
          </a:p>
        </p:txBody>
      </p:sp>
      <p:pic>
        <p:nvPicPr>
          <p:cNvPr id="3" name="Picture 2"/>
          <p:cNvPicPr>
            <a:picLocks noChangeAspect="1"/>
          </p:cNvPicPr>
          <p:nvPr userDrawn="1"/>
        </p:nvPicPr>
        <p:blipFill rotWithShape="1">
          <a:blip r:embed="rId4">
            <a:extLst>
              <a:ext uri="{28A0092B-C50C-407E-A947-70E740481C1C}">
                <a14:useLocalDpi xmlns:a14="http://schemas.microsoft.com/office/drawing/2010/main" val="0"/>
              </a:ext>
            </a:extLst>
          </a:blip>
          <a:srcRect l="3953" t="2696" r="4044" b="6727"/>
          <a:stretch/>
        </p:blipFill>
        <p:spPr>
          <a:xfrm>
            <a:off x="8066638" y="6096000"/>
            <a:ext cx="1077362" cy="74389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1_Title Slide">
    <p:spTree>
      <p:nvGrpSpPr>
        <p:cNvPr id="1" name=""/>
        <p:cNvGrpSpPr/>
        <p:nvPr/>
      </p:nvGrpSpPr>
      <p:grpSpPr>
        <a:xfrm>
          <a:off x="0" y="0"/>
          <a:ext cx="0" cy="0"/>
          <a:chOff x="0" y="0"/>
          <a:chExt cx="0" cy="0"/>
        </a:xfrm>
      </p:grpSpPr>
      <p:sp>
        <p:nvSpPr>
          <p:cNvPr id="9" name="Rectangle 8"/>
          <p:cNvSpPr/>
          <p:nvPr userDrawn="1"/>
        </p:nvSpPr>
        <p:spPr>
          <a:xfrm>
            <a:off x="0" y="6096000"/>
            <a:ext cx="9144000" cy="762000"/>
          </a:xfrm>
          <a:prstGeom prst="rect">
            <a:avLst/>
          </a:prstGeom>
          <a:solidFill>
            <a:srgbClr val="180C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white_arrow.png"/>
          <p:cNvPicPr>
            <a:picLocks noChangeAspect="1"/>
          </p:cNvPicPr>
          <p:nvPr userDrawn="1"/>
        </p:nvPicPr>
        <p:blipFill>
          <a:blip r:embed="rId2"/>
          <a:stretch>
            <a:fillRect/>
          </a:stretch>
        </p:blipFill>
        <p:spPr>
          <a:xfrm>
            <a:off x="489509" y="6228009"/>
            <a:ext cx="208990" cy="213009"/>
          </a:xfrm>
          <a:prstGeom prst="rect">
            <a:avLst/>
          </a:prstGeom>
        </p:spPr>
      </p:pic>
      <p:sp>
        <p:nvSpPr>
          <p:cNvPr id="7" name="Slide Number Placeholder 5"/>
          <p:cNvSpPr>
            <a:spLocks noGrp="1"/>
          </p:cNvSpPr>
          <p:nvPr>
            <p:ph type="sldNum" sz="quarter" idx="4"/>
          </p:nvPr>
        </p:nvSpPr>
        <p:spPr>
          <a:xfrm>
            <a:off x="400609" y="6369050"/>
            <a:ext cx="2133600" cy="365125"/>
          </a:xfrm>
          <a:prstGeom prst="rect">
            <a:avLst/>
          </a:prstGeom>
        </p:spPr>
        <p:txBody>
          <a:bodyPr vert="horz" lIns="91440" tIns="45720" rIns="91440" bIns="45720" rtlCol="0" anchor="ctr"/>
          <a:lstStyle>
            <a:lvl1pPr marL="228600" indent="-228600" algn="r">
              <a:defRPr sz="1200">
                <a:solidFill>
                  <a:srgbClr val="FFFFFF"/>
                </a:solidFill>
              </a:defRPr>
            </a:lvl1pPr>
          </a:lstStyle>
          <a:p>
            <a:pPr algn="l"/>
            <a:fld id="{13C2C435-FC9B-1749-8573-C8F6A9AC0EA5}" type="slidenum">
              <a:rPr lang="en-US" smtClean="0"/>
              <a:pPr algn="l"/>
              <a:t>‹#›</a:t>
            </a:fld>
            <a:endParaRPr lang="en-US" dirty="0"/>
          </a:p>
        </p:txBody>
      </p:sp>
      <p:sp>
        <p:nvSpPr>
          <p:cNvPr id="11" name="Title Placeholder 1"/>
          <p:cNvSpPr txBox="1">
            <a:spLocks/>
          </p:cNvSpPr>
          <p:nvPr userDrawn="1"/>
        </p:nvSpPr>
        <p:spPr>
          <a:xfrm>
            <a:off x="0" y="5910452"/>
            <a:ext cx="4352862" cy="312878"/>
          </a:xfrm>
          <a:prstGeom prst="rect">
            <a:avLst/>
          </a:prstGeom>
        </p:spPr>
        <p:txBody>
          <a:bodyPr vert="horz" lIns="91440" tIns="45720" rIns="91440" bIns="45720" rtlCol="0" anchor="t">
            <a:normAutofit/>
          </a:bodyPr>
          <a:lstStyle>
            <a:lvl1pPr algn="l">
              <a:defRPr b="1" i="0" cap="all">
                <a:solidFill>
                  <a:srgbClr val="122A5D"/>
                </a:solidFill>
                <a:latin typeface="Century Gothic"/>
                <a:cs typeface="Century Gothic"/>
              </a:defRPr>
            </a:lvl1pPr>
          </a:lstStyle>
          <a:p>
            <a:pPr algn="l">
              <a:spcAft>
                <a:spcPts val="1200"/>
              </a:spcAft>
            </a:pPr>
            <a:r>
              <a:rPr lang="en-US" sz="1100" dirty="0" smtClean="0">
                <a:solidFill>
                  <a:srgbClr val="FFC000"/>
                </a:solidFill>
                <a:effectLst/>
                <a:hlinkClick r:id="rId3"/>
              </a:rPr>
              <a:t>EHC_NURSING_RESEARCH@emoryhealthcare.org</a:t>
            </a:r>
            <a:endParaRPr lang="en-US" sz="1100" b="0" i="0" cap="none" dirty="0">
              <a:solidFill>
                <a:srgbClr val="FFC000"/>
              </a:solidFill>
              <a:latin typeface="Century Gothic"/>
              <a:cs typeface="Century Gothic"/>
            </a:endParaRPr>
          </a:p>
        </p:txBody>
      </p:sp>
      <p:pic>
        <p:nvPicPr>
          <p:cNvPr id="13" name="Picture 12"/>
          <p:cNvPicPr>
            <a:picLocks noChangeAspect="1"/>
          </p:cNvPicPr>
          <p:nvPr userDrawn="1"/>
        </p:nvPicPr>
        <p:blipFill rotWithShape="1">
          <a:blip r:embed="rId4">
            <a:extLst>
              <a:ext uri="{28A0092B-C50C-407E-A947-70E740481C1C}">
                <a14:useLocalDpi xmlns:a14="http://schemas.microsoft.com/office/drawing/2010/main" val="0"/>
              </a:ext>
            </a:extLst>
          </a:blip>
          <a:srcRect l="3953" t="2696" r="4044" b="6727"/>
          <a:stretch/>
        </p:blipFill>
        <p:spPr>
          <a:xfrm>
            <a:off x="8066638" y="6096000"/>
            <a:ext cx="1077362" cy="74389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1_Content Slide">
    <p:spTree>
      <p:nvGrpSpPr>
        <p:cNvPr id="1" name=""/>
        <p:cNvGrpSpPr/>
        <p:nvPr/>
      </p:nvGrpSpPr>
      <p:grpSpPr>
        <a:xfrm>
          <a:off x="0" y="0"/>
          <a:ext cx="0" cy="0"/>
          <a:chOff x="0" y="0"/>
          <a:chExt cx="0" cy="0"/>
        </a:xfrm>
      </p:grpSpPr>
      <p:sp>
        <p:nvSpPr>
          <p:cNvPr id="11" name="Rectangle 10"/>
          <p:cNvSpPr/>
          <p:nvPr userDrawn="1"/>
        </p:nvSpPr>
        <p:spPr>
          <a:xfrm>
            <a:off x="0" y="6096000"/>
            <a:ext cx="9144000" cy="762000"/>
          </a:xfrm>
          <a:prstGeom prst="rect">
            <a:avLst/>
          </a:prstGeom>
          <a:solidFill>
            <a:srgbClr val="180C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white_arrow.png"/>
          <p:cNvPicPr>
            <a:picLocks noChangeAspect="1"/>
          </p:cNvPicPr>
          <p:nvPr userDrawn="1"/>
        </p:nvPicPr>
        <p:blipFill>
          <a:blip r:embed="rId2"/>
          <a:stretch>
            <a:fillRect/>
          </a:stretch>
        </p:blipFill>
        <p:spPr>
          <a:xfrm>
            <a:off x="489509" y="6228009"/>
            <a:ext cx="208990" cy="213009"/>
          </a:xfrm>
          <a:prstGeom prst="rect">
            <a:avLst/>
          </a:prstGeom>
        </p:spPr>
      </p:pic>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0"/>
          </p:nvPr>
        </p:nvSpPr>
        <p:spPr>
          <a:xfrm>
            <a:off x="457200" y="1587500"/>
            <a:ext cx="8229600" cy="387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5"/>
          <p:cNvSpPr>
            <a:spLocks noGrp="1"/>
          </p:cNvSpPr>
          <p:nvPr>
            <p:ph type="sldNum" sz="quarter" idx="4"/>
          </p:nvPr>
        </p:nvSpPr>
        <p:spPr>
          <a:xfrm>
            <a:off x="406400" y="6364818"/>
            <a:ext cx="2133600" cy="365125"/>
          </a:xfrm>
          <a:prstGeom prst="rect">
            <a:avLst/>
          </a:prstGeom>
        </p:spPr>
        <p:txBody>
          <a:bodyPr vert="horz" lIns="91440" tIns="45720" rIns="91440" bIns="45720" rtlCol="0" anchor="ctr"/>
          <a:lstStyle>
            <a:lvl1pPr marL="228600" indent="-228600" algn="r">
              <a:defRPr sz="1200">
                <a:solidFill>
                  <a:srgbClr val="FFFFFF"/>
                </a:solidFill>
              </a:defRPr>
            </a:lvl1pPr>
          </a:lstStyle>
          <a:p>
            <a:pPr algn="l"/>
            <a:fld id="{13C2C435-FC9B-1749-8573-C8F6A9AC0EA5}" type="slidenum">
              <a:rPr lang="en-US" smtClean="0"/>
              <a:pPr algn="l"/>
              <a:t>‹#›</a:t>
            </a:fld>
            <a:endParaRPr lang="en-US" dirty="0"/>
          </a:p>
        </p:txBody>
      </p:sp>
      <p:sp>
        <p:nvSpPr>
          <p:cNvPr id="17" name="Title Placeholder 1"/>
          <p:cNvSpPr txBox="1">
            <a:spLocks/>
          </p:cNvSpPr>
          <p:nvPr userDrawn="1"/>
        </p:nvSpPr>
        <p:spPr>
          <a:xfrm>
            <a:off x="0" y="5910452"/>
            <a:ext cx="4352862" cy="312878"/>
          </a:xfrm>
          <a:prstGeom prst="rect">
            <a:avLst/>
          </a:prstGeom>
        </p:spPr>
        <p:txBody>
          <a:bodyPr vert="horz" lIns="91440" tIns="45720" rIns="91440" bIns="45720" rtlCol="0" anchor="t">
            <a:normAutofit/>
          </a:bodyPr>
          <a:lstStyle>
            <a:lvl1pPr algn="l">
              <a:defRPr b="1" i="0" cap="all">
                <a:solidFill>
                  <a:srgbClr val="122A5D"/>
                </a:solidFill>
                <a:latin typeface="Century Gothic"/>
                <a:cs typeface="Century Gothic"/>
              </a:defRPr>
            </a:lvl1pPr>
          </a:lstStyle>
          <a:p>
            <a:pPr algn="l">
              <a:spcAft>
                <a:spcPts val="1200"/>
              </a:spcAft>
            </a:pPr>
            <a:r>
              <a:rPr lang="en-US" sz="1100" dirty="0" smtClean="0">
                <a:solidFill>
                  <a:srgbClr val="3C1C0A"/>
                </a:solidFill>
                <a:effectLst/>
                <a:hlinkClick r:id="rId3"/>
              </a:rPr>
              <a:t>EHC_NURSING_RESEARCH@emoryhealthcare.org</a:t>
            </a:r>
            <a:endParaRPr lang="en-US" sz="1100" b="0" i="0" cap="none" dirty="0">
              <a:solidFill>
                <a:srgbClr val="3C1C0A"/>
              </a:solidFill>
              <a:latin typeface="Century Gothic"/>
              <a:cs typeface="Century Gothic"/>
            </a:endParaRPr>
          </a:p>
        </p:txBody>
      </p:sp>
      <p:pic>
        <p:nvPicPr>
          <p:cNvPr id="19" name="Picture 18"/>
          <p:cNvPicPr>
            <a:picLocks noChangeAspect="1"/>
          </p:cNvPicPr>
          <p:nvPr userDrawn="1"/>
        </p:nvPicPr>
        <p:blipFill rotWithShape="1">
          <a:blip r:embed="rId4">
            <a:extLst>
              <a:ext uri="{28A0092B-C50C-407E-A947-70E740481C1C}">
                <a14:useLocalDpi xmlns:a14="http://schemas.microsoft.com/office/drawing/2010/main" val="0"/>
              </a:ext>
            </a:extLst>
          </a:blip>
          <a:srcRect l="3953" t="2696" r="4044" b="6727"/>
          <a:stretch/>
        </p:blipFill>
        <p:spPr>
          <a:xfrm>
            <a:off x="8066638" y="6096000"/>
            <a:ext cx="1077362" cy="74389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Rectangle 3"/>
          <p:cNvSpPr/>
          <p:nvPr userDrawn="1"/>
        </p:nvSpPr>
        <p:spPr>
          <a:xfrm>
            <a:off x="0" y="6096000"/>
            <a:ext cx="9144000" cy="762000"/>
          </a:xfrm>
          <a:prstGeom prst="rect">
            <a:avLst/>
          </a:prstGeom>
          <a:solidFill>
            <a:srgbClr val="180C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white_arrow.png"/>
          <p:cNvPicPr>
            <a:picLocks noChangeAspect="1"/>
          </p:cNvPicPr>
          <p:nvPr userDrawn="1"/>
        </p:nvPicPr>
        <p:blipFill>
          <a:blip r:embed="rId2"/>
          <a:stretch>
            <a:fillRect/>
          </a:stretch>
        </p:blipFill>
        <p:spPr>
          <a:xfrm>
            <a:off x="489509" y="6228009"/>
            <a:ext cx="208990" cy="213009"/>
          </a:xfrm>
          <a:prstGeom prst="rect">
            <a:avLst/>
          </a:prstGeom>
        </p:spPr>
      </p:pic>
      <p:sp>
        <p:nvSpPr>
          <p:cNvPr id="7" name="Slide Number Placeholder 5"/>
          <p:cNvSpPr>
            <a:spLocks noGrp="1"/>
          </p:cNvSpPr>
          <p:nvPr>
            <p:ph type="sldNum" sz="quarter" idx="4"/>
          </p:nvPr>
        </p:nvSpPr>
        <p:spPr>
          <a:xfrm>
            <a:off x="400609" y="6369050"/>
            <a:ext cx="2133600" cy="365125"/>
          </a:xfrm>
          <a:prstGeom prst="rect">
            <a:avLst/>
          </a:prstGeom>
        </p:spPr>
        <p:txBody>
          <a:bodyPr vert="horz" lIns="91440" tIns="45720" rIns="91440" bIns="45720" rtlCol="0" anchor="ctr"/>
          <a:lstStyle>
            <a:lvl1pPr marL="228600" indent="-228600" algn="r">
              <a:defRPr sz="1200">
                <a:solidFill>
                  <a:srgbClr val="FFFFFF"/>
                </a:solidFill>
              </a:defRPr>
            </a:lvl1pPr>
          </a:lstStyle>
          <a:p>
            <a:pPr algn="l"/>
            <a:fld id="{13C2C435-FC9B-1749-8573-C8F6A9AC0EA5}" type="slidenum">
              <a:rPr lang="en-US" smtClean="0"/>
              <a:pPr algn="l"/>
              <a:t>‹#›</a:t>
            </a:fld>
            <a:endParaRPr lang="en-US" dirty="0"/>
          </a:p>
        </p:txBody>
      </p:sp>
      <p:sp>
        <p:nvSpPr>
          <p:cNvPr id="8" name="Title Placeholder 1"/>
          <p:cNvSpPr txBox="1">
            <a:spLocks/>
          </p:cNvSpPr>
          <p:nvPr userDrawn="1"/>
        </p:nvSpPr>
        <p:spPr>
          <a:xfrm>
            <a:off x="0" y="5910452"/>
            <a:ext cx="4352862" cy="312878"/>
          </a:xfrm>
          <a:prstGeom prst="rect">
            <a:avLst/>
          </a:prstGeom>
        </p:spPr>
        <p:txBody>
          <a:bodyPr vert="horz" lIns="91440" tIns="45720" rIns="91440" bIns="45720" rtlCol="0" anchor="t">
            <a:normAutofit/>
          </a:bodyPr>
          <a:lstStyle>
            <a:lvl1pPr algn="l">
              <a:defRPr b="1" i="0" cap="all">
                <a:solidFill>
                  <a:srgbClr val="122A5D"/>
                </a:solidFill>
                <a:latin typeface="Century Gothic"/>
                <a:cs typeface="Century Gothic"/>
              </a:defRPr>
            </a:lvl1pPr>
          </a:lstStyle>
          <a:p>
            <a:pPr algn="l">
              <a:spcAft>
                <a:spcPts val="1200"/>
              </a:spcAft>
            </a:pPr>
            <a:r>
              <a:rPr lang="en-US" sz="1100" dirty="0" smtClean="0">
                <a:solidFill>
                  <a:srgbClr val="3C1C0A"/>
                </a:solidFill>
                <a:effectLst/>
                <a:hlinkClick r:id="rId3"/>
              </a:rPr>
              <a:t>EHC_NURSING_RESEARCH@emoryhealthcare.org</a:t>
            </a:r>
            <a:endParaRPr lang="en-US" sz="1100" b="0" i="0" cap="none" dirty="0">
              <a:solidFill>
                <a:srgbClr val="3C1C0A"/>
              </a:solidFill>
              <a:latin typeface="Century Gothic"/>
              <a:cs typeface="Century Gothic"/>
            </a:endParaRPr>
          </a:p>
        </p:txBody>
      </p:sp>
      <p:pic>
        <p:nvPicPr>
          <p:cNvPr id="10" name="Picture 9"/>
          <p:cNvPicPr>
            <a:picLocks noChangeAspect="1"/>
          </p:cNvPicPr>
          <p:nvPr userDrawn="1"/>
        </p:nvPicPr>
        <p:blipFill rotWithShape="1">
          <a:blip r:embed="rId4">
            <a:extLst>
              <a:ext uri="{28A0092B-C50C-407E-A947-70E740481C1C}">
                <a14:useLocalDpi xmlns:a14="http://schemas.microsoft.com/office/drawing/2010/main" val="0"/>
              </a:ext>
            </a:extLst>
          </a:blip>
          <a:srcRect l="3953" t="2696" r="4044" b="6727"/>
          <a:stretch/>
        </p:blipFill>
        <p:spPr>
          <a:xfrm>
            <a:off x="8066638" y="6096000"/>
            <a:ext cx="1077362" cy="743893"/>
          </a:xfrm>
          <a:prstGeom prst="rect">
            <a:avLst/>
          </a:prstGeom>
        </p:spPr>
      </p:pic>
    </p:spTree>
    <p:extLst>
      <p:ext uri="{BB962C8B-B14F-4D97-AF65-F5344CB8AC3E}">
        <p14:creationId xmlns:p14="http://schemas.microsoft.com/office/powerpoint/2010/main" val="107759232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49250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1781170"/>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marL="228600" indent="-228600" algn="r">
              <a:defRPr sz="1200">
                <a:solidFill>
                  <a:schemeClr val="tx1">
                    <a:tint val="75000"/>
                  </a:schemeClr>
                </a:solidFill>
              </a:defRPr>
            </a:lvl1pPr>
          </a:lstStyle>
          <a:p>
            <a:fld id="{13C2C435-FC9B-1749-8573-C8F6A9AC0E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6" r:id="rId1"/>
    <p:sldLayoutId id="2147483653" r:id="rId2"/>
    <p:sldLayoutId id="2147483663" r:id="rId3"/>
    <p:sldLayoutId id="2147483664" r:id="rId4"/>
    <p:sldLayoutId id="2147483665" r:id="rId5"/>
    <p:sldLayoutId id="2147483666" r:id="rId6"/>
  </p:sldLayoutIdLst>
  <p:hf hdr="0" ftr="0" dt="0"/>
  <p:txStyles>
    <p:titleStyle>
      <a:lvl1pPr algn="ctr" defTabSz="457200" rtl="0" eaLnBrk="1" latinLnBrk="0" hangingPunct="1">
        <a:spcBef>
          <a:spcPct val="0"/>
        </a:spcBef>
        <a:buNone/>
        <a:defRPr sz="3600" b="1" i="0" kern="1200" cap="all">
          <a:solidFill>
            <a:srgbClr val="3C1C0A"/>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b="1" i="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400" b="1" i="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b="1" i="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b="1" i="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400" b="1" i="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SJtitleslide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025" y="0"/>
            <a:ext cx="97980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800"/>
            <a:ext cx="11461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076450" y="2403304"/>
            <a:ext cx="4991100" cy="3416320"/>
          </a:xfrm>
          <a:prstGeom prst="rect">
            <a:avLst/>
          </a:prstGeom>
          <a:noFill/>
        </p:spPr>
        <p:txBody>
          <a:bodyPr wrap="square" rtlCol="0">
            <a:spAutoFit/>
          </a:bodyPr>
          <a:lstStyle/>
          <a:p>
            <a:pPr algn="ctr"/>
            <a:r>
              <a:rPr lang="en-US" sz="5400" dirty="0" smtClean="0">
                <a:solidFill>
                  <a:srgbClr val="3C1C0A"/>
                </a:solidFill>
              </a:rPr>
              <a:t>Data Analysis, Results &amp; Interpretation</a:t>
            </a:r>
          </a:p>
          <a:p>
            <a:pPr algn="ctr"/>
            <a:endParaRPr lang="en-US" sz="5400" dirty="0">
              <a:solidFill>
                <a:srgbClr val="3C1C0A"/>
              </a:solidFill>
            </a:endParaRP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3953" t="2696" r="4044" b="6727"/>
          <a:stretch/>
        </p:blipFill>
        <p:spPr>
          <a:xfrm>
            <a:off x="3878660" y="1426266"/>
            <a:ext cx="1386680" cy="957470"/>
          </a:xfrm>
          <a:prstGeom prst="rect">
            <a:avLst/>
          </a:prstGeom>
        </p:spPr>
      </p:pic>
    </p:spTree>
    <p:extLst>
      <p:ext uri="{BB962C8B-B14F-4D97-AF65-F5344CB8AC3E}">
        <p14:creationId xmlns:p14="http://schemas.microsoft.com/office/powerpoint/2010/main" val="15146801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 Discussion</a:t>
            </a:r>
            <a:endParaRPr lang="en-US" dirty="0"/>
          </a:p>
        </p:txBody>
      </p:sp>
      <p:sp>
        <p:nvSpPr>
          <p:cNvPr id="3" name="Content Placeholder 2"/>
          <p:cNvSpPr>
            <a:spLocks noGrp="1"/>
          </p:cNvSpPr>
          <p:nvPr>
            <p:ph sz="quarter" idx="10"/>
          </p:nvPr>
        </p:nvSpPr>
        <p:spPr/>
        <p:txBody>
          <a:bodyPr/>
          <a:lstStyle/>
          <a:p>
            <a:endParaRPr lang="en-US" dirty="0"/>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10</a:t>
            </a:fld>
            <a:endParaRPr lang="en-US" dirty="0"/>
          </a:p>
        </p:txBody>
      </p:sp>
    </p:spTree>
    <p:extLst>
      <p:ext uri="{BB962C8B-B14F-4D97-AF65-F5344CB8AC3E}">
        <p14:creationId xmlns:p14="http://schemas.microsoft.com/office/powerpoint/2010/main" val="1838925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1C0A"/>
                </a:solidFill>
              </a:rPr>
              <a:t>Contact info</a:t>
            </a:r>
            <a:endParaRPr lang="en-US" dirty="0">
              <a:solidFill>
                <a:srgbClr val="3C1C0A"/>
              </a:solidFill>
            </a:endParaRPr>
          </a:p>
        </p:txBody>
      </p:sp>
      <p:sp>
        <p:nvSpPr>
          <p:cNvPr id="3" name="Content Placeholder 2"/>
          <p:cNvSpPr>
            <a:spLocks noGrp="1"/>
          </p:cNvSpPr>
          <p:nvPr>
            <p:ph sz="quarter" idx="10"/>
          </p:nvPr>
        </p:nvSpPr>
        <p:spPr/>
        <p:txBody>
          <a:bodyPr/>
          <a:lstStyle/>
          <a:p>
            <a:r>
              <a:rPr lang="en-US" dirty="0" smtClean="0">
                <a:solidFill>
                  <a:srgbClr val="3C1C0A"/>
                </a:solidFill>
              </a:rPr>
              <a:t>Melinda Higgins, Ph.D</a:t>
            </a:r>
          </a:p>
          <a:p>
            <a:pPr lvl="1"/>
            <a:r>
              <a:rPr lang="en-US" dirty="0" smtClean="0">
                <a:solidFill>
                  <a:srgbClr val="3C1C0A"/>
                </a:solidFill>
              </a:rPr>
              <a:t>Senior Biostatistician; Associate Research Professor</a:t>
            </a:r>
          </a:p>
          <a:p>
            <a:pPr lvl="1"/>
            <a:r>
              <a:rPr lang="en-US" dirty="0" smtClean="0">
                <a:solidFill>
                  <a:srgbClr val="3C1C0A"/>
                </a:solidFill>
              </a:rPr>
              <a:t>Nell Hodgson Woodruff School of Nursing</a:t>
            </a:r>
          </a:p>
          <a:p>
            <a:pPr lvl="1"/>
            <a:r>
              <a:rPr lang="en-US" dirty="0" smtClean="0">
                <a:solidFill>
                  <a:srgbClr val="3C1C0A"/>
                </a:solidFill>
              </a:rPr>
              <a:t>Emory University</a:t>
            </a:r>
          </a:p>
          <a:p>
            <a:pPr lvl="1"/>
            <a:r>
              <a:rPr lang="en-US" dirty="0" smtClean="0">
                <a:solidFill>
                  <a:srgbClr val="3C1C0A"/>
                </a:solidFill>
              </a:rPr>
              <a:t>404-727-5180</a:t>
            </a:r>
          </a:p>
          <a:p>
            <a:pPr lvl="1"/>
            <a:r>
              <a:rPr lang="en-US" dirty="0" smtClean="0">
                <a:solidFill>
                  <a:srgbClr val="3C1C0A"/>
                </a:solidFill>
              </a:rPr>
              <a:t>melinda.higgins@emory.edu</a:t>
            </a:r>
            <a:endParaRPr lang="en-US" dirty="0">
              <a:solidFill>
                <a:srgbClr val="3C1C0A"/>
              </a:solidFill>
            </a:endParaRPr>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11</a:t>
            </a:fld>
            <a:endParaRPr lang="en-US" dirty="0"/>
          </a:p>
        </p:txBody>
      </p:sp>
    </p:spTree>
    <p:extLst>
      <p:ext uri="{BB962C8B-B14F-4D97-AF65-F5344CB8AC3E}">
        <p14:creationId xmlns:p14="http://schemas.microsoft.com/office/powerpoint/2010/main" val="3585194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97"/>
            <a:ext cx="8229600" cy="753176"/>
          </a:xfrm>
        </p:spPr>
        <p:txBody>
          <a:bodyPr/>
          <a:lstStyle/>
          <a:p>
            <a:r>
              <a:rPr lang="en-US" dirty="0" smtClean="0"/>
              <a:t>Data analysis</a:t>
            </a:r>
            <a:endParaRPr lang="en-US" dirty="0">
              <a:solidFill>
                <a:srgbClr val="3C1C0A"/>
              </a:solidFill>
            </a:endParaRPr>
          </a:p>
        </p:txBody>
      </p:sp>
      <p:sp>
        <p:nvSpPr>
          <p:cNvPr id="3" name="Content Placeholder 2"/>
          <p:cNvSpPr>
            <a:spLocks noGrp="1"/>
          </p:cNvSpPr>
          <p:nvPr>
            <p:ph sz="quarter" idx="10"/>
          </p:nvPr>
        </p:nvSpPr>
        <p:spPr>
          <a:xfrm>
            <a:off x="457200" y="878960"/>
            <a:ext cx="8229600" cy="4805916"/>
          </a:xfrm>
        </p:spPr>
        <p:txBody>
          <a:bodyPr>
            <a:normAutofit/>
          </a:bodyPr>
          <a:lstStyle/>
          <a:p>
            <a:r>
              <a:rPr lang="en-US" dirty="0" smtClean="0">
                <a:solidFill>
                  <a:srgbClr val="3C1C0A"/>
                </a:solidFill>
              </a:rPr>
              <a:t>Research objectives</a:t>
            </a:r>
          </a:p>
          <a:p>
            <a:pPr lvl="1"/>
            <a:r>
              <a:rPr lang="en-US" dirty="0" smtClean="0">
                <a:solidFill>
                  <a:srgbClr val="3C1C0A"/>
                </a:solidFill>
              </a:rPr>
              <a:t>Reduce bedsores</a:t>
            </a:r>
          </a:p>
          <a:p>
            <a:r>
              <a:rPr lang="en-US" dirty="0" smtClean="0">
                <a:solidFill>
                  <a:srgbClr val="3C1C0A"/>
                </a:solidFill>
              </a:rPr>
              <a:t>Research questions</a:t>
            </a:r>
          </a:p>
          <a:p>
            <a:pPr lvl="1"/>
            <a:r>
              <a:rPr lang="en-US" dirty="0" smtClean="0">
                <a:solidFill>
                  <a:srgbClr val="3C1C0A"/>
                </a:solidFill>
              </a:rPr>
              <a:t>Does protocol A work better than protocol B for reducing bedsores?</a:t>
            </a:r>
          </a:p>
          <a:p>
            <a:r>
              <a:rPr lang="en-US" dirty="0" smtClean="0">
                <a:solidFill>
                  <a:srgbClr val="3C1C0A"/>
                </a:solidFill>
              </a:rPr>
              <a:t>Status Quo – Initial Assumption (Null hypothesis)</a:t>
            </a:r>
          </a:p>
          <a:p>
            <a:pPr lvl="1"/>
            <a:r>
              <a:rPr lang="en-US" dirty="0" smtClean="0">
                <a:solidFill>
                  <a:srgbClr val="3C1C0A"/>
                </a:solidFill>
              </a:rPr>
              <a:t>Protocol A and B produce same % bedsores</a:t>
            </a:r>
          </a:p>
          <a:p>
            <a:r>
              <a:rPr lang="en-US" dirty="0" smtClean="0">
                <a:solidFill>
                  <a:srgbClr val="3C1C0A"/>
                </a:solidFill>
              </a:rPr>
              <a:t>Where you want to go - Conclusion you’d like to reach (Alternative hypothesis)</a:t>
            </a:r>
          </a:p>
          <a:p>
            <a:pPr lvl="1"/>
            <a:r>
              <a:rPr lang="en-US" dirty="0" smtClean="0">
                <a:solidFill>
                  <a:srgbClr val="3C1C0A"/>
                </a:solidFill>
              </a:rPr>
              <a:t>Protocol A and B results in different % bedsores (one better than other)</a:t>
            </a:r>
            <a:endParaRPr lang="en-US" dirty="0">
              <a:solidFill>
                <a:srgbClr val="3C1C0A"/>
              </a:solidFill>
            </a:endParaRPr>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7"/>
            <a:ext cx="9144000" cy="692579"/>
          </a:xfrm>
        </p:spPr>
        <p:txBody>
          <a:bodyPr>
            <a:normAutofit fontScale="90000"/>
          </a:bodyPr>
          <a:lstStyle/>
          <a:p>
            <a:r>
              <a:rPr lang="en-US" dirty="0" smtClean="0"/>
              <a:t>Framework for assessing the evidence</a:t>
            </a:r>
            <a:endParaRPr lang="en-US" dirty="0"/>
          </a:p>
        </p:txBody>
      </p:sp>
      <p:sp>
        <p:nvSpPr>
          <p:cNvPr id="3" name="Content Placeholder 2"/>
          <p:cNvSpPr>
            <a:spLocks noGrp="1"/>
          </p:cNvSpPr>
          <p:nvPr>
            <p:ph sz="quarter" idx="10"/>
          </p:nvPr>
        </p:nvSpPr>
        <p:spPr>
          <a:xfrm>
            <a:off x="0" y="718533"/>
            <a:ext cx="9143999" cy="5419406"/>
          </a:xfrm>
        </p:spPr>
        <p:txBody>
          <a:bodyPr>
            <a:normAutofit/>
          </a:bodyPr>
          <a:lstStyle/>
          <a:p>
            <a:r>
              <a:rPr lang="en-US" dirty="0" smtClean="0"/>
              <a:t>Threshold for assessing that outcome is real [SIGNIFICANCE]</a:t>
            </a:r>
          </a:p>
          <a:p>
            <a:pPr lvl="1"/>
            <a:r>
              <a:rPr lang="en-US" dirty="0" smtClean="0"/>
              <a:t>What is the level at which you want to be sure that your result was not obtained by just pure chance?</a:t>
            </a:r>
          </a:p>
          <a:p>
            <a:pPr lvl="1"/>
            <a:r>
              <a:rPr lang="en-US" dirty="0" smtClean="0"/>
              <a:t>Usually set at 1-5% level of chance, i.e. 95-99% confidence in results</a:t>
            </a:r>
          </a:p>
          <a:p>
            <a:pPr marL="457200" lvl="1" indent="0">
              <a:buNone/>
            </a:pPr>
            <a:endParaRPr lang="en-US" sz="1600" dirty="0" smtClean="0"/>
          </a:p>
          <a:p>
            <a:r>
              <a:rPr lang="en-US" dirty="0" smtClean="0"/>
              <a:t>How much “risk” you’re willing to live with</a:t>
            </a:r>
          </a:p>
          <a:p>
            <a:pPr lvl="1"/>
            <a:r>
              <a:rPr lang="en-US" dirty="0" smtClean="0"/>
              <a:t>What is the level of “risk” assumed that you missed a real outcome [POWER] usually10-20%</a:t>
            </a:r>
          </a:p>
          <a:p>
            <a:pPr lvl="1"/>
            <a:endParaRPr lang="en-US" sz="1600" dirty="0"/>
          </a:p>
          <a:p>
            <a:r>
              <a:rPr lang="en-US" dirty="0" smtClean="0"/>
              <a:t>BOTH critical to determine BEFORE the study is performed and any data collected</a:t>
            </a:r>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3</a:t>
            </a:fld>
            <a:endParaRPr lang="en-US" dirty="0"/>
          </a:p>
        </p:txBody>
      </p:sp>
    </p:spTree>
    <p:extLst>
      <p:ext uri="{BB962C8B-B14F-4D97-AF65-F5344CB8AC3E}">
        <p14:creationId xmlns:p14="http://schemas.microsoft.com/office/powerpoint/2010/main" val="130425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7"/>
            <a:ext cx="9144000" cy="692579"/>
          </a:xfrm>
        </p:spPr>
        <p:txBody>
          <a:bodyPr>
            <a:normAutofit fontScale="90000"/>
          </a:bodyPr>
          <a:lstStyle/>
          <a:p>
            <a:r>
              <a:rPr lang="en-US" dirty="0" smtClean="0"/>
              <a:t>Framework for assessing the evidence</a:t>
            </a:r>
            <a:endParaRPr lang="en-US" dirty="0"/>
          </a:p>
        </p:txBody>
      </p:sp>
      <p:sp>
        <p:nvSpPr>
          <p:cNvPr id="3" name="Content Placeholder 2"/>
          <p:cNvSpPr>
            <a:spLocks noGrp="1"/>
          </p:cNvSpPr>
          <p:nvPr>
            <p:ph sz="quarter" idx="10"/>
          </p:nvPr>
        </p:nvSpPr>
        <p:spPr>
          <a:xfrm>
            <a:off x="205563" y="937682"/>
            <a:ext cx="8825023" cy="4788541"/>
          </a:xfrm>
        </p:spPr>
        <p:txBody>
          <a:bodyPr>
            <a:normAutofit/>
          </a:bodyPr>
          <a:lstStyle/>
          <a:p>
            <a:r>
              <a:rPr lang="en-US" dirty="0" smtClean="0"/>
              <a:t>Once you determine the level of confidence you want to achieve and the amount </a:t>
            </a:r>
            <a:r>
              <a:rPr lang="en-US" dirty="0"/>
              <a:t>of risk </a:t>
            </a:r>
            <a:r>
              <a:rPr lang="en-US" dirty="0" smtClean="0"/>
              <a:t>you’re willing to live with…</a:t>
            </a:r>
          </a:p>
          <a:p>
            <a:endParaRPr lang="en-US" sz="1600" dirty="0" smtClean="0"/>
          </a:p>
          <a:p>
            <a:r>
              <a:rPr lang="en-US" dirty="0" smtClean="0"/>
              <a:t>How large an outcome do you expect/hope to see? To achieve clinical relevance? To change practice? [EFFECT SIZE]</a:t>
            </a:r>
          </a:p>
          <a:p>
            <a:pPr marL="457200" lvl="1" indent="0">
              <a:buNone/>
            </a:pPr>
            <a:endParaRPr lang="en-US" sz="1600" dirty="0" smtClean="0"/>
          </a:p>
          <a:p>
            <a:r>
              <a:rPr lang="en-US" dirty="0" smtClean="0"/>
              <a:t>How large a SAMPLE SIZE is needed (given all of the above) </a:t>
            </a:r>
          </a:p>
          <a:p>
            <a:pPr lvl="1"/>
            <a:r>
              <a:rPr lang="en-US" dirty="0" smtClean="0"/>
              <a:t>Time</a:t>
            </a:r>
          </a:p>
          <a:p>
            <a:pPr lvl="1"/>
            <a:r>
              <a:rPr lang="en-US" dirty="0" smtClean="0"/>
              <a:t>Money/resource constraints</a:t>
            </a:r>
            <a:endParaRPr lang="en-US" dirty="0"/>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4</a:t>
            </a:fld>
            <a:endParaRPr lang="en-US" dirty="0"/>
          </a:p>
        </p:txBody>
      </p:sp>
    </p:spTree>
    <p:extLst>
      <p:ext uri="{BB962C8B-B14F-4D97-AF65-F5344CB8AC3E}">
        <p14:creationId xmlns:p14="http://schemas.microsoft.com/office/powerpoint/2010/main" val="697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02"/>
            <a:ext cx="9090838" cy="779982"/>
          </a:xfrm>
        </p:spPr>
        <p:txBody>
          <a:bodyPr>
            <a:normAutofit/>
          </a:bodyPr>
          <a:lstStyle/>
          <a:p>
            <a:r>
              <a:rPr lang="en-US" dirty="0" smtClean="0"/>
              <a:t>4 integrated keys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196706276"/>
              </p:ext>
            </p:extLst>
          </p:nvPr>
        </p:nvGraphicFramePr>
        <p:xfrm>
          <a:off x="228600" y="687572"/>
          <a:ext cx="8686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pPr algn="l"/>
            <a:fld id="{13C2C435-FC9B-1749-8573-C8F6A9AC0EA5}" type="slidenum">
              <a:rPr lang="en-US" smtClean="0"/>
              <a:pPr algn="l"/>
              <a:t>5</a:t>
            </a:fld>
            <a:endParaRPr lang="en-US" dirty="0"/>
          </a:p>
        </p:txBody>
      </p:sp>
      <p:sp>
        <p:nvSpPr>
          <p:cNvPr id="6" name="TextBox 5"/>
          <p:cNvSpPr txBox="1"/>
          <p:nvPr/>
        </p:nvSpPr>
        <p:spPr>
          <a:xfrm>
            <a:off x="6966095" y="1308935"/>
            <a:ext cx="1949305" cy="1631216"/>
          </a:xfrm>
          <a:prstGeom prst="rect">
            <a:avLst/>
          </a:prstGeom>
          <a:noFill/>
        </p:spPr>
        <p:txBody>
          <a:bodyPr wrap="square" rtlCol="0">
            <a:spAutoFit/>
          </a:bodyPr>
          <a:lstStyle/>
          <a:p>
            <a:r>
              <a:rPr lang="en-US" sz="2000" b="1" dirty="0" smtClean="0">
                <a:solidFill>
                  <a:schemeClr val="accent1"/>
                </a:solidFill>
              </a:rPr>
              <a:t>POWER set BEFORE – level of risk that you missed something</a:t>
            </a:r>
            <a:endParaRPr lang="en-US" sz="2000" b="1" dirty="0">
              <a:solidFill>
                <a:schemeClr val="accent1"/>
              </a:solidFill>
            </a:endParaRPr>
          </a:p>
        </p:txBody>
      </p:sp>
      <p:sp>
        <p:nvSpPr>
          <p:cNvPr id="7" name="TextBox 6"/>
          <p:cNvSpPr txBox="1"/>
          <p:nvPr/>
        </p:nvSpPr>
        <p:spPr>
          <a:xfrm>
            <a:off x="25481" y="3557918"/>
            <a:ext cx="2073268" cy="2246769"/>
          </a:xfrm>
          <a:prstGeom prst="rect">
            <a:avLst/>
          </a:prstGeom>
          <a:solidFill>
            <a:schemeClr val="bg1"/>
          </a:solidFill>
          <a:ln>
            <a:noFill/>
          </a:ln>
        </p:spPr>
        <p:txBody>
          <a:bodyPr wrap="square" rtlCol="0">
            <a:spAutoFit/>
          </a:bodyPr>
          <a:lstStyle/>
          <a:p>
            <a:r>
              <a:rPr lang="en-US" sz="2000" b="1" dirty="0" smtClean="0">
                <a:solidFill>
                  <a:schemeClr val="accent6">
                    <a:lumMod val="50000"/>
                  </a:schemeClr>
                </a:solidFill>
              </a:rPr>
              <a:t>EFFECT SIZE - determined from data or estimated or stated from previous observations and clinical goals</a:t>
            </a:r>
            <a:endParaRPr lang="en-US" sz="2000" b="1" dirty="0">
              <a:solidFill>
                <a:schemeClr val="accent6">
                  <a:lumMod val="50000"/>
                </a:schemeClr>
              </a:solidFill>
            </a:endParaRPr>
          </a:p>
        </p:txBody>
      </p:sp>
      <p:sp>
        <p:nvSpPr>
          <p:cNvPr id="8" name="TextBox 7"/>
          <p:cNvSpPr txBox="1"/>
          <p:nvPr/>
        </p:nvSpPr>
        <p:spPr>
          <a:xfrm>
            <a:off x="7053814" y="3724255"/>
            <a:ext cx="2037024" cy="1938992"/>
          </a:xfrm>
          <a:prstGeom prst="rect">
            <a:avLst/>
          </a:prstGeom>
          <a:solidFill>
            <a:schemeClr val="bg1"/>
          </a:solidFill>
          <a:ln>
            <a:noFill/>
          </a:ln>
        </p:spPr>
        <p:txBody>
          <a:bodyPr wrap="square" rtlCol="0">
            <a:spAutoFit/>
          </a:bodyPr>
          <a:lstStyle/>
          <a:p>
            <a:r>
              <a:rPr lang="en-US" sz="2000" b="1" dirty="0" smtClean="0">
                <a:solidFill>
                  <a:schemeClr val="accent5">
                    <a:lumMod val="50000"/>
                  </a:schemeClr>
                </a:solidFill>
              </a:rPr>
              <a:t>SAMPLE SIZE is usually the MAIN option you can adjust within budget and study time constraints.</a:t>
            </a:r>
            <a:endParaRPr lang="en-US" sz="2000" b="1" dirty="0">
              <a:solidFill>
                <a:schemeClr val="accent5">
                  <a:lumMod val="50000"/>
                </a:schemeClr>
              </a:solidFill>
            </a:endParaRPr>
          </a:p>
        </p:txBody>
      </p:sp>
      <p:cxnSp>
        <p:nvCxnSpPr>
          <p:cNvPr id="10" name="Straight Connector 9"/>
          <p:cNvCxnSpPr/>
          <p:nvPr/>
        </p:nvCxnSpPr>
        <p:spPr>
          <a:xfrm flipV="1">
            <a:off x="0" y="3432202"/>
            <a:ext cx="9144000" cy="14177"/>
          </a:xfrm>
          <a:prstGeom prst="line">
            <a:avLst/>
          </a:prstGeom>
          <a:ln w="76200">
            <a:solidFill>
              <a:srgbClr val="C00000"/>
            </a:solidFill>
            <a:prstDash val="sysDash"/>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49444" y="1250116"/>
            <a:ext cx="1949305" cy="1631216"/>
          </a:xfrm>
          <a:prstGeom prst="rect">
            <a:avLst/>
          </a:prstGeom>
          <a:noFill/>
        </p:spPr>
        <p:txBody>
          <a:bodyPr wrap="square" rtlCol="0">
            <a:spAutoFit/>
          </a:bodyPr>
          <a:lstStyle/>
          <a:p>
            <a:r>
              <a:rPr lang="en-US" sz="2000" b="1" dirty="0" smtClean="0">
                <a:solidFill>
                  <a:schemeClr val="tx2"/>
                </a:solidFill>
              </a:rPr>
              <a:t>SIGNIFICANCE set BEFORE – confidence level desired for conclusions? </a:t>
            </a:r>
            <a:endParaRPr lang="en-US" sz="2000" b="1" dirty="0">
              <a:solidFill>
                <a:schemeClr val="tx2"/>
              </a:solidFill>
            </a:endParaRPr>
          </a:p>
        </p:txBody>
      </p:sp>
      <p:grpSp>
        <p:nvGrpSpPr>
          <p:cNvPr id="15" name="Group 14"/>
          <p:cNvGrpSpPr/>
          <p:nvPr/>
        </p:nvGrpSpPr>
        <p:grpSpPr>
          <a:xfrm>
            <a:off x="1405270" y="538715"/>
            <a:ext cx="6280298" cy="6103089"/>
            <a:chOff x="8439379" y="1685704"/>
            <a:chExt cx="2204448" cy="2204484"/>
          </a:xfrm>
        </p:grpSpPr>
        <p:cxnSp>
          <p:nvCxnSpPr>
            <p:cNvPr id="16" name="Straight Arrow Connector 15"/>
            <p:cNvCxnSpPr/>
            <p:nvPr/>
          </p:nvCxnSpPr>
          <p:spPr>
            <a:xfrm>
              <a:off x="8439379" y="2711443"/>
              <a:ext cx="2204448" cy="7089"/>
            </a:xfrm>
            <a:prstGeom prst="straightConnector1">
              <a:avLst/>
            </a:prstGeom>
            <a:ln w="762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8443060" y="2784401"/>
              <a:ext cx="2204484" cy="7089"/>
            </a:xfrm>
            <a:prstGeom prst="straightConnector1">
              <a:avLst/>
            </a:prstGeom>
            <a:ln w="762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7053814" y="201237"/>
            <a:ext cx="1667764" cy="461665"/>
          </a:xfrm>
          <a:prstGeom prst="rect">
            <a:avLst/>
          </a:prstGeom>
          <a:noFill/>
        </p:spPr>
        <p:txBody>
          <a:bodyPr wrap="none" rtlCol="0">
            <a:spAutoFit/>
          </a:bodyPr>
          <a:lstStyle/>
          <a:p>
            <a:r>
              <a:rPr lang="en-US" sz="2400" b="1" dirty="0" smtClean="0">
                <a:solidFill>
                  <a:srgbClr val="C00000"/>
                </a:solidFill>
              </a:rPr>
              <a:t>TRADEOFFS</a:t>
            </a:r>
            <a:endParaRPr lang="en-US" sz="2400" b="1" dirty="0">
              <a:solidFill>
                <a:srgbClr val="C00000"/>
              </a:solidFill>
            </a:endParaRPr>
          </a:p>
        </p:txBody>
      </p:sp>
    </p:spTree>
    <p:extLst>
      <p:ext uri="{BB962C8B-B14F-4D97-AF65-F5344CB8AC3E}">
        <p14:creationId xmlns:p14="http://schemas.microsoft.com/office/powerpoint/2010/main" val="99409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animBg="1"/>
      <p:bldP spid="8" grpId="0" animBg="1"/>
      <p:bldP spid="11"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91"/>
            <a:ext cx="8229600" cy="1143000"/>
          </a:xfrm>
        </p:spPr>
        <p:txBody>
          <a:bodyPr/>
          <a:lstStyle/>
          <a:p>
            <a:r>
              <a:rPr lang="en-US" dirty="0" smtClean="0"/>
              <a:t>What constitutes evidence?</a:t>
            </a:r>
            <a:endParaRPr lang="en-US" dirty="0"/>
          </a:p>
        </p:txBody>
      </p:sp>
      <p:sp>
        <p:nvSpPr>
          <p:cNvPr id="3" name="Content Placeholder 2"/>
          <p:cNvSpPr>
            <a:spLocks noGrp="1"/>
          </p:cNvSpPr>
          <p:nvPr>
            <p:ph sz="quarter" idx="10"/>
          </p:nvPr>
        </p:nvSpPr>
        <p:spPr>
          <a:xfrm>
            <a:off x="457200" y="987553"/>
            <a:ext cx="8229600" cy="5252314"/>
          </a:xfrm>
        </p:spPr>
        <p:txBody>
          <a:bodyPr>
            <a:normAutofit/>
          </a:bodyPr>
          <a:lstStyle/>
          <a:p>
            <a:r>
              <a:rPr lang="en-US" dirty="0" smtClean="0"/>
              <a:t>Big Sample Sizes in the 1000’s</a:t>
            </a:r>
          </a:p>
          <a:p>
            <a:pPr lvl="1"/>
            <a:r>
              <a:rPr lang="en-US" dirty="0"/>
              <a:t>E</a:t>
            </a:r>
            <a:r>
              <a:rPr lang="en-US" dirty="0" smtClean="0"/>
              <a:t>verything is statistically significant…</a:t>
            </a:r>
          </a:p>
          <a:p>
            <a:pPr lvl="1"/>
            <a:r>
              <a:rPr lang="en-US" dirty="0" smtClean="0"/>
              <a:t>Is it clinically significant/relevant? </a:t>
            </a:r>
          </a:p>
          <a:p>
            <a:pPr lvl="1"/>
            <a:r>
              <a:rPr lang="en-US" dirty="0" smtClean="0"/>
              <a:t>It is actionable?</a:t>
            </a:r>
          </a:p>
          <a:p>
            <a:endParaRPr lang="en-US" sz="1600" dirty="0" smtClean="0"/>
          </a:p>
          <a:p>
            <a:r>
              <a:rPr lang="en-US" dirty="0" smtClean="0"/>
              <a:t>Small Sample Sizes</a:t>
            </a:r>
          </a:p>
          <a:p>
            <a:pPr lvl="1"/>
            <a:r>
              <a:rPr lang="en-US" dirty="0" smtClean="0"/>
              <a:t>Nothing statistically significant</a:t>
            </a:r>
          </a:p>
          <a:p>
            <a:pPr lvl="1"/>
            <a:r>
              <a:rPr lang="en-US" dirty="0" smtClean="0"/>
              <a:t>But were clinically significant changes seen?</a:t>
            </a:r>
            <a:endParaRPr lang="en-US" dirty="0"/>
          </a:p>
          <a:p>
            <a:endParaRPr lang="en-US" sz="1600" dirty="0"/>
          </a:p>
          <a:p>
            <a:r>
              <a:rPr lang="en-US" dirty="0" smtClean="0">
                <a:solidFill>
                  <a:srgbClr val="3C1C0A"/>
                </a:solidFill>
              </a:rPr>
              <a:t>Was the difference due to the “intervention”/”treatment”? Or due to something else (that you measured or not)?</a:t>
            </a:r>
            <a:endParaRPr lang="en-US" dirty="0"/>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6</a:t>
            </a:fld>
            <a:endParaRPr lang="en-US" dirty="0"/>
          </a:p>
        </p:txBody>
      </p:sp>
    </p:spTree>
    <p:extLst>
      <p:ext uri="{BB962C8B-B14F-4D97-AF65-F5344CB8AC3E}">
        <p14:creationId xmlns:p14="http://schemas.microsoft.com/office/powerpoint/2010/main" val="311521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81247"/>
          </a:xfrm>
        </p:spPr>
        <p:txBody>
          <a:bodyPr>
            <a:normAutofit fontScale="90000"/>
          </a:bodyPr>
          <a:lstStyle/>
          <a:p>
            <a:r>
              <a:rPr lang="en-US" dirty="0" smtClean="0"/>
              <a:t>Visualize effect size – ERROR BARS</a:t>
            </a:r>
            <a:endParaRPr lang="en-US" dirty="0"/>
          </a:p>
        </p:txBody>
      </p:sp>
      <p:sp>
        <p:nvSpPr>
          <p:cNvPr id="2" name="Slide Number Placeholder 1"/>
          <p:cNvSpPr>
            <a:spLocks noGrp="1"/>
          </p:cNvSpPr>
          <p:nvPr>
            <p:ph type="sldNum" sz="quarter" idx="4"/>
          </p:nvPr>
        </p:nvSpPr>
        <p:spPr/>
        <p:txBody>
          <a:bodyPr/>
          <a:lstStyle/>
          <a:p>
            <a:pPr algn="l"/>
            <a:fld id="{13C2C435-FC9B-1749-8573-C8F6A9AC0EA5}" type="slidenum">
              <a:rPr lang="en-US" smtClean="0"/>
              <a:pPr algn="l"/>
              <a:t>7</a:t>
            </a:fld>
            <a:endParaRPr lang="en-US" dirty="0"/>
          </a:p>
        </p:txBody>
      </p:sp>
      <p:sp>
        <p:nvSpPr>
          <p:cNvPr id="11" name="TextBox 10"/>
          <p:cNvSpPr txBox="1"/>
          <p:nvPr/>
        </p:nvSpPr>
        <p:spPr>
          <a:xfrm>
            <a:off x="1103522" y="673331"/>
            <a:ext cx="1332416" cy="584775"/>
          </a:xfrm>
          <a:prstGeom prst="rect">
            <a:avLst/>
          </a:prstGeom>
          <a:noFill/>
        </p:spPr>
        <p:txBody>
          <a:bodyPr wrap="none" rtlCol="0">
            <a:spAutoFit/>
          </a:bodyPr>
          <a:lstStyle/>
          <a:p>
            <a:r>
              <a:rPr lang="en-US" sz="3200" b="1" dirty="0" smtClean="0">
                <a:solidFill>
                  <a:srgbClr val="0066CC"/>
                </a:solidFill>
              </a:rPr>
              <a:t>SMALL</a:t>
            </a:r>
            <a:endParaRPr lang="en-US" sz="3200" b="1" dirty="0">
              <a:solidFill>
                <a:srgbClr val="0066CC"/>
              </a:solidFill>
            </a:endParaRPr>
          </a:p>
        </p:txBody>
      </p:sp>
      <p:sp>
        <p:nvSpPr>
          <p:cNvPr id="12" name="TextBox 11"/>
          <p:cNvSpPr txBox="1"/>
          <p:nvPr/>
        </p:nvSpPr>
        <p:spPr>
          <a:xfrm>
            <a:off x="3935807" y="670887"/>
            <a:ext cx="1737976" cy="584775"/>
          </a:xfrm>
          <a:prstGeom prst="rect">
            <a:avLst/>
          </a:prstGeom>
          <a:noFill/>
        </p:spPr>
        <p:txBody>
          <a:bodyPr wrap="none" rtlCol="0">
            <a:spAutoFit/>
          </a:bodyPr>
          <a:lstStyle/>
          <a:p>
            <a:r>
              <a:rPr lang="en-US" sz="3200" b="1" dirty="0" smtClean="0">
                <a:solidFill>
                  <a:srgbClr val="0066CC"/>
                </a:solidFill>
              </a:rPr>
              <a:t>MEDIUM</a:t>
            </a:r>
            <a:endParaRPr lang="en-US" sz="3200" b="1" dirty="0">
              <a:solidFill>
                <a:srgbClr val="0066CC"/>
              </a:solidFill>
            </a:endParaRPr>
          </a:p>
        </p:txBody>
      </p:sp>
      <p:sp>
        <p:nvSpPr>
          <p:cNvPr id="13" name="TextBox 12"/>
          <p:cNvSpPr txBox="1"/>
          <p:nvPr/>
        </p:nvSpPr>
        <p:spPr>
          <a:xfrm>
            <a:off x="6933323" y="673331"/>
            <a:ext cx="1295547" cy="584775"/>
          </a:xfrm>
          <a:prstGeom prst="rect">
            <a:avLst/>
          </a:prstGeom>
          <a:noFill/>
        </p:spPr>
        <p:txBody>
          <a:bodyPr wrap="none" rtlCol="0">
            <a:spAutoFit/>
          </a:bodyPr>
          <a:lstStyle/>
          <a:p>
            <a:r>
              <a:rPr lang="en-US" sz="3200" b="1" dirty="0" smtClean="0">
                <a:solidFill>
                  <a:srgbClr val="0066CC"/>
                </a:solidFill>
              </a:rPr>
              <a:t>LARGE</a:t>
            </a:r>
            <a:endParaRPr lang="en-US" sz="3200" b="1" dirty="0">
              <a:solidFill>
                <a:srgbClr val="0066CC"/>
              </a:solidFill>
            </a:endParaRPr>
          </a:p>
        </p:txBody>
      </p:sp>
      <p:pic>
        <p:nvPicPr>
          <p:cNvPr id="4" name="Picture 3"/>
          <p:cNvPicPr>
            <a:picLocks noChangeAspect="1"/>
          </p:cNvPicPr>
          <p:nvPr/>
        </p:nvPicPr>
        <p:blipFill>
          <a:blip r:embed="rId2"/>
          <a:stretch>
            <a:fillRect/>
          </a:stretch>
        </p:blipFill>
        <p:spPr>
          <a:xfrm>
            <a:off x="254000" y="1206608"/>
            <a:ext cx="2842352" cy="4701341"/>
          </a:xfrm>
          <a:prstGeom prst="rect">
            <a:avLst/>
          </a:prstGeom>
        </p:spPr>
      </p:pic>
      <p:pic>
        <p:nvPicPr>
          <p:cNvPr id="14" name="Picture 13"/>
          <p:cNvPicPr>
            <a:picLocks noChangeAspect="1"/>
          </p:cNvPicPr>
          <p:nvPr/>
        </p:nvPicPr>
        <p:blipFill>
          <a:blip r:embed="rId3"/>
          <a:stretch>
            <a:fillRect/>
          </a:stretch>
        </p:blipFill>
        <p:spPr>
          <a:xfrm>
            <a:off x="3075087" y="1206609"/>
            <a:ext cx="2939402" cy="4861864"/>
          </a:xfrm>
          <a:prstGeom prst="rect">
            <a:avLst/>
          </a:prstGeom>
        </p:spPr>
      </p:pic>
      <p:pic>
        <p:nvPicPr>
          <p:cNvPr id="15" name="Picture 14"/>
          <p:cNvPicPr>
            <a:picLocks noChangeAspect="1"/>
          </p:cNvPicPr>
          <p:nvPr/>
        </p:nvPicPr>
        <p:blipFill>
          <a:blip r:embed="rId4"/>
          <a:stretch>
            <a:fillRect/>
          </a:stretch>
        </p:blipFill>
        <p:spPr>
          <a:xfrm>
            <a:off x="5993224" y="1206610"/>
            <a:ext cx="2842352" cy="4701340"/>
          </a:xfrm>
          <a:prstGeom prst="rect">
            <a:avLst/>
          </a:prstGeom>
        </p:spPr>
      </p:pic>
    </p:spTree>
    <p:extLst>
      <p:ext uri="{BB962C8B-B14F-4D97-AF65-F5344CB8AC3E}">
        <p14:creationId xmlns:p14="http://schemas.microsoft.com/office/powerpoint/2010/main" val="1340365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914400" y="1600974"/>
            <a:ext cx="7620000" cy="4647426"/>
          </a:xfrm>
          <a:prstGeom prst="rect">
            <a:avLst/>
          </a:prstGeom>
          <a:noFill/>
          <a:ln w="9525">
            <a:noFill/>
            <a:miter lim="800000"/>
            <a:headEnd/>
            <a:tailEnd/>
          </a:ln>
        </p:spPr>
        <p:txBody>
          <a:bodyPr wrap="square">
            <a:spAutoFit/>
          </a:bodyPr>
          <a:lstStyle/>
          <a:p>
            <a:pPr>
              <a:spcBef>
                <a:spcPct val="50000"/>
              </a:spcBef>
            </a:pPr>
            <a:r>
              <a:rPr lang="en-US" sz="2600" i="1" dirty="0">
                <a:solidFill>
                  <a:srgbClr val="002060"/>
                </a:solidFill>
              </a:rPr>
              <a:t>The facts are really not at all like fish on the fishmonger’s slab. They are like fish swimming about in a vast and sometimes inaccessible ocean; and what the fisherman catches will depend partly on chance, but mainly on what part of the ocean he chooses to fish in and what tackle he chooses to use – these two factors being, of course, determined by the kind of fish he wants to catch. By and large, the fisherman will get the kind of facts he wants.</a:t>
            </a:r>
          </a:p>
          <a:p>
            <a:pPr>
              <a:spcBef>
                <a:spcPct val="50000"/>
              </a:spcBef>
            </a:pPr>
            <a:r>
              <a:rPr lang="en-US" i="1" dirty="0">
                <a:solidFill>
                  <a:srgbClr val="002060"/>
                </a:solidFill>
              </a:rPr>
              <a:t>	</a:t>
            </a:r>
            <a:r>
              <a:rPr lang="en-US" sz="1400" i="1" dirty="0">
                <a:solidFill>
                  <a:srgbClr val="002060"/>
                </a:solidFill>
              </a:rPr>
              <a:t>E.H. Carr, 1967, quoted in </a:t>
            </a:r>
            <a:r>
              <a:rPr lang="en-US" sz="1400" i="1" dirty="0" err="1">
                <a:solidFill>
                  <a:srgbClr val="002060"/>
                </a:solidFill>
              </a:rPr>
              <a:t>Pedhazur</a:t>
            </a:r>
            <a:r>
              <a:rPr lang="en-US" sz="1400" i="1" dirty="0">
                <a:solidFill>
                  <a:srgbClr val="002060"/>
                </a:solidFill>
              </a:rPr>
              <a:t> and </a:t>
            </a:r>
            <a:r>
              <a:rPr lang="en-US" sz="1400" i="1" dirty="0" err="1">
                <a:solidFill>
                  <a:srgbClr val="002060"/>
                </a:solidFill>
              </a:rPr>
              <a:t>Schmelken</a:t>
            </a:r>
            <a:r>
              <a:rPr lang="en-US" sz="1400" i="1" dirty="0">
                <a:solidFill>
                  <a:srgbClr val="002060"/>
                </a:solidFill>
              </a:rPr>
              <a:t>, 1991</a:t>
            </a:r>
          </a:p>
        </p:txBody>
      </p:sp>
      <p:sp>
        <p:nvSpPr>
          <p:cNvPr id="14339" name="Text Box 4"/>
          <p:cNvSpPr txBox="1">
            <a:spLocks noChangeArrowheads="1"/>
          </p:cNvSpPr>
          <p:nvPr/>
        </p:nvSpPr>
        <p:spPr bwMode="auto">
          <a:xfrm>
            <a:off x="1371600" y="685800"/>
            <a:ext cx="6324600" cy="762000"/>
          </a:xfrm>
          <a:prstGeom prst="rect">
            <a:avLst/>
          </a:prstGeom>
          <a:noFill/>
          <a:ln w="9525">
            <a:noFill/>
            <a:miter lim="800000"/>
            <a:headEnd/>
            <a:tailEnd/>
          </a:ln>
        </p:spPr>
        <p:txBody>
          <a:bodyPr>
            <a:spAutoFit/>
          </a:bodyPr>
          <a:lstStyle/>
          <a:p>
            <a:pPr algn="ctr">
              <a:spcBef>
                <a:spcPct val="50000"/>
              </a:spcBef>
            </a:pPr>
            <a:r>
              <a:rPr lang="en-US" sz="4400" b="1" dirty="0">
                <a:solidFill>
                  <a:srgbClr val="002060"/>
                </a:solidFill>
              </a:rPr>
              <a:t>Facts</a:t>
            </a:r>
          </a:p>
        </p:txBody>
      </p:sp>
      <p:sp>
        <p:nvSpPr>
          <p:cNvPr id="2" name="TextBox 1"/>
          <p:cNvSpPr txBox="1"/>
          <p:nvPr/>
        </p:nvSpPr>
        <p:spPr>
          <a:xfrm>
            <a:off x="0" y="0"/>
            <a:ext cx="4764125" cy="369332"/>
          </a:xfrm>
          <a:prstGeom prst="rect">
            <a:avLst/>
          </a:prstGeom>
          <a:noFill/>
        </p:spPr>
        <p:txBody>
          <a:bodyPr wrap="none" rtlCol="0">
            <a:spAutoFit/>
          </a:bodyPr>
          <a:lstStyle/>
          <a:p>
            <a:r>
              <a:rPr lang="en-US" b="1" i="1" dirty="0" smtClean="0">
                <a:solidFill>
                  <a:schemeClr val="accent2">
                    <a:lumMod val="90000"/>
                    <a:lumOff val="10000"/>
                  </a:schemeClr>
                </a:solidFill>
              </a:rPr>
              <a:t>SLIDE CREDIT </a:t>
            </a:r>
            <a:r>
              <a:rPr lang="en-US" b="1" i="1" dirty="0">
                <a:solidFill>
                  <a:schemeClr val="accent2">
                    <a:lumMod val="90000"/>
                    <a:lumOff val="10000"/>
                  </a:schemeClr>
                </a:solidFill>
              </a:rPr>
              <a:t>– Susan E. Shapiro, PhD, RN, FAAN</a:t>
            </a:r>
          </a:p>
        </p:txBody>
      </p:sp>
    </p:spTree>
    <p:extLst>
      <p:ext uri="{BB962C8B-B14F-4D97-AF65-F5344CB8AC3E}">
        <p14:creationId xmlns:p14="http://schemas.microsoft.com/office/powerpoint/2010/main" val="389451390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1447800" y="1447800"/>
            <a:ext cx="6248400" cy="4953000"/>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CopprplGoth Bd BT" pitchFamily="34" charset="0"/>
            </a:endParaRPr>
          </a:p>
        </p:txBody>
      </p:sp>
      <p:sp>
        <p:nvSpPr>
          <p:cNvPr id="5" name="Oval 4"/>
          <p:cNvSpPr/>
          <p:nvPr/>
        </p:nvSpPr>
        <p:spPr bwMode="auto">
          <a:xfrm>
            <a:off x="2590800" y="2286000"/>
            <a:ext cx="3810000" cy="39624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CopprplGoth Bd BT" pitchFamily="34" charset="0"/>
            </a:endParaRPr>
          </a:p>
        </p:txBody>
      </p:sp>
      <p:sp>
        <p:nvSpPr>
          <p:cNvPr id="6" name="Oval 5"/>
          <p:cNvSpPr/>
          <p:nvPr/>
        </p:nvSpPr>
        <p:spPr bwMode="auto">
          <a:xfrm>
            <a:off x="3636239" y="4103077"/>
            <a:ext cx="1828800" cy="2057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CopprplGoth Bd BT" pitchFamily="34" charset="0"/>
            </a:endParaRPr>
          </a:p>
        </p:txBody>
      </p:sp>
      <p:sp>
        <p:nvSpPr>
          <p:cNvPr id="7" name="Oval 6"/>
          <p:cNvSpPr/>
          <p:nvPr/>
        </p:nvSpPr>
        <p:spPr bwMode="auto">
          <a:xfrm>
            <a:off x="4724400" y="5861539"/>
            <a:ext cx="228600" cy="2286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CopprplGoth Bd BT" pitchFamily="34" charset="0"/>
            </a:endParaRPr>
          </a:p>
        </p:txBody>
      </p:sp>
      <p:sp>
        <p:nvSpPr>
          <p:cNvPr id="8" name="TextBox 7"/>
          <p:cNvSpPr txBox="1"/>
          <p:nvPr/>
        </p:nvSpPr>
        <p:spPr>
          <a:xfrm>
            <a:off x="4724400" y="1529769"/>
            <a:ext cx="2667000" cy="457200"/>
          </a:xfrm>
          <a:prstGeom prst="rect">
            <a:avLst/>
          </a:prstGeom>
          <a:solidFill>
            <a:schemeClr val="bg1">
              <a:lumMod val="85000"/>
            </a:schemeClr>
          </a:solidFill>
          <a:ln>
            <a:solidFill>
              <a:srgbClr val="002060"/>
            </a:solidFill>
          </a:ln>
        </p:spPr>
        <p:txBody>
          <a:bodyPr wrap="square" rtlCol="0">
            <a:spAutoFit/>
          </a:bodyPr>
          <a:lstStyle/>
          <a:p>
            <a:r>
              <a:rPr lang="en-US" dirty="0" smtClean="0"/>
              <a:t>Population =10mil</a:t>
            </a:r>
            <a:endParaRPr lang="en-US" dirty="0"/>
          </a:p>
        </p:txBody>
      </p:sp>
      <p:sp>
        <p:nvSpPr>
          <p:cNvPr id="9" name="TextBox 8"/>
          <p:cNvSpPr txBox="1"/>
          <p:nvPr/>
        </p:nvSpPr>
        <p:spPr>
          <a:xfrm>
            <a:off x="5715000" y="3013501"/>
            <a:ext cx="2286000" cy="830997"/>
          </a:xfrm>
          <a:prstGeom prst="rect">
            <a:avLst/>
          </a:prstGeom>
          <a:solidFill>
            <a:schemeClr val="bg1">
              <a:lumMod val="85000"/>
            </a:schemeClr>
          </a:solidFill>
          <a:ln>
            <a:solidFill>
              <a:srgbClr val="002060"/>
            </a:solidFill>
          </a:ln>
        </p:spPr>
        <p:txBody>
          <a:bodyPr wrap="square" rtlCol="0">
            <a:spAutoFit/>
          </a:bodyPr>
          <a:lstStyle/>
          <a:p>
            <a:r>
              <a:rPr lang="en-US" dirty="0" smtClean="0"/>
              <a:t>Group of interest = 5 mil</a:t>
            </a:r>
            <a:endParaRPr lang="en-US" dirty="0"/>
          </a:p>
        </p:txBody>
      </p:sp>
      <p:sp>
        <p:nvSpPr>
          <p:cNvPr id="10" name="TextBox 9"/>
          <p:cNvSpPr txBox="1"/>
          <p:nvPr/>
        </p:nvSpPr>
        <p:spPr>
          <a:xfrm>
            <a:off x="1567116" y="4602704"/>
            <a:ext cx="2895600" cy="461665"/>
          </a:xfrm>
          <a:prstGeom prst="rect">
            <a:avLst/>
          </a:prstGeom>
          <a:solidFill>
            <a:schemeClr val="bg2">
              <a:lumMod val="40000"/>
              <a:lumOff val="60000"/>
            </a:schemeClr>
          </a:solidFill>
          <a:ln>
            <a:solidFill>
              <a:srgbClr val="002060"/>
            </a:solidFill>
          </a:ln>
        </p:spPr>
        <p:txBody>
          <a:bodyPr wrap="square" rtlCol="0">
            <a:spAutoFit/>
          </a:bodyPr>
          <a:lstStyle/>
          <a:p>
            <a:r>
              <a:rPr lang="en-US" dirty="0" smtClean="0"/>
              <a:t>Your region = 10k</a:t>
            </a:r>
            <a:endParaRPr lang="en-US" dirty="0"/>
          </a:p>
        </p:txBody>
      </p:sp>
      <p:sp>
        <p:nvSpPr>
          <p:cNvPr id="13" name="TextBox 12"/>
          <p:cNvSpPr txBox="1"/>
          <p:nvPr/>
        </p:nvSpPr>
        <p:spPr>
          <a:xfrm>
            <a:off x="6172200" y="5334000"/>
            <a:ext cx="2819400" cy="461665"/>
          </a:xfrm>
          <a:prstGeom prst="rect">
            <a:avLst/>
          </a:prstGeom>
          <a:solidFill>
            <a:schemeClr val="bg2">
              <a:lumMod val="40000"/>
              <a:lumOff val="60000"/>
            </a:schemeClr>
          </a:solidFill>
          <a:ln>
            <a:solidFill>
              <a:srgbClr val="002060"/>
            </a:solidFill>
          </a:ln>
        </p:spPr>
        <p:txBody>
          <a:bodyPr wrap="square" rtlCol="0">
            <a:spAutoFit/>
          </a:bodyPr>
          <a:lstStyle/>
          <a:p>
            <a:r>
              <a:rPr lang="en-US" dirty="0" smtClean="0"/>
              <a:t>Your sample = 100</a:t>
            </a:r>
            <a:endParaRPr lang="en-US" dirty="0"/>
          </a:p>
        </p:txBody>
      </p:sp>
      <p:cxnSp>
        <p:nvCxnSpPr>
          <p:cNvPr id="15" name="Straight Arrow Connector 14"/>
          <p:cNvCxnSpPr>
            <a:stCxn id="13" idx="1"/>
            <a:endCxn id="7" idx="7"/>
          </p:cNvCxnSpPr>
          <p:nvPr/>
        </p:nvCxnSpPr>
        <p:spPr bwMode="auto">
          <a:xfrm flipH="1">
            <a:off x="4919522" y="5564833"/>
            <a:ext cx="1252678" cy="3301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Title 11"/>
          <p:cNvSpPr>
            <a:spLocks noGrp="1"/>
          </p:cNvSpPr>
          <p:nvPr>
            <p:ph type="title"/>
          </p:nvPr>
        </p:nvSpPr>
        <p:spPr>
          <a:xfrm>
            <a:off x="304800" y="685800"/>
            <a:ext cx="8229600" cy="1143000"/>
          </a:xfrm>
        </p:spPr>
        <p:txBody>
          <a:bodyPr/>
          <a:lstStyle/>
          <a:p>
            <a:r>
              <a:rPr lang="en-US" dirty="0" smtClean="0"/>
              <a:t>Classic Hypothesis Testing</a:t>
            </a:r>
            <a:endParaRPr lang="en-US" dirty="0"/>
          </a:p>
        </p:txBody>
      </p:sp>
      <p:sp>
        <p:nvSpPr>
          <p:cNvPr id="14" name="TextBox 13"/>
          <p:cNvSpPr txBox="1"/>
          <p:nvPr/>
        </p:nvSpPr>
        <p:spPr>
          <a:xfrm>
            <a:off x="0" y="0"/>
            <a:ext cx="4764125" cy="369332"/>
          </a:xfrm>
          <a:prstGeom prst="rect">
            <a:avLst/>
          </a:prstGeom>
          <a:noFill/>
        </p:spPr>
        <p:txBody>
          <a:bodyPr wrap="none" rtlCol="0">
            <a:spAutoFit/>
          </a:bodyPr>
          <a:lstStyle/>
          <a:p>
            <a:r>
              <a:rPr lang="en-US" b="1" i="1" dirty="0" smtClean="0">
                <a:solidFill>
                  <a:schemeClr val="accent2">
                    <a:lumMod val="90000"/>
                    <a:lumOff val="10000"/>
                  </a:schemeClr>
                </a:solidFill>
              </a:rPr>
              <a:t>SLIDE CREDIT </a:t>
            </a:r>
            <a:r>
              <a:rPr lang="en-US" b="1" i="1" dirty="0">
                <a:solidFill>
                  <a:schemeClr val="accent2">
                    <a:lumMod val="90000"/>
                    <a:lumOff val="10000"/>
                  </a:schemeClr>
                </a:solidFill>
              </a:rPr>
              <a:t>– Susan E. Shapiro, PhD, RN, FAAN</a:t>
            </a:r>
          </a:p>
        </p:txBody>
      </p:sp>
    </p:spTree>
    <p:extLst>
      <p:ext uri="{BB962C8B-B14F-4D97-AF65-F5344CB8AC3E}">
        <p14:creationId xmlns:p14="http://schemas.microsoft.com/office/powerpoint/2010/main" val="2901220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3" grpId="0" animBg="1"/>
    </p:bldLst>
  </p:timing>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1418</TotalTime>
  <Words>866</Words>
  <Application>Microsoft Office PowerPoint</Application>
  <PresentationFormat>On-screen Show (4:3)</PresentationFormat>
  <Paragraphs>103</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CopprplGoth Bd BT</vt:lpstr>
      <vt:lpstr>Office Theme</vt:lpstr>
      <vt:lpstr>PowerPoint Presentation</vt:lpstr>
      <vt:lpstr>Data analysis</vt:lpstr>
      <vt:lpstr>Framework for assessing the evidence</vt:lpstr>
      <vt:lpstr>Framework for assessing the evidence</vt:lpstr>
      <vt:lpstr>4 integrated keys</vt:lpstr>
      <vt:lpstr>What constitutes evidence?</vt:lpstr>
      <vt:lpstr>Visualize effect size – ERROR BARS</vt:lpstr>
      <vt:lpstr>PowerPoint Presentation</vt:lpstr>
      <vt:lpstr>Classic Hypothesis Testing</vt:lpstr>
      <vt:lpstr>Q&amp;A Discussion</vt:lpstr>
      <vt:lpstr>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Cristina Jucan</dc:creator>
  <cp:lastModifiedBy>Higgins, Melinda K</cp:lastModifiedBy>
  <cp:revision>90</cp:revision>
  <cp:lastPrinted>2016-01-05T14:10:01Z</cp:lastPrinted>
  <dcterms:created xsi:type="dcterms:W3CDTF">2013-09-11T18:09:07Z</dcterms:created>
  <dcterms:modified xsi:type="dcterms:W3CDTF">2016-02-09T15:49:03Z</dcterms:modified>
</cp:coreProperties>
</file>