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43891200" cy="32918400"/>
  <p:notesSz cx="6858000" cy="9144000"/>
  <p:defaultText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32" autoAdjust="0"/>
    <p:restoredTop sz="94749" autoAdjust="0"/>
  </p:normalViewPr>
  <p:slideViewPr>
    <p:cSldViewPr snapToGrid="0" snapToObjects="1" showGuides="1">
      <p:cViewPr>
        <p:scale>
          <a:sx n="33" d="100"/>
          <a:sy n="33" d="100"/>
        </p:scale>
        <p:origin x="-654" y="-7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4388373" rtl="0" eaLnBrk="1" latinLnBrk="0" hangingPunct="1">
      <a:defRPr sz="5700" kern="1200">
        <a:solidFill>
          <a:schemeClr val="tx1"/>
        </a:solidFill>
        <a:latin typeface="+mn-lt"/>
        <a:ea typeface="+mn-ea"/>
        <a:cs typeface="+mn-cs"/>
      </a:defRPr>
    </a:lvl1pPr>
    <a:lvl2pPr marL="2194188" algn="l" defTabSz="4388373" rtl="0" eaLnBrk="1" latinLnBrk="0" hangingPunct="1">
      <a:defRPr sz="5700" kern="1200">
        <a:solidFill>
          <a:schemeClr val="tx1"/>
        </a:solidFill>
        <a:latin typeface="+mn-lt"/>
        <a:ea typeface="+mn-ea"/>
        <a:cs typeface="+mn-cs"/>
      </a:defRPr>
    </a:lvl2pPr>
    <a:lvl3pPr marL="4388373" algn="l" defTabSz="4388373" rtl="0" eaLnBrk="1" latinLnBrk="0" hangingPunct="1">
      <a:defRPr sz="5700" kern="1200">
        <a:solidFill>
          <a:schemeClr val="tx1"/>
        </a:solidFill>
        <a:latin typeface="+mn-lt"/>
        <a:ea typeface="+mn-ea"/>
        <a:cs typeface="+mn-cs"/>
      </a:defRPr>
    </a:lvl3pPr>
    <a:lvl4pPr marL="6582561" algn="l" defTabSz="4388373" rtl="0" eaLnBrk="1" latinLnBrk="0" hangingPunct="1">
      <a:defRPr sz="5700" kern="1200">
        <a:solidFill>
          <a:schemeClr val="tx1"/>
        </a:solidFill>
        <a:latin typeface="+mn-lt"/>
        <a:ea typeface="+mn-ea"/>
        <a:cs typeface="+mn-cs"/>
      </a:defRPr>
    </a:lvl4pPr>
    <a:lvl5pPr marL="8776747" algn="l" defTabSz="4388373" rtl="0" eaLnBrk="1" latinLnBrk="0" hangingPunct="1">
      <a:defRPr sz="5700" kern="1200">
        <a:solidFill>
          <a:schemeClr val="tx1"/>
        </a:solidFill>
        <a:latin typeface="+mn-lt"/>
        <a:ea typeface="+mn-ea"/>
        <a:cs typeface="+mn-cs"/>
      </a:defRPr>
    </a:lvl5pPr>
    <a:lvl6pPr marL="10970935" algn="l" defTabSz="4388373" rtl="0" eaLnBrk="1" latinLnBrk="0" hangingPunct="1">
      <a:defRPr sz="5700" kern="1200">
        <a:solidFill>
          <a:schemeClr val="tx1"/>
        </a:solidFill>
        <a:latin typeface="+mn-lt"/>
        <a:ea typeface="+mn-ea"/>
        <a:cs typeface="+mn-cs"/>
      </a:defRPr>
    </a:lvl6pPr>
    <a:lvl7pPr marL="13165123" algn="l" defTabSz="4388373" rtl="0" eaLnBrk="1" latinLnBrk="0" hangingPunct="1">
      <a:defRPr sz="5700" kern="1200">
        <a:solidFill>
          <a:schemeClr val="tx1"/>
        </a:solidFill>
        <a:latin typeface="+mn-lt"/>
        <a:ea typeface="+mn-ea"/>
        <a:cs typeface="+mn-cs"/>
      </a:defRPr>
    </a:lvl7pPr>
    <a:lvl8pPr marL="15359309" algn="l" defTabSz="4388373" rtl="0" eaLnBrk="1" latinLnBrk="0" hangingPunct="1">
      <a:defRPr sz="5700" kern="1200">
        <a:solidFill>
          <a:schemeClr val="tx1"/>
        </a:solidFill>
        <a:latin typeface="+mn-lt"/>
        <a:ea typeface="+mn-ea"/>
        <a:cs typeface="+mn-cs"/>
      </a:defRPr>
    </a:lvl8pPr>
    <a:lvl9pPr marL="17553497" algn="l" defTabSz="438837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004406"/>
            <a:ext cx="13591277"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95417"/>
            <a:ext cx="13573127"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9" y="18035256"/>
            <a:ext cx="13592864"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72652"/>
            <a:ext cx="1357312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7" y="21389861"/>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7" y="20603085"/>
            <a:ext cx="1357153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04406"/>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5" y="5295417"/>
            <a:ext cx="1357947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5295417"/>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6004406"/>
            <a:ext cx="1357602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1724054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17949531"/>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2562335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26418068"/>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Type in or paste your text here</a:t>
            </a:r>
            <a:endParaRPr lang="en-US" dirty="0"/>
          </a:p>
        </p:txBody>
      </p:sp>
      <p:sp>
        <p:nvSpPr>
          <p:cNvPr id="60"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1"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6"/>
            <a:ext cx="10056813"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95417"/>
            <a:ext cx="10048875" cy="738635"/>
          </a:xfrm>
          <a:prstGeom prst="rect">
            <a:avLst/>
          </a:prstGeom>
          <a:noFill/>
        </p:spPr>
        <p:txBody>
          <a:bodyPr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9" y="15004796"/>
            <a:ext cx="10058400"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42191"/>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2759" y="6039330"/>
            <a:ext cx="20720048"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2757" y="5295417"/>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2757" y="21813411"/>
            <a:ext cx="20720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2757" y="21104424"/>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295417"/>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004406"/>
            <a:ext cx="1004701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302416"/>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3"/>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709079"/>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531346"/>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Enter your text here</a:t>
            </a:r>
            <a:endParaRPr lang="en-US" dirty="0"/>
          </a:p>
        </p:txBody>
      </p:sp>
      <p:sp>
        <p:nvSpPr>
          <p:cNvPr id="58"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59"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smtClean="0"/>
              <a:t>Click here to add title</a:t>
            </a:r>
            <a:endParaRPr lang="en-US" dirty="0"/>
          </a:p>
        </p:txBody>
      </p:sp>
      <p:sp>
        <p:nvSpPr>
          <p:cNvPr id="60"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61"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smtClean="0"/>
              <a:t>TEXT PLACEHOLDER</a:t>
            </a:r>
            <a:endParaRPr lang="en-US" dirty="0"/>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4"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638303" y="32232602"/>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2012</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71" name="Rectangle 70"/>
          <p:cNvSpPr/>
          <p:nvPr/>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100" b="1" dirty="0" smtClean="0">
              <a:solidFill>
                <a:srgbClr val="FFFF00"/>
              </a:solidFill>
              <a:latin typeface="Trebuchet MS" pitchFamily="34" charset="0"/>
            </a:endParaRPr>
          </a:p>
          <a:p>
            <a:pPr algn="ctr"/>
            <a:endParaRPr lang="en-US" sz="1400" b="1" dirty="0" smtClean="0">
              <a:solidFill>
                <a:schemeClr val="bg1"/>
              </a:solidFill>
              <a:latin typeface="Trebuchet MS" pitchFamily="34" charset="0"/>
            </a:endParaRPr>
          </a:p>
          <a:p>
            <a:pPr algn="ctr"/>
            <a:r>
              <a:rPr lang="en-US" sz="4300" b="1" dirty="0" smtClean="0">
                <a:solidFill>
                  <a:schemeClr val="bg1"/>
                </a:solidFill>
                <a:latin typeface="Trebuchet MS" pitchFamily="34" charset="0"/>
              </a:rPr>
              <a:t>Using the template</a:t>
            </a:r>
            <a:endParaRPr lang="en-US" sz="4300" b="1" baseline="0" dirty="0" smtClean="0">
              <a:solidFill>
                <a:schemeClr val="bg1"/>
              </a:solidFill>
              <a:latin typeface="Trebuchet MS" pitchFamily="34" charset="0"/>
            </a:endParaRPr>
          </a:p>
          <a:p>
            <a:pPr algn="ctr"/>
            <a:endParaRPr lang="en-US" sz="2800" b="1" dirty="0" smtClean="0">
              <a:solidFill>
                <a:srgbClr val="FFFF00"/>
              </a:solidFill>
              <a:latin typeface="Trebuchet MS" pitchFamily="34" charset="0"/>
            </a:endParaRPr>
          </a:p>
          <a:p>
            <a:pPr marL="0" marR="0" indent="0" algn="l" defTabSz="4388692"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4388692"/>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4388692"/>
            <a:r>
              <a:rPr lang="en-US" sz="3200" b="1" dirty="0" smtClean="0">
                <a:solidFill>
                  <a:srgbClr val="FFFF00"/>
                </a:solidFill>
                <a:latin typeface="Trebuchet MS" pitchFamily="34" charset="0"/>
              </a:rPr>
              <a:t>Using the placeholders</a:t>
            </a:r>
          </a:p>
          <a:p>
            <a:pPr defTabSz="4388692"/>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4388692"/>
            <a:endParaRPr lang="en-US" sz="3200" b="1" baseline="0" dirty="0" smtClean="0">
              <a:solidFill>
                <a:srgbClr val="FFFF00"/>
              </a:solidFill>
              <a:latin typeface="Trebuchet MS" pitchFamily="34" charset="0"/>
            </a:endParaRPr>
          </a:p>
          <a:p>
            <a:pPr defTabSz="4388692"/>
            <a:r>
              <a:rPr lang="en-US" sz="3200" b="1" baseline="0" dirty="0" smtClean="0">
                <a:solidFill>
                  <a:srgbClr val="FFFF00"/>
                </a:solidFill>
                <a:latin typeface="Trebuchet MS" pitchFamily="34" charset="0"/>
              </a:rPr>
              <a:t>Modifying the layout</a:t>
            </a:r>
          </a:p>
          <a:p>
            <a:pPr defTabSz="4388692"/>
            <a:r>
              <a:rPr lang="en-US" sz="3200" dirty="0" smtClean="0">
                <a:latin typeface="Trebuchet MS" pitchFamily="34" charset="0"/>
              </a:rPr>
              <a:t>This template has four</a:t>
            </a:r>
            <a:endParaRPr lang="en-US" sz="3200" baseline="0" dirty="0" smtClean="0">
              <a:latin typeface="Trebuchet MS" pitchFamily="34" charset="0"/>
            </a:endParaRPr>
          </a:p>
          <a:p>
            <a:pPr defTabSz="4388692"/>
            <a:r>
              <a:rPr lang="en-US" sz="3200" baseline="0" dirty="0" smtClean="0">
                <a:latin typeface="Trebuchet MS" pitchFamily="34" charset="0"/>
              </a:rPr>
              <a:t>different column layouts. </a:t>
            </a:r>
          </a:p>
          <a:p>
            <a:pPr defTabSz="4388692"/>
            <a:r>
              <a:rPr lang="en-US" sz="3200" u="sng" baseline="0" dirty="0" smtClean="0">
                <a:latin typeface="Trebuchet MS" pitchFamily="34" charset="0"/>
              </a:rPr>
              <a:t>Right-click</a:t>
            </a:r>
            <a:r>
              <a:rPr lang="en-US" sz="3200" baseline="0" dirty="0" smtClean="0">
                <a:latin typeface="Trebuchet MS" pitchFamily="34" charset="0"/>
              </a:rPr>
              <a:t> your mouse</a:t>
            </a:r>
          </a:p>
          <a:p>
            <a:pPr defTabSz="4388692"/>
            <a:r>
              <a:rPr lang="en-US" sz="3200" baseline="0" dirty="0" smtClean="0">
                <a:latin typeface="Trebuchet MS" pitchFamily="34" charset="0"/>
              </a:rPr>
              <a:t>on the background and </a:t>
            </a:r>
          </a:p>
          <a:p>
            <a:pPr defTabSz="4388692"/>
            <a:r>
              <a:rPr lang="en-US" sz="3200" baseline="0" dirty="0" smtClean="0">
                <a:latin typeface="Trebuchet MS" pitchFamily="34" charset="0"/>
              </a:rPr>
              <a:t>click on “Layout” to see </a:t>
            </a:r>
          </a:p>
          <a:p>
            <a:pPr defTabSz="4388692"/>
            <a:r>
              <a:rPr lang="en-US" sz="32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4388692"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4388692"/>
            <a:r>
              <a:rPr lang="en-US" sz="3200" b="1" baseline="0" dirty="0" smtClean="0">
                <a:solidFill>
                  <a:srgbClr val="FFFF00"/>
                </a:solidFill>
                <a:latin typeface="Trebuchet MS" pitchFamily="34" charset="0"/>
              </a:rPr>
              <a:t>Importing text and graphics from external sources</a:t>
            </a:r>
          </a:p>
          <a:p>
            <a:pPr defTabSz="4388692"/>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4388692"/>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4388692"/>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4388692"/>
            <a:endParaRPr lang="en-US" sz="3200" baseline="0" dirty="0" smtClean="0">
              <a:latin typeface="Trebuchet MS" pitchFamily="34" charset="0"/>
            </a:endParaRPr>
          </a:p>
          <a:p>
            <a:pPr defTabSz="4388692"/>
            <a:r>
              <a:rPr lang="en-US" sz="3400" b="1" baseline="0" dirty="0" smtClean="0">
                <a:solidFill>
                  <a:srgbClr val="FFFF00"/>
                </a:solidFill>
                <a:latin typeface="Trebuchet MS" pitchFamily="34" charset="0"/>
              </a:rPr>
              <a:t>Modifying the color scheme</a:t>
            </a:r>
          </a:p>
          <a:p>
            <a:pPr defTabSz="4388692"/>
            <a:r>
              <a:rPr lang="en-US" sz="3400" baseline="0" dirty="0" smtClean="0">
                <a:latin typeface="Trebuchet MS" pitchFamily="34" charset="0"/>
              </a:rPr>
              <a:t>To change the color scheme of this template go to the “Design” menu and click on “Colors”. You can choose from the provide color combinations or you can create your own.</a:t>
            </a:r>
          </a:p>
          <a:p>
            <a:pPr defTabSz="4388692"/>
            <a:endParaRPr lang="en-US" sz="3200" baseline="0" dirty="0" smtClean="0">
              <a:latin typeface="Trebuchet MS" pitchFamily="34" charset="0"/>
            </a:endParaRP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72" name="Picture 2"/>
          <p:cNvPicPr>
            <a:picLocks noChangeAspect="1" noChangeArrowheads="1"/>
          </p:cNvPicPr>
          <p:nvPr/>
        </p:nvPicPr>
        <p:blipFill>
          <a:blip r:embed="rId3" cstate="print"/>
          <a:srcRect/>
          <a:stretch>
            <a:fillRect/>
          </a:stretch>
        </p:blipFill>
        <p:spPr bwMode="auto">
          <a:xfrm>
            <a:off x="49630779" y="15537429"/>
            <a:ext cx="3966448" cy="2558361"/>
          </a:xfrm>
          <a:prstGeom prst="rect">
            <a:avLst/>
          </a:prstGeom>
          <a:noFill/>
          <a:ln w="9525">
            <a:noFill/>
            <a:miter lim="800000"/>
            <a:headEnd/>
            <a:tailEnd/>
          </a:ln>
          <a:effectLst/>
        </p:spPr>
      </p:pic>
      <p:pic>
        <p:nvPicPr>
          <p:cNvPr id="73" name="Picture 2"/>
          <p:cNvPicPr>
            <a:picLocks noChangeAspect="1" noChangeArrowheads="1"/>
          </p:cNvPicPr>
          <p:nvPr/>
        </p:nvPicPr>
        <p:blipFill>
          <a:blip r:embed="rId4" cstate="print"/>
          <a:srcRect/>
          <a:stretch>
            <a:fillRect/>
          </a:stretch>
        </p:blipFill>
        <p:spPr bwMode="auto">
          <a:xfrm>
            <a:off x="53120744" y="12620628"/>
            <a:ext cx="590551" cy="438150"/>
          </a:xfrm>
          <a:prstGeom prst="rect">
            <a:avLst/>
          </a:prstGeom>
          <a:noFill/>
          <a:ln w="9525">
            <a:solidFill>
              <a:schemeClr val="tx1"/>
            </a:solidFill>
            <a:miter lim="800000"/>
            <a:headEnd/>
            <a:tailEnd/>
          </a:ln>
          <a:effectLst/>
        </p:spPr>
      </p:pic>
      <p:sp>
        <p:nvSpPr>
          <p:cNvPr id="74" name="TextBox 73"/>
          <p:cNvSpPr txBox="1"/>
          <p:nvPr/>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75" name="Straight Connector 7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222126" y="452437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9387196"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2" name="Rectangle 33"/>
          <p:cNvSpPr>
            <a:spLocks noChangeArrowheads="1"/>
          </p:cNvSpPr>
          <p:nvPr userDrawn="1"/>
        </p:nvSpPr>
        <p:spPr bwMode="auto">
          <a:xfrm>
            <a:off x="15150800"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4" name="Rectangle 23"/>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 DESIGN</a:t>
            </a:r>
            <a:r>
              <a:rPr lang="en-US" sz="4300" b="1" baseline="0" dirty="0" smtClean="0">
                <a:solidFill>
                  <a:schemeClr val="bg1"/>
                </a:solidFill>
                <a:latin typeface="Trebuchet MS" pitchFamily="34" charset="0"/>
              </a:rPr>
              <a:t> </a:t>
            </a:r>
            <a:r>
              <a:rPr lang="en-US" sz="4300" b="1" dirty="0" smtClean="0">
                <a:solidFill>
                  <a:schemeClr val="bg1"/>
                </a:solidFill>
                <a:latin typeface="Trebuchet MS" pitchFamily="34" charset="0"/>
              </a:rPr>
              <a:t>GUIDE</a:t>
            </a:r>
          </a:p>
          <a:p>
            <a:pPr algn="ctr"/>
            <a:r>
              <a:rPr lang="en-US" sz="41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5271895"/>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48”x72” professional  poster. </a:t>
            </a:r>
            <a:r>
              <a:rPr lang="en-US" sz="3400" dirty="0" smtClean="0">
                <a:latin typeface="Trebuchet MS" pitchFamily="34" charset="0"/>
              </a:rPr>
              <a:t>You</a:t>
            </a:r>
            <a:r>
              <a:rPr lang="en-US" sz="3400" baseline="0" dirty="0" smtClean="0">
                <a:latin typeface="Trebuchet MS" pitchFamily="34" charset="0"/>
              </a:rPr>
              <a:t> can u</a:t>
            </a:r>
            <a:r>
              <a:rPr lang="en-US" sz="3400" dirty="0" smtClean="0">
                <a:latin typeface="Trebuchet MS" pitchFamily="34" charset="0"/>
              </a:rPr>
              <a:t>se</a:t>
            </a:r>
            <a:r>
              <a:rPr lang="en-US" sz="3400" baseline="0" dirty="0" smtClean="0">
                <a:latin typeface="Trebuchet MS" pitchFamily="34" charset="0"/>
              </a:rPr>
              <a:t> it to create your research poster and </a:t>
            </a:r>
            <a:r>
              <a:rPr lang="en-US" sz="3400" dirty="0" smtClean="0">
                <a:latin typeface="Trebuchet MS" pitchFamily="34" charset="0"/>
              </a:rPr>
              <a:t>save valuable time placing titles, subtitles,</a:t>
            </a:r>
            <a:r>
              <a:rPr lang="en-US" sz="3400" baseline="0" dirty="0" smtClean="0">
                <a:latin typeface="Trebuchet MS" pitchFamily="34" charset="0"/>
              </a:rPr>
              <a:t> text, and graphics</a:t>
            </a:r>
            <a:r>
              <a:rPr lang="en-US" sz="3400" dirty="0" smtClean="0">
                <a:latin typeface="Trebuchet MS" pitchFamily="34" charset="0"/>
              </a:rPr>
              <a:t>. </a:t>
            </a:r>
          </a:p>
          <a:p>
            <a:pPr defTabSz="6144907"/>
            <a:endParaRPr lang="en-US" sz="3400" dirty="0" smtClean="0">
              <a:latin typeface="Trebuchet MS" pitchFamily="34" charset="0"/>
            </a:endParaRPr>
          </a:p>
          <a:p>
            <a:pPr defTabSz="6144907"/>
            <a:r>
              <a:rPr lang="en-US" sz="3400" dirty="0" smtClean="0">
                <a:latin typeface="Trebuchet MS" pitchFamily="34" charset="0"/>
              </a:rPr>
              <a:t>We provide a series of online tutorials that will guide you through the poster design process and answer your poster production questions. </a:t>
            </a:r>
          </a:p>
          <a:p>
            <a:pPr defTabSz="6144907"/>
            <a:endParaRPr lang="en-US" sz="3400" dirty="0" smtClean="0">
              <a:latin typeface="Trebuchet MS" pitchFamily="34" charset="0"/>
            </a:endParaRPr>
          </a:p>
          <a:p>
            <a:pPr defTabSz="6144907"/>
            <a:r>
              <a:rPr lang="en-US" sz="3400" dirty="0" smtClean="0">
                <a:latin typeface="Trebuchet MS" pitchFamily="34" charset="0"/>
              </a:rPr>
              <a:t>To view our template tutorials, go online to </a:t>
            </a:r>
            <a:r>
              <a:rPr lang="en-US" sz="3400" b="1" dirty="0" smtClean="0">
                <a:solidFill>
                  <a:srgbClr val="FFFF00"/>
                </a:solidFill>
                <a:latin typeface="Trebuchet MS" pitchFamily="34" charset="0"/>
              </a:rPr>
              <a:t>PosterPresentations.com </a:t>
            </a:r>
            <a:r>
              <a:rPr lang="en-US" sz="3400" dirty="0" smtClean="0">
                <a:latin typeface="Trebuchet MS" pitchFamily="34" charset="0"/>
              </a:rPr>
              <a:t>and click on </a:t>
            </a:r>
            <a:r>
              <a:rPr lang="en-US" sz="3400" dirty="0" smtClean="0">
                <a:solidFill>
                  <a:srgbClr val="FFFF00"/>
                </a:solidFill>
                <a:latin typeface="Trebuchet MS" pitchFamily="34" charset="0"/>
              </a:rPr>
              <a:t>HELP DESK.</a:t>
            </a:r>
          </a:p>
          <a:p>
            <a:pPr defTabSz="6144907"/>
            <a:endParaRPr lang="en-US" sz="3400" dirty="0" smtClean="0">
              <a:latin typeface="Trebuchet MS" pitchFamily="34" charset="0"/>
            </a:endParaRPr>
          </a:p>
          <a:p>
            <a:pPr defTabSz="6144907"/>
            <a:r>
              <a:rPr lang="en-US" sz="3400" dirty="0" smtClean="0">
                <a:latin typeface="Trebuchet MS" pitchFamily="34" charset="0"/>
              </a:rPr>
              <a:t>When</a:t>
            </a:r>
            <a:r>
              <a:rPr lang="en-US" sz="3400" baseline="0" dirty="0" smtClean="0">
                <a:latin typeface="Trebuchet MS" pitchFamily="34" charset="0"/>
              </a:rPr>
              <a:t> you are ready to</a:t>
            </a:r>
            <a:r>
              <a:rPr lang="en-US" sz="3400" dirty="0" smtClean="0">
                <a:latin typeface="Trebuchet MS" pitchFamily="34" charset="0"/>
              </a:rPr>
              <a:t> </a:t>
            </a:r>
            <a:r>
              <a:rPr lang="en-US" sz="3400" baseline="0" dirty="0" smtClean="0">
                <a:latin typeface="Trebuchet MS" pitchFamily="34" charset="0"/>
              </a:rPr>
              <a:t> print your poster</a:t>
            </a:r>
            <a:r>
              <a:rPr lang="en-US" sz="3400" dirty="0" smtClean="0">
                <a:latin typeface="Trebuchet MS" pitchFamily="34" charset="0"/>
              </a:rPr>
              <a:t>,</a:t>
            </a:r>
            <a:r>
              <a:rPr lang="en-US" sz="3400" baseline="0" dirty="0" smtClean="0">
                <a:latin typeface="Trebuchet MS" pitchFamily="34" charset="0"/>
              </a:rPr>
              <a:t> go online to</a:t>
            </a:r>
            <a:r>
              <a:rPr lang="en-US" sz="3900" baseline="0" dirty="0" smtClean="0">
                <a:latin typeface="Trebuchet MS" pitchFamily="34" charset="0"/>
              </a:rPr>
              <a:t> </a:t>
            </a:r>
            <a:r>
              <a:rPr lang="en-US" sz="4200" b="1" dirty="0" smtClean="0">
                <a:solidFill>
                  <a:srgbClr val="FFFF00"/>
                </a:solidFill>
                <a:latin typeface="Trebuchet MS" pitchFamily="34" charset="0"/>
              </a:rPr>
              <a:t>PosterPresentations.com</a:t>
            </a:r>
            <a:r>
              <a:rPr lang="en-US" sz="4500" b="1" dirty="0" smtClean="0">
                <a:solidFill>
                  <a:schemeClr val="bg1"/>
                </a:solidFill>
                <a:latin typeface="Trebuchet MS" pitchFamily="34" charset="0"/>
              </a:rPr>
              <a:t>.</a:t>
            </a:r>
            <a:r>
              <a:rPr lang="en-US" sz="3400" dirty="0" smtClean="0">
                <a:latin typeface="Trebuchet MS" pitchFamily="34" charset="0"/>
              </a:rPr>
              <a:t/>
            </a:r>
            <a:br>
              <a:rPr lang="en-US" sz="3400" dirty="0" smtClean="0">
                <a:latin typeface="Trebuchet MS" pitchFamily="34" charset="0"/>
              </a:rPr>
            </a:br>
            <a:endParaRPr lang="en-US" sz="3400" dirty="0" smtClean="0">
              <a:latin typeface="Trebuchet MS" pitchFamily="34" charset="0"/>
            </a:endParaRPr>
          </a:p>
          <a:p>
            <a:pPr algn="l" defTabSz="5271895"/>
            <a:r>
              <a:rPr lang="en-US" sz="3400" b="1" dirty="0" smtClean="0">
                <a:solidFill>
                  <a:schemeClr val="bg1"/>
                </a:solidFill>
                <a:latin typeface="Trebuchet MS" pitchFamily="34" charset="0"/>
              </a:rPr>
              <a:t>Need</a:t>
            </a:r>
            <a:r>
              <a:rPr lang="en-US" sz="3400" b="1" baseline="0" dirty="0" smtClean="0">
                <a:solidFill>
                  <a:schemeClr val="bg1"/>
                </a:solidFill>
                <a:latin typeface="Trebuchet MS" pitchFamily="34" charset="0"/>
              </a:rPr>
              <a:t> Assistance?  </a:t>
            </a:r>
            <a:r>
              <a:rPr lang="en-US" sz="3900" b="1" baseline="0" dirty="0" smtClean="0">
                <a:solidFill>
                  <a:srgbClr val="FFFF00"/>
                </a:solidFill>
                <a:latin typeface="Trebuchet MS" pitchFamily="34" charset="0"/>
              </a:rPr>
              <a:t>Call  us at </a:t>
            </a:r>
            <a:r>
              <a:rPr lang="en-US" sz="3900" b="1" dirty="0" smtClean="0">
                <a:solidFill>
                  <a:srgbClr val="FFFF00"/>
                </a:solidFill>
                <a:latin typeface="Trebuchet MS" pitchFamily="34" charset="0"/>
              </a:rPr>
              <a:t>1.866.649.3004</a:t>
            </a:r>
            <a:endParaRPr lang="en-US" sz="4200" b="1" dirty="0" smtClean="0">
              <a:solidFill>
                <a:srgbClr val="FFFF00"/>
              </a:solidFill>
              <a:latin typeface="Trebuchet MS" pitchFamily="34" charset="0"/>
            </a:endParaRPr>
          </a:p>
          <a:p>
            <a:pPr defTabSz="5267063"/>
            <a:r>
              <a:rPr lang="en-US" sz="3400" dirty="0" smtClean="0">
                <a:latin typeface="Trebuchet MS" pitchFamily="34" charset="0"/>
              </a:rPr>
              <a:t> </a:t>
            </a:r>
            <a:endParaRPr lang="en-US" sz="4500" b="1" dirty="0" smtClean="0">
              <a:solidFill>
                <a:srgbClr val="FFFF00"/>
              </a:solidFill>
              <a:latin typeface="Trebuchet MS" pitchFamily="34" charset="0"/>
            </a:endParaRPr>
          </a:p>
          <a:p>
            <a:pPr algn="ctr"/>
            <a:r>
              <a:rPr lang="en-US" sz="4200" b="1" dirty="0" smtClean="0">
                <a:solidFill>
                  <a:schemeClr val="bg1"/>
                </a:solidFill>
                <a:latin typeface="Trebuchet MS" pitchFamily="34" charset="0"/>
              </a:rPr>
              <a:t>Object Placeholders</a:t>
            </a:r>
          </a:p>
          <a:p>
            <a:pPr algn="ctr"/>
            <a:endParaRPr lang="en-US" sz="3400" b="1" dirty="0" smtClean="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latin typeface="Trebuchet MS" pitchFamily="34" charset="0"/>
              </a:rPr>
              <a:t>To</a:t>
            </a:r>
            <a:r>
              <a:rPr lang="en-US" sz="3400" baseline="0" dirty="0" smtClean="0">
                <a:latin typeface="Trebuchet MS" pitchFamily="34" charset="0"/>
              </a:rPr>
              <a:t> add text, c</a:t>
            </a:r>
            <a:r>
              <a:rPr lang="en-US" sz="3400" dirty="0" smtClean="0">
                <a:latin typeface="Trebuchet MS" pitchFamily="34" charset="0"/>
              </a:rPr>
              <a:t>lick inside</a:t>
            </a:r>
            <a:r>
              <a:rPr lang="en-US" sz="3400" baseline="0" dirty="0" smtClean="0">
                <a:latin typeface="Trebuchet MS" pitchFamily="34" charset="0"/>
              </a:rPr>
              <a:t> a placeholder on the poster and type or paste your text.  To move a placeholder, click it </a:t>
            </a:r>
            <a:r>
              <a:rPr lang="en-US" sz="3400" u="sng" baseline="0" dirty="0" smtClean="0">
                <a:latin typeface="Trebuchet MS" pitchFamily="34" charset="0"/>
              </a:rPr>
              <a:t>once</a:t>
            </a:r>
            <a:r>
              <a:rPr lang="en-US" sz="3400" baseline="0" dirty="0" smtClean="0">
                <a:latin typeface="Trebuchet MS" pitchFamily="34" charset="0"/>
              </a:rPr>
              <a:t> (to select it).  Place your cursor on its frame, and your cursor will change to this symbol    .  Click </a:t>
            </a:r>
            <a:r>
              <a:rPr lang="en-US" sz="3400" u="sng" baseline="0" dirty="0" smtClean="0">
                <a:latin typeface="Trebuchet MS" pitchFamily="34" charset="0"/>
              </a:rPr>
              <a:t>once</a:t>
            </a:r>
            <a:r>
              <a:rPr lang="en-US" sz="3400" baseline="0" dirty="0" smtClean="0">
                <a:latin typeface="Trebuchet MS" pitchFamily="34" charset="0"/>
              </a:rPr>
              <a:t> and drag it to a new location where you can resize it. </a:t>
            </a:r>
          </a:p>
          <a:p>
            <a:pPr defTabSz="5271895"/>
            <a:endParaRPr lang="en-US" sz="3400" dirty="0" smtClean="0">
              <a:latin typeface="Trebuchet MS" pitchFamily="34" charset="0"/>
            </a:endParaRPr>
          </a:p>
          <a:p>
            <a:pPr defTabSz="5271895"/>
            <a:r>
              <a:rPr lang="en-US" sz="3400" b="1" dirty="0" smtClean="0">
                <a:solidFill>
                  <a:srgbClr val="FFFF00"/>
                </a:solidFill>
                <a:latin typeface="Trebuchet MS" pitchFamily="34" charset="0"/>
              </a:rPr>
              <a:t>Section Header placeholder</a:t>
            </a:r>
          </a:p>
          <a:p>
            <a:pPr defTabSz="5271895"/>
            <a:r>
              <a:rPr lang="en-US" sz="34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smtClean="0">
              <a:latin typeface="Trebuchet MS" pitchFamily="34" charset="0"/>
            </a:endParaRPr>
          </a:p>
          <a:p>
            <a:pPr defTabSz="6144907"/>
            <a:endParaRPr lang="en-US" sz="3400" dirty="0" smtClean="0">
              <a:latin typeface="Trebuchet MS" pitchFamily="34" charset="0"/>
            </a:endParaRPr>
          </a:p>
          <a:p>
            <a:pPr defTabSz="6144907"/>
            <a:endParaRPr lang="en-US" sz="3400" b="1" dirty="0" smtClean="0">
              <a:solidFill>
                <a:srgbClr val="FFFF00"/>
              </a:solidFill>
              <a:latin typeface="Trebuchet MS" pitchFamily="34" charset="0"/>
            </a:endParaRPr>
          </a:p>
          <a:p>
            <a:pPr defTabSz="6144907"/>
            <a:r>
              <a:rPr lang="en-US" sz="3400" b="1" dirty="0" smtClean="0">
                <a:solidFill>
                  <a:srgbClr val="FFFF00"/>
                </a:solidFill>
                <a:latin typeface="Trebuchet MS" pitchFamily="34" charset="0"/>
              </a:rPr>
              <a:t>Text placeholder</a:t>
            </a:r>
          </a:p>
          <a:p>
            <a:pPr defTabSz="6144907"/>
            <a:r>
              <a:rPr lang="en-US" sz="3400" baseline="0" dirty="0" smtClean="0">
                <a:latin typeface="Trebuchet MS" pitchFamily="34" charset="0"/>
              </a:rPr>
              <a:t>Move this preformatted text placeholder to the poster to add a new body of text.</a:t>
            </a: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1" baseline="0" dirty="0" smtClean="0">
              <a:solidFill>
                <a:srgbClr val="FFFF00"/>
              </a:solidFill>
              <a:latin typeface="Trebuchet MS" pitchFamily="34" charset="0"/>
            </a:endParaRPr>
          </a:p>
          <a:p>
            <a:pPr defTabSz="6144907"/>
            <a:r>
              <a:rPr lang="en-US" sz="3400" b="1" baseline="0" dirty="0" smtClean="0">
                <a:solidFill>
                  <a:srgbClr val="FFFF00"/>
                </a:solidFill>
                <a:latin typeface="Trebuchet MS" pitchFamily="34" charset="0"/>
              </a:rPr>
              <a:t>Picture placeholder</a:t>
            </a:r>
          </a:p>
          <a:p>
            <a:pPr defTabSz="6144907"/>
            <a:r>
              <a:rPr lang="en-US" sz="3400" baseline="0" dirty="0" smtClean="0">
                <a:latin typeface="Trebuchet MS" pitchFamily="34" charset="0"/>
              </a:rPr>
              <a:t>Move this graphic placeholder onto your poster, size it first, and then click it to add a picture to the poster.</a:t>
            </a:r>
          </a:p>
          <a:p>
            <a:pPr defTabSz="4388692"/>
            <a:endParaRPr lang="en-US" sz="3200" baseline="0" dirty="0" smtClean="0">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sp>
        <p:nvSpPr>
          <p:cNvPr id="25" name="Rectangle 24"/>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26" name="Picture 2"/>
          <p:cNvPicPr>
            <a:picLocks noChangeAspect="1" noChangeArrowheads="1"/>
          </p:cNvPicPr>
          <p:nvPr userDrawn="1"/>
        </p:nvPicPr>
        <p:blipFill>
          <a:blip r:embed="rId4"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27" name="Group 26"/>
          <p:cNvGrpSpPr/>
          <p:nvPr userDrawn="1"/>
        </p:nvGrpSpPr>
        <p:grpSpPr>
          <a:xfrm>
            <a:off x="-9967069" y="31446164"/>
            <a:ext cx="9309487" cy="1090625"/>
            <a:chOff x="44242388" y="28054064"/>
            <a:chExt cx="9771398"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70833" y="28172249"/>
              <a:ext cx="914400" cy="914398"/>
            </a:xfrm>
            <a:prstGeom prst="rect">
              <a:avLst/>
            </a:prstGeom>
            <a:noFill/>
          </p:spPr>
        </p:pic>
        <p:sp>
          <p:nvSpPr>
            <p:cNvPr id="30" name="TextBox 29"/>
            <p:cNvSpPr txBox="1"/>
            <p:nvPr userDrawn="1"/>
          </p:nvSpPr>
          <p:spPr>
            <a:xfrm>
              <a:off x="45342600" y="28154099"/>
              <a:ext cx="8671186" cy="861771"/>
            </a:xfrm>
            <a:prstGeom prst="rect">
              <a:avLst/>
            </a:prstGeom>
            <a:noFill/>
          </p:spPr>
          <p:txBody>
            <a:bodyPr wrap="square" rtlCol="0">
              <a:spAutoFit/>
            </a:bodyPr>
            <a:lstStyle/>
            <a:p>
              <a:r>
                <a:rPr lang="en-US" sz="2500" dirty="0" smtClean="0">
                  <a:solidFill>
                    <a:schemeClr val="tx2"/>
                  </a:solidFill>
                  <a:latin typeface="Trebuchet MS" pitchFamily="34" charset="0"/>
                </a:rPr>
                <a:t>Student</a:t>
              </a:r>
              <a:r>
                <a:rPr lang="en-US" sz="2500" baseline="0" dirty="0" smtClean="0">
                  <a:solidFill>
                    <a:schemeClr val="tx2"/>
                  </a:solidFill>
                  <a:latin typeface="Trebuchet MS" pitchFamily="34" charset="0"/>
                </a:rPr>
                <a:t> discounts are available on our </a:t>
              </a:r>
              <a:r>
                <a:rPr lang="en-US" sz="2500" baseline="0" dirty="0" err="1" smtClean="0">
                  <a:solidFill>
                    <a:schemeClr val="tx2"/>
                  </a:solidFill>
                  <a:latin typeface="Trebuchet MS" pitchFamily="34" charset="0"/>
                </a:rPr>
                <a:t>Facebook</a:t>
              </a:r>
              <a:r>
                <a:rPr lang="en-US" sz="2500" baseline="0" dirty="0" smtClean="0">
                  <a:solidFill>
                    <a:schemeClr val="tx2"/>
                  </a:solidFill>
                  <a:latin typeface="Trebuchet MS" pitchFamily="34" charset="0"/>
                </a:rPr>
                <a:t> page. </a:t>
              </a:r>
            </a:p>
            <a:p>
              <a:r>
                <a:rPr lang="en-US" sz="2500" baseline="0" dirty="0" smtClean="0">
                  <a:solidFill>
                    <a:schemeClr val="tx2"/>
                  </a:solidFill>
                  <a:latin typeface="Trebuchet MS" pitchFamily="34" charset="0"/>
                </a:rPr>
                <a:t>Go to </a:t>
              </a:r>
              <a:r>
                <a:rPr lang="en-US" sz="2500" u="sng" baseline="0" dirty="0" smtClean="0">
                  <a:solidFill>
                    <a:schemeClr val="tx2"/>
                  </a:solidFill>
                  <a:latin typeface="Trebuchet MS" pitchFamily="34" charset="0"/>
                </a:rPr>
                <a:t>PosterPresentations.com</a:t>
              </a:r>
              <a:r>
                <a:rPr lang="en-US" sz="2500" baseline="0" dirty="0" smtClean="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1" name="Straight Connector 30"/>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33" name="Rectangle 32"/>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endParaRPr lang="en-US" sz="3200" dirty="0" smtClean="0">
              <a:latin typeface="Trebuchet MS" pitchFamily="34" charset="0"/>
            </a:endParaRPr>
          </a:p>
          <a:p>
            <a:pPr defTabSz="4388692"/>
            <a:r>
              <a:rPr lang="en-US" sz="3400" dirty="0" smtClean="0">
                <a:latin typeface="Trebuchet MS" pitchFamily="34" charset="0"/>
              </a:rPr>
              <a:t>This PowerPoint</a:t>
            </a:r>
            <a:r>
              <a:rPr lang="en-US" sz="3400" baseline="0" dirty="0" smtClean="0">
                <a:latin typeface="Trebuchet MS" pitchFamily="34" charset="0"/>
              </a:rPr>
              <a:t> template requires basic PowerPoint (version 2007 or newer) skills. Below is a list of commonly asked questions specific to this template. </a:t>
            </a:r>
            <a:br>
              <a:rPr lang="en-US" sz="3400" baseline="0" dirty="0" smtClean="0">
                <a:latin typeface="Trebuchet MS" pitchFamily="34" charset="0"/>
              </a:rPr>
            </a:br>
            <a:r>
              <a:rPr lang="en-US" sz="3400" baseline="0" dirty="0" smtClean="0">
                <a:latin typeface="Trebuchet MS" pitchFamily="34" charset="0"/>
              </a:rPr>
              <a:t>If you are using an older version of PowerPoint some template features may not work properly.</a:t>
            </a:r>
            <a:endParaRPr lang="en-US" sz="3400" b="1" dirty="0" smtClean="0">
              <a:solidFill>
                <a:srgbClr val="FFFF00"/>
              </a:solidFill>
              <a:latin typeface="Trebuchet MS" pitchFamily="34" charset="0"/>
            </a:endParaRPr>
          </a:p>
          <a:p>
            <a:pPr algn="ctr"/>
            <a:endParaRPr lang="en-US" sz="3400" baseline="0" dirty="0" smtClean="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smtClean="0">
                <a:solidFill>
                  <a:schemeClr val="bg1"/>
                </a:solidFill>
                <a:latin typeface="Trebuchet MS" pitchFamily="34" charset="0"/>
              </a:rPr>
              <a:t>Template</a:t>
            </a:r>
            <a:r>
              <a:rPr lang="en-US" sz="4500" b="1" baseline="0" dirty="0" smtClean="0">
                <a:solidFill>
                  <a:schemeClr val="bg1"/>
                </a:solidFill>
                <a:latin typeface="Trebuchet MS" pitchFamily="34" charset="0"/>
              </a:rPr>
              <a:t> FAQs</a:t>
            </a:r>
            <a:endParaRPr lang="en-US" sz="45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smtClean="0">
                <a:solidFill>
                  <a:srgbClr val="FFFF00"/>
                </a:solidFill>
                <a:latin typeface="Trebuchet MS" pitchFamily="34" charset="0"/>
              </a:rPr>
              <a:t>Verifying the quality of your graphics</a:t>
            </a:r>
          </a:p>
          <a:p>
            <a:pPr defTabSz="3765188"/>
            <a:r>
              <a:rPr lang="en-US" sz="3400" dirty="0" smtClean="0">
                <a:latin typeface="Trebuchet MS" pitchFamily="34" charset="0"/>
              </a:rPr>
              <a:t>Go to the </a:t>
            </a:r>
            <a:r>
              <a:rPr lang="en-US" sz="34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smtClean="0">
                <a:latin typeface="Trebuchet MS" pitchFamily="34" charset="0"/>
              </a:rPr>
            </a:br>
            <a:endParaRPr lang="en-US" sz="3400" baseline="0" dirty="0" smtClean="0">
              <a:latin typeface="Trebuchet MS" pitchFamily="34" charset="0"/>
            </a:endParaRPr>
          </a:p>
          <a:p>
            <a:pPr defTabSz="3765188"/>
            <a:endParaRPr lang="en-US" sz="3400" b="1" baseline="0" dirty="0" smtClean="0">
              <a:solidFill>
                <a:srgbClr val="FFFF00"/>
              </a:solidFill>
              <a:latin typeface="Trebuchet MS" pitchFamily="34" charset="0"/>
            </a:endParaRPr>
          </a:p>
          <a:p>
            <a:pPr defTabSz="3765188"/>
            <a:r>
              <a:rPr lang="en-US" sz="3400" b="1" baseline="0" dirty="0" smtClean="0">
                <a:solidFill>
                  <a:srgbClr val="FFFF00"/>
                </a:solidFill>
                <a:latin typeface="Trebuchet MS" pitchFamily="34" charset="0"/>
              </a:rPr>
              <a:t>Modifying the layout</a:t>
            </a:r>
          </a:p>
          <a:p>
            <a:pPr defTabSz="3765188"/>
            <a:r>
              <a:rPr lang="en-US" sz="3400" dirty="0" smtClean="0">
                <a:latin typeface="Trebuchet MS" pitchFamily="34" charset="0"/>
              </a:rPr>
              <a:t>This template has four </a:t>
            </a:r>
          </a:p>
          <a:p>
            <a:pPr defTabSz="3765188"/>
            <a:r>
              <a:rPr lang="en-US" sz="3400" baseline="0" dirty="0" smtClean="0">
                <a:latin typeface="Trebuchet MS" pitchFamily="34" charset="0"/>
              </a:rPr>
              <a:t>different column layouts.   </a:t>
            </a:r>
          </a:p>
          <a:p>
            <a:pPr defTabSz="3765188"/>
            <a:r>
              <a:rPr lang="en-US" sz="3400" u="sng" baseline="0" dirty="0" smtClean="0">
                <a:latin typeface="Trebuchet MS" pitchFamily="34" charset="0"/>
              </a:rPr>
              <a:t>Right-click</a:t>
            </a:r>
            <a:r>
              <a:rPr lang="en-US" sz="3400" baseline="0" dirty="0" smtClean="0">
                <a:latin typeface="Trebuchet MS" pitchFamily="34" charset="0"/>
              </a:rPr>
              <a:t> your mouse on the </a:t>
            </a:r>
          </a:p>
          <a:p>
            <a:pPr defTabSz="3765188"/>
            <a:r>
              <a:rPr lang="en-US" sz="3400" baseline="0" dirty="0" smtClean="0">
                <a:latin typeface="Trebuchet MS" pitchFamily="34" charset="0"/>
              </a:rPr>
              <a:t>background  and click on </a:t>
            </a:r>
          </a:p>
          <a:p>
            <a:pPr defTabSz="3765188"/>
            <a:r>
              <a:rPr lang="en-US" sz="3400" baseline="0" dirty="0" smtClean="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Importing text and graphics from external sources</a:t>
            </a:r>
          </a:p>
          <a:p>
            <a:pPr defTabSz="3765188"/>
            <a:r>
              <a:rPr lang="en-US" sz="3400" b="1" u="sng" baseline="0" dirty="0" smtClean="0">
                <a:latin typeface="Trebuchet MS" pitchFamily="34" charset="0"/>
              </a:rPr>
              <a:t>TEXT</a:t>
            </a:r>
            <a:r>
              <a:rPr lang="en-US" sz="3400" b="1" u="none" baseline="0" dirty="0" smtClean="0">
                <a:latin typeface="Trebuchet MS" pitchFamily="34" charset="0"/>
              </a:rPr>
              <a:t>: </a:t>
            </a:r>
            <a:r>
              <a:rPr lang="en-US" sz="3400" baseline="0" dirty="0" smtClean="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PHOTOS</a:t>
            </a:r>
            <a:r>
              <a:rPr lang="en-US" sz="3400" b="1" u="none" baseline="0" dirty="0" smtClean="0">
                <a:latin typeface="Trebuchet MS" pitchFamily="34" charset="0"/>
              </a:rPr>
              <a:t>: </a:t>
            </a:r>
            <a:r>
              <a:rPr lang="en-US" sz="3400" baseline="0" dirty="0" smtClean="0">
                <a:latin typeface="Trebuchet MS" pitchFamily="34" charset="0"/>
              </a:rPr>
              <a:t>Drag in a picture placeholder, size it </a:t>
            </a:r>
            <a:r>
              <a:rPr lang="en-US" sz="3400" u="sng" baseline="0" dirty="0" smtClean="0">
                <a:latin typeface="Trebuchet MS" pitchFamily="34" charset="0"/>
              </a:rPr>
              <a:t>first</a:t>
            </a:r>
            <a:r>
              <a:rPr lang="en-US" sz="3400" baseline="0" dirty="0" smtClean="0">
                <a:latin typeface="Trebuchet MS" pitchFamily="34" charset="0"/>
              </a:rPr>
              <a:t>, click in it and insert a photo from the menu.</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TABLES</a:t>
            </a:r>
            <a:r>
              <a:rPr lang="en-US" sz="3400" b="1" u="none" baseline="0" dirty="0" smtClean="0">
                <a:latin typeface="Trebuchet MS" pitchFamily="34" charset="0"/>
              </a:rPr>
              <a:t>: </a:t>
            </a:r>
            <a:r>
              <a:rPr lang="en-US" sz="3400" baseline="0" dirty="0" smtClean="0">
                <a:latin typeface="Trebuchet MS" pitchFamily="34" charset="0"/>
              </a:rPr>
              <a:t>You can copy and paste a table from an external document onto this poster template. To adjust the way the text fits within the cells of a table that has been pasted, </a:t>
            </a:r>
            <a:r>
              <a:rPr lang="en-US" sz="3400" u="sng" baseline="0" dirty="0" smtClean="0">
                <a:latin typeface="Trebuchet MS" pitchFamily="34" charset="0"/>
              </a:rPr>
              <a:t>right-click</a:t>
            </a:r>
            <a:r>
              <a:rPr lang="en-US" sz="3400" baseline="0" dirty="0" smtClean="0">
                <a:latin typeface="Trebuchet MS" pitchFamily="34" charset="0"/>
              </a:rPr>
              <a:t> on the table, click FORMAT SHAPE  then click on TEXT BOX and change the INTERNAL MARGIN values to 0.25.</a:t>
            </a:r>
          </a:p>
          <a:p>
            <a:pPr defTabSz="3765188"/>
            <a:endParaRPr lang="en-US" sz="3400" baseline="0" dirty="0" smtClean="0">
              <a:latin typeface="Trebuchet MS" pitchFamily="34" charset="0"/>
            </a:endParaRPr>
          </a:p>
          <a:p>
            <a:pPr defTabSz="3765188"/>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Modifying the color scheme</a:t>
            </a:r>
          </a:p>
          <a:p>
            <a:pPr defTabSz="3765188"/>
            <a:r>
              <a:rPr lang="en-US" sz="3400" baseline="0" dirty="0" smtClean="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34" name="Picture 2"/>
          <p:cNvPicPr>
            <a:picLocks noChangeAspect="1" noChangeArrowheads="1"/>
          </p:cNvPicPr>
          <p:nvPr userDrawn="1"/>
        </p:nvPicPr>
        <p:blipFill>
          <a:blip r:embed="rId3"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35" name="TextBox 34"/>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36" name="Straight Connector 35"/>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0"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778004" y="32293205"/>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2012</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25" name="Straight Connector 2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11581076" y="5257800"/>
            <a:ext cx="20724813" cy="267462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0" name="Rectangle 33"/>
          <p:cNvSpPr>
            <a:spLocks noChangeArrowheads="1"/>
          </p:cNvSpPr>
          <p:nvPr userDrawn="1"/>
        </p:nvSpPr>
        <p:spPr bwMode="auto">
          <a:xfrm>
            <a:off x="32914167"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2" name="Rectangle 31"/>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 DESIGN</a:t>
            </a:r>
            <a:r>
              <a:rPr lang="en-US" sz="4300" b="1" baseline="0" dirty="0" smtClean="0">
                <a:solidFill>
                  <a:schemeClr val="bg1"/>
                </a:solidFill>
                <a:latin typeface="Trebuchet MS" pitchFamily="34" charset="0"/>
              </a:rPr>
              <a:t> </a:t>
            </a:r>
            <a:r>
              <a:rPr lang="en-US" sz="4300" b="1" dirty="0" smtClean="0">
                <a:solidFill>
                  <a:schemeClr val="bg1"/>
                </a:solidFill>
                <a:latin typeface="Trebuchet MS" pitchFamily="34" charset="0"/>
              </a:rPr>
              <a:t>GUIDE</a:t>
            </a:r>
          </a:p>
          <a:p>
            <a:pPr algn="ctr"/>
            <a:r>
              <a:rPr lang="en-US" sz="41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5271895"/>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48”x72” professional  poster. </a:t>
            </a:r>
            <a:r>
              <a:rPr lang="en-US" sz="3400" dirty="0" smtClean="0">
                <a:latin typeface="Trebuchet MS" pitchFamily="34" charset="0"/>
              </a:rPr>
              <a:t>You</a:t>
            </a:r>
            <a:r>
              <a:rPr lang="en-US" sz="3400" baseline="0" dirty="0" smtClean="0">
                <a:latin typeface="Trebuchet MS" pitchFamily="34" charset="0"/>
              </a:rPr>
              <a:t> can u</a:t>
            </a:r>
            <a:r>
              <a:rPr lang="en-US" sz="3400" dirty="0" smtClean="0">
                <a:latin typeface="Trebuchet MS" pitchFamily="34" charset="0"/>
              </a:rPr>
              <a:t>se</a:t>
            </a:r>
            <a:r>
              <a:rPr lang="en-US" sz="3400" baseline="0" dirty="0" smtClean="0">
                <a:latin typeface="Trebuchet MS" pitchFamily="34" charset="0"/>
              </a:rPr>
              <a:t> it to create your research poster and </a:t>
            </a:r>
            <a:r>
              <a:rPr lang="en-US" sz="3400" dirty="0" smtClean="0">
                <a:latin typeface="Trebuchet MS" pitchFamily="34" charset="0"/>
              </a:rPr>
              <a:t>save valuable time placing titles, subtitles,</a:t>
            </a:r>
            <a:r>
              <a:rPr lang="en-US" sz="3400" baseline="0" dirty="0" smtClean="0">
                <a:latin typeface="Trebuchet MS" pitchFamily="34" charset="0"/>
              </a:rPr>
              <a:t> text, and graphics</a:t>
            </a:r>
            <a:r>
              <a:rPr lang="en-US" sz="3400" dirty="0" smtClean="0">
                <a:latin typeface="Trebuchet MS" pitchFamily="34" charset="0"/>
              </a:rPr>
              <a:t>. </a:t>
            </a:r>
          </a:p>
          <a:p>
            <a:pPr defTabSz="6144907"/>
            <a:endParaRPr lang="en-US" sz="3400" dirty="0" smtClean="0">
              <a:latin typeface="Trebuchet MS" pitchFamily="34" charset="0"/>
            </a:endParaRPr>
          </a:p>
          <a:p>
            <a:pPr defTabSz="6144907"/>
            <a:r>
              <a:rPr lang="en-US" sz="3400" dirty="0" smtClean="0">
                <a:latin typeface="Trebuchet MS" pitchFamily="34" charset="0"/>
              </a:rPr>
              <a:t>We provide a series of online tutorials that will guide you through the poster design process and answer your poster production questions. </a:t>
            </a:r>
          </a:p>
          <a:p>
            <a:pPr defTabSz="6144907"/>
            <a:endParaRPr lang="en-US" sz="3400" dirty="0" smtClean="0">
              <a:latin typeface="Trebuchet MS" pitchFamily="34" charset="0"/>
            </a:endParaRPr>
          </a:p>
          <a:p>
            <a:pPr defTabSz="6144907"/>
            <a:r>
              <a:rPr lang="en-US" sz="3400" dirty="0" smtClean="0">
                <a:latin typeface="Trebuchet MS" pitchFamily="34" charset="0"/>
              </a:rPr>
              <a:t>To view our template tutorials, go online to </a:t>
            </a:r>
            <a:r>
              <a:rPr lang="en-US" sz="3400" b="1" dirty="0" smtClean="0">
                <a:solidFill>
                  <a:srgbClr val="FFFF00"/>
                </a:solidFill>
                <a:latin typeface="Trebuchet MS" pitchFamily="34" charset="0"/>
              </a:rPr>
              <a:t>PosterPresentations.com </a:t>
            </a:r>
            <a:r>
              <a:rPr lang="en-US" sz="3400" dirty="0" smtClean="0">
                <a:latin typeface="Trebuchet MS" pitchFamily="34" charset="0"/>
              </a:rPr>
              <a:t>and click on </a:t>
            </a:r>
            <a:r>
              <a:rPr lang="en-US" sz="3400" dirty="0" smtClean="0">
                <a:solidFill>
                  <a:srgbClr val="FFFF00"/>
                </a:solidFill>
                <a:latin typeface="Trebuchet MS" pitchFamily="34" charset="0"/>
              </a:rPr>
              <a:t>HELP DESK.</a:t>
            </a:r>
          </a:p>
          <a:p>
            <a:pPr defTabSz="6144907"/>
            <a:endParaRPr lang="en-US" sz="3400" dirty="0" smtClean="0">
              <a:latin typeface="Trebuchet MS" pitchFamily="34" charset="0"/>
            </a:endParaRPr>
          </a:p>
          <a:p>
            <a:pPr defTabSz="6144907"/>
            <a:r>
              <a:rPr lang="en-US" sz="3400" dirty="0" smtClean="0">
                <a:latin typeface="Trebuchet MS" pitchFamily="34" charset="0"/>
              </a:rPr>
              <a:t>When</a:t>
            </a:r>
            <a:r>
              <a:rPr lang="en-US" sz="3400" baseline="0" dirty="0" smtClean="0">
                <a:latin typeface="Trebuchet MS" pitchFamily="34" charset="0"/>
              </a:rPr>
              <a:t> you are ready to</a:t>
            </a:r>
            <a:r>
              <a:rPr lang="en-US" sz="3400" dirty="0" smtClean="0">
                <a:latin typeface="Trebuchet MS" pitchFamily="34" charset="0"/>
              </a:rPr>
              <a:t> </a:t>
            </a:r>
            <a:r>
              <a:rPr lang="en-US" sz="3400" baseline="0" dirty="0" smtClean="0">
                <a:latin typeface="Trebuchet MS" pitchFamily="34" charset="0"/>
              </a:rPr>
              <a:t> print your poster</a:t>
            </a:r>
            <a:r>
              <a:rPr lang="en-US" sz="3400" dirty="0" smtClean="0">
                <a:latin typeface="Trebuchet MS" pitchFamily="34" charset="0"/>
              </a:rPr>
              <a:t>,</a:t>
            </a:r>
            <a:r>
              <a:rPr lang="en-US" sz="3400" baseline="0" dirty="0" smtClean="0">
                <a:latin typeface="Trebuchet MS" pitchFamily="34" charset="0"/>
              </a:rPr>
              <a:t> go online to</a:t>
            </a:r>
            <a:r>
              <a:rPr lang="en-US" sz="3900" baseline="0" dirty="0" smtClean="0">
                <a:latin typeface="Trebuchet MS" pitchFamily="34" charset="0"/>
              </a:rPr>
              <a:t> </a:t>
            </a:r>
            <a:r>
              <a:rPr lang="en-US" sz="4200" b="1" dirty="0" smtClean="0">
                <a:solidFill>
                  <a:srgbClr val="FFFF00"/>
                </a:solidFill>
                <a:latin typeface="Trebuchet MS" pitchFamily="34" charset="0"/>
              </a:rPr>
              <a:t>PosterPresentations.com</a:t>
            </a:r>
            <a:r>
              <a:rPr lang="en-US" sz="4500" b="1" dirty="0" smtClean="0">
                <a:solidFill>
                  <a:schemeClr val="bg1"/>
                </a:solidFill>
                <a:latin typeface="Trebuchet MS" pitchFamily="34" charset="0"/>
              </a:rPr>
              <a:t>.</a:t>
            </a:r>
            <a:r>
              <a:rPr lang="en-US" sz="3400" dirty="0" smtClean="0">
                <a:latin typeface="Trebuchet MS" pitchFamily="34" charset="0"/>
              </a:rPr>
              <a:t/>
            </a:r>
            <a:br>
              <a:rPr lang="en-US" sz="3400" dirty="0" smtClean="0">
                <a:latin typeface="Trebuchet MS" pitchFamily="34" charset="0"/>
              </a:rPr>
            </a:br>
            <a:endParaRPr lang="en-US" sz="3400" dirty="0" smtClean="0">
              <a:latin typeface="Trebuchet MS" pitchFamily="34" charset="0"/>
            </a:endParaRPr>
          </a:p>
          <a:p>
            <a:pPr algn="l" defTabSz="5271895"/>
            <a:r>
              <a:rPr lang="en-US" sz="3400" b="1" dirty="0" smtClean="0">
                <a:solidFill>
                  <a:schemeClr val="bg1"/>
                </a:solidFill>
                <a:latin typeface="Trebuchet MS" pitchFamily="34" charset="0"/>
              </a:rPr>
              <a:t>Need</a:t>
            </a:r>
            <a:r>
              <a:rPr lang="en-US" sz="3400" b="1" baseline="0" dirty="0" smtClean="0">
                <a:solidFill>
                  <a:schemeClr val="bg1"/>
                </a:solidFill>
                <a:latin typeface="Trebuchet MS" pitchFamily="34" charset="0"/>
              </a:rPr>
              <a:t> Assistance?  </a:t>
            </a:r>
            <a:r>
              <a:rPr lang="en-US" sz="3900" b="1" baseline="0" dirty="0" smtClean="0">
                <a:solidFill>
                  <a:srgbClr val="FFFF00"/>
                </a:solidFill>
                <a:latin typeface="Trebuchet MS" pitchFamily="34" charset="0"/>
              </a:rPr>
              <a:t>Call  us at </a:t>
            </a:r>
            <a:r>
              <a:rPr lang="en-US" sz="3900" b="1" dirty="0" smtClean="0">
                <a:solidFill>
                  <a:srgbClr val="FFFF00"/>
                </a:solidFill>
                <a:latin typeface="Trebuchet MS" pitchFamily="34" charset="0"/>
              </a:rPr>
              <a:t>1.866.649.3004</a:t>
            </a:r>
            <a:endParaRPr lang="en-US" sz="4200" b="1" dirty="0" smtClean="0">
              <a:solidFill>
                <a:srgbClr val="FFFF00"/>
              </a:solidFill>
              <a:latin typeface="Trebuchet MS" pitchFamily="34" charset="0"/>
            </a:endParaRPr>
          </a:p>
          <a:p>
            <a:pPr defTabSz="5267063"/>
            <a:r>
              <a:rPr lang="en-US" sz="3400" dirty="0" smtClean="0">
                <a:latin typeface="Trebuchet MS" pitchFamily="34" charset="0"/>
              </a:rPr>
              <a:t> </a:t>
            </a:r>
            <a:endParaRPr lang="en-US" sz="4500" b="1" dirty="0" smtClean="0">
              <a:solidFill>
                <a:srgbClr val="FFFF00"/>
              </a:solidFill>
              <a:latin typeface="Trebuchet MS" pitchFamily="34" charset="0"/>
            </a:endParaRPr>
          </a:p>
          <a:p>
            <a:pPr algn="ctr"/>
            <a:r>
              <a:rPr lang="en-US" sz="4200" b="1" dirty="0" smtClean="0">
                <a:solidFill>
                  <a:schemeClr val="bg1"/>
                </a:solidFill>
                <a:latin typeface="Trebuchet MS" pitchFamily="34" charset="0"/>
              </a:rPr>
              <a:t>Object Placeholders</a:t>
            </a:r>
          </a:p>
          <a:p>
            <a:pPr algn="ctr"/>
            <a:endParaRPr lang="en-US" sz="3400" b="1" dirty="0" smtClean="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smtClean="0">
                <a:latin typeface="Trebuchet MS" pitchFamily="34" charset="0"/>
              </a:rPr>
              <a:t>To</a:t>
            </a:r>
            <a:r>
              <a:rPr lang="en-US" sz="3400" baseline="0" dirty="0" smtClean="0">
                <a:latin typeface="Trebuchet MS" pitchFamily="34" charset="0"/>
              </a:rPr>
              <a:t> add text, c</a:t>
            </a:r>
            <a:r>
              <a:rPr lang="en-US" sz="3400" dirty="0" smtClean="0">
                <a:latin typeface="Trebuchet MS" pitchFamily="34" charset="0"/>
              </a:rPr>
              <a:t>lick inside</a:t>
            </a:r>
            <a:r>
              <a:rPr lang="en-US" sz="3400" baseline="0" dirty="0" smtClean="0">
                <a:latin typeface="Trebuchet MS" pitchFamily="34" charset="0"/>
              </a:rPr>
              <a:t> a placeholder on the poster and type or paste your text.  To move a placeholder, click it </a:t>
            </a:r>
            <a:r>
              <a:rPr lang="en-US" sz="3400" u="sng" baseline="0" dirty="0" smtClean="0">
                <a:latin typeface="Trebuchet MS" pitchFamily="34" charset="0"/>
              </a:rPr>
              <a:t>once</a:t>
            </a:r>
            <a:r>
              <a:rPr lang="en-US" sz="3400" baseline="0" dirty="0" smtClean="0">
                <a:latin typeface="Trebuchet MS" pitchFamily="34" charset="0"/>
              </a:rPr>
              <a:t> (to select it).  Place your cursor on its frame, and your cursor will change to this symbol    .  Click </a:t>
            </a:r>
            <a:r>
              <a:rPr lang="en-US" sz="3400" u="sng" baseline="0" dirty="0" smtClean="0">
                <a:latin typeface="Trebuchet MS" pitchFamily="34" charset="0"/>
              </a:rPr>
              <a:t>once</a:t>
            </a:r>
            <a:r>
              <a:rPr lang="en-US" sz="3400" baseline="0" dirty="0" smtClean="0">
                <a:latin typeface="Trebuchet MS" pitchFamily="34" charset="0"/>
              </a:rPr>
              <a:t> and drag it to a new location where you can resize it. </a:t>
            </a:r>
          </a:p>
          <a:p>
            <a:pPr defTabSz="5271895"/>
            <a:endParaRPr lang="en-US" sz="3400" dirty="0" smtClean="0">
              <a:latin typeface="Trebuchet MS" pitchFamily="34" charset="0"/>
            </a:endParaRPr>
          </a:p>
          <a:p>
            <a:pPr defTabSz="5271895"/>
            <a:r>
              <a:rPr lang="en-US" sz="3400" b="1" dirty="0" smtClean="0">
                <a:solidFill>
                  <a:srgbClr val="FFFF00"/>
                </a:solidFill>
                <a:latin typeface="Trebuchet MS" pitchFamily="34" charset="0"/>
              </a:rPr>
              <a:t>Section Header placeholder</a:t>
            </a:r>
          </a:p>
          <a:p>
            <a:pPr defTabSz="5271895"/>
            <a:r>
              <a:rPr lang="en-US" sz="34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smtClean="0">
              <a:latin typeface="Trebuchet MS" pitchFamily="34" charset="0"/>
            </a:endParaRPr>
          </a:p>
          <a:p>
            <a:pPr defTabSz="6144907"/>
            <a:endParaRPr lang="en-US" sz="3400" dirty="0" smtClean="0">
              <a:latin typeface="Trebuchet MS" pitchFamily="34" charset="0"/>
            </a:endParaRPr>
          </a:p>
          <a:p>
            <a:pPr defTabSz="6144907"/>
            <a:endParaRPr lang="en-US" sz="3400" b="1" dirty="0" smtClean="0">
              <a:solidFill>
                <a:srgbClr val="FFFF00"/>
              </a:solidFill>
              <a:latin typeface="Trebuchet MS" pitchFamily="34" charset="0"/>
            </a:endParaRPr>
          </a:p>
          <a:p>
            <a:pPr defTabSz="6144907"/>
            <a:r>
              <a:rPr lang="en-US" sz="3400" b="1" dirty="0" smtClean="0">
                <a:solidFill>
                  <a:srgbClr val="FFFF00"/>
                </a:solidFill>
                <a:latin typeface="Trebuchet MS" pitchFamily="34" charset="0"/>
              </a:rPr>
              <a:t>Text placeholder</a:t>
            </a:r>
          </a:p>
          <a:p>
            <a:pPr defTabSz="6144907"/>
            <a:r>
              <a:rPr lang="en-US" sz="3400" baseline="0" dirty="0" smtClean="0">
                <a:latin typeface="Trebuchet MS" pitchFamily="34" charset="0"/>
              </a:rPr>
              <a:t>Move this preformatted text placeholder to the poster to add a new body of text.</a:t>
            </a: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aseline="0" dirty="0" smtClean="0">
              <a:latin typeface="Trebuchet MS" pitchFamily="34" charset="0"/>
            </a:endParaRPr>
          </a:p>
          <a:p>
            <a:pPr defTabSz="6144907"/>
            <a:endParaRPr lang="en-US" sz="3400" b="1" baseline="0" dirty="0" smtClean="0">
              <a:solidFill>
                <a:srgbClr val="FFFF00"/>
              </a:solidFill>
              <a:latin typeface="Trebuchet MS" pitchFamily="34" charset="0"/>
            </a:endParaRPr>
          </a:p>
          <a:p>
            <a:pPr defTabSz="6144907"/>
            <a:r>
              <a:rPr lang="en-US" sz="3400" b="1" baseline="0" dirty="0" smtClean="0">
                <a:solidFill>
                  <a:srgbClr val="FFFF00"/>
                </a:solidFill>
                <a:latin typeface="Trebuchet MS" pitchFamily="34" charset="0"/>
              </a:rPr>
              <a:t>Picture placeholder</a:t>
            </a:r>
          </a:p>
          <a:p>
            <a:pPr defTabSz="6144907"/>
            <a:r>
              <a:rPr lang="en-US" sz="3400" baseline="0" dirty="0" smtClean="0">
                <a:latin typeface="Trebuchet MS" pitchFamily="34" charset="0"/>
              </a:rPr>
              <a:t>Move this graphic placeholder onto your poster, size it first, and then click it to add a picture to the poster.</a:t>
            </a:r>
          </a:p>
          <a:p>
            <a:pPr defTabSz="4388692"/>
            <a:endParaRPr lang="en-US" sz="3200" baseline="0" dirty="0" smtClean="0">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algn="ctr"/>
            <a:endParaRPr lang="en-US" sz="4300" b="1" dirty="0" smtClean="0">
              <a:solidFill>
                <a:schemeClr val="bg1"/>
              </a:solidFill>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sp>
        <p:nvSpPr>
          <p:cNvPr id="33" name="Rectangle 32"/>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34" name="Picture 2"/>
          <p:cNvPicPr>
            <a:picLocks noChangeAspect="1" noChangeArrowheads="1"/>
          </p:cNvPicPr>
          <p:nvPr userDrawn="1"/>
        </p:nvPicPr>
        <p:blipFill>
          <a:blip r:embed="rId3"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35" name="Group 34"/>
          <p:cNvGrpSpPr/>
          <p:nvPr userDrawn="1"/>
        </p:nvGrpSpPr>
        <p:grpSpPr>
          <a:xfrm>
            <a:off x="-9967069" y="31446164"/>
            <a:ext cx="9309487" cy="1090625"/>
            <a:chOff x="44242388" y="28054064"/>
            <a:chExt cx="9771398" cy="1090621"/>
          </a:xfrm>
        </p:grpSpPr>
        <p:sp>
          <p:nvSpPr>
            <p:cNvPr id="36" name="Rounded Rectangle 3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70833" y="28172249"/>
              <a:ext cx="914400" cy="914398"/>
            </a:xfrm>
            <a:prstGeom prst="rect">
              <a:avLst/>
            </a:prstGeom>
            <a:noFill/>
          </p:spPr>
        </p:pic>
        <p:sp>
          <p:nvSpPr>
            <p:cNvPr id="38" name="TextBox 37"/>
            <p:cNvSpPr txBox="1"/>
            <p:nvPr userDrawn="1"/>
          </p:nvSpPr>
          <p:spPr>
            <a:xfrm>
              <a:off x="45342600" y="28154099"/>
              <a:ext cx="8671186" cy="861771"/>
            </a:xfrm>
            <a:prstGeom prst="rect">
              <a:avLst/>
            </a:prstGeom>
            <a:noFill/>
          </p:spPr>
          <p:txBody>
            <a:bodyPr wrap="square" rtlCol="0">
              <a:spAutoFit/>
            </a:bodyPr>
            <a:lstStyle/>
            <a:p>
              <a:r>
                <a:rPr lang="en-US" sz="2500" dirty="0" smtClean="0">
                  <a:solidFill>
                    <a:schemeClr val="tx2"/>
                  </a:solidFill>
                  <a:latin typeface="Trebuchet MS" pitchFamily="34" charset="0"/>
                </a:rPr>
                <a:t>Student</a:t>
              </a:r>
              <a:r>
                <a:rPr lang="en-US" sz="2500" baseline="0" dirty="0" smtClean="0">
                  <a:solidFill>
                    <a:schemeClr val="tx2"/>
                  </a:solidFill>
                  <a:latin typeface="Trebuchet MS" pitchFamily="34" charset="0"/>
                </a:rPr>
                <a:t> discounts are available on our </a:t>
              </a:r>
              <a:r>
                <a:rPr lang="en-US" sz="2500" baseline="0" dirty="0" err="1" smtClean="0">
                  <a:solidFill>
                    <a:schemeClr val="tx2"/>
                  </a:solidFill>
                  <a:latin typeface="Trebuchet MS" pitchFamily="34" charset="0"/>
                </a:rPr>
                <a:t>Facebook</a:t>
              </a:r>
              <a:r>
                <a:rPr lang="en-US" sz="2500" baseline="0" dirty="0" smtClean="0">
                  <a:solidFill>
                    <a:schemeClr val="tx2"/>
                  </a:solidFill>
                  <a:latin typeface="Trebuchet MS" pitchFamily="34" charset="0"/>
                </a:rPr>
                <a:t> page. </a:t>
              </a:r>
            </a:p>
            <a:p>
              <a:r>
                <a:rPr lang="en-US" sz="2500" baseline="0" dirty="0" smtClean="0">
                  <a:solidFill>
                    <a:schemeClr val="tx2"/>
                  </a:solidFill>
                  <a:latin typeface="Trebuchet MS" pitchFamily="34" charset="0"/>
                </a:rPr>
                <a:t>Go to </a:t>
              </a:r>
              <a:r>
                <a:rPr lang="en-US" sz="2500" u="sng" baseline="0" dirty="0" smtClean="0">
                  <a:solidFill>
                    <a:schemeClr val="tx2"/>
                  </a:solidFill>
                  <a:latin typeface="Trebuchet MS" pitchFamily="34" charset="0"/>
                </a:rPr>
                <a:t>PosterPresentations.com</a:t>
              </a:r>
              <a:r>
                <a:rPr lang="en-US" sz="2500" baseline="0" dirty="0" smtClean="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9" name="Straight Connector 38"/>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41" name="Rectangle 40"/>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smtClean="0">
                <a:solidFill>
                  <a:schemeClr val="bg1"/>
                </a:solidFill>
                <a:latin typeface="Trebuchet MS" pitchFamily="34" charset="0"/>
              </a:rPr>
              <a:t>QUICK</a:t>
            </a:r>
            <a:r>
              <a:rPr lang="en-US" sz="4300" b="1" baseline="0" dirty="0" smtClean="0">
                <a:solidFill>
                  <a:schemeClr val="bg1"/>
                </a:solidFill>
                <a:latin typeface="Trebuchet MS" pitchFamily="34" charset="0"/>
              </a:rPr>
              <a:t> TIPS</a:t>
            </a:r>
            <a:endParaRPr lang="en-US" sz="4300" b="1" dirty="0" smtClean="0">
              <a:solidFill>
                <a:schemeClr val="bg1"/>
              </a:solidFill>
              <a:latin typeface="Trebuchet MS" pitchFamily="34" charset="0"/>
            </a:endParaRPr>
          </a:p>
          <a:p>
            <a:pPr algn="ctr"/>
            <a:r>
              <a:rPr lang="en-US" sz="4100" b="1" dirty="0" smtClean="0">
                <a:solidFill>
                  <a:srgbClr val="FFFF00"/>
                </a:solidFill>
                <a:latin typeface="Trebuchet MS" pitchFamily="34" charset="0"/>
              </a:rPr>
              <a:t>(--THIS SECTION DOES NOT PRINT--)</a:t>
            </a:r>
            <a:endParaRPr lang="en-US" sz="1100" b="1" dirty="0" smtClean="0">
              <a:latin typeface="Trebuchet MS" pitchFamily="34" charset="0"/>
            </a:endParaRPr>
          </a:p>
          <a:p>
            <a:pPr defTabSz="4388692"/>
            <a:endParaRPr lang="en-US" sz="3200" dirty="0" smtClean="0">
              <a:latin typeface="Trebuchet MS" pitchFamily="34" charset="0"/>
            </a:endParaRPr>
          </a:p>
          <a:p>
            <a:pPr defTabSz="4388692"/>
            <a:r>
              <a:rPr lang="en-US" sz="3400" dirty="0" smtClean="0">
                <a:latin typeface="Trebuchet MS" pitchFamily="34" charset="0"/>
              </a:rPr>
              <a:t>This PowerPoint</a:t>
            </a:r>
            <a:r>
              <a:rPr lang="en-US" sz="3400" baseline="0" dirty="0" smtClean="0">
                <a:latin typeface="Trebuchet MS" pitchFamily="34" charset="0"/>
              </a:rPr>
              <a:t> template requires basic PowerPoint (version 2007 or newer) skills. Below is a list of commonly asked questions specific to this template. </a:t>
            </a:r>
            <a:br>
              <a:rPr lang="en-US" sz="3400" baseline="0" dirty="0" smtClean="0">
                <a:latin typeface="Trebuchet MS" pitchFamily="34" charset="0"/>
              </a:rPr>
            </a:br>
            <a:r>
              <a:rPr lang="en-US" sz="3400" baseline="0" dirty="0" smtClean="0">
                <a:latin typeface="Trebuchet MS" pitchFamily="34" charset="0"/>
              </a:rPr>
              <a:t>If you are using an older version of PowerPoint some template features may not work properly.</a:t>
            </a:r>
            <a:endParaRPr lang="en-US" sz="3400" b="1" dirty="0" smtClean="0">
              <a:solidFill>
                <a:srgbClr val="FFFF00"/>
              </a:solidFill>
              <a:latin typeface="Trebuchet MS" pitchFamily="34" charset="0"/>
            </a:endParaRPr>
          </a:p>
          <a:p>
            <a:pPr algn="ctr"/>
            <a:endParaRPr lang="en-US" sz="3400" baseline="0" dirty="0" smtClean="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smtClean="0">
                <a:solidFill>
                  <a:schemeClr val="bg1"/>
                </a:solidFill>
                <a:latin typeface="Trebuchet MS" pitchFamily="34" charset="0"/>
              </a:rPr>
              <a:t>Template</a:t>
            </a:r>
            <a:r>
              <a:rPr lang="en-US" sz="4500" b="1" baseline="0" dirty="0" smtClean="0">
                <a:solidFill>
                  <a:schemeClr val="bg1"/>
                </a:solidFill>
                <a:latin typeface="Trebuchet MS" pitchFamily="34" charset="0"/>
              </a:rPr>
              <a:t> FAQs</a:t>
            </a:r>
            <a:endParaRPr lang="en-US" sz="45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smtClean="0">
                <a:solidFill>
                  <a:srgbClr val="FFFF00"/>
                </a:solidFill>
                <a:latin typeface="Trebuchet MS" pitchFamily="34" charset="0"/>
              </a:rPr>
              <a:t>Verifying the quality of your graphics</a:t>
            </a:r>
          </a:p>
          <a:p>
            <a:pPr defTabSz="3765188"/>
            <a:r>
              <a:rPr lang="en-US" sz="3400" dirty="0" smtClean="0">
                <a:latin typeface="Trebuchet MS" pitchFamily="34" charset="0"/>
              </a:rPr>
              <a:t>Go to the </a:t>
            </a:r>
            <a:r>
              <a:rPr lang="en-US" sz="34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smtClean="0">
                <a:latin typeface="Trebuchet MS" pitchFamily="34" charset="0"/>
              </a:rPr>
            </a:br>
            <a:endParaRPr lang="en-US" sz="3400" baseline="0" dirty="0" smtClean="0">
              <a:latin typeface="Trebuchet MS" pitchFamily="34" charset="0"/>
            </a:endParaRPr>
          </a:p>
          <a:p>
            <a:pPr defTabSz="3765188"/>
            <a:endParaRPr lang="en-US" sz="3400" b="1" baseline="0" dirty="0" smtClean="0">
              <a:solidFill>
                <a:srgbClr val="FFFF00"/>
              </a:solidFill>
              <a:latin typeface="Trebuchet MS" pitchFamily="34" charset="0"/>
            </a:endParaRPr>
          </a:p>
          <a:p>
            <a:pPr defTabSz="3765188"/>
            <a:r>
              <a:rPr lang="en-US" sz="3400" b="1" baseline="0" dirty="0" smtClean="0">
                <a:solidFill>
                  <a:srgbClr val="FFFF00"/>
                </a:solidFill>
                <a:latin typeface="Trebuchet MS" pitchFamily="34" charset="0"/>
              </a:rPr>
              <a:t>Modifying the layout</a:t>
            </a:r>
          </a:p>
          <a:p>
            <a:pPr defTabSz="3765188"/>
            <a:r>
              <a:rPr lang="en-US" sz="3400" dirty="0" smtClean="0">
                <a:latin typeface="Trebuchet MS" pitchFamily="34" charset="0"/>
              </a:rPr>
              <a:t>This template has four </a:t>
            </a:r>
          </a:p>
          <a:p>
            <a:pPr defTabSz="3765188"/>
            <a:r>
              <a:rPr lang="en-US" sz="3400" baseline="0" dirty="0" smtClean="0">
                <a:latin typeface="Trebuchet MS" pitchFamily="34" charset="0"/>
              </a:rPr>
              <a:t>different column layouts.   </a:t>
            </a:r>
          </a:p>
          <a:p>
            <a:pPr defTabSz="3765188"/>
            <a:r>
              <a:rPr lang="en-US" sz="3400" u="sng" baseline="0" dirty="0" smtClean="0">
                <a:latin typeface="Trebuchet MS" pitchFamily="34" charset="0"/>
              </a:rPr>
              <a:t>Right-click</a:t>
            </a:r>
            <a:r>
              <a:rPr lang="en-US" sz="3400" baseline="0" dirty="0" smtClean="0">
                <a:latin typeface="Trebuchet MS" pitchFamily="34" charset="0"/>
              </a:rPr>
              <a:t> your mouse on the </a:t>
            </a:r>
          </a:p>
          <a:p>
            <a:pPr defTabSz="3765188"/>
            <a:r>
              <a:rPr lang="en-US" sz="3400" baseline="0" dirty="0" smtClean="0">
                <a:latin typeface="Trebuchet MS" pitchFamily="34" charset="0"/>
              </a:rPr>
              <a:t>background  and click on </a:t>
            </a:r>
          </a:p>
          <a:p>
            <a:pPr defTabSz="3765188"/>
            <a:r>
              <a:rPr lang="en-US" sz="3400" baseline="0" dirty="0" smtClean="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Importing text and graphics from external sources</a:t>
            </a:r>
          </a:p>
          <a:p>
            <a:pPr defTabSz="3765188"/>
            <a:r>
              <a:rPr lang="en-US" sz="3400" b="1" u="sng" baseline="0" dirty="0" smtClean="0">
                <a:latin typeface="Trebuchet MS" pitchFamily="34" charset="0"/>
              </a:rPr>
              <a:t>TEXT</a:t>
            </a:r>
            <a:r>
              <a:rPr lang="en-US" sz="3400" b="1" u="none" baseline="0" dirty="0" smtClean="0">
                <a:latin typeface="Trebuchet MS" pitchFamily="34" charset="0"/>
              </a:rPr>
              <a:t>: </a:t>
            </a:r>
            <a:r>
              <a:rPr lang="en-US" sz="3400" baseline="0" dirty="0" smtClean="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PHOTOS</a:t>
            </a:r>
            <a:r>
              <a:rPr lang="en-US" sz="3400" b="1" u="none" baseline="0" dirty="0" smtClean="0">
                <a:latin typeface="Trebuchet MS" pitchFamily="34" charset="0"/>
              </a:rPr>
              <a:t>: </a:t>
            </a:r>
            <a:r>
              <a:rPr lang="en-US" sz="3400" baseline="0" dirty="0" smtClean="0">
                <a:latin typeface="Trebuchet MS" pitchFamily="34" charset="0"/>
              </a:rPr>
              <a:t>Drag in a picture placeholder, size it </a:t>
            </a:r>
            <a:r>
              <a:rPr lang="en-US" sz="3400" u="sng" baseline="0" dirty="0" smtClean="0">
                <a:latin typeface="Trebuchet MS" pitchFamily="34" charset="0"/>
              </a:rPr>
              <a:t>first</a:t>
            </a:r>
            <a:r>
              <a:rPr lang="en-US" sz="3400" baseline="0" dirty="0" smtClean="0">
                <a:latin typeface="Trebuchet MS" pitchFamily="34" charset="0"/>
              </a:rPr>
              <a:t>, click in it and insert a photo from the menu.</a:t>
            </a:r>
          </a:p>
          <a:p>
            <a:pPr defTabSz="3765188"/>
            <a:endParaRPr lang="en-US" sz="3400" baseline="0" dirty="0" smtClean="0">
              <a:latin typeface="Trebuchet MS" pitchFamily="34" charset="0"/>
            </a:endParaRPr>
          </a:p>
          <a:p>
            <a:pPr defTabSz="3765188"/>
            <a:r>
              <a:rPr lang="en-US" sz="3400" b="1" u="sng" baseline="0" dirty="0" smtClean="0">
                <a:latin typeface="Trebuchet MS" pitchFamily="34" charset="0"/>
              </a:rPr>
              <a:t>TABLES</a:t>
            </a:r>
            <a:r>
              <a:rPr lang="en-US" sz="3400" b="1" u="none" baseline="0" dirty="0" smtClean="0">
                <a:latin typeface="Trebuchet MS" pitchFamily="34" charset="0"/>
              </a:rPr>
              <a:t>: </a:t>
            </a:r>
            <a:r>
              <a:rPr lang="en-US" sz="3400" baseline="0" dirty="0" smtClean="0">
                <a:latin typeface="Trebuchet MS" pitchFamily="34" charset="0"/>
              </a:rPr>
              <a:t>You can copy and paste a table from an external document onto this poster template. To adjust the way the text fits within the cells of a table that has been pasted, </a:t>
            </a:r>
            <a:r>
              <a:rPr lang="en-US" sz="3400" u="sng" baseline="0" dirty="0" smtClean="0">
                <a:latin typeface="Trebuchet MS" pitchFamily="34" charset="0"/>
              </a:rPr>
              <a:t>right-click</a:t>
            </a:r>
            <a:r>
              <a:rPr lang="en-US" sz="3400" baseline="0" dirty="0" smtClean="0">
                <a:latin typeface="Trebuchet MS" pitchFamily="34" charset="0"/>
              </a:rPr>
              <a:t> on the table, click FORMAT SHAPE  then click on TEXT BOX and change the INTERNAL MARGIN values to 0.25.</a:t>
            </a:r>
          </a:p>
          <a:p>
            <a:pPr defTabSz="3765188"/>
            <a:endParaRPr lang="en-US" sz="3400" baseline="0" dirty="0" smtClean="0">
              <a:latin typeface="Trebuchet MS" pitchFamily="34" charset="0"/>
            </a:endParaRPr>
          </a:p>
          <a:p>
            <a:pPr defTabSz="3765188"/>
            <a:endParaRPr lang="en-US" sz="3400" baseline="0" dirty="0" smtClean="0">
              <a:latin typeface="Trebuchet MS" pitchFamily="34" charset="0"/>
            </a:endParaRPr>
          </a:p>
          <a:p>
            <a:pPr defTabSz="3765188"/>
            <a:r>
              <a:rPr lang="en-US" sz="3400" b="1" baseline="0" dirty="0" smtClean="0">
                <a:solidFill>
                  <a:srgbClr val="FFFF00"/>
                </a:solidFill>
                <a:latin typeface="Trebuchet MS" pitchFamily="34" charset="0"/>
              </a:rPr>
              <a:t>Modifying the color scheme</a:t>
            </a:r>
          </a:p>
          <a:p>
            <a:pPr defTabSz="3765188"/>
            <a:r>
              <a:rPr lang="en-US" sz="3400" baseline="0" dirty="0" smtClean="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smtClean="0">
              <a:latin typeface="Trebuchet MS" pitchFamily="34" charset="0"/>
            </a:endParaRPr>
          </a:p>
          <a:p>
            <a:pPr defTabSz="4388692"/>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8692"/>
            <a:endParaRPr lang="en-US" sz="3200" b="1" dirty="0" smtClean="0">
              <a:solidFill>
                <a:srgbClr val="FFFF00"/>
              </a:solidFill>
              <a:latin typeface="Trebuchet MS" pitchFamily="34" charset="0"/>
            </a:endParaRPr>
          </a:p>
          <a:p>
            <a:pPr algn="ctr"/>
            <a:endParaRPr lang="en-US" sz="4300" b="1" dirty="0">
              <a:latin typeface="Trebuchet MS" pitchFamily="34" charset="0"/>
            </a:endParaRPr>
          </a:p>
        </p:txBody>
      </p:sp>
      <p:pic>
        <p:nvPicPr>
          <p:cNvPr id="42" name="Picture 2"/>
          <p:cNvPicPr>
            <a:picLocks noChangeAspect="1" noChangeArrowheads="1"/>
          </p:cNvPicPr>
          <p:nvPr userDrawn="1"/>
        </p:nvPicPr>
        <p:blipFill>
          <a:blip r:embed="rId6"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43" name="TextBox 42"/>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500" dirty="0" smtClean="0">
                <a:solidFill>
                  <a:schemeClr val="bg1"/>
                </a:solidFill>
              </a:rPr>
              <a:t>2117 Fourth Street ,</a:t>
            </a:r>
            <a:r>
              <a:rPr lang="en-US" sz="2500" baseline="0" dirty="0" smtClean="0">
                <a:solidFill>
                  <a:schemeClr val="bg1"/>
                </a:solidFill>
              </a:rPr>
              <a:t> Unit C        </a:t>
            </a:r>
          </a:p>
          <a:p>
            <a:pPr>
              <a:lnSpc>
                <a:spcPts val="3640"/>
              </a:lnSpc>
            </a:pPr>
            <a:r>
              <a:rPr lang="en-US" sz="2500" baseline="0" dirty="0" smtClean="0">
                <a:solidFill>
                  <a:schemeClr val="bg1"/>
                </a:solidFill>
              </a:rPr>
              <a:t>     Berkeley CA </a:t>
            </a:r>
            <a:r>
              <a:rPr lang="en-US" sz="2200" baseline="0" dirty="0" smtClean="0">
                <a:solidFill>
                  <a:schemeClr val="bg1"/>
                </a:solidFill>
              </a:rPr>
              <a:t>94710</a:t>
            </a:r>
            <a:r>
              <a:rPr lang="en-US" sz="2500" baseline="0" dirty="0" smtClean="0">
                <a:solidFill>
                  <a:schemeClr val="bg1"/>
                </a:solidFill>
              </a:rPr>
              <a:t/>
            </a:r>
            <a:br>
              <a:rPr lang="en-US" sz="2500" baseline="0" dirty="0" smtClean="0">
                <a:solidFill>
                  <a:schemeClr val="bg1"/>
                </a:solidFill>
              </a:rPr>
            </a:br>
            <a:r>
              <a:rPr lang="en-US" sz="2500" baseline="0" dirty="0" smtClean="0">
                <a:solidFill>
                  <a:schemeClr val="bg1"/>
                </a:solidFill>
              </a:rPr>
              <a:t>    </a:t>
            </a:r>
            <a:r>
              <a:rPr lang="en-US" sz="2500" b="1" baseline="0" dirty="0" smtClean="0">
                <a:solidFill>
                  <a:srgbClr val="FFFF00"/>
                </a:solidFill>
              </a:rPr>
              <a:t>posterpresenter@gmail.com</a:t>
            </a:r>
            <a:endParaRPr lang="en-US" sz="2800" b="1" dirty="0">
              <a:solidFill>
                <a:srgbClr val="FFFF00"/>
              </a:solidFill>
            </a:endParaRPr>
          </a:p>
        </p:txBody>
      </p:sp>
      <p:cxnSp>
        <p:nvCxnSpPr>
          <p:cNvPr id="44" name="Straight Connector 43"/>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904187" y="6004406"/>
            <a:ext cx="13591277" cy="11310710"/>
          </a:xfrm>
        </p:spPr>
        <p:txBody>
          <a:bodyPr/>
          <a:lstStyle/>
          <a:p>
            <a:pPr marL="342900" indent="-342900">
              <a:buFont typeface="Arial" pitchFamily="34" charset="0"/>
              <a:buChar char="•"/>
            </a:pPr>
            <a:r>
              <a:rPr lang="en-US" dirty="0" smtClean="0"/>
              <a:t>This </a:t>
            </a:r>
            <a:r>
              <a:rPr lang="en-US" dirty="0"/>
              <a:t>project is an implementation and comparison of </a:t>
            </a:r>
            <a:r>
              <a:rPr lang="en-US" dirty="0" smtClean="0"/>
              <a:t> </a:t>
            </a:r>
            <a:r>
              <a:rPr lang="en-US" dirty="0"/>
              <a:t>game playing algorithms for an Italian card game called </a:t>
            </a:r>
            <a:r>
              <a:rPr lang="en-US" dirty="0" smtClean="0"/>
              <a:t>Scopa. It </a:t>
            </a:r>
            <a:r>
              <a:rPr lang="en-US" dirty="0"/>
              <a:t>is a two player game in which players attempt to gain cards from the center board. If unable to gain a card, a player must discard a card to the center board. The game is played in rounds of 6 hands of 3 cards per hand. At least 1 point is awarded at the end of every round, but as many as 22 points are theoretically possible in every hand</a:t>
            </a:r>
            <a:r>
              <a:rPr lang="en-US" dirty="0" smtClean="0"/>
              <a:t>.</a:t>
            </a:r>
          </a:p>
          <a:p>
            <a:pPr marL="342900" indent="-342900">
              <a:buFont typeface="Arial" pitchFamily="34" charset="0"/>
              <a:buChar char="•"/>
            </a:pPr>
            <a:r>
              <a:rPr lang="en-US" dirty="0" smtClean="0"/>
              <a:t>Rules of the game</a:t>
            </a:r>
          </a:p>
          <a:p>
            <a:pPr marL="1485704" lvl="1" indent="-342900">
              <a:buFont typeface="Arial" pitchFamily="34" charset="0"/>
              <a:buChar char="•"/>
            </a:pPr>
            <a:r>
              <a:rPr lang="en-US" dirty="0" smtClean="0"/>
              <a:t>Players alternate capturing cards from the center or discarding to the center.</a:t>
            </a:r>
          </a:p>
          <a:p>
            <a:pPr marL="1485704" lvl="1" indent="-342900">
              <a:buFont typeface="Arial" pitchFamily="34" charset="0"/>
              <a:buChar char="•"/>
            </a:pPr>
            <a:r>
              <a:rPr lang="en-US" dirty="0" smtClean="0"/>
              <a:t>In order to capture cards from the center of the board a player must find cards (1 or more) in the center that sum to the same value as 1 card in the players hand. These cards then go into the players discard pile used to determine the score at the end of the game</a:t>
            </a:r>
          </a:p>
          <a:p>
            <a:pPr marL="1485704" lvl="1" indent="-342900">
              <a:buFont typeface="Arial" pitchFamily="34" charset="0"/>
              <a:buChar char="•"/>
            </a:pPr>
            <a:r>
              <a:rPr lang="en-US" dirty="0" smtClean="0"/>
              <a:t>If a player takes all of the cards from the center this is a “Scopa” (translated as sweep) and is worth 1 bonus point. The other player must then discard one of his cards on his next turn.</a:t>
            </a:r>
          </a:p>
          <a:p>
            <a:pPr marL="1485704" lvl="1" indent="-342900">
              <a:buFont typeface="Arial" pitchFamily="34" charset="0"/>
              <a:buChar char="•"/>
            </a:pPr>
            <a:r>
              <a:rPr lang="en-US" dirty="0" smtClean="0"/>
              <a:t>Four points are assigned as the end of every game (Ties result in no point being awarded)</a:t>
            </a:r>
          </a:p>
          <a:p>
            <a:pPr marL="2057109" lvl="2" indent="-342900"/>
            <a:r>
              <a:rPr lang="en-US" dirty="0" smtClean="0"/>
              <a:t>1 to the player with the most cards.</a:t>
            </a:r>
          </a:p>
          <a:p>
            <a:pPr marL="2057109" lvl="2" indent="-342900"/>
            <a:r>
              <a:rPr lang="en-US" dirty="0" smtClean="0"/>
              <a:t>1 to the player with the most sevens.</a:t>
            </a:r>
          </a:p>
          <a:p>
            <a:pPr marL="2057109" lvl="2" indent="-342900"/>
            <a:r>
              <a:rPr lang="en-US" dirty="0" smtClean="0"/>
              <a:t>1 to the player with the </a:t>
            </a:r>
            <a:r>
              <a:rPr lang="en-US" dirty="0" err="1" smtClean="0"/>
              <a:t>sette</a:t>
            </a:r>
            <a:r>
              <a:rPr lang="en-US" dirty="0" smtClean="0"/>
              <a:t> bello (seven of the money suit)</a:t>
            </a:r>
          </a:p>
          <a:p>
            <a:pPr marL="2057109" lvl="2" indent="-342900"/>
            <a:r>
              <a:rPr lang="en-US" dirty="0" smtClean="0"/>
              <a:t>1 to the player with the most of the money suit.</a:t>
            </a:r>
          </a:p>
          <a:p>
            <a:pPr marL="342900" indent="-342900">
              <a:buFont typeface="Arial" pitchFamily="34" charset="0"/>
              <a:buChar char="•"/>
            </a:pPr>
            <a:r>
              <a:rPr lang="en-US" dirty="0" smtClean="0"/>
              <a:t>Monte Carlo Tree Search is an algorithm that has recently been applied to many games where the search space is large. It works by sampling the search space rating each sample and returning the move that yielded the best sample.</a:t>
            </a:r>
          </a:p>
          <a:p>
            <a:pPr marL="342900" indent="-342900">
              <a:buFont typeface="Arial" pitchFamily="34" charset="0"/>
              <a:buChar char="•"/>
            </a:pPr>
            <a:r>
              <a:rPr lang="en-US" dirty="0" smtClean="0"/>
              <a:t>The </a:t>
            </a:r>
            <a:r>
              <a:rPr lang="en-US" dirty="0" smtClean="0"/>
              <a:t>main area of study is a Compare the results between a Monte Carlo Tree Search and Heuristics for playing the game.</a:t>
            </a:r>
          </a:p>
        </p:txBody>
      </p:sp>
      <p:sp>
        <p:nvSpPr>
          <p:cNvPr id="253" name="Text Placeholder 252"/>
          <p:cNvSpPr>
            <a:spLocks noGrp="1"/>
          </p:cNvSpPr>
          <p:nvPr>
            <p:ph type="body" sz="quarter" idx="11"/>
          </p:nvPr>
        </p:nvSpPr>
        <p:spPr/>
        <p:txBody>
          <a:bodyPr/>
          <a:lstStyle/>
          <a:p>
            <a:r>
              <a:rPr lang="en-US" dirty="0" smtClean="0"/>
              <a:t>Description</a:t>
            </a:r>
            <a:endParaRPr lang="en-US" dirty="0"/>
          </a:p>
        </p:txBody>
      </p:sp>
      <p:sp>
        <p:nvSpPr>
          <p:cNvPr id="160" name="Text Placeholder 159"/>
          <p:cNvSpPr>
            <a:spLocks noGrp="1"/>
          </p:cNvSpPr>
          <p:nvPr>
            <p:ph type="body" sz="quarter" idx="19"/>
          </p:nvPr>
        </p:nvSpPr>
        <p:spPr>
          <a:xfrm>
            <a:off x="922339" y="18035256"/>
            <a:ext cx="13592864" cy="11618486"/>
          </a:xfrm>
        </p:spPr>
        <p:txBody>
          <a:bodyPr/>
          <a:lstStyle/>
          <a:p>
            <a:pPr marL="342900" indent="-342900">
              <a:buFont typeface="Arial" pitchFamily="34" charset="0"/>
              <a:buChar char="•"/>
            </a:pPr>
            <a:r>
              <a:rPr lang="en-US" dirty="0"/>
              <a:t>MCTS with Random Playouts</a:t>
            </a:r>
          </a:p>
          <a:p>
            <a:pPr marL="1485704" lvl="1" indent="-342900">
              <a:buFont typeface="Arial" pitchFamily="34" charset="0"/>
              <a:buChar char="•"/>
            </a:pPr>
            <a:r>
              <a:rPr lang="en-US" dirty="0"/>
              <a:t>This method will perform rollouts on every move available to the Player. Each move of the rollout will be made randomly. This will </a:t>
            </a:r>
            <a:r>
              <a:rPr lang="en-US" dirty="0" err="1"/>
              <a:t>yeild</a:t>
            </a:r>
            <a:r>
              <a:rPr lang="en-US" dirty="0"/>
              <a:t> a sampling of the </a:t>
            </a:r>
            <a:r>
              <a:rPr lang="en-US" dirty="0" err="1"/>
              <a:t>seach</a:t>
            </a:r>
            <a:r>
              <a:rPr lang="en-US" dirty="0"/>
              <a:t> space and an approximation of </a:t>
            </a:r>
            <a:r>
              <a:rPr lang="en-US" dirty="0" smtClean="0"/>
              <a:t>the quality of the move.</a:t>
            </a:r>
          </a:p>
          <a:p>
            <a:pPr marL="1485704" lvl="1" indent="-342900">
              <a:buFont typeface="Arial" pitchFamily="34" charset="0"/>
              <a:buChar char="•"/>
            </a:pPr>
            <a:r>
              <a:rPr lang="en-US" dirty="0" smtClean="0"/>
              <a:t>Two variations were implemented </a:t>
            </a:r>
          </a:p>
          <a:p>
            <a:pPr marL="2057109" lvl="2" indent="-342900"/>
            <a:r>
              <a:rPr lang="en-US" dirty="0" smtClean="0"/>
              <a:t>The value returned is the number of points scored by the player at the end of the game</a:t>
            </a:r>
          </a:p>
          <a:p>
            <a:pPr marL="2057109" lvl="2" indent="-342900"/>
            <a:r>
              <a:rPr lang="en-US" dirty="0" smtClean="0"/>
              <a:t>The value returned is the difference in the points of the two players</a:t>
            </a:r>
            <a:endParaRPr lang="en-US" dirty="0"/>
          </a:p>
          <a:p>
            <a:pPr marL="342900" indent="-342900">
              <a:buFont typeface="Arial" pitchFamily="34" charset="0"/>
              <a:buChar char="•"/>
            </a:pPr>
            <a:r>
              <a:rPr lang="en-US" dirty="0"/>
              <a:t>MCTS with Rule Based Playouts</a:t>
            </a:r>
          </a:p>
          <a:p>
            <a:pPr marL="1485704" lvl="1" indent="-342900">
              <a:buFont typeface="Arial" pitchFamily="34" charset="0"/>
              <a:buChar char="•"/>
            </a:pPr>
            <a:r>
              <a:rPr lang="en-US" dirty="0"/>
              <a:t>This algorithm will use the same rules as the heuristic player to sample the search space. Because of the overhead of applying the heuristics it wont be able to take as big of a sample as the random MCTS but the sample should be of a higher quality.</a:t>
            </a:r>
          </a:p>
          <a:p>
            <a:pPr marL="342900" indent="-342900">
              <a:buFont typeface="Arial" pitchFamily="34" charset="0"/>
              <a:buChar char="•"/>
            </a:pPr>
            <a:r>
              <a:rPr lang="en-US" dirty="0"/>
              <a:t>Rule Based (Heuristic)</a:t>
            </a:r>
          </a:p>
          <a:p>
            <a:pPr marL="1485704" lvl="1" indent="-342900">
              <a:buFont typeface="Arial" pitchFamily="34" charset="0"/>
              <a:buChar char="•"/>
            </a:pPr>
            <a:r>
              <a:rPr lang="en-US" dirty="0"/>
              <a:t>This Algorithm will work on a simple set of heuristics. The basic idea of these heuristics is to assign a value to each possible move based upon the values of the cards that the player will capture with that move. For example if a player can has the option of capturing a 1 with a 1 from his hand or capturing two 1s and a 5 with a seven. The second move will be chosen because he gains 4 cards and a seven. The suit of the cards also comes into play here as well.</a:t>
            </a:r>
          </a:p>
          <a:p>
            <a:pPr marL="342900" indent="-342900">
              <a:buFont typeface="Arial" pitchFamily="34" charset="0"/>
              <a:buChar char="•"/>
            </a:pPr>
            <a:r>
              <a:rPr lang="en-US" dirty="0"/>
              <a:t>Rule Based With </a:t>
            </a:r>
            <a:r>
              <a:rPr lang="en-US" dirty="0" err="1"/>
              <a:t>MiniMax</a:t>
            </a:r>
            <a:r>
              <a:rPr lang="en-US" dirty="0"/>
              <a:t> End Game</a:t>
            </a:r>
          </a:p>
          <a:p>
            <a:pPr marL="1485704" lvl="1" indent="-342900">
              <a:buFont typeface="Arial" pitchFamily="34" charset="0"/>
              <a:buChar char="•"/>
            </a:pPr>
            <a:r>
              <a:rPr lang="en-US" dirty="0"/>
              <a:t>This will be implemented exactly the same way as the Rule based player except that for the last hand complete game knowledge is available. Every card to this point has been revealed and we know exactly is in the other players hand and thus we have all the necessary information available to implement a Min Max Algorithm for the end game. This should yield slightly better performance that the rule based player</a:t>
            </a:r>
            <a:r>
              <a:rPr lang="en-US" dirty="0" smtClean="0"/>
              <a:t>.</a:t>
            </a:r>
            <a:endParaRPr lang="en-US" dirty="0"/>
          </a:p>
        </p:txBody>
      </p:sp>
      <p:sp>
        <p:nvSpPr>
          <p:cNvPr id="161" name="Text Placeholder 160"/>
          <p:cNvSpPr>
            <a:spLocks noGrp="1"/>
          </p:cNvSpPr>
          <p:nvPr>
            <p:ph type="body" sz="quarter" idx="20"/>
          </p:nvPr>
        </p:nvSpPr>
        <p:spPr>
          <a:xfrm>
            <a:off x="942080" y="17272652"/>
            <a:ext cx="13573125" cy="738635"/>
          </a:xfrm>
        </p:spPr>
        <p:txBody>
          <a:bodyPr/>
          <a:lstStyle/>
          <a:p>
            <a:r>
              <a:rPr lang="en-US" dirty="0" smtClean="0"/>
              <a:t>Algorithms</a:t>
            </a:r>
          </a:p>
        </p:txBody>
      </p:sp>
      <p:sp>
        <p:nvSpPr>
          <p:cNvPr id="162" name="Text Placeholder 161"/>
          <p:cNvSpPr>
            <a:spLocks noGrp="1"/>
          </p:cNvSpPr>
          <p:nvPr>
            <p:ph type="body" sz="quarter" idx="21"/>
          </p:nvPr>
        </p:nvSpPr>
        <p:spPr>
          <a:xfrm>
            <a:off x="22466300" y="9576652"/>
            <a:ext cx="6047877" cy="4861075"/>
          </a:xfrm>
        </p:spPr>
        <p:txBody>
          <a:bodyPr/>
          <a:lstStyle/>
          <a:p>
            <a:pPr marL="0" indent="0"/>
            <a:r>
              <a:rPr lang="en-US" dirty="0" smtClean="0"/>
              <a:t>Left </a:t>
            </a:r>
            <a:r>
              <a:rPr lang="en-US" dirty="0" smtClean="0"/>
              <a:t>are the results from running the Rule Based algorithm agains</a:t>
            </a:r>
            <a:r>
              <a:rPr lang="en-US" dirty="0" smtClean="0"/>
              <a:t>t the </a:t>
            </a:r>
            <a:r>
              <a:rPr lang="en-US" dirty="0" err="1" smtClean="0"/>
              <a:t>MinMax</a:t>
            </a:r>
            <a:r>
              <a:rPr lang="en-US" dirty="0" smtClean="0"/>
              <a:t> Endgame algorithm. Opposite from expected the Rule Based outperformed the one with min max endgame support by an average of 20.4 points. A T-test of the results gives a p value of .00635 which shows that the </a:t>
            </a:r>
            <a:r>
              <a:rPr lang="en-US" dirty="0" err="1" smtClean="0"/>
              <a:t>RuleBased</a:t>
            </a:r>
            <a:r>
              <a:rPr lang="en-US" dirty="0" smtClean="0"/>
              <a:t> Algorithm should continue to outperform the </a:t>
            </a:r>
            <a:r>
              <a:rPr lang="en-US" dirty="0" err="1" smtClean="0"/>
              <a:t>MinMax</a:t>
            </a:r>
            <a:r>
              <a:rPr lang="en-US" dirty="0" smtClean="0"/>
              <a:t> if more samples were taken.</a:t>
            </a:r>
            <a:endParaRPr lang="en-US" dirty="0" smtClean="0"/>
          </a:p>
        </p:txBody>
      </p:sp>
      <p:sp>
        <p:nvSpPr>
          <p:cNvPr id="163" name="Text Placeholder 162"/>
          <p:cNvSpPr>
            <a:spLocks noGrp="1"/>
          </p:cNvSpPr>
          <p:nvPr>
            <p:ph type="body" sz="quarter" idx="22"/>
          </p:nvPr>
        </p:nvSpPr>
        <p:spPr>
          <a:xfrm>
            <a:off x="15163805" y="8372984"/>
            <a:ext cx="13571535" cy="738635"/>
          </a:xfrm>
        </p:spPr>
        <p:txBody>
          <a:bodyPr/>
          <a:lstStyle/>
          <a:p>
            <a:r>
              <a:rPr lang="en-US" dirty="0" smtClean="0"/>
              <a:t>Results</a:t>
            </a:r>
          </a:p>
        </p:txBody>
      </p:sp>
      <p:sp>
        <p:nvSpPr>
          <p:cNvPr id="164" name="Text Placeholder 163"/>
          <p:cNvSpPr>
            <a:spLocks noGrp="1"/>
          </p:cNvSpPr>
          <p:nvPr>
            <p:ph type="body" sz="quarter" idx="23"/>
          </p:nvPr>
        </p:nvSpPr>
        <p:spPr>
          <a:xfrm>
            <a:off x="15162215" y="6004406"/>
            <a:ext cx="13571535" cy="2462134"/>
          </a:xfrm>
        </p:spPr>
        <p:txBody>
          <a:bodyPr/>
          <a:lstStyle/>
          <a:p>
            <a:r>
              <a:rPr lang="en-US" dirty="0" smtClean="0"/>
              <a:t>All algorithms were tested against the Rule Based or Heuristic algorithm and were measured based upon the score after 200 games. A sample size of 30 was taken for every trial.</a:t>
            </a:r>
          </a:p>
          <a:p>
            <a:r>
              <a:rPr lang="en-US" dirty="0" smtClean="0"/>
              <a:t>The MCTS algorithms were tested by comparing their performance based on the number of playouts performed to determine the best move</a:t>
            </a:r>
            <a:endParaRPr lang="en-US" dirty="0"/>
          </a:p>
        </p:txBody>
      </p:sp>
      <p:sp>
        <p:nvSpPr>
          <p:cNvPr id="165" name="Text Placeholder 164"/>
          <p:cNvSpPr>
            <a:spLocks noGrp="1"/>
          </p:cNvSpPr>
          <p:nvPr>
            <p:ph type="body" sz="quarter" idx="24"/>
          </p:nvPr>
        </p:nvSpPr>
        <p:spPr/>
        <p:txBody>
          <a:bodyPr/>
          <a:lstStyle/>
          <a:p>
            <a:r>
              <a:rPr lang="en-US" dirty="0" smtClean="0"/>
              <a:t>Methods</a:t>
            </a:r>
            <a:endParaRPr lang="en-US" dirty="0"/>
          </a:p>
        </p:txBody>
      </p:sp>
      <p:sp>
        <p:nvSpPr>
          <p:cNvPr id="166" name="Text Placeholder 165"/>
          <p:cNvSpPr>
            <a:spLocks noGrp="1"/>
          </p:cNvSpPr>
          <p:nvPr>
            <p:ph type="body" sz="quarter" idx="25"/>
          </p:nvPr>
        </p:nvSpPr>
        <p:spPr>
          <a:xfrm>
            <a:off x="29390710" y="17830317"/>
            <a:ext cx="13576029" cy="738635"/>
          </a:xfrm>
        </p:spPr>
        <p:txBody>
          <a:bodyPr/>
          <a:lstStyle/>
          <a:p>
            <a:r>
              <a:rPr lang="en-US" dirty="0" smtClean="0"/>
              <a:t>Conclusions</a:t>
            </a:r>
            <a:endParaRPr lang="en-US" dirty="0"/>
          </a:p>
        </p:txBody>
      </p:sp>
      <p:sp>
        <p:nvSpPr>
          <p:cNvPr id="167" name="Text Placeholder 166"/>
          <p:cNvSpPr>
            <a:spLocks noGrp="1"/>
          </p:cNvSpPr>
          <p:nvPr>
            <p:ph type="body" sz="quarter" idx="26"/>
          </p:nvPr>
        </p:nvSpPr>
        <p:spPr>
          <a:xfrm>
            <a:off x="29390710" y="18539306"/>
            <a:ext cx="13576029" cy="4462681"/>
          </a:xfrm>
        </p:spPr>
        <p:txBody>
          <a:bodyPr/>
          <a:lstStyle/>
          <a:p>
            <a:r>
              <a:rPr lang="en-US" dirty="0" smtClean="0"/>
              <a:t>The best algorithm for playing scopa was the Modified Random Monte Carlo Tree Search. While the heuristics work well they are based on my experience with the game of scopa and there is the possibility of improvement there.</a:t>
            </a:r>
          </a:p>
          <a:p>
            <a:endParaRPr lang="en-US" dirty="0"/>
          </a:p>
          <a:p>
            <a:r>
              <a:rPr lang="en-US" dirty="0" smtClean="0"/>
              <a:t>Scopa is usually played to a set number of points typically 11 or 16. These results do not take that into consideration. They simply sum all of the points that a player </a:t>
            </a:r>
            <a:r>
              <a:rPr lang="en-US" dirty="0" err="1" smtClean="0"/>
              <a:t>recieves</a:t>
            </a:r>
            <a:r>
              <a:rPr lang="en-US" dirty="0" smtClean="0"/>
              <a:t> for 200 games. With that in mind there could be vast differences in performance of the algorithms if that were considered especially since the difference in points scored depending on the number of playouts was between 30 and 50 points. When averaged out over 200 games this only yields a slight advantage.</a:t>
            </a:r>
            <a:endParaRPr lang="en-US" dirty="0"/>
          </a:p>
        </p:txBody>
      </p:sp>
      <p:sp>
        <p:nvSpPr>
          <p:cNvPr id="168" name="Text Placeholder 167"/>
          <p:cNvSpPr>
            <a:spLocks noGrp="1"/>
          </p:cNvSpPr>
          <p:nvPr>
            <p:ph type="body" sz="quarter" idx="27"/>
          </p:nvPr>
        </p:nvSpPr>
        <p:spPr>
          <a:xfrm>
            <a:off x="29395741" y="23412744"/>
            <a:ext cx="13576029" cy="738635"/>
          </a:xfrm>
        </p:spPr>
        <p:txBody>
          <a:bodyPr/>
          <a:lstStyle/>
          <a:p>
            <a:r>
              <a:rPr lang="en-US" dirty="0" err="1" smtClean="0"/>
              <a:t>Refferences</a:t>
            </a:r>
            <a:endParaRPr lang="en-US" dirty="0" smtClean="0"/>
          </a:p>
        </p:txBody>
      </p:sp>
      <p:sp>
        <p:nvSpPr>
          <p:cNvPr id="169" name="Text Placeholder 168"/>
          <p:cNvSpPr>
            <a:spLocks noGrp="1"/>
          </p:cNvSpPr>
          <p:nvPr>
            <p:ph type="body" sz="quarter" idx="28"/>
          </p:nvPr>
        </p:nvSpPr>
        <p:spPr>
          <a:xfrm>
            <a:off x="29390710" y="24121731"/>
            <a:ext cx="13581061" cy="2616022"/>
          </a:xfrm>
        </p:spPr>
        <p:txBody>
          <a:bodyPr/>
          <a:lstStyle/>
          <a:p>
            <a:pPr marL="342900" indent="-342900">
              <a:buFont typeface="Arial" pitchFamily="34" charset="0"/>
              <a:buChar char="•"/>
            </a:pPr>
            <a:r>
              <a:rPr lang="en-US" dirty="0" smtClean="0"/>
              <a:t>www.mcts.ai </a:t>
            </a:r>
            <a:endParaRPr lang="en-US" dirty="0" smtClean="0"/>
          </a:p>
          <a:p>
            <a:pPr marL="342900" indent="-342900">
              <a:buFont typeface="Arial" pitchFamily="34" charset="0"/>
              <a:buChar char="•"/>
            </a:pPr>
            <a:r>
              <a:rPr lang="en-US" dirty="0" smtClean="0"/>
              <a:t>http</a:t>
            </a:r>
            <a:r>
              <a:rPr lang="en-US" dirty="0"/>
              <a:t>://www.doc.ic.ac.uk/~</a:t>
            </a:r>
            <a:r>
              <a:rPr lang="en-US" dirty="0" smtClean="0"/>
              <a:t>sgc/papers/browne_ieee12.pdf</a:t>
            </a:r>
          </a:p>
          <a:p>
            <a:pPr marL="342900" indent="-342900">
              <a:buFont typeface="Arial" pitchFamily="34" charset="0"/>
              <a:buChar char="•"/>
            </a:pPr>
            <a:r>
              <a:rPr lang="en-US" dirty="0"/>
              <a:t>http://www.informatik.uni-freiburg.de/~</a:t>
            </a:r>
            <a:r>
              <a:rPr lang="en-US" dirty="0" smtClean="0"/>
              <a:t>ki/teaching/ws0910/gamesem/bjarnason-et-al-2009.pdf</a:t>
            </a:r>
          </a:p>
          <a:p>
            <a:pPr marL="342900" indent="-342900">
              <a:buFont typeface="Arial" pitchFamily="34" charset="0"/>
              <a:buChar char="•"/>
            </a:pPr>
            <a:endParaRPr lang="en-US" dirty="0"/>
          </a:p>
        </p:txBody>
      </p:sp>
      <p:sp>
        <p:nvSpPr>
          <p:cNvPr id="256" name="Text Placeholder 255"/>
          <p:cNvSpPr>
            <a:spLocks noGrp="1"/>
          </p:cNvSpPr>
          <p:nvPr>
            <p:ph type="body" sz="quarter" idx="29"/>
          </p:nvPr>
        </p:nvSpPr>
        <p:spPr>
          <a:xfrm>
            <a:off x="29400775" y="28004604"/>
            <a:ext cx="13576029" cy="738635"/>
          </a:xfrm>
        </p:spPr>
        <p:txBody>
          <a:bodyPr/>
          <a:lstStyle/>
          <a:p>
            <a:r>
              <a:rPr lang="en-US" dirty="0" smtClean="0"/>
              <a:t>Contact</a:t>
            </a:r>
          </a:p>
        </p:txBody>
      </p:sp>
      <p:sp>
        <p:nvSpPr>
          <p:cNvPr id="257" name="Text Placeholder 256"/>
          <p:cNvSpPr>
            <a:spLocks noGrp="1"/>
          </p:cNvSpPr>
          <p:nvPr>
            <p:ph type="body" sz="quarter" idx="30"/>
          </p:nvPr>
        </p:nvSpPr>
        <p:spPr>
          <a:xfrm>
            <a:off x="29395743" y="29161268"/>
            <a:ext cx="13581061" cy="2616022"/>
          </a:xfrm>
        </p:spPr>
        <p:txBody>
          <a:bodyPr/>
          <a:lstStyle/>
          <a:p>
            <a:r>
              <a:rPr lang="en-US" dirty="0" smtClean="0"/>
              <a:t>Questions or Comments? Contact me at gdaniels13@gmail.com</a:t>
            </a:r>
          </a:p>
          <a:p>
            <a:endParaRPr lang="en-US" dirty="0"/>
          </a:p>
          <a:p>
            <a:r>
              <a:rPr lang="en-US" dirty="0" smtClean="0"/>
              <a:t>All of the code and complete results are available on </a:t>
            </a:r>
            <a:r>
              <a:rPr lang="en-US" dirty="0" err="1" smtClean="0"/>
              <a:t>github</a:t>
            </a:r>
            <a:r>
              <a:rPr lang="en-US" dirty="0"/>
              <a:t> at https://</a:t>
            </a:r>
            <a:r>
              <a:rPr lang="en-US" dirty="0" smtClean="0"/>
              <a:t>github.com/gdaniels13/AI/tree/master/Scopa2</a:t>
            </a:r>
          </a:p>
          <a:p>
            <a:r>
              <a:rPr lang="en-US" dirty="0" smtClean="0"/>
              <a:t>Or </a:t>
            </a:r>
            <a:endParaRPr lang="en-US" dirty="0"/>
          </a:p>
        </p:txBody>
      </p:sp>
      <p:pic>
        <p:nvPicPr>
          <p:cNvPr id="16" name="Picture Placeholder 15"/>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4028" b="4028"/>
          <a:stretch>
            <a:fillRect/>
          </a:stretch>
        </p:blipFill>
        <p:spPr>
          <a:xfrm>
            <a:off x="37385625" y="476414"/>
            <a:ext cx="5591175" cy="3181186"/>
          </a:xfrm>
        </p:spPr>
      </p:pic>
      <p:sp>
        <p:nvSpPr>
          <p:cNvPr id="295" name="Text Placeholder 294"/>
          <p:cNvSpPr>
            <a:spLocks noGrp="1"/>
          </p:cNvSpPr>
          <p:nvPr>
            <p:ph type="body" sz="quarter" idx="150"/>
          </p:nvPr>
        </p:nvSpPr>
        <p:spPr/>
        <p:txBody>
          <a:bodyPr>
            <a:normAutofit/>
          </a:bodyPr>
          <a:lstStyle/>
          <a:p>
            <a:r>
              <a:rPr lang="en-US" dirty="0" smtClean="0"/>
              <a:t>Monte Carlo Tree Search vs. Heuristics Methods</a:t>
            </a:r>
            <a:endParaRPr lang="en-US" dirty="0"/>
          </a:p>
        </p:txBody>
      </p:sp>
      <p:sp>
        <p:nvSpPr>
          <p:cNvPr id="296" name="Text Placeholder 295"/>
          <p:cNvSpPr>
            <a:spLocks noGrp="1"/>
          </p:cNvSpPr>
          <p:nvPr>
            <p:ph type="body" sz="quarter" idx="184"/>
          </p:nvPr>
        </p:nvSpPr>
        <p:spPr/>
        <p:txBody>
          <a:bodyPr>
            <a:normAutofit lnSpcReduction="10000"/>
          </a:bodyPr>
          <a:lstStyle/>
          <a:p>
            <a:r>
              <a:rPr lang="en-US" dirty="0" smtClean="0"/>
              <a:t>Greg Daniels </a:t>
            </a:r>
            <a:r>
              <a:rPr lang="en-US" dirty="0" smtClean="0"/>
              <a:t>CS5600-Intelligent Systems</a:t>
            </a:r>
            <a:endParaRPr lang="en-US" dirty="0"/>
          </a:p>
        </p:txBody>
      </p:sp>
      <p:sp>
        <p:nvSpPr>
          <p:cNvPr id="297" name="Text Placeholder 296"/>
          <p:cNvSpPr>
            <a:spLocks noGrp="1"/>
          </p:cNvSpPr>
          <p:nvPr>
            <p:ph type="body" sz="quarter" idx="185"/>
          </p:nvPr>
        </p:nvSpPr>
        <p:spPr/>
        <p:txBody>
          <a:bodyPr/>
          <a:lstStyle/>
          <a:p>
            <a:r>
              <a:rPr lang="en-US" dirty="0" smtClean="0"/>
              <a:t>Card Game AI Comparisons</a:t>
            </a:r>
            <a:endParaRPr lang="en-US" dirty="0"/>
          </a:p>
        </p:txBody>
      </p:sp>
      <p:sp>
        <p:nvSpPr>
          <p:cNvPr id="258" name="Text Placeholder 257"/>
          <p:cNvSpPr>
            <a:spLocks noGrp="1"/>
          </p:cNvSpPr>
          <p:nvPr>
            <p:ph type="body" sz="quarter" idx="95"/>
          </p:nvPr>
        </p:nvSpPr>
        <p:spPr/>
        <p:txBody>
          <a:bodyPr/>
          <a:lstStyle/>
          <a:p>
            <a:endParaRPr lang="en-US"/>
          </a:p>
        </p:txBody>
      </p:sp>
      <p:sp>
        <p:nvSpPr>
          <p:cNvPr id="259" name="Text Placeholder 258"/>
          <p:cNvSpPr>
            <a:spLocks noGrp="1"/>
          </p:cNvSpPr>
          <p:nvPr>
            <p:ph type="body" sz="quarter" idx="107"/>
          </p:nvPr>
        </p:nvSpPr>
        <p:spPr/>
        <p:txBody>
          <a:bodyPr/>
          <a:lstStyle/>
          <a:p>
            <a:endParaRPr lang="en-US"/>
          </a:p>
        </p:txBody>
      </p:sp>
      <p:sp>
        <p:nvSpPr>
          <p:cNvPr id="261" name="Text Placeholder 260"/>
          <p:cNvSpPr>
            <a:spLocks noGrp="1"/>
          </p:cNvSpPr>
          <p:nvPr>
            <p:ph type="body" sz="quarter" idx="116"/>
          </p:nvPr>
        </p:nvSpPr>
        <p:spPr/>
        <p:txBody>
          <a:bodyPr/>
          <a:lstStyle/>
          <a:p>
            <a:endParaRPr lang="en-US"/>
          </a:p>
        </p:txBody>
      </p:sp>
      <p:sp>
        <p:nvSpPr>
          <p:cNvPr id="262" name="Text Placeholder 261"/>
          <p:cNvSpPr>
            <a:spLocks noGrp="1"/>
          </p:cNvSpPr>
          <p:nvPr>
            <p:ph type="body" sz="quarter" idx="117"/>
          </p:nvPr>
        </p:nvSpPr>
        <p:spPr/>
        <p:txBody>
          <a:bodyPr/>
          <a:lstStyle/>
          <a:p>
            <a:endParaRPr lang="en-US"/>
          </a:p>
        </p:txBody>
      </p:sp>
      <p:sp>
        <p:nvSpPr>
          <p:cNvPr id="263" name="Text Placeholder 262"/>
          <p:cNvSpPr>
            <a:spLocks noGrp="1"/>
          </p:cNvSpPr>
          <p:nvPr>
            <p:ph type="body" sz="quarter" idx="118"/>
          </p:nvPr>
        </p:nvSpPr>
        <p:spPr/>
        <p:txBody>
          <a:bodyPr/>
          <a:lstStyle/>
          <a:p>
            <a:endParaRPr lang="en-US"/>
          </a:p>
        </p:txBody>
      </p:sp>
      <p:sp>
        <p:nvSpPr>
          <p:cNvPr id="264" name="Text Placeholder 263"/>
          <p:cNvSpPr>
            <a:spLocks noGrp="1"/>
          </p:cNvSpPr>
          <p:nvPr>
            <p:ph type="body" sz="quarter" idx="119"/>
          </p:nvPr>
        </p:nvSpPr>
        <p:spPr/>
        <p:txBody>
          <a:bodyPr/>
          <a:lstStyle/>
          <a:p>
            <a:endParaRPr lang="en-US"/>
          </a:p>
        </p:txBody>
      </p:sp>
      <p:sp>
        <p:nvSpPr>
          <p:cNvPr id="265" name="Text Placeholder 264"/>
          <p:cNvSpPr>
            <a:spLocks noGrp="1"/>
          </p:cNvSpPr>
          <p:nvPr>
            <p:ph type="body" sz="quarter" idx="120"/>
          </p:nvPr>
        </p:nvSpPr>
        <p:spPr/>
        <p:txBody>
          <a:bodyPr/>
          <a:lstStyle/>
          <a:p>
            <a:endParaRPr lang="en-US"/>
          </a:p>
        </p:txBody>
      </p:sp>
      <p:sp>
        <p:nvSpPr>
          <p:cNvPr id="266" name="Text Placeholder 265"/>
          <p:cNvSpPr>
            <a:spLocks noGrp="1"/>
          </p:cNvSpPr>
          <p:nvPr>
            <p:ph type="body" sz="quarter" idx="121"/>
          </p:nvPr>
        </p:nvSpPr>
        <p:spPr/>
        <p:txBody>
          <a:bodyPr/>
          <a:lstStyle/>
          <a:p>
            <a:endParaRPr lang="en-US"/>
          </a:p>
        </p:txBody>
      </p:sp>
      <p:sp>
        <p:nvSpPr>
          <p:cNvPr id="267" name="Text Placeholder 266"/>
          <p:cNvSpPr>
            <a:spLocks noGrp="1"/>
          </p:cNvSpPr>
          <p:nvPr>
            <p:ph type="body" sz="quarter" idx="122"/>
          </p:nvPr>
        </p:nvSpPr>
        <p:spPr/>
        <p:txBody>
          <a:bodyPr/>
          <a:lstStyle/>
          <a:p>
            <a:endParaRPr lang="en-US"/>
          </a:p>
        </p:txBody>
      </p:sp>
      <p:sp>
        <p:nvSpPr>
          <p:cNvPr id="268" name="Text Placeholder 267"/>
          <p:cNvSpPr>
            <a:spLocks noGrp="1"/>
          </p:cNvSpPr>
          <p:nvPr>
            <p:ph type="body" sz="quarter" idx="123"/>
          </p:nvPr>
        </p:nvSpPr>
        <p:spPr/>
        <p:txBody>
          <a:bodyPr/>
          <a:lstStyle/>
          <a:p>
            <a:endParaRPr lang="en-US"/>
          </a:p>
        </p:txBody>
      </p:sp>
      <p:sp>
        <p:nvSpPr>
          <p:cNvPr id="269" name="Text Placeholder 268"/>
          <p:cNvSpPr>
            <a:spLocks noGrp="1"/>
          </p:cNvSpPr>
          <p:nvPr>
            <p:ph type="body" sz="quarter" idx="124"/>
          </p:nvPr>
        </p:nvSpPr>
        <p:spPr/>
        <p:txBody>
          <a:bodyPr/>
          <a:lstStyle/>
          <a:p>
            <a:endParaRPr lang="en-US"/>
          </a:p>
        </p:txBody>
      </p:sp>
      <p:sp>
        <p:nvSpPr>
          <p:cNvPr id="260" name="Picture Placeholder 259"/>
          <p:cNvSpPr>
            <a:spLocks noGrp="1"/>
          </p:cNvSpPr>
          <p:nvPr>
            <p:ph type="pic" sz="quarter" idx="115"/>
          </p:nvPr>
        </p:nvSpPr>
        <p:spPr/>
      </p:sp>
      <p:sp>
        <p:nvSpPr>
          <p:cNvPr id="271" name="Picture Placeholder 270"/>
          <p:cNvSpPr>
            <a:spLocks noGrp="1"/>
          </p:cNvSpPr>
          <p:nvPr>
            <p:ph type="pic" sz="quarter" idx="126"/>
          </p:nvPr>
        </p:nvSpPr>
        <p:spPr/>
      </p:sp>
      <p:sp>
        <p:nvSpPr>
          <p:cNvPr id="272" name="Picture Placeholder 271"/>
          <p:cNvSpPr>
            <a:spLocks noGrp="1"/>
          </p:cNvSpPr>
          <p:nvPr>
            <p:ph type="pic" sz="quarter" idx="127"/>
          </p:nvPr>
        </p:nvSpPr>
        <p:spPr/>
      </p:sp>
      <p:sp>
        <p:nvSpPr>
          <p:cNvPr id="273" name="Picture Placeholder 272"/>
          <p:cNvSpPr>
            <a:spLocks noGrp="1"/>
          </p:cNvSpPr>
          <p:nvPr>
            <p:ph type="pic" sz="quarter" idx="128"/>
          </p:nvPr>
        </p:nvSpPr>
        <p:spPr/>
      </p:sp>
      <p:sp>
        <p:nvSpPr>
          <p:cNvPr id="274" name="Picture Placeholder 273"/>
          <p:cNvSpPr>
            <a:spLocks noGrp="1"/>
          </p:cNvSpPr>
          <p:nvPr>
            <p:ph type="pic" sz="quarter" idx="129"/>
          </p:nvPr>
        </p:nvSpPr>
        <p:spPr/>
      </p:sp>
      <p:sp>
        <p:nvSpPr>
          <p:cNvPr id="275" name="Picture Placeholder 274"/>
          <p:cNvSpPr>
            <a:spLocks noGrp="1"/>
          </p:cNvSpPr>
          <p:nvPr>
            <p:ph type="pic" sz="quarter" idx="130"/>
          </p:nvPr>
        </p:nvSpPr>
        <p:spPr/>
      </p:sp>
      <p:sp>
        <p:nvSpPr>
          <p:cNvPr id="276" name="Picture Placeholder 275"/>
          <p:cNvSpPr>
            <a:spLocks noGrp="1"/>
          </p:cNvSpPr>
          <p:nvPr>
            <p:ph type="pic" sz="quarter" idx="131"/>
          </p:nvPr>
        </p:nvSpPr>
        <p:spPr/>
      </p:sp>
      <p:sp>
        <p:nvSpPr>
          <p:cNvPr id="277" name="Picture Placeholder 276"/>
          <p:cNvSpPr>
            <a:spLocks noGrp="1"/>
          </p:cNvSpPr>
          <p:nvPr>
            <p:ph type="pic" sz="quarter" idx="132"/>
          </p:nvPr>
        </p:nvSpPr>
        <p:spPr/>
      </p:sp>
      <p:sp>
        <p:nvSpPr>
          <p:cNvPr id="278" name="Picture Placeholder 277"/>
          <p:cNvSpPr>
            <a:spLocks noGrp="1"/>
          </p:cNvSpPr>
          <p:nvPr>
            <p:ph type="pic" sz="quarter" idx="133"/>
          </p:nvPr>
        </p:nvSpPr>
        <p:spPr/>
      </p:sp>
      <p:sp>
        <p:nvSpPr>
          <p:cNvPr id="279" name="Picture Placeholder 278"/>
          <p:cNvSpPr>
            <a:spLocks noGrp="1"/>
          </p:cNvSpPr>
          <p:nvPr>
            <p:ph type="pic" sz="quarter" idx="134"/>
          </p:nvPr>
        </p:nvSpPr>
        <p:spPr/>
      </p:sp>
      <p:sp>
        <p:nvSpPr>
          <p:cNvPr id="281" name="Text Placeholder 280"/>
          <p:cNvSpPr>
            <a:spLocks noGrp="1"/>
          </p:cNvSpPr>
          <p:nvPr>
            <p:ph type="body" sz="quarter" idx="136"/>
          </p:nvPr>
        </p:nvSpPr>
        <p:spPr/>
        <p:txBody>
          <a:bodyPr/>
          <a:lstStyle/>
          <a:p>
            <a:endParaRPr lang="en-US"/>
          </a:p>
        </p:txBody>
      </p:sp>
      <p:sp>
        <p:nvSpPr>
          <p:cNvPr id="282" name="Text Placeholder 281"/>
          <p:cNvSpPr>
            <a:spLocks noGrp="1"/>
          </p:cNvSpPr>
          <p:nvPr>
            <p:ph type="body" sz="quarter" idx="137"/>
          </p:nvPr>
        </p:nvSpPr>
        <p:spPr/>
        <p:txBody>
          <a:bodyPr/>
          <a:lstStyle/>
          <a:p>
            <a:endParaRPr lang="en-US"/>
          </a:p>
        </p:txBody>
      </p:sp>
      <p:sp>
        <p:nvSpPr>
          <p:cNvPr id="283" name="Text Placeholder 282"/>
          <p:cNvSpPr>
            <a:spLocks noGrp="1"/>
          </p:cNvSpPr>
          <p:nvPr>
            <p:ph type="body" sz="quarter" idx="138"/>
          </p:nvPr>
        </p:nvSpPr>
        <p:spPr/>
        <p:txBody>
          <a:bodyPr/>
          <a:lstStyle/>
          <a:p>
            <a:endParaRPr lang="en-US"/>
          </a:p>
        </p:txBody>
      </p:sp>
      <p:sp>
        <p:nvSpPr>
          <p:cNvPr id="284" name="Text Placeholder 283"/>
          <p:cNvSpPr>
            <a:spLocks noGrp="1"/>
          </p:cNvSpPr>
          <p:nvPr>
            <p:ph type="body" sz="quarter" idx="139"/>
          </p:nvPr>
        </p:nvSpPr>
        <p:spPr/>
        <p:txBody>
          <a:bodyPr/>
          <a:lstStyle/>
          <a:p>
            <a:endParaRPr lang="en-US"/>
          </a:p>
        </p:txBody>
      </p:sp>
      <p:sp>
        <p:nvSpPr>
          <p:cNvPr id="285" name="Text Placeholder 284"/>
          <p:cNvSpPr>
            <a:spLocks noGrp="1"/>
          </p:cNvSpPr>
          <p:nvPr>
            <p:ph type="body" sz="quarter" idx="140"/>
          </p:nvPr>
        </p:nvSpPr>
        <p:spPr/>
        <p:txBody>
          <a:bodyPr/>
          <a:lstStyle/>
          <a:p>
            <a:endParaRPr lang="en-US"/>
          </a:p>
        </p:txBody>
      </p:sp>
      <p:sp>
        <p:nvSpPr>
          <p:cNvPr id="286" name="Text Placeholder 285"/>
          <p:cNvSpPr>
            <a:spLocks noGrp="1"/>
          </p:cNvSpPr>
          <p:nvPr>
            <p:ph type="body" sz="quarter" idx="141"/>
          </p:nvPr>
        </p:nvSpPr>
        <p:spPr/>
        <p:txBody>
          <a:bodyPr/>
          <a:lstStyle/>
          <a:p>
            <a:endParaRPr lang="en-US"/>
          </a:p>
        </p:txBody>
      </p:sp>
      <p:sp>
        <p:nvSpPr>
          <p:cNvPr id="287" name="Text Placeholder 286"/>
          <p:cNvSpPr>
            <a:spLocks noGrp="1"/>
          </p:cNvSpPr>
          <p:nvPr>
            <p:ph type="body" sz="quarter" idx="142"/>
          </p:nvPr>
        </p:nvSpPr>
        <p:spPr/>
        <p:txBody>
          <a:bodyPr/>
          <a:lstStyle/>
          <a:p>
            <a:endParaRPr lang="en-US"/>
          </a:p>
        </p:txBody>
      </p:sp>
      <p:sp>
        <p:nvSpPr>
          <p:cNvPr id="288" name="Text Placeholder 287"/>
          <p:cNvSpPr>
            <a:spLocks noGrp="1"/>
          </p:cNvSpPr>
          <p:nvPr>
            <p:ph type="body" sz="quarter" idx="143"/>
          </p:nvPr>
        </p:nvSpPr>
        <p:spPr/>
        <p:txBody>
          <a:bodyPr/>
          <a:lstStyle/>
          <a:p>
            <a:endParaRPr lang="en-US"/>
          </a:p>
        </p:txBody>
      </p:sp>
      <p:sp>
        <p:nvSpPr>
          <p:cNvPr id="289" name="Text Placeholder 288"/>
          <p:cNvSpPr>
            <a:spLocks noGrp="1"/>
          </p:cNvSpPr>
          <p:nvPr>
            <p:ph type="body" sz="quarter" idx="144"/>
          </p:nvPr>
        </p:nvSpPr>
        <p:spPr/>
        <p:txBody>
          <a:bodyPr/>
          <a:lstStyle/>
          <a:p>
            <a:endParaRPr lang="en-US"/>
          </a:p>
        </p:txBody>
      </p:sp>
      <p:sp>
        <p:nvSpPr>
          <p:cNvPr id="290" name="Text Placeholder 289"/>
          <p:cNvSpPr>
            <a:spLocks noGrp="1"/>
          </p:cNvSpPr>
          <p:nvPr>
            <p:ph type="body" sz="quarter" idx="145"/>
          </p:nvPr>
        </p:nvSpPr>
        <p:spPr/>
        <p:txBody>
          <a:bodyPr/>
          <a:lstStyle/>
          <a:p>
            <a:endParaRPr lang="en-US"/>
          </a:p>
        </p:txBody>
      </p:sp>
      <p:sp>
        <p:nvSpPr>
          <p:cNvPr id="291" name="Text Placeholder 290"/>
          <p:cNvSpPr>
            <a:spLocks noGrp="1"/>
          </p:cNvSpPr>
          <p:nvPr>
            <p:ph type="body" sz="quarter" idx="146"/>
          </p:nvPr>
        </p:nvSpPr>
        <p:spPr/>
        <p:txBody>
          <a:bodyPr/>
          <a:lstStyle/>
          <a:p>
            <a:endParaRPr lang="en-US"/>
          </a:p>
        </p:txBody>
      </p:sp>
      <p:sp>
        <p:nvSpPr>
          <p:cNvPr id="292" name="Text Placeholder 291"/>
          <p:cNvSpPr>
            <a:spLocks noGrp="1"/>
          </p:cNvSpPr>
          <p:nvPr>
            <p:ph type="body" sz="quarter" idx="147"/>
          </p:nvPr>
        </p:nvSpPr>
        <p:spPr/>
        <p:txBody>
          <a:bodyPr/>
          <a:lstStyle/>
          <a:p>
            <a:endParaRPr lang="en-US"/>
          </a:p>
        </p:txBody>
      </p:sp>
      <p:sp>
        <p:nvSpPr>
          <p:cNvPr id="293" name="Text Placeholder 292"/>
          <p:cNvSpPr>
            <a:spLocks noGrp="1"/>
          </p:cNvSpPr>
          <p:nvPr>
            <p:ph type="body" sz="quarter" idx="148"/>
          </p:nvPr>
        </p:nvSpPr>
        <p:spPr/>
        <p:txBody>
          <a:bodyPr/>
          <a:lstStyle/>
          <a:p>
            <a:endParaRPr lang="en-US"/>
          </a:p>
        </p:txBody>
      </p:sp>
      <p:sp>
        <p:nvSpPr>
          <p:cNvPr id="294" name="Text Placeholder 293"/>
          <p:cNvSpPr>
            <a:spLocks noGrp="1"/>
          </p:cNvSpPr>
          <p:nvPr>
            <p:ph type="body" sz="quarter" idx="149"/>
          </p:nvPr>
        </p:nvSpPr>
        <p:spPr/>
        <p:txBody>
          <a:bodyPr/>
          <a:lstStyle/>
          <a:p>
            <a:endParaRPr lang="en-US"/>
          </a:p>
        </p:txBody>
      </p:sp>
      <p:pic>
        <p:nvPicPr>
          <p:cNvPr id="14" name="Picture Placeholder 13"/>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2202" r="2202"/>
          <a:stretch>
            <a:fillRect/>
          </a:stretch>
        </p:blipFill>
        <p:spPr>
          <a:xfrm>
            <a:off x="942080" y="649864"/>
            <a:ext cx="5573020" cy="4119711"/>
          </a:xfrm>
        </p:spPr>
      </p:pic>
      <p:sp>
        <p:nvSpPr>
          <p:cNvPr id="63" name="Text Placeholder 161"/>
          <p:cNvSpPr>
            <a:spLocks noGrp="1"/>
          </p:cNvSpPr>
          <p:nvPr>
            <p:ph type="body" sz="quarter" idx="21"/>
          </p:nvPr>
        </p:nvSpPr>
        <p:spPr>
          <a:xfrm>
            <a:off x="15665154" y="15118255"/>
            <a:ext cx="6286495" cy="4308793"/>
          </a:xfrm>
        </p:spPr>
        <p:txBody>
          <a:bodyPr/>
          <a:lstStyle/>
          <a:p>
            <a:pPr marL="0" indent="0"/>
            <a:r>
              <a:rPr lang="en-US" dirty="0" smtClean="0"/>
              <a:t>Right </a:t>
            </a:r>
            <a:r>
              <a:rPr lang="en-US" dirty="0" smtClean="0"/>
              <a:t>are the results from running the f</a:t>
            </a:r>
            <a:r>
              <a:rPr lang="en-US" dirty="0" smtClean="0"/>
              <a:t>irst </a:t>
            </a:r>
            <a:r>
              <a:rPr lang="en-US" dirty="0"/>
              <a:t>v</a:t>
            </a:r>
            <a:r>
              <a:rPr lang="en-US" dirty="0" smtClean="0"/>
              <a:t>ersion of </a:t>
            </a:r>
            <a:r>
              <a:rPr lang="en-US" dirty="0" err="1" smtClean="0"/>
              <a:t>randomMCTS</a:t>
            </a:r>
            <a:r>
              <a:rPr lang="en-US" dirty="0" smtClean="0"/>
              <a:t> against </a:t>
            </a:r>
            <a:r>
              <a:rPr lang="en-US" dirty="0" err="1" smtClean="0"/>
              <a:t>RuleBased</a:t>
            </a:r>
            <a:r>
              <a:rPr lang="en-US" dirty="0" smtClean="0"/>
              <a:t>. There is a point around 450 playouts where there are diminishing returns for performing more playouts. T-tests for the data sets above 400 playouts yield values ranging from .06 up to .39. Although the median is higher there is little difference between the performance of these two algorithms.</a:t>
            </a:r>
            <a:endParaRPr lang="en-US" dirty="0" smtClean="0"/>
          </a:p>
        </p:txBody>
      </p:sp>
      <p:sp>
        <p:nvSpPr>
          <p:cNvPr id="65" name="Text Placeholder 161"/>
          <p:cNvSpPr>
            <a:spLocks noGrp="1"/>
          </p:cNvSpPr>
          <p:nvPr>
            <p:ph type="body" sz="quarter" idx="21"/>
          </p:nvPr>
        </p:nvSpPr>
        <p:spPr>
          <a:xfrm>
            <a:off x="29942715" y="12917775"/>
            <a:ext cx="12691185" cy="3551449"/>
          </a:xfrm>
        </p:spPr>
        <p:txBody>
          <a:bodyPr/>
          <a:lstStyle/>
          <a:p>
            <a:pPr marL="0" indent="0"/>
            <a:r>
              <a:rPr lang="en-US" dirty="0" smtClean="0"/>
              <a:t>Above are the results from running the Rule Based algorithm agains</a:t>
            </a:r>
            <a:r>
              <a:rPr lang="en-US" dirty="0" smtClean="0"/>
              <a:t>t the second version of </a:t>
            </a:r>
            <a:r>
              <a:rPr lang="en-US" dirty="0" err="1" smtClean="0"/>
              <a:t>RandomMCTS</a:t>
            </a:r>
            <a:r>
              <a:rPr lang="en-US" dirty="0" smtClean="0"/>
              <a:t>. As previously stated the modification was to value the playout as the difference in the scores instead of the number of points scored. This proved to be a significant improvement it converged at 150 playouts instead of 450 and outperformed the rule based by significant margin. Above 300 playouts all of the P values from T-tests were below 4x10^-5, Showing that this is indeed an improvement over the </a:t>
            </a:r>
            <a:r>
              <a:rPr lang="en-US" dirty="0" err="1" smtClean="0"/>
              <a:t>rulebased</a:t>
            </a:r>
            <a:r>
              <a:rPr lang="en-US" dirty="0" smtClean="0"/>
              <a:t>.</a:t>
            </a:r>
            <a:endParaRPr lang="en-US" dirty="0" smtClean="0"/>
          </a:p>
        </p:txBody>
      </p:sp>
      <p:pic>
        <p:nvPicPr>
          <p:cNvPr id="1031" name="Picture 7" descr="Z:\home\gregor\Pictures\Selection_03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24520" y="6226508"/>
            <a:ext cx="12809380" cy="6700291"/>
          </a:xfrm>
          <a:prstGeom prst="rect">
            <a:avLst/>
          </a:prstGeom>
          <a:noFill/>
          <a:extLst>
            <a:ext uri="{909E8E84-426E-40DD-AFC4-6F175D3DCCD1}">
              <a14:hiddenFill xmlns:a14="http://schemas.microsoft.com/office/drawing/2010/main">
                <a:solidFill>
                  <a:srgbClr val="FFFFFF"/>
                </a:solidFill>
              </a14:hiddenFill>
            </a:ext>
          </a:extLst>
        </p:spPr>
      </p:pic>
      <p:sp>
        <p:nvSpPr>
          <p:cNvPr id="69" name="Text Placeholder 161"/>
          <p:cNvSpPr>
            <a:spLocks noGrp="1"/>
          </p:cNvSpPr>
          <p:nvPr>
            <p:ph type="body" sz="quarter" idx="21"/>
          </p:nvPr>
        </p:nvSpPr>
        <p:spPr>
          <a:xfrm>
            <a:off x="22326304" y="20240594"/>
            <a:ext cx="6557858" cy="4693514"/>
          </a:xfrm>
        </p:spPr>
        <p:txBody>
          <a:bodyPr/>
          <a:lstStyle/>
          <a:p>
            <a:pPr marL="0" indent="0"/>
            <a:r>
              <a:rPr lang="en-US" dirty="0" smtClean="0"/>
              <a:t>Left are the results from running the Rule Based algorithm agains</a:t>
            </a:r>
            <a:r>
              <a:rPr lang="en-US" dirty="0" smtClean="0"/>
              <a:t>t </a:t>
            </a:r>
            <a:r>
              <a:rPr lang="en-US" dirty="0" err="1" smtClean="0"/>
              <a:t>RuleBasedMCTS</a:t>
            </a:r>
            <a:r>
              <a:rPr lang="en-US" dirty="0" smtClean="0"/>
              <a:t> opposite from expected Rule Based greatly outperformed the MCTS even though they use the same set of heuristics to determine moves. This result is likely happening because the rules cause the algorithm to always explore the same branches which causes it to miss some branches that initially ‘look’ bad but in reality would be a preferable choice.</a:t>
            </a:r>
            <a:endParaRPr lang="en-US" dirty="0" smtClean="0"/>
          </a:p>
        </p:txBody>
      </p:sp>
      <p:pic>
        <p:nvPicPr>
          <p:cNvPr id="1033" name="Picture 9" descr="Z:\home\gregor\Documents\scopa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203775" y="31143386"/>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71" name="Text Placeholder 162"/>
          <p:cNvSpPr>
            <a:spLocks noGrp="1"/>
          </p:cNvSpPr>
          <p:nvPr>
            <p:ph type="body" sz="quarter" idx="22"/>
          </p:nvPr>
        </p:nvSpPr>
        <p:spPr>
          <a:xfrm>
            <a:off x="29390710" y="5487875"/>
            <a:ext cx="13571535" cy="738635"/>
          </a:xfrm>
        </p:spPr>
        <p:txBody>
          <a:bodyPr/>
          <a:lstStyle/>
          <a:p>
            <a:r>
              <a:rPr lang="en-US" dirty="0" smtClean="0"/>
              <a:t>Results(contd.)</a:t>
            </a:r>
          </a:p>
        </p:txBody>
      </p:sp>
      <p:pic>
        <p:nvPicPr>
          <p:cNvPr id="1034" name="Picture 10" descr="Z:\home\gregor\Pictures\Selection_04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65154" y="9111619"/>
            <a:ext cx="6661150" cy="532610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Z:\home\gregor\Pictures\Selection_0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66444" y="14905481"/>
            <a:ext cx="6156961" cy="49255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home\gregor\Pictures\Selection_04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65154" y="20253641"/>
            <a:ext cx="6666056" cy="537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692</TotalTime>
  <Words>1210</Words>
  <Application>Microsoft Office PowerPoint</Application>
  <PresentationFormat>Custom</PresentationFormat>
  <Paragraphs>51</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gregor</cp:lastModifiedBy>
  <cp:revision>43</cp:revision>
  <dcterms:created xsi:type="dcterms:W3CDTF">2012-02-09T21:09:21Z</dcterms:created>
  <dcterms:modified xsi:type="dcterms:W3CDTF">2013-12-06T03:23:24Z</dcterms:modified>
</cp:coreProperties>
</file>