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614" r:id="rId43"/>
    <p:sldId id="608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614"/>
            <p14:sldId id="608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77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6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56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6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57.png"/><Relationship Id="rId15" Type="http://schemas.openxmlformats.org/officeDocument/2006/relationships/image" Target="../media/image62.jpeg"/><Relationship Id="rId23" Type="http://schemas.openxmlformats.org/officeDocument/2006/relationships/image" Target="../media/image6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6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5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about.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Developers may suffer from </a:t>
            </a:r>
            <a:r>
              <a:rPr lang="en-US" sz="3600" b="1" dirty="0">
                <a:solidFill>
                  <a:schemeClr val="bg1"/>
                </a:solidFill>
              </a:rPr>
              <a:t>pattern overload </a:t>
            </a:r>
            <a:r>
              <a:rPr lang="en-US" sz="3600" dirty="0"/>
              <a:t>and</a:t>
            </a:r>
            <a:r>
              <a:rPr lang="en-US" sz="3600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Validated by </a:t>
            </a:r>
            <a:r>
              <a:rPr lang="en-US" sz="3600" b="1" dirty="0">
                <a:solidFill>
                  <a:schemeClr val="bg1"/>
                </a:solidFill>
              </a:rPr>
              <a:t>experience</a:t>
            </a:r>
            <a:r>
              <a:rPr lang="en-US" sz="3600" dirty="0"/>
              <a:t> and discussion, not by automated 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Should be used only if </a:t>
            </a:r>
            <a:r>
              <a:rPr lang="en-US" sz="3600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34000"/>
            <a:ext cx="12054444" cy="57240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</a:t>
            </a:r>
            <a:r>
              <a:rPr lang="en-US" sz="3400" b="1" dirty="0">
                <a:solidFill>
                  <a:schemeClr val="bg1"/>
                </a:solidFill>
              </a:rPr>
              <a:t>initialization and configuration </a:t>
            </a:r>
            <a:r>
              <a:rPr lang="en-US" sz="3400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Describe ways to </a:t>
            </a:r>
            <a:r>
              <a:rPr lang="en-US" sz="3400" b="1" dirty="0">
                <a:solidFill>
                  <a:schemeClr val="bg1"/>
                </a:solidFill>
              </a:rPr>
              <a:t>assemble</a:t>
            </a:r>
            <a:r>
              <a:rPr lang="en-US" sz="3400" dirty="0"/>
              <a:t> objects to implement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Composition</a:t>
            </a:r>
            <a:r>
              <a:rPr lang="en-US" sz="3400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Deal with dynamic </a:t>
            </a:r>
            <a:r>
              <a:rPr lang="en-US" sz="3400" b="1" dirty="0">
                <a:solidFill>
                  <a:schemeClr val="bg1"/>
                </a:solidFill>
              </a:rPr>
              <a:t>interactions</a:t>
            </a:r>
            <a:r>
              <a:rPr lang="en-US" sz="3400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Distribute </a:t>
            </a:r>
            <a:r>
              <a:rPr lang="en-US" sz="3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Deal with </a:t>
            </a:r>
            <a:r>
              <a:rPr lang="en-US" sz="3600" b="1" dirty="0">
                <a:solidFill>
                  <a:schemeClr val="bg1"/>
                </a:solidFill>
              </a:rPr>
              <a:t>object creation </a:t>
            </a:r>
            <a:r>
              <a:rPr lang="en-US" sz="3600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Trying to create objects in a </a:t>
            </a:r>
            <a:r>
              <a:rPr lang="en-US" sz="3600" b="1" dirty="0">
                <a:solidFill>
                  <a:schemeClr val="bg1"/>
                </a:solidFill>
              </a:rPr>
              <a:t>manner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suitable</a:t>
            </a:r>
            <a:br>
              <a:rPr lang="bg-BG" sz="3600" dirty="0"/>
            </a:br>
            <a:r>
              <a:rPr lang="en-US" sz="3600" dirty="0"/>
              <a:t>to the</a:t>
            </a:r>
            <a:r>
              <a:rPr lang="bg-BG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Encapsulating</a:t>
            </a:r>
            <a:r>
              <a:rPr lang="en-US" sz="3400" dirty="0"/>
              <a:t> knowledge about which classes</a:t>
            </a:r>
            <a:br>
              <a:rPr lang="en-US" sz="3400" dirty="0"/>
            </a:br>
            <a:r>
              <a:rPr lang="en-US" sz="3400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Hiding</a:t>
            </a:r>
            <a:r>
              <a:rPr lang="en-US" sz="3400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Singleton</a:t>
            </a:r>
          </a:p>
          <a:p>
            <a:r>
              <a:rPr lang="en-US" sz="3600" dirty="0"/>
              <a:t>Simple Factory</a:t>
            </a:r>
          </a:p>
          <a:p>
            <a:r>
              <a:rPr lang="en-US" sz="3600" dirty="0"/>
              <a:t>Factory Method</a:t>
            </a:r>
          </a:p>
          <a:p>
            <a:r>
              <a:rPr lang="en-US" sz="3600" dirty="0"/>
              <a:t>Abstract Factory</a:t>
            </a:r>
          </a:p>
          <a:p>
            <a:r>
              <a:rPr lang="en-US" sz="3600" dirty="0"/>
              <a:t>Builder</a:t>
            </a:r>
          </a:p>
          <a:p>
            <a:r>
              <a:rPr lang="en-US" sz="3600" dirty="0"/>
              <a:t>Prototype</a:t>
            </a:r>
          </a:p>
          <a:p>
            <a:r>
              <a:rPr lang="en-US" sz="3600" dirty="0"/>
              <a:t>Fluent Interface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398" y="1187365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20" y="2421021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157" y="1196125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379" y="2947170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57" y="4703440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/>
          <p:cNvSpPr txBox="1">
            <a:spLocks/>
          </p:cNvSpPr>
          <p:nvPr/>
        </p:nvSpPr>
        <p:spPr>
          <a:xfrm>
            <a:off x="2991000" y="4158964"/>
            <a:ext cx="4304048" cy="148300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Object Pool</a:t>
            </a:r>
          </a:p>
          <a:p>
            <a:r>
              <a:rPr lang="en-US" sz="3600" dirty="0"/>
              <a:t>Lazy Initialization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The language itself provides us with all the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we need to create objects in an </a:t>
            </a:r>
            <a:r>
              <a:rPr lang="en-US" sz="3600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We rarely need to implement anything on top, like </a:t>
            </a:r>
            <a:r>
              <a:rPr lang="en-US" sz="3600" b="1" dirty="0">
                <a:solidFill>
                  <a:schemeClr val="bg1"/>
                </a:solidFill>
              </a:rPr>
              <a:t>Singleton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Factories </a:t>
            </a:r>
            <a:r>
              <a:rPr lang="en-US" sz="3600" dirty="0"/>
              <a:t>are abstraction on top of </a:t>
            </a:r>
            <a:r>
              <a:rPr lang="en-US" sz="3600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Builders</a:t>
            </a:r>
            <a:r>
              <a:rPr lang="en-US" sz="3600" dirty="0"/>
              <a:t> are abstraction on top of </a:t>
            </a:r>
            <a:r>
              <a:rPr lang="en-US" sz="3600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pattern is used when we want to guarantee that only </a:t>
            </a:r>
            <a:r>
              <a:rPr lang="en-US" sz="3600" b="1" dirty="0">
                <a:solidFill>
                  <a:schemeClr val="bg1"/>
                </a:solidFill>
              </a:rPr>
              <a:t>one instance</a:t>
            </a:r>
            <a:r>
              <a:rPr lang="en-US" sz="3600" dirty="0"/>
              <a:t> of a given class exists during runtime</a:t>
            </a:r>
            <a:endParaRPr lang="bg-BG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Describe ways to assemble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  <a:r>
              <a:rPr lang="en-US" sz="3600" dirty="0"/>
              <a:t> to implement</a:t>
            </a:r>
            <a:br>
              <a:rPr lang="en-US" sz="3600" dirty="0"/>
            </a:b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Ease the design by identifying a simple way to</a:t>
            </a:r>
            <a:br>
              <a:rPr lang="en-US" sz="3600" dirty="0"/>
            </a:br>
            <a:r>
              <a:rPr lang="en-US" sz="3600" dirty="0"/>
              <a:t>realize </a:t>
            </a:r>
            <a:r>
              <a:rPr lang="en-US" sz="3600" b="1" dirty="0">
                <a:solidFill>
                  <a:schemeClr val="bg1"/>
                </a:solidFill>
              </a:rPr>
              <a:t>relationship</a:t>
            </a:r>
            <a:r>
              <a:rPr lang="en-US" sz="3600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Inheritance</a:t>
            </a:r>
            <a:r>
              <a:rPr lang="en-US" sz="3400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Ways to compose objects to obtain </a:t>
            </a:r>
            <a:r>
              <a:rPr lang="en-US" sz="3400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Façade</a:t>
            </a:r>
          </a:p>
          <a:p>
            <a:r>
              <a:rPr lang="en-US" sz="3600" dirty="0"/>
              <a:t>Composite</a:t>
            </a:r>
          </a:p>
          <a:p>
            <a:r>
              <a:rPr lang="en-US" sz="3600" dirty="0"/>
              <a:t>Flyweight</a:t>
            </a:r>
          </a:p>
          <a:p>
            <a:r>
              <a:rPr lang="en-US" sz="3600" dirty="0"/>
              <a:t>Proxy</a:t>
            </a:r>
          </a:p>
          <a:p>
            <a:r>
              <a:rPr lang="en-US" sz="3600" dirty="0"/>
              <a:t>Decorator</a:t>
            </a:r>
          </a:p>
          <a:p>
            <a:r>
              <a:rPr lang="en-US" sz="3600" dirty="0"/>
              <a:t>Adapter</a:t>
            </a:r>
          </a:p>
          <a:p>
            <a:r>
              <a:rPr lang="en-US" sz="3600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349" y="12238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7" y="1223826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82" y="4640972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546" y="2664747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703" y="3128528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462" y="4625492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94" y="306312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Provides a </a:t>
            </a:r>
            <a:r>
              <a:rPr lang="en-GB" sz="3600" b="1" dirty="0">
                <a:solidFill>
                  <a:schemeClr val="bg1"/>
                </a:solidFill>
              </a:rPr>
              <a:t>unified interface </a:t>
            </a:r>
            <a:r>
              <a:rPr lang="en-GB" sz="3600" dirty="0"/>
              <a:t>to a set of interfaces</a:t>
            </a:r>
            <a:br>
              <a:rPr lang="en-GB" sz="3600" dirty="0"/>
            </a:br>
            <a:r>
              <a:rPr lang="en-GB" sz="3600" dirty="0"/>
              <a:t>in a subsystem</a:t>
            </a:r>
          </a:p>
          <a:p>
            <a:r>
              <a:rPr lang="en-GB" sz="3600" dirty="0"/>
              <a:t>Defines a </a:t>
            </a:r>
            <a:r>
              <a:rPr lang="en-GB" sz="3600" b="1" dirty="0">
                <a:solidFill>
                  <a:schemeClr val="bg1"/>
                </a:solidFill>
              </a:rPr>
              <a:t>higher-level interface </a:t>
            </a:r>
            <a:r>
              <a:rPr lang="en-GB" sz="3600" dirty="0"/>
              <a:t>that makes the subsystem</a:t>
            </a:r>
            <a:br>
              <a:rPr lang="en-GB" sz="3600" dirty="0"/>
            </a:br>
            <a:r>
              <a:rPr lang="en-GB" sz="3600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Concerned with </a:t>
            </a:r>
            <a:r>
              <a:rPr lang="en-US" sz="3600" b="1" dirty="0">
                <a:solidFill>
                  <a:schemeClr val="bg1"/>
                </a:solidFill>
              </a:rPr>
              <a:t>interaction</a:t>
            </a:r>
            <a:r>
              <a:rPr lang="en-US" sz="3600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Either with the </a:t>
            </a:r>
            <a:r>
              <a:rPr lang="en-US" sz="3400" b="1" dirty="0">
                <a:solidFill>
                  <a:schemeClr val="bg1"/>
                </a:solidFill>
              </a:rPr>
              <a:t>assignment of responsibilities</a:t>
            </a:r>
            <a:br>
              <a:rPr lang="en-US" sz="3400" dirty="0"/>
            </a:br>
            <a:r>
              <a:rPr lang="en-US" sz="3400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encapsulating behavior </a:t>
            </a:r>
            <a:r>
              <a:rPr lang="en-US" sz="3400" dirty="0"/>
              <a:t>in an object and</a:t>
            </a:r>
            <a:br>
              <a:rPr lang="en-US" sz="3400" dirty="0"/>
            </a:br>
            <a:r>
              <a:rPr lang="en-US" sz="3400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Increases </a:t>
            </a:r>
            <a:r>
              <a:rPr lang="en-US" sz="3600" b="1" dirty="0">
                <a:solidFill>
                  <a:schemeClr val="bg1"/>
                </a:solidFill>
              </a:rPr>
              <a:t>flexibility</a:t>
            </a:r>
            <a:r>
              <a:rPr lang="en-US" sz="3600" dirty="0"/>
              <a:t> in carrying out cross-classes</a:t>
            </a:r>
            <a:br>
              <a:rPr lang="en-US" sz="3600" dirty="0"/>
            </a:br>
            <a:r>
              <a:rPr lang="en-US" sz="3600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Chain of Responsibility</a:t>
            </a:r>
          </a:p>
          <a:p>
            <a:r>
              <a:rPr lang="en-US" sz="3600" dirty="0"/>
              <a:t>Iterator</a:t>
            </a:r>
          </a:p>
          <a:p>
            <a:r>
              <a:rPr lang="en-US" sz="3600" dirty="0"/>
              <a:t>Command</a:t>
            </a:r>
          </a:p>
          <a:p>
            <a:r>
              <a:rPr lang="en-US" sz="3600" dirty="0"/>
              <a:t>Template Method</a:t>
            </a:r>
          </a:p>
          <a:p>
            <a:r>
              <a:rPr lang="en-US" sz="3600" dirty="0"/>
              <a:t>Strategy</a:t>
            </a:r>
          </a:p>
          <a:p>
            <a:r>
              <a:rPr lang="en-US" sz="3600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821" y="3332586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804" y="1206309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60" y="5168584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53" y="5208856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77" y="1211780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488" y="1211780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Mediator</a:t>
            </a:r>
          </a:p>
          <a:p>
            <a:r>
              <a:rPr lang="en-US" sz="3600" dirty="0"/>
              <a:t>Memento</a:t>
            </a:r>
          </a:p>
          <a:p>
            <a:r>
              <a:rPr lang="en-US" sz="3600" dirty="0"/>
              <a:t>State</a:t>
            </a:r>
          </a:p>
          <a:p>
            <a:r>
              <a:rPr lang="en-US" sz="3600" dirty="0"/>
              <a:t>Interpreter</a:t>
            </a:r>
          </a:p>
          <a:p>
            <a:r>
              <a:rPr lang="en-US" sz="3600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00" y="1196125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60" y="2829755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351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12" y="4721461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196125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An object </a:t>
            </a:r>
            <a:r>
              <a:rPr lang="en-GB" sz="3600" b="1" dirty="0">
                <a:solidFill>
                  <a:schemeClr val="bg1"/>
                </a:solidFill>
              </a:rPr>
              <a:t>encapsulates</a:t>
            </a:r>
            <a:r>
              <a:rPr lang="en-GB" sz="3600" dirty="0"/>
              <a:t> all the information needed to call</a:t>
            </a:r>
            <a:br>
              <a:rPr lang="en-GB" sz="3600" dirty="0"/>
            </a:br>
            <a:r>
              <a:rPr lang="en-GB" sz="3600" dirty="0"/>
              <a:t>a method later</a:t>
            </a:r>
          </a:p>
          <a:p>
            <a:pPr lvl="1"/>
            <a:r>
              <a:rPr lang="en-GB" sz="3400" dirty="0"/>
              <a:t>Let's you </a:t>
            </a:r>
            <a:r>
              <a:rPr lang="en-GB" sz="3400" b="1" dirty="0">
                <a:solidFill>
                  <a:schemeClr val="bg1"/>
                </a:solidFill>
              </a:rPr>
              <a:t>parameterize</a:t>
            </a:r>
            <a:r>
              <a:rPr lang="en-GB" sz="3400" dirty="0"/>
              <a:t> clients with different requests,</a:t>
            </a:r>
            <a:br>
              <a:rPr lang="en-GB" sz="3400" dirty="0"/>
            </a:br>
            <a:r>
              <a:rPr lang="en-GB" sz="3400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072927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</a:t>
            </a:r>
            <a:r>
              <a:rPr lang="en-US" sz="3400" dirty="0">
                <a:solidFill>
                  <a:schemeClr val="accent1"/>
                </a:solidFill>
              </a:rPr>
              <a:t>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</a:t>
            </a:r>
            <a:r>
              <a:rPr lang="en-US" sz="3400" dirty="0">
                <a:solidFill>
                  <a:schemeClr val="accent1"/>
                </a:solidFill>
              </a:rPr>
              <a:t>additional layers of abstraction</a:t>
            </a:r>
            <a:endParaRPr lang="en-US" sz="34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Creational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Structural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accent1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 action="ppaction://hlinkfile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General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reusable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solutions</a:t>
            </a:r>
            <a:r>
              <a:rPr lang="en-US" sz="3600" dirty="0"/>
              <a:t> to common</a:t>
            </a:r>
            <a:br>
              <a:rPr lang="en-US" sz="3600" dirty="0"/>
            </a:br>
            <a:r>
              <a:rPr lang="en-US" sz="3600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pattern</a:t>
            </a:r>
            <a:r>
              <a:rPr lang="en-US" sz="3600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Add additional layers of </a:t>
            </a:r>
            <a:r>
              <a:rPr lang="en-US" sz="3600" b="1" dirty="0">
                <a:solidFill>
                  <a:schemeClr val="bg1"/>
                </a:solidFill>
              </a:rPr>
              <a:t>abstraction</a:t>
            </a:r>
            <a:r>
              <a:rPr lang="en-US" sz="3600" dirty="0"/>
              <a:t> in order to</a:t>
            </a:r>
            <a:br>
              <a:rPr lang="en-US" sz="3600" dirty="0"/>
            </a:br>
            <a:r>
              <a:rPr lang="en-US" sz="3600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Patterns solve </a:t>
            </a:r>
            <a:r>
              <a:rPr lang="en-US" sz="3600" b="1" dirty="0">
                <a:solidFill>
                  <a:schemeClr val="bg1"/>
                </a:solidFill>
              </a:rPr>
              <a:t>software structural problems </a:t>
            </a:r>
            <a:r>
              <a:rPr lang="en-US" sz="3600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Pattern name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Increases </a:t>
            </a:r>
            <a:r>
              <a:rPr lang="en-US" sz="3400" b="1" dirty="0">
                <a:solidFill>
                  <a:schemeClr val="bg1"/>
                </a:solidFill>
              </a:rPr>
              <a:t>vocabulary</a:t>
            </a:r>
            <a:r>
              <a:rPr lang="en-US" sz="3400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Problem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Intent</a:t>
            </a:r>
            <a:r>
              <a:rPr lang="en-US" sz="3400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Solution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Consequences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Results</a:t>
            </a:r>
            <a:r>
              <a:rPr lang="en-US" sz="3400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Enable large-scale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Help improve developer </a:t>
            </a:r>
            <a:r>
              <a:rPr lang="en-US" sz="3600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Can </a:t>
            </a:r>
            <a:r>
              <a:rPr lang="en-US" sz="3600" b="1" dirty="0">
                <a:solidFill>
                  <a:schemeClr val="bg1"/>
                </a:solidFill>
              </a:rPr>
              <a:t>speed-up</a:t>
            </a:r>
            <a:r>
              <a:rPr lang="en-US" sz="3600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3743</TotalTime>
  <Words>1780</Words>
  <Application>Microsoft Office PowerPoint</Application>
  <PresentationFormat>Widescreen</PresentationFormat>
  <Paragraphs>378</Paragraphs>
  <Slides>45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68</cp:revision>
  <dcterms:created xsi:type="dcterms:W3CDTF">2018-05-23T13:08:44Z</dcterms:created>
  <dcterms:modified xsi:type="dcterms:W3CDTF">2022-05-13T09:58:36Z</dcterms:modified>
  <cp:category>programming, education, software engineering, software development</cp:category>
</cp:coreProperties>
</file>