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9"/>
  </p:notesMasterIdLst>
  <p:handoutMasterIdLst>
    <p:handoutMasterId r:id="rId50"/>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4" r:id="rId45"/>
    <p:sldId id="305" r:id="rId46"/>
    <p:sldId id="302" r:id="rId47"/>
    <p:sldId id="30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F433151-56AC-4729-82FD-552C4DB24D9F}">
          <p14:sldIdLst>
            <p14:sldId id="256"/>
            <p14:sldId id="257"/>
            <p14:sldId id="258"/>
          </p14:sldIdLst>
        </p14:section>
        <p14:section name="Software Quality Assurance" id="{B2C4CD1A-4BF3-455C-8609-4AD87847232B}">
          <p14:sldIdLst>
            <p14:sldId id="259"/>
            <p14:sldId id="260"/>
          </p14:sldIdLst>
        </p14:section>
        <p14:section name="The QA Role and Its Responsibilities" id="{688A0003-6656-4E65-A1F8-81D85CF9C6C5}">
          <p14:sldIdLst>
            <p14:sldId id="261"/>
            <p14:sldId id="262"/>
            <p14:sldId id="264"/>
          </p14:sldIdLst>
        </p14:section>
        <p14:section name="Defects, Bugs, Issues" id="{8E607570-62CD-4F3F-A23B-46D79A364FF0}">
          <p14:sldIdLst>
            <p14:sldId id="265"/>
            <p14:sldId id="266"/>
            <p14:sldId id="267"/>
            <p14:sldId id="268"/>
            <p14:sldId id="269"/>
            <p14:sldId id="270"/>
            <p14:sldId id="271"/>
            <p14:sldId id="272"/>
          </p14:sldIdLst>
        </p14:section>
        <p14:section name="Software Testing" id="{3F436A38-1236-41F1-8CD9-ED7F7E36251F}">
          <p14:sldIdLst>
            <p14:sldId id="273"/>
            <p14:sldId id="274"/>
            <p14:sldId id="275"/>
            <p14:sldId id="276"/>
            <p14:sldId id="277"/>
            <p14:sldId id="278"/>
            <p14:sldId id="279"/>
            <p14:sldId id="280"/>
            <p14:sldId id="281"/>
            <p14:sldId id="282"/>
            <p14:sldId id="283"/>
          </p14:sldIdLst>
        </p14:section>
        <p14:section name="Test Automation" id="{E60B5DDA-C535-4B69-874C-34621088BEDD}">
          <p14:sldIdLst>
            <p14:sldId id="284"/>
            <p14:sldId id="285"/>
            <p14:sldId id="286"/>
            <p14:sldId id="287"/>
            <p14:sldId id="288"/>
            <p14:sldId id="289"/>
            <p14:sldId id="290"/>
            <p14:sldId id="291"/>
            <p14:sldId id="292"/>
            <p14:sldId id="293"/>
          </p14:sldIdLst>
        </p14:section>
        <p14:section name="The CI/CD Pipeline" id="{1B5EA76D-C129-479C-B021-6F6310A8EE12}">
          <p14:sldIdLst>
            <p14:sldId id="294"/>
            <p14:sldId id="295"/>
            <p14:sldId id="296"/>
            <p14:sldId id="297"/>
          </p14:sldIdLst>
        </p14:section>
        <p14:section name="Conclusion" id="{B129E3CC-B9F1-443D-8F8F-AB9561B55E35}">
          <p14:sldIdLst>
            <p14:sldId id="298"/>
            <p14:sldId id="299"/>
            <p14:sldId id="304"/>
            <p14:sldId id="305"/>
            <p14:sldId id="302"/>
            <p14:sldId id="303"/>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92883" autoAdjust="0"/>
  </p:normalViewPr>
  <p:slideViewPr>
    <p:cSldViewPr showGuides="1">
      <p:cViewPr varScale="1">
        <p:scale>
          <a:sx n="73" d="100"/>
          <a:sy n="73" d="100"/>
        </p:scale>
        <p:origin x="869" y="67"/>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6.4.2022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91397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3166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12203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570158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3477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4254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56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41851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178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03215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6855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56756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85400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964886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24</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27366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0516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519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8032776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12122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96709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58151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530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853045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278357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84377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47</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81889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5666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6542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19923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7125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4946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0463282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1146820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40924672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https://about.softuni.</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25447570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endParaRPr lang="en-US" noProof="1"/>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3157687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228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6604109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16537950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7020834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41333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0490477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447587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6571146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388324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2541215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6"/>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0643905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3.xml"/><Relationship Id="rId1" Type="http://schemas.openxmlformats.org/officeDocument/2006/relationships/slideLayout" Target="../slideLayouts/slideLayout14.xml"/><Relationship Id="rId5" Type="http://schemas.openxmlformats.org/officeDocument/2006/relationships/image" Target="../media/image42.jpeg"/><Relationship Id="rId4" Type="http://schemas.openxmlformats.org/officeDocument/2006/relationships/hyperlink" Target="https://www.smartdcc.co.uk/media/3609/testing-approach-document-for-june-2020-release_v03-clean.pdf"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7.xml"/><Relationship Id="rId1" Type="http://schemas.openxmlformats.org/officeDocument/2006/relationships/slideLayout" Target="../slideLayouts/slideLayout14.xml"/><Relationship Id="rId6" Type="http://schemas.openxmlformats.org/officeDocument/2006/relationships/image" Target="../media/image47.png"/><Relationship Id="rId5" Type="http://schemas.openxmlformats.org/officeDocument/2006/relationships/image" Target="../media/image48.png"/><Relationship Id="rId4" Type="http://schemas.openxmlformats.org/officeDocument/2006/relationships/hyperlink" Target="https://github.com/nakov/MVC-app-integration-tests-example-mocha/ac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s://github.com/dotnet-architecture/eShopOnWeb/runs/930547025" TargetMode="External"/><Relationship Id="rId1" Type="http://schemas.openxmlformats.org/officeDocument/2006/relationships/slideLayout" Target="../slideLayouts/slideLayout14.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runs/923863536" TargetMode="External"/><Relationship Id="rId4" Type="http://schemas.openxmlformats.org/officeDocument/2006/relationships/hyperlink" Target="https://github.com/fireship-io/fireship.io/runs/924075545"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hyperlink" Target="https://smartit.bg/" TargetMode="External"/><Relationship Id="rId13" Type="http://schemas.openxmlformats.org/officeDocument/2006/relationships/image" Target="../media/image60.png"/><Relationship Id="rId18" Type="http://schemas.openxmlformats.org/officeDocument/2006/relationships/hyperlink" Target="https://taulia.com/company/careers/" TargetMode="External"/><Relationship Id="rId3" Type="http://schemas.openxmlformats.org/officeDocument/2006/relationships/image" Target="../media/image55.jpg"/><Relationship Id="rId21" Type="http://schemas.openxmlformats.org/officeDocument/2006/relationships/image" Target="../media/image64.png"/><Relationship Id="rId7" Type="http://schemas.openxmlformats.org/officeDocument/2006/relationships/image" Target="../media/image57.png"/><Relationship Id="rId12" Type="http://schemas.openxmlformats.org/officeDocument/2006/relationships/hyperlink" Target="https://www.coca-colahellenic.com/" TargetMode="External"/><Relationship Id="rId17" Type="http://schemas.openxmlformats.org/officeDocument/2006/relationships/image" Target="../media/image62.png"/><Relationship Id="rId2" Type="http://schemas.openxmlformats.org/officeDocument/2006/relationships/hyperlink" Target="https://www.xs-software.com/" TargetMode="External"/><Relationship Id="rId16" Type="http://schemas.openxmlformats.org/officeDocument/2006/relationships/hyperlink" Target="https://de.draftkings.com/" TargetMode="External"/><Relationship Id="rId20" Type="http://schemas.openxmlformats.org/officeDocument/2006/relationships/hyperlink" Target="https://motion-software.com/" TargetMode="External"/><Relationship Id="rId1" Type="http://schemas.openxmlformats.org/officeDocument/2006/relationships/slideLayout" Target="../slideLayouts/slideLayout3.xml"/><Relationship Id="rId6" Type="http://schemas.openxmlformats.org/officeDocument/2006/relationships/hyperlink" Target="https://www.postbank.bg/" TargetMode="External"/><Relationship Id="rId11" Type="http://schemas.openxmlformats.org/officeDocument/2006/relationships/image" Target="../media/image59.png"/><Relationship Id="rId5" Type="http://schemas.openxmlformats.org/officeDocument/2006/relationships/image" Target="../media/image56.png"/><Relationship Id="rId15" Type="http://schemas.openxmlformats.org/officeDocument/2006/relationships/image" Target="../media/image61.png"/><Relationship Id="rId23" Type="http://schemas.openxmlformats.org/officeDocument/2006/relationships/image" Target="../media/image65.png"/><Relationship Id="rId10" Type="http://schemas.openxmlformats.org/officeDocument/2006/relationships/hyperlink" Target="https://www.softwaregroup.com/" TargetMode="External"/><Relationship Id="rId19" Type="http://schemas.openxmlformats.org/officeDocument/2006/relationships/image" Target="../media/image63.png"/><Relationship Id="rId4" Type="http://schemas.openxmlformats.org/officeDocument/2006/relationships/hyperlink" Target="https://www.superhosting.bg/" TargetMode="External"/><Relationship Id="rId9" Type="http://schemas.openxmlformats.org/officeDocument/2006/relationships/image" Target="../media/image58.jpg"/><Relationship Id="rId14" Type="http://schemas.openxmlformats.org/officeDocument/2006/relationships/hyperlink" Target="https://indeavr.com/expertise/software-engineering/enterprise-business-application-integration/" TargetMode="External"/><Relationship Id="rId22" Type="http://schemas.openxmlformats.org/officeDocument/2006/relationships/hyperlink" Target="https://createx.bg/"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68.png"/><Relationship Id="rId4" Type="http://schemas.openxmlformats.org/officeDocument/2006/relationships/hyperlink" Target="https://softuni.bg/"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calendly.com/pages/jobs/details?gh_jid=4698556002"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hyperlink" Target="https://www.linkedin.com/jobs/view/1949370301/"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8"/>
          </p:nvPr>
        </p:nvSpPr>
        <p:spPr/>
        <p:txBody>
          <a:bodyPr/>
          <a:lstStyle/>
          <a:p>
            <a:pPr lvl="0"/>
            <a:r>
              <a:rPr lang="en-US" sz="1800" u="sng" dirty="0">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p:txBody>
      </p:sp>
      <p:sp>
        <p:nvSpPr>
          <p:cNvPr id="5" name="Text Placeholder 4"/>
          <p:cNvSpPr>
            <a:spLocks noGrp="1"/>
          </p:cNvSpPr>
          <p:nvPr>
            <p:ph type="body" sz="quarter" idx="17"/>
          </p:nvPr>
        </p:nvSpPr>
        <p:spPr/>
        <p:txBody>
          <a:bodyPr/>
          <a:lstStyle/>
          <a:p>
            <a:pPr lvl="0"/>
            <a:r>
              <a:rPr lang="en-US" sz="2000" dirty="0">
                <a:solidFill>
                  <a:schemeClr val="tx1"/>
                </a:solidFill>
                <a:ea typeface="Calibri"/>
                <a:cs typeface="Calibri"/>
                <a:sym typeface="Calibri"/>
              </a:rPr>
              <a:t>Software University</a:t>
            </a:r>
          </a:p>
        </p:txBody>
      </p:sp>
      <p:sp>
        <p:nvSpPr>
          <p:cNvPr id="8" name="Text Placeholder 7"/>
          <p:cNvSpPr>
            <a:spLocks noGrp="1"/>
          </p:cNvSpPr>
          <p:nvPr>
            <p:ph type="body" sz="quarter" idx="20"/>
          </p:nvPr>
        </p:nvSpPr>
        <p:spPr/>
        <p:txBody>
          <a:bodyPr/>
          <a:lstStyle/>
          <a:p>
            <a:pPr lvl="0"/>
            <a:r>
              <a:rPr lang="en-US" sz="2400" dirty="0">
                <a:ea typeface="Calibri"/>
                <a:cs typeface="Calibri"/>
                <a:sym typeface="Calibri"/>
              </a:rPr>
              <a:t>Technical Trainers</a:t>
            </a:r>
            <a:endParaRPr lang="bg-BG" dirty="0"/>
          </a:p>
        </p:txBody>
      </p:sp>
      <p:sp>
        <p:nvSpPr>
          <p:cNvPr id="7" name="Text Placeholder 6"/>
          <p:cNvSpPr>
            <a:spLocks noGrp="1"/>
          </p:cNvSpPr>
          <p:nvPr>
            <p:ph type="body" sz="quarter" idx="19"/>
          </p:nvPr>
        </p:nvSpPr>
        <p:spPr/>
        <p:txBody>
          <a:bodyPr/>
          <a:lstStyle/>
          <a:p>
            <a:pPr lvl="0"/>
            <a:r>
              <a:rPr lang="en-US" sz="2800" dirty="0" err="1">
                <a:ea typeface="Calibri"/>
                <a:cs typeface="Calibri"/>
                <a:sym typeface="Calibri"/>
              </a:rPr>
              <a:t>SoftUni</a:t>
            </a:r>
            <a:r>
              <a:rPr lang="en-US" sz="2800" dirty="0">
                <a:ea typeface="Calibri"/>
                <a:cs typeface="Calibri"/>
                <a:sym typeface="Calibri"/>
              </a:rPr>
              <a:t> Team</a:t>
            </a:r>
          </a:p>
        </p:txBody>
      </p:sp>
      <p:sp>
        <p:nvSpPr>
          <p:cNvPr id="3" name="Subtitle 2"/>
          <p:cNvSpPr>
            <a:spLocks noGrp="1"/>
          </p:cNvSpPr>
          <p:nvPr>
            <p:ph type="subTitle" idx="1"/>
          </p:nvPr>
        </p:nvSpPr>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p:txBody>
          <a:bodyPr>
            <a:normAutofit fontScale="90000"/>
          </a:bodyPr>
          <a:lstStyle/>
          <a:p>
            <a:r>
              <a:rPr lang="en-US" sz="5400" dirty="0">
                <a:ea typeface="Calibri"/>
                <a:cs typeface="Calibri"/>
                <a:sym typeface="Calibri"/>
              </a:rPr>
              <a:t>QA Introduction</a:t>
            </a:r>
            <a:endParaRPr lang="bg-BG" sz="4400"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7776695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buClr>
                <a:schemeClr val="tx1"/>
              </a:buClr>
            </a:pPr>
            <a:r>
              <a:rPr lang="en-US" b="1" dirty="0">
                <a:solidFill>
                  <a:schemeClr val="bg1"/>
                </a:solidFill>
              </a:rPr>
              <a:t>Defects</a:t>
            </a:r>
            <a:r>
              <a:rPr lang="en-US" dirty="0"/>
              <a:t> are </a:t>
            </a:r>
            <a:r>
              <a:rPr lang="en-US" b="1" dirty="0">
                <a:solidFill>
                  <a:schemeClr val="bg1"/>
                </a:solidFill>
              </a:rPr>
              <a:t>bugs</a:t>
            </a:r>
            <a:r>
              <a:rPr lang="en-US" dirty="0"/>
              <a:t> in the program code, or</a:t>
            </a:r>
            <a:br>
              <a:rPr lang="en-US" dirty="0"/>
            </a:br>
            <a:r>
              <a:rPr lang="en-US" dirty="0"/>
              <a:t>mistakes in the </a:t>
            </a:r>
            <a:r>
              <a:rPr lang="en-US" b="1" dirty="0">
                <a:solidFill>
                  <a:schemeClr val="bg1"/>
                </a:solidFill>
              </a:rPr>
              <a:t>requirements</a:t>
            </a:r>
            <a:r>
              <a:rPr lang="en-US" dirty="0"/>
              <a:t> / </a:t>
            </a:r>
            <a:r>
              <a:rPr lang="en-US" b="1"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buClr>
                <a:schemeClr val="tx1"/>
              </a:buClr>
            </a:pPr>
            <a:r>
              <a:rPr lang="en-US" b="1" dirty="0">
                <a:solidFill>
                  <a:schemeClr val="bg1"/>
                </a:solidFill>
              </a:rPr>
              <a:t>QA </a:t>
            </a:r>
            <a:r>
              <a:rPr lang="en-US" dirty="0"/>
              <a:t>/</a:t>
            </a:r>
            <a:r>
              <a:rPr lang="en-US" b="1" dirty="0">
                <a:solidFill>
                  <a:schemeClr val="bg1"/>
                </a:solidFill>
              </a:rPr>
              <a:t> software testing </a:t>
            </a:r>
            <a:r>
              <a:rPr lang="en-US" dirty="0"/>
              <a:t>aims to find the</a:t>
            </a:r>
            <a:r>
              <a:rPr lang="en-US" dirty="0">
                <a:solidFill>
                  <a:schemeClr val="bg1"/>
                </a:solidFill>
              </a:rPr>
              <a:t> </a:t>
            </a:r>
            <a:r>
              <a:rPr lang="en-US" b="1" dirty="0">
                <a:solidFill>
                  <a:schemeClr val="bg1"/>
                </a:solidFill>
              </a:rPr>
              <a:t>defects</a:t>
            </a:r>
          </a:p>
          <a:p>
            <a:pPr lvl="1">
              <a:buClr>
                <a:schemeClr val="tx1"/>
              </a:buClr>
            </a:pPr>
            <a:r>
              <a:rPr lang="en-US" b="1" dirty="0">
                <a:solidFill>
                  <a:schemeClr val="bg1"/>
                </a:solidFill>
              </a:rPr>
              <a:t>Automated testing </a:t>
            </a:r>
            <a:r>
              <a:rPr lang="en-US" dirty="0"/>
              <a:t>and </a:t>
            </a:r>
            <a:r>
              <a:rPr lang="en-US" b="1"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8681099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b="1" dirty="0">
                <a:solidFill>
                  <a:schemeClr val="bg1"/>
                </a:solidFill>
              </a:rPr>
              <a:t>cost less</a:t>
            </a:r>
            <a:r>
              <a:rPr lang="en-US" b="1" dirty="0">
                <a:solidFill>
                  <a:srgbClr val="234465"/>
                </a:solidFill>
              </a:rPr>
              <a:t> </a:t>
            </a:r>
            <a:r>
              <a:rPr lang="en-US" dirty="0">
                <a:solidFill>
                  <a:srgbClr val="234465"/>
                </a:solidFill>
              </a:rPr>
              <a:t>when found </a:t>
            </a:r>
            <a:r>
              <a:rPr lang="en-US" b="1"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014636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6233454"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pPr>
              <a:buClr>
                <a:schemeClr val="tx1"/>
              </a:buClr>
            </a:pPr>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a:t>
            </a:r>
            <a:br>
              <a:rPr lang="bg-BG" dirty="0">
                <a:sym typeface="Wingdings" panose="05000000000000000000" pitchFamily="2" charset="2"/>
              </a:rPr>
            </a:br>
            <a:r>
              <a:rPr lang="en-US" dirty="0">
                <a:sym typeface="Wingdings" panose="05000000000000000000" pitchFamily="2" charset="2"/>
              </a:rPr>
              <a:t>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1688396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pPr>
              <a:buClr>
                <a:schemeClr val="tx1"/>
              </a:buClr>
            </a:pPr>
            <a:r>
              <a:rPr lang="en-US" b="1" dirty="0">
                <a:solidFill>
                  <a:schemeClr val="bg1"/>
                </a:solidFill>
              </a:rPr>
              <a:t>QAs</a:t>
            </a:r>
            <a:r>
              <a:rPr lang="en-US" dirty="0"/>
              <a:t> report, describe and </a:t>
            </a:r>
            <a:r>
              <a:rPr lang="en-US" b="1" dirty="0">
                <a:solidFill>
                  <a:schemeClr val="bg1"/>
                </a:solidFill>
              </a:rPr>
              <a:t>track issues </a:t>
            </a:r>
            <a:r>
              <a:rPr lang="en-US" dirty="0"/>
              <a:t>in an issue tracker</a:t>
            </a:r>
          </a:p>
          <a:p>
            <a:pPr>
              <a:buClr>
                <a:schemeClr val="tx1"/>
              </a:buClr>
            </a:pPr>
            <a:r>
              <a:rPr lang="en-US" b="1" dirty="0">
                <a:solidFill>
                  <a:schemeClr val="bg1"/>
                </a:solidFill>
              </a:rPr>
              <a:t>Issues</a:t>
            </a:r>
            <a:r>
              <a:rPr lang="en-US" dirty="0"/>
              <a:t> hold the following information:</a:t>
            </a:r>
          </a:p>
          <a:p>
            <a:pPr lvl="1"/>
            <a:r>
              <a:rPr lang="en-US" dirty="0"/>
              <a:t>Title and description (with steps to reproduce)</a:t>
            </a:r>
          </a:p>
          <a:p>
            <a:pPr lvl="1"/>
            <a:r>
              <a:rPr lang="en-US" dirty="0"/>
              <a:t>State: open / closed</a:t>
            </a:r>
          </a:p>
          <a:p>
            <a:pPr lvl="1"/>
            <a:r>
              <a:rPr lang="en-US" dirty="0"/>
              <a:t>Status: new / assigned / rejected / fixed / verified</a:t>
            </a:r>
          </a:p>
          <a:p>
            <a:pPr lvl="1"/>
            <a:r>
              <a:rPr lang="en-US" dirty="0"/>
              <a:t>Priority: low, medium, high, critical</a:t>
            </a:r>
          </a:p>
          <a:p>
            <a:pPr lvl="1"/>
            <a:r>
              <a:rPr lang="en-US" dirty="0"/>
              <a:t>Assigned team members</a:t>
            </a:r>
          </a:p>
          <a:p>
            <a:pPr lvl="1"/>
            <a:r>
              <a:rPr lang="en-US" dirty="0"/>
              <a:t>Discussion / 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23898682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224185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4891063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2398485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393210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b="1" dirty="0">
                <a:solidFill>
                  <a:schemeClr val="bg1"/>
                </a:solidFill>
              </a:rPr>
              <a:t>conforms to the requirements</a:t>
            </a:r>
            <a:r>
              <a:rPr lang="en-US" dirty="0"/>
              <a:t>, aims to </a:t>
            </a:r>
            <a:r>
              <a:rPr lang="en-US" b="1" dirty="0">
                <a:solidFill>
                  <a:schemeClr val="bg1"/>
                </a:solidFill>
              </a:rPr>
              <a:t>find defects</a:t>
            </a:r>
            <a:endParaRPr lang="en-US" b="1" dirty="0"/>
          </a:p>
          <a:p>
            <a:pPr>
              <a:spcAft>
                <a:spcPts val="0"/>
              </a:spcAft>
            </a:pPr>
            <a:r>
              <a:rPr lang="en-US" dirty="0"/>
              <a:t>Types of software tests</a:t>
            </a:r>
            <a:endParaRPr lang="bg-BG" dirty="0"/>
          </a:p>
          <a:p>
            <a:pPr lvl="1"/>
            <a:r>
              <a:rPr lang="en-US" dirty="0"/>
              <a:t>Functional and non-functional</a:t>
            </a:r>
          </a:p>
          <a:p>
            <a:pPr lvl="1"/>
            <a:r>
              <a:rPr lang="en-US" dirty="0"/>
              <a:t>Black-box and white-box tests,</a:t>
            </a:r>
            <a:br>
              <a:rPr lang="en-US" dirty="0"/>
            </a:br>
            <a:r>
              <a:rPr lang="en-US" dirty="0"/>
              <a:t>regression tests</a:t>
            </a:r>
          </a:p>
          <a:p>
            <a:pPr lvl="1"/>
            <a:r>
              <a:rPr lang="en-US" dirty="0"/>
              <a:t>Stress tests, load tests, UX and</a:t>
            </a:r>
            <a:br>
              <a:rPr lang="en-US" dirty="0"/>
            </a:br>
            <a:r>
              <a:rPr lang="en-US" dirty="0"/>
              <a:t>usability tests, security tests</a:t>
            </a:r>
          </a:p>
          <a:p>
            <a:pPr lvl="1"/>
            <a:r>
              <a:rPr lang="en-US" dirty="0"/>
              <a:t>Manual vs. automated tests</a:t>
            </a:r>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68594" y="2338906"/>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76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pPr>
              <a:buClr>
                <a:schemeClr val="tx1"/>
              </a:buClr>
            </a:pPr>
            <a:r>
              <a:rPr lang="en-US" b="1" dirty="0">
                <a:solidFill>
                  <a:schemeClr val="bg1"/>
                </a:solidFill>
              </a:rPr>
              <a:t>Unit tests</a:t>
            </a:r>
          </a:p>
          <a:p>
            <a:pPr lvl="1">
              <a:buClr>
                <a:schemeClr val="tx1"/>
              </a:buClr>
            </a:pPr>
            <a:r>
              <a:rPr lang="en-US" dirty="0"/>
              <a:t>Test single component</a:t>
            </a:r>
          </a:p>
          <a:p>
            <a:pPr lvl="1">
              <a:buClr>
                <a:schemeClr val="tx1"/>
              </a:buClr>
            </a:pPr>
            <a:r>
              <a:rPr lang="en-US" dirty="0"/>
              <a:t>Automated by developers</a:t>
            </a:r>
          </a:p>
          <a:p>
            <a:pPr>
              <a:buClr>
                <a:schemeClr val="tx1"/>
              </a:buClr>
            </a:pPr>
            <a:r>
              <a:rPr lang="en-US" b="1" dirty="0">
                <a:solidFill>
                  <a:schemeClr val="bg1"/>
                </a:solidFill>
              </a:rPr>
              <a:t>Integration tests</a:t>
            </a:r>
          </a:p>
          <a:p>
            <a:pPr lvl="1">
              <a:buClr>
                <a:schemeClr val="tx1"/>
              </a:buClr>
            </a:pPr>
            <a:r>
              <a:rPr lang="en-US" dirty="0"/>
              <a:t>Test interaction between components</a:t>
            </a:r>
          </a:p>
          <a:p>
            <a:pPr>
              <a:buClr>
                <a:schemeClr val="tx1"/>
              </a:buClr>
            </a:pPr>
            <a:r>
              <a:rPr lang="en-US" b="1" dirty="0">
                <a:solidFill>
                  <a:schemeClr val="bg1"/>
                </a:solidFill>
              </a:rPr>
              <a:t>System tests </a:t>
            </a:r>
            <a:r>
              <a:rPr lang="en-US" dirty="0"/>
              <a:t>/ </a:t>
            </a:r>
            <a:r>
              <a:rPr lang="en-US" b="1" dirty="0">
                <a:solidFill>
                  <a:schemeClr val="bg1"/>
                </a:solidFill>
              </a:rPr>
              <a:t>acceptance tests</a:t>
            </a:r>
          </a:p>
          <a:p>
            <a:pPr lvl="1">
              <a:buClr>
                <a:schemeClr val="tx1"/>
              </a:buClr>
            </a:pPr>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90" y="1629000"/>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9827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3" name="Text Placeholder 2"/>
          <p:cNvSpPr>
            <a:spLocks noGrp="1"/>
          </p:cNvSpPr>
          <p:nvPr>
            <p:ph type="body" sz="quarter" idx="13"/>
          </p:nvPr>
        </p:nvSpPr>
        <p:spPr/>
        <p:txBody>
          <a:bodyPr>
            <a:normAutofit fontScale="92500" lnSpcReduction="10000"/>
          </a:bodyPr>
          <a:lstStyle/>
          <a:p>
            <a:pPr marL="514350" indent="-514350">
              <a:lnSpc>
                <a:spcPct val="130000"/>
              </a:lnSpc>
              <a:buClr>
                <a:schemeClr val="tx1"/>
              </a:buClr>
              <a:buSzPct val="100000"/>
            </a:pPr>
            <a:r>
              <a:rPr lang="en-US" dirty="0">
                <a:ea typeface="Calibri"/>
                <a:cs typeface="Calibri"/>
                <a:sym typeface="Calibri"/>
              </a:rPr>
              <a:t>Software Quality Assurance: Introduction</a:t>
            </a:r>
            <a:endParaRPr lang="bg-BG" dirty="0">
              <a:ea typeface="Calibri"/>
              <a:cs typeface="Calibri"/>
              <a:sym typeface="Calibri"/>
            </a:endParaRPr>
          </a:p>
          <a:p>
            <a:pPr marL="514350" indent="-514350">
              <a:lnSpc>
                <a:spcPct val="130000"/>
              </a:lnSpc>
              <a:buClr>
                <a:schemeClr val="tx1"/>
              </a:buClr>
              <a:buSzPct val="100000"/>
            </a:pPr>
            <a:r>
              <a:rPr lang="en-US" dirty="0">
                <a:ea typeface="Calibri"/>
                <a:cs typeface="Calibri"/>
                <a:sym typeface="Calibri"/>
              </a:rPr>
              <a:t>QA Engineers and Responsibilities</a:t>
            </a:r>
          </a:p>
          <a:p>
            <a:pPr marL="514350" indent="-514350">
              <a:lnSpc>
                <a:spcPct val="130000"/>
              </a:lnSpc>
              <a:buClr>
                <a:schemeClr val="tx1"/>
              </a:buClr>
              <a:buSzPts val="3400"/>
            </a:pPr>
            <a:r>
              <a:rPr lang="en-US" dirty="0">
                <a:ea typeface="Calibri"/>
                <a:cs typeface="Calibri"/>
                <a:sym typeface="Calibri"/>
              </a:rPr>
              <a:t>Bugs and Bug Trackers</a:t>
            </a:r>
          </a:p>
          <a:p>
            <a:pPr marL="514350" indent="-514350">
              <a:lnSpc>
                <a:spcPct val="130000"/>
              </a:lnSpc>
              <a:buClr>
                <a:schemeClr val="tx1"/>
              </a:buClr>
              <a:buSzPts val="3400"/>
            </a:pPr>
            <a:r>
              <a:rPr lang="en-US" dirty="0">
                <a:ea typeface="Calibri"/>
                <a:cs typeface="Calibri"/>
                <a:sym typeface="Calibri"/>
              </a:rPr>
              <a:t>Testing, Test Types and Test Levels</a:t>
            </a:r>
          </a:p>
          <a:p>
            <a:pPr marL="514350" indent="-514350">
              <a:lnSpc>
                <a:spcPct val="130000"/>
              </a:lnSpc>
              <a:buClr>
                <a:schemeClr val="tx1"/>
              </a:buClr>
              <a:buSzPts val="3400"/>
            </a:pPr>
            <a:r>
              <a:rPr lang="en-US" dirty="0">
                <a:ea typeface="Calibri"/>
                <a:cs typeface="Calibri"/>
                <a:sym typeface="Calibri"/>
              </a:rPr>
              <a:t>Test Automation, Frameworks and Tools</a:t>
            </a:r>
          </a:p>
          <a:p>
            <a:pPr marL="514350" indent="-514350">
              <a:lnSpc>
                <a:spcPct val="130000"/>
              </a:lnSpc>
              <a:buClr>
                <a:schemeClr val="tx1"/>
              </a:buClr>
              <a:buSzPts val="3400"/>
            </a:pPr>
            <a:r>
              <a:rPr lang="en-US" dirty="0">
                <a:ea typeface="Calibri"/>
                <a:cs typeface="Calibri"/>
                <a:sym typeface="Calibri"/>
              </a:rPr>
              <a:t>Continuous Integration and Continuous Delivery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4294967295"/>
          </p:nvPr>
        </p:nvSpPr>
        <p:spPr>
          <a:xfrm>
            <a:off x="11823700" y="6507163"/>
            <a:ext cx="368300" cy="296862"/>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4311018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buClr>
                <a:schemeClr val="tx1"/>
              </a:buClr>
            </a:pPr>
            <a:r>
              <a:rPr lang="en-US" sz="3400" b="1" dirty="0">
                <a:solidFill>
                  <a:schemeClr val="bg1"/>
                </a:solidFill>
              </a:rPr>
              <a:t>Unit tests</a:t>
            </a:r>
            <a:r>
              <a:rPr lang="en-US" sz="3400" dirty="0"/>
              <a:t>: fully automated</a:t>
            </a:r>
          </a:p>
          <a:p>
            <a:pPr>
              <a:lnSpc>
                <a:spcPct val="110000"/>
              </a:lnSpc>
              <a:buClr>
                <a:schemeClr val="tx1"/>
              </a:buClr>
            </a:pPr>
            <a:r>
              <a:rPr lang="en-US" sz="3400" b="1" dirty="0">
                <a:solidFill>
                  <a:schemeClr val="bg1"/>
                </a:solidFill>
              </a:rPr>
              <a:t>Integration tests</a:t>
            </a:r>
            <a:r>
              <a:rPr lang="en-US" sz="3400" dirty="0"/>
              <a:t>: fully automated</a:t>
            </a:r>
          </a:p>
          <a:p>
            <a:pPr>
              <a:lnSpc>
                <a:spcPct val="110000"/>
              </a:lnSpc>
              <a:buClr>
                <a:schemeClr val="tx1"/>
              </a:buClr>
            </a:pPr>
            <a:r>
              <a:rPr lang="en-US" sz="3400" b="1" dirty="0">
                <a:solidFill>
                  <a:schemeClr val="bg1"/>
                </a:solidFill>
              </a:rPr>
              <a:t>System tests </a:t>
            </a:r>
            <a:r>
              <a:rPr lang="en-US" sz="3400" dirty="0"/>
              <a:t>/ </a:t>
            </a:r>
            <a:r>
              <a:rPr lang="en-US" sz="3400" b="1" dirty="0">
                <a:solidFill>
                  <a:schemeClr val="bg1"/>
                </a:solidFill>
              </a:rPr>
              <a:t>acceptance tests</a:t>
            </a:r>
            <a:r>
              <a:rPr lang="en-US" sz="3400" dirty="0"/>
              <a:t>: partially automated</a:t>
            </a:r>
          </a:p>
          <a:p>
            <a:pPr>
              <a:lnSpc>
                <a:spcPct val="110000"/>
              </a:lnSpc>
              <a:buClr>
                <a:schemeClr val="tx1"/>
              </a:buClr>
            </a:pPr>
            <a:r>
              <a:rPr lang="en-US" sz="3400" b="1" dirty="0">
                <a:solidFill>
                  <a:schemeClr val="bg1"/>
                </a:solidFill>
              </a:rPr>
              <a:t>UI</a:t>
            </a:r>
            <a:r>
              <a:rPr lang="bg-BG" sz="3400" b="1" dirty="0">
                <a:solidFill>
                  <a:schemeClr val="bg1"/>
                </a:solidFill>
              </a:rPr>
              <a:t> / </a:t>
            </a:r>
            <a:r>
              <a:rPr lang="en-US" sz="3400" b="1" dirty="0">
                <a:solidFill>
                  <a:schemeClr val="bg1"/>
                </a:solidFill>
              </a:rPr>
              <a:t>UX tests</a:t>
            </a:r>
            <a:r>
              <a:rPr lang="en-US" sz="3400" dirty="0"/>
              <a:t>: mostly manual</a:t>
            </a:r>
          </a:p>
        </p:txBody>
      </p:sp>
    </p:spTree>
    <p:extLst>
      <p:ext uri="{BB962C8B-B14F-4D97-AF65-F5344CB8AC3E}">
        <p14:creationId xmlns:p14="http://schemas.microsoft.com/office/powerpoint/2010/main" val="5024499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sp>
        <p:nvSpPr>
          <p:cNvPr id="195" name="Shape 195"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6" name="Shape 196"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7" name="Shape 197"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198" name="Shape 198"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28764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t>What to test, how to test, when, test 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086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how tests will be performed</a:t>
            </a:r>
          </a:p>
          <a:p>
            <a:pPr lvl="1"/>
            <a:r>
              <a:rPr lang="en-US" dirty="0"/>
              <a:t>List of QA and test activities to be performed to ensure </a:t>
            </a:r>
            <a:r>
              <a:rPr lang="en-US" b="1"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(scenarios), test cases, testing approach,</a:t>
            </a:r>
            <a:br>
              <a:rPr lang="en-US" dirty="0"/>
            </a:br>
            <a:r>
              <a:rPr lang="en-US" dirty="0"/>
              <a:t>test schedule, acceptance criteria</a:t>
            </a:r>
          </a:p>
          <a:p>
            <a:r>
              <a:rPr lang="en-US" dirty="0"/>
              <a:t>Test scenarios and test cases</a:t>
            </a:r>
          </a:p>
          <a:p>
            <a:pPr lvl="1"/>
            <a:r>
              <a:rPr lang="en-US" dirty="0"/>
              <a:t>Test scenarios – stories to be tested</a:t>
            </a:r>
          </a:p>
          <a:p>
            <a:pPr lvl="1"/>
            <a:r>
              <a:rPr lang="en-US" dirty="0"/>
              <a:t>Test cases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595211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11545" y="1257411"/>
            <a:ext cx="10129234" cy="5546589"/>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400" dirty="0">
                <a:ea typeface="Calibri"/>
                <a:cs typeface="Calibri"/>
                <a:sym typeface="Calibri"/>
              </a:rPr>
              <a:t>Sequence of </a:t>
            </a:r>
            <a:r>
              <a:rPr lang="en-US" sz="3400" b="1" dirty="0">
                <a:solidFill>
                  <a:schemeClr val="bg1"/>
                </a:solidFill>
                <a:ea typeface="Calibri"/>
                <a:cs typeface="Calibri"/>
                <a:sym typeface="Calibri"/>
              </a:rPr>
              <a:t>steps</a:t>
            </a:r>
            <a:r>
              <a:rPr lang="en-US" sz="3400" dirty="0">
                <a:ea typeface="Calibri"/>
                <a:cs typeface="Calibri"/>
                <a:sym typeface="Calibri"/>
              </a:rPr>
              <a:t> to check the </a:t>
            </a:r>
            <a:r>
              <a:rPr lang="en-US" sz="3400" b="1" dirty="0">
                <a:solidFill>
                  <a:schemeClr val="bg1"/>
                </a:solidFill>
                <a:ea typeface="Calibri"/>
                <a:cs typeface="Calibri"/>
                <a:sym typeface="Calibri"/>
              </a:rPr>
              <a:t>correct</a:t>
            </a:r>
            <a:r>
              <a:rPr lang="en-US" sz="3400" dirty="0">
                <a:ea typeface="Calibri"/>
                <a:cs typeface="Calibri"/>
                <a:sym typeface="Calibri"/>
              </a:rPr>
              <a:t> behavior</a:t>
            </a:r>
            <a:endParaRPr sz="3400" dirty="0"/>
          </a:p>
          <a:p>
            <a:pPr>
              <a:lnSpc>
                <a:spcPct val="100000"/>
              </a:lnSpc>
              <a:buClr>
                <a:schemeClr val="tx1"/>
              </a:buClr>
              <a:buSzPts val="3400"/>
            </a:pPr>
            <a:r>
              <a:rPr lang="en-US" sz="3400" dirty="0">
                <a:ea typeface="Calibri"/>
                <a:cs typeface="Calibri"/>
                <a:sym typeface="Calibri"/>
              </a:rPr>
              <a:t>At </a:t>
            </a:r>
            <a:r>
              <a:rPr lang="en-US" sz="3400" b="1" dirty="0">
                <a:solidFill>
                  <a:schemeClr val="bg1"/>
                </a:solidFill>
                <a:ea typeface="Calibri"/>
                <a:cs typeface="Calibri"/>
                <a:sym typeface="Calibri"/>
              </a:rPr>
              <a:t>least two cases </a:t>
            </a:r>
            <a:r>
              <a:rPr lang="en-US" sz="3400" dirty="0">
                <a:ea typeface="Calibri"/>
                <a:cs typeface="Calibri"/>
                <a:sym typeface="Calibri"/>
              </a:rPr>
              <a:t>to fully test certain scenario</a:t>
            </a:r>
            <a:endParaRPr sz="3400" dirty="0"/>
          </a:p>
          <a:p>
            <a:pPr marL="835088" lvl="1" indent="-457200">
              <a:lnSpc>
                <a:spcPct val="100000"/>
              </a:lnSpc>
              <a:buClr>
                <a:schemeClr val="tx1"/>
              </a:buClr>
              <a:buSzPct val="100000"/>
            </a:pPr>
            <a:r>
              <a:rPr lang="en-US" sz="3200" dirty="0">
                <a:ea typeface="Consolas"/>
                <a:cs typeface="Consolas"/>
                <a:sym typeface="Consolas"/>
              </a:rPr>
              <a:t>A positive test</a:t>
            </a:r>
            <a:endParaRPr sz="3200" dirty="0"/>
          </a:p>
          <a:p>
            <a:pPr marL="835088" lvl="1" indent="-457200">
              <a:lnSpc>
                <a:spcPct val="100000"/>
              </a:lnSpc>
              <a:buClr>
                <a:schemeClr val="tx1"/>
              </a:buClr>
              <a:buSzPct val="100000"/>
            </a:pPr>
            <a:r>
              <a:rPr lang="en-US" sz="3200" dirty="0">
                <a:ea typeface="Consolas"/>
                <a:cs typeface="Consolas"/>
                <a:sym typeface="Consolas"/>
              </a:rPr>
              <a:t>A negative test</a:t>
            </a:r>
            <a:endParaRPr sz="3200" dirty="0"/>
          </a:p>
          <a:p>
            <a:pPr>
              <a:lnSpc>
                <a:spcPct val="100000"/>
              </a:lnSpc>
              <a:buClr>
                <a:schemeClr val="tx1"/>
              </a:buClr>
              <a:buSzPts val="3400"/>
            </a:pPr>
            <a:r>
              <a:rPr lang="en-US" sz="3400" dirty="0">
                <a:ea typeface="Calibri"/>
                <a:cs typeface="Calibri"/>
                <a:sym typeface="Calibri"/>
              </a:rPr>
              <a:t>Test cases consist of:</a:t>
            </a:r>
            <a:endParaRPr sz="34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726000" y="4374000"/>
            <a:ext cx="1884918" cy="2008335"/>
          </a:xfrm>
          <a:prstGeom prst="rect">
            <a:avLst/>
          </a:prstGeom>
        </p:spPr>
      </p:pic>
    </p:spTree>
    <p:extLst>
      <p:ext uri="{BB962C8B-B14F-4D97-AF65-F5344CB8AC3E}">
        <p14:creationId xmlns:p14="http://schemas.microsoft.com/office/powerpoint/2010/main" val="2348149000"/>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pPr>
              <a:buClr>
                <a:schemeClr val="tx1"/>
              </a:buClr>
            </a:pPr>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8850690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770994773"/>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2633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dirty="0"/>
              <a:t>Unit Testing, Integration Testing, Mocha, Selenium</a:t>
            </a:r>
          </a:p>
        </p:txBody>
      </p:sp>
      <p:sp>
        <p:nvSpPr>
          <p:cNvPr id="5" name="Title 4"/>
          <p:cNvSpPr>
            <a:spLocks noGrp="1"/>
          </p:cNvSpPr>
          <p:nvPr>
            <p:ph type="title" sz="quarter" idx="10"/>
          </p:nvPr>
        </p:nvSpPr>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4714011" y="1674000"/>
            <a:ext cx="2763978" cy="2057896"/>
          </a:xfrm>
          <a:prstGeom prst="rect">
            <a:avLst/>
          </a:prstGeom>
        </p:spPr>
      </p:pic>
    </p:spTree>
    <p:extLst>
      <p:ext uri="{BB962C8B-B14F-4D97-AF65-F5344CB8AC3E}">
        <p14:creationId xmlns:p14="http://schemas.microsoft.com/office/powerpoint/2010/main" val="39312109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a:xfrm>
            <a:off x="190402" y="1196124"/>
            <a:ext cx="11818096" cy="5607875"/>
          </a:xfrm>
        </p:spPr>
        <p:txBody>
          <a:bodyPr>
            <a:normAutofit fontScale="92500" lnSpcReduction="10000"/>
          </a:bodyPr>
          <a:lstStyle/>
          <a:p>
            <a:pPr>
              <a:lnSpc>
                <a:spcPct val="112000"/>
              </a:lnSpc>
              <a:buClr>
                <a:schemeClr val="tx1"/>
              </a:buClr>
            </a:pPr>
            <a:r>
              <a:rPr lang="en-US" sz="3500" b="1" dirty="0">
                <a:solidFill>
                  <a:schemeClr val="bg1"/>
                </a:solidFill>
              </a:rPr>
              <a:t>Test automation </a:t>
            </a:r>
            <a:r>
              <a:rPr lang="en-US" sz="3500" dirty="0"/>
              <a:t>is important part of software development</a:t>
            </a:r>
          </a:p>
          <a:p>
            <a:pPr>
              <a:lnSpc>
                <a:spcPct val="112000"/>
              </a:lnSpc>
              <a:buClr>
                <a:schemeClr val="tx1"/>
              </a:buClr>
            </a:pPr>
            <a:r>
              <a:rPr lang="en-US" sz="3500" dirty="0"/>
              <a:t>Test automation is done at many levels:</a:t>
            </a:r>
          </a:p>
          <a:p>
            <a:pPr lvl="1">
              <a:lnSpc>
                <a:spcPct val="112000"/>
              </a:lnSpc>
              <a:buClr>
                <a:schemeClr val="tx1"/>
              </a:buClr>
            </a:pPr>
            <a:r>
              <a:rPr lang="en-US" b="1" dirty="0">
                <a:solidFill>
                  <a:schemeClr val="bg1"/>
                </a:solidFill>
              </a:rPr>
              <a:t>Unit tests</a:t>
            </a:r>
            <a:r>
              <a:rPr lang="en-US" dirty="0"/>
              <a:t>: written by developers</a:t>
            </a:r>
          </a:p>
          <a:p>
            <a:pPr lvl="1">
              <a:lnSpc>
                <a:spcPct val="112000"/>
              </a:lnSpc>
              <a:buClr>
                <a:schemeClr val="tx1"/>
              </a:buClr>
            </a:pPr>
            <a:r>
              <a:rPr lang="en-US" b="1" dirty="0">
                <a:solidFill>
                  <a:schemeClr val="bg1"/>
                </a:solidFill>
              </a:rPr>
              <a:t>Integration tests</a:t>
            </a:r>
            <a:r>
              <a:rPr lang="en-US" dirty="0"/>
              <a:t>: written by </a:t>
            </a:r>
            <a:r>
              <a:rPr lang="en-US" dirty="0" err="1"/>
              <a:t>devs</a:t>
            </a:r>
            <a:r>
              <a:rPr lang="en-US" dirty="0"/>
              <a:t> and QAs</a:t>
            </a:r>
          </a:p>
          <a:p>
            <a:pPr lvl="1">
              <a:lnSpc>
                <a:spcPct val="112000"/>
              </a:lnSpc>
              <a:buClr>
                <a:schemeClr val="tx1"/>
              </a:buClr>
            </a:pPr>
            <a:r>
              <a:rPr lang="en-US" b="1" dirty="0">
                <a:solidFill>
                  <a:schemeClr val="bg1"/>
                </a:solidFill>
              </a:rPr>
              <a:t>UI tests</a:t>
            </a:r>
            <a:r>
              <a:rPr lang="en-US" dirty="0"/>
              <a:t>: written by QAs</a:t>
            </a:r>
          </a:p>
          <a:p>
            <a:pPr>
              <a:lnSpc>
                <a:spcPct val="112000"/>
              </a:lnSpc>
              <a:buClr>
                <a:schemeClr val="tx1"/>
              </a:buClr>
            </a:pPr>
            <a:r>
              <a:rPr lang="en-US" sz="3500" b="1" dirty="0">
                <a:solidFill>
                  <a:schemeClr val="bg1"/>
                </a:solidFill>
              </a:rPr>
              <a:t>Test automation tools </a:t>
            </a:r>
            <a:r>
              <a:rPr lang="en-US" sz="3500" dirty="0"/>
              <a:t>record and execute recorded tests</a:t>
            </a:r>
          </a:p>
          <a:p>
            <a:pPr lvl="1">
              <a:lnSpc>
                <a:spcPct val="112000"/>
              </a:lnSpc>
              <a:buClr>
                <a:schemeClr val="tx1"/>
              </a:buClr>
            </a:pPr>
            <a:r>
              <a:rPr lang="en-US" dirty="0"/>
              <a:t>Testing </a:t>
            </a:r>
            <a:r>
              <a:rPr lang="en-US" b="1" dirty="0">
                <a:solidFill>
                  <a:schemeClr val="bg1"/>
                </a:solidFill>
              </a:rPr>
              <a:t>frameworks</a:t>
            </a:r>
            <a:r>
              <a:rPr lang="en-US" dirty="0"/>
              <a:t> (JUnit, </a:t>
            </a:r>
            <a:r>
              <a:rPr lang="en-US" dirty="0" err="1"/>
              <a:t>NUnit</a:t>
            </a:r>
            <a:r>
              <a:rPr lang="en-US" dirty="0"/>
              <a:t>, Mocha, …)</a:t>
            </a:r>
          </a:p>
          <a:p>
            <a:pPr lvl="1">
              <a:lnSpc>
                <a:spcPct val="112000"/>
              </a:lnSpc>
              <a:buClr>
                <a:schemeClr val="tx1"/>
              </a:buClr>
            </a:pPr>
            <a:r>
              <a:rPr lang="en-US" dirty="0"/>
              <a:t>Automated testing </a:t>
            </a:r>
            <a:r>
              <a:rPr lang="en-US" b="1" dirty="0">
                <a:solidFill>
                  <a:schemeClr val="bg1"/>
                </a:solidFill>
              </a:rPr>
              <a:t>tools</a:t>
            </a:r>
            <a:r>
              <a:rPr lang="en-US" dirty="0"/>
              <a:t> (Selenium, Appium, Sikuli)</a:t>
            </a:r>
          </a:p>
          <a:p>
            <a:pPr lvl="1">
              <a:lnSpc>
                <a:spcPct val="112000"/>
              </a:lnSpc>
              <a:buClr>
                <a:schemeClr val="tx1"/>
              </a:buClr>
            </a:pPr>
            <a:r>
              <a:rPr lang="en-US" b="1" dirty="0">
                <a:solidFill>
                  <a:schemeClr val="bg1"/>
                </a:solidFill>
              </a:rPr>
              <a:t>Web</a:t>
            </a:r>
            <a:r>
              <a:rPr lang="en-US" dirty="0"/>
              <a:t> testing, </a:t>
            </a:r>
            <a:r>
              <a:rPr lang="en-US" b="1" dirty="0">
                <a:solidFill>
                  <a:schemeClr val="bg1"/>
                </a:solidFill>
              </a:rPr>
              <a:t>API</a:t>
            </a:r>
            <a:r>
              <a:rPr lang="en-US" dirty="0"/>
              <a:t> testing, </a:t>
            </a:r>
            <a:r>
              <a:rPr lang="en-US" b="1"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16892300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38016175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buClr>
                <a:schemeClr val="tx1"/>
              </a:buClr>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buClr>
                <a:schemeClr val="tx1"/>
              </a:buClr>
            </a:pPr>
            <a:r>
              <a:rPr lang="en-US" b="1"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buClr>
                <a:schemeClr val="tx1"/>
              </a:buClr>
            </a:pPr>
            <a:r>
              <a:rPr lang="en-US" b="1" dirty="0">
                <a:solidFill>
                  <a:schemeClr val="bg1"/>
                </a:solidFill>
              </a:rPr>
              <a:t>Technical</a:t>
            </a:r>
            <a:r>
              <a:rPr lang="en-US" dirty="0">
                <a:solidFill>
                  <a:schemeClr val="bg1"/>
                </a:solidFill>
              </a:rPr>
              <a:t> </a:t>
            </a:r>
            <a:r>
              <a:rPr lang="en-US" dirty="0"/>
              <a:t>skills: coding, OOP, Web technologies, front-end, back-end, databases, services and APIs, software engineering, etc.</a:t>
            </a:r>
          </a:p>
          <a:p>
            <a:pPr lvl="1">
              <a:lnSpc>
                <a:spcPct val="110000"/>
              </a:lnSpc>
              <a:buClr>
                <a:schemeClr val="tx1"/>
              </a:buClr>
            </a:pPr>
            <a:r>
              <a:rPr lang="en-US" b="1" dirty="0">
                <a:solidFill>
                  <a:schemeClr val="bg1"/>
                </a:solidFill>
              </a:rPr>
              <a:t>QA</a:t>
            </a:r>
            <a:r>
              <a:rPr lang="en-US" dirty="0">
                <a:solidFill>
                  <a:schemeClr val="bg1"/>
                </a:solidFill>
              </a:rPr>
              <a:t> </a:t>
            </a:r>
            <a:r>
              <a:rPr lang="en-US" dirty="0"/>
              <a:t>skills: testing frameworks and test automation tools</a:t>
            </a:r>
          </a:p>
          <a:p>
            <a:pPr lvl="1">
              <a:lnSpc>
                <a:spcPct val="110000"/>
              </a:lnSpc>
              <a:buClr>
                <a:schemeClr val="tx1"/>
              </a:buClr>
            </a:pPr>
            <a:r>
              <a:rPr lang="en-US" b="1" dirty="0">
                <a:solidFill>
                  <a:schemeClr val="bg1"/>
                </a:solidFill>
              </a:rPr>
              <a:t>DevOps</a:t>
            </a:r>
            <a:r>
              <a:rPr lang="en-US" dirty="0"/>
              <a:t> skills: containers, cloud, CI/CD pipeline</a:t>
            </a:r>
          </a:p>
          <a:p>
            <a:pPr lvl="1">
              <a:lnSpc>
                <a:spcPct val="110000"/>
              </a:lnSpc>
              <a:buClr>
                <a:schemeClr val="tx1"/>
              </a:buClr>
            </a:pPr>
            <a:r>
              <a:rPr lang="en-US" dirty="0"/>
              <a:t>Logical thinking and problem-solving skills</a:t>
            </a:r>
          </a:p>
          <a:p>
            <a:pPr lvl="1">
              <a:lnSpc>
                <a:spcPct val="110000"/>
              </a:lnSpc>
              <a:buClr>
                <a:schemeClr val="tx1"/>
              </a:buClr>
            </a:pPr>
            <a:r>
              <a:rPr lang="en-US" dirty="0"/>
              <a:t>Planning and organizational skills</a:t>
            </a:r>
          </a:p>
          <a:p>
            <a:pPr lvl="1">
              <a:lnSpc>
                <a:spcPct val="110000"/>
              </a:lnSpc>
              <a:buClr>
                <a:schemeClr val="tx1"/>
              </a:buClr>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14193094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pPr>
              <a:buClr>
                <a:schemeClr val="tx1"/>
              </a:buClr>
            </a:pPr>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39999911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pPr>
              <a:buClr>
                <a:schemeClr val="tx1"/>
              </a:buClr>
            </a:pPr>
            <a:r>
              <a:rPr lang="en-US" b="1" dirty="0">
                <a:solidFill>
                  <a:schemeClr val="bg1"/>
                </a:solidFill>
              </a:rPr>
              <a:t>Unit testing frameworks</a:t>
            </a:r>
            <a:r>
              <a:rPr lang="en-US" b="1" dirty="0"/>
              <a:t> </a:t>
            </a:r>
            <a:r>
              <a:rPr lang="en-US" dirty="0"/>
              <a:t>simplify unit testing and reporting</a:t>
            </a:r>
          </a:p>
          <a:p>
            <a:pPr lvl="1">
              <a:buClr>
                <a:schemeClr val="tx1"/>
              </a:buClr>
            </a:pPr>
            <a:r>
              <a:rPr lang="en-US" dirty="0"/>
              <a:t>Example: </a:t>
            </a:r>
            <a:r>
              <a:rPr lang="en-US" b="1" dirty="0">
                <a:solidFill>
                  <a:schemeClr val="bg1"/>
                </a:solidFill>
              </a:rPr>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627869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38519402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a:xfrm>
            <a:off x="190402" y="1196124"/>
            <a:ext cx="11818096" cy="5607875"/>
          </a:xfrm>
        </p:spPr>
        <p:txBody>
          <a:bodyPr>
            <a:normAutofit fontScale="92500"/>
          </a:bodyPr>
          <a:lstStyle/>
          <a:p>
            <a:pPr>
              <a:buClr>
                <a:schemeClr val="tx1"/>
              </a:buClr>
            </a:pPr>
            <a:r>
              <a:rPr lang="en-US" sz="3500" b="1" dirty="0">
                <a:solidFill>
                  <a:schemeClr val="bg1"/>
                </a:solidFill>
              </a:rPr>
              <a:t>Integration testing </a:t>
            </a:r>
            <a:r>
              <a:rPr lang="en-US" sz="3500" dirty="0"/>
              <a:t>test several units (components) together</a:t>
            </a:r>
          </a:p>
          <a:p>
            <a:pPr lvl="1">
              <a:buClr>
                <a:schemeClr val="tx1"/>
              </a:buClr>
            </a:pPr>
            <a:r>
              <a:rPr lang="en-US" dirty="0"/>
              <a:t>Aims to expose faults in the </a:t>
            </a:r>
            <a:r>
              <a:rPr lang="en-US" b="1" dirty="0">
                <a:solidFill>
                  <a:schemeClr val="bg1"/>
                </a:solidFill>
              </a:rPr>
              <a:t>interaction between integrated units</a:t>
            </a:r>
          </a:p>
          <a:p>
            <a:pPr lvl="1">
              <a:buClr>
                <a:schemeClr val="tx1"/>
              </a:buClr>
            </a:pPr>
            <a:r>
              <a:rPr lang="en-US" dirty="0"/>
              <a:t>Example: test user registration + data access services + database storage (check whether the new user is stored in the DB)</a:t>
            </a:r>
          </a:p>
          <a:p>
            <a:pPr>
              <a:buClr>
                <a:schemeClr val="tx1"/>
              </a:buClr>
            </a:pPr>
            <a:r>
              <a:rPr lang="en-US" sz="3500" b="1" dirty="0">
                <a:solidFill>
                  <a:schemeClr val="bg1"/>
                </a:solidFill>
              </a:rPr>
              <a:t>Unit testing </a:t>
            </a:r>
            <a:r>
              <a:rPr lang="en-US" sz="3500" dirty="0"/>
              <a:t>vs. </a:t>
            </a:r>
            <a:r>
              <a:rPr lang="en-US" sz="3500" b="1" dirty="0">
                <a:solidFill>
                  <a:schemeClr val="bg1"/>
                </a:solidFill>
              </a:rPr>
              <a:t>integration testing</a:t>
            </a:r>
          </a:p>
          <a:p>
            <a:pPr lvl="1">
              <a:buClr>
                <a:schemeClr val="tx1"/>
              </a:buClr>
            </a:pPr>
            <a:r>
              <a:rPr lang="en-US" dirty="0"/>
              <a:t>Integration testing tests the interaction between several units</a:t>
            </a:r>
          </a:p>
          <a:p>
            <a:pPr lvl="1">
              <a:buClr>
                <a:schemeClr val="tx1"/>
              </a:buClr>
            </a:pPr>
            <a:r>
              <a:rPr lang="en-US" dirty="0"/>
              <a:t>Unit testing tests a single unit (component)</a:t>
            </a:r>
          </a:p>
          <a:p>
            <a:pPr>
              <a:buClr>
                <a:schemeClr val="tx1"/>
              </a:buClr>
            </a:pPr>
            <a:r>
              <a:rPr lang="en-US" sz="3500" dirty="0"/>
              <a:t>Integration testing is implemented by:</a:t>
            </a:r>
          </a:p>
          <a:p>
            <a:pPr lvl="1">
              <a:buClr>
                <a:schemeClr val="tx1"/>
              </a:buClr>
            </a:pPr>
            <a:r>
              <a:rPr lang="en-US" dirty="0"/>
              <a:t>Testing framework +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25023789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249683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buClr>
                <a:schemeClr val="tx1"/>
              </a:buClr>
            </a:pPr>
            <a:r>
              <a:rPr lang="en-US" b="1" dirty="0">
                <a:solidFill>
                  <a:schemeClr val="bg1"/>
                </a:solidFill>
              </a:rPr>
              <a:t>System testing </a:t>
            </a:r>
            <a:r>
              <a:rPr lang="en-US" dirty="0"/>
              <a:t>tests the entire system:</a:t>
            </a:r>
          </a:p>
          <a:p>
            <a:pPr lvl="1">
              <a:lnSpc>
                <a:spcPct val="110000"/>
              </a:lnSpc>
              <a:buClr>
                <a:schemeClr val="tx1"/>
              </a:buClr>
            </a:pPr>
            <a:r>
              <a:rPr lang="en-US" dirty="0"/>
              <a:t>E.g. front-end (UI logic) + back-end (business logic) + database</a:t>
            </a:r>
          </a:p>
          <a:p>
            <a:pPr>
              <a:lnSpc>
                <a:spcPct val="110000"/>
              </a:lnSpc>
              <a:buClr>
                <a:schemeClr val="tx1"/>
              </a:buClr>
            </a:pPr>
            <a:r>
              <a:rPr lang="en-US" dirty="0"/>
              <a:t>Example: automated system testing for Web apps</a:t>
            </a:r>
          </a:p>
          <a:p>
            <a:pPr lvl="1">
              <a:lnSpc>
                <a:spcPct val="110000"/>
              </a:lnSpc>
              <a:buClr>
                <a:schemeClr val="tx1"/>
              </a:buClr>
            </a:pPr>
            <a:r>
              <a:rPr lang="en-US" dirty="0"/>
              <a:t>Auto deploy the Web app in a </a:t>
            </a:r>
            <a:r>
              <a:rPr lang="en-US" b="1" dirty="0">
                <a:solidFill>
                  <a:schemeClr val="bg1"/>
                </a:solidFill>
              </a:rPr>
              <a:t>testing environment </a:t>
            </a:r>
            <a:r>
              <a:rPr lang="en-US" b="1" dirty="0"/>
              <a:t>(</a:t>
            </a:r>
            <a:r>
              <a:rPr lang="en-US" dirty="0"/>
              <a:t>e.g. Docker)</a:t>
            </a:r>
          </a:p>
          <a:p>
            <a:pPr lvl="1">
              <a:lnSpc>
                <a:spcPct val="110000"/>
              </a:lnSpc>
              <a:buClr>
                <a:schemeClr val="tx1"/>
              </a:buClr>
            </a:pPr>
            <a:r>
              <a:rPr lang="en-US" dirty="0"/>
              <a:t>Execute </a:t>
            </a:r>
            <a:r>
              <a:rPr lang="en-US" b="1"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buClr>
                <a:schemeClr val="tx1"/>
              </a:buClr>
            </a:pPr>
            <a:r>
              <a:rPr lang="en-US" b="1" dirty="0">
                <a:solidFill>
                  <a:schemeClr val="bg1"/>
                </a:solidFill>
              </a:rPr>
              <a:t>Selenium </a:t>
            </a:r>
            <a:r>
              <a:rPr lang="en-US" dirty="0"/>
              <a:t>automates testing of Web apps</a:t>
            </a:r>
          </a:p>
          <a:p>
            <a:pPr lvl="1">
              <a:lnSpc>
                <a:spcPct val="110000"/>
              </a:lnSpc>
              <a:buClr>
                <a:schemeClr val="tx1"/>
              </a:buClr>
            </a:pPr>
            <a:r>
              <a:rPr lang="en-US" dirty="0"/>
              <a:t>Automates the Web browser:</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2185135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29033123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p:txBody>
          <a:bodyPr/>
          <a:lstStyle/>
          <a:p>
            <a:r>
              <a:rPr lang="en-US" sz="4000" dirty="0">
                <a:ea typeface="Calibri"/>
                <a:cs typeface="Calibri"/>
                <a:sym typeface="Calibri"/>
              </a:rPr>
              <a:t>Continuous Integration and Continuous Delivery</a:t>
            </a:r>
            <a:endParaRPr lang="en-US" dirty="0"/>
          </a:p>
        </p:txBody>
      </p:sp>
      <p:sp>
        <p:nvSpPr>
          <p:cNvPr id="5" name="Title 4"/>
          <p:cNvSpPr>
            <a:spLocks noGrp="1"/>
          </p:cNvSpPr>
          <p:nvPr>
            <p:ph type="title" sz="quarter" idx="10"/>
          </p:nvPr>
        </p:nvSpPr>
        <p:spPr/>
        <p:txBody>
          <a:bodyPr/>
          <a:lstStyle/>
          <a:p>
            <a:pPr>
              <a:buClr>
                <a:schemeClr val="tx1"/>
              </a:buClr>
              <a:buSzPts val="3400"/>
            </a:pPr>
            <a:r>
              <a:rPr lang="en-US" sz="5000" dirty="0">
                <a:ea typeface="Calibri"/>
                <a:cs typeface="Calibri"/>
                <a:sym typeface="Calibri"/>
              </a:rPr>
              <a:t>The CI/CD Pipeline</a:t>
            </a: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4623688" y="1989000"/>
            <a:ext cx="2944623" cy="1475360"/>
          </a:xfrm>
          <a:prstGeom prst="rect">
            <a:avLst/>
          </a:prstGeom>
        </p:spPr>
      </p:pic>
    </p:spTree>
    <p:extLst>
      <p:ext uri="{BB962C8B-B14F-4D97-AF65-F5344CB8AC3E}">
        <p14:creationId xmlns:p14="http://schemas.microsoft.com/office/powerpoint/2010/main" val="2981832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pPr>
              <a:buClr>
                <a:schemeClr val="tx1"/>
              </a:buClr>
            </a:pPr>
            <a:r>
              <a:rPr lang="en-US" b="1" dirty="0">
                <a:solidFill>
                  <a:schemeClr val="bg1"/>
                </a:solidFill>
              </a:rPr>
              <a:t>Software engineering</a:t>
            </a:r>
            <a:r>
              <a:rPr lang="en-US" dirty="0">
                <a:solidFill>
                  <a:schemeClr val="bg1"/>
                </a:solidFill>
              </a:rPr>
              <a:t> </a:t>
            </a:r>
            <a:r>
              <a:rPr lang="en-US" dirty="0"/>
              <a:t>is not just coding!</a:t>
            </a:r>
          </a:p>
          <a:p>
            <a:pPr>
              <a:spcBef>
                <a:spcPts val="1200"/>
              </a:spcBef>
              <a:buClr>
                <a:schemeClr val="tx1"/>
              </a:buClr>
            </a:pPr>
            <a:r>
              <a:rPr lang="en-US" dirty="0"/>
              <a:t>The </a:t>
            </a:r>
            <a:r>
              <a:rPr lang="en-US" b="1" dirty="0">
                <a:solidFill>
                  <a:schemeClr val="bg1"/>
                </a:solidFill>
              </a:rPr>
              <a:t>SDLC</a:t>
            </a:r>
            <a:r>
              <a:rPr lang="en-US" dirty="0"/>
              <a:t> includes the following activities</a:t>
            </a:r>
            <a:r>
              <a:rPr lang="bg-BG" dirty="0"/>
              <a:t>:</a:t>
            </a:r>
            <a:endParaRPr lang="en-US" dirty="0"/>
          </a:p>
          <a:p>
            <a:pPr lvl="1">
              <a:buClr>
                <a:schemeClr val="tx1"/>
              </a:buClr>
            </a:pPr>
            <a:r>
              <a:rPr lang="en-US" b="1" dirty="0">
                <a:solidFill>
                  <a:schemeClr val="bg1"/>
                </a:solidFill>
              </a:rPr>
              <a:t>Requirements</a:t>
            </a:r>
            <a:r>
              <a:rPr lang="en-US" dirty="0"/>
              <a:t> analysis</a:t>
            </a:r>
          </a:p>
          <a:p>
            <a:pPr lvl="1">
              <a:buClr>
                <a:schemeClr val="tx1"/>
              </a:buClr>
            </a:pPr>
            <a:r>
              <a:rPr lang="en-US" dirty="0"/>
              <a:t>Software </a:t>
            </a:r>
            <a:r>
              <a:rPr lang="en-US" b="1" dirty="0">
                <a:solidFill>
                  <a:schemeClr val="bg1"/>
                </a:solidFill>
              </a:rPr>
              <a:t>design</a:t>
            </a:r>
          </a:p>
          <a:p>
            <a:pPr lvl="1">
              <a:buClr>
                <a:schemeClr val="tx1"/>
              </a:buClr>
            </a:pPr>
            <a:r>
              <a:rPr lang="en-US" b="1" dirty="0">
                <a:solidFill>
                  <a:schemeClr val="bg1"/>
                </a:solidFill>
              </a:rPr>
              <a:t>Construction</a:t>
            </a:r>
          </a:p>
          <a:p>
            <a:pPr lvl="1">
              <a:buClr>
                <a:schemeClr val="tx1"/>
              </a:buClr>
            </a:pPr>
            <a:r>
              <a:rPr lang="en-US" b="1" dirty="0">
                <a:solidFill>
                  <a:schemeClr val="bg1"/>
                </a:solidFill>
              </a:rPr>
              <a:t>Testing</a:t>
            </a:r>
          </a:p>
          <a:p>
            <a:pPr>
              <a:spcBef>
                <a:spcPts val="1200"/>
              </a:spcBef>
              <a:buClr>
                <a:schemeClr val="tx1"/>
              </a:buClr>
            </a:pPr>
            <a:r>
              <a:rPr lang="en-US" b="1" dirty="0">
                <a:solidFill>
                  <a:schemeClr val="bg1"/>
                </a:solidFill>
              </a:rPr>
              <a:t>Development processes </a:t>
            </a:r>
            <a:r>
              <a:rPr lang="en-US" dirty="0"/>
              <a:t>(Waterfall / Scrum /Kanban)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solidFill>
                  <a:schemeClr val="bg1"/>
                </a:solidFill>
              </a:rPr>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609077"/>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
                <a:schemeClr val="tx1"/>
              </a:buClr>
              <a:buSzTx/>
              <a:buFont typeface="Wingdings" panose="05000000000000000000" pitchFamily="2" charset="2"/>
              <a:buChar char="§"/>
              <a:tabLst/>
              <a:defRPr/>
            </a:pPr>
            <a:r>
              <a:rPr kumimoji="0" lang="en-US" sz="3198" b="1" i="0" u="none" strike="noStrike" kern="1200" cap="none" spc="0" normalizeH="0" baseline="0" noProof="0" dirty="0">
                <a:ln>
                  <a:noFill/>
                </a:ln>
                <a:solidFill>
                  <a:schemeClr val="bg1"/>
                </a:solidFill>
                <a:effectLst/>
                <a:uLnTx/>
                <a:uFillTx/>
                <a:latin typeface="Calibri"/>
                <a:ea typeface="+mn-ea"/>
                <a:cs typeface="+mn-cs"/>
              </a:rPr>
              <a:t>Maintenance</a:t>
            </a:r>
          </a:p>
        </p:txBody>
      </p:sp>
    </p:spTree>
    <p:extLst>
      <p:ext uri="{BB962C8B-B14F-4D97-AF65-F5344CB8AC3E}">
        <p14:creationId xmlns:p14="http://schemas.microsoft.com/office/powerpoint/2010/main" val="9776871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dirty="0"/>
              <a:t>Software Quality Assurance</a:t>
            </a:r>
          </a:p>
        </p:txBody>
      </p:sp>
    </p:spTree>
    <p:extLst>
      <p:ext uri="{BB962C8B-B14F-4D97-AF65-F5344CB8AC3E}">
        <p14:creationId xmlns:p14="http://schemas.microsoft.com/office/powerpoint/2010/main" val="3084672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pPr>
              <a:buClr>
                <a:schemeClr val="tx1"/>
              </a:buClr>
            </a:pPr>
            <a:r>
              <a:rPr lang="en-US" b="1" dirty="0">
                <a:solidFill>
                  <a:schemeClr val="bg1"/>
                </a:solidFill>
              </a:rPr>
              <a:t>CI/CD pipeline</a:t>
            </a:r>
          </a:p>
          <a:p>
            <a:pPr lvl="1">
              <a:buClr>
                <a:schemeClr val="tx1"/>
              </a:buClr>
            </a:pPr>
            <a:r>
              <a:rPr lang="en-US" dirty="0"/>
              <a:t>Continuously integrate</a:t>
            </a:r>
            <a:br>
              <a:rPr lang="en-US" dirty="0"/>
            </a:br>
            <a:r>
              <a:rPr lang="en-US" dirty="0"/>
              <a:t>and release new features</a:t>
            </a:r>
          </a:p>
          <a:p>
            <a:pPr>
              <a:buClr>
                <a:schemeClr val="tx1"/>
              </a:buClr>
            </a:pPr>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buClr>
                <a:schemeClr val="tx1"/>
              </a:buClr>
            </a:pPr>
            <a:r>
              <a:rPr lang="en-US" dirty="0"/>
              <a:t>Write code, test and integrate it in the product</a:t>
            </a:r>
          </a:p>
          <a:p>
            <a:pPr>
              <a:buClr>
                <a:schemeClr val="tx1"/>
              </a:buClr>
            </a:pPr>
            <a:r>
              <a:rPr lang="en-US" b="1" dirty="0">
                <a:solidFill>
                  <a:schemeClr val="bg1"/>
                </a:solidFill>
              </a:rPr>
              <a:t>Continuous delivery</a:t>
            </a:r>
            <a:r>
              <a:rPr lang="en-US" dirty="0"/>
              <a:t> (</a:t>
            </a:r>
            <a:r>
              <a:rPr lang="en-US" b="1" dirty="0">
                <a:solidFill>
                  <a:schemeClr val="bg1"/>
                </a:solidFill>
              </a:rPr>
              <a:t>CD</a:t>
            </a:r>
            <a:r>
              <a:rPr lang="en-US" dirty="0"/>
              <a:t>)</a:t>
            </a:r>
          </a:p>
          <a:p>
            <a:pPr lvl="1">
              <a:buClr>
                <a:schemeClr val="tx1"/>
              </a:buClr>
            </a:pPr>
            <a:r>
              <a:rPr lang="en-US" dirty="0"/>
              <a:t>Continuously release new features</a:t>
            </a:r>
          </a:p>
          <a:p>
            <a:pPr>
              <a:buClr>
                <a:schemeClr val="tx1"/>
              </a:buClr>
            </a:pPr>
            <a:r>
              <a:rPr lang="en-US" b="1" dirty="0">
                <a:solidFill>
                  <a:schemeClr val="bg1"/>
                </a:solidFill>
              </a:rPr>
              <a:t>QAs</a:t>
            </a:r>
            <a:r>
              <a:rPr lang="en-US" dirty="0"/>
              <a:t> maintain and monitor the CI/CD pipeline</a:t>
            </a:r>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42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937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62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https://github.com/dotnet-architecture/eShopOnWeb/runs/930547025</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66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https://github.com/fireship-io/fireship.io/runs/924075545</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330920" y="4343670"/>
            <a:ext cx="7376160" cy="400110"/>
          </a:xfrm>
          <a:prstGeom prst="rect">
            <a:avLst/>
          </a:prstGeom>
          <a:noFill/>
          <a:ln w="12700">
            <a:noFill/>
          </a:ln>
        </p:spPr>
        <p:txBody>
          <a:bodyPr wrap="square">
            <a:spAutoFit/>
          </a:bodyPr>
          <a:lstStyle/>
          <a:p>
            <a:pPr algn="ctr"/>
            <a:r>
              <a:rPr lang="en-US" sz="2000" dirty="0">
                <a:hlinkClick r:id="rId5"/>
              </a:rPr>
              <a:t>https://github.com/github/covid19-dashboard/runs/923863536</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642000" y="4738890"/>
            <a:ext cx="8754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4834687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bg1"/>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bg1"/>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bg1"/>
                </a:solidFill>
                <a:latin typeface="+mj-lt"/>
                <a:ea typeface="Calibri"/>
                <a:cs typeface="Calibri"/>
                <a:sym typeface="Calibri"/>
              </a:rPr>
              <a:t>test cases</a:t>
            </a:r>
            <a:r>
              <a:rPr lang="en-US" sz="3600" dirty="0">
                <a:solidFill>
                  <a:schemeClr val="bg1"/>
                </a:solidFill>
                <a:latin typeface="+mj-lt"/>
                <a:ea typeface="Calibri"/>
                <a:cs typeface="Calibri"/>
                <a:sym typeface="Calibri"/>
              </a:rPr>
              <a:t> </a:t>
            </a:r>
            <a:r>
              <a:rPr lang="en-US" sz="3600" dirty="0">
                <a:solidFill>
                  <a:schemeClr val="bg2"/>
                </a:solidFill>
                <a:latin typeface="+mj-lt"/>
                <a:ea typeface="Calibri"/>
                <a:cs typeface="Calibri"/>
                <a:sym typeface="Calibri"/>
              </a:rPr>
              <a:t>and execute </a:t>
            </a:r>
            <a:r>
              <a:rPr lang="en-US" sz="3600" b="1" dirty="0">
                <a:solidFill>
                  <a:schemeClr val="bg1"/>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bg1"/>
                </a:solidFill>
                <a:latin typeface="+mj-lt"/>
                <a:ea typeface="Calibri"/>
                <a:cs typeface="Calibri"/>
                <a:sym typeface="Calibri"/>
              </a:rPr>
              <a:t>test automation</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bg1"/>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bg1"/>
                </a:solidFill>
                <a:latin typeface="+mj-lt"/>
                <a:ea typeface="Calibri"/>
                <a:cs typeface="Calibri"/>
                <a:sym typeface="Calibri"/>
              </a:rPr>
              <a:t>CI/CD</a:t>
            </a:r>
            <a:r>
              <a:rPr lang="en-US" sz="3600" b="1" dirty="0">
                <a:solidFill>
                  <a:schemeClr val="accent1">
                    <a:lumMod val="60000"/>
                    <a:lumOff val="40000"/>
                  </a:schemeClr>
                </a:solidFill>
                <a:latin typeface="+mj-lt"/>
                <a:ea typeface="Calibri"/>
                <a:cs typeface="Calibri"/>
                <a:sym typeface="Calibri"/>
              </a:rPr>
              <a:t>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25943214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22225222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56A635-7DCB-4737-9977-C486C791FD61}"/>
              </a:ext>
            </a:extLst>
          </p:cNvPr>
          <p:cNvSpPr>
            <a:spLocks noGrp="1"/>
          </p:cNvSpPr>
          <p:nvPr>
            <p:ph type="title"/>
          </p:nvPr>
        </p:nvSpPr>
        <p:spPr/>
        <p:txBody>
          <a:bodyPr/>
          <a:lstStyle/>
          <a:p>
            <a:r>
              <a:rPr lang="en-GB" b="1" dirty="0" err="1"/>
              <a:t>SoftUni</a:t>
            </a:r>
            <a:r>
              <a:rPr lang="en-GB" b="1" dirty="0"/>
              <a:t> Diamond Partners</a:t>
            </a:r>
            <a:endParaRPr lang="bg-BG" dirty="0"/>
          </a:p>
        </p:txBody>
      </p:sp>
      <p:pic>
        <p:nvPicPr>
          <p:cNvPr id="4" name="Picture 3" descr="Logo, company name&#10;&#10;Description automatically generated">
            <a:hlinkClick r:id="rId2"/>
            <a:extLst>
              <a:ext uri="{FF2B5EF4-FFF2-40B4-BE49-F238E27FC236}">
                <a16:creationId xmlns:a16="http://schemas.microsoft.com/office/drawing/2014/main" id="{2939F0F4-3ED6-472B-A433-83EF20E08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32" y="1391822"/>
            <a:ext cx="1758211" cy="1758211"/>
          </a:xfrm>
          <a:prstGeom prst="rect">
            <a:avLst/>
          </a:prstGeom>
        </p:spPr>
      </p:pic>
      <p:pic>
        <p:nvPicPr>
          <p:cNvPr id="5" name="Picture 4" descr="A picture containing logo&#10;&#10;Description automatically generated">
            <a:hlinkClick r:id="rId4"/>
            <a:extLst>
              <a:ext uri="{FF2B5EF4-FFF2-40B4-BE49-F238E27FC236}">
                <a16:creationId xmlns:a16="http://schemas.microsoft.com/office/drawing/2014/main" id="{64405134-F300-4030-A7E2-0A23D4A4CC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288" y="2854604"/>
            <a:ext cx="2659131" cy="1519503"/>
          </a:xfrm>
          <a:prstGeom prst="rect">
            <a:avLst/>
          </a:prstGeom>
        </p:spPr>
      </p:pic>
      <p:pic>
        <p:nvPicPr>
          <p:cNvPr id="6" name="Picture 5" descr="Graphical user interface, text, application&#10;&#10;Description automatically generated">
            <a:hlinkClick r:id="rId6"/>
            <a:extLst>
              <a:ext uri="{FF2B5EF4-FFF2-40B4-BE49-F238E27FC236}">
                <a16:creationId xmlns:a16="http://schemas.microsoft.com/office/drawing/2014/main" id="{507BF898-91F4-4F65-8FE2-BDBF1AE584C5}"/>
              </a:ext>
            </a:extLst>
          </p:cNvPr>
          <p:cNvPicPr>
            <a:picLocks noChangeAspect="1"/>
          </p:cNvPicPr>
          <p:nvPr/>
        </p:nvPicPr>
        <p:blipFill rotWithShape="1">
          <a:blip r:embed="rId7">
            <a:extLst>
              <a:ext uri="{28A0092B-C50C-407E-A947-70E740481C1C}">
                <a14:useLocalDpi xmlns:a14="http://schemas.microsoft.com/office/drawing/2010/main" val="0"/>
              </a:ext>
            </a:extLst>
          </a:blip>
          <a:srcRect t="7965" b="20467"/>
          <a:stretch/>
        </p:blipFill>
        <p:spPr>
          <a:xfrm>
            <a:off x="3882697" y="5301550"/>
            <a:ext cx="4173036" cy="1367329"/>
          </a:xfrm>
          <a:prstGeom prst="rect">
            <a:avLst/>
          </a:prstGeom>
        </p:spPr>
      </p:pic>
      <p:pic>
        <p:nvPicPr>
          <p:cNvPr id="7" name="Picture 6" descr="Logo, company name&#10;&#10;Description automatically generated">
            <a:hlinkClick r:id="rId8"/>
            <a:extLst>
              <a:ext uri="{FF2B5EF4-FFF2-40B4-BE49-F238E27FC236}">
                <a16:creationId xmlns:a16="http://schemas.microsoft.com/office/drawing/2014/main" id="{E3EFDAD9-ED94-4AC4-A7CF-C064DE74A22E}"/>
              </a:ext>
            </a:extLst>
          </p:cNvPr>
          <p:cNvPicPr>
            <a:picLocks noChangeAspect="1"/>
          </p:cNvPicPr>
          <p:nvPr/>
        </p:nvPicPr>
        <p:blipFill rotWithShape="1">
          <a:blip r:embed="rId9">
            <a:extLst>
              <a:ext uri="{28A0092B-C50C-407E-A947-70E740481C1C}">
                <a14:useLocalDpi xmlns:a14="http://schemas.microsoft.com/office/drawing/2010/main" val="0"/>
              </a:ext>
            </a:extLst>
          </a:blip>
          <a:srcRect l="5546" t="10220" r="4121" b="6578"/>
          <a:stretch/>
        </p:blipFill>
        <p:spPr>
          <a:xfrm>
            <a:off x="8669972" y="1224862"/>
            <a:ext cx="3420000" cy="1800000"/>
          </a:xfrm>
          <a:prstGeom prst="rect">
            <a:avLst/>
          </a:prstGeom>
        </p:spPr>
      </p:pic>
      <p:pic>
        <p:nvPicPr>
          <p:cNvPr id="8" name="Picture 7" descr="Logo&#10;&#10;Description automatically generated">
            <a:hlinkClick r:id="rId10"/>
            <a:extLst>
              <a:ext uri="{FF2B5EF4-FFF2-40B4-BE49-F238E27FC236}">
                <a16:creationId xmlns:a16="http://schemas.microsoft.com/office/drawing/2014/main" id="{45B3249F-54BF-4353-828B-12C972B875C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3348" y="5253448"/>
            <a:ext cx="3387314" cy="1408060"/>
          </a:xfrm>
          <a:prstGeom prst="rect">
            <a:avLst/>
          </a:prstGeom>
        </p:spPr>
      </p:pic>
      <p:pic>
        <p:nvPicPr>
          <p:cNvPr id="9" name="Picture 8" descr="Text&#10;&#10;Description automatically generated with low confidence">
            <a:hlinkClick r:id="rId12"/>
            <a:extLst>
              <a:ext uri="{FF2B5EF4-FFF2-40B4-BE49-F238E27FC236}">
                <a16:creationId xmlns:a16="http://schemas.microsoft.com/office/drawing/2014/main" id="{35138918-5300-4AE4-879C-1625A6FA9AD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6000" y="852525"/>
            <a:ext cx="2953395" cy="2216326"/>
          </a:xfrm>
          <a:prstGeom prst="rect">
            <a:avLst/>
          </a:prstGeom>
        </p:spPr>
      </p:pic>
      <p:pic>
        <p:nvPicPr>
          <p:cNvPr id="10" name="Picture 9" descr="Text, logo&#10;&#10;Description automatically generated">
            <a:hlinkClick r:id="rId14"/>
            <a:extLst>
              <a:ext uri="{FF2B5EF4-FFF2-40B4-BE49-F238E27FC236}">
                <a16:creationId xmlns:a16="http://schemas.microsoft.com/office/drawing/2014/main" id="{8C2C72FA-551E-4848-897A-ADE3CB2FA6A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71352" y="4065995"/>
            <a:ext cx="3393105" cy="1156010"/>
          </a:xfrm>
          <a:prstGeom prst="rect">
            <a:avLst/>
          </a:prstGeom>
        </p:spPr>
      </p:pic>
      <p:pic>
        <p:nvPicPr>
          <p:cNvPr id="11" name="Picture 10" descr="Logo&#10;&#10;Description automatically generated">
            <a:hlinkClick r:id="rId16"/>
            <a:extLst>
              <a:ext uri="{FF2B5EF4-FFF2-40B4-BE49-F238E27FC236}">
                <a16:creationId xmlns:a16="http://schemas.microsoft.com/office/drawing/2014/main" id="{CE39ED70-FF59-475C-BBB5-94AFF55F709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9201" y="3372209"/>
            <a:ext cx="2756894" cy="1490908"/>
          </a:xfrm>
          <a:prstGeom prst="rect">
            <a:avLst/>
          </a:prstGeom>
        </p:spPr>
      </p:pic>
      <p:pic>
        <p:nvPicPr>
          <p:cNvPr id="12" name="Picture 11" descr="Logo&#10;&#10;Description automatically generated">
            <a:hlinkClick r:id="rId18"/>
            <a:extLst>
              <a:ext uri="{FF2B5EF4-FFF2-40B4-BE49-F238E27FC236}">
                <a16:creationId xmlns:a16="http://schemas.microsoft.com/office/drawing/2014/main" id="{73811D35-BA35-44E3-AD5A-2AACE855CCD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473891" y="2725641"/>
            <a:ext cx="3696057" cy="1367328"/>
          </a:xfrm>
          <a:prstGeom prst="rect">
            <a:avLst/>
          </a:prstGeom>
        </p:spPr>
      </p:pic>
      <p:pic>
        <p:nvPicPr>
          <p:cNvPr id="13" name="Picture 12" descr="Shape&#10;&#10;Description automatically generated with medium confidence">
            <a:hlinkClick r:id="rId20"/>
            <a:extLst>
              <a:ext uri="{FF2B5EF4-FFF2-40B4-BE49-F238E27FC236}">
                <a16:creationId xmlns:a16="http://schemas.microsoft.com/office/drawing/2014/main" id="{2A7DB228-8D59-4367-804C-D8790DA1211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193397" y="4764658"/>
            <a:ext cx="2446935" cy="1658179"/>
          </a:xfrm>
          <a:prstGeom prst="rect">
            <a:avLst/>
          </a:prstGeom>
        </p:spPr>
      </p:pic>
      <p:pic>
        <p:nvPicPr>
          <p:cNvPr id="14" name="Picture 13">
            <a:hlinkClick r:id="rId22"/>
            <a:extLst>
              <a:ext uri="{FF2B5EF4-FFF2-40B4-BE49-F238E27FC236}">
                <a16:creationId xmlns:a16="http://schemas.microsoft.com/office/drawing/2014/main" id="{7CC86C92-0BFC-4027-B5C9-A67CE050AFDA}"/>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a:off x="5771352" y="1528909"/>
            <a:ext cx="2485055" cy="1191906"/>
          </a:xfrm>
          <a:prstGeom prst="rect">
            <a:avLst/>
          </a:prstGeom>
        </p:spPr>
      </p:pic>
    </p:spTree>
    <p:extLst>
      <p:ext uri="{BB962C8B-B14F-4D97-AF65-F5344CB8AC3E}">
        <p14:creationId xmlns:p14="http://schemas.microsoft.com/office/powerpoint/2010/main" val="6933613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0D5FB3-68F2-49D8-A153-8BAD1305EF08}"/>
              </a:ext>
            </a:extLst>
          </p:cNvPr>
          <p:cNvSpPr>
            <a:spLocks noGrp="1"/>
          </p:cNvSpPr>
          <p:nvPr>
            <p:ph type="sldNum" sz="quarter" idx="5"/>
          </p:nvPr>
        </p:nvSpPr>
        <p:spPr/>
        <p:txBody>
          <a:bodyPr/>
          <a:lstStyle/>
          <a:p>
            <a:fld id="{2BF067CD-8E6B-4360-9AA8-C5DF2A48A6D1}" type="slidenum">
              <a:rPr lang="en-US" noProof="0" smtClean="0"/>
              <a:pPr/>
              <a:t>45</a:t>
            </a:fld>
            <a:endParaRPr lang="en-US" noProof="0" dirty="0"/>
          </a:p>
        </p:txBody>
      </p:sp>
      <p:sp>
        <p:nvSpPr>
          <p:cNvPr id="4" name="Title 3">
            <a:extLst>
              <a:ext uri="{FF2B5EF4-FFF2-40B4-BE49-F238E27FC236}">
                <a16:creationId xmlns:a16="http://schemas.microsoft.com/office/drawing/2014/main" id="{DE22D599-06AA-45AE-9605-321A51F18F4E}"/>
              </a:ext>
            </a:extLst>
          </p:cNvPr>
          <p:cNvSpPr>
            <a:spLocks noGrp="1"/>
          </p:cNvSpPr>
          <p:nvPr>
            <p:ph type="title"/>
          </p:nvPr>
        </p:nvSpPr>
        <p:spPr/>
        <p:txBody>
          <a:bodyPr/>
          <a:lstStyle/>
          <a:p>
            <a:r>
              <a:rPr lang="en-US" dirty="0"/>
              <a:t>Educational Partners</a:t>
            </a:r>
          </a:p>
        </p:txBody>
      </p:sp>
      <p:pic>
        <p:nvPicPr>
          <p:cNvPr id="13" name="Picture 12">
            <a:extLst>
              <a:ext uri="{FF2B5EF4-FFF2-40B4-BE49-F238E27FC236}">
                <a16:creationId xmlns:a16="http://schemas.microsoft.com/office/drawing/2014/main" id="{44F98D6B-A014-49DE-BFE5-4440AB63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3588" y="1804627"/>
            <a:ext cx="4042163" cy="3991238"/>
          </a:xfrm>
          <a:prstGeom prst="rect">
            <a:avLst/>
          </a:prstGeom>
          <a:noFill/>
        </p:spPr>
      </p:pic>
      <p:pic>
        <p:nvPicPr>
          <p:cNvPr id="8" name="Picture 7">
            <a:extLst>
              <a:ext uri="{FF2B5EF4-FFF2-40B4-BE49-F238E27FC236}">
                <a16:creationId xmlns:a16="http://schemas.microsoft.com/office/drawing/2014/main" id="{19D59668-3C9A-4BAE-83AF-92CB45919E32}"/>
              </a:ext>
            </a:extLst>
          </p:cNvPr>
          <p:cNvPicPr>
            <a:picLocks noChangeAspect="1"/>
          </p:cNvPicPr>
          <p:nvPr/>
        </p:nvPicPr>
        <p:blipFill>
          <a:blip r:embed="rId3"/>
          <a:stretch>
            <a:fillRect/>
          </a:stretch>
        </p:blipFill>
        <p:spPr>
          <a:xfrm>
            <a:off x="1882001" y="2264942"/>
            <a:ext cx="3284393" cy="3070608"/>
          </a:xfrm>
          <a:prstGeom prst="rect">
            <a:avLst/>
          </a:prstGeom>
          <a:ln w="28575">
            <a:solidFill>
              <a:srgbClr val="44546A"/>
            </a:solidFill>
          </a:ln>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6796968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46</a:t>
            </a:fld>
            <a:endParaRPr lang="en-US" noProof="0" dirty="0"/>
          </a:p>
        </p:txBody>
      </p:sp>
    </p:spTree>
    <p:extLst>
      <p:ext uri="{BB962C8B-B14F-4D97-AF65-F5344CB8AC3E}">
        <p14:creationId xmlns:p14="http://schemas.microsoft.com/office/powerpoint/2010/main" val="25391332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lnSpcReduction="10000"/>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47</a:t>
            </a:fld>
            <a:endParaRPr lang="en-US" dirty="0"/>
          </a:p>
        </p:txBody>
      </p:sp>
    </p:spTree>
    <p:extLst>
      <p:ext uri="{BB962C8B-B14F-4D97-AF65-F5344CB8AC3E}">
        <p14:creationId xmlns:p14="http://schemas.microsoft.com/office/powerpoint/2010/main" val="128588526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b="1" dirty="0">
                <a:solidFill>
                  <a:schemeClr val="bg1"/>
                </a:solidFill>
              </a:rPr>
              <a:t>SQA</a:t>
            </a:r>
            <a:r>
              <a:rPr lang="en-US" dirty="0"/>
              <a:t>)?</a:t>
            </a:r>
          </a:p>
          <a:p>
            <a:pPr lvl="1">
              <a:buClr>
                <a:schemeClr val="tx1"/>
              </a:buClr>
            </a:pPr>
            <a:r>
              <a:rPr lang="en-US" dirty="0"/>
              <a:t>Software quality assurance aims to </a:t>
            </a:r>
            <a:r>
              <a:rPr lang="en-US" b="1" dirty="0">
                <a:solidFill>
                  <a:schemeClr val="bg1"/>
                </a:solidFill>
              </a:rPr>
              <a:t>assure</a:t>
            </a:r>
            <a:r>
              <a:rPr lang="en-US" dirty="0"/>
              <a:t> that</a:t>
            </a:r>
            <a:br>
              <a:rPr lang="en-US" dirty="0"/>
            </a:br>
            <a:r>
              <a:rPr lang="en-US" dirty="0"/>
              <a:t>the </a:t>
            </a:r>
            <a:r>
              <a:rPr lang="en-US" b="1" dirty="0">
                <a:solidFill>
                  <a:schemeClr val="bg1"/>
                </a:solidFill>
              </a:rPr>
              <a:t>software</a:t>
            </a:r>
            <a:r>
              <a:rPr lang="en-US" dirty="0"/>
              <a:t> is </a:t>
            </a:r>
            <a:r>
              <a:rPr lang="en-US" b="1" dirty="0">
                <a:solidFill>
                  <a:schemeClr val="bg1"/>
                </a:solidFill>
              </a:rPr>
              <a:t>bug free </a:t>
            </a:r>
            <a:r>
              <a:rPr lang="en-US" dirty="0"/>
              <a:t>(behaves as expected)</a:t>
            </a:r>
          </a:p>
          <a:p>
            <a:pPr lvl="1">
              <a:buClr>
                <a:schemeClr val="tx1"/>
              </a:buClr>
            </a:pPr>
            <a:r>
              <a:rPr lang="en-US" dirty="0"/>
              <a:t>Defects are reported and tracked through a</a:t>
            </a:r>
            <a:r>
              <a:rPr lang="en-US" b="1" dirty="0"/>
              <a:t> </a:t>
            </a:r>
            <a:r>
              <a:rPr lang="en-US" b="1" dirty="0">
                <a:solidFill>
                  <a:schemeClr val="bg1"/>
                </a:solidFill>
              </a:rPr>
              <a:t>bug tracking system</a:t>
            </a:r>
          </a:p>
          <a:p>
            <a:pPr lvl="1">
              <a:buClr>
                <a:schemeClr val="tx1"/>
              </a:buClr>
            </a:pPr>
            <a:r>
              <a:rPr lang="en-US" dirty="0"/>
              <a:t>Performed by the Quality Assurance engineers (</a:t>
            </a:r>
            <a:r>
              <a:rPr lang="en-US" b="1"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b="1" dirty="0">
                <a:solidFill>
                  <a:schemeClr val="bg1"/>
                </a:solidFill>
              </a:rPr>
              <a:t>Manual</a:t>
            </a:r>
            <a:r>
              <a:rPr lang="en-US" dirty="0"/>
              <a:t> testing (click and check the results)</a:t>
            </a:r>
          </a:p>
          <a:p>
            <a:pPr lvl="1">
              <a:buClr>
                <a:schemeClr val="tx1"/>
              </a:buClr>
            </a:pPr>
            <a:r>
              <a:rPr lang="en-US" b="1"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3809216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23297131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958706" y="1167893"/>
            <a:ext cx="10219236" cy="5636107"/>
          </a:xfrm>
        </p:spPr>
        <p:txBody>
          <a:bodyPr>
            <a:normAutofit fontScale="85000" lnSpcReduction="20000"/>
          </a:bodyPr>
          <a:lstStyle/>
          <a:p>
            <a:pPr>
              <a:lnSpc>
                <a:spcPct val="110000"/>
              </a:lnSpc>
              <a:buClr>
                <a:schemeClr val="tx1"/>
              </a:buClr>
            </a:pPr>
            <a:r>
              <a:rPr lang="en-US" altLang="bg-BG" sz="3500" b="1" dirty="0">
                <a:solidFill>
                  <a:schemeClr val="bg1"/>
                </a:solidFill>
              </a:rPr>
              <a:t>QA engineers</a:t>
            </a:r>
            <a:r>
              <a:rPr lang="en-US" altLang="bg-BG" sz="3500" b="1" dirty="0"/>
              <a:t> </a:t>
            </a:r>
            <a:r>
              <a:rPr lang="en-US" altLang="bg-BG" sz="3500" dirty="0"/>
              <a:t>ensure the </a:t>
            </a:r>
            <a:r>
              <a:rPr lang="en-US" altLang="bg-BG" sz="3500" b="1" dirty="0">
                <a:solidFill>
                  <a:schemeClr val="bg1"/>
                </a:solidFill>
              </a:rPr>
              <a:t>software quality</a:t>
            </a:r>
          </a:p>
          <a:p>
            <a:pPr>
              <a:lnSpc>
                <a:spcPct val="110000"/>
              </a:lnSpc>
            </a:pPr>
            <a:r>
              <a:rPr lang="en-US" altLang="bg-BG" sz="3500" dirty="0"/>
              <a:t>Plan and execute </a:t>
            </a:r>
            <a:r>
              <a:rPr lang="en-US" altLang="bg-BG" sz="3500" b="1" dirty="0">
                <a:solidFill>
                  <a:schemeClr val="bg1"/>
                </a:solidFill>
              </a:rPr>
              <a:t>testing activities</a:t>
            </a:r>
            <a:endParaRPr lang="en-US" sz="3500" b="1" dirty="0">
              <a:solidFill>
                <a:schemeClr val="bg1"/>
              </a:solidFill>
            </a:endParaRPr>
          </a:p>
          <a:p>
            <a:pPr lvl="1">
              <a:lnSpc>
                <a:spcPct val="110000"/>
              </a:lnSpc>
              <a:buClr>
                <a:schemeClr val="tx1"/>
              </a:buClr>
            </a:pPr>
            <a:r>
              <a:rPr lang="en-US" sz="3300" b="1" dirty="0">
                <a:solidFill>
                  <a:schemeClr val="bg1"/>
                </a:solidFill>
              </a:rPr>
              <a:t>Test</a:t>
            </a:r>
            <a:r>
              <a:rPr lang="en-US" sz="3300" dirty="0"/>
              <a:t> the software, its functionality, UX and usability, etc.</a:t>
            </a:r>
          </a:p>
          <a:p>
            <a:pPr lvl="1">
              <a:lnSpc>
                <a:spcPct val="110000"/>
              </a:lnSpc>
            </a:pPr>
            <a:r>
              <a:rPr lang="en-US" altLang="bg-BG" sz="3300" dirty="0"/>
              <a:t>Create </a:t>
            </a:r>
            <a:r>
              <a:rPr lang="en-US" altLang="bg-BG" sz="3300" b="1" dirty="0">
                <a:solidFill>
                  <a:schemeClr val="bg1"/>
                </a:solidFill>
              </a:rPr>
              <a:t>test plans</a:t>
            </a:r>
            <a:r>
              <a:rPr lang="en-US" altLang="bg-BG" sz="3300" dirty="0"/>
              <a:t>, design </a:t>
            </a:r>
            <a:r>
              <a:rPr lang="en-US" altLang="bg-BG" sz="3300" b="1" dirty="0">
                <a:solidFill>
                  <a:schemeClr val="bg1"/>
                </a:solidFill>
              </a:rPr>
              <a:t>test cases</a:t>
            </a:r>
            <a:r>
              <a:rPr lang="en-US" altLang="bg-BG" sz="3300" dirty="0"/>
              <a:t>, </a:t>
            </a:r>
            <a:r>
              <a:rPr lang="en-US" altLang="bg-BG" sz="3300" b="1" dirty="0">
                <a:solidFill>
                  <a:schemeClr val="bg1"/>
                </a:solidFill>
              </a:rPr>
              <a:t>execute tests</a:t>
            </a:r>
            <a:endParaRPr lang="en-US" sz="3300" b="1" dirty="0">
              <a:solidFill>
                <a:schemeClr val="bg1"/>
              </a:solidFill>
            </a:endParaRPr>
          </a:p>
          <a:p>
            <a:pPr lvl="1">
              <a:lnSpc>
                <a:spcPct val="110000"/>
              </a:lnSpc>
            </a:pPr>
            <a:r>
              <a:rPr lang="en-US" altLang="bg-BG" sz="3300" dirty="0"/>
              <a:t>Develop and execute </a:t>
            </a:r>
            <a:r>
              <a:rPr lang="en-US" altLang="bg-BG" sz="3300" b="1" dirty="0">
                <a:solidFill>
                  <a:schemeClr val="bg1"/>
                </a:solidFill>
              </a:rPr>
              <a:t>test automation</a:t>
            </a:r>
            <a:r>
              <a:rPr lang="en-US" altLang="bg-BG" sz="3300" b="1" dirty="0"/>
              <a:t> </a:t>
            </a:r>
            <a:r>
              <a:rPr lang="en-US" altLang="bg-BG" sz="3300" dirty="0"/>
              <a:t>scripts </a:t>
            </a:r>
          </a:p>
          <a:p>
            <a:pPr>
              <a:lnSpc>
                <a:spcPct val="110000"/>
              </a:lnSpc>
              <a:buClr>
                <a:schemeClr val="tx1"/>
              </a:buClr>
            </a:pPr>
            <a:r>
              <a:rPr lang="en-US" sz="3500" b="1" dirty="0">
                <a:solidFill>
                  <a:schemeClr val="bg1"/>
                </a:solidFill>
              </a:rPr>
              <a:t>Report</a:t>
            </a:r>
            <a:r>
              <a:rPr lang="en-US" sz="3500" dirty="0">
                <a:solidFill>
                  <a:schemeClr val="bg1"/>
                </a:solidFill>
              </a:rPr>
              <a:t> </a:t>
            </a:r>
            <a:r>
              <a:rPr lang="en-US" sz="3500" dirty="0"/>
              <a:t>and </a:t>
            </a:r>
            <a:r>
              <a:rPr lang="en-US" sz="3500" b="1" dirty="0">
                <a:solidFill>
                  <a:schemeClr val="bg1"/>
                </a:solidFill>
              </a:rPr>
              <a:t>track bugs</a:t>
            </a:r>
            <a:r>
              <a:rPr lang="en-US" sz="3500" b="1" dirty="0"/>
              <a:t> </a:t>
            </a:r>
            <a:r>
              <a:rPr lang="en-US" sz="3500" dirty="0"/>
              <a:t>and their lifecycle</a:t>
            </a:r>
          </a:p>
          <a:p>
            <a:pPr lvl="1">
              <a:lnSpc>
                <a:spcPct val="110000"/>
              </a:lnSpc>
            </a:pPr>
            <a:r>
              <a:rPr lang="en-US" altLang="bg-BG" sz="3300" dirty="0"/>
              <a:t>Perform </a:t>
            </a:r>
            <a:r>
              <a:rPr lang="en-US" altLang="bg-BG" sz="3300" b="1" dirty="0">
                <a:solidFill>
                  <a:schemeClr val="bg1"/>
                </a:solidFill>
              </a:rPr>
              <a:t>regression testing </a:t>
            </a:r>
            <a:r>
              <a:rPr lang="en-US" altLang="bg-BG" sz="3300" dirty="0"/>
              <a:t>when bugs are resolved</a:t>
            </a:r>
            <a:endParaRPr lang="en-US" sz="3300" dirty="0">
              <a:solidFill>
                <a:schemeClr val="bg1"/>
              </a:solidFill>
            </a:endParaRPr>
          </a:p>
          <a:p>
            <a:pPr>
              <a:lnSpc>
                <a:spcPct val="110000"/>
              </a:lnSpc>
            </a:pPr>
            <a:r>
              <a:rPr lang="en-US" sz="3500" dirty="0"/>
              <a:t>Track the </a:t>
            </a:r>
            <a:r>
              <a:rPr lang="en-US" sz="3500" b="1" dirty="0">
                <a:solidFill>
                  <a:schemeClr val="bg1"/>
                </a:solidFill>
              </a:rPr>
              <a:t>development process </a:t>
            </a:r>
            <a:r>
              <a:rPr lang="en-US" sz="3500" dirty="0"/>
              <a:t>and its quality</a:t>
            </a:r>
          </a:p>
          <a:p>
            <a:pPr lvl="1">
              <a:lnSpc>
                <a:spcPct val="110000"/>
              </a:lnSpc>
            </a:pPr>
            <a:r>
              <a:rPr lang="en-US" altLang="bg-BG" sz="3300" dirty="0"/>
              <a:t>Review the </a:t>
            </a:r>
            <a:r>
              <a:rPr lang="en-US" altLang="bg-BG" sz="3300" b="1" dirty="0">
                <a:solidFill>
                  <a:schemeClr val="bg1"/>
                </a:solidFill>
              </a:rPr>
              <a:t>requirements</a:t>
            </a:r>
            <a:r>
              <a:rPr lang="en-US" altLang="bg-BG" sz="3300" b="1" dirty="0"/>
              <a:t>, </a:t>
            </a:r>
            <a:r>
              <a:rPr lang="en-US" altLang="bg-BG" sz="3300" b="1" dirty="0">
                <a:solidFill>
                  <a:schemeClr val="bg1"/>
                </a:solidFill>
              </a:rPr>
              <a:t>design</a:t>
            </a:r>
            <a:r>
              <a:rPr lang="en-US" altLang="bg-BG" sz="3300" b="1" dirty="0"/>
              <a:t> </a:t>
            </a:r>
            <a:r>
              <a:rPr lang="en-US" altLang="bg-BG" sz="3300" dirty="0"/>
              <a:t>and</a:t>
            </a:r>
            <a:r>
              <a:rPr lang="en-US" altLang="bg-BG" sz="3300" b="1" dirty="0"/>
              <a:t> </a:t>
            </a:r>
            <a:r>
              <a:rPr lang="en-US" altLang="bg-BG" sz="3300" b="1" dirty="0">
                <a:solidFill>
                  <a:schemeClr val="bg1"/>
                </a:solidFill>
              </a:rPr>
              <a:t>code</a:t>
            </a:r>
          </a:p>
          <a:p>
            <a:pPr lvl="1">
              <a:lnSpc>
                <a:spcPct val="110000"/>
              </a:lnSpc>
            </a:pPr>
            <a:r>
              <a:rPr lang="en-US" altLang="bg-BG" sz="3300" dirty="0"/>
              <a:t>Build and monitor </a:t>
            </a:r>
            <a:r>
              <a:rPr lang="en-US" altLang="bg-BG" sz="3300" b="1" dirty="0">
                <a:solidFill>
                  <a:schemeClr val="bg1"/>
                </a:solidFill>
              </a:rPr>
              <a:t>CI/CD pipeline</a:t>
            </a:r>
            <a:r>
              <a:rPr lang="en-US" altLang="bg-BG" sz="3300" dirty="0"/>
              <a:t>, track QA </a:t>
            </a:r>
            <a:r>
              <a:rPr lang="en-US" altLang="bg-BG" sz="3300" b="1"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7071097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937046"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692083" y="3266004"/>
            <a:ext cx="7162345" cy="1107996"/>
          </a:xfrm>
          <a:prstGeom prst="rect">
            <a:avLst/>
          </a:prstGeom>
        </p:spPr>
        <p:txBody>
          <a:bodyPr wrap="none">
            <a:spAutoFit/>
          </a:bodyPr>
          <a:lstStyle/>
          <a:p>
            <a:pPr algn="ctr"/>
            <a:r>
              <a:rPr lang="en-US" sz="2200" dirty="0">
                <a:hlinkClick r:id="rId3"/>
              </a:rPr>
              <a:t>https://calendly.com/pages/jobs/details?gh_jid=4698556002</a:t>
            </a:r>
            <a:endParaRPr lang="en-US" sz="2200" dirty="0"/>
          </a:p>
          <a:p>
            <a:pPr algn="ctr"/>
            <a:r>
              <a:rPr lang="en-US" sz="2200" dirty="0">
                <a:hlinkClick r:id="rId4"/>
              </a:rPr>
              <a:t>https://www.indeed.com/viewjob?jk=534ebdec45075857</a:t>
            </a:r>
            <a:endParaRPr lang="en-US" sz="2200" dirty="0"/>
          </a:p>
          <a:p>
            <a:pPr algn="ctr"/>
            <a:r>
              <a:rPr lang="en-US" sz="2200" dirty="0">
                <a:hlinkClick r:id="rId5"/>
              </a:rPr>
              <a:t>https://www.linkedin.com/jobs/view/1949370301</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10446494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233658332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1_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18113</TotalTime>
  <Words>13822</Words>
  <Application>Microsoft Office PowerPoint</Application>
  <PresentationFormat>Widescreen</PresentationFormat>
  <Paragraphs>1402</Paragraphs>
  <Slides>47</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-apple-system</vt:lpstr>
      <vt:lpstr>Arial</vt:lpstr>
      <vt:lpstr>Arial</vt:lpstr>
      <vt:lpstr>Calibri</vt:lpstr>
      <vt:lpstr>Consolas</vt:lpstr>
      <vt:lpstr>Helvetica Neue</vt:lpstr>
      <vt:lpstr>Noto Sans</vt:lpstr>
      <vt:lpstr>Roboto</vt:lpstr>
      <vt:lpstr>Wingdings</vt:lpstr>
      <vt:lpstr>Wingdings 2</vt:lpstr>
      <vt:lpstr>1_SoftUni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The CI/CD Pipeline</vt:lpstr>
      <vt:lpstr>Software Development Lifecycle (SLDC)</vt:lpstr>
      <vt:lpstr>CI/CD Pipeline</vt:lpstr>
      <vt:lpstr>CI/CD Pipeline with GitHub Actions</vt:lpstr>
      <vt:lpstr>Summary</vt:lpstr>
      <vt:lpstr>Questions?</vt:lpstr>
      <vt:lpstr>SoftUni Diamond Partners</vt:lpstr>
      <vt:lpstr>Educational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subject>Programming Fundamentals - Practical Training Course @ SoftUni</dc:subject>
  <dc:creator>Software University</dc:creator>
  <cp:keywords>Programming Fundamentals; Software University; SoftUni; programming; coding; software development; education; training; course; common</cp:keywords>
  <dc:description>© SoftUni – https://softuni.org_x000d_
© Software University – https://softuni.bg_x000d_
_x000d_
Copyrighted document. Unauthorized copy, reproduction or use is not permitted.</dc:description>
  <cp:lastModifiedBy>Svetlin Nakov</cp:lastModifiedBy>
  <cp:revision>581</cp:revision>
  <dcterms:created xsi:type="dcterms:W3CDTF">2018-05-23T13:08:44Z</dcterms:created>
  <dcterms:modified xsi:type="dcterms:W3CDTF">2022-04-06T13:12:30Z</dcterms:modified>
  <cp:category>programming fundamentals;computer programming;software development;web development</cp:category>
</cp:coreProperties>
</file>