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34" r:id="rId23"/>
    <p:sldId id="327" r:id="rId24"/>
    <p:sldId id="319" r:id="rId25"/>
    <p:sldId id="320" r:id="rId26"/>
    <p:sldId id="499" r:id="rId27"/>
    <p:sldId id="328" r:id="rId28"/>
    <p:sldId id="321" r:id="rId29"/>
    <p:sldId id="322" r:id="rId30"/>
    <p:sldId id="323" r:id="rId31"/>
    <p:sldId id="324" r:id="rId32"/>
    <p:sldId id="325" r:id="rId33"/>
    <p:sldId id="326" r:id="rId34"/>
    <p:sldId id="279" r:id="rId35"/>
    <p:sldId id="280" r:id="rId36"/>
    <p:sldId id="401" r:id="rId37"/>
    <p:sldId id="497" r:id="rId38"/>
    <p:sldId id="49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34"/>
            <p14:sldId id="327"/>
            <p14:sldId id="319"/>
            <p14:sldId id="320"/>
            <p14:sldId id="499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2" d="100"/>
          <a:sy n="92" d="100"/>
        </p:scale>
        <p:origin x="28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26-Feb-22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soft-tech/Jan-2022/Python/05-Lists-Advanced/05-Lists-Advanced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71905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41475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671147" y="2354721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412" y="2619000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2" t="15863" r="7462" b="17157"/>
          <a:stretch/>
        </p:blipFill>
        <p:spPr>
          <a:xfrm>
            <a:off x="9041412" y="4194000"/>
            <a:ext cx="270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000" y="4520102"/>
            <a:ext cx="2132102" cy="2218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{people} </a:t>
            </a:r>
            <a:r>
              <a:rPr lang="en-US" sz="3000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insert {index} {people} </a:t>
            </a:r>
            <a:r>
              <a:rPr lang="en-US" sz="3000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leave {index} {people} </a:t>
            </a:r>
            <a:r>
              <a:rPr lang="en-US" sz="3000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56598" y="5289543"/>
            <a:ext cx="2028252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867912" y="5361986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02" y="1245357"/>
            <a:ext cx="5220000" cy="54686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train_length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</a:t>
            </a:r>
            <a:r>
              <a:rPr lang="en-US" sz="2200" dirty="0" err="1">
                <a:solidFill>
                  <a:schemeClr val="bg1"/>
                </a:solidFill>
              </a:rPr>
              <a:t>train_length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key_word</a:t>
            </a:r>
            <a:r>
              <a:rPr lang="en-US" sz="22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</a:t>
            </a:r>
            <a:r>
              <a:rPr lang="en-US" sz="2200" dirty="0" err="1"/>
              <a:t>key_word</a:t>
            </a:r>
            <a:r>
              <a:rPr lang="en-US" sz="22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78802" y="149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3980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016342" y="4985579"/>
            <a:ext cx="8111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3266325" y="5073411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6000" y="123291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35883" y="148765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5282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95282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95282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781000" y="1409821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84218" y="338038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794636" y="5344958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will</a:t>
            </a:r>
            <a:r>
              <a:rPr lang="en-US" sz="3400" b="1" dirty="0"/>
              <a:t> </a:t>
            </a:r>
            <a:r>
              <a:rPr lang="en-US" sz="3400" dirty="0"/>
              <a:t>receive words separated by a </a:t>
            </a:r>
            <a:r>
              <a:rPr lang="en-US" sz="3400" b="1" dirty="0">
                <a:solidFill>
                  <a:schemeClr val="bg1"/>
                </a:solidFill>
              </a:rPr>
              <a:t>single space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list containing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palindromes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number of </a:t>
            </a:r>
            <a:r>
              <a:rPr lang="en-US" sz="3400" b="1" dirty="0">
                <a:solidFill>
                  <a:schemeClr val="bg1"/>
                </a:solidFill>
              </a:rPr>
              <a:t>occurrences</a:t>
            </a:r>
            <a:r>
              <a:rPr lang="en-US" sz="3400" dirty="0"/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palindrome</a:t>
            </a:r>
            <a:r>
              <a:rPr lang="en-US" sz="3400" dirty="0"/>
              <a:t> in the</a:t>
            </a:r>
            <a:br>
              <a:rPr lang="en-US" sz="3400" dirty="0"/>
            </a:br>
            <a:r>
              <a:rPr lang="en-US" sz="3400" dirty="0"/>
              <a:t>format: </a:t>
            </a:r>
            <a:r>
              <a:rPr lang="en-US" sz="3400" b="1" dirty="0">
                <a:latin typeface="+mj-lt"/>
              </a:rPr>
              <a:t>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Found palindrome {number} times</a:t>
            </a:r>
            <a:r>
              <a:rPr lang="en-US" sz="3400" b="1" dirty="0">
                <a:latin typeface="+mj-lt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  <a:p>
            <a:r>
              <a:rPr lang="en-US" dirty="0"/>
              <a:t>List Methods</a:t>
            </a:r>
          </a:p>
          <a:p>
            <a:r>
              <a:rPr lang="en-US"/>
              <a:t>Advanced Functions</a:t>
            </a:r>
            <a:endParaRPr lang="en-US" dirty="0"/>
          </a:p>
          <a:p>
            <a:r>
              <a:rPr lang="en-US" dirty="0"/>
              <a:t>Additional List Manipulations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674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085999" y="2031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/>
              <a:t> order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Sorts the elements of a list in </a:t>
            </a:r>
            <a:r>
              <a:rPr lang="en-US" sz="3200" b="1" dirty="0">
                <a:solidFill>
                  <a:schemeClr val="bg1"/>
                </a:solidFill>
              </a:rPr>
              <a:t>descending</a:t>
            </a:r>
            <a:r>
              <a:rPr lang="en-US" sz="3200" dirty="0"/>
              <a:t> order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  <a:r>
              <a:rPr lang="en-US" dirty="0"/>
              <a:t> Function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4136E8-67E4-4056-A793-7DD2DEFF423B}"/>
              </a:ext>
            </a:extLst>
          </p:cNvPr>
          <p:cNvSpPr txBox="1">
            <a:spLocks/>
          </p:cNvSpPr>
          <p:nvPr/>
        </p:nvSpPr>
        <p:spPr>
          <a:xfrm>
            <a:off x="561000" y="1925026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[1, 2, 3, 4, 5,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65EE2E-1CB4-449E-ACE1-9214BC069E45}"/>
              </a:ext>
            </a:extLst>
          </p:cNvPr>
          <p:cNvSpPr txBox="1">
            <a:spLocks/>
          </p:cNvSpPr>
          <p:nvPr/>
        </p:nvSpPr>
        <p:spPr>
          <a:xfrm>
            <a:off x="561000" y="4341138"/>
            <a:ext cx="1017072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 = [6, 2, 1, 4, 3, 5]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Consolas"/>
              </a:rPr>
              <a:t>sorted_numbers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sorted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numbers_list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key=</a:t>
            </a:r>
            <a:r>
              <a:rPr lang="en-US" sz="2400" dirty="0">
                <a:latin typeface="Consolas"/>
              </a:rPr>
              <a:t>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-</a:t>
            </a:r>
            <a:r>
              <a:rPr lang="en-US" sz="2400" dirty="0">
                <a:latin typeface="Consolas"/>
              </a:rPr>
              <a:t>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[6, 5, 4, 3, 2, 1]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Sort the names by their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descending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2 or more names have the </a:t>
            </a:r>
            <a:r>
              <a:rPr lang="en-US" b="1" dirty="0">
                <a:solidFill>
                  <a:schemeClr val="bg1"/>
                </a:solidFill>
              </a:rPr>
              <a:t>same length</a:t>
            </a:r>
            <a:r>
              <a:rPr lang="en-US" dirty="0"/>
              <a:t>, sort them in </a:t>
            </a:r>
            <a:r>
              <a:rPr lang="en-US" b="1" dirty="0">
                <a:solidFill>
                  <a:schemeClr val="bg1"/>
                </a:solidFill>
              </a:rPr>
              <a:t>ascending order </a:t>
            </a:r>
            <a:r>
              <a:rPr lang="en-US" dirty="0"/>
              <a:t>(alphabetically)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resulting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Sorting Names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281903" y="4400612"/>
            <a:ext cx="630409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Ali, Marry, Kim, Teddy, Monika, John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5661874"/>
            <a:ext cx="864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["Monika", "Marry", "Teddy", "John", "Ali", "Kim"]</a:t>
            </a: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7849951" y="5167641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Use it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applies function </a:t>
            </a: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every item </a:t>
            </a:r>
            <a:r>
              <a:rPr lang="en-US" sz="3200" dirty="0"/>
              <a:t>of an </a:t>
            </a:r>
            <a:r>
              <a:rPr lang="en-US" sz="3200" dirty="0" err="1"/>
              <a:t>iterable</a:t>
            </a:r>
            <a:r>
              <a:rPr lang="en-US" sz="3200" dirty="0"/>
              <a:t> </a:t>
            </a:r>
          </a:p>
          <a:p>
            <a:pPr>
              <a:lnSpc>
                <a:spcPct val="115000"/>
              </a:lnSpc>
            </a:pPr>
            <a:endParaRPr lang="en-US" sz="32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endParaRPr lang="en-US" sz="2500" dirty="0"/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It returns an </a:t>
            </a:r>
            <a:r>
              <a:rPr lang="en-US" sz="3200" b="1" dirty="0">
                <a:solidFill>
                  <a:schemeClr val="bg1"/>
                </a:solidFill>
              </a:rPr>
              <a:t>iterator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convert it </a:t>
            </a:r>
            <a:r>
              <a:rPr lang="en-US" sz="3200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0728" y="2039162"/>
            <a:ext cx="10530000" cy="110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strings_list</a:t>
            </a:r>
            <a:r>
              <a:rPr lang="en-US" dirty="0"/>
              <a:t>))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map()</a:t>
            </a:r>
            <a:r>
              <a:rPr lang="en-US" dirty="0"/>
              <a:t>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706529" y="1522333"/>
            <a:ext cx="3149471" cy="91940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060553-808D-446A-BD36-740FB7D27E37}"/>
              </a:ext>
            </a:extLst>
          </p:cNvPr>
          <p:cNvSpPr txBox="1">
            <a:spLocks/>
          </p:cNvSpPr>
          <p:nvPr/>
        </p:nvSpPr>
        <p:spPr>
          <a:xfrm>
            <a:off x="600728" y="4028954"/>
            <a:ext cx="105300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numbers_list</a:t>
            </a:r>
            <a:r>
              <a:rPr lang="en-US" dirty="0"/>
              <a:t> = [1, 2, 3,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doubled_list</a:t>
            </a:r>
            <a:r>
              <a:rPr lang="en-US" dirty="0"/>
              <a:t>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 x: x*2</a:t>
            </a:r>
            <a:r>
              <a:rPr lang="en-US" dirty="0"/>
              <a:t>, </a:t>
            </a:r>
            <a:r>
              <a:rPr lang="en-US" dirty="0" err="1"/>
              <a:t>numbers_list</a:t>
            </a:r>
            <a:r>
              <a:rPr lang="en-US" dirty="0"/>
              <a:t>))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[2, 4, 6, 8]</a:t>
            </a:r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filter elements that fulfill a 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lambda should return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an </a:t>
            </a:r>
            <a:r>
              <a:rPr lang="en-US" b="1" dirty="0">
                <a:solidFill>
                  <a:schemeClr val="bg1"/>
                </a:solidFill>
              </a:rPr>
              <a:t>iterator object</a:t>
            </a:r>
            <a:r>
              <a:rPr lang="en-US" dirty="0"/>
              <a:t>, so you need to convert it </a:t>
            </a:r>
            <a:r>
              <a:rPr lang="en-US" b="1" dirty="0">
                <a:solidFill>
                  <a:schemeClr val="bg1"/>
                </a:solidFill>
              </a:rPr>
              <a:t>into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8500" y="2223695"/>
            <a:ext cx="10935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filter()</a:t>
            </a:r>
            <a:r>
              <a:rPr lang="en-US" dirty="0"/>
              <a:t>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894116" y="1674000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420" y="3625456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6000" y="3625456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908260" y="376185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56420" y="4869002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36000" y="4869000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6925" y="5005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862" y="1584000"/>
            <a:ext cx="10998276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Convert the list of strings into a list of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number_list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(int,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Find all the even numbers'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found_indices_or_no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bg1"/>
                </a:solidFill>
              </a:rPr>
              <a:t>map</a:t>
            </a:r>
            <a:r>
              <a:rPr lang="en-US" sz="2200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lambda x: x if </a:t>
            </a:r>
            <a:r>
              <a:rPr lang="en-US" sz="2200" dirty="0" err="1"/>
              <a:t>number_list</a:t>
            </a:r>
            <a:r>
              <a:rPr lang="en-US" sz="2200" dirty="0"/>
              <a:t>[x] % 2 == 0 else 'no',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range(</a:t>
            </a:r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number_list</a:t>
            </a:r>
            <a:r>
              <a:rPr lang="en-US" sz="2200" dirty="0"/>
              <a:t>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  <a:latin typeface="Consolas"/>
              </a:rPr>
              <a:t># Filter only the indices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even_indices</a:t>
            </a:r>
            <a:r>
              <a:rPr lang="en-US" sz="2200" dirty="0"/>
              <a:t> = list(</a:t>
            </a:r>
            <a:r>
              <a:rPr lang="en-US" sz="2200" dirty="0">
                <a:solidFill>
                  <a:schemeClr val="bg1"/>
                </a:solidFill>
              </a:rPr>
              <a:t>filter</a:t>
            </a:r>
            <a:r>
              <a:rPr lang="en-US" sz="2200" dirty="0"/>
              <a:t>(lambda a: a != 'no', </a:t>
            </a:r>
            <a:r>
              <a:rPr lang="en-US" sz="2200" dirty="0" err="1"/>
              <a:t>found_indices_or_no</a:t>
            </a:r>
            <a:r>
              <a:rPr lang="en-US" sz="2200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</a:t>
            </a:r>
            <a:r>
              <a:rPr lang="en-US" sz="2200" dirty="0" err="1"/>
              <a:t>even_indices</a:t>
            </a:r>
            <a:r>
              <a:rPr lang="en-US" sz="2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6199" y="2958821"/>
            <a:ext cx="2031536" cy="9611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3</a:t>
            </a:r>
            <a:endParaRPr lang="bg-BG" sz="2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85843" y="3150668"/>
            <a:ext cx="568535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06199" y="4132713"/>
            <a:ext cx="20315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804553" y="4317378"/>
            <a:ext cx="566664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015198" y="443095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4005843" y="3264243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1629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</a:t>
            </a:r>
            <a:br>
              <a:rPr lang="en-US" dirty="0"/>
            </a:br>
            <a:r>
              <a:rPr lang="en-US" dirty="0"/>
              <a:t>list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352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/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319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Comprehensions provide us with a </a:t>
            </a:r>
            <a:r>
              <a:rPr lang="en-US" sz="3400" b="1" dirty="0">
                <a:solidFill>
                  <a:schemeClr val="bg1"/>
                </a:solidFill>
              </a:rPr>
              <a:t>short </a:t>
            </a:r>
            <a:r>
              <a:rPr lang="en-US" sz="3400" dirty="0"/>
              <a:t>way to </a:t>
            </a:r>
            <a:r>
              <a:rPr lang="en-US" sz="3400" b="1" dirty="0">
                <a:solidFill>
                  <a:schemeClr val="bg1"/>
                </a:solidFill>
              </a:rPr>
              <a:t>construct</a:t>
            </a:r>
            <a:r>
              <a:rPr lang="en-US" sz="3400" dirty="0"/>
              <a:t> new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endParaRPr lang="en-US" sz="3400" dirty="0"/>
          </a:p>
          <a:p>
            <a:r>
              <a:rPr lang="en-US" sz="3400" dirty="0"/>
              <a:t>They allow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to be built from </a:t>
            </a:r>
            <a:br>
              <a:rPr lang="bg-BG" sz="3400" dirty="0"/>
            </a:br>
            <a:r>
              <a:rPr lang="en-US" sz="3400" dirty="0"/>
              <a:t>other sequences</a:t>
            </a:r>
          </a:p>
          <a:p>
            <a:r>
              <a:rPr lang="en-US" sz="3400" dirty="0"/>
              <a:t>They require less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endParaRPr lang="en-US" sz="3400" dirty="0"/>
          </a:p>
          <a:p>
            <a:r>
              <a:rPr lang="en-US" sz="3400" dirty="0"/>
              <a:t>They have shorter </a:t>
            </a:r>
            <a:r>
              <a:rPr lang="en-US" sz="3400" b="1" dirty="0">
                <a:solidFill>
                  <a:schemeClr val="bg1"/>
                </a:solidFill>
              </a:rPr>
              <a:t>syntax</a:t>
            </a:r>
            <a:r>
              <a:rPr lang="en-US" sz="3400" dirty="0"/>
              <a:t> and better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4074756" cy="23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25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98094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59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657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</TotalTime>
  <Words>2557</Words>
  <Application>Microsoft Office PowerPoint</Application>
  <PresentationFormat>Widescreen</PresentationFormat>
  <Paragraphs>369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Functions</vt:lpstr>
      <vt:lpstr>sorted() Function</vt:lpstr>
      <vt:lpstr>Problem: Sorting Names</vt:lpstr>
      <vt:lpstr>map() Function</vt:lpstr>
      <vt:lpstr>filter()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Angel Georgiev</cp:lastModifiedBy>
  <cp:revision>58</cp:revision>
  <dcterms:created xsi:type="dcterms:W3CDTF">2018-05-23T13:08:44Z</dcterms:created>
  <dcterms:modified xsi:type="dcterms:W3CDTF">2022-02-26T10:34:07Z</dcterms:modified>
  <cp:category>Python Fundamentals Course @ SoftUni: https://softuni.bg/trainings/2442/python-fundamentals-september-2019</cp:category>
</cp:coreProperties>
</file>