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4" r:id="rId3"/>
    <p:sldId id="257" r:id="rId4"/>
    <p:sldId id="291" r:id="rId5"/>
    <p:sldId id="309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259" r:id="rId30"/>
    <p:sldId id="261" r:id="rId3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28.7.2022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nURh7d8C31XbHprdLkHM6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Models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Taking our first steps to modelling data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iordan93@gmail.com</a:t>
            </a:r>
            <a:endParaRPr lang="bg-BG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" t="-14652" r="5824" b="-4417"/>
          <a:stretch/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Points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a few "ideal" data points is easy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Adding noise – draw from a random distribution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we want, we can even configure the "size" of our noise</a:t>
            </a:r>
          </a:p>
          <a:p>
            <a:pPr lvl="1"/>
            <a:r>
              <a:rPr lang="en-US" dirty="0"/>
              <a:t>More noise = worse data = less accurate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614953" y="1330481"/>
            <a:ext cx="5511527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rgbClr val="000000"/>
                </a:solidFill>
              </a:rPr>
              <a:t>x = np.linspace(-</a:t>
            </a:r>
            <a:r>
              <a:rPr lang="en-US" noProof="1">
                <a:solidFill>
                  <a:srgbClr val="09885A"/>
                </a:solidFill>
              </a:rPr>
              <a:t>3</a:t>
            </a:r>
            <a:r>
              <a:rPr lang="en-US" noProof="1">
                <a:solidFill>
                  <a:srgbClr val="000000"/>
                </a:solidFill>
              </a:rPr>
              <a:t>, </a:t>
            </a:r>
            <a:r>
              <a:rPr lang="en-US" noProof="1">
                <a:solidFill>
                  <a:srgbClr val="09885A"/>
                </a:solidFill>
              </a:rPr>
              <a:t>5</a:t>
            </a:r>
            <a:r>
              <a:rPr lang="en-US" noProof="1">
                <a:solidFill>
                  <a:srgbClr val="000000"/>
                </a:solidFill>
              </a:rPr>
              <a:t>, </a:t>
            </a:r>
            <a:r>
              <a:rPr lang="en-US" noProof="1">
                <a:solidFill>
                  <a:srgbClr val="09885A"/>
                </a:solidFill>
              </a:rPr>
              <a:t>10</a:t>
            </a:r>
            <a:r>
              <a:rPr lang="en-US" noProof="1">
                <a:solidFill>
                  <a:srgbClr val="000000"/>
                </a:solidFill>
              </a:rPr>
              <a:t>)</a:t>
            </a:r>
          </a:p>
          <a:p>
            <a:r>
              <a:rPr lang="en-US" noProof="1">
                <a:solidFill>
                  <a:srgbClr val="000000"/>
                </a:solidFill>
              </a:rPr>
              <a:t>y = </a:t>
            </a:r>
            <a:r>
              <a:rPr lang="en-US" noProof="1">
                <a:solidFill>
                  <a:srgbClr val="09885A"/>
                </a:solidFill>
              </a:rPr>
              <a:t>2</a:t>
            </a:r>
            <a:r>
              <a:rPr lang="en-US" noProof="1">
                <a:solidFill>
                  <a:srgbClr val="000000"/>
                </a:solidFill>
              </a:rPr>
              <a:t> * x + </a:t>
            </a:r>
            <a:r>
              <a:rPr lang="en-US" noProof="1">
                <a:solidFill>
                  <a:srgbClr val="09885A"/>
                </a:solidFill>
              </a:rPr>
              <a:t>3</a:t>
            </a:r>
            <a:endParaRPr lang="en-US" noProof="1">
              <a:solidFill>
                <a:srgbClr val="000000"/>
              </a:solidFill>
            </a:endParaRPr>
          </a:p>
          <a:p>
            <a:r>
              <a:rPr lang="en-US" noProof="1">
                <a:solidFill>
                  <a:srgbClr val="000000"/>
                </a:solidFill>
              </a:rPr>
              <a:t>plt.scatter(x, y)</a:t>
            </a:r>
          </a:p>
          <a:p>
            <a:r>
              <a:rPr lang="en-US" noProof="1">
                <a:solidFill>
                  <a:srgbClr val="000000"/>
                </a:solidFill>
              </a:rPr>
              <a:t>plt.xlabel(</a:t>
            </a:r>
            <a:r>
              <a:rPr lang="en-US" noProof="1">
                <a:solidFill>
                  <a:srgbClr val="A31515"/>
                </a:solidFill>
              </a:rPr>
              <a:t>"x"</a:t>
            </a:r>
            <a:r>
              <a:rPr lang="en-US" noProof="1">
                <a:solidFill>
                  <a:srgbClr val="000000"/>
                </a:solidFill>
              </a:rPr>
              <a:t>)</a:t>
            </a:r>
          </a:p>
          <a:p>
            <a:r>
              <a:rPr lang="en-US" noProof="1">
                <a:solidFill>
                  <a:srgbClr val="000000"/>
                </a:solidFill>
              </a:rPr>
              <a:t>plt.ylabel(</a:t>
            </a:r>
            <a:r>
              <a:rPr lang="en-US" noProof="1">
                <a:solidFill>
                  <a:srgbClr val="A31515"/>
                </a:solidFill>
              </a:rPr>
              <a:t>"y"</a:t>
            </a:r>
            <a:r>
              <a:rPr lang="en-US" noProof="1">
                <a:solidFill>
                  <a:srgbClr val="000000"/>
                </a:solidFill>
              </a:rPr>
              <a:t>)</a:t>
            </a:r>
          </a:p>
          <a:p>
            <a:r>
              <a:rPr lang="en-US" noProof="1">
                <a:solidFill>
                  <a:srgbClr val="000000"/>
                </a:solidFill>
              </a:rPr>
              <a:t>plt.show()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4953" y="3563233"/>
            <a:ext cx="5511527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rgbClr val="000000"/>
                </a:solidFill>
              </a:rPr>
              <a:t>y_noise = np.random.normal(size = len(y))</a:t>
            </a:r>
          </a:p>
          <a:p>
            <a:r>
              <a:rPr lang="en-US" noProof="1">
                <a:solidFill>
                  <a:srgbClr val="000000"/>
                </a:solidFill>
              </a:rPr>
              <a:t>y_with_noise = y + y_noise</a:t>
            </a:r>
          </a:p>
          <a:p>
            <a:r>
              <a:rPr lang="en-US" noProof="1">
                <a:solidFill>
                  <a:srgbClr val="000000"/>
                </a:solidFill>
              </a:rPr>
              <a:t>plt.scatter(x, y_with_noise)</a:t>
            </a:r>
          </a:p>
          <a:p>
            <a:r>
              <a:rPr lang="en-US" noProof="1">
                <a:solidFill>
                  <a:srgbClr val="000000"/>
                </a:solidFill>
              </a:rPr>
              <a:t>plt.xlabel(</a:t>
            </a:r>
            <a:r>
              <a:rPr lang="en-US" noProof="1">
                <a:solidFill>
                  <a:srgbClr val="A31515"/>
                </a:solidFill>
              </a:rPr>
              <a:t>"x"</a:t>
            </a:r>
            <a:r>
              <a:rPr lang="en-US" noProof="1">
                <a:solidFill>
                  <a:srgbClr val="000000"/>
                </a:solidFill>
              </a:rPr>
              <a:t>)</a:t>
            </a:r>
          </a:p>
          <a:p>
            <a:r>
              <a:rPr lang="en-US" noProof="1">
                <a:solidFill>
                  <a:srgbClr val="000000"/>
                </a:solidFill>
              </a:rPr>
              <a:t>plt.ylabel(</a:t>
            </a:r>
            <a:r>
              <a:rPr lang="en-US" noProof="1">
                <a:solidFill>
                  <a:srgbClr val="A31515"/>
                </a:solidFill>
              </a:rPr>
              <a:t>"y"</a:t>
            </a:r>
            <a:r>
              <a:rPr lang="en-US" noProof="1">
                <a:solidFill>
                  <a:srgbClr val="000000"/>
                </a:solidFill>
              </a:rPr>
              <a:t>)</a:t>
            </a:r>
          </a:p>
          <a:p>
            <a:r>
              <a:rPr lang="en-US" noProof="1">
                <a:solidFill>
                  <a:srgbClr val="000000"/>
                </a:solidFill>
              </a:rPr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2413947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Attempt at Modelling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know the process was linear</a:t>
                </a:r>
              </a:p>
              <a:p>
                <a:pPr lvl="1"/>
                <a:r>
                  <a:rPr lang="en-US" dirty="0"/>
                  <a:t>Why don't we simply guess a few functions?</a:t>
                </a:r>
              </a:p>
              <a:p>
                <a:pPr lvl="2"/>
                <a:r>
                  <a:rPr lang="en-US" dirty="0"/>
                  <a:t>Remember: what we need to know are the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We can see that some functions perform much better</a:t>
                </a:r>
                <a:br>
                  <a:rPr lang="en-US" dirty="0"/>
                </a:br>
                <a:r>
                  <a:rPr lang="en-US" dirty="0"/>
                  <a:t>than others</a:t>
                </a:r>
              </a:p>
              <a:p>
                <a:pPr lvl="1"/>
                <a:r>
                  <a:rPr lang="en-US" dirty="0"/>
                  <a:t>Idea: the best function lies "closest" to all points</a:t>
                </a:r>
              </a:p>
              <a:p>
                <a:pPr lvl="1"/>
                <a:r>
                  <a:rPr lang="en-US" dirty="0"/>
                  <a:t>Meaning</a:t>
                </a:r>
              </a:p>
              <a:p>
                <a:pPr lvl="2"/>
                <a:r>
                  <a:rPr lang="en-US" dirty="0"/>
                  <a:t>Try to measure the distances from all points to the line</a:t>
                </a:r>
              </a:p>
              <a:p>
                <a:pPr lvl="2"/>
                <a:r>
                  <a:rPr lang="en-US" dirty="0"/>
                  <a:t>See when these distances are smallest</a:t>
                </a:r>
              </a:p>
              <a:p>
                <a:pPr lvl="3"/>
                <a:r>
                  <a:rPr lang="en-US" dirty="0"/>
                  <a:t>This will be the best line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1441377" y="2189116"/>
            <a:ext cx="6035229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rgbClr val="0000FF"/>
                </a:solidFill>
              </a:rPr>
              <a:t>for</a:t>
            </a:r>
            <a:r>
              <a:rPr lang="en-US" noProof="1">
                <a:solidFill>
                  <a:srgbClr val="000000"/>
                </a:solidFill>
              </a:rPr>
              <a:t> y_guess </a:t>
            </a:r>
            <a:r>
              <a:rPr lang="en-US" noProof="1">
                <a:solidFill>
                  <a:srgbClr val="0000FF"/>
                </a:solidFill>
              </a:rPr>
              <a:t>in</a:t>
            </a:r>
            <a:r>
              <a:rPr lang="en-US" noProof="1">
                <a:solidFill>
                  <a:srgbClr val="000000"/>
                </a:solidFill>
              </a:rPr>
              <a:t> [</a:t>
            </a:r>
            <a:r>
              <a:rPr lang="en-US" noProof="1">
                <a:solidFill>
                  <a:srgbClr val="09885A"/>
                </a:solidFill>
              </a:rPr>
              <a:t>3</a:t>
            </a:r>
            <a:r>
              <a:rPr lang="en-US" noProof="1">
                <a:solidFill>
                  <a:srgbClr val="000000"/>
                </a:solidFill>
              </a:rPr>
              <a:t> * x + </a:t>
            </a:r>
            <a:r>
              <a:rPr lang="en-US" noProof="1">
                <a:solidFill>
                  <a:srgbClr val="09885A"/>
                </a:solidFill>
              </a:rPr>
              <a:t>8</a:t>
            </a:r>
            <a:r>
              <a:rPr lang="en-US" noProof="1">
                <a:solidFill>
                  <a:srgbClr val="000000"/>
                </a:solidFill>
              </a:rPr>
              <a:t>, </a:t>
            </a:r>
            <a:r>
              <a:rPr lang="en-US" noProof="1">
                <a:solidFill>
                  <a:srgbClr val="09885A"/>
                </a:solidFill>
              </a:rPr>
              <a:t>4</a:t>
            </a:r>
            <a:r>
              <a:rPr lang="en-US" noProof="1">
                <a:solidFill>
                  <a:srgbClr val="000000"/>
                </a:solidFill>
              </a:rPr>
              <a:t> * x + </a:t>
            </a:r>
            <a:r>
              <a:rPr lang="en-US" noProof="1">
                <a:solidFill>
                  <a:srgbClr val="09885A"/>
                </a:solidFill>
              </a:rPr>
              <a:t>3</a:t>
            </a:r>
            <a:r>
              <a:rPr lang="en-US" noProof="1">
                <a:solidFill>
                  <a:srgbClr val="000000"/>
                </a:solidFill>
              </a:rPr>
              <a:t>, -</a:t>
            </a:r>
            <a:r>
              <a:rPr lang="en-US" noProof="1">
                <a:solidFill>
                  <a:srgbClr val="09885A"/>
                </a:solidFill>
              </a:rPr>
              <a:t>2</a:t>
            </a:r>
            <a:r>
              <a:rPr lang="en-US" noProof="1">
                <a:solidFill>
                  <a:srgbClr val="000000"/>
                </a:solidFill>
              </a:rPr>
              <a:t> * x]:</a:t>
            </a:r>
          </a:p>
          <a:p>
            <a:r>
              <a:rPr lang="en-US" noProof="1">
                <a:solidFill>
                  <a:srgbClr val="000000"/>
                </a:solidFill>
              </a:rPr>
              <a:t>  plt.scatter(x, y_with_noise)</a:t>
            </a:r>
          </a:p>
          <a:p>
            <a:r>
              <a:rPr lang="en-US" noProof="1">
                <a:solidFill>
                  <a:srgbClr val="000000"/>
                </a:solidFill>
              </a:rPr>
              <a:t>  plt.plot(x, y_guess)</a:t>
            </a:r>
          </a:p>
          <a:p>
            <a:r>
              <a:rPr lang="en-US" noProof="1">
                <a:solidFill>
                  <a:srgbClr val="000000"/>
                </a:solidFill>
              </a:rPr>
              <a:t>  plt.show()</a:t>
            </a:r>
          </a:p>
        </p:txBody>
      </p:sp>
    </p:spTree>
    <p:extLst>
      <p:ext uri="{BB962C8B-B14F-4D97-AF65-F5344CB8AC3E}">
        <p14:creationId xmlns:p14="http://schemas.microsoft.com/office/powerpoint/2010/main" val="322835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By definition, the distance from </a:t>
                </a:r>
                <a:br>
                  <a:rPr lang="en-US" dirty="0"/>
                </a:br>
                <a:r>
                  <a:rPr lang="en-US" dirty="0"/>
                  <a:t>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the 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is measured on the</a:t>
                </a:r>
                <a:br>
                  <a:rPr lang="en-US" dirty="0"/>
                </a:br>
                <a:r>
                  <a:rPr lang="en-US" dirty="0"/>
                  <a:t>perpendicular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Red dashed lines</a:t>
                </a:r>
              </a:p>
              <a:p>
                <a:pPr lvl="1"/>
                <a:r>
                  <a:rPr lang="en-US" dirty="0"/>
                  <a:t>This is correct but very</a:t>
                </a:r>
                <a:br>
                  <a:rPr lang="en-US" dirty="0"/>
                </a:br>
                <a:r>
                  <a:rPr lang="en-US" dirty="0"/>
                  <a:t>computationally expensive</a:t>
                </a:r>
              </a:p>
              <a:p>
                <a:r>
                  <a:rPr lang="en-US" dirty="0"/>
                  <a:t>Another approach: consider</a:t>
                </a:r>
                <a:br>
                  <a:rPr lang="en-US" dirty="0"/>
                </a:br>
                <a:r>
                  <a:rPr lang="en-US" dirty="0"/>
                  <a:t>vertical distances</a:t>
                </a:r>
              </a:p>
              <a:p>
                <a:pPr lvl="1"/>
                <a:r>
                  <a:rPr lang="en-US" dirty="0"/>
                  <a:t>Gray solid lines</a:t>
                </a:r>
              </a:p>
              <a:p>
                <a:pPr lvl="1"/>
                <a:r>
                  <a:rPr lang="en-US" dirty="0"/>
                  <a:t>Equivalent measures (for our purposes)</a:t>
                </a:r>
              </a:p>
              <a:p>
                <a:pPr lvl="2"/>
                <a:r>
                  <a:rPr lang="en-US" dirty="0"/>
                  <a:t>You can prove it to yourself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186" y="581891"/>
            <a:ext cx="4534112" cy="352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9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Look at a point and its projection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-coordinate: the same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-coordinate</a:t>
                </a:r>
              </a:p>
              <a:p>
                <a:pPr lvl="2"/>
                <a:r>
                  <a:rPr lang="en-US" dirty="0"/>
                  <a:t>Point: we know it from the start</a:t>
                </a:r>
              </a:p>
              <a:p>
                <a:pPr lvl="2"/>
                <a:r>
                  <a:rPr lang="en-US" dirty="0"/>
                  <a:t>Projection: we can calculate it</a:t>
                </a:r>
              </a:p>
              <a:p>
                <a:r>
                  <a:rPr lang="en-US" dirty="0"/>
                  <a:t>Calculating the projection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It’s whatever the model function</a:t>
                </a:r>
                <a:br>
                  <a:rPr lang="en-US" dirty="0"/>
                </a:br>
                <a:r>
                  <a:rPr lang="en-US" dirty="0"/>
                  <a:t>produces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Distance becomes a very simple difference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But… now distances can be negative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385" y="956829"/>
            <a:ext cx="4419488" cy="343880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4130329">
            <a:off x="7386724" y="2149014"/>
            <a:ext cx="704855" cy="349134"/>
          </a:xfrm>
          <a:prstGeom prst="rightArrow">
            <a:avLst/>
          </a:prstGeom>
          <a:noFill/>
          <a:ln w="38100">
            <a:solidFill>
              <a:srgbClr val="219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97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 (3)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To make distances positive, we can do a lot of things</a:t>
                </a:r>
              </a:p>
              <a:p>
                <a:r>
                  <a:rPr lang="en-US" dirty="0"/>
                  <a:t>Simplest: take the absolute value</a:t>
                </a:r>
              </a:p>
              <a:p>
                <a:pPr lvl="1"/>
                <a:r>
                  <a:rPr lang="en-US" dirty="0"/>
                  <a:t>This is used sometimes </a:t>
                </a:r>
              </a:p>
              <a:p>
                <a:pPr lvl="2"/>
                <a:r>
                  <a:rPr lang="en-US" dirty="0"/>
                  <a:t>Mean absolute error, MAE</a:t>
                </a:r>
              </a:p>
              <a:p>
                <a:pPr lvl="1"/>
                <a:r>
                  <a:rPr lang="en-US" dirty="0"/>
                  <a:t>Although it works quite well, there are a few problems with it</a:t>
                </a:r>
              </a:p>
              <a:p>
                <a:pPr lvl="1"/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at the "perfect" line</a:t>
                </a:r>
              </a:p>
              <a:p>
                <a:r>
                  <a:rPr lang="en-US" dirty="0"/>
                  <a:t>Better: square the distance</a:t>
                </a:r>
              </a:p>
              <a:p>
                <a:pPr lvl="1"/>
                <a:r>
                  <a:rPr lang="en-US" dirty="0"/>
                  <a:t>It's also non-negative everywhere but…</a:t>
                </a:r>
              </a:p>
              <a:p>
                <a:pPr lvl="2"/>
                <a:r>
                  <a:rPr lang="en-US" dirty="0"/>
                  <a:t>Is almost always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Emphasizes bigger errors more (can be good or bad)</a:t>
                </a:r>
              </a:p>
              <a:p>
                <a:pPr lvl="1"/>
                <a:r>
                  <a:rPr lang="en-US" dirty="0"/>
                  <a:t>This is called mean square error (MSE)</a:t>
                </a:r>
              </a:p>
              <a:p>
                <a:r>
                  <a:rPr lang="en-US" dirty="0"/>
                  <a:t>New definition of distance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079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want to somehow account for all points</a:t>
                </a:r>
              </a:p>
              <a:p>
                <a:pPr lvl="1"/>
                <a:r>
                  <a:rPr lang="en-US" dirty="0"/>
                  <a:t>We can simply sum all distances to get a measure of</a:t>
                </a:r>
                <a:br>
                  <a:rPr lang="en-US" dirty="0"/>
                </a:br>
                <a:r>
                  <a:rPr lang="en-US" dirty="0"/>
                  <a:t>"the total distance" from all points to the line</a:t>
                </a:r>
              </a:p>
              <a:p>
                <a:pPr lvl="1"/>
                <a:r>
                  <a:rPr lang="en-US" dirty="0"/>
                  <a:t>Since we can have 4, 10, 100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points, we also need to</a:t>
                </a:r>
                <a:br>
                  <a:rPr lang="en-US" dirty="0"/>
                </a:br>
                <a:r>
                  <a:rPr lang="en-US" dirty="0"/>
                  <a:t>normalize the error</a:t>
                </a:r>
              </a:p>
              <a:p>
                <a:r>
                  <a:rPr lang="en-US" dirty="0"/>
                  <a:t>The sum of distances now becomes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what we call our </a:t>
                </a:r>
                <a:r>
                  <a:rPr lang="en-US" b="1" dirty="0">
                    <a:solidFill>
                      <a:srgbClr val="2196F3"/>
                    </a:solidFill>
                  </a:rPr>
                  <a:t>total cost function</a:t>
                </a:r>
              </a:p>
              <a:p>
                <a:pPr lvl="2"/>
                <a:r>
                  <a:rPr lang="en-US" dirty="0">
                    <a:solidFill>
                      <a:srgbClr val="4D4D4D"/>
                    </a:solidFill>
                  </a:rPr>
                  <a:t>Beware of </a:t>
                </a:r>
                <a:r>
                  <a:rPr lang="en-US" b="1" dirty="0">
                    <a:solidFill>
                      <a:srgbClr val="4D4D4D"/>
                    </a:solidFill>
                  </a:rPr>
                  <a:t>confusing terms</a:t>
                </a:r>
                <a:r>
                  <a:rPr lang="en-US" dirty="0">
                    <a:solidFill>
                      <a:srgbClr val="4D4D4D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4D4D4D"/>
                    </a:solidFill>
                  </a:rPr>
                  <a:t> is usually called a "loss function",</a:t>
                </a:r>
                <a:br>
                  <a:rPr lang="en-US" dirty="0">
                    <a:solidFill>
                      <a:srgbClr val="4D4D4D"/>
                    </a:solidFill>
                  </a:rPr>
                </a:br>
                <a:r>
                  <a:rPr lang="en-US" dirty="0">
                    <a:solidFill>
                      <a:srgbClr val="4D4D4D"/>
                    </a:solidFill>
                  </a:rPr>
                  <a:t> while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>
                    <a:solidFill>
                      <a:srgbClr val="4D4D4D"/>
                    </a:solidFill>
                  </a:rPr>
                  <a:t> is the "(total) cost function"</a:t>
                </a:r>
                <a:endParaRPr lang="en-US" dirty="0">
                  <a:solidFill>
                    <a:srgbClr val="2196F3"/>
                  </a:solidFill>
                </a:endParaRPr>
              </a:p>
              <a:p>
                <a:pPr lvl="1"/>
                <a:r>
                  <a:rPr lang="en-US" dirty="0"/>
                  <a:t>This is an estimation of the total distance</a:t>
                </a:r>
              </a:p>
              <a:p>
                <a:pPr lvl="1"/>
                <a:r>
                  <a:rPr lang="en-US" b="1" dirty="0"/>
                  <a:t>Minimizing this function will produce the best line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325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Loss Function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code is pretty simple</a:t>
                </a:r>
              </a:p>
              <a:p>
                <a:r>
                  <a:rPr lang="en-US" dirty="0"/>
                  <a:t>Given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a line with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we can simply substitute in the formula above</a:t>
                </a:r>
              </a:p>
              <a:p>
                <a:pPr lvl="1"/>
                <a:r>
                  <a:rPr lang="en-US" dirty="0"/>
                  <a:t>First,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After that, compute the distances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Return the sum of all distances, divided by the number of points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Now that we have a quantifier, we can go back to our three</a:t>
                </a:r>
                <a:br>
                  <a:rPr lang="en-US" dirty="0"/>
                </a:br>
                <a:r>
                  <a:rPr lang="en-US" dirty="0"/>
                  <a:t>guessed lines and calculate their loss functions</a:t>
                </a:r>
              </a:p>
              <a:p>
                <a:pPr lvl="2"/>
                <a:r>
                  <a:rPr lang="en-US" dirty="0"/>
                  <a:t>It will give us the intuition of what we’re dealing with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1031802" y="3598816"/>
            <a:ext cx="7550223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def</a:t>
            </a:r>
            <a:r>
              <a:rPr lang="en-US" dirty="0">
                <a:solidFill>
                  <a:srgbClr val="000000"/>
                </a:solidFill>
              </a:rPr>
              <a:t> calculate_loss(x, y, a, b):</a:t>
            </a:r>
          </a:p>
          <a:p>
            <a:r>
              <a:rPr lang="en-US" dirty="0">
                <a:solidFill>
                  <a:srgbClr val="000000"/>
                </a:solidFill>
              </a:rPr>
              <a:t>    y_predicted = a * x + b</a:t>
            </a:r>
          </a:p>
          <a:p>
            <a:r>
              <a:rPr lang="en-US" dirty="0">
                <a:solidFill>
                  <a:srgbClr val="000000"/>
                </a:solidFill>
              </a:rPr>
              <a:t>    distances = (y - y_predicted) ** </a:t>
            </a:r>
            <a:r>
              <a:rPr lang="en-US" dirty="0">
                <a:solidFill>
                  <a:srgbClr val="09885A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    return</a:t>
            </a:r>
            <a:r>
              <a:rPr lang="en-US" dirty="0">
                <a:solidFill>
                  <a:srgbClr val="000000"/>
                </a:solidFill>
              </a:rPr>
              <a:t> np.sum(distances) / len(x)</a:t>
            </a:r>
          </a:p>
        </p:txBody>
      </p:sp>
    </p:spTree>
    <p:extLst>
      <p:ext uri="{BB962C8B-B14F-4D97-AF65-F5344CB8AC3E}">
        <p14:creationId xmlns:p14="http://schemas.microsoft.com/office/powerpoint/2010/main" val="1102714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the Loss Function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does not depend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already fixed – we don’t touch the data at all</a:t>
                </a:r>
                <a:br>
                  <a:rPr lang="en-US" dirty="0"/>
                </a:br>
                <a:r>
                  <a:rPr lang="en-US" dirty="0"/>
                  <a:t>when we try to model 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depends only on the line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2"/>
                <a:r>
                  <a:rPr lang="en-US" b="0" dirty="0"/>
                  <a:t>In math </a:t>
                </a:r>
                <a:r>
                  <a:rPr lang="en-US" dirty="0"/>
                  <a:t>jargon,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is a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Also note the 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: it's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This is a paraboloid (3D parabola)</a:t>
                </a:r>
              </a:p>
              <a:p>
                <a:pPr lvl="1"/>
                <a:r>
                  <a:rPr lang="en-US" dirty="0"/>
                  <a:t>See how varying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gives us</a:t>
                </a:r>
                <a:br>
                  <a:rPr lang="en-US" dirty="0"/>
                </a:br>
                <a:r>
                  <a:rPr lang="en-US" dirty="0"/>
                  <a:t>a different output number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has exactly one min value</a:t>
                </a:r>
              </a:p>
              <a:p>
                <a:pPr lvl="2"/>
                <a:r>
                  <a:rPr lang="en-US" dirty="0"/>
                  <a:t>And we can see it</a:t>
                </a:r>
              </a:p>
              <a:p>
                <a:pPr lvl="1"/>
                <a:r>
                  <a:rPr lang="en-US" dirty="0"/>
                  <a:t>Our task: find the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which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as small as possible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48" y="3094037"/>
            <a:ext cx="4580887" cy="333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41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Loss Function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Intuition</a:t>
            </a:r>
          </a:p>
          <a:p>
            <a:pPr lvl="1"/>
            <a:r>
              <a:rPr lang="en-US" dirty="0"/>
              <a:t>If the plot was a real object (say, a sheet of some sort), we could</a:t>
            </a:r>
            <a:br>
              <a:rPr lang="en-US" dirty="0"/>
            </a:br>
            <a:r>
              <a:rPr lang="en-US" dirty="0"/>
              <a:t>slide a ball bearing on it</a:t>
            </a:r>
          </a:p>
          <a:p>
            <a:pPr lvl="1"/>
            <a:r>
              <a:rPr lang="en-US" dirty="0"/>
              <a:t>After a while, the ball bearing will settle at the "bottom"</a:t>
            </a:r>
            <a:br>
              <a:rPr lang="en-US" dirty="0"/>
            </a:br>
            <a:r>
              <a:rPr lang="en-US" dirty="0"/>
              <a:t>due to gravity</a:t>
            </a:r>
          </a:p>
          <a:p>
            <a:pPr lvl="1"/>
            <a:r>
              <a:rPr lang="en-US" dirty="0"/>
              <a:t>We could measure the position</a:t>
            </a:r>
            <a:br>
              <a:rPr lang="en-US" dirty="0"/>
            </a:br>
            <a:r>
              <a:rPr lang="en-US" dirty="0"/>
              <a:t>of the ball and that's it :)</a:t>
            </a:r>
          </a:p>
          <a:p>
            <a:r>
              <a:rPr lang="en-US" dirty="0"/>
              <a:t>More "nerd speak"</a:t>
            </a:r>
          </a:p>
          <a:p>
            <a:pPr lvl="1"/>
            <a:r>
              <a:rPr lang="en-US" dirty="0"/>
              <a:t>This is the same task – we have</a:t>
            </a:r>
            <a:br>
              <a:rPr lang="en-US" dirty="0"/>
            </a:br>
            <a:r>
              <a:rPr lang="en-US" dirty="0"/>
              <a:t>a gravity potential energy that</a:t>
            </a:r>
            <a:br>
              <a:rPr lang="en-US" dirty="0"/>
            </a:br>
            <a:r>
              <a:rPr lang="en-US" dirty="0"/>
              <a:t>the ball tries to minimize</a:t>
            </a:r>
          </a:p>
          <a:p>
            <a:pPr lvl="2"/>
            <a:r>
              <a:rPr lang="en-US" dirty="0"/>
              <a:t>When it's minimal, the ball remains</a:t>
            </a:r>
            <a:br>
              <a:rPr lang="en-US" dirty="0"/>
            </a:br>
            <a:r>
              <a:rPr lang="en-US" dirty="0"/>
              <a:t>in stable equilibrium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48" y="3094037"/>
            <a:ext cx="4580887" cy="333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80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Loss Function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Turns out, we can also do this using calculus</a:t>
            </a:r>
          </a:p>
          <a:p>
            <a:pPr lvl="1"/>
            <a:r>
              <a:rPr lang="en-US" dirty="0"/>
              <a:t>In many dimensions</a:t>
            </a:r>
          </a:p>
          <a:p>
            <a:r>
              <a:rPr lang="en-US" dirty="0"/>
              <a:t>We can find the optimal parameters right away</a:t>
            </a:r>
          </a:p>
          <a:p>
            <a:pPr lvl="1"/>
            <a:r>
              <a:rPr lang="en-US" dirty="0"/>
              <a:t>Because the function is really simple</a:t>
            </a:r>
          </a:p>
          <a:p>
            <a:pPr lvl="1"/>
            <a:r>
              <a:rPr lang="en-US" dirty="0"/>
              <a:t>But we'll stick to another approach because this is what</a:t>
            </a:r>
            <a:br>
              <a:rPr lang="en-US" dirty="0"/>
            </a:br>
            <a:r>
              <a:rPr lang="en-US" dirty="0"/>
              <a:t>is useful for all other ML tasks</a:t>
            </a:r>
          </a:p>
          <a:p>
            <a:r>
              <a:rPr lang="en-US" dirty="0"/>
              <a:t>We'll try to replicate the example with the ball</a:t>
            </a:r>
          </a:p>
          <a:p>
            <a:pPr lvl="1"/>
            <a:r>
              <a:rPr lang="en-US" dirty="0"/>
              <a:t>Basically, we'll try to slide (descend) over the function surface</a:t>
            </a:r>
            <a:br>
              <a:rPr lang="en-US" dirty="0"/>
            </a:br>
            <a:r>
              <a:rPr lang="en-US" dirty="0"/>
              <a:t>until we reach the minimum</a:t>
            </a:r>
          </a:p>
          <a:p>
            <a:pPr lvl="1"/>
            <a:r>
              <a:rPr lang="en-US" dirty="0"/>
              <a:t>This method is called </a:t>
            </a:r>
            <a:r>
              <a:rPr lang="en-US" b="1" dirty="0">
                <a:solidFill>
                  <a:srgbClr val="2196F3"/>
                </a:solidFill>
              </a:rPr>
              <a:t>gradient descent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319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sli.do</a:t>
            </a:r>
            <a:br>
              <a:rPr lang="en-US" dirty="0"/>
            </a:br>
            <a:r>
              <a:rPr lang="en-US" dirty="0">
                <a:hlinkClick r:id="rId2"/>
              </a:rPr>
              <a:t>#DataScience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3894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know what </a:t>
                </a:r>
                <a:r>
                  <a:rPr lang="en-US" b="1" dirty="0">
                    <a:solidFill>
                      <a:srgbClr val="2196F3"/>
                    </a:solidFill>
                  </a:rPr>
                  <a:t>descent</a:t>
                </a:r>
                <a:r>
                  <a:rPr lang="en-US" dirty="0"/>
                  <a:t> is</a:t>
                </a:r>
              </a:p>
              <a:p>
                <a:pPr lvl="1"/>
                <a:r>
                  <a:rPr lang="en-US" dirty="0"/>
                  <a:t>How about </a:t>
                </a:r>
                <a:r>
                  <a:rPr lang="en-US" b="1" dirty="0">
                    <a:solidFill>
                      <a:srgbClr val="2196F3"/>
                    </a:solidFill>
                  </a:rPr>
                  <a:t>gradient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The gradient (let's call 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for now) is a vector function</a:t>
                </a:r>
              </a:p>
              <a:p>
                <a:pPr lvl="1"/>
                <a:r>
                  <a:rPr lang="en-US" dirty="0"/>
                  <a:t>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accepts two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returns a vector which shows </a:t>
                </a:r>
                <a:br>
                  <a:rPr lang="en-US" dirty="0"/>
                </a:br>
                <a:r>
                  <a:rPr lang="en-US" dirty="0"/>
                  <a:t>where </a:t>
                </a:r>
                <a:r>
                  <a:rPr lang="en-US" b="1" dirty="0"/>
                  <a:t>the steepest ascent</a:t>
                </a:r>
                <a:r>
                  <a:rPr lang="en-US" dirty="0"/>
                  <a:t>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all arrows on the picture</a:t>
                </a:r>
              </a:p>
              <a:p>
                <a:pPr lvl="1"/>
                <a:r>
                  <a:rPr lang="en-US" dirty="0"/>
                  <a:t>Interpretation</a:t>
                </a:r>
              </a:p>
              <a:p>
                <a:pPr lvl="2"/>
                <a:r>
                  <a:rPr lang="en-US" dirty="0"/>
                  <a:t>The length of the vector </a:t>
                </a:r>
                <a:br>
                  <a:rPr lang="en-US" dirty="0"/>
                </a:br>
                <a:r>
                  <a:rPr lang="en-US" dirty="0"/>
                  <a:t>tells us how steep the maximum is</a:t>
                </a:r>
              </a:p>
              <a:p>
                <a:pPr lvl="3"/>
                <a:r>
                  <a:rPr lang="en-US" dirty="0"/>
                  <a:t>Long vector = very, very steep;</a:t>
                </a:r>
                <a:br>
                  <a:rPr lang="en-US" dirty="0"/>
                </a:br>
                <a:r>
                  <a:rPr lang="en-US" dirty="0"/>
                  <a:t>short vector = relatively flat</a:t>
                </a:r>
              </a:p>
              <a:p>
                <a:pPr lvl="2"/>
                <a:r>
                  <a:rPr lang="en-US" dirty="0"/>
                  <a:t>The direction of the vector </a:t>
                </a:r>
                <a:br>
                  <a:rPr lang="en-US" dirty="0"/>
                </a:br>
                <a:r>
                  <a:rPr lang="en-US" dirty="0"/>
                  <a:t>tells us where to go in order</a:t>
                </a:r>
                <a:br>
                  <a:rPr lang="en-US" dirty="0"/>
                </a:br>
                <a:r>
                  <a:rPr lang="en-US" dirty="0"/>
                  <a:t>to get there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81" y="2820483"/>
            <a:ext cx="5094144" cy="38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70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Gradients will almost work</a:t>
                </a:r>
              </a:p>
              <a:p>
                <a:pPr lvl="1"/>
                <a:r>
                  <a:rPr lang="en-US" dirty="0"/>
                  <a:t>Except they show us the highest point, and we're looking for the lowest one</a:t>
                </a:r>
              </a:p>
              <a:p>
                <a:pPr lvl="1"/>
                <a:r>
                  <a:rPr lang="en-US" dirty="0"/>
                  <a:t>Solution: just take the negative gradient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Ascending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the same as descending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good now, but how is the gradient defined?</a:t>
                </a:r>
              </a:p>
              <a:p>
                <a:pPr lvl="1"/>
                <a:r>
                  <a:rPr lang="en-US" dirty="0"/>
                  <a:t>We saw from the picture that it’s related to a function</a:t>
                </a:r>
              </a:p>
              <a:p>
                <a:pPr lvl="1"/>
                <a:r>
                  <a:rPr lang="en-US" dirty="0"/>
                  <a:t>The gradient of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the</a:t>
                </a:r>
                <a:br>
                  <a:rPr lang="en-US" dirty="0"/>
                </a:br>
                <a:r>
                  <a:rPr lang="en-US" dirty="0"/>
                  <a:t>following components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dirty="0"/>
                  <a:t> symbol means "partial derivative"</a:t>
                </a:r>
              </a:p>
              <a:p>
                <a:pPr lvl="2"/>
                <a:r>
                  <a:rPr lang="en-US" dirty="0"/>
                  <a:t>If you don't understand this, you only need to know that partial derivatives</a:t>
                </a:r>
                <a:br>
                  <a:rPr lang="en-US" dirty="0"/>
                </a:br>
                <a:r>
                  <a:rPr lang="en-US" dirty="0"/>
                  <a:t>are quite easy to calculate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6620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(3)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Remember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can prove that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∑(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can be implemented easily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Note how this code makes use of </a:t>
                </a:r>
                <a:r>
                  <a:rPr lang="en-US" dirty="0">
                    <a:latin typeface="Consolas" panose="020B0609020204030204" pitchFamily="49" charset="0"/>
                  </a:rPr>
                  <a:t>numpy</a:t>
                </a:r>
                <a:r>
                  <a:rPr lang="en-US" dirty="0"/>
                  <a:t> and its </a:t>
                </a:r>
                <a:br>
                  <a:rPr lang="en-US" dirty="0"/>
                </a:br>
                <a:r>
                  <a:rPr lang="en-US" dirty="0"/>
                  <a:t>extremely easy operations on arrays</a:t>
                </a:r>
              </a:p>
              <a:p>
                <a:r>
                  <a:rPr lang="en-US" dirty="0"/>
                  <a:t>Now, if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we can calculate the gradient vector</a:t>
                </a:r>
              </a:p>
              <a:p>
                <a:pPr lvl="1"/>
                <a:r>
                  <a:rPr lang="en-US" dirty="0"/>
                  <a:t>You'll also see the gradient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being denoted as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This is simply math notation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612702" y="3111859"/>
            <a:ext cx="7550223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a_gradient = -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/ len(x) * np.sum(x * (y - (a * x + b)))</a:t>
            </a:r>
          </a:p>
          <a:p>
            <a:r>
              <a:rPr lang="en-US" dirty="0">
                <a:solidFill>
                  <a:srgbClr val="000000"/>
                </a:solidFill>
              </a:rPr>
              <a:t>b_gradient = -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/ len(y) * np.sum(y - (a * x + b))</a:t>
            </a:r>
          </a:p>
        </p:txBody>
      </p:sp>
    </p:spTree>
    <p:extLst>
      <p:ext uri="{BB962C8B-B14F-4D97-AF65-F5344CB8AC3E}">
        <p14:creationId xmlns:p14="http://schemas.microsoft.com/office/powerpoint/2010/main" val="3493272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(4)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Let's now get to the real descent</a:t>
                </a:r>
              </a:p>
              <a:p>
                <a:r>
                  <a:rPr lang="en-US" dirty="0"/>
                  <a:t>Iterative algorithm – perform as long as needed</a:t>
                </a:r>
              </a:p>
              <a:p>
                <a:pPr lvl="1"/>
                <a:r>
                  <a:rPr lang="en-US" dirty="0"/>
                  <a:t>Start from some point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Decide how big steps to take: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Called "learning rate" in ML terminology</a:t>
                </a:r>
              </a:p>
              <a:p>
                <a:pPr lvl="1"/>
                <a:r>
                  <a:rPr lang="en-US" dirty="0"/>
                  <a:t>Use the current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to compute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tells us how much to move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direction in order</a:t>
                </a:r>
                <a:br>
                  <a:rPr lang="en-US" dirty="0"/>
                </a:br>
                <a:r>
                  <a:rPr lang="en-US" dirty="0"/>
                  <a:t>to get to the minimum</a:t>
                </a:r>
              </a:p>
              <a:p>
                <a:pPr lvl="2"/>
                <a:r>
                  <a:rPr lang="en-US" dirty="0"/>
                  <a:t>Similar for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Take a step with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in each direction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are the new coordinates</a:t>
                </a:r>
              </a:p>
              <a:p>
                <a:pPr lvl="1"/>
                <a:r>
                  <a:rPr lang="en-US" dirty="0"/>
                  <a:t>Repeat the two preceding steps as needed</a:t>
                </a:r>
              </a:p>
              <a:p>
                <a:pPr lvl="2"/>
                <a:r>
                  <a:rPr lang="en-US" b="0" dirty="0"/>
                  <a:t>Usually, we do thi</a:t>
                </a:r>
                <a:r>
                  <a:rPr lang="en-US" dirty="0"/>
                  <a:t>s for a fixed number of iterations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9854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Code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Gradient descent step</a:t>
            </a:r>
          </a:p>
          <a:p>
            <a:pPr lvl="1"/>
            <a:endParaRPr lang="en-US" dirty="0"/>
          </a:p>
          <a:p>
            <a:pPr lvl="1"/>
            <a:endParaRPr lang="en-US" b="0" dirty="0"/>
          </a:p>
          <a:p>
            <a:pPr lvl="1"/>
            <a:endParaRPr lang="en-US" dirty="0"/>
          </a:p>
          <a:p>
            <a:endParaRPr lang="en-US" b="0" dirty="0"/>
          </a:p>
          <a:p>
            <a:r>
              <a:rPr lang="en-US" b="0" dirty="0"/>
              <a:t>Entire process: 1000 iterations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574602" y="1340209"/>
            <a:ext cx="8864673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def</a:t>
            </a:r>
            <a:r>
              <a:rPr lang="en-US" dirty="0">
                <a:solidFill>
                  <a:srgbClr val="000000"/>
                </a:solidFill>
              </a:rPr>
              <a:t> perform_gradient_descent(x, y, a, b, learning_rate):</a:t>
            </a:r>
          </a:p>
          <a:p>
            <a:r>
              <a:rPr lang="en-US" dirty="0">
                <a:solidFill>
                  <a:srgbClr val="000000"/>
                </a:solidFill>
              </a:rPr>
              <a:t>    a_gradient = -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/ len(x) * np.sum(x * (y - (a * x + b)))</a:t>
            </a:r>
          </a:p>
          <a:p>
            <a:r>
              <a:rPr lang="en-US" dirty="0">
                <a:solidFill>
                  <a:srgbClr val="000000"/>
                </a:solidFill>
              </a:rPr>
              <a:t>    b_gradient = -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/ len(y) * np.sum(y - (a * x + b))</a:t>
            </a:r>
          </a:p>
          <a:p>
            <a:r>
              <a:rPr lang="en-US" dirty="0">
                <a:solidFill>
                  <a:srgbClr val="000000"/>
                </a:solidFill>
              </a:rPr>
              <a:t>    new_a = a - a_gradient * learning_rate</a:t>
            </a:r>
          </a:p>
          <a:p>
            <a:r>
              <a:rPr lang="en-US" dirty="0">
                <a:solidFill>
                  <a:srgbClr val="000000"/>
                </a:solidFill>
              </a:rPr>
              <a:t>    new_b = b - b_gradient * learning_rate</a:t>
            </a:r>
          </a:p>
          <a:p>
            <a:r>
              <a:rPr lang="en-US" dirty="0">
                <a:solidFill>
                  <a:srgbClr val="0000FF"/>
                </a:solidFill>
              </a:rPr>
              <a:t>    return</a:t>
            </a:r>
            <a:r>
              <a:rPr lang="en-US" dirty="0">
                <a:solidFill>
                  <a:srgbClr val="000000"/>
                </a:solidFill>
              </a:rPr>
              <a:t> (new_a, new_b)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602" y="3664309"/>
            <a:ext cx="8864673" cy="286232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model_a, model_b = -</a:t>
            </a:r>
            <a:r>
              <a:rPr lang="en-US" dirty="0">
                <a:solidFill>
                  <a:srgbClr val="09885A"/>
                </a:solidFill>
              </a:rPr>
              <a:t>10, 20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# Start points; can be anywhere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alpha = </a:t>
            </a:r>
            <a:r>
              <a:rPr lang="en-US" dirty="0">
                <a:solidFill>
                  <a:srgbClr val="09885A"/>
                </a:solidFill>
              </a:rPr>
              <a:t>0.01 </a:t>
            </a:r>
            <a:r>
              <a:rPr lang="en-US" dirty="0">
                <a:solidFill>
                  <a:srgbClr val="008000"/>
                </a:solidFill>
              </a:rPr>
              <a:t># Learning rate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step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range(</a:t>
            </a:r>
            <a:r>
              <a:rPr lang="en-US" dirty="0">
                <a:solidFill>
                  <a:srgbClr val="09885A"/>
                </a:solidFill>
              </a:rPr>
              <a:t>1001</a:t>
            </a:r>
            <a:r>
              <a:rPr lang="en-US" dirty="0">
                <a:solidFill>
                  <a:srgbClr val="000000"/>
                </a:solidFill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</a:rPr>
              <a:t>    model_a, model_b = perform_gradient_descent(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data_x, data_y, model_a, model_b, alpha)</a:t>
            </a:r>
          </a:p>
          <a:p>
            <a:r>
              <a:rPr lang="en-US" dirty="0">
                <a:solidFill>
                  <a:srgbClr val="0000FF"/>
                </a:solidFill>
              </a:rPr>
              <a:t>    if</a:t>
            </a:r>
            <a:r>
              <a:rPr lang="en-US" dirty="0">
                <a:solidFill>
                  <a:srgbClr val="000000"/>
                </a:solidFill>
              </a:rPr>
              <a:t> step % </a:t>
            </a:r>
            <a:r>
              <a:rPr lang="en-US" dirty="0">
                <a:solidFill>
                  <a:srgbClr val="09885A"/>
                </a:solidFill>
              </a:rPr>
              <a:t>100</a:t>
            </a:r>
            <a:r>
              <a:rPr lang="en-US" dirty="0">
                <a:solidFill>
                  <a:srgbClr val="000000"/>
                </a:solidFill>
              </a:rPr>
              <a:t> == 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</a:rPr>
              <a:t>        error = calculate_loss(data_x, data_y, model_a, model_b)</a:t>
            </a:r>
          </a:p>
          <a:p>
            <a:r>
              <a:rPr lang="en-US" dirty="0">
                <a:solidFill>
                  <a:srgbClr val="0000FF"/>
                </a:solidFill>
              </a:rPr>
              <a:t>        print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"Step {}: a = {}, b = {}, J = {}"</a:t>
            </a:r>
            <a:r>
              <a:rPr lang="en-US" dirty="0">
                <a:solidFill>
                  <a:srgbClr val="000000"/>
                </a:solidFill>
              </a:rPr>
              <a:t>.format(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step, model_a, model_b, error))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"Final line: {} * x + {}"</a:t>
            </a:r>
            <a:r>
              <a:rPr lang="en-US" dirty="0">
                <a:solidFill>
                  <a:srgbClr val="000000"/>
                </a:solidFill>
              </a:rPr>
              <a:t>.format(model_a, model_b)) </a:t>
            </a:r>
          </a:p>
        </p:txBody>
      </p:sp>
    </p:spTree>
    <p:extLst>
      <p:ext uri="{BB962C8B-B14F-4D97-AF65-F5344CB8AC3E}">
        <p14:creationId xmlns:p14="http://schemas.microsoft.com/office/powerpoint/2010/main" val="4033808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Interpretation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Going through the entire process, we now have a line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0" dirty="0"/>
                  <a:t> which describes our data in the best way</a:t>
                </a:r>
              </a:p>
              <a:p>
                <a:pPr lvl="1"/>
                <a:r>
                  <a:rPr lang="en-US" dirty="0"/>
                  <a:t>We could plot the evolution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b="0" dirty="0"/>
                  <a:t> to see that it always decreases</a:t>
                </a:r>
              </a:p>
              <a:p>
                <a:pPr lvl="2"/>
                <a:r>
                  <a:rPr lang="en-US" dirty="0"/>
                  <a:t>If it doesn’t, this indicates a problem with our algorithm</a:t>
                </a:r>
              </a:p>
              <a:p>
                <a:r>
                  <a:rPr lang="en-US" b="0" dirty="0"/>
                  <a:t>This was a lot of work</a:t>
                </a:r>
              </a:p>
              <a:p>
                <a:pPr lvl="1"/>
                <a:r>
                  <a:rPr lang="en-US" dirty="0"/>
                  <a:t>Thankfully, there are libraries that hide away all that complexity</a:t>
                </a:r>
                <a:br>
                  <a:rPr lang="en-US" dirty="0"/>
                </a:br>
                <a:r>
                  <a:rPr lang="en-US" dirty="0"/>
                  <a:t>for us</a:t>
                </a:r>
              </a:p>
              <a:p>
                <a:pPr lvl="1"/>
                <a:r>
                  <a:rPr lang="en-US" dirty="0">
                    <a:latin typeface="Consolas" panose="020B0609020204030204" pitchFamily="49" charset="0"/>
                  </a:rPr>
                  <a:t>scikit-learn</a:t>
                </a:r>
                <a:r>
                  <a:rPr lang="en-US" dirty="0"/>
                  <a:t> is the most popular of them</a:t>
                </a:r>
              </a:p>
              <a:p>
                <a:pPr lvl="2"/>
                <a:r>
                  <a:rPr lang="en-US" dirty="0"/>
                  <a:t>Arguably, the most popular of the </a:t>
                </a:r>
                <a:r>
                  <a:rPr lang="en-US" dirty="0">
                    <a:latin typeface="Consolas" panose="020B0609020204030204" pitchFamily="49" charset="0"/>
                  </a:rPr>
                  <a:t>scikit</a:t>
                </a:r>
                <a:r>
                  <a:rPr lang="en-US" dirty="0"/>
                  <a:t>s as well</a:t>
                </a:r>
              </a:p>
              <a:p>
                <a:pPr lvl="1"/>
                <a:r>
                  <a:rPr lang="en-US" dirty="0"/>
                  <a:t>Also, generalizes trivially to more dimensions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888927" y="5093059"/>
            <a:ext cx="7550223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sklearn.linear_model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LinearRegression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model = LinearRegression()</a:t>
            </a:r>
          </a:p>
          <a:p>
            <a:r>
              <a:rPr lang="en-US" dirty="0">
                <a:solidFill>
                  <a:srgbClr val="000000"/>
                </a:solidFill>
              </a:rPr>
              <a:t>model.fit(data_x.reshape(-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), data_y)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(model.coef_, model.intercept_)</a:t>
            </a:r>
          </a:p>
        </p:txBody>
      </p:sp>
    </p:spTree>
    <p:extLst>
      <p:ext uri="{BB962C8B-B14F-4D97-AF65-F5344CB8AC3E}">
        <p14:creationId xmlns:p14="http://schemas.microsoft.com/office/powerpoint/2010/main" val="579841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regression model to classify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9592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name is a bit misleading</a:t>
                </a:r>
              </a:p>
              <a:p>
                <a:pPr lvl="1"/>
                <a:r>
                  <a:rPr lang="en-US" dirty="0"/>
                  <a:t>This is used for classification</a:t>
                </a:r>
              </a:p>
              <a:p>
                <a:r>
                  <a:rPr lang="en-US" dirty="0"/>
                  <a:t>Two classes, 0 and 1</a:t>
                </a:r>
              </a:p>
              <a:p>
                <a:pPr lvl="1"/>
                <a:r>
                  <a:rPr lang="en-US" dirty="0"/>
                  <a:t>Can generalize to more classes using a "trick"</a:t>
                </a:r>
              </a:p>
              <a:p>
                <a:r>
                  <a:rPr lang="en-US" dirty="0"/>
                  <a:t>A function to discriminate: </a:t>
                </a:r>
                <a:r>
                  <a:rPr lang="en-US" b="1" dirty="0"/>
                  <a:t>sigmoid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We'll look at the implementation later</a:t>
                </a:r>
              </a:p>
              <a:p>
                <a:r>
                  <a:rPr lang="en-US" dirty="0"/>
                  <a:t>Loss function</a:t>
                </a:r>
              </a:p>
              <a:p>
                <a:pPr lvl="1"/>
                <a:r>
                  <a:rPr lang="en-US" dirty="0"/>
                  <a:t>Similar to the linear regression cost function</a:t>
                </a:r>
              </a:p>
              <a:p>
                <a:r>
                  <a:rPr lang="en-US" dirty="0"/>
                  <a:t>Gradient descent</a:t>
                </a:r>
              </a:p>
              <a:p>
                <a:r>
                  <a:rPr lang="en-US" dirty="0"/>
                  <a:t>Usage in </a:t>
                </a:r>
                <a:r>
                  <a:rPr lang="en-US" dirty="0">
                    <a:latin typeface="Consolas" panose="020B0609020204030204" pitchFamily="49" charset="0"/>
                  </a:rPr>
                  <a:t>scikit-learn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27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930" y="2616716"/>
            <a:ext cx="3075205" cy="20391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7450" y="6201608"/>
            <a:ext cx="7550223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sklearn.linear_model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LogisticRegression</a:t>
            </a:r>
          </a:p>
        </p:txBody>
      </p:sp>
    </p:spTree>
    <p:extLst>
      <p:ext uri="{BB962C8B-B14F-4D97-AF65-F5344CB8AC3E}">
        <p14:creationId xmlns:p14="http://schemas.microsoft.com/office/powerpoint/2010/main" val="2225617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Process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dealt mainly with the modelling part</a:t>
            </a:r>
          </a:p>
          <a:p>
            <a:pPr lvl="1"/>
            <a:r>
              <a:rPr lang="en-US" dirty="0"/>
              <a:t>It's only a piece of the puzzle</a:t>
            </a:r>
          </a:p>
          <a:p>
            <a:r>
              <a:rPr lang="en-US" dirty="0"/>
              <a:t>Many algorithms to choose from</a:t>
            </a:r>
          </a:p>
          <a:p>
            <a:pPr lvl="1"/>
            <a:r>
              <a:rPr lang="en-US" dirty="0"/>
              <a:t>Each with its own features and drawbacks</a:t>
            </a:r>
          </a:p>
          <a:p>
            <a:r>
              <a:rPr lang="en-US" dirty="0"/>
              <a:t>Many ways to test that we're on a correct path</a:t>
            </a:r>
          </a:p>
          <a:p>
            <a:r>
              <a:rPr lang="en-US" dirty="0"/>
              <a:t>The end result depends mainly on</a:t>
            </a:r>
          </a:p>
          <a:p>
            <a:pPr lvl="1"/>
            <a:r>
              <a:rPr lang="en-US" dirty="0"/>
              <a:t>The person working on the dataset</a:t>
            </a:r>
          </a:p>
          <a:p>
            <a:pPr lvl="1"/>
            <a:r>
              <a:rPr lang="en-US" dirty="0"/>
              <a:t>The data quality</a:t>
            </a:r>
          </a:p>
          <a:p>
            <a:pPr lvl="1"/>
            <a:r>
              <a:rPr lang="en-US" dirty="0"/>
              <a:t>Less prominent but also worth mentioning</a:t>
            </a:r>
          </a:p>
          <a:p>
            <a:pPr lvl="2"/>
            <a:r>
              <a:rPr lang="en-US" dirty="0"/>
              <a:t>Data size (bigger is usually better)</a:t>
            </a:r>
          </a:p>
          <a:p>
            <a:pPr lvl="2"/>
            <a:r>
              <a:rPr lang="en-US" dirty="0"/>
              <a:t>Data acquisition and sampling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8105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  <a:p>
            <a:pPr lvl="1"/>
            <a:r>
              <a:rPr lang="en-US" dirty="0"/>
              <a:t>Regression, classification</a:t>
            </a:r>
          </a:p>
          <a:p>
            <a:pPr lvl="1"/>
            <a:r>
              <a:rPr lang="en-US" dirty="0"/>
              <a:t>Machine learning: putting it all together</a:t>
            </a:r>
          </a:p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Motivation, derivation, usage</a:t>
            </a:r>
          </a:p>
          <a:p>
            <a:pPr lvl="1"/>
            <a:r>
              <a:rPr lang="en-US" dirty="0"/>
              <a:t>More involved example</a:t>
            </a:r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Motivation, usage</a:t>
            </a:r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  <a:p>
            <a:pPr lvl="1"/>
            <a:r>
              <a:rPr lang="en-US" dirty="0"/>
              <a:t>Regression, classification</a:t>
            </a:r>
          </a:p>
          <a:p>
            <a:pPr lvl="1"/>
            <a:r>
              <a:rPr lang="en-US" dirty="0"/>
              <a:t>Machine learning: putting it all together</a:t>
            </a:r>
          </a:p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Motivation, derivation, usage</a:t>
            </a:r>
          </a:p>
          <a:p>
            <a:pPr lvl="1"/>
            <a:r>
              <a:rPr lang="en-US" dirty="0"/>
              <a:t>More involved example</a:t>
            </a:r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Motivation, usage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of modelling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02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Modelling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 part of the data science process, we want to get</a:t>
                </a:r>
                <a:br>
                  <a:rPr lang="en-US" dirty="0"/>
                </a:br>
                <a:r>
                  <a:rPr lang="en-US" dirty="0"/>
                  <a:t>a clear idea of what processes generate our data</a:t>
                </a:r>
              </a:p>
              <a:p>
                <a:pPr lvl="1"/>
                <a:r>
                  <a:rPr lang="en-US" dirty="0">
                    <a:solidFill>
                      <a:srgbClr val="2196F3"/>
                    </a:solidFill>
                  </a:rPr>
                  <a:t>Scientific method</a:t>
                </a:r>
                <a:r>
                  <a:rPr lang="en-US" dirty="0"/>
                  <a:t>: Form a hypothesis and test it</a:t>
                </a:r>
              </a:p>
              <a:p>
                <a:pPr lvl="1"/>
                <a:r>
                  <a:rPr lang="en-US" dirty="0"/>
                  <a:t>Extension: Find a way to understand what’s in the data</a:t>
                </a:r>
              </a:p>
              <a:p>
                <a:pPr lvl="2"/>
                <a:r>
                  <a:rPr lang="en-US" dirty="0"/>
                  <a:t>We already did this a lot of times: "mental models" captured our ideas</a:t>
                </a:r>
              </a:p>
              <a:p>
                <a:r>
                  <a:rPr lang="en-US" dirty="0"/>
                  <a:t>A stricter way of modelling</a:t>
                </a:r>
              </a:p>
              <a:p>
                <a:pPr lvl="1"/>
                <a:r>
                  <a:rPr lang="en-US" dirty="0"/>
                  <a:t>Treat the data generating process</a:t>
                </a:r>
                <a:br>
                  <a:rPr lang="en-US" dirty="0"/>
                </a:br>
                <a:r>
                  <a:rPr lang="en-US" dirty="0"/>
                  <a:t>as a function</a:t>
                </a:r>
              </a:p>
              <a:p>
                <a:pPr lvl="2"/>
                <a:r>
                  <a:rPr lang="en-US" dirty="0"/>
                  <a:t>"Black box"</a:t>
                </a:r>
              </a:p>
              <a:p>
                <a:pPr lvl="1"/>
                <a:r>
                  <a:rPr lang="en-US" dirty="0"/>
                  <a:t>Make some assumptions</a:t>
                </a:r>
              </a:p>
              <a:p>
                <a:pPr lvl="1"/>
                <a:r>
                  <a:rPr lang="en-US" dirty="0"/>
                  <a:t>Create a simplified version of reality</a:t>
                </a:r>
                <a:br>
                  <a:rPr lang="en-US" dirty="0"/>
                </a:br>
                <a:r>
                  <a:rPr lang="en-US" dirty="0"/>
                  <a:t>under your assumptions</a:t>
                </a:r>
              </a:p>
              <a:p>
                <a:pPr lvl="1"/>
                <a:r>
                  <a:rPr lang="en-US" dirty="0"/>
                  <a:t>Check your model against reality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Create better and more complex models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 b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275" y="3786765"/>
            <a:ext cx="4624073" cy="195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1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Peek at Machine Learning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is "making computers learn </a:t>
            </a:r>
            <a:br>
              <a:rPr lang="en-US" dirty="0"/>
            </a:br>
            <a:r>
              <a:rPr lang="en-US" dirty="0"/>
              <a:t>with experience, without being explicitly programmed"</a:t>
            </a:r>
          </a:p>
          <a:p>
            <a:pPr lvl="1"/>
            <a:r>
              <a:rPr lang="en-US" dirty="0"/>
              <a:t>Similar to how humans learn</a:t>
            </a:r>
          </a:p>
          <a:p>
            <a:r>
              <a:rPr lang="en-US" dirty="0"/>
              <a:t>It's all about models</a:t>
            </a:r>
          </a:p>
          <a:p>
            <a:pPr lvl="1"/>
            <a:r>
              <a:rPr lang="en-US" dirty="0"/>
              <a:t>ML follows the same processes as we’re going to do</a:t>
            </a:r>
          </a:p>
          <a:p>
            <a:pPr lvl="1"/>
            <a:r>
              <a:rPr lang="en-US" dirty="0"/>
              <a:t>ML algorithms are basically "function approximations"</a:t>
            </a:r>
          </a:p>
          <a:p>
            <a:pPr lvl="2"/>
            <a:r>
              <a:rPr lang="en-US" dirty="0"/>
              <a:t>Each algorithm does its own thing, i.e.</a:t>
            </a:r>
            <a:r>
              <a:rPr lang="bg-BG"/>
              <a:t>,</a:t>
            </a:r>
            <a:r>
              <a:rPr lang="en-US"/>
              <a:t> </a:t>
            </a:r>
            <a:r>
              <a:rPr lang="en-US" dirty="0"/>
              <a:t>has different assumptions,</a:t>
            </a:r>
            <a:br>
              <a:rPr lang="en-US" dirty="0"/>
            </a:br>
            <a:r>
              <a:rPr lang="en-US" dirty="0"/>
              <a:t>scope and performance</a:t>
            </a:r>
          </a:p>
          <a:p>
            <a:r>
              <a:rPr lang="en-US" dirty="0"/>
              <a:t>It's also about selecting the best model</a:t>
            </a:r>
          </a:p>
          <a:p>
            <a:pPr lvl="1"/>
            <a:r>
              <a:rPr lang="en-US" dirty="0"/>
              <a:t>There are many "helper algorithms" to do so – either </a:t>
            </a:r>
            <a:br>
              <a:rPr lang="en-US" dirty="0"/>
            </a:br>
            <a:r>
              <a:rPr lang="en-US" dirty="0"/>
              <a:t>fully automated or semi-automated</a:t>
            </a:r>
          </a:p>
          <a:p>
            <a:pPr lvl="2"/>
            <a:r>
              <a:rPr lang="en-US" dirty="0"/>
              <a:t>Visualization algorithms, </a:t>
            </a:r>
          </a:p>
          <a:p>
            <a:pPr lvl="2"/>
            <a:r>
              <a:rPr lang="en-US" dirty="0"/>
              <a:t>Fine-tuning algorithms</a:t>
            </a:r>
          </a:p>
          <a:p>
            <a:pPr lvl="2"/>
            <a:r>
              <a:rPr lang="en-US" dirty="0"/>
              <a:t>Model selection algorithms,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6946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Peek at Machine Learning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a lot of classes of problems</a:t>
            </a:r>
          </a:p>
          <a:p>
            <a:r>
              <a:rPr lang="en-US" dirty="0"/>
              <a:t>The most used two</a:t>
            </a:r>
          </a:p>
          <a:p>
            <a:pPr lvl="1"/>
            <a:r>
              <a:rPr lang="en-US" b="1" dirty="0">
                <a:solidFill>
                  <a:srgbClr val="2196F3"/>
                </a:solidFill>
              </a:rPr>
              <a:t>Regression</a:t>
            </a:r>
            <a:r>
              <a:rPr lang="en-US" dirty="0"/>
              <a:t> – model a function which returns </a:t>
            </a:r>
            <a:br>
              <a:rPr lang="en-US" dirty="0"/>
            </a:br>
            <a:r>
              <a:rPr lang="en-US" dirty="0"/>
              <a:t>a number (i.e., returns a continuous variable)</a:t>
            </a:r>
          </a:p>
          <a:p>
            <a:pPr lvl="2"/>
            <a:r>
              <a:rPr lang="en-US" dirty="0"/>
              <a:t>Example: predict the temperature tomorrow</a:t>
            </a:r>
          </a:p>
          <a:p>
            <a:pPr lvl="1"/>
            <a:r>
              <a:rPr lang="en-US" b="1" dirty="0">
                <a:solidFill>
                  <a:srgbClr val="2196F3"/>
                </a:solidFill>
              </a:rPr>
              <a:t>Classification</a:t>
            </a:r>
            <a:r>
              <a:rPr lang="en-US" dirty="0"/>
              <a:t> – model a function which tries</a:t>
            </a:r>
            <a:br>
              <a:rPr lang="en-US" dirty="0"/>
            </a:br>
            <a:r>
              <a:rPr lang="en-US" dirty="0"/>
              <a:t>to differentiate between two (or more)</a:t>
            </a:r>
            <a:br>
              <a:rPr lang="en-US" dirty="0"/>
            </a:br>
            <a:r>
              <a:rPr lang="en-US" dirty="0"/>
              <a:t>predefined types of things</a:t>
            </a:r>
          </a:p>
          <a:p>
            <a:pPr lvl="2"/>
            <a:r>
              <a:rPr lang="en-US" dirty="0"/>
              <a:t>Example: predict if an image is of a cat or not</a:t>
            </a:r>
          </a:p>
          <a:p>
            <a:r>
              <a:rPr lang="en-US" dirty="0"/>
              <a:t>The essence: once we assume a model, </a:t>
            </a:r>
            <a:r>
              <a:rPr lang="en-US" b="1" dirty="0"/>
              <a:t>we can make predictions</a:t>
            </a:r>
            <a:r>
              <a:rPr lang="en-US" dirty="0"/>
              <a:t> about function outputs</a:t>
            </a:r>
          </a:p>
          <a:p>
            <a:pPr lvl="1"/>
            <a:r>
              <a:rPr lang="en-US" dirty="0"/>
              <a:t>Thus, we can capture patterns in an otherwise </a:t>
            </a:r>
            <a:br>
              <a:rPr lang="en-US" dirty="0"/>
            </a:br>
            <a:r>
              <a:rPr lang="en-US" dirty="0"/>
              <a:t>unpredictable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972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continuous values… </a:t>
            </a:r>
            <a:br>
              <a:rPr lang="en-US" dirty="0"/>
            </a:br>
            <a:r>
              <a:rPr lang="en-US" dirty="0"/>
              <a:t>and torture first-semester students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686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Intuition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Regression – predicting a continuous variable</a:t>
                </a:r>
              </a:p>
              <a:p>
                <a:r>
                  <a:rPr lang="en-US" dirty="0"/>
                  <a:t>Problem statement</a:t>
                </a:r>
              </a:p>
              <a:p>
                <a:pPr lvl="1"/>
                <a:r>
                  <a:rPr lang="en-US" dirty="0"/>
                  <a:t>Given pairs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points, create a model</a:t>
                </a:r>
              </a:p>
              <a:p>
                <a:pPr lvl="2"/>
                <a:r>
                  <a:rPr lang="en-US" dirty="0"/>
                  <a:t>Under the assumption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depends linearly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(and nothing else)</a:t>
                </a:r>
              </a:p>
              <a:p>
                <a:r>
                  <a:rPr lang="en-US" dirty="0"/>
                  <a:t>Linear regression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– unknown parameters</a:t>
                </a:r>
              </a:p>
              <a:p>
                <a:pPr lvl="2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Real case: we have many sources of error</a:t>
                </a:r>
              </a:p>
              <a:p>
                <a:pPr lvl="2"/>
                <a:r>
                  <a:rPr lang="en-US" dirty="0"/>
                  <a:t>So, the relationship we observe, cannot be perfect</a:t>
                </a:r>
              </a:p>
              <a:p>
                <a:pPr lvl="2"/>
                <a:r>
                  <a:rPr lang="en-US" dirty="0"/>
                  <a:t>There is some noise added to our data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– noise</a:t>
                </a:r>
              </a:p>
              <a:p>
                <a:pPr lvl="2"/>
                <a:r>
                  <a:rPr lang="en-US" dirty="0"/>
                  <a:t>We </a:t>
                </a:r>
                <a:r>
                  <a:rPr lang="en-US" b="1" dirty="0"/>
                  <a:t>don't want</a:t>
                </a:r>
                <a:r>
                  <a:rPr lang="en-US" dirty="0"/>
                  <a:t> to model the noise, only the "useful function"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400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</TotalTime>
  <Words>2697</Words>
  <Application>Microsoft Office PowerPoint</Application>
  <PresentationFormat>Widescreen</PresentationFormat>
  <Paragraphs>339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Cambria Math</vt:lpstr>
      <vt:lpstr>Consolas</vt:lpstr>
      <vt:lpstr>Montserrat Medium</vt:lpstr>
      <vt:lpstr>Open Sans</vt:lpstr>
      <vt:lpstr>Wingdings</vt:lpstr>
      <vt:lpstr>Office Theme</vt:lpstr>
      <vt:lpstr>Regression Models</vt:lpstr>
      <vt:lpstr>sli.do #DataScience</vt:lpstr>
      <vt:lpstr>Table of Contents</vt:lpstr>
      <vt:lpstr>Problem Overview</vt:lpstr>
      <vt:lpstr>Data Modelling</vt:lpstr>
      <vt:lpstr>A Quick Peek at Machine Learning</vt:lpstr>
      <vt:lpstr>A Quick Peek at Machine Learning (2)</vt:lpstr>
      <vt:lpstr>Linear Regression</vt:lpstr>
      <vt:lpstr>Linear Regression Intuition</vt:lpstr>
      <vt:lpstr>Generating Data Points</vt:lpstr>
      <vt:lpstr>First Attempt at Modelling</vt:lpstr>
      <vt:lpstr>Distances</vt:lpstr>
      <vt:lpstr>Distances (2)</vt:lpstr>
      <vt:lpstr>Distances (3)</vt:lpstr>
      <vt:lpstr>Cost Function</vt:lpstr>
      <vt:lpstr>Calculating the Loss Function</vt:lpstr>
      <vt:lpstr>Inspecting the Loss Function</vt:lpstr>
      <vt:lpstr>Minimizing the Loss Function</vt:lpstr>
      <vt:lpstr>Minimizing the Loss Function (2)</vt:lpstr>
      <vt:lpstr>Gradient Descent</vt:lpstr>
      <vt:lpstr>Gradient Descent (2)</vt:lpstr>
      <vt:lpstr>Gradient Descent (3)</vt:lpstr>
      <vt:lpstr>Gradient Descent (4)</vt:lpstr>
      <vt:lpstr>Gradient Descent Code</vt:lpstr>
      <vt:lpstr>Results and Interpretation</vt:lpstr>
      <vt:lpstr>Logistic Regression</vt:lpstr>
      <vt:lpstr>Logistic Regression</vt:lpstr>
      <vt:lpstr>Overview of the Process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270</cp:revision>
  <dcterms:created xsi:type="dcterms:W3CDTF">2017-09-11T12:40:37Z</dcterms:created>
  <dcterms:modified xsi:type="dcterms:W3CDTF">2022-07-28T14:43:09Z</dcterms:modified>
</cp:coreProperties>
</file>