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257" r:id="rId4"/>
    <p:sldId id="291" r:id="rId5"/>
    <p:sldId id="333" r:id="rId6"/>
    <p:sldId id="337" r:id="rId7"/>
    <p:sldId id="334" r:id="rId8"/>
    <p:sldId id="335" r:id="rId9"/>
    <p:sldId id="336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259" r:id="rId31"/>
    <p:sldId id="261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4.8.2022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nURh7d8C31XbHprdLkHM6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pplied-data-science/every-arrow-on-this-diagram-is-a-data-science-project-775339e51828" TargetMode="External"/><Relationship Id="rId2" Type="http://schemas.openxmlformats.org/officeDocument/2006/relationships/hyperlink" Target="https://docs.microsoft.com/en-us/azure/machine-learning/team-data-science-process/media/lifecycle/tdsp-lifecycle2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hyperlink" Target="https://arxiv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Freedman%E2%80%93Diaconis_r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istory.howstuffworks.com/history-vs-myth/10-ways-to-spot-fake-news-story1.htm" TargetMode="External"/><Relationship Id="rId2" Type="http://schemas.openxmlformats.org/officeDocument/2006/relationships/hyperlink" Target="http://mentalfloss.com/article/68705/20-cognitive-biases-affect-your-decis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isticsdonewrong.com/" TargetMode="External"/><Relationship Id="rId4" Type="http://schemas.openxmlformats.org/officeDocument/2006/relationships/hyperlink" Target="http://sourcesofinsight.com/3-ways-to-spot-logical-fallaci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pygui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br>
              <a:rPr lang="en-US" dirty="0"/>
            </a:br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everything together: math, code, data, scientific approach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Python has OOP</a:t>
            </a:r>
          </a:p>
          <a:p>
            <a:r>
              <a:rPr lang="en-US" dirty="0"/>
              <a:t>For most of our purposes, it's not necessary</a:t>
            </a:r>
          </a:p>
          <a:p>
            <a:pPr lvl="1"/>
            <a:r>
              <a:rPr lang="en-US" dirty="0"/>
              <a:t>We have used a lot of objects, but we didn't really need</a:t>
            </a:r>
            <a:br>
              <a:rPr lang="en-US" dirty="0"/>
            </a:br>
            <a:r>
              <a:rPr lang="en-US" dirty="0"/>
              <a:t>to create classes</a:t>
            </a:r>
          </a:p>
          <a:p>
            <a:r>
              <a:rPr lang="en-US" dirty="0"/>
              <a:t>We generally prefer a combination of </a:t>
            </a:r>
            <a:r>
              <a:rPr lang="en-US" dirty="0">
                <a:solidFill>
                  <a:srgbClr val="2196F3"/>
                </a:solidFill>
              </a:rPr>
              <a:t>procedural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solidFill>
                  <a:srgbClr val="2196F3"/>
                </a:solidFill>
              </a:rPr>
              <a:t>functional</a:t>
            </a:r>
            <a:r>
              <a:rPr lang="en-US" dirty="0"/>
              <a:t> style</a:t>
            </a:r>
          </a:p>
          <a:p>
            <a:r>
              <a:rPr lang="en-US" dirty="0"/>
              <a:t>If you're comfortable, feel free to use classes</a:t>
            </a:r>
          </a:p>
          <a:p>
            <a:pPr lvl="1"/>
            <a:r>
              <a:rPr lang="en-US" dirty="0"/>
              <a:t>All principles from other OOP languages apply</a:t>
            </a:r>
          </a:p>
          <a:p>
            <a:pPr lvl="1"/>
            <a:r>
              <a:rPr lang="en-US" dirty="0"/>
              <a:t>Once again, the goal is to create readable code, which is easier</a:t>
            </a:r>
            <a:br>
              <a:rPr lang="en-US" dirty="0"/>
            </a:br>
            <a:r>
              <a:rPr lang="en-US" dirty="0"/>
              <a:t>to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682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not to get lost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47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Structure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scientific papers</a:t>
            </a:r>
          </a:p>
          <a:p>
            <a:r>
              <a:rPr lang="en-US" dirty="0"/>
              <a:t>Imports – usually the first cell contains all imports</a:t>
            </a:r>
          </a:p>
          <a:p>
            <a:r>
              <a:rPr lang="en-US" dirty="0"/>
              <a:t>Title, author(s)</a:t>
            </a:r>
          </a:p>
          <a:p>
            <a:r>
              <a:rPr lang="en-US" dirty="0"/>
              <a:t>Abstract – not mandatory, but really good to have</a:t>
            </a:r>
          </a:p>
          <a:p>
            <a:r>
              <a:rPr lang="en-US" dirty="0"/>
              <a:t>Data manipulation process</a:t>
            </a:r>
          </a:p>
          <a:p>
            <a:pPr lvl="1"/>
            <a:r>
              <a:rPr lang="en-US" dirty="0"/>
              <a:t>Divided into sections and subsections</a:t>
            </a:r>
          </a:p>
          <a:p>
            <a:pPr lvl="1"/>
            <a:r>
              <a:rPr lang="en-US" dirty="0"/>
              <a:t>Most commonly: getting data, transformations,</a:t>
            </a:r>
            <a:br>
              <a:rPr lang="en-US" dirty="0"/>
            </a:br>
            <a:r>
              <a:rPr lang="en-US" dirty="0"/>
              <a:t>visualization, modelling, etc.</a:t>
            </a:r>
          </a:p>
          <a:p>
            <a:r>
              <a:rPr lang="en-US" dirty="0"/>
              <a:t>Conclusion(s)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Make sections self-contained, reduce dependencies</a:t>
            </a:r>
          </a:p>
          <a:p>
            <a:pPr lvl="1"/>
            <a:r>
              <a:rPr lang="en-US" dirty="0"/>
              <a:t>Create functions when possible</a:t>
            </a:r>
          </a:p>
          <a:p>
            <a:pPr lvl="2"/>
            <a:r>
              <a:rPr lang="en-US" dirty="0"/>
              <a:t>To avoid creating too many global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703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Usually, projects have one notebook</a:t>
            </a:r>
          </a:p>
          <a:p>
            <a:pPr lvl="1"/>
            <a:r>
              <a:rPr lang="en-US" dirty="0"/>
              <a:t>You may include many notebooks if you wish</a:t>
            </a:r>
          </a:p>
          <a:p>
            <a:pPr lvl="1"/>
            <a:r>
              <a:rPr lang="en-US" dirty="0"/>
              <a:t>You can also import code from notebooks</a:t>
            </a:r>
          </a:p>
          <a:p>
            <a:r>
              <a:rPr lang="en-US" dirty="0"/>
              <a:t>Very long code can be separated in </a:t>
            </a:r>
            <a:r>
              <a:rPr lang="en-US" dirty="0">
                <a:latin typeface="Consolas" panose="020B0609020204030204" pitchFamily="49" charset="0"/>
              </a:rPr>
              <a:t>.py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Not greatly recommended, but sometimes helps</a:t>
            </a:r>
          </a:p>
          <a:p>
            <a:pPr lvl="2"/>
            <a:r>
              <a:rPr lang="en-US" dirty="0"/>
              <a:t>E.g., if the file contains a lot of utility functions</a:t>
            </a:r>
          </a:p>
          <a:p>
            <a:r>
              <a:rPr lang="en-US" dirty="0"/>
              <a:t>Using: simply import the files</a:t>
            </a:r>
          </a:p>
          <a:p>
            <a:pPr lvl="1"/>
            <a:r>
              <a:rPr lang="en-US" dirty="0"/>
              <a:t>Using the file names</a:t>
            </a:r>
          </a:p>
          <a:p>
            <a:pPr lvl="1"/>
            <a:r>
              <a:rPr lang="en-US" dirty="0"/>
              <a:t>You can also create folders and import them</a:t>
            </a:r>
          </a:p>
          <a:p>
            <a:pPr lvl="2"/>
            <a:r>
              <a:rPr lang="en-US" dirty="0"/>
              <a:t>These are called "modules"</a:t>
            </a:r>
          </a:p>
          <a:p>
            <a:pPr lvl="1"/>
            <a:r>
              <a:rPr lang="en-US" dirty="0"/>
              <a:t>We usually put all code in a separate folder, e.g., </a:t>
            </a:r>
            <a:r>
              <a:rPr lang="en-US" dirty="0">
                <a:latin typeface="Consolas" panose="020B0609020204030204" pitchFamily="49" charset="0"/>
              </a:rPr>
              <a:t>libs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utilities</a:t>
            </a:r>
          </a:p>
          <a:p>
            <a:r>
              <a:rPr lang="en-US" dirty="0"/>
              <a:t>Data, images and other assets should also be</a:t>
            </a:r>
            <a:br>
              <a:rPr lang="en-US" dirty="0"/>
            </a:br>
            <a:r>
              <a:rPr lang="en-US" dirty="0"/>
              <a:t>in their own folders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02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Code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not to get your peers angry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74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Hardest way: don't debug at all</a:t>
            </a:r>
          </a:p>
          <a:p>
            <a:r>
              <a:rPr lang="en-US" dirty="0"/>
              <a:t>Easier: use </a:t>
            </a:r>
            <a:r>
              <a:rPr lang="en-US" dirty="0">
                <a:latin typeface="Consolas" panose="020B0609020204030204" pitchFamily="49" charset="0"/>
              </a:rPr>
              <a:t>print()</a:t>
            </a:r>
            <a:r>
              <a:rPr lang="en-US" dirty="0"/>
              <a:t> statements</a:t>
            </a:r>
            <a:br>
              <a:rPr lang="en-US" dirty="0"/>
            </a:br>
            <a:r>
              <a:rPr lang="en-US" dirty="0"/>
              <a:t>at important places</a:t>
            </a:r>
          </a:p>
          <a:p>
            <a:r>
              <a:rPr lang="en-US" dirty="0"/>
              <a:t>Best: use a debugger to trace </a:t>
            </a:r>
            <a:br>
              <a:rPr lang="en-US" dirty="0"/>
            </a:br>
            <a:r>
              <a:rPr lang="en-US" dirty="0"/>
              <a:t>the code execution</a:t>
            </a:r>
          </a:p>
          <a:p>
            <a:pPr lvl="1"/>
            <a:r>
              <a:rPr lang="en-US" dirty="0"/>
              <a:t>Every IDE (such as Visual Studio, VSCode, </a:t>
            </a:r>
            <a:br>
              <a:rPr lang="en-US" dirty="0"/>
            </a:br>
            <a:r>
              <a:rPr lang="en-US" dirty="0"/>
              <a:t>PyCharm, etc.) has one</a:t>
            </a:r>
          </a:p>
          <a:p>
            <a:r>
              <a:rPr lang="en-US" dirty="0"/>
              <a:t>Most important concepts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Step into, step over, step out</a:t>
            </a:r>
          </a:p>
          <a:p>
            <a:pPr lvl="2"/>
            <a:r>
              <a:rPr lang="en-US" dirty="0"/>
              <a:t>These usually have keyboard shortcuts assigned</a:t>
            </a:r>
          </a:p>
          <a:p>
            <a:pPr lvl="1"/>
            <a:r>
              <a:rPr lang="en-US" dirty="0"/>
              <a:t>Variable inspection</a:t>
            </a:r>
          </a:p>
          <a:p>
            <a:pPr lvl="1"/>
            <a:r>
              <a:rPr lang="en-US" dirty="0"/>
              <a:t>Interactive window; terminal</a:t>
            </a:r>
          </a:p>
          <a:p>
            <a:pPr lvl="1"/>
            <a:r>
              <a:rPr lang="en-US" dirty="0"/>
              <a:t>Call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8613" y="717289"/>
            <a:ext cx="2078180" cy="57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Debugging and testing are very scientific processes</a:t>
            </a:r>
          </a:p>
          <a:p>
            <a:pPr lvl="1"/>
            <a:r>
              <a:rPr lang="en-US" dirty="0"/>
              <a:t>Intuitive for most people with math / science background</a:t>
            </a:r>
          </a:p>
          <a:p>
            <a:r>
              <a:rPr lang="en-US" dirty="0"/>
              <a:t>Can show bugs in the code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Cannot show the code is bug-free!</a:t>
            </a:r>
          </a:p>
          <a:p>
            <a:pPr lvl="1"/>
            <a:r>
              <a:rPr lang="en-US" dirty="0"/>
              <a:t>"Absence of evidence is not evidence of absence"</a:t>
            </a:r>
          </a:p>
          <a:p>
            <a:r>
              <a:rPr lang="en-US" dirty="0"/>
              <a:t>Unit tests: pieces of code that test other pieces of code</a:t>
            </a:r>
          </a:p>
          <a:p>
            <a:r>
              <a:rPr lang="en-US" dirty="0"/>
              <a:t>Unit test layout: </a:t>
            </a:r>
            <a:r>
              <a:rPr lang="en-US" b="1" dirty="0">
                <a:solidFill>
                  <a:srgbClr val="2196F3"/>
                </a:solidFill>
              </a:rPr>
              <a:t>AAA</a:t>
            </a:r>
            <a:r>
              <a:rPr lang="en-US" dirty="0"/>
              <a:t> (</a:t>
            </a:r>
            <a:r>
              <a:rPr lang="en-US" b="1" dirty="0">
                <a:solidFill>
                  <a:srgbClr val="2196F3"/>
                </a:solidFill>
              </a:rPr>
              <a:t>A</a:t>
            </a:r>
            <a:r>
              <a:rPr lang="en-US" dirty="0"/>
              <a:t>rrange, </a:t>
            </a:r>
            <a:r>
              <a:rPr lang="en-US" b="1" dirty="0">
                <a:solidFill>
                  <a:srgbClr val="2196F3"/>
                </a:solidFill>
              </a:rPr>
              <a:t>A</a:t>
            </a:r>
            <a:r>
              <a:rPr lang="en-US" dirty="0"/>
              <a:t>ct, </a:t>
            </a:r>
            <a:r>
              <a:rPr lang="en-US" b="1" dirty="0">
                <a:solidFill>
                  <a:srgbClr val="2196F3"/>
                </a:solidFill>
              </a:rPr>
              <a:t>A</a:t>
            </a:r>
            <a:r>
              <a:rPr lang="en-US" dirty="0"/>
              <a:t>ssert)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89574" y="4162000"/>
            <a:ext cx="5241458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sum_numbers(a, b):</a:t>
            </a:r>
          </a:p>
          <a:p>
            <a:r>
              <a:rPr lang="en-US" dirty="0">
                <a:solidFill>
                  <a:srgbClr val="0000FF"/>
                </a:solidFill>
              </a:rPr>
              <a:t>    return</a:t>
            </a:r>
            <a:r>
              <a:rPr lang="en-US" dirty="0">
                <a:solidFill>
                  <a:srgbClr val="000000"/>
                </a:solidFill>
              </a:rPr>
              <a:t> a + b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test_sum_with_zeros():</a:t>
            </a:r>
          </a:p>
          <a:p>
            <a:r>
              <a:rPr lang="en-US" dirty="0">
                <a:solidFill>
                  <a:srgbClr val="000000"/>
                </a:solidFill>
              </a:rPr>
              <a:t>    a 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b 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result = sum_numbers(a, b)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assert</a:t>
            </a:r>
            <a:r>
              <a:rPr lang="en-US" dirty="0">
                <a:solidFill>
                  <a:srgbClr val="000000"/>
                </a:solidFill>
              </a:rPr>
              <a:t> result ==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test_sum_with_zeros()</a:t>
            </a:r>
          </a:p>
        </p:txBody>
      </p:sp>
    </p:spTree>
    <p:extLst>
      <p:ext uri="{BB962C8B-B14F-4D97-AF65-F5344CB8AC3E}">
        <p14:creationId xmlns:p14="http://schemas.microsoft.com/office/powerpoint/2010/main" val="246341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Tests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1880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testing ensures our functions work</a:t>
                </a:r>
              </a:p>
              <a:p>
                <a:r>
                  <a:rPr lang="en-US" dirty="0"/>
                  <a:t>There are many more types of tests</a:t>
                </a:r>
              </a:p>
              <a:p>
                <a:pPr lvl="1"/>
                <a:r>
                  <a:rPr lang="en-US" dirty="0"/>
                  <a:t>Software: integration tests, regression tests, system tests,</a:t>
                </a:r>
                <a:br>
                  <a:rPr lang="en-US" dirty="0"/>
                </a:br>
                <a:r>
                  <a:rPr lang="en-US" dirty="0"/>
                  <a:t>security tests, etc.</a:t>
                </a:r>
              </a:p>
              <a:p>
                <a:pPr lvl="1"/>
                <a:r>
                  <a:rPr lang="en-US" dirty="0"/>
                  <a:t>Data validation tests – these ensure correct formats of the data</a:t>
                </a:r>
              </a:p>
              <a:p>
                <a:r>
                  <a:rPr lang="en-US" dirty="0"/>
                  <a:t>Statistical tests</a:t>
                </a:r>
              </a:p>
              <a:p>
                <a:pPr lvl="1"/>
                <a:r>
                  <a:rPr lang="en-US" dirty="0"/>
                  <a:t>Is my hypothesis (or data model) true?</a:t>
                </a:r>
              </a:p>
              <a:p>
                <a:pPr lvl="1"/>
                <a:r>
                  <a:rPr lang="en-US" dirty="0"/>
                  <a:t>Example: for linear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Another example: train / test set in machine learning</a:t>
                </a:r>
              </a:p>
              <a:p>
                <a:pPr lvl="1"/>
                <a:r>
                  <a:rPr lang="en-US" dirty="0"/>
                  <a:t>"Sanity checks"</a:t>
                </a:r>
              </a:p>
              <a:p>
                <a:pPr lvl="1"/>
                <a:r>
                  <a:rPr lang="en-US" dirty="0"/>
                  <a:t>Plotting graphs, comparisons, etc.</a:t>
                </a:r>
              </a:p>
              <a:p>
                <a:r>
                  <a:rPr lang="en-US" dirty="0"/>
                  <a:t>It's absolutely important to check most (if not all) of our steps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1880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225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Test how fast a code executes</a:t>
            </a:r>
          </a:p>
          <a:p>
            <a:pPr lvl="1"/>
            <a:r>
              <a:rPr lang="en-US" dirty="0"/>
              <a:t>Better: test the code complexity with different arguments</a:t>
            </a:r>
          </a:p>
          <a:p>
            <a:pPr lvl="2"/>
            <a:r>
              <a:rPr lang="en-US" dirty="0"/>
              <a:t>Possibly, plot the results</a:t>
            </a:r>
          </a:p>
          <a:p>
            <a:pPr lvl="1"/>
            <a:r>
              <a:rPr lang="en-US" dirty="0"/>
              <a:t>We can use the </a:t>
            </a:r>
            <a:r>
              <a:rPr lang="en-US" dirty="0">
                <a:latin typeface="Consolas" panose="020B0609020204030204" pitchFamily="49" charset="0"/>
              </a:rPr>
              <a:t>time</a:t>
            </a:r>
            <a:r>
              <a:rPr lang="en-US" dirty="0"/>
              <a:t> library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Important: be careful how you check the time</a:t>
            </a:r>
          </a:p>
          <a:p>
            <a:pPr lvl="1"/>
            <a:r>
              <a:rPr lang="en-US" dirty="0"/>
              <a:t>Average execution over multiple trials to reduce random errors</a:t>
            </a:r>
          </a:p>
          <a:p>
            <a:pPr lvl="1"/>
            <a:r>
              <a:rPr lang="en-US" dirty="0"/>
              <a:t>Do not include initializations and "external" code</a:t>
            </a:r>
          </a:p>
          <a:p>
            <a:pPr lvl="2"/>
            <a:r>
              <a:rPr lang="en-US" dirty="0"/>
              <a:t>Code that you’re not interested in optimizing</a:t>
            </a:r>
          </a:p>
          <a:p>
            <a:r>
              <a:rPr lang="en-US" b="1" dirty="0">
                <a:solidFill>
                  <a:srgbClr val="C00000"/>
                </a:solidFill>
              </a:rPr>
              <a:t>Do not optimize prematurely!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046775" y="2507768"/>
            <a:ext cx="5241458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start = time.time()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1000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</a:rPr>
              <a:t>    sum(numbers)</a:t>
            </a:r>
          </a:p>
          <a:p>
            <a:r>
              <a:rPr lang="en-US" dirty="0">
                <a:solidFill>
                  <a:srgbClr val="000000"/>
                </a:solidFill>
              </a:rPr>
              <a:t>stop = time.time()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(stop - start)</a:t>
            </a:r>
          </a:p>
        </p:txBody>
      </p:sp>
    </p:spTree>
    <p:extLst>
      <p:ext uri="{BB962C8B-B14F-4D97-AF65-F5344CB8AC3E}">
        <p14:creationId xmlns:p14="http://schemas.microsoft.com/office/powerpoint/2010/main" val="97165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numpy</a:t>
            </a:r>
            <a:r>
              <a:rPr lang="en-US" dirty="0"/>
              <a:t> Performance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numpy</a:t>
            </a:r>
            <a:r>
              <a:rPr lang="en-US" dirty="0"/>
              <a:t> is really fast on arrays and matrices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It works in C "behind the scenes"</a:t>
            </a:r>
          </a:p>
          <a:p>
            <a:pPr lvl="1"/>
            <a:r>
              <a:rPr lang="en-US" dirty="0"/>
              <a:t>Takes advantage of all elements being of the same type</a:t>
            </a:r>
          </a:p>
          <a:p>
            <a:r>
              <a:rPr lang="en-US" dirty="0"/>
              <a:t>Vectorization – transforming the code so that it uses</a:t>
            </a:r>
            <a:br>
              <a:rPr lang="en-US" dirty="0"/>
            </a:br>
            <a:r>
              <a:rPr lang="en-US" dirty="0"/>
              <a:t>vectors and matrices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possible, use </a:t>
            </a:r>
            <a:r>
              <a:rPr lang="en-US" dirty="0">
                <a:latin typeface="Consolas" panose="020B0609020204030204" pitchFamily="49" charset="0"/>
              </a:rPr>
              <a:t>numpy</a:t>
            </a:r>
            <a:r>
              <a:rPr lang="en-US" dirty="0"/>
              <a:t> only</a:t>
            </a:r>
          </a:p>
          <a:p>
            <a:pPr lvl="1"/>
            <a:r>
              <a:rPr lang="en-US" dirty="0"/>
              <a:t>Avoid conversion to and from lists</a:t>
            </a:r>
            <a:br>
              <a:rPr lang="en-US" dirty="0"/>
            </a:br>
            <a:r>
              <a:rPr lang="en-US" dirty="0"/>
              <a:t>or other structures – this is slow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22826" y="2769556"/>
            <a:ext cx="8097225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times 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test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51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</a:rPr>
              <a:t>  a = np.random.uniform(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10000</a:t>
            </a:r>
            <a:r>
              <a:rPr lang="en-US" dirty="0">
                <a:solidFill>
                  <a:srgbClr val="000000"/>
                </a:solidFill>
              </a:rPr>
              <a:t>, size = test * </a:t>
            </a:r>
            <a:r>
              <a:rPr lang="en-US" dirty="0">
                <a:solidFill>
                  <a:srgbClr val="09885A"/>
                </a:solidFill>
              </a:rPr>
              <a:t>20000</a:t>
            </a:r>
            <a:r>
              <a:rPr lang="en-US" dirty="0">
                <a:solidFill>
                  <a:srgbClr val="000000"/>
                </a:solidFill>
              </a:rPr>
              <a:t>).tolist()</a:t>
            </a:r>
          </a:p>
          <a:p>
            <a:r>
              <a:rPr lang="en-US" dirty="0">
                <a:solidFill>
                  <a:srgbClr val="000000"/>
                </a:solidFill>
              </a:rPr>
              <a:t>  b = np.random.uniform(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10000</a:t>
            </a:r>
            <a:r>
              <a:rPr lang="en-US" dirty="0">
                <a:solidFill>
                  <a:srgbClr val="000000"/>
                </a:solidFill>
              </a:rPr>
              <a:t>, size = test * </a:t>
            </a:r>
            <a:r>
              <a:rPr lang="en-US" dirty="0">
                <a:solidFill>
                  <a:srgbClr val="09885A"/>
                </a:solidFill>
              </a:rPr>
              <a:t>20000</a:t>
            </a:r>
            <a:r>
              <a:rPr lang="en-US" dirty="0">
                <a:solidFill>
                  <a:srgbClr val="000000"/>
                </a:solidFill>
              </a:rPr>
              <a:t>).tolist()</a:t>
            </a:r>
          </a:p>
          <a:p>
            <a:r>
              <a:rPr lang="en-US" dirty="0">
                <a:solidFill>
                  <a:srgbClr val="000000"/>
                </a:solidFill>
              </a:rPr>
              <a:t>  start = time.time()</a:t>
            </a:r>
          </a:p>
          <a:p>
            <a:r>
              <a:rPr lang="en-US" dirty="0">
                <a:solidFill>
                  <a:srgbClr val="000000"/>
                </a:solidFill>
              </a:rPr>
              <a:t>  a.dot(b)</a:t>
            </a:r>
            <a:r>
              <a:rPr lang="en-US" dirty="0">
                <a:solidFill>
                  <a:srgbClr val="008000"/>
                </a:solidFill>
              </a:rPr>
              <a:t> # Also: np.dot() on numpy arrays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stop = time.time()</a:t>
            </a:r>
          </a:p>
          <a:p>
            <a:r>
              <a:rPr lang="en-US" dirty="0">
                <a:solidFill>
                  <a:srgbClr val="000000"/>
                </a:solidFill>
              </a:rPr>
              <a:t>  times.append((stop - start))</a:t>
            </a:r>
          </a:p>
          <a:p>
            <a:r>
              <a:rPr lang="en-US" dirty="0">
                <a:solidFill>
                  <a:srgbClr val="000000"/>
                </a:solidFill>
              </a:rPr>
              <a:t>plt.scatter(range(len(times)), times)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80" y="3956248"/>
            <a:ext cx="4153827" cy="2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2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452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numpy</a:t>
            </a:r>
            <a:r>
              <a:rPr lang="en-US" dirty="0"/>
              <a:t> Performance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Example: grayscale image from RGB</a:t>
            </a:r>
          </a:p>
          <a:p>
            <a:r>
              <a:rPr lang="en-US" dirty="0"/>
              <a:t>1140 x 550px</a:t>
            </a:r>
          </a:p>
          <a:p>
            <a:r>
              <a:rPr lang="en-US" dirty="0"/>
              <a:t>The second block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/>
              <a:t>easier to write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more intuitive,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100x faster</a:t>
            </a:r>
            <a:br>
              <a:rPr lang="en-US" dirty="0"/>
            </a:br>
            <a:r>
              <a:rPr lang="en-US" dirty="0"/>
              <a:t>(0,05s vs 0,5s on</a:t>
            </a:r>
            <a:br>
              <a:rPr lang="en-US" dirty="0"/>
            </a:br>
            <a:r>
              <a:rPr lang="en-US" dirty="0"/>
              <a:t>my machine)</a:t>
            </a:r>
          </a:p>
          <a:p>
            <a:r>
              <a:rPr lang="en-US" dirty="0"/>
              <a:t>Correctness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3997787" y="1365785"/>
            <a:ext cx="6878027" cy="39703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img = imread(</a:t>
            </a:r>
            <a:r>
              <a:rPr lang="en-US" dirty="0">
                <a:solidFill>
                  <a:srgbClr val="A31515"/>
                </a:solidFill>
              </a:rPr>
              <a:t>"..."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img_as_list = img.tolist()</a:t>
            </a:r>
          </a:p>
          <a:p>
            <a:r>
              <a:rPr lang="en-US" dirty="0">
                <a:solidFill>
                  <a:srgbClr val="000000"/>
                </a:solidFill>
              </a:rPr>
              <a:t>start = time.time()</a:t>
            </a:r>
          </a:p>
          <a:p>
            <a:r>
              <a:rPr lang="en-US" dirty="0">
                <a:solidFill>
                  <a:srgbClr val="000000"/>
                </a:solidFill>
              </a:rPr>
              <a:t>gs_img 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row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range(len(img_as_list)):</a:t>
            </a:r>
          </a:p>
          <a:p>
            <a:r>
              <a:rPr lang="en-US" dirty="0">
                <a:solidFill>
                  <a:srgbClr val="000000"/>
                </a:solidFill>
              </a:rPr>
              <a:t>  gs_img.append([])</a:t>
            </a:r>
          </a:p>
          <a:p>
            <a:r>
              <a:rPr lang="en-US" dirty="0">
                <a:solidFill>
                  <a:srgbClr val="0000FF"/>
                </a:solidFill>
              </a:rPr>
              <a:t>  for</a:t>
            </a:r>
            <a:r>
              <a:rPr lang="en-US" dirty="0">
                <a:solidFill>
                  <a:srgbClr val="000000"/>
                </a:solidFill>
              </a:rPr>
              <a:t> col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range(len(img_as_list[row])):</a:t>
            </a:r>
          </a:p>
          <a:p>
            <a:r>
              <a:rPr lang="en-US" dirty="0">
                <a:solidFill>
                  <a:srgbClr val="000000"/>
                </a:solidFill>
              </a:rPr>
              <a:t>    gs_img[row].append(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row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range(len(img_as_list)):</a:t>
            </a:r>
          </a:p>
          <a:p>
            <a:r>
              <a:rPr lang="en-US" dirty="0">
                <a:solidFill>
                  <a:srgbClr val="0000FF"/>
                </a:solidFill>
              </a:rPr>
              <a:t>  for</a:t>
            </a:r>
            <a:r>
              <a:rPr lang="en-US" dirty="0">
                <a:solidFill>
                  <a:srgbClr val="000000"/>
                </a:solidFill>
              </a:rPr>
              <a:t> col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range(len(img_as_list[row])):</a:t>
            </a:r>
          </a:p>
          <a:p>
            <a:r>
              <a:rPr lang="en-US" dirty="0">
                <a:solidFill>
                  <a:srgbClr val="000000"/>
                </a:solidFill>
              </a:rPr>
              <a:t>    curr_sum = round(sum(img_as_list[row][col]) / 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gs_img[row][col] = curr_sum</a:t>
            </a:r>
          </a:p>
          <a:p>
            <a:r>
              <a:rPr lang="en-US" dirty="0">
                <a:solidFill>
                  <a:srgbClr val="000000"/>
                </a:solidFill>
              </a:rPr>
              <a:t>stop = time.time()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(stop - start)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7788" y="5436268"/>
            <a:ext cx="6878027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start = time.time()</a:t>
            </a:r>
          </a:p>
          <a:p>
            <a:r>
              <a:rPr lang="en-US" dirty="0">
                <a:solidFill>
                  <a:srgbClr val="000000"/>
                </a:solidFill>
              </a:rPr>
              <a:t>np_img = img.mean(axis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).round().astype(np.uint8)</a:t>
            </a:r>
          </a:p>
          <a:p>
            <a:r>
              <a:rPr lang="en-US" dirty="0">
                <a:solidFill>
                  <a:srgbClr val="000000"/>
                </a:solidFill>
              </a:rPr>
              <a:t>stop = time.time()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(stop - start)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78" y="4967180"/>
            <a:ext cx="3383916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(gs_img == np_img).all()</a:t>
            </a:r>
          </a:p>
        </p:txBody>
      </p:sp>
    </p:spTree>
    <p:extLst>
      <p:ext uri="{BB962C8B-B14F-4D97-AF65-F5344CB8AC3E}">
        <p14:creationId xmlns:p14="http://schemas.microsoft.com/office/powerpoint/2010/main" val="14770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stuff properly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we know, the data science lifecycle is complex</a:t>
            </a:r>
          </a:p>
          <a:p>
            <a:pPr lvl="1"/>
            <a:r>
              <a:rPr lang="en-US" dirty="0"/>
              <a:t>For example, see </a:t>
            </a:r>
            <a:r>
              <a:rPr lang="en-US" dirty="0">
                <a:hlinkClick r:id="rId2"/>
              </a:rPr>
              <a:t>this image</a:t>
            </a:r>
            <a:endParaRPr lang="en-US" dirty="0"/>
          </a:p>
          <a:p>
            <a:pPr lvl="1"/>
            <a:r>
              <a:rPr lang="en-US" dirty="0"/>
              <a:t>Also, there are </a:t>
            </a:r>
            <a:r>
              <a:rPr lang="en-US" dirty="0">
                <a:hlinkClick r:id="rId3"/>
              </a:rPr>
              <a:t>a lot of topics</a:t>
            </a:r>
            <a:endParaRPr lang="en-US" dirty="0"/>
          </a:p>
          <a:p>
            <a:r>
              <a:rPr lang="en-US" dirty="0"/>
              <a:t>Components and dependencies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Problem</a:t>
            </a:r>
            <a:r>
              <a:rPr lang="en-US" dirty="0"/>
              <a:t> (task)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Data</a:t>
            </a:r>
            <a:r>
              <a:rPr lang="en-US" dirty="0"/>
              <a:t> (experiments, dataset; </a:t>
            </a:r>
            <a:br>
              <a:rPr lang="en-US" dirty="0"/>
            </a:br>
            <a:r>
              <a:rPr lang="en-US" dirty="0"/>
              <a:t>different forms)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Algorithms</a:t>
            </a:r>
            <a:r>
              <a:rPr lang="en-US" dirty="0"/>
              <a:t> (e.g., linear regression, </a:t>
            </a:r>
            <a:br>
              <a:rPr lang="en-US" dirty="0"/>
            </a:br>
            <a:r>
              <a:rPr lang="en-US" dirty="0"/>
              <a:t>Bayesian model)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Models</a:t>
            </a:r>
            <a:r>
              <a:rPr lang="en-US" dirty="0"/>
              <a:t> (testing, selecting, fine-tuning; </a:t>
            </a:r>
            <a:br>
              <a:rPr lang="en-US" dirty="0"/>
            </a:br>
            <a:r>
              <a:rPr lang="en-US" dirty="0"/>
              <a:t>normalizing data, etc.)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Programming</a:t>
            </a:r>
            <a:r>
              <a:rPr lang="en-US" dirty="0"/>
              <a:t> (APIs, functions, testing)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Environment</a:t>
            </a:r>
            <a:r>
              <a:rPr lang="en-US" dirty="0"/>
              <a:t> (packages, such as numpy; </a:t>
            </a:r>
            <a:br>
              <a:rPr lang="en-US" dirty="0"/>
            </a:br>
            <a:r>
              <a:rPr lang="en-US" dirty="0"/>
              <a:t>or tools, such as Excel)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Presentation</a:t>
            </a:r>
            <a:r>
              <a:rPr lang="en-US" dirty="0"/>
              <a:t> (tables, KPIs, visualizations, software)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36" y="1334191"/>
            <a:ext cx="4211543" cy="42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5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The whole process is complex, so we need a way to verify</a:t>
            </a:r>
            <a:br>
              <a:rPr lang="en-US" dirty="0"/>
            </a:br>
            <a:r>
              <a:rPr lang="en-US" dirty="0"/>
              <a:t>our work (and possibly other people's work)</a:t>
            </a:r>
          </a:p>
          <a:p>
            <a:pPr lvl="1"/>
            <a:r>
              <a:rPr lang="en-US" dirty="0"/>
              <a:t>Particularly important when a study affects decisions</a:t>
            </a:r>
          </a:p>
          <a:p>
            <a:pPr lvl="1"/>
            <a:r>
              <a:rPr lang="en-US" dirty="0"/>
              <a:t>Sometimes impossible: time, opportunity, money, etc.</a:t>
            </a:r>
          </a:p>
          <a:p>
            <a:r>
              <a:rPr lang="en-US" dirty="0"/>
              <a:t>Why is it so important?</a:t>
            </a:r>
          </a:p>
          <a:p>
            <a:pPr lvl="1"/>
            <a:r>
              <a:rPr lang="en-US" dirty="0"/>
              <a:t>It's </a:t>
            </a:r>
            <a:r>
              <a:rPr lang="en-US" b="1" dirty="0"/>
              <a:t>the only thing</a:t>
            </a:r>
            <a:r>
              <a:rPr lang="en-US" dirty="0"/>
              <a:t> we can guarantee about our study</a:t>
            </a:r>
          </a:p>
          <a:p>
            <a:r>
              <a:rPr lang="en-US" dirty="0"/>
              <a:t>Easiest way: supply all your data, and your notebooks</a:t>
            </a:r>
          </a:p>
          <a:p>
            <a:pPr lvl="1"/>
            <a:r>
              <a:rPr lang="en-US" dirty="0"/>
              <a:t>The notebooks contain all information about your research</a:t>
            </a:r>
          </a:p>
          <a:p>
            <a:r>
              <a:rPr lang="en-US" dirty="0"/>
              <a:t>Requirements: analytical (not raw) data; code;</a:t>
            </a:r>
            <a:br>
              <a:rPr lang="en-US" dirty="0"/>
            </a:br>
            <a:r>
              <a:rPr lang="en-US" dirty="0"/>
              <a:t>documentation of the code and processes</a:t>
            </a:r>
          </a:p>
          <a:p>
            <a:r>
              <a:rPr lang="en-US" dirty="0"/>
              <a:t>Markdown and LaTeX help us write more explicit documentation (in text and math format)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720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BC34A"/>
                </a:solidFill>
              </a:rPr>
              <a:t>Do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Good science (interesting, relevant problem; communication)</a:t>
            </a:r>
          </a:p>
          <a:p>
            <a:pPr lvl="1"/>
            <a:r>
              <a:rPr lang="en-US" dirty="0"/>
              <a:t>Automation of tasks (as much as possible)</a:t>
            </a:r>
          </a:p>
          <a:p>
            <a:pPr lvl="1"/>
            <a:r>
              <a:rPr lang="en-US" dirty="0"/>
              <a:t>Version control usage</a:t>
            </a:r>
          </a:p>
          <a:p>
            <a:pPr lvl="2"/>
            <a:r>
              <a:rPr lang="en-US" dirty="0"/>
              <a:t>Even if you’re working alone, this helps you in the case something</a:t>
            </a:r>
            <a:br>
              <a:rPr lang="en-US" dirty="0"/>
            </a:br>
            <a:r>
              <a:rPr lang="en-US" dirty="0"/>
              <a:t>goes terribly wrong</a:t>
            </a:r>
          </a:p>
          <a:p>
            <a:pPr lvl="1"/>
            <a:r>
              <a:rPr lang="en-US" dirty="0"/>
              <a:t>Environment management (e.g. </a:t>
            </a:r>
            <a:r>
              <a:rPr lang="en-US" dirty="0">
                <a:latin typeface="Consolas" panose="020B0609020204030204" pitchFamily="49" charset="0"/>
              </a:rPr>
              <a:t>conda</a:t>
            </a:r>
            <a:r>
              <a:rPr lang="en-US" dirty="0"/>
              <a:t> packages)</a:t>
            </a:r>
          </a:p>
          <a:p>
            <a:pPr lvl="1"/>
            <a:r>
              <a:rPr lang="en-US" dirty="0"/>
              <a:t>Sometimes: random seed, mock objects and other</a:t>
            </a:r>
            <a:br>
              <a:rPr lang="en-US" dirty="0"/>
            </a:br>
            <a:r>
              <a:rPr lang="en-US" dirty="0"/>
              <a:t>pseudorandom variables</a:t>
            </a:r>
          </a:p>
          <a:p>
            <a:r>
              <a:rPr lang="en-US" b="1" dirty="0">
                <a:solidFill>
                  <a:srgbClr val="C00000"/>
                </a:solidFill>
              </a:rPr>
              <a:t>Don't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Manually edited data</a:t>
            </a:r>
          </a:p>
          <a:p>
            <a:pPr lvl="2"/>
            <a:r>
              <a:rPr lang="en-US" dirty="0"/>
              <a:t>If we get a new version, we have to edit the data again</a:t>
            </a:r>
          </a:p>
          <a:p>
            <a:pPr lvl="1"/>
            <a:r>
              <a:rPr lang="en-US" dirty="0"/>
              <a:t>Omitted (deleted) steps of the process</a:t>
            </a:r>
          </a:p>
          <a:p>
            <a:pPr lvl="2"/>
            <a:r>
              <a:rPr lang="en-US" dirty="0"/>
              <a:t>If a step you perform is not in your notebook, it can’t be replicated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069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to Previous Work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Both yours (if you have some) and others'</a:t>
            </a:r>
          </a:p>
          <a:p>
            <a:pPr lvl="1"/>
            <a:r>
              <a:rPr lang="en-US" dirty="0"/>
              <a:t>In the beginning: to see what others have done</a:t>
            </a:r>
          </a:p>
          <a:p>
            <a:pPr lvl="1"/>
            <a:r>
              <a:rPr lang="en-US" dirty="0"/>
              <a:t>In the end: to compare your findings to others'</a:t>
            </a:r>
          </a:p>
          <a:p>
            <a:r>
              <a:rPr lang="en-US" dirty="0"/>
              <a:t>This can be a software product, or a paper,</a:t>
            </a:r>
            <a:br>
              <a:rPr lang="en-US" dirty="0"/>
            </a:br>
            <a:r>
              <a:rPr lang="en-US" dirty="0"/>
              <a:t>or something else</a:t>
            </a:r>
          </a:p>
          <a:p>
            <a:r>
              <a:rPr lang="en-US" dirty="0"/>
              <a:t>Example: see papers at </a:t>
            </a:r>
            <a:r>
              <a:rPr lang="en-US" dirty="0">
                <a:hlinkClick r:id="rId2"/>
              </a:rPr>
              <a:t>arXiv</a:t>
            </a:r>
            <a:endParaRPr lang="en-US" dirty="0"/>
          </a:p>
          <a:p>
            <a:pPr lvl="1"/>
            <a:r>
              <a:rPr lang="en-US" dirty="0"/>
              <a:t>Good examples of a scientific article layout</a:t>
            </a:r>
          </a:p>
          <a:p>
            <a:r>
              <a:rPr lang="en-US" dirty="0"/>
              <a:t>Example 2: </a:t>
            </a:r>
            <a:r>
              <a:rPr lang="en-US" dirty="0">
                <a:hlinkClick r:id="rId3"/>
              </a:rPr>
              <a:t>Kaggle</a:t>
            </a:r>
            <a:r>
              <a:rPr lang="en-US" dirty="0"/>
              <a:t> notebooks (kernels)</a:t>
            </a:r>
          </a:p>
          <a:p>
            <a:r>
              <a:rPr lang="en-US" dirty="0"/>
              <a:t>Don't forget to cite everyone that you've borrowed</a:t>
            </a:r>
            <a:br>
              <a:rPr lang="en-US" dirty="0"/>
            </a:br>
            <a:r>
              <a:rPr lang="en-US" dirty="0"/>
              <a:t>ideas, code, research methods, or information from</a:t>
            </a:r>
          </a:p>
          <a:p>
            <a:pPr lvl="1"/>
            <a:r>
              <a:rPr lang="en-US" dirty="0"/>
              <a:t>Reason 1: If they are proven wrong, your research may be wrong too</a:t>
            </a:r>
          </a:p>
          <a:p>
            <a:pPr lvl="1"/>
            <a:r>
              <a:rPr lang="en-US" dirty="0"/>
              <a:t>Reason 2: You're not plagiarizing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3037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Results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1880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Many possibilities</a:t>
                </a:r>
              </a:p>
              <a:p>
                <a:pPr lvl="1"/>
                <a:r>
                  <a:rPr lang="en-US" dirty="0"/>
                  <a:t>Sometimes, only an action to take: "discount product A by </a:t>
                </a:r>
                <a:br>
                  <a:rPr lang="en-US" dirty="0"/>
                </a:br>
                <a:r>
                  <a:rPr lang="en-US" dirty="0"/>
                  <a:t>40% next week to get an expected $50k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5k"</a:t>
                </a:r>
              </a:p>
              <a:p>
                <a:pPr lvl="1"/>
                <a:r>
                  <a:rPr lang="en-US" dirty="0"/>
                  <a:t>Other cases: dashboard (continuous analytics)</a:t>
                </a:r>
              </a:p>
              <a:p>
                <a:pPr lvl="1"/>
                <a:r>
                  <a:rPr lang="en-US" dirty="0"/>
                  <a:t>Deploying models to a production environment</a:t>
                </a:r>
              </a:p>
              <a:p>
                <a:pPr lvl="2"/>
                <a:r>
                  <a:rPr lang="en-US" dirty="0"/>
                  <a:t>If the model is passed data, it returns an output</a:t>
                </a:r>
              </a:p>
              <a:p>
                <a:pPr lvl="1"/>
                <a:r>
                  <a:rPr lang="en-US" dirty="0"/>
                  <a:t>Integrating into existing software</a:t>
                </a:r>
              </a:p>
              <a:p>
                <a:pPr lvl="2"/>
                <a:r>
                  <a:rPr lang="en-US" dirty="0"/>
                  <a:t>E.g., integrating a custom ad manager which recommends products to users</a:t>
                </a:r>
              </a:p>
              <a:p>
                <a:pPr lvl="2"/>
                <a:r>
                  <a:rPr lang="en-US" dirty="0"/>
                  <a:t>Or deploy on Excel / PowerBI / Google Analytics / custom server-side script</a:t>
                </a:r>
              </a:p>
              <a:p>
                <a:pPr lvl="1"/>
                <a:r>
                  <a:rPr lang="en-US" dirty="0"/>
                  <a:t>Creating customer-facing software: not very common</a:t>
                </a:r>
              </a:p>
              <a:p>
                <a:pPr lvl="1"/>
                <a:r>
                  <a:rPr lang="en-US" dirty="0"/>
                  <a:t>Scientific paper (not too often, but depends)</a:t>
                </a:r>
              </a:p>
              <a:p>
                <a:r>
                  <a:rPr lang="en-US" dirty="0"/>
                  <a:t>Be open to feedback</a:t>
                </a:r>
              </a:p>
              <a:p>
                <a:r>
                  <a:rPr lang="en-US" dirty="0"/>
                  <a:t>Use a source control to track changes and share your work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1880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558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Evidence-Based Analysis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Once again, the entire process is very long</a:t>
            </a:r>
          </a:p>
          <a:p>
            <a:r>
              <a:rPr lang="en-US" dirty="0"/>
              <a:t>At each step, we're making a lot of choices</a:t>
            </a:r>
          </a:p>
          <a:p>
            <a:pPr lvl="1"/>
            <a:r>
              <a:rPr lang="en-US" dirty="0"/>
              <a:t>Sometimes without even realizing it</a:t>
            </a:r>
          </a:p>
          <a:p>
            <a:pPr lvl="1"/>
            <a:r>
              <a:rPr lang="en-US" dirty="0"/>
              <a:t>E.g., default parameters in algorithms, default settings,</a:t>
            </a:r>
            <a:br>
              <a:rPr lang="en-US" dirty="0"/>
            </a:br>
            <a:r>
              <a:rPr lang="en-US" b="1" dirty="0"/>
              <a:t>assumptions</a:t>
            </a:r>
            <a:r>
              <a:rPr lang="en-US" dirty="0"/>
              <a:t> about the data</a:t>
            </a:r>
          </a:p>
          <a:p>
            <a:r>
              <a:rPr lang="en-US" dirty="0"/>
              <a:t>Main idea</a:t>
            </a:r>
          </a:p>
          <a:p>
            <a:pPr lvl="1"/>
            <a:r>
              <a:rPr lang="en-US" dirty="0"/>
              <a:t>Don't take these decisions randomly (or unknowingly)</a:t>
            </a:r>
          </a:p>
          <a:p>
            <a:pPr lvl="2"/>
            <a:r>
              <a:rPr lang="en-US" dirty="0"/>
              <a:t>Base them on previous research</a:t>
            </a:r>
          </a:p>
          <a:p>
            <a:pPr lvl="1"/>
            <a:r>
              <a:rPr lang="en-US" dirty="0"/>
              <a:t>This reduces the "degrees of freedom"</a:t>
            </a:r>
          </a:p>
          <a:p>
            <a:pPr lvl="2"/>
            <a:r>
              <a:rPr lang="en-US" dirty="0"/>
              <a:t>Therefore, accounts for better reproducibility</a:t>
            </a:r>
          </a:p>
          <a:p>
            <a:pPr lvl="1"/>
            <a:r>
              <a:rPr lang="en-US" dirty="0"/>
              <a:t>Also, guarantees that the used methods are widely accepted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6175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Evidence-Based Analysis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Default choice: 10 bins vs. </a:t>
            </a:r>
            <a:r>
              <a:rPr lang="en-US" dirty="0">
                <a:hlinkClick r:id="rId2"/>
              </a:rPr>
              <a:t>Freedman – Diaconis</a:t>
            </a:r>
            <a:r>
              <a:rPr lang="en-US" dirty="0"/>
              <a:t> bin size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464878" y="1942050"/>
            <a:ext cx="475141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np.random.seed(</a:t>
            </a:r>
            <a:r>
              <a:rPr lang="en-US" dirty="0">
                <a:solidFill>
                  <a:srgbClr val="09885A"/>
                </a:solidFill>
              </a:rPr>
              <a:t>120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x = np.random.uniform(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, size = </a:t>
            </a:r>
            <a:r>
              <a:rPr lang="en-US" dirty="0">
                <a:solidFill>
                  <a:srgbClr val="09885A"/>
                </a:solidFill>
              </a:rPr>
              <a:t>1000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78" y="3050046"/>
            <a:ext cx="475141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plt.hist(x)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8415" y="1942050"/>
            <a:ext cx="5337406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hist, bins = np.histogram(x, bins = </a:t>
            </a:r>
            <a:r>
              <a:rPr lang="en-US" dirty="0">
                <a:solidFill>
                  <a:srgbClr val="A31515"/>
                </a:solidFill>
              </a:rPr>
              <a:t>"fd"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width = (bins[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 - bins[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center = (bins[:-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 + bins[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:]) / </a:t>
            </a:r>
            <a:r>
              <a:rPr lang="en-US" dirty="0">
                <a:solidFill>
                  <a:srgbClr val="09885A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plt.bar(center, hist,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align = </a:t>
            </a:r>
            <a:r>
              <a:rPr lang="en-US" dirty="0">
                <a:solidFill>
                  <a:srgbClr val="A31515"/>
                </a:solidFill>
              </a:rPr>
              <a:t>"center"</a:t>
            </a:r>
            <a:r>
              <a:rPr lang="en-US" dirty="0">
                <a:solidFill>
                  <a:srgbClr val="000000"/>
                </a:solidFill>
              </a:rPr>
              <a:t>, width = width)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6" y="3757352"/>
            <a:ext cx="4091027" cy="27273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60" y="3757352"/>
            <a:ext cx="4091027" cy="27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Note: Cognitive Biases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No matter how good we are, we're all susceptible to</a:t>
            </a:r>
            <a:br>
              <a:rPr lang="en-US" dirty="0"/>
            </a:br>
            <a:r>
              <a:rPr lang="en-US" dirty="0"/>
              <a:t>biases in our reasoning</a:t>
            </a:r>
          </a:p>
          <a:p>
            <a:pPr lvl="1"/>
            <a:r>
              <a:rPr lang="en-US" dirty="0"/>
              <a:t>These can be used for good or bad</a:t>
            </a:r>
          </a:p>
          <a:p>
            <a:pPr lvl="1"/>
            <a:r>
              <a:rPr lang="en-US" dirty="0">
                <a:hlinkClick r:id="rId2"/>
              </a:rPr>
              <a:t>List of biases</a:t>
            </a:r>
            <a:endParaRPr lang="en-US" dirty="0"/>
          </a:p>
          <a:p>
            <a:pPr lvl="2"/>
            <a:r>
              <a:rPr lang="en-US" dirty="0"/>
              <a:t>Some popular ones: anchoring, choice support and "ostrich effect",</a:t>
            </a:r>
            <a:br>
              <a:rPr lang="en-US" dirty="0"/>
            </a:br>
            <a:r>
              <a:rPr lang="en-US" dirty="0"/>
              <a:t>confirmation bias, survivorship bias</a:t>
            </a:r>
          </a:p>
          <a:p>
            <a:pPr lvl="1"/>
            <a:r>
              <a:rPr lang="en-US" dirty="0"/>
              <a:t>We, as researchers, should try to overcome as many of these</a:t>
            </a:r>
            <a:br>
              <a:rPr lang="en-US" dirty="0"/>
            </a:br>
            <a:r>
              <a:rPr lang="en-US" dirty="0"/>
              <a:t>as possible</a:t>
            </a:r>
          </a:p>
          <a:p>
            <a:r>
              <a:rPr lang="en-US" dirty="0"/>
              <a:t>This will also help find flaws in other people's methods</a:t>
            </a:r>
          </a:p>
          <a:p>
            <a:pPr lvl="1"/>
            <a:r>
              <a:rPr lang="en-US" dirty="0">
                <a:hlinkClick r:id="rId3"/>
              </a:rPr>
              <a:t>How to Spot a Fake News Story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Three Ways to Spot Logical Fallacies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StatisticsDoneWrong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612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High-quality code and software engineering</a:t>
            </a:r>
            <a:br>
              <a:rPr lang="en-US" dirty="0"/>
            </a:br>
            <a:r>
              <a:rPr lang="en-US" dirty="0"/>
              <a:t>best practices</a:t>
            </a:r>
          </a:p>
          <a:p>
            <a:pPr lvl="1"/>
            <a:r>
              <a:rPr lang="en-US" dirty="0"/>
              <a:t>Code conventions</a:t>
            </a:r>
          </a:p>
          <a:p>
            <a:r>
              <a:rPr lang="en-US" dirty="0"/>
              <a:t>Data science project structure</a:t>
            </a:r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Debugging, unit tests, performance tests</a:t>
            </a:r>
          </a:p>
          <a:p>
            <a:r>
              <a:rPr lang="en-US" dirty="0"/>
              <a:t>Reproducible research</a:t>
            </a:r>
          </a:p>
          <a:p>
            <a:pPr lvl="1"/>
            <a:r>
              <a:rPr lang="en-US" dirty="0"/>
              <a:t>Tools, methods, ideas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High-quality code and software engineering</a:t>
            </a:r>
            <a:br>
              <a:rPr lang="en-US" dirty="0"/>
            </a:br>
            <a:r>
              <a:rPr lang="en-US" dirty="0"/>
              <a:t>best practices</a:t>
            </a:r>
          </a:p>
          <a:p>
            <a:pPr lvl="1"/>
            <a:r>
              <a:rPr lang="en-US" dirty="0"/>
              <a:t>Code conventions</a:t>
            </a:r>
          </a:p>
          <a:p>
            <a:r>
              <a:rPr lang="en-US" dirty="0"/>
              <a:t>Data science project structure</a:t>
            </a:r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Debugging, unit tests, performance tests</a:t>
            </a:r>
          </a:p>
          <a:p>
            <a:r>
              <a:rPr lang="en-US" dirty="0"/>
              <a:t>Reproducible research</a:t>
            </a:r>
          </a:p>
          <a:p>
            <a:pPr lvl="1"/>
            <a:r>
              <a:rPr lang="en-US" dirty="0"/>
              <a:t>Tools, methods, ideas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High-Quality Code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practices, guides,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Conventions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Scientists usually don't care too much about code</a:t>
            </a:r>
          </a:p>
          <a:p>
            <a:r>
              <a:rPr lang="en-US" dirty="0"/>
              <a:t>Leads to several things</a:t>
            </a:r>
          </a:p>
          <a:p>
            <a:pPr lvl="1"/>
            <a:r>
              <a:rPr lang="en-US" dirty="0"/>
              <a:t>Scientists' code is sometimes hard to understand and maintain</a:t>
            </a:r>
          </a:p>
          <a:p>
            <a:pPr lvl="1"/>
            <a:r>
              <a:rPr lang="en-US" dirty="0"/>
              <a:t>Developers can have a hard time debugging, and / or</a:t>
            </a:r>
            <a:br>
              <a:rPr lang="en-US" dirty="0"/>
            </a:br>
            <a:r>
              <a:rPr lang="en-US" dirty="0"/>
              <a:t>communicating ideas</a:t>
            </a:r>
          </a:p>
          <a:p>
            <a:r>
              <a:rPr lang="en-US" dirty="0"/>
              <a:t>Why not take the best of both worlds?</a:t>
            </a:r>
          </a:p>
          <a:p>
            <a:r>
              <a:rPr lang="en-US" dirty="0"/>
              <a:t>Python guidelines ("The Zen of Python")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Google Python Style Guide</a:t>
            </a:r>
            <a:endParaRPr lang="en-US" dirty="0"/>
          </a:p>
          <a:p>
            <a:r>
              <a:rPr lang="en-US" dirty="0"/>
              <a:t>It’s good to have code conventions</a:t>
            </a:r>
          </a:p>
          <a:p>
            <a:pPr lvl="1"/>
            <a:r>
              <a:rPr lang="en-US" dirty="0"/>
              <a:t>Many people can write code as one</a:t>
            </a:r>
          </a:p>
          <a:p>
            <a:pPr lvl="1"/>
            <a:r>
              <a:rPr lang="en-US" dirty="0"/>
              <a:t>{Team / company &gt; language &gt; personal}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569139" y="4173302"/>
            <a:ext cx="174180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this</a:t>
            </a:r>
          </a:p>
        </p:txBody>
      </p:sp>
    </p:spTree>
    <p:extLst>
      <p:ext uri="{BB962C8B-B14F-4D97-AF65-F5344CB8AC3E}">
        <p14:creationId xmlns:p14="http://schemas.microsoft.com/office/powerpoint/2010/main" val="76458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"It's not going to production anyway"</a:t>
            </a:r>
          </a:p>
          <a:p>
            <a:pPr lvl="1"/>
            <a:r>
              <a:rPr lang="en-US" dirty="0"/>
              <a:t>Often, </a:t>
            </a:r>
            <a:r>
              <a:rPr lang="en-US" dirty="0">
                <a:solidFill>
                  <a:srgbClr val="2196F3"/>
                </a:solidFill>
              </a:rPr>
              <a:t>this is</a:t>
            </a:r>
            <a:r>
              <a:rPr lang="en-US" dirty="0"/>
              <a:t> your production code</a:t>
            </a:r>
          </a:p>
          <a:p>
            <a:r>
              <a:rPr lang="en-US" dirty="0"/>
              <a:t>"Why did I write this?"</a:t>
            </a:r>
          </a:p>
          <a:p>
            <a:pPr lvl="1"/>
            <a:r>
              <a:rPr lang="en-US" dirty="0"/>
              <a:t>Leave comments, and make your code self-documenting</a:t>
            </a:r>
          </a:p>
          <a:p>
            <a:pPr lvl="2"/>
            <a:r>
              <a:rPr lang="en-US" dirty="0"/>
              <a:t>Unit tests can also serve as documentation</a:t>
            </a:r>
          </a:p>
          <a:p>
            <a:pPr lvl="2"/>
            <a:r>
              <a:rPr lang="en-US" dirty="0"/>
              <a:t>Other assets (e.g., pdf documents, issues, project requirements, etc.)</a:t>
            </a:r>
            <a:br>
              <a:rPr lang="en-US" dirty="0"/>
            </a:br>
            <a:r>
              <a:rPr lang="en-US" dirty="0"/>
              <a:t>can also help on a higher level</a:t>
            </a:r>
          </a:p>
          <a:p>
            <a:r>
              <a:rPr lang="en-US" dirty="0"/>
              <a:t>Use descriptive names</a:t>
            </a:r>
          </a:p>
          <a:p>
            <a:pPr lvl="1"/>
            <a:r>
              <a:rPr lang="en-US" dirty="0"/>
              <a:t>Add meaningful context</a:t>
            </a:r>
          </a:p>
          <a:p>
            <a:pPr lvl="1"/>
            <a:r>
              <a:rPr lang="en-US" dirty="0"/>
              <a:t>Avoid misleading names, comments, etc.</a:t>
            </a:r>
          </a:p>
          <a:p>
            <a:r>
              <a:rPr lang="en-US" dirty="0"/>
              <a:t>Refactor the code when needed</a:t>
            </a:r>
          </a:p>
          <a:p>
            <a:pPr lvl="1"/>
            <a:r>
              <a:rPr lang="en-US" dirty="0"/>
              <a:t>Technical debt</a:t>
            </a:r>
          </a:p>
          <a:p>
            <a:r>
              <a:rPr lang="en-US" dirty="0"/>
              <a:t>Separate the code into smaller, single-purpose chunks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166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lower_with_under</a:t>
            </a:r>
            <a:r>
              <a:rPr lang="en-US" dirty="0"/>
              <a:t> – variables, functions, files, folders</a:t>
            </a:r>
          </a:p>
          <a:p>
            <a:r>
              <a:rPr lang="en-US" dirty="0">
                <a:latin typeface="Consolas" panose="020B0609020204030204" pitchFamily="49" charset="0"/>
              </a:rPr>
              <a:t>UPPER_WITH_UNDER</a:t>
            </a:r>
            <a:r>
              <a:rPr lang="en-US" dirty="0"/>
              <a:t> – global constants</a:t>
            </a:r>
          </a:p>
          <a:p>
            <a:r>
              <a:rPr lang="en-US" dirty="0">
                <a:latin typeface="Consolas" panose="020B0609020204030204" pitchFamily="49" charset="0"/>
              </a:rPr>
              <a:t>PascalCase</a:t>
            </a:r>
            <a:r>
              <a:rPr lang="en-US" dirty="0"/>
              <a:t> – class names, folders</a:t>
            </a:r>
          </a:p>
          <a:p>
            <a:r>
              <a:rPr lang="en-US" dirty="0">
                <a:latin typeface="Consolas" panose="020B0609020204030204" pitchFamily="49" charset="0"/>
              </a:rPr>
              <a:t>camelCase</a:t>
            </a:r>
            <a:r>
              <a:rPr lang="en-US" dirty="0"/>
              <a:t> – </a:t>
            </a:r>
            <a:r>
              <a:rPr lang="en-US" b="1" dirty="0"/>
              <a:t>only</a:t>
            </a:r>
            <a:r>
              <a:rPr lang="en-US" dirty="0"/>
              <a:t> to conform to existing conventions</a:t>
            </a:r>
          </a:p>
          <a:p>
            <a:r>
              <a:rPr lang="en-US" dirty="0"/>
              <a:t>Notes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_leading_underscore</a:t>
            </a:r>
            <a:r>
              <a:rPr lang="en-US" dirty="0"/>
              <a:t> – marks a private variable</a:t>
            </a:r>
          </a:p>
          <a:p>
            <a:pPr lvl="2"/>
            <a:r>
              <a:rPr lang="en-US" dirty="0"/>
              <a:t>Not truly private, only a signal to developers not to mess with it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__double_leading_underscore</a:t>
            </a:r>
            <a:r>
              <a:rPr lang="en-US" dirty="0"/>
              <a:t> – “mangles” variable names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__double_underscores__</a:t>
            </a:r>
            <a:r>
              <a:rPr lang="en-US" dirty="0"/>
              <a:t> – special variables or methods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__name__</a:t>
            </a:r>
            <a:r>
              <a:rPr lang="en-US" dirty="0"/>
              <a:t>, __doc__, </a:t>
            </a:r>
            <a:r>
              <a:rPr lang="en-US" dirty="0">
                <a:latin typeface="Consolas" panose="020B0609020204030204" pitchFamily="49" charset="0"/>
              </a:rPr>
              <a:t>__init__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__str__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__repr__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__len__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1425349" y="5478402"/>
            <a:ext cx="5174956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arr = np.array([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arr.__str__() </a:t>
            </a:r>
            <a:r>
              <a:rPr lang="en-US" dirty="0">
                <a:solidFill>
                  <a:srgbClr val="008000"/>
                </a:solidFill>
              </a:rPr>
              <a:t># '[1 2 3]'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arr.__repr__() </a:t>
            </a:r>
            <a:r>
              <a:rPr lang="en-US" dirty="0">
                <a:solidFill>
                  <a:srgbClr val="008000"/>
                </a:solidFill>
              </a:rPr>
              <a:t># 'array([1, 2, 3])'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arr.__len__() </a:t>
            </a:r>
            <a:r>
              <a:rPr lang="en-US" dirty="0">
                <a:solidFill>
                  <a:srgbClr val="008000"/>
                </a:solidFill>
              </a:rPr>
              <a:t># 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9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import</a:t>
            </a:r>
            <a:r>
              <a:rPr lang="en-US" dirty="0"/>
              <a:t>s for modules and packages</a:t>
            </a:r>
          </a:p>
          <a:p>
            <a:r>
              <a:rPr lang="en-US" dirty="0"/>
              <a:t>Avoid global variables</a:t>
            </a:r>
          </a:p>
          <a:p>
            <a:pPr lvl="1"/>
            <a:r>
              <a:rPr lang="en-US" dirty="0"/>
              <a:t>Pollute the global scope</a:t>
            </a:r>
          </a:p>
          <a:p>
            <a:pPr lvl="1"/>
            <a:r>
              <a:rPr lang="en-US" dirty="0"/>
              <a:t>Can create subtle dependencies in the code</a:t>
            </a:r>
          </a:p>
          <a:p>
            <a:pPr lvl="1"/>
            <a:r>
              <a:rPr lang="en-US" dirty="0"/>
              <a:t>Try using function parameters (and / or classes)</a:t>
            </a:r>
          </a:p>
          <a:p>
            <a:r>
              <a:rPr lang="en-US" dirty="0"/>
              <a:t>List comprehensions, lambdas, conditional expressions</a:t>
            </a:r>
          </a:p>
          <a:p>
            <a:pPr lvl="1"/>
            <a:r>
              <a:rPr lang="en-US" dirty="0"/>
              <a:t>Okay for simple, one-line cases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Lexical scoping (closures) – use </a:t>
            </a:r>
            <a:r>
              <a:rPr lang="en-US" b="1" dirty="0"/>
              <a:t>very</a:t>
            </a:r>
            <a:r>
              <a:rPr lang="en-US" dirty="0"/>
              <a:t>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1042964" y="4098489"/>
            <a:ext cx="524145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([x + 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x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)])</a:t>
            </a:r>
          </a:p>
          <a:p>
            <a:r>
              <a:rPr lang="es-ES" dirty="0">
                <a:solidFill>
                  <a:srgbClr val="000000"/>
                </a:solidFill>
              </a:rPr>
              <a:t>sum_two_nums = </a:t>
            </a:r>
            <a:r>
              <a:rPr lang="es-ES" dirty="0">
                <a:solidFill>
                  <a:srgbClr val="0000FF"/>
                </a:solidFill>
              </a:rPr>
              <a:t>lambda</a:t>
            </a:r>
            <a:r>
              <a:rPr lang="es-ES" dirty="0">
                <a:solidFill>
                  <a:srgbClr val="000000"/>
                </a:solidFill>
              </a:rPr>
              <a:t> x, y: x + y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"even"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a %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==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"odd"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2964" y="5536590"/>
            <a:ext cx="5241458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summator(a): </a:t>
            </a:r>
            <a:r>
              <a:rPr lang="en-US" dirty="0">
                <a:solidFill>
                  <a:srgbClr val="008000"/>
                </a:solidFill>
              </a:rPr>
              <a:t># Usage: summator(4)(5)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 def</a:t>
            </a:r>
            <a:r>
              <a:rPr lang="en-US" dirty="0">
                <a:solidFill>
                  <a:srgbClr val="000000"/>
                </a:solidFill>
              </a:rPr>
              <a:t> inner_summator(b):</a:t>
            </a:r>
          </a:p>
          <a:p>
            <a:r>
              <a:rPr lang="en-US" dirty="0">
                <a:solidFill>
                  <a:srgbClr val="0000FF"/>
                </a:solidFill>
              </a:rPr>
              <a:t>        return</a:t>
            </a:r>
            <a:r>
              <a:rPr lang="en-US" dirty="0">
                <a:solidFill>
                  <a:srgbClr val="000000"/>
                </a:solidFill>
              </a:rPr>
              <a:t> a + b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inner_summator</a:t>
            </a:r>
          </a:p>
        </p:txBody>
      </p:sp>
    </p:spTree>
    <p:extLst>
      <p:ext uri="{BB962C8B-B14F-4D97-AF65-F5344CB8AC3E}">
        <p14:creationId xmlns:p14="http://schemas.microsoft.com/office/powerpoint/2010/main" val="323729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18803"/>
            <a:ext cx="11720941" cy="5869420"/>
          </a:xfrm>
        </p:spPr>
        <p:txBody>
          <a:bodyPr>
            <a:normAutofit/>
          </a:bodyPr>
          <a:lstStyle/>
          <a:p>
            <a:r>
              <a:rPr lang="en-US" dirty="0"/>
              <a:t>Whitespace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DO NOT</a:t>
            </a:r>
            <a:r>
              <a:rPr lang="en-US" dirty="0"/>
              <a:t> mix tabs and spaces!</a:t>
            </a:r>
          </a:p>
          <a:p>
            <a:pPr lvl="2"/>
            <a:r>
              <a:rPr lang="en-US" dirty="0"/>
              <a:t>Prefer spaces (text editors replace 1 tab with 4 spaces by default)</a:t>
            </a:r>
          </a:p>
          <a:p>
            <a:pPr lvl="2"/>
            <a:r>
              <a:rPr lang="en-US" dirty="0"/>
              <a:t>This </a:t>
            </a:r>
            <a:r>
              <a:rPr lang="en-US" b="1" dirty="0"/>
              <a:t>can create</a:t>
            </a:r>
            <a:r>
              <a:rPr lang="en-US" dirty="0"/>
              <a:t> a lot of pain and </a:t>
            </a:r>
            <a:r>
              <a:rPr lang="en-US" b="1" dirty="0"/>
              <a:t>sinister bugs</a:t>
            </a:r>
          </a:p>
          <a:p>
            <a:pPr lvl="1"/>
            <a:r>
              <a:rPr lang="en-US" dirty="0"/>
              <a:t>1-2 blank lines between variables, functions and methods</a:t>
            </a:r>
          </a:p>
          <a:p>
            <a:pPr lvl="1"/>
            <a:r>
              <a:rPr lang="en-US" dirty="0"/>
              <a:t>Use typography rules (e.g. 1 space after comma)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Avoid inline comments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Docstrings – a way of documenting the code, unique to Python</a:t>
            </a:r>
          </a:p>
          <a:p>
            <a:pPr lvl="2"/>
            <a:r>
              <a:rPr lang="en-US" dirty="0"/>
              <a:t>More info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TODO</a:t>
            </a:r>
            <a:r>
              <a:rPr lang="en-US" dirty="0"/>
              <a:t> comments: temporary code, short-term solution, or good enough but not perfect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8026" y="4264743"/>
            <a:ext cx="524145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 = x +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# Increment x by 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2603</Words>
  <Application>Microsoft Office PowerPoint</Application>
  <PresentationFormat>Widescreen</PresentationFormat>
  <Paragraphs>356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Data Science Project Architecture</vt:lpstr>
      <vt:lpstr>sli.do #DataScience</vt:lpstr>
      <vt:lpstr>Table of Contents</vt:lpstr>
      <vt:lpstr>High-Quality Code</vt:lpstr>
      <vt:lpstr>Code Conventions</vt:lpstr>
      <vt:lpstr>General Ideas</vt:lpstr>
      <vt:lpstr>Naming Stuff</vt:lpstr>
      <vt:lpstr>Readability</vt:lpstr>
      <vt:lpstr>Readability (2)</vt:lpstr>
      <vt:lpstr>Object-Oriented Programming</vt:lpstr>
      <vt:lpstr>Project Structure</vt:lpstr>
      <vt:lpstr>Notebook Structure</vt:lpstr>
      <vt:lpstr>File Structure</vt:lpstr>
      <vt:lpstr>Improving Code</vt:lpstr>
      <vt:lpstr>Debugging</vt:lpstr>
      <vt:lpstr>Unit Testing</vt:lpstr>
      <vt:lpstr>Other Types of Tests</vt:lpstr>
      <vt:lpstr>Performance Tests</vt:lpstr>
      <vt:lpstr>numpy Performance</vt:lpstr>
      <vt:lpstr>numpy Performance (2)</vt:lpstr>
      <vt:lpstr>Reproducible Research</vt:lpstr>
      <vt:lpstr>Data Science Process</vt:lpstr>
      <vt:lpstr>Reproducible Research</vt:lpstr>
      <vt:lpstr>Reproducible Research (2)</vt:lpstr>
      <vt:lpstr>Comparing to Previous Work</vt:lpstr>
      <vt:lpstr>Communicating Results</vt:lpstr>
      <vt:lpstr>Evidence-Based Analysis</vt:lpstr>
      <vt:lpstr>Evidence-Based Analysis (2)</vt:lpstr>
      <vt:lpstr>Last Note: Cognitive Biases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316</cp:revision>
  <dcterms:created xsi:type="dcterms:W3CDTF">2017-09-11T12:40:37Z</dcterms:created>
  <dcterms:modified xsi:type="dcterms:W3CDTF">2022-08-04T19:10:47Z</dcterms:modified>
</cp:coreProperties>
</file>