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62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6" r:id="rId25"/>
    <p:sldId id="288" r:id="rId26"/>
    <p:sldId id="290" r:id="rId27"/>
    <p:sldId id="289" r:id="rId28"/>
    <p:sldId id="259" r:id="rId29"/>
    <p:sldId id="261" r:id="rId3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30.6.2022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das-dev/pandas/blob/master/doc/cheatsheet/Pandas_Cheat_She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nURh7d8C31XbHprdLkHM6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ynesthesiam/blog/master/posts/data/weather_year.csv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preprocess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data_transform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tidy-data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mel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Tidying and Cleaning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Preparing data</a:t>
            </a:r>
            <a:br>
              <a:rPr lang="en-US" dirty="0"/>
            </a:br>
            <a:r>
              <a:rPr lang="en-US" dirty="0"/>
              <a:t>for knowledge extraction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r="5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to Tidy Data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243041" y="755976"/>
            <a:ext cx="10435593" cy="563231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process_age_group(age_group):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ages = 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"0-4"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"65"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"65+"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"unknown"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age_group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ages[age_group]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Put a dash before the last two digits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{age_group[:-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{age_group[-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 = tb.melt(</a:t>
            </a:r>
          </a:p>
          <a:p>
            <a:r>
              <a:rPr lang="en-US" dirty="0"/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id_vars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"iso2"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var_name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"sex_and_age"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value_name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"cases"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tb.sex_and_age.str.get(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"age_group"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tb.sex_and_age.str.slice(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 = tb.drop(columns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"sex_and_age"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tb.age_group = tb.age_group.apply(process_age_group)</a:t>
            </a:r>
          </a:p>
          <a:p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Tidy up the column and row order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 = tb[[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"iso2"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"age_group"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"cases"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 = tb.sort_values([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"iso2"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55384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to Tidy Data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Variables are stored in both rows and columns</a:t>
            </a:r>
          </a:p>
          <a:p>
            <a:pPr lvl="1"/>
            <a:r>
              <a:rPr lang="en-US" dirty="0"/>
              <a:t>Identify and split the variables</a:t>
            </a:r>
          </a:p>
          <a:p>
            <a:r>
              <a:rPr lang="en-US" dirty="0"/>
              <a:t>Read the </a:t>
            </a:r>
            <a:r>
              <a:rPr lang="en-US" dirty="0">
                <a:latin typeface="Consolas" panose="020B0609020204030204" pitchFamily="49" charset="0"/>
              </a:rPr>
              <a:t>weather.csv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Daily weather records in Mexico in 2010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d2</a:t>
            </a:r>
            <a:r>
              <a:rPr lang="en-US" dirty="0"/>
              <a:t>, etc. are the days of a month;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tmin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tmax</a:t>
            </a:r>
            <a:r>
              <a:rPr lang="en-US" dirty="0"/>
              <a:t> should be columns</a:t>
            </a:r>
          </a:p>
          <a:p>
            <a:pPr lvl="2"/>
            <a:r>
              <a:rPr lang="en-US" dirty="0"/>
              <a:t>Make a new column with the date: </a:t>
            </a:r>
            <a:r>
              <a:rPr lang="en-US" dirty="0">
                <a:latin typeface="Consolas" panose="020B0609020204030204" pitchFamily="49" charset="0"/>
              </a:rPr>
              <a:t>[date, tmin, tmax]</a:t>
            </a:r>
          </a:p>
          <a:p>
            <a:r>
              <a:rPr lang="en-US" dirty="0"/>
              <a:t>Tidying process</a:t>
            </a:r>
          </a:p>
          <a:p>
            <a:pPr lvl="1"/>
            <a:r>
              <a:rPr lang="en-US" dirty="0"/>
              <a:t>Melt all days</a:t>
            </a:r>
          </a:p>
          <a:p>
            <a:pPr lvl="1"/>
            <a:r>
              <a:rPr lang="en-US" dirty="0"/>
              <a:t>Create days based on date, month and year</a:t>
            </a:r>
          </a:p>
          <a:p>
            <a:pPr lvl="1"/>
            <a:r>
              <a:rPr lang="en-US" dirty="0"/>
              <a:t>Pivot the tmin and tmax columns</a:t>
            </a:r>
          </a:p>
        </p:txBody>
      </p:sp>
    </p:spTree>
    <p:extLst>
      <p:ext uri="{BB962C8B-B14F-4D97-AF65-F5344CB8AC3E}">
        <p14:creationId xmlns:p14="http://schemas.microsoft.com/office/powerpoint/2010/main" val="317454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to Tidy Data 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243041" y="755975"/>
            <a:ext cx="10435593" cy="4801314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 = weather_data.melt(</a:t>
            </a:r>
          </a:p>
          <a:p>
            <a:r>
              <a:rPr lang="en-US" dirty="0"/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id_vars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"element"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var_name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weather_data.day = weather_data.day.str.slice(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).astype(int)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Remove missing / invalid days (e.g., 31st April) and dates with no records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 = weather_data.dropna()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pd.to_datetime(weather_data[[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 = weather_data.drop(columns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Pivot the elements back to their own columns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 = weather_data.pivot_table(</a:t>
            </a:r>
          </a:p>
          <a:p>
            <a:r>
              <a:rPr lang="en-US" dirty="0"/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columns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"element"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Pivoting returns a multi-indexed element, go back to a flat DataFrame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 = weather_data.reset_index()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weather_data.columns.name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weather_data = weather_data[[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"tmin"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"tmax"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397778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to Tidy Data (6)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One type in multiple tables</a:t>
            </a:r>
          </a:p>
          <a:p>
            <a:pPr lvl="1"/>
            <a:r>
              <a:rPr lang="en-US" dirty="0"/>
              <a:t>Merge the tables into one</a:t>
            </a:r>
          </a:p>
          <a:p>
            <a:pPr lvl="2"/>
            <a:r>
              <a:rPr lang="en-US" dirty="0"/>
              <a:t>Read all tables, add the new columns</a:t>
            </a:r>
          </a:p>
          <a:p>
            <a:pPr lvl="2"/>
            <a:r>
              <a:rPr lang="en-US" dirty="0"/>
              <a:t>Often the filename should be in its own column (if it's important)</a:t>
            </a:r>
          </a:p>
          <a:p>
            <a:pPr lvl="2"/>
            <a:r>
              <a:rPr lang="en-US" dirty="0"/>
              <a:t>Melt and tidy if necessary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Multiple types in one table</a:t>
            </a:r>
          </a:p>
          <a:p>
            <a:pPr lvl="1"/>
            <a:r>
              <a:rPr lang="en-US" dirty="0"/>
              <a:t>Split into more tables</a:t>
            </a:r>
          </a:p>
          <a:p>
            <a:pPr lvl="2"/>
            <a:r>
              <a:rPr lang="en-US" dirty="0"/>
              <a:t>If necessary, introduce relations (similar to a relational database)</a:t>
            </a:r>
          </a:p>
          <a:p>
            <a:r>
              <a:rPr lang="en-US" dirty="0"/>
              <a:t>Each table should be responsible for one type</a:t>
            </a:r>
            <a:br>
              <a:rPr lang="en-US" dirty="0"/>
            </a:br>
            <a:r>
              <a:rPr lang="en-US" dirty="0"/>
              <a:t>of measurement</a:t>
            </a:r>
          </a:p>
          <a:p>
            <a:r>
              <a:rPr lang="en-US" dirty="0"/>
              <a:t>* Read the </a:t>
            </a:r>
            <a:r>
              <a:rPr lang="en-US" dirty="0">
                <a:latin typeface="Consolas" panose="020B0609020204030204" pitchFamily="49" charset="0"/>
              </a:rPr>
              <a:t>billboard.csv</a:t>
            </a:r>
            <a:r>
              <a:rPr lang="en-US" dirty="0"/>
              <a:t> dataset and apply</a:t>
            </a:r>
            <a:br>
              <a:rPr lang="en-US" dirty="0"/>
            </a:br>
            <a:r>
              <a:rPr lang="en-US" dirty="0"/>
              <a:t>those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9286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Datasets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tools to get started</a:t>
            </a:r>
            <a:br>
              <a:rPr lang="en-US" dirty="0"/>
            </a:br>
            <a:r>
              <a:rPr lang="en-US" dirty="0"/>
              <a:t>working with 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247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Subsetting Rows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Selecting only some rows (aka </a:t>
            </a:r>
            <a:r>
              <a:rPr lang="en-US" dirty="0">
                <a:solidFill>
                  <a:srgbClr val="2196F3"/>
                </a:solidFill>
              </a:rPr>
              <a:t>selection</a:t>
            </a:r>
            <a:r>
              <a:rPr lang="en-US" dirty="0"/>
              <a:t>)</a:t>
            </a:r>
          </a:p>
          <a:p>
            <a:r>
              <a:rPr lang="en-US" dirty="0"/>
              <a:t>First / last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records (observations)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Random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records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Smallest / largest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records in each column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Subsetting by a Boolean expression (predicate)</a:t>
            </a:r>
          </a:p>
          <a:p>
            <a:pPr lvl="1"/>
            <a:r>
              <a:rPr lang="en-US" dirty="0"/>
              <a:t>Returns only rows where the expression returns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17" y="1784675"/>
            <a:ext cx="6630892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weather_data.head(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/>
              <a:t>)</a:t>
            </a:r>
          </a:p>
          <a:p>
            <a:r>
              <a:rPr lang="en-US" dirty="0"/>
              <a:t>weather_data.tail() </a:t>
            </a:r>
            <a:r>
              <a:rPr lang="en-US" dirty="0">
                <a:solidFill>
                  <a:srgbClr val="008000"/>
                </a:solidFill>
              </a:rPr>
              <a:t># 5 by default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116" y="3089600"/>
            <a:ext cx="6630893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weather_data.sample(n = 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/>
              <a:t>)</a:t>
            </a:r>
          </a:p>
          <a:p>
            <a:r>
              <a:rPr lang="en-US" dirty="0"/>
              <a:t>weather_data.sample() </a:t>
            </a:r>
            <a:r>
              <a:rPr lang="en-US" dirty="0">
                <a:solidFill>
                  <a:srgbClr val="008000"/>
                </a:solidFill>
              </a:rPr>
              <a:t># 1 random record by default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2116" y="4346900"/>
            <a:ext cx="6630893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weather_data.nsmallest(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)</a:t>
            </a:r>
          </a:p>
          <a:p>
            <a:r>
              <a:rPr lang="en-US" dirty="0"/>
              <a:t>weather_data.nlargest(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115" y="6083855"/>
            <a:ext cx="6630892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weather_data[weather_data.tmax &gt; </a:t>
            </a:r>
            <a:r>
              <a:rPr lang="en-US" dirty="0">
                <a:solidFill>
                  <a:srgbClr val="09885A"/>
                </a:solidFill>
              </a:rPr>
              <a:t>30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6791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Subsetting Columns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Selecting only some columns (aka </a:t>
            </a:r>
            <a:r>
              <a:rPr lang="en-US" dirty="0">
                <a:solidFill>
                  <a:srgbClr val="2196F3"/>
                </a:solidFill>
              </a:rPr>
              <a:t>projection</a:t>
            </a:r>
            <a:r>
              <a:rPr lang="en-US" dirty="0"/>
              <a:t>)</a:t>
            </a:r>
          </a:p>
          <a:p>
            <a:r>
              <a:rPr lang="en-US" dirty="0"/>
              <a:t>Single column (returns a </a:t>
            </a:r>
            <a:r>
              <a:rPr lang="en-US" dirty="0">
                <a:latin typeface="Consolas" panose="020B0609020204030204" pitchFamily="49" charset="0"/>
              </a:rPr>
              <a:t>Series</a:t>
            </a:r>
            <a:r>
              <a:rPr lang="en-US" dirty="0"/>
              <a:t> object)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More than one column (returns a </a:t>
            </a:r>
            <a:r>
              <a:rPr lang="en-US" dirty="0">
                <a:latin typeface="Consolas" panose="020B0609020204030204" pitchFamily="49" charset="0"/>
              </a:rPr>
              <a:t>DataFrame</a:t>
            </a:r>
            <a:r>
              <a:rPr lang="en-US" dirty="0"/>
              <a:t> object)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Combining filters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A note on Boolean expressions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are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~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Always</a:t>
            </a:r>
            <a:r>
              <a:rPr lang="en-US" dirty="0"/>
              <a:t> put parentheses around the individual expressions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16" y="1784675"/>
            <a:ext cx="8767341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weather_data[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]</a:t>
            </a:r>
          </a:p>
          <a:p>
            <a:r>
              <a:rPr lang="en-US" dirty="0"/>
              <a:t>weather_data.tmax </a:t>
            </a:r>
            <a:r>
              <a:rPr lang="en-US" dirty="0">
                <a:solidFill>
                  <a:srgbClr val="008000"/>
                </a:solidFill>
              </a:rPr>
              <a:t># Possible in most cases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115" y="3089600"/>
            <a:ext cx="8767342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weather_data[[</a:t>
            </a:r>
            <a:r>
              <a:rPr lang="en-US" dirty="0">
                <a:solidFill>
                  <a:srgbClr val="A31515"/>
                </a:solidFill>
              </a:rPr>
              <a:t>"tmin"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]]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114" y="3951910"/>
            <a:ext cx="8767343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weather_data[weather_data.date &gt; </a:t>
            </a:r>
            <a:r>
              <a:rPr lang="en-US" dirty="0">
                <a:solidFill>
                  <a:srgbClr val="A31515"/>
                </a:solidFill>
              </a:rPr>
              <a:t>"2010-08-01"</a:t>
            </a:r>
            <a:r>
              <a:rPr lang="en-US" dirty="0"/>
              <a:t>][[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]]</a:t>
            </a:r>
          </a:p>
          <a:p>
            <a:r>
              <a:rPr lang="en-US" dirty="0"/>
              <a:t>weather_data.loc[weather_data.date &gt; </a:t>
            </a:r>
            <a:r>
              <a:rPr lang="en-US" dirty="0">
                <a:solidFill>
                  <a:srgbClr val="A31515"/>
                </a:solidFill>
              </a:rPr>
              <a:t>"2010-08-01"</a:t>
            </a:r>
            <a:r>
              <a:rPr lang="en-US" dirty="0"/>
              <a:t>, 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]]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1215" y="6089796"/>
            <a:ext cx="9824885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weather</a:t>
            </a:r>
            <a:r>
              <a:rPr lang="it-IT" dirty="0"/>
              <a:t>_data[</a:t>
            </a:r>
            <a:br>
              <a:rPr lang="it-IT" dirty="0"/>
            </a:br>
            <a:r>
              <a:rPr lang="it-IT" dirty="0"/>
              <a:t>    (</a:t>
            </a:r>
            <a:r>
              <a:rPr lang="en-US" dirty="0"/>
              <a:t>weather</a:t>
            </a:r>
            <a:r>
              <a:rPr lang="it-IT" dirty="0"/>
              <a:t>_data.date &gt; </a:t>
            </a:r>
            <a:r>
              <a:rPr lang="it-IT" dirty="0">
                <a:solidFill>
                  <a:srgbClr val="A31515"/>
                </a:solidFill>
              </a:rPr>
              <a:t>"2010-08-01"</a:t>
            </a:r>
            <a:r>
              <a:rPr lang="it-IT" dirty="0"/>
              <a:t>) &amp; (</a:t>
            </a:r>
            <a:r>
              <a:rPr lang="en-US" dirty="0"/>
              <a:t>weather</a:t>
            </a:r>
            <a:r>
              <a:rPr lang="it-IT" dirty="0"/>
              <a:t>_data.date &lt; </a:t>
            </a:r>
            <a:r>
              <a:rPr lang="it-IT" dirty="0">
                <a:solidFill>
                  <a:srgbClr val="A31515"/>
                </a:solidFill>
              </a:rPr>
              <a:t>"2010-09-01"</a:t>
            </a:r>
            <a:r>
              <a:rPr lang="it-IT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32447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and Grouping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These methods work by columns</a:t>
            </a:r>
          </a:p>
          <a:p>
            <a:pPr lvl="1"/>
            <a:r>
              <a:rPr lang="en-US" dirty="0"/>
              <a:t>If multiple columns are passed, they are applied</a:t>
            </a:r>
            <a:br>
              <a:rPr lang="en-US" dirty="0"/>
            </a:br>
            <a:r>
              <a:rPr lang="en-US" dirty="0"/>
              <a:t>to each column individually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Grouping</a:t>
            </a:r>
          </a:p>
          <a:p>
            <a:pPr lvl="1"/>
            <a:r>
              <a:rPr lang="en-US" dirty="0"/>
              <a:t>Splits the data into several groups based on the values of a column</a:t>
            </a:r>
          </a:p>
          <a:p>
            <a:pPr lvl="1"/>
            <a:r>
              <a:rPr lang="en-US" dirty="0"/>
              <a:t>We have to apply a method after grouping</a:t>
            </a:r>
          </a:p>
          <a:p>
            <a:pPr lvl="2"/>
            <a:r>
              <a:rPr lang="en-US" dirty="0"/>
              <a:t>Or iterate over the groups (using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-loop)</a:t>
            </a:r>
          </a:p>
          <a:p>
            <a:pPr lvl="1"/>
            <a:r>
              <a:rPr lang="en-US" dirty="0"/>
              <a:t>Example: Average number of people for each income 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591" y="2099000"/>
            <a:ext cx="9110153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"Count:"</a:t>
            </a:r>
            <a:r>
              <a:rPr lang="en-US" dirty="0"/>
              <a:t>, weather_data.tmin.count()) </a:t>
            </a:r>
            <a:r>
              <a:rPr lang="en-US" dirty="0">
                <a:solidFill>
                  <a:srgbClr val="008000"/>
                </a:solidFill>
              </a:rPr>
              <a:t># number of non-null values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"Min:"</a:t>
            </a:r>
            <a:r>
              <a:rPr lang="en-US" dirty="0"/>
              <a:t>, weather_data.tmin.min())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"Max:"</a:t>
            </a:r>
            <a:r>
              <a:rPr lang="en-US" dirty="0"/>
              <a:t>, weather_data.tmin.max())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"Mean:"</a:t>
            </a:r>
            <a:r>
              <a:rPr lang="en-US" dirty="0"/>
              <a:t>, weather_data.tmin.mean())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"Median:"</a:t>
            </a:r>
            <a:r>
              <a:rPr lang="en-US" dirty="0"/>
              <a:t>, weather_data.tmin.median())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"Standard deviation:"</a:t>
            </a:r>
            <a:r>
              <a:rPr lang="en-US" dirty="0"/>
              <a:t>, weather_data.tmin.std())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416" y="6080796"/>
            <a:ext cx="8605327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pew_tidy.groupby(</a:t>
            </a:r>
            <a:r>
              <a:rPr lang="en-US" dirty="0">
                <a:solidFill>
                  <a:srgbClr val="A31515"/>
                </a:solidFill>
              </a:rPr>
              <a:t>"income"</a:t>
            </a:r>
            <a:r>
              <a:rPr lang="en-US" dirty="0"/>
              <a:t>).mean()</a:t>
            </a:r>
          </a:p>
        </p:txBody>
      </p:sp>
    </p:spTree>
    <p:extLst>
      <p:ext uri="{BB962C8B-B14F-4D97-AF65-F5344CB8AC3E}">
        <p14:creationId xmlns:p14="http://schemas.microsoft.com/office/powerpoint/2010/main" val="332975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You've got the data… now what?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611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No common way of doing this</a:t>
            </a:r>
          </a:p>
          <a:p>
            <a:r>
              <a:rPr lang="en-US" dirty="0"/>
              <a:t>We need to rely on intuition and some common patterns</a:t>
            </a:r>
          </a:p>
          <a:p>
            <a:pPr lvl="1"/>
            <a:r>
              <a:rPr lang="en-US" dirty="0"/>
              <a:t>Tidy up the dataset</a:t>
            </a:r>
          </a:p>
          <a:p>
            <a:pPr lvl="2"/>
            <a:r>
              <a:rPr lang="en-US" dirty="0"/>
              <a:t>You must know the dataset documentation first</a:t>
            </a:r>
          </a:p>
          <a:p>
            <a:pPr lvl="1"/>
            <a:r>
              <a:rPr lang="en-US" dirty="0"/>
              <a:t>Treat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s / </a:t>
            </a:r>
            <a:r>
              <a:rPr lang="en-US" dirty="0">
                <a:latin typeface="Consolas" panose="020B0609020204030204" pitchFamily="49" charset="0"/>
              </a:rPr>
              <a:t>NaN</a:t>
            </a:r>
            <a:r>
              <a:rPr lang="en-US" dirty="0"/>
              <a:t>s: either remove them or replace them</a:t>
            </a:r>
          </a:p>
          <a:p>
            <a:pPr lvl="2"/>
            <a:r>
              <a:rPr lang="en-US" dirty="0"/>
              <a:t>Replacing values might be </a:t>
            </a:r>
            <a:r>
              <a:rPr lang="en-US" b="1" dirty="0"/>
              <a:t>dangerous</a:t>
            </a:r>
          </a:p>
          <a:p>
            <a:pPr lvl="2"/>
            <a:r>
              <a:rPr lang="en-US" dirty="0"/>
              <a:t>If done properly, it will affect the data in a positive way</a:t>
            </a:r>
          </a:p>
          <a:p>
            <a:pPr lvl="1"/>
            <a:r>
              <a:rPr lang="en-US" dirty="0"/>
              <a:t>Identify and fix errors (also </a:t>
            </a:r>
            <a:r>
              <a:rPr lang="en-US" b="1" dirty="0"/>
              <a:t>dangerous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Melt and pivot datasets</a:t>
            </a:r>
          </a:p>
          <a:p>
            <a:pPr lvl="1"/>
            <a:r>
              <a:rPr lang="en-US" dirty="0"/>
              <a:t>Merge (join) and separate datasets</a:t>
            </a:r>
          </a:p>
          <a:p>
            <a:pPr lvl="1"/>
            <a:r>
              <a:rPr lang="en-US" dirty="0"/>
              <a:t>Subset variables  and / or observations</a:t>
            </a:r>
          </a:p>
          <a:p>
            <a:pPr lvl="1"/>
            <a:r>
              <a:rPr lang="en-US" dirty="0"/>
              <a:t>Summarize and group variables</a:t>
            </a:r>
          </a:p>
          <a:p>
            <a:pPr lvl="1"/>
            <a:r>
              <a:rPr lang="en-US" dirty="0">
                <a:hlinkClick r:id="rId2"/>
              </a:rPr>
              <a:t>Pandas Cheat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1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#DataScience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6397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Since there's no common way of cleaning, we'll explore</a:t>
            </a:r>
            <a:br>
              <a:rPr lang="en-US" dirty="0"/>
            </a:br>
            <a:r>
              <a:rPr lang="en-US" dirty="0"/>
              <a:t>and clean a dataset, showing steps and examples as we go</a:t>
            </a:r>
          </a:p>
          <a:p>
            <a:r>
              <a:rPr lang="en-US" dirty="0">
                <a:hlinkClick r:id="rId2"/>
              </a:rPr>
              <a:t>Dataset</a:t>
            </a:r>
            <a:r>
              <a:rPr lang="en-US" dirty="0"/>
              <a:t> (weather data, courtesy of </a:t>
            </a:r>
            <a:r>
              <a:rPr lang="en-US" dirty="0">
                <a:latin typeface="Consolas" panose="020B0609020204030204" pitchFamily="49" charset="0"/>
              </a:rPr>
              <a:t>synesthesiam@github</a:t>
            </a:r>
            <a:r>
              <a:rPr lang="en-US" dirty="0"/>
              <a:t>)</a:t>
            </a:r>
          </a:p>
          <a:p>
            <a:r>
              <a:rPr lang="en-US" dirty="0"/>
              <a:t>Read the dataset (you don't need to download it)</a:t>
            </a:r>
          </a:p>
          <a:p>
            <a:pPr lvl="1"/>
            <a:r>
              <a:rPr lang="en-US" dirty="0"/>
              <a:t>See how many variables and observations are there</a:t>
            </a:r>
          </a:p>
          <a:p>
            <a:pPr lvl="1"/>
            <a:r>
              <a:rPr lang="en-US" dirty="0"/>
              <a:t>Display the first and last few rows to get a sense of the data</a:t>
            </a:r>
          </a:p>
          <a:p>
            <a:pPr lvl="1"/>
            <a:r>
              <a:rPr lang="en-US" dirty="0"/>
              <a:t>Check the data types (to see if something's wrong with the reading)</a:t>
            </a:r>
          </a:p>
          <a:p>
            <a:pPr lvl="2"/>
            <a:r>
              <a:rPr lang="en-US" dirty="0"/>
              <a:t>E.g., numbers recognized as strings</a:t>
            </a:r>
          </a:p>
          <a:p>
            <a:pPr lvl="1"/>
            <a:r>
              <a:rPr lang="en-US" dirty="0"/>
              <a:t>See a subset of the columns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Summarize (describe) the dataset</a:t>
            </a:r>
          </a:p>
          <a:p>
            <a:pPr marL="914126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The column names don't look good</a:t>
            </a:r>
          </a:p>
          <a:p>
            <a:pPr lvl="1"/>
            <a:r>
              <a:rPr lang="en-US" dirty="0"/>
              <a:t>Make them "pythonic" (lowercase_with_underscores)</a:t>
            </a:r>
          </a:p>
          <a:p>
            <a:pPr lvl="2"/>
            <a:r>
              <a:rPr lang="en-US" dirty="0"/>
              <a:t>This will make selecting them easier (</a:t>
            </a:r>
            <a:r>
              <a:rPr lang="en-US" dirty="0">
                <a:latin typeface="Consolas" panose="020B0609020204030204" pitchFamily="49" charset="0"/>
              </a:rPr>
              <a:t>weather.mean_temp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the ranges of data?</a:t>
            </a:r>
          </a:p>
          <a:p>
            <a:pPr lvl="1"/>
            <a:r>
              <a:rPr lang="en-US" dirty="0"/>
              <a:t>E. g. temperature, pressure, humidity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nsolas" panose="020B0609020204030204" pitchFamily="49" charset="0"/>
              </a:rPr>
              <a:t>min()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max()</a:t>
            </a:r>
            <a:r>
              <a:rPr lang="en-US" dirty="0"/>
              <a:t> methods</a:t>
            </a:r>
          </a:p>
          <a:p>
            <a:r>
              <a:rPr lang="en-US" dirty="0"/>
              <a:t>* Try to explore the data a bit </a:t>
            </a:r>
          </a:p>
          <a:p>
            <a:pPr lvl="1"/>
            <a:r>
              <a:rPr lang="en-US" dirty="0"/>
              <a:t>Plot a few histograms and / or boxplots to see the distributions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047875"/>
            <a:ext cx="967740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weather.columns = 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"min_temp"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"max_dew"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A31515"/>
                </a:solidFill>
              </a:rPr>
              <a:t>"mean_dew"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"min_dew"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"max_humidity"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"mean_humidity"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</a:rPr>
              <a:t>    "min_humidity"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"max_pressure"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"mean_pressure"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</a:rPr>
              <a:t>    "min_pressure"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"max_visibility"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"mean_visibility"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</a:rPr>
              <a:t>    "min_visibility"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"max_wind"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"mean_wind"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"max_gusts"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</a:rPr>
              <a:t>    "precipitation"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"cloud_cover"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"events"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"wind_dir"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01020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Convert the dates to a </a:t>
            </a:r>
            <a:r>
              <a:rPr lang="en-US" dirty="0">
                <a:latin typeface="Consolas" panose="020B0609020204030204" pitchFamily="49" charset="0"/>
              </a:rPr>
              <a:t>datetime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To make performing time-dependent analysis easier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needed, use </a:t>
            </a:r>
            <a:r>
              <a:rPr lang="en-US" dirty="0">
                <a:latin typeface="Consolas" panose="020B0609020204030204" pitchFamily="49" charset="0"/>
              </a:rPr>
              <a:t>apply()</a:t>
            </a:r>
            <a:r>
              <a:rPr lang="en-US" dirty="0"/>
              <a:t> to perform a function on every row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It's even better to use dates as indices (when we need to subset date</a:t>
            </a:r>
            <a:br>
              <a:rPr lang="en-US" dirty="0"/>
            </a:br>
            <a:r>
              <a:rPr lang="en-US" dirty="0"/>
              <a:t>ranges or perform other time-dependent tasks)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Also see why precipitation is not a float and edit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7910" y="4871812"/>
            <a:ext cx="9186573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 = weather.set_index(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or use inplace = 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print</a:t>
            </a:r>
            <a:r>
              <a:rPr lang="en-US" dirty="0">
                <a:solidFill>
                  <a:srgbClr val="000000"/>
                </a:solidFill>
              </a:rPr>
              <a:t>(weather.loc[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pd.to_datetime(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"2012-08-19"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])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# or weather.loc["2012-08-19"], or any other formatting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7083" y="2513439"/>
            <a:ext cx="967740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from</a:t>
            </a:r>
            <a:r>
              <a:rPr lang="en-US" dirty="0">
                <a:solidFill>
                  <a:srgbClr val="000000"/>
                </a:solidFill>
              </a:rPr>
              <a:t> datetime </a:t>
            </a:r>
            <a:r>
              <a:rPr lang="en-US" dirty="0"/>
              <a:t>import</a:t>
            </a:r>
            <a:r>
              <a:rPr lang="en-US" dirty="0">
                <a:solidFill>
                  <a:srgbClr val="000000"/>
                </a:solidFill>
              </a:rPr>
              <a:t> datetime</a:t>
            </a:r>
          </a:p>
          <a:p>
            <a:r>
              <a:rPr lang="en-US" dirty="0"/>
              <a:t>def</a:t>
            </a:r>
            <a:r>
              <a:rPr lang="en-US" dirty="0">
                <a:solidFill>
                  <a:srgbClr val="000000"/>
                </a:solidFill>
              </a:rPr>
              <a:t> string_to_date(date_string):</a:t>
            </a:r>
          </a:p>
          <a:p>
            <a:r>
              <a:rPr lang="en-US" dirty="0"/>
              <a:t>    return</a:t>
            </a:r>
            <a:r>
              <a:rPr lang="en-US" dirty="0">
                <a:solidFill>
                  <a:srgbClr val="000000"/>
                </a:solidFill>
              </a:rPr>
              <a:t> datetime.strptime(date_string, </a:t>
            </a:r>
            <a:r>
              <a:rPr lang="en-US" dirty="0">
                <a:solidFill>
                  <a:srgbClr val="A31515"/>
                </a:solidFill>
              </a:rPr>
              <a:t>"%Y-%m-%d"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weather.date = weather.date.apply(string_to_date)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6FDAA-9422-24BF-DD34-30310D956F53}"/>
              </a:ext>
            </a:extLst>
          </p:cNvPr>
          <p:cNvSpPr txBox="1"/>
          <p:nvPr/>
        </p:nvSpPr>
        <p:spPr>
          <a:xfrm>
            <a:off x="897083" y="1679245"/>
            <a:ext cx="9677400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weather.date = pd.to_datetime(weather.date)</a:t>
            </a:r>
          </a:p>
        </p:txBody>
      </p:sp>
    </p:spTree>
    <p:extLst>
      <p:ext uri="{BB962C8B-B14F-4D97-AF65-F5344CB8AC3E}">
        <p14:creationId xmlns:p14="http://schemas.microsoft.com/office/powerpoint/2010/main" val="19188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Remove or replace missing values</a:t>
            </a:r>
          </a:p>
          <a:p>
            <a:pPr lvl="1"/>
            <a:r>
              <a:rPr lang="en-US" dirty="0"/>
              <a:t>In this case, replacing is better because removing takes away </a:t>
            </a:r>
            <a:br>
              <a:rPr lang="en-US" dirty="0"/>
            </a:br>
            <a:r>
              <a:rPr lang="en-US" dirty="0"/>
              <a:t>an entire row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Try to see how variables interact – group the data</a:t>
            </a:r>
          </a:p>
          <a:p>
            <a:pPr lvl="1"/>
            <a:r>
              <a:rPr lang="en-US" dirty="0"/>
              <a:t>E.g., by cloud cover and events</a:t>
            </a:r>
          </a:p>
          <a:p>
            <a:pPr lvl="1"/>
            <a:r>
              <a:rPr lang="en-US" dirty="0"/>
              <a:t>Print the number of days when </a:t>
            </a:r>
            <a:br>
              <a:rPr lang="en-US" dirty="0"/>
            </a:br>
            <a:r>
              <a:rPr lang="en-US" dirty="0"/>
              <a:t>each combination of </a:t>
            </a:r>
            <a:r>
              <a:rPr lang="en-US" dirty="0">
                <a:latin typeface="Consolas" panose="020B0609020204030204" pitchFamily="49" charset="0"/>
              </a:rPr>
              <a:t>{cover, events}</a:t>
            </a:r>
            <a:r>
              <a:rPr lang="en-US" dirty="0"/>
              <a:t> occurred</a:t>
            </a:r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Plot data</a:t>
            </a:r>
          </a:p>
          <a:p>
            <a:pPr lvl="1"/>
            <a:r>
              <a:rPr lang="en-US" dirty="0"/>
              <a:t>Next time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052308"/>
            <a:ext cx="9677400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weather_with_events = weather.dropna(subset = [</a:t>
            </a:r>
            <a:r>
              <a:rPr lang="en-US" dirty="0">
                <a:solidFill>
                  <a:srgbClr val="A31515"/>
                </a:solidFill>
              </a:rPr>
              <a:t>"events"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</a:rPr>
              <a:t>weather.events = weather.events.fillna(</a:t>
            </a:r>
            <a:r>
              <a:rPr lang="en-US" dirty="0">
                <a:solidFill>
                  <a:srgbClr val="A31515"/>
                </a:solidFill>
              </a:rPr>
              <a:t>""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# Better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4534520"/>
            <a:ext cx="10184068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rgbClr val="000000"/>
                </a:solidFill>
              </a:rPr>
              <a:t> (cover, events), group_data </a:t>
            </a:r>
            <a:r>
              <a:rPr lang="en-US" dirty="0"/>
              <a:t>in</a:t>
            </a:r>
            <a:r>
              <a:rPr lang="en-US" dirty="0">
                <a:solidFill>
                  <a:srgbClr val="000000"/>
                </a:solidFill>
              </a:rPr>
              <a:t> weather.groupby([</a:t>
            </a:r>
            <a:r>
              <a:rPr lang="en-US" dirty="0">
                <a:solidFill>
                  <a:srgbClr val="A31515"/>
                </a:solidFill>
              </a:rPr>
              <a:t>"cloud_cover"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"events"</a:t>
            </a:r>
            <a:r>
              <a:rPr lang="en-US" dirty="0">
                <a:solidFill>
                  <a:srgbClr val="000000"/>
                </a:solidFill>
              </a:rPr>
              <a:t>]):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print(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"Cover: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{cover}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Events: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{events}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Count: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{len(group_data)}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Or: weather.groupby(["cloud_cover", "events"]).size()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67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If needed, perform transformations</a:t>
            </a:r>
          </a:p>
          <a:p>
            <a:pPr lvl="1"/>
            <a:r>
              <a:rPr lang="en-US" dirty="0"/>
              <a:t>Math operations: log, square root, addition, multiplication, etc.</a:t>
            </a:r>
          </a:p>
          <a:p>
            <a:pPr lvl="2"/>
            <a:r>
              <a:rPr lang="en-US" dirty="0"/>
              <a:t>Be careful as you'll get results in different dimensions</a:t>
            </a:r>
          </a:p>
          <a:p>
            <a:pPr lvl="1"/>
            <a:r>
              <a:rPr lang="en-US" dirty="0"/>
              <a:t>Normalizing scores (such as using Z-scores) is recommended in</a:t>
            </a:r>
            <a:br>
              <a:rPr lang="en-US" dirty="0"/>
            </a:br>
            <a:r>
              <a:rPr lang="en-US" dirty="0"/>
              <a:t>most cases</a:t>
            </a:r>
          </a:p>
          <a:p>
            <a:pPr lvl="2"/>
            <a:r>
              <a:rPr lang="en-US" dirty="0"/>
              <a:t>It's much better for ML algorithms to have data of similar scales</a:t>
            </a:r>
          </a:p>
          <a:p>
            <a:pPr lvl="2"/>
            <a:r>
              <a:rPr lang="en-US" dirty="0"/>
              <a:t>You can do that manually or use a library (such as </a:t>
            </a:r>
            <a:r>
              <a:rPr lang="en-US" dirty="0">
                <a:hlinkClick r:id="rId2"/>
              </a:rPr>
              <a:t>sklearn.preprocessing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By convention, calculated columns are added to the dataset</a:t>
            </a:r>
          </a:p>
          <a:p>
            <a:r>
              <a:rPr lang="en-US" b="1" dirty="0">
                <a:solidFill>
                  <a:srgbClr val="2196F3"/>
                </a:solidFill>
              </a:rPr>
              <a:t>Describe all operations as you're doing them</a:t>
            </a:r>
          </a:p>
          <a:p>
            <a:pPr lvl="1"/>
            <a:r>
              <a:rPr lang="en-US" dirty="0"/>
              <a:t>Describe what you're doing and why</a:t>
            </a:r>
          </a:p>
          <a:p>
            <a:pPr lvl="2"/>
            <a:r>
              <a:rPr lang="en-US" dirty="0"/>
              <a:t>Useful to check your work later (or allow others to do that)</a:t>
            </a:r>
          </a:p>
          <a:p>
            <a:pPr lvl="1"/>
            <a:r>
              <a:rPr lang="en-US" dirty="0"/>
              <a:t>If needed, save the resulting dataset into a file</a:t>
            </a:r>
          </a:p>
          <a:p>
            <a:pPr lvl="2"/>
            <a:r>
              <a:rPr lang="en-US" dirty="0"/>
              <a:t>Supply your data transformation log with it</a:t>
            </a:r>
          </a:p>
          <a:p>
            <a:pPr lvl="2"/>
            <a:r>
              <a:rPr lang="en-US" dirty="0"/>
              <a:t>Provide a 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1381230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Errors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196F3"/>
                </a:solidFill>
              </a:rPr>
              <a:t>Outliers</a:t>
            </a:r>
            <a:r>
              <a:rPr lang="en-US" sz="2800" dirty="0"/>
              <a:t> – values which are far from their expected range</a:t>
            </a:r>
          </a:p>
          <a:p>
            <a:pPr lvl="1"/>
            <a:r>
              <a:rPr lang="en-US" sz="2400" dirty="0"/>
              <a:t>Or having a very low probability of happening (assuming a model)</a:t>
            </a:r>
          </a:p>
          <a:p>
            <a:r>
              <a:rPr lang="en-US" sz="2800" dirty="0"/>
              <a:t>Many possible cases</a:t>
            </a:r>
          </a:p>
          <a:p>
            <a:pPr lvl="1"/>
            <a:r>
              <a:rPr lang="en-US" sz="2400" dirty="0"/>
              <a:t>Wrong data entry (e.g. an adult weighing 5kg might be 50kg</a:t>
            </a:r>
            <a:br>
              <a:rPr lang="en-US" sz="2400" dirty="0"/>
            </a:br>
            <a:r>
              <a:rPr lang="en-US" sz="2400" dirty="0"/>
              <a:t>or something else)</a:t>
            </a:r>
          </a:p>
          <a:p>
            <a:pPr lvl="1"/>
            <a:r>
              <a:rPr lang="en-US" sz="2400" dirty="0"/>
              <a:t>Wrong assumptions (the data is correct, our view isn't)</a:t>
            </a:r>
          </a:p>
          <a:p>
            <a:r>
              <a:rPr lang="en-US" sz="2800" dirty="0"/>
              <a:t>What to do?</a:t>
            </a:r>
          </a:p>
          <a:p>
            <a:pPr lvl="1"/>
            <a:r>
              <a:rPr lang="en-US" sz="2400" dirty="0"/>
              <a:t>Inspect the data point</a:t>
            </a:r>
          </a:p>
          <a:p>
            <a:pPr lvl="1"/>
            <a:r>
              <a:rPr lang="en-US" sz="2400" dirty="0"/>
              <a:t>Try to figure out what happened</a:t>
            </a:r>
          </a:p>
          <a:p>
            <a:pPr lvl="2"/>
            <a:r>
              <a:rPr lang="en-US" sz="2000" dirty="0"/>
              <a:t>If needed, remove the row </a:t>
            </a:r>
            <a:br>
              <a:rPr lang="en-US" sz="2000" dirty="0"/>
            </a:br>
            <a:r>
              <a:rPr lang="en-US" sz="2000" dirty="0"/>
              <a:t>or try to replace the value</a:t>
            </a:r>
          </a:p>
          <a:p>
            <a:pPr lvl="1"/>
            <a:r>
              <a:rPr lang="en-US" sz="2400" dirty="0"/>
              <a:t>Try a transformation</a:t>
            </a:r>
          </a:p>
          <a:p>
            <a:pPr lvl="1"/>
            <a:r>
              <a:rPr lang="en-US" sz="2400" dirty="0"/>
              <a:t>If possible, perform analysis with</a:t>
            </a:r>
            <a:br>
              <a:rPr lang="en-US" sz="2400" dirty="0"/>
            </a:br>
            <a:r>
              <a:rPr lang="en-US" sz="2400" dirty="0"/>
              <a:t>and without the outlier(s) and</a:t>
            </a:r>
            <a:br>
              <a:rPr lang="en-US" sz="2400" dirty="0"/>
            </a:br>
            <a:r>
              <a:rPr lang="en-US" sz="2400" dirty="0"/>
              <a:t>compare your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86" y="3571876"/>
            <a:ext cx="5545510" cy="30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82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on Features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/>
              <a:t>The quality of our results depends strongly</a:t>
            </a:r>
            <a:br>
              <a:rPr lang="en-US" sz="2800" dirty="0"/>
            </a:br>
            <a:r>
              <a:rPr lang="en-US" sz="2800" dirty="0"/>
              <a:t>on the features we use</a:t>
            </a:r>
          </a:p>
          <a:p>
            <a:pPr lvl="1"/>
            <a:r>
              <a:rPr lang="en-US" sz="2400" dirty="0"/>
              <a:t>"Garbage in – garbage out"</a:t>
            </a:r>
          </a:p>
          <a:p>
            <a:r>
              <a:rPr lang="en-US" sz="2800" dirty="0">
                <a:solidFill>
                  <a:srgbClr val="2196F3"/>
                </a:solidFill>
              </a:rPr>
              <a:t>Dimensionality reduction</a:t>
            </a:r>
          </a:p>
          <a:p>
            <a:pPr lvl="1"/>
            <a:r>
              <a:rPr lang="en-US" sz="2400" dirty="0"/>
              <a:t>Reducing the number of variables (features)</a:t>
            </a:r>
          </a:p>
          <a:p>
            <a:pPr lvl="1"/>
            <a:r>
              <a:rPr lang="en-US" sz="2400" dirty="0"/>
              <a:t>We can do this manually or use algorithms</a:t>
            </a:r>
            <a:endParaRPr lang="en-US" sz="2400" dirty="0">
              <a:solidFill>
                <a:srgbClr val="2196F3"/>
              </a:solidFill>
            </a:endParaRPr>
          </a:p>
          <a:p>
            <a:pPr lvl="1"/>
            <a:r>
              <a:rPr lang="en-US" sz="2400" dirty="0">
                <a:solidFill>
                  <a:srgbClr val="2196F3"/>
                </a:solidFill>
              </a:rPr>
              <a:t>Feature selection</a:t>
            </a:r>
            <a:endParaRPr lang="en-US" sz="1600" dirty="0"/>
          </a:p>
          <a:p>
            <a:pPr lvl="2"/>
            <a:r>
              <a:rPr lang="en-US" sz="2000" dirty="0"/>
              <a:t>Selecting only columns that are useful</a:t>
            </a:r>
          </a:p>
          <a:p>
            <a:pPr lvl="1"/>
            <a:r>
              <a:rPr lang="en-US" sz="2400" dirty="0">
                <a:solidFill>
                  <a:srgbClr val="2196F3"/>
                </a:solidFill>
              </a:rPr>
              <a:t>Feature extraction</a:t>
            </a:r>
          </a:p>
          <a:p>
            <a:pPr lvl="2"/>
            <a:r>
              <a:rPr lang="en-US" sz="2000" dirty="0"/>
              <a:t>Transforming non-structured to structured data</a:t>
            </a:r>
          </a:p>
          <a:p>
            <a:pPr lvl="3"/>
            <a:r>
              <a:rPr lang="en-US" sz="1600" dirty="0"/>
              <a:t>Examples: images, audio, text</a:t>
            </a:r>
          </a:p>
          <a:p>
            <a:pPr lvl="2"/>
            <a:r>
              <a:rPr lang="en-US" sz="2000" dirty="0"/>
              <a:t>Getting meaningful features</a:t>
            </a:r>
          </a:p>
          <a:p>
            <a:r>
              <a:rPr lang="en-US" sz="2800" dirty="0">
                <a:solidFill>
                  <a:srgbClr val="2196F3"/>
                </a:solidFill>
              </a:rPr>
              <a:t>Feature engineering</a:t>
            </a:r>
          </a:p>
          <a:p>
            <a:pPr lvl="1"/>
            <a:r>
              <a:rPr lang="en-US" sz="2400" dirty="0"/>
              <a:t>Using our knowledge of the data to create meaningful features</a:t>
            </a:r>
          </a:p>
          <a:p>
            <a:pPr lvl="2"/>
            <a:r>
              <a:rPr lang="en-US" sz="2000" dirty="0"/>
              <a:t>Involves a lot of brainstorming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024760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(Optional)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Have a look at </a:t>
            </a:r>
            <a:r>
              <a:rPr lang="en-US" dirty="0">
                <a:latin typeface="Consolas" panose="020B0609020204030204" pitchFamily="49" charset="0"/>
              </a:rPr>
              <a:t>scikit-learn</a:t>
            </a:r>
            <a:r>
              <a:rPr lang="en-US" dirty="0"/>
              <a:t>'s </a:t>
            </a:r>
            <a:br>
              <a:rPr lang="en-US" dirty="0"/>
            </a:br>
            <a:r>
              <a:rPr lang="en-US" dirty="0">
                <a:hlinkClick r:id="rId2"/>
              </a:rPr>
              <a:t>"Dataset Transformations"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It describes the most common operations</a:t>
            </a:r>
          </a:p>
          <a:p>
            <a:pPr lvl="2"/>
            <a:r>
              <a:rPr lang="en-US" dirty="0"/>
              <a:t>Data cleaning</a:t>
            </a:r>
          </a:p>
          <a:p>
            <a:pPr lvl="2"/>
            <a:r>
              <a:rPr lang="en-US" dirty="0"/>
              <a:t>Dimensionality reduction</a:t>
            </a:r>
          </a:p>
          <a:p>
            <a:pPr lvl="2"/>
            <a:r>
              <a:rPr lang="en-US" dirty="0"/>
              <a:t>Feature extraction</a:t>
            </a:r>
          </a:p>
          <a:p>
            <a:r>
              <a:rPr lang="en-US" dirty="0"/>
              <a:t>There are many algorithms based on </a:t>
            </a:r>
          </a:p>
          <a:p>
            <a:pPr lvl="1"/>
            <a:r>
              <a:rPr lang="en-US" dirty="0"/>
              <a:t>Data types (e.g., text or numerical data, labelled vs. not labelled)</a:t>
            </a:r>
          </a:p>
          <a:p>
            <a:pPr lvl="1"/>
            <a:r>
              <a:rPr lang="en-US" dirty="0"/>
              <a:t>Model types (how we want to present our data, e.g., linear model)</a:t>
            </a:r>
          </a:p>
          <a:p>
            <a:pPr lvl="1"/>
            <a:r>
              <a:rPr lang="en-US" dirty="0"/>
              <a:t>Algorithm types (e.g., finding similar news articles, recommending </a:t>
            </a:r>
            <a:br>
              <a:rPr lang="en-US" dirty="0"/>
            </a:br>
            <a:r>
              <a:rPr lang="en-US" dirty="0"/>
              <a:t>movies to users, classifying, etc.)</a:t>
            </a:r>
          </a:p>
          <a:p>
            <a:r>
              <a:rPr lang="en-US" dirty="0"/>
              <a:t>No "hard and fast rule", use your intuition</a:t>
            </a:r>
          </a:p>
          <a:p>
            <a:pPr lvl="1"/>
            <a:r>
              <a:rPr lang="en-US" dirty="0"/>
              <a:t>Knowing more tools / models / algorithms -&gt;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186727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Messy and tidy data</a:t>
            </a:r>
          </a:p>
          <a:p>
            <a:pPr lvl="1"/>
            <a:r>
              <a:rPr lang="en-US" dirty="0"/>
              <a:t>Tidying up messy data</a:t>
            </a:r>
          </a:p>
          <a:p>
            <a:r>
              <a:rPr lang="en-US" dirty="0"/>
              <a:t>Operations on datasets</a:t>
            </a:r>
          </a:p>
          <a:p>
            <a:r>
              <a:rPr lang="en-US" dirty="0"/>
              <a:t>Cleaning data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Error correction</a:t>
            </a:r>
          </a:p>
          <a:p>
            <a:pPr lvl="1"/>
            <a:r>
              <a:rPr lang="en-US" dirty="0"/>
              <a:t>Features</a:t>
            </a:r>
          </a:p>
          <a:p>
            <a:r>
              <a:rPr lang="en-US" dirty="0"/>
              <a:t>Data tidying and cleaning as a process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Messy and tidy data</a:t>
            </a:r>
          </a:p>
          <a:p>
            <a:pPr lvl="1"/>
            <a:r>
              <a:rPr lang="en-US" dirty="0"/>
              <a:t>Tidying up messy data</a:t>
            </a:r>
          </a:p>
          <a:p>
            <a:r>
              <a:rPr lang="en-US" dirty="0"/>
              <a:t>Operations on datasets</a:t>
            </a:r>
          </a:p>
          <a:p>
            <a:r>
              <a:rPr lang="en-US" dirty="0"/>
              <a:t>Cleaning data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Error correction</a:t>
            </a:r>
          </a:p>
          <a:p>
            <a:pPr lvl="1"/>
            <a:r>
              <a:rPr lang="en-US" dirty="0"/>
              <a:t>Features</a:t>
            </a:r>
          </a:p>
          <a:p>
            <a:r>
              <a:rPr lang="en-US" dirty="0"/>
              <a:t>Data tidying and cleaning as a process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Tidying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Arranging data</a:t>
            </a:r>
            <a:br>
              <a:rPr lang="en-US" dirty="0"/>
            </a:br>
            <a:r>
              <a:rPr lang="en-US" dirty="0"/>
              <a:t>in a meaningful manner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495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Most important rules when creating (or using) datasets</a:t>
            </a:r>
          </a:p>
          <a:p>
            <a:pPr lvl="1"/>
            <a:r>
              <a:rPr lang="en-US" dirty="0"/>
              <a:t>Columns – attributes (features, variables)</a:t>
            </a:r>
          </a:p>
          <a:p>
            <a:pPr lvl="1"/>
            <a:r>
              <a:rPr lang="en-US" dirty="0"/>
              <a:t>Rows – observations</a:t>
            </a:r>
          </a:p>
          <a:p>
            <a:pPr lvl="1"/>
            <a:r>
              <a:rPr lang="en-US" dirty="0"/>
              <a:t>Cells – values (one observation of one feature)</a:t>
            </a:r>
          </a:p>
          <a:p>
            <a:pPr lvl="1"/>
            <a:r>
              <a:rPr lang="en-US" dirty="0"/>
              <a:t>All other data is called </a:t>
            </a:r>
            <a:r>
              <a:rPr lang="en-US" b="1" dirty="0">
                <a:solidFill>
                  <a:srgbClr val="2196F3"/>
                </a:solidFill>
              </a:rPr>
              <a:t>messy data</a:t>
            </a:r>
          </a:p>
          <a:p>
            <a:r>
              <a:rPr lang="en-US" dirty="0"/>
              <a:t>Empirical rule for testing whether a dataset is tidy</a:t>
            </a:r>
          </a:p>
          <a:p>
            <a:pPr lvl="1"/>
            <a:r>
              <a:rPr lang="en-US" dirty="0"/>
              <a:t>Adding one more observation should create one new row</a:t>
            </a:r>
          </a:p>
          <a:p>
            <a:pPr lvl="2"/>
            <a:r>
              <a:rPr lang="en-US" dirty="0"/>
              <a:t>No new columns</a:t>
            </a:r>
          </a:p>
          <a:p>
            <a:pPr lvl="2"/>
            <a:r>
              <a:rPr lang="en-US" dirty="0"/>
              <a:t>No multiple rows</a:t>
            </a:r>
          </a:p>
          <a:p>
            <a:pPr lvl="2"/>
            <a:r>
              <a:rPr lang="en-US" dirty="0"/>
              <a:t>No partial rows, no changes to other rows</a:t>
            </a:r>
          </a:p>
          <a:p>
            <a:r>
              <a:rPr lang="en-US" dirty="0">
                <a:latin typeface="Consolas" panose="020B0609020204030204" pitchFamily="49" charset="0"/>
              </a:rPr>
              <a:t>pandas</a:t>
            </a:r>
            <a:r>
              <a:rPr lang="en-US" dirty="0"/>
              <a:t> allows us to read, tidy up and transform datasets</a:t>
            </a:r>
          </a:p>
          <a:p>
            <a:pPr lvl="1"/>
            <a:r>
              <a:rPr lang="en-US" dirty="0"/>
              <a:t>Data modelling requires a tidy and clean dataset in order to work well</a:t>
            </a:r>
            <a:br>
              <a:rPr lang="en-US" dirty="0"/>
            </a:br>
            <a:r>
              <a:rPr lang="en-US" dirty="0"/>
              <a:t>(garbage in – garbage out)</a:t>
            </a:r>
          </a:p>
        </p:txBody>
      </p:sp>
    </p:spTree>
    <p:extLst>
      <p:ext uri="{BB962C8B-B14F-4D97-AF65-F5344CB8AC3E}">
        <p14:creationId xmlns:p14="http://schemas.microsoft.com/office/powerpoint/2010/main" val="7101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What we want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get instead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3" y="1168636"/>
            <a:ext cx="5838833" cy="1824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3" y="3796728"/>
            <a:ext cx="7659207" cy="2680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07" y="3459365"/>
            <a:ext cx="7237413" cy="20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07" y="4397086"/>
            <a:ext cx="5484813" cy="20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1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and 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A very good </a:t>
            </a:r>
            <a:r>
              <a:rPr lang="en-US" dirty="0">
                <a:hlinkClick r:id="rId2"/>
              </a:rPr>
              <a:t>paper</a:t>
            </a:r>
            <a:r>
              <a:rPr lang="en-US" dirty="0"/>
              <a:t> on tidy data</a:t>
            </a:r>
          </a:p>
          <a:p>
            <a:r>
              <a:rPr lang="en-US" dirty="0"/>
              <a:t>Example: several datasets</a:t>
            </a:r>
          </a:p>
          <a:p>
            <a:pPr lvl="1"/>
            <a:r>
              <a:rPr lang="en-US" dirty="0"/>
              <a:t>Same information, different ease of 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51307"/>
            <a:ext cx="4800600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 sz="2399"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      country year  cases population</a:t>
            </a:r>
          </a:p>
          <a:p>
            <a:r>
              <a:rPr lang="en-US" sz="1800" dirty="0"/>
              <a:t>1 Afghanistan 1999    745   19987071</a:t>
            </a:r>
          </a:p>
          <a:p>
            <a:r>
              <a:rPr lang="en-US" sz="1800" dirty="0"/>
              <a:t>2 Afghanistan 2000   2666   20595360</a:t>
            </a:r>
          </a:p>
          <a:p>
            <a:r>
              <a:rPr lang="en-US" sz="1800" dirty="0"/>
              <a:t>3      Brazil 1999  37737  172006362</a:t>
            </a:r>
          </a:p>
          <a:p>
            <a:r>
              <a:rPr lang="en-US" sz="1800" dirty="0"/>
              <a:t>4      Brazil 2000  80488  174504898</a:t>
            </a:r>
          </a:p>
          <a:p>
            <a:r>
              <a:rPr lang="en-US" sz="1800" dirty="0"/>
              <a:t>5       China 1999 212258 1272915272</a:t>
            </a:r>
          </a:p>
          <a:p>
            <a:r>
              <a:rPr lang="en-US" sz="1800" dirty="0"/>
              <a:t>6       China 2000 213766 1280428583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6288" y="2945510"/>
            <a:ext cx="5398960" cy="369331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     country year        key      value</a:t>
            </a:r>
          </a:p>
          <a:p>
            <a:r>
              <a:rPr lang="en-US" dirty="0"/>
              <a:t>1  Afghanistan 1999      cases        745</a:t>
            </a:r>
          </a:p>
          <a:p>
            <a:r>
              <a:rPr lang="en-US" dirty="0"/>
              <a:t>2  Afghanistan 1999 population   19987071</a:t>
            </a:r>
          </a:p>
          <a:p>
            <a:r>
              <a:rPr lang="en-US" dirty="0"/>
              <a:t>3  Afghanistan 2000      cases       2666</a:t>
            </a:r>
          </a:p>
          <a:p>
            <a:r>
              <a:rPr lang="en-US" dirty="0"/>
              <a:t>4  Afghanistan 2000 population   20595360</a:t>
            </a:r>
          </a:p>
          <a:p>
            <a:r>
              <a:rPr lang="en-US" dirty="0"/>
              <a:t>5       Brazil 1999      cases      37737</a:t>
            </a:r>
          </a:p>
          <a:p>
            <a:r>
              <a:rPr lang="en-US" dirty="0"/>
              <a:t>6       Brazil 1999 population  172006362</a:t>
            </a:r>
          </a:p>
          <a:p>
            <a:r>
              <a:rPr lang="en-US" dirty="0"/>
              <a:t>7       Brazil 2000      cases      80488</a:t>
            </a:r>
          </a:p>
          <a:p>
            <a:r>
              <a:rPr lang="en-US" dirty="0"/>
              <a:t>8       Brazil 2000 population  174504898</a:t>
            </a:r>
          </a:p>
          <a:p>
            <a:r>
              <a:rPr lang="en-US" dirty="0"/>
              <a:t>9        China 1999      cases     212258</a:t>
            </a:r>
          </a:p>
          <a:p>
            <a:r>
              <a:rPr lang="en-US" dirty="0"/>
              <a:t>10       China 1999 population 1272915272</a:t>
            </a:r>
          </a:p>
          <a:p>
            <a:r>
              <a:rPr lang="en-US" dirty="0"/>
              <a:t>11       China 2000      cases     213766</a:t>
            </a:r>
          </a:p>
          <a:p>
            <a:r>
              <a:rPr lang="en-US" dirty="0"/>
              <a:t>12       China 2000 population 1280428583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598076"/>
            <a:ext cx="4800600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    country year              rate</a:t>
            </a:r>
          </a:p>
          <a:p>
            <a:r>
              <a:rPr lang="en-US" dirty="0"/>
              <a:t>1 Afghanistan 1999      745/19987071</a:t>
            </a:r>
          </a:p>
          <a:p>
            <a:r>
              <a:rPr lang="en-US" dirty="0"/>
              <a:t>2 Afghanistan 2000     2666/20595360</a:t>
            </a:r>
          </a:p>
          <a:p>
            <a:r>
              <a:rPr lang="en-US" dirty="0"/>
              <a:t>3      Brazil 1999   37737/172006362</a:t>
            </a:r>
          </a:p>
          <a:p>
            <a:r>
              <a:rPr lang="en-US" dirty="0"/>
              <a:t>4      Brazil 2000   80488/174504898</a:t>
            </a:r>
          </a:p>
          <a:p>
            <a:r>
              <a:rPr lang="en-US" dirty="0"/>
              <a:t>5       China 1999 212258/1272915272</a:t>
            </a:r>
          </a:p>
          <a:p>
            <a:r>
              <a:rPr lang="en-US" dirty="0"/>
              <a:t>6       China 2000 213766/1280428583</a:t>
            </a:r>
          </a:p>
        </p:txBody>
      </p:sp>
      <p:sp>
        <p:nvSpPr>
          <p:cNvPr id="10" name="Speech Bubble: Rectangle with Corners Rounded 9"/>
          <p:cNvSpPr/>
          <p:nvPr/>
        </p:nvSpPr>
        <p:spPr>
          <a:xfrm>
            <a:off x="5791200" y="2352818"/>
            <a:ext cx="1828800" cy="427127"/>
          </a:xfrm>
          <a:prstGeom prst="wedgeRoundRectCallout">
            <a:avLst>
              <a:gd name="adj1" fmla="val -79941"/>
              <a:gd name="adj2" fmla="val -28775"/>
              <a:gd name="adj3" fmla="val 16667"/>
            </a:avLst>
          </a:prstGeom>
          <a:solidFill>
            <a:schemeClr val="bg1"/>
          </a:solidFill>
          <a:ln w="38100"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D4D"/>
                </a:solidFill>
              </a:rPr>
              <a:t>Tidy dataset</a:t>
            </a:r>
            <a:endParaRPr lang="bg-BG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to Tidy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table header contains values</a:t>
            </a:r>
          </a:p>
          <a:p>
            <a:pPr lvl="1"/>
            <a:r>
              <a:rPr lang="en-US" dirty="0"/>
              <a:t>Identify the variables and distribute (unpivot) the values</a:t>
            </a:r>
          </a:p>
          <a:p>
            <a:r>
              <a:rPr lang="en-US" dirty="0"/>
              <a:t>Read the </a:t>
            </a:r>
            <a:r>
              <a:rPr lang="en-US" dirty="0">
                <a:latin typeface="Consolas" panose="020B0609020204030204" pitchFamily="49" charset="0"/>
              </a:rPr>
              <a:t>pew.csv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Distribution of income by religion</a:t>
            </a:r>
          </a:p>
          <a:p>
            <a:r>
              <a:rPr lang="en-US" dirty="0"/>
              <a:t>Show the first 5 values (use the </a:t>
            </a:r>
            <a:r>
              <a:rPr lang="en-US" dirty="0">
                <a:latin typeface="Consolas" panose="020B0609020204030204" pitchFamily="49" charset="0"/>
              </a:rPr>
              <a:t>head()</a:t>
            </a:r>
            <a:r>
              <a:rPr lang="en-US" dirty="0"/>
              <a:t> function)</a:t>
            </a:r>
          </a:p>
          <a:p>
            <a:pPr lvl="1"/>
            <a:r>
              <a:rPr lang="en-US" dirty="0"/>
              <a:t>Also see the number of variables and observations (</a:t>
            </a:r>
            <a:r>
              <a:rPr lang="en-US" dirty="0">
                <a:latin typeface="Consolas" panose="020B0609020204030204" pitchFamily="49" charset="0"/>
              </a:rPr>
              <a:t>shape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will also ensure that you've read the dataset correctly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Variables:</a:t>
            </a:r>
            <a:r>
              <a:rPr lang="en-US" dirty="0"/>
              <a:t> religion, income, frequency</a:t>
            </a:r>
          </a:p>
          <a:p>
            <a:r>
              <a:rPr lang="en-US" dirty="0"/>
              <a:t>Transform the dataset to make it tidy (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01" y="5095583"/>
            <a:ext cx="1036320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pew = pd.read_csv(</a:t>
            </a:r>
            <a:r>
              <a:rPr lang="en-US" dirty="0">
                <a:solidFill>
                  <a:srgbClr val="A31515"/>
                </a:solidFill>
              </a:rPr>
              <a:t>"pew.csv"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pew_tidy = pew.melt( </a:t>
            </a:r>
          </a:p>
          <a:p>
            <a:r>
              <a:rPr lang="en-US" dirty="0">
                <a:solidFill>
                  <a:srgbClr val="000000"/>
                </a:solidFill>
              </a:rPr>
              <a:t>    id_vars = [</a:t>
            </a:r>
            <a:r>
              <a:rPr lang="en-US" dirty="0">
                <a:solidFill>
                  <a:srgbClr val="A31515"/>
                </a:solidFill>
              </a:rPr>
              <a:t>"religion"</a:t>
            </a:r>
            <a:r>
              <a:rPr lang="en-US" dirty="0">
                <a:solidFill>
                  <a:srgbClr val="000000"/>
                </a:solidFill>
              </a:rPr>
              <a:t>], </a:t>
            </a:r>
            <a:r>
              <a:rPr lang="en-US" dirty="0">
                <a:solidFill>
                  <a:srgbClr val="008000"/>
                </a:solidFill>
              </a:rPr>
              <a:t># Identifier variables (all others are "unpivoted")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var_name = </a:t>
            </a:r>
            <a:r>
              <a:rPr lang="en-US" dirty="0">
                <a:solidFill>
                  <a:srgbClr val="A31515"/>
                </a:solidFill>
              </a:rPr>
              <a:t>"income"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# Variable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value_name = </a:t>
            </a:r>
            <a:r>
              <a:rPr lang="en-US" dirty="0">
                <a:solidFill>
                  <a:srgbClr val="A31515"/>
                </a:solidFill>
              </a:rPr>
              <a:t>"frequency"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# Value</a:t>
            </a:r>
          </a:p>
          <a:p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042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to Tidy Data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Multiple variables stored in one column</a:t>
            </a:r>
          </a:p>
          <a:p>
            <a:pPr lvl="1"/>
            <a:r>
              <a:rPr lang="en-US" dirty="0"/>
              <a:t>Identify and split the variables into separate columns</a:t>
            </a:r>
          </a:p>
          <a:p>
            <a:r>
              <a:rPr lang="en-US" dirty="0"/>
              <a:t>Read the </a:t>
            </a:r>
            <a:r>
              <a:rPr lang="en-US" dirty="0">
                <a:latin typeface="Consolas" panose="020B0609020204030204" pitchFamily="49" charset="0"/>
              </a:rPr>
              <a:t>tb.csv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Tuberculosis cases</a:t>
            </a:r>
          </a:p>
          <a:p>
            <a:pPr lvl="1"/>
            <a:r>
              <a:rPr lang="en-US" dirty="0"/>
              <a:t>m</a:t>
            </a:r>
            <a:r>
              <a:rPr lang="en-US" b="1" dirty="0"/>
              <a:t>0</a:t>
            </a:r>
            <a:r>
              <a:rPr lang="en-US" b="1" dirty="0">
                <a:solidFill>
                  <a:srgbClr val="2196F3"/>
                </a:solidFill>
              </a:rPr>
              <a:t>4</a:t>
            </a:r>
            <a:r>
              <a:rPr lang="en-US" dirty="0"/>
              <a:t>, m</a:t>
            </a:r>
            <a:r>
              <a:rPr lang="en-US" b="1" dirty="0"/>
              <a:t>5</a:t>
            </a:r>
            <a:r>
              <a:rPr lang="en-US" b="1" dirty="0">
                <a:solidFill>
                  <a:srgbClr val="2196F3"/>
                </a:solidFill>
              </a:rPr>
              <a:t>14</a:t>
            </a:r>
            <a:r>
              <a:rPr lang="en-US" dirty="0"/>
              <a:t>, m</a:t>
            </a:r>
            <a:r>
              <a:rPr lang="en-US" b="1" dirty="0"/>
              <a:t>15</a:t>
            </a:r>
            <a:r>
              <a:rPr lang="en-US" b="1" dirty="0">
                <a:solidFill>
                  <a:srgbClr val="2196F3"/>
                </a:solidFill>
              </a:rPr>
              <a:t>24</a:t>
            </a:r>
            <a:r>
              <a:rPr lang="en-US" dirty="0"/>
              <a:t>, etc. contain two variables (gender and age)</a:t>
            </a:r>
          </a:p>
          <a:p>
            <a:pPr lvl="2"/>
            <a:r>
              <a:rPr lang="en-US" dirty="0"/>
              <a:t>male, 0-4 years old; male, 5-14 years old, etc.</a:t>
            </a:r>
          </a:p>
          <a:p>
            <a:pPr lvl="2"/>
            <a:r>
              <a:rPr lang="en-US" dirty="0"/>
              <a:t>There's also a problem with missing values (</a:t>
            </a:r>
            <a:r>
              <a:rPr lang="en-US" dirty="0">
                <a:latin typeface="Consolas" panose="020B0609020204030204" pitchFamily="49" charset="0"/>
              </a:rPr>
              <a:t>NaN</a:t>
            </a:r>
            <a:r>
              <a:rPr lang="en-US" dirty="0"/>
              <a:t>)</a:t>
            </a:r>
          </a:p>
          <a:p>
            <a:r>
              <a:rPr lang="en-US" dirty="0"/>
              <a:t>Tidying process</a:t>
            </a:r>
          </a:p>
          <a:p>
            <a:pPr lvl="1"/>
            <a:r>
              <a:rPr lang="en-US" dirty="0"/>
              <a:t>First, melt all columns (they are values and should not be)</a:t>
            </a:r>
          </a:p>
          <a:p>
            <a:pPr lvl="1"/>
            <a:r>
              <a:rPr lang="en-US" dirty="0"/>
              <a:t>Next, split the column names and extract the gender and age information</a:t>
            </a:r>
          </a:p>
          <a:p>
            <a:pPr lvl="1"/>
            <a:r>
              <a:rPr lang="en-US" dirty="0"/>
              <a:t>Add the new info to the dataset</a:t>
            </a:r>
          </a:p>
          <a:p>
            <a:pPr lvl="1"/>
            <a:r>
              <a:rPr lang="en-US" dirty="0"/>
              <a:t>Remove all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9000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2872</Words>
  <Application>Microsoft Office PowerPoint</Application>
  <PresentationFormat>Widescreen</PresentationFormat>
  <Paragraphs>394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Consolas</vt:lpstr>
      <vt:lpstr>Montserrat Medium</vt:lpstr>
      <vt:lpstr>Open Sans</vt:lpstr>
      <vt:lpstr>Wingdings</vt:lpstr>
      <vt:lpstr>Office Theme</vt:lpstr>
      <vt:lpstr>Data Tidying and Cleaning</vt:lpstr>
      <vt:lpstr>sli.do #DataScience</vt:lpstr>
      <vt:lpstr>Table of Contents</vt:lpstr>
      <vt:lpstr>Data Tidying</vt:lpstr>
      <vt:lpstr>Tidy Data</vt:lpstr>
      <vt:lpstr>Messy Data</vt:lpstr>
      <vt:lpstr>Tidy and Messy Data</vt:lpstr>
      <vt:lpstr>Messy to Tidy Data</vt:lpstr>
      <vt:lpstr>Messy to Tidy Data (2)</vt:lpstr>
      <vt:lpstr>Messy to Tidy Data (3)</vt:lpstr>
      <vt:lpstr>Messy to Tidy Data (4)</vt:lpstr>
      <vt:lpstr>Messy to Tidy Data (5)</vt:lpstr>
      <vt:lpstr>Messy to Tidy Data (6)</vt:lpstr>
      <vt:lpstr>Operations on Datasets</vt:lpstr>
      <vt:lpstr>Subsetting Rows</vt:lpstr>
      <vt:lpstr>Subsetting Columns</vt:lpstr>
      <vt:lpstr>Summary Statistics and Grouping</vt:lpstr>
      <vt:lpstr>Cleaning Data</vt:lpstr>
      <vt:lpstr>Cleaning Data</vt:lpstr>
      <vt:lpstr>Example: Weather Data</vt:lpstr>
      <vt:lpstr>Example: Weather Data (2)</vt:lpstr>
      <vt:lpstr>Example: Weather Data (3)</vt:lpstr>
      <vt:lpstr>Example: Weather Data (4)</vt:lpstr>
      <vt:lpstr>Example: Weather Data (5)</vt:lpstr>
      <vt:lpstr>Outliers and Errors</vt:lpstr>
      <vt:lpstr>Transformations on Features</vt:lpstr>
      <vt:lpstr>Next Steps (Optional)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174</cp:revision>
  <dcterms:created xsi:type="dcterms:W3CDTF">2017-09-11T12:40:37Z</dcterms:created>
  <dcterms:modified xsi:type="dcterms:W3CDTF">2022-06-30T14:09:47Z</dcterms:modified>
</cp:coreProperties>
</file>