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ABB0-4D4A-6A47-A7AC-7DE476FE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C37-D3F1-854E-B1EB-7BFBCFE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3E1A-8146-2542-8BD8-11910025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A6B2-A9EC-5C40-957E-43097EAD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E47C-443B-EB40-9621-361B7D7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BFEE-B0C8-D842-9E23-B7C3BEE8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57610-F242-4E4C-99D0-3688F47A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1DC7-78C3-EF49-843F-7D6502C1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B77A-8C30-D546-A7F8-73232E92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B558-A6D4-4740-A396-E59691B9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2586-CC09-5D4F-87E8-8419BA176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15D25-5E34-0042-A855-F4756325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86D8-ECD6-D143-B8B8-4D57E88D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7E20-AC22-0D4C-B9C5-A9C997B2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BB32-BC69-B442-BA3A-1F58551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2F89-C2FB-3248-B170-643C137E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0719-8635-A44E-89F4-67E9DB32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3520-C0E7-9D44-BAE3-7524CC54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4B2E-3989-F142-B477-E21ABED6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B0D2-0968-854B-B28E-D71BF4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870-033E-374B-BA4D-B10BB817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88A9-00B7-0F46-9390-FD1F667A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57A5-8302-B643-89D1-291B0593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063A-7189-554C-9BAD-A600145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9745-0EA9-084D-9CB4-F84D34F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9DC-14C5-B34E-B58D-E58D95FB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0B1-F4D2-5C48-AE1B-21E6FA3E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B7BA-1FB3-3846-82CB-3165EF10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7331-5FFE-4245-AC76-2F95DA4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11E0-C2A2-5C41-ADF1-C8C3B7F6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D000-E897-C042-90A5-E7EBD8A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DDF-7D3F-264B-8DF8-5184087D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B790-C93C-5C4E-9BAD-CA2697DB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4B0B-A244-674D-A663-C3CA941C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3EF9D-3554-FF4D-B3E0-CFEB7C3DE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386-51E0-404C-9EE8-0F82F8FE3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0FF9A-3147-B54B-B385-4CA88809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D8CFF-2534-9C48-8506-6753914B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931E1-AC59-4146-BF2F-140F506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B7E1-529F-FE4E-9182-36F019B5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5015-7AD0-2E47-A454-7F989767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7D747-3EC7-284C-9551-B5F25028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5BA8-FD4A-6043-9CBE-2DB2167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41F73-533B-434A-94B3-E757D3B2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F3BE2-3BCF-924D-9A73-F47359DE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E919A-72D0-BA4B-AE58-5C32DCEB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D2E0-BC5C-2C40-A701-E206E6FB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BBB1-77C1-4948-BB1B-BCD5C527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CBF6-E3DB-474B-B5EB-FBC23036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1A3C-6950-1442-9F9F-2E7787A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8BD5-C0B9-A54B-8C2E-BA9F367A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97367-24FB-5745-A9E6-E681E24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F53B-D358-EE43-BC82-CFA59DD9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C695-0CB9-314F-9866-2B44D5C0E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4601-C6B4-4642-A36D-F1B2F716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45B0-9529-7C4B-9473-7FDC8269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E7D6-A77F-FB4D-85B2-71281AAF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52B7C-C7C7-FE4A-A2AE-5CA106F9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A3026-E3DD-5543-BF8F-D27A50EC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19BA-2D14-FA43-BABB-8EC0AE41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722E-A634-3644-BE79-88EEDEA71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8C3D-EB36-7341-B495-445D6F2ABAF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3A24-C0E4-424E-AE68-F1F7EEEB9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D9B5-4633-0844-827B-D88F6D0B3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77EB-3F12-E647-9BCD-ECBAE709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502F6B-5B95-4549-B2F3-504A8F357F05}"/>
              </a:ext>
            </a:extLst>
          </p:cNvPr>
          <p:cNvSpPr txBox="1"/>
          <p:nvPr/>
        </p:nvSpPr>
        <p:spPr>
          <a:xfrm>
            <a:off x="203200" y="2476500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Annual and mean </a:t>
            </a:r>
            <a:r>
              <a:rPr lang="en-US" sz="1000" dirty="0" err="1"/>
              <a:t>Loss.do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E7E88D-E33A-E646-BE6B-C7834C061B76}"/>
              </a:ext>
            </a:extLst>
          </p:cNvPr>
          <p:cNvSpPr/>
          <p:nvPr/>
        </p:nvSpPr>
        <p:spPr>
          <a:xfrm>
            <a:off x="203200" y="2476500"/>
            <a:ext cx="1587500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38491-AADF-2A40-9464-C565BEAE2692}"/>
              </a:ext>
            </a:extLst>
          </p:cNvPr>
          <p:cNvSpPr txBox="1"/>
          <p:nvPr/>
        </p:nvSpPr>
        <p:spPr>
          <a:xfrm>
            <a:off x="2667000" y="36830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Mean_annual_loss.csv</a:t>
            </a:r>
            <a:endParaRPr lang="en-US" sz="100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130D410-DAA7-E34F-B43C-9FC707346BDA}"/>
              </a:ext>
            </a:extLst>
          </p:cNvPr>
          <p:cNvSpPr/>
          <p:nvPr/>
        </p:nvSpPr>
        <p:spPr>
          <a:xfrm rot="5400000">
            <a:off x="3352264" y="-473791"/>
            <a:ext cx="559875" cy="19304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414E1D-1416-7343-BD89-2253700CCA50}"/>
              </a:ext>
            </a:extLst>
          </p:cNvPr>
          <p:cNvCxnSpPr>
            <a:stCxn id="11" idx="0"/>
          </p:cNvCxnSpPr>
          <p:nvPr/>
        </p:nvCxnSpPr>
        <p:spPr>
          <a:xfrm>
            <a:off x="4597403" y="491410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B5F68-E9C6-5441-8BF0-8FB7FE2F08D9}"/>
              </a:ext>
            </a:extLst>
          </p:cNvPr>
          <p:cNvSpPr txBox="1"/>
          <p:nvPr/>
        </p:nvSpPr>
        <p:spPr>
          <a:xfrm>
            <a:off x="5270499" y="43362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Mean_annual_loss.R</a:t>
            </a:r>
            <a:endParaRPr lang="en-US" sz="1000" dirty="0"/>
          </a:p>
        </p:txBody>
      </p:sp>
      <p:sp>
        <p:nvSpPr>
          <p:cNvPr id="16" name="Regular Pentagon 15">
            <a:extLst>
              <a:ext uri="{FF2B5EF4-FFF2-40B4-BE49-F238E27FC236}">
                <a16:creationId xmlns:a16="http://schemas.microsoft.com/office/drawing/2014/main" id="{8C05E226-5DCF-3247-A3D5-ADF865EDBD8A}"/>
              </a:ext>
            </a:extLst>
          </p:cNvPr>
          <p:cNvSpPr/>
          <p:nvPr/>
        </p:nvSpPr>
        <p:spPr>
          <a:xfrm>
            <a:off x="5270498" y="157447"/>
            <a:ext cx="1263487" cy="914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035B1-DA2C-4448-B25B-00C2F49AB277}"/>
              </a:ext>
            </a:extLst>
          </p:cNvPr>
          <p:cNvCxnSpPr/>
          <p:nvPr/>
        </p:nvCxnSpPr>
        <p:spPr>
          <a:xfrm>
            <a:off x="6533985" y="491410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169440-84E7-FC4C-9ECA-C944F620EB8B}"/>
              </a:ext>
            </a:extLst>
          </p:cNvPr>
          <p:cNvSpPr txBox="1"/>
          <p:nvPr/>
        </p:nvSpPr>
        <p:spPr>
          <a:xfrm>
            <a:off x="7207080" y="39055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Mean_annual_loss.png</a:t>
            </a:r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C5C2CE-2102-AA44-8B74-10EDED58C7B7}"/>
              </a:ext>
            </a:extLst>
          </p:cNvPr>
          <p:cNvSpPr/>
          <p:nvPr/>
        </p:nvSpPr>
        <p:spPr>
          <a:xfrm>
            <a:off x="7207080" y="276253"/>
            <a:ext cx="1390124" cy="468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4AAAF-6DBB-ED4C-BE10-460BD56CD9B7}"/>
              </a:ext>
            </a:extLst>
          </p:cNvPr>
          <p:cNvSpPr txBox="1"/>
          <p:nvPr/>
        </p:nvSpPr>
        <p:spPr>
          <a:xfrm>
            <a:off x="2647780" y="2528079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expenditures_annual_loss.csv</a:t>
            </a:r>
            <a:endParaRPr lang="en-US" sz="1000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727C969-A74F-304B-84F7-450B1FC0B195}"/>
              </a:ext>
            </a:extLst>
          </p:cNvPr>
          <p:cNvSpPr/>
          <p:nvPr/>
        </p:nvSpPr>
        <p:spPr>
          <a:xfrm rot="5400000">
            <a:off x="3333044" y="1685988"/>
            <a:ext cx="559875" cy="19304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E2A9E-D6B7-4744-B5EF-2A5FD430FBA7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4578183" y="2651189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F5F-86D3-BB4F-970C-02E241C0BF55}"/>
              </a:ext>
            </a:extLst>
          </p:cNvPr>
          <p:cNvSpPr txBox="1"/>
          <p:nvPr/>
        </p:nvSpPr>
        <p:spPr>
          <a:xfrm>
            <a:off x="5251279" y="2593399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Cost_and_benefit.R</a:t>
            </a:r>
            <a:endParaRPr lang="en-US" sz="1000" dirty="0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0E9EED88-B8CB-B54C-AD93-3BF04FAC864F}"/>
              </a:ext>
            </a:extLst>
          </p:cNvPr>
          <p:cNvSpPr/>
          <p:nvPr/>
        </p:nvSpPr>
        <p:spPr>
          <a:xfrm>
            <a:off x="5251278" y="2317226"/>
            <a:ext cx="1263487" cy="914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BA7441-4780-5645-890A-D12EF0E6FEBC}"/>
              </a:ext>
            </a:extLst>
          </p:cNvPr>
          <p:cNvCxnSpPr/>
          <p:nvPr/>
        </p:nvCxnSpPr>
        <p:spPr>
          <a:xfrm>
            <a:off x="6514765" y="2651189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3F6162-339F-8646-B5E6-EDF2BE3AF663}"/>
              </a:ext>
            </a:extLst>
          </p:cNvPr>
          <p:cNvSpPr txBox="1"/>
          <p:nvPr/>
        </p:nvSpPr>
        <p:spPr>
          <a:xfrm>
            <a:off x="7187860" y="2550332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Cost_and_benefit.png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7E3785-D7F2-0E4F-A9CF-44CFF2431900}"/>
              </a:ext>
            </a:extLst>
          </p:cNvPr>
          <p:cNvSpPr/>
          <p:nvPr/>
        </p:nvSpPr>
        <p:spPr>
          <a:xfrm>
            <a:off x="7187860" y="2436032"/>
            <a:ext cx="1390124" cy="468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7D239-51BC-8848-BF26-EBB5B24B1C14}"/>
              </a:ext>
            </a:extLst>
          </p:cNvPr>
          <p:cNvSpPr txBox="1"/>
          <p:nvPr/>
        </p:nvSpPr>
        <p:spPr>
          <a:xfrm>
            <a:off x="5390739" y="3584273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expenditures_</a:t>
            </a:r>
          </a:p>
          <a:p>
            <a:r>
              <a:rPr lang="en-US" sz="1000" dirty="0" err="1"/>
              <a:t>annual_loss.R</a:t>
            </a:r>
            <a:endParaRPr lang="en-US" sz="1000" dirty="0"/>
          </a:p>
        </p:txBody>
      </p: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44BCA7E8-EF19-514E-98E4-4DC1C7765C79}"/>
              </a:ext>
            </a:extLst>
          </p:cNvPr>
          <p:cNvSpPr/>
          <p:nvPr/>
        </p:nvSpPr>
        <p:spPr>
          <a:xfrm>
            <a:off x="5295563" y="3305001"/>
            <a:ext cx="1263487" cy="914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11CB0D-33B4-A740-A33D-CE1E021665C1}"/>
              </a:ext>
            </a:extLst>
          </p:cNvPr>
          <p:cNvCxnSpPr/>
          <p:nvPr/>
        </p:nvCxnSpPr>
        <p:spPr>
          <a:xfrm>
            <a:off x="6559050" y="3638964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E7202-7D92-EC49-878B-A1B7FAE0FFC2}"/>
              </a:ext>
            </a:extLst>
          </p:cNvPr>
          <p:cNvSpPr txBox="1"/>
          <p:nvPr/>
        </p:nvSpPr>
        <p:spPr>
          <a:xfrm>
            <a:off x="7232145" y="3538107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expenditures_annual_loss.png</a:t>
            </a:r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BE431C-85BA-9C48-A37F-0F089771A45B}"/>
              </a:ext>
            </a:extLst>
          </p:cNvPr>
          <p:cNvSpPr/>
          <p:nvPr/>
        </p:nvSpPr>
        <p:spPr>
          <a:xfrm>
            <a:off x="7232144" y="3423807"/>
            <a:ext cx="1937255" cy="560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9A12FE-85AC-DC4A-A19A-61D00893FD1A}"/>
              </a:ext>
            </a:extLst>
          </p:cNvPr>
          <p:cNvCxnSpPr>
            <a:cxnSpLocks/>
            <a:stCxn id="21" idx="0"/>
            <a:endCxn id="29" idx="1"/>
          </p:cNvCxnSpPr>
          <p:nvPr/>
        </p:nvCxnSpPr>
        <p:spPr>
          <a:xfrm>
            <a:off x="4578183" y="2651190"/>
            <a:ext cx="717381" cy="10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E1933C-45F4-B741-8B09-C87885678AE4}"/>
              </a:ext>
            </a:extLst>
          </p:cNvPr>
          <p:cNvSpPr txBox="1"/>
          <p:nvPr/>
        </p:nvSpPr>
        <p:spPr>
          <a:xfrm>
            <a:off x="2590800" y="1472570"/>
            <a:ext cx="1925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Cumulated_cost_and_benefit.csv</a:t>
            </a:r>
            <a:endParaRPr lang="en-US" sz="1000" dirty="0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CD44A36C-538F-D74F-A5FA-69C28105F983}"/>
              </a:ext>
            </a:extLst>
          </p:cNvPr>
          <p:cNvSpPr/>
          <p:nvPr/>
        </p:nvSpPr>
        <p:spPr>
          <a:xfrm rot="5400000">
            <a:off x="3352264" y="630479"/>
            <a:ext cx="559875" cy="19304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DA356F-61E8-5740-9297-91F2D0E9AB8F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4597403" y="1595680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225E6A-46EB-8C45-AE99-F1909144652E}"/>
              </a:ext>
            </a:extLst>
          </p:cNvPr>
          <p:cNvSpPr txBox="1"/>
          <p:nvPr/>
        </p:nvSpPr>
        <p:spPr>
          <a:xfrm>
            <a:off x="5397499" y="153789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Cumulated_cost</a:t>
            </a:r>
            <a:r>
              <a:rPr lang="en-US" sz="1000" dirty="0"/>
              <a:t>_</a:t>
            </a:r>
          </a:p>
          <a:p>
            <a:r>
              <a:rPr lang="en-US" sz="1000" dirty="0" err="1"/>
              <a:t>and_benefit.R</a:t>
            </a:r>
            <a:endParaRPr lang="en-US" sz="1000" dirty="0"/>
          </a:p>
        </p:txBody>
      </p:sp>
      <p:sp>
        <p:nvSpPr>
          <p:cNvPr id="51" name="Regular Pentagon 50">
            <a:extLst>
              <a:ext uri="{FF2B5EF4-FFF2-40B4-BE49-F238E27FC236}">
                <a16:creationId xmlns:a16="http://schemas.microsoft.com/office/drawing/2014/main" id="{607D8E0B-6A12-F440-8A4D-5CC6B42D1A87}"/>
              </a:ext>
            </a:extLst>
          </p:cNvPr>
          <p:cNvSpPr/>
          <p:nvPr/>
        </p:nvSpPr>
        <p:spPr>
          <a:xfrm>
            <a:off x="5270498" y="1261717"/>
            <a:ext cx="1263487" cy="914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4B3070-7862-6546-80B9-C48C4568CCFC}"/>
              </a:ext>
            </a:extLst>
          </p:cNvPr>
          <p:cNvCxnSpPr/>
          <p:nvPr/>
        </p:nvCxnSpPr>
        <p:spPr>
          <a:xfrm>
            <a:off x="6533985" y="1595680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8890E7-5965-D94E-B7CF-C324B1EB9C19}"/>
              </a:ext>
            </a:extLst>
          </p:cNvPr>
          <p:cNvSpPr txBox="1"/>
          <p:nvPr/>
        </p:nvSpPr>
        <p:spPr>
          <a:xfrm>
            <a:off x="7295980" y="140592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Cumulated_ost_and</a:t>
            </a:r>
            <a:r>
              <a:rPr lang="en-US" sz="1000" dirty="0"/>
              <a:t>_</a:t>
            </a:r>
          </a:p>
          <a:p>
            <a:r>
              <a:rPr lang="en-US" sz="1000" dirty="0" err="1"/>
              <a:t>benefit.png</a:t>
            </a:r>
            <a:endParaRPr lang="en-US" sz="1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9AD15A-A114-614F-B5EC-914F0E004258}"/>
              </a:ext>
            </a:extLst>
          </p:cNvPr>
          <p:cNvSpPr/>
          <p:nvPr/>
        </p:nvSpPr>
        <p:spPr>
          <a:xfrm>
            <a:off x="7207080" y="1380523"/>
            <a:ext cx="1390124" cy="468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84ED43-7565-7D41-9FE7-55471C6C5294}"/>
              </a:ext>
            </a:extLst>
          </p:cNvPr>
          <p:cNvSpPr txBox="1"/>
          <p:nvPr/>
        </p:nvSpPr>
        <p:spPr>
          <a:xfrm>
            <a:off x="2514600" y="4485941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ratio_BR_expenditures_annual_lossH.csv</a:t>
            </a:r>
            <a:endParaRPr lang="en-US" sz="1000" dirty="0"/>
          </a:p>
          <a:p>
            <a:r>
              <a:rPr lang="en-US" sz="1000" dirty="0" err="1"/>
              <a:t>ratio_BR_expenditures_annual_lossL.csv</a:t>
            </a:r>
            <a:endParaRPr lang="en-US" sz="1000" dirty="0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4764828A-7B61-7243-8346-395513494142}"/>
              </a:ext>
            </a:extLst>
          </p:cNvPr>
          <p:cNvSpPr/>
          <p:nvPr/>
        </p:nvSpPr>
        <p:spPr>
          <a:xfrm rot="5400000">
            <a:off x="3399879" y="3340909"/>
            <a:ext cx="1112330" cy="27304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F13321-97F8-3E4B-8FE6-C3F2418DB344}"/>
              </a:ext>
            </a:extLst>
          </p:cNvPr>
          <p:cNvCxnSpPr>
            <a:cxnSpLocks/>
            <a:stCxn id="56" idx="0"/>
            <a:endCxn id="59" idx="1"/>
          </p:cNvCxnSpPr>
          <p:nvPr/>
        </p:nvCxnSpPr>
        <p:spPr>
          <a:xfrm flipV="1">
            <a:off x="5321290" y="4660893"/>
            <a:ext cx="950869" cy="4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888336-5715-3B40-ABD1-5172B34D4699}"/>
              </a:ext>
            </a:extLst>
          </p:cNvPr>
          <p:cNvSpPr txBox="1"/>
          <p:nvPr/>
        </p:nvSpPr>
        <p:spPr>
          <a:xfrm>
            <a:off x="6328196" y="4606768"/>
            <a:ext cx="1382110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ratio_BR_expenditures</a:t>
            </a:r>
            <a:endParaRPr lang="en-US" sz="1000" dirty="0"/>
          </a:p>
          <a:p>
            <a:r>
              <a:rPr lang="en-US" sz="1000" dirty="0"/>
              <a:t>_</a:t>
            </a:r>
            <a:r>
              <a:rPr lang="en-US" sz="1000" dirty="0" err="1"/>
              <a:t>annual_losst.R</a:t>
            </a:r>
            <a:endParaRPr lang="en-US" sz="1000" dirty="0"/>
          </a:p>
        </p:txBody>
      </p:sp>
      <p:sp>
        <p:nvSpPr>
          <p:cNvPr id="59" name="Regular Pentagon 58">
            <a:extLst>
              <a:ext uri="{FF2B5EF4-FFF2-40B4-BE49-F238E27FC236}">
                <a16:creationId xmlns:a16="http://schemas.microsoft.com/office/drawing/2014/main" id="{45FE2D18-FBD5-9947-B9F7-811568FF7954}"/>
              </a:ext>
            </a:extLst>
          </p:cNvPr>
          <p:cNvSpPr/>
          <p:nvPr/>
        </p:nvSpPr>
        <p:spPr>
          <a:xfrm>
            <a:off x="6272158" y="4310629"/>
            <a:ext cx="1374648" cy="91700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78092-D357-E441-9F56-7C901E6B1D95}"/>
              </a:ext>
            </a:extLst>
          </p:cNvPr>
          <p:cNvCxnSpPr/>
          <p:nvPr/>
        </p:nvCxnSpPr>
        <p:spPr>
          <a:xfrm>
            <a:off x="7535645" y="4662607"/>
            <a:ext cx="6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5531EA-56A8-1441-B59E-073A1110701B}"/>
              </a:ext>
            </a:extLst>
          </p:cNvPr>
          <p:cNvSpPr txBox="1"/>
          <p:nvPr/>
        </p:nvSpPr>
        <p:spPr>
          <a:xfrm>
            <a:off x="8246840" y="447285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ratio_BR_expenditures</a:t>
            </a:r>
            <a:endParaRPr lang="en-US" sz="1000" dirty="0"/>
          </a:p>
          <a:p>
            <a:r>
              <a:rPr lang="en-US" sz="1000" dirty="0"/>
              <a:t>_</a:t>
            </a:r>
            <a:r>
              <a:rPr lang="en-US" sz="1000" dirty="0" err="1"/>
              <a:t>annual_losst.png</a:t>
            </a:r>
            <a:endParaRPr lang="en-US" sz="10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14C6A9-1EBA-E74E-BBFE-AED337EB4A08}"/>
              </a:ext>
            </a:extLst>
          </p:cNvPr>
          <p:cNvSpPr/>
          <p:nvPr/>
        </p:nvSpPr>
        <p:spPr>
          <a:xfrm>
            <a:off x="8208740" y="4447450"/>
            <a:ext cx="1390124" cy="468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ECE866-1EDC-7D4E-AA99-EC13F5A20439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790700" y="491411"/>
            <a:ext cx="876301" cy="21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AD2C9F-5947-EE44-B2FB-2DCA13CD069E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 flipV="1">
            <a:off x="1790700" y="1595681"/>
            <a:ext cx="800100" cy="10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540681-CC91-EB4A-B48D-2C2C0E4FDBB9}"/>
              </a:ext>
            </a:extLst>
          </p:cNvPr>
          <p:cNvCxnSpPr>
            <a:cxnSpLocks/>
            <a:stCxn id="9" idx="3"/>
            <a:endCxn id="21" idx="3"/>
          </p:cNvCxnSpPr>
          <p:nvPr/>
        </p:nvCxnSpPr>
        <p:spPr>
          <a:xfrm>
            <a:off x="1790700" y="2599611"/>
            <a:ext cx="857081" cy="5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944632-2B5B-784D-8E86-BE53EA1120CE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1790700" y="2599611"/>
            <a:ext cx="723900" cy="20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Maria Tirindelli</dc:creator>
  <cp:lastModifiedBy>Elisa Maria Tirindelli</cp:lastModifiedBy>
  <cp:revision>3</cp:revision>
  <dcterms:created xsi:type="dcterms:W3CDTF">2021-04-21T14:40:06Z</dcterms:created>
  <dcterms:modified xsi:type="dcterms:W3CDTF">2021-04-21T16:26:52Z</dcterms:modified>
</cp:coreProperties>
</file>