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4"/>
  </p:sldMasterIdLst>
  <p:notesMasterIdLst>
    <p:notesMasterId r:id="rId15"/>
  </p:notesMasterIdLst>
  <p:handoutMasterIdLst>
    <p:handoutMasterId r:id="rId16"/>
  </p:handoutMasterIdLst>
  <p:sldIdLst>
    <p:sldId id="298" r:id="rId5"/>
    <p:sldId id="314" r:id="rId6"/>
    <p:sldId id="300" r:id="rId7"/>
    <p:sldId id="305" r:id="rId8"/>
    <p:sldId id="309" r:id="rId9"/>
    <p:sldId id="311" r:id="rId10"/>
    <p:sldId id="312" r:id="rId11"/>
    <p:sldId id="315" r:id="rId12"/>
    <p:sldId id="302" r:id="rId13"/>
    <p:sldId id="30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05/04/2024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reprenons le travail d’un ancien employé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L’application retourne une prédiction pour chaque employés, nous vous seulement savoir quel employé à la plus haute prédiction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76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structure permet de faciliter la séparation des données et de ne pas les mélanger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0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normalisation des pixels était anciennement dans le notebook, je l’ai implémentée dans le modèle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12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résultats sont plus robustes avec la data augmentation</a:t>
            </a:r>
            <a:br>
              <a:rPr lang="fr-FR" dirty="0"/>
            </a:br>
            <a:r>
              <a:rPr lang="fr-FR" dirty="0"/>
              <a:t>Dire le modèle choisi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069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53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77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75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9376-4064-41C5-9315-DBB61013C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5A1CFE-6145-F5EA-E773-DC1D88103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75BC8-C572-6FF8-911A-2D5E05A6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41D6F3-35EA-49AA-AB87-864D9748FB6C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EAC00E-1D69-39F4-23A2-A9C8D2F9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6C1DD-2FAC-79E1-5656-96F2705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219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B923-C094-1116-B97F-CC7F099B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427BB-E9D0-D55E-8728-C21BD7F43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1438AE-7A79-7305-E99C-C93961AE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900F76-C4CA-6F39-3CEF-B89CC718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D1246-0C3C-D09A-344B-D9B2FA71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03626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91D238-C4CD-34A2-CA6C-345246E7D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4F9BE8-5990-F566-EDCE-16B2B5A63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B5015-D609-E145-3458-26510405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FD2CC-9138-5285-3FBE-73273877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82948-AB91-9633-431F-81D25E65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286961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5B960-908C-8352-4932-D91277C4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34720B-EF0D-E990-89CB-68FFBEBE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28104B-211B-D73C-A7C9-BA6BFDDE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AF5CD8-8FCB-D34E-D4CC-58C9A1BD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BCC439-E57C-5344-508F-6C821222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45499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80E70-2684-121A-290D-3F20A6CB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20DD3-9893-3475-29CE-F828EA976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C40456-1C89-DFFA-CA92-3D426499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899AD4-69A8-4016-A569-300C25D8E25B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604766-271C-1AC0-C55B-B1F985B4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D1D56-CA0C-7ADD-4B96-B30A6AD7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324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857DC-E510-A416-F19E-EEF07031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D7802-BC6C-C8A5-5463-8FCEF513B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26766B-26CF-C15E-AFD8-B3426131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DA65A4-F405-A8C6-9874-30708F0C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8E4826-7EE7-5544-96F0-921E3B89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E1CFB2-4BB9-AD36-2EE5-07A863CA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73511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7928A-4D61-90F7-970B-7CB1467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05B97B-54DE-54B4-4CAF-F4A54086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789121-779B-337F-4E6B-130D894C2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3152FE-BE47-DE16-88A4-B45D8F5C6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93702B-B776-D1F2-FE2E-96CA0B26B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AF03D5-4DF7-2F61-45F7-013C8F8D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B0826D-280B-4898-42C9-379D3D54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03E3B1-B5C5-8153-D995-305383E6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384978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7923B-B0B5-E2E8-72CE-FD0DBA04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890EE4-4243-7280-7D2B-33D91501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5B4866-B7CE-4F2A-94B5-88DBB6CC5D99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EE25A-348F-27C4-0E6A-23F36F26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20D657-87CF-56F8-D66B-B0CFB3C2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740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9BC49C-68F0-55CC-D20E-F0BD2C59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28769B-F75B-4B7B-8CB8-1756623D3F68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3934FD-6C28-8C91-9F7F-690EBEF4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D39D7A-6C9D-609E-B51A-52E00E7B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619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A5FFF-985B-940E-1383-E2A666EB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16974-C539-6710-55A3-6F6B963D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A2C9A4-578B-C411-AA7B-3FDF48EB8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421DE8-A6BE-6EA0-14C9-21BE0BA9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430EC2-D7EC-4602-979C-D398A8C7E917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96A7FF-AB15-1854-388A-773CEC53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D4A7D-1B8D-FF07-BAAC-89E187F7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6289047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2A43B-F5C8-FB06-A53E-0F86FDC8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A2DA27-8F7C-D368-F61F-26171C519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9BC71C-8288-76C9-7A7C-C513E365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1E287B-6D50-D812-D7AB-798780D2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95260D-60B8-40B6-8999-B8F9CD58307F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4C5DAF-E729-FD07-0C4A-687A928C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CD2445-E597-58FC-6075-D4AF4396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517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A397CE-0762-23CA-BD23-CD625AC5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E7F185-75E0-2F6C-C18A-530BB03B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FFB13-155D-1AF1-91D2-8E0D30388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5430EC2-D7EC-4602-979C-D398A8C7E917}" type="datetime1">
              <a:rPr lang="fr-FR" noProof="0" smtClean="0"/>
              <a:t>05/04/2024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80DFE-EF22-634C-A975-1679FD518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1FC9F-89F0-1624-2D36-4B3CDA8B4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8144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401" y="523510"/>
            <a:ext cx="7766936" cy="456056"/>
          </a:xfrm>
        </p:spPr>
        <p:txBody>
          <a:bodyPr rtlCol="0">
            <a:noAutofit/>
          </a:bodyPr>
          <a:lstStyle/>
          <a:p>
            <a:r>
              <a:rPr lang="fr-FR" sz="3000" u="sng" dirty="0"/>
              <a:t>Cas Pratique : IA pour la reconnaissance d’iris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A2E56759-8E8B-D5C1-1D07-05F22D37C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69" y="1343025"/>
            <a:ext cx="11190756" cy="53784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1900" u="sng" dirty="0"/>
              <a:t>Contexte</a:t>
            </a:r>
            <a:r>
              <a:rPr lang="fr-FR" sz="1900" dirty="0"/>
              <a:t> :</a:t>
            </a:r>
          </a:p>
          <a:p>
            <a:pPr algn="l"/>
            <a:endParaRPr lang="fr-FR" sz="1900" dirty="0"/>
          </a:p>
          <a:p>
            <a:pPr marL="285750" indent="-285750" algn="l">
              <a:buFontTx/>
              <a:buChar char="-"/>
            </a:pPr>
            <a:r>
              <a:rPr lang="fr-FR" sz="1900" dirty="0"/>
              <a:t>Une entreprise nous missionne pour développer une interface de reconnaissance d’œil afin d’identifier ses salariés</a:t>
            </a:r>
          </a:p>
          <a:p>
            <a:pPr marL="285750" indent="-285750" algn="l">
              <a:buFontTx/>
              <a:buChar char="-"/>
            </a:pPr>
            <a:r>
              <a:rPr lang="fr-FR" sz="1900" dirty="0"/>
              <a:t>L’application doit reconnaître de quel œil il s’agit, puis identifier l’employé correspondant parmi les 45 employés, et retourner ses caractéristiques</a:t>
            </a:r>
          </a:p>
          <a:p>
            <a:pPr algn="l"/>
            <a:endParaRPr lang="fr-FR" sz="1900" dirty="0"/>
          </a:p>
          <a:p>
            <a:pPr marL="285750" indent="-285750" algn="l">
              <a:buFontTx/>
              <a:buChar char="-"/>
            </a:pPr>
            <a:r>
              <a:rPr lang="fr-FR" sz="1900" dirty="0"/>
              <a:t>Les données sont :</a:t>
            </a:r>
          </a:p>
          <a:p>
            <a:pPr marL="285750" indent="-285750" algn="l">
              <a:buFontTx/>
              <a:buChar char="-"/>
            </a:pPr>
            <a:endParaRPr lang="fr-FR" sz="1900" dirty="0"/>
          </a:p>
          <a:p>
            <a:pPr algn="l"/>
            <a:r>
              <a:rPr lang="fr-FR" sz="1900" dirty="0"/>
              <a:t>	- 5 images de chaque œil des 45 employés de l’entreprise</a:t>
            </a:r>
          </a:p>
          <a:p>
            <a:pPr algn="l"/>
            <a:r>
              <a:rPr lang="fr-FR" sz="1900" dirty="0"/>
              <a:t>	- Un fichier </a:t>
            </a:r>
            <a:r>
              <a:rPr lang="fr-FR" sz="1900" dirty="0" err="1"/>
              <a:t>json</a:t>
            </a:r>
            <a:r>
              <a:rPr lang="fr-FR" sz="1900" dirty="0"/>
              <a:t> regroupant les informations relatives aux employés</a:t>
            </a:r>
          </a:p>
          <a:p>
            <a:pPr algn="l"/>
            <a:endParaRPr lang="fr-FR" sz="1900" dirty="0"/>
          </a:p>
          <a:p>
            <a:pPr marL="285750" indent="-285750" algn="l">
              <a:buFontTx/>
              <a:buChar char="-"/>
            </a:pPr>
            <a:r>
              <a:rPr lang="fr-FR" sz="1900" dirty="0"/>
              <a:t>Un ancien employé a réalisé :</a:t>
            </a:r>
          </a:p>
          <a:p>
            <a:pPr marL="285750" indent="-285750" algn="l">
              <a:buFontTx/>
              <a:buChar char="-"/>
            </a:pPr>
            <a:endParaRPr lang="fr-FR" sz="1900" dirty="0"/>
          </a:p>
          <a:p>
            <a:pPr algn="l"/>
            <a:r>
              <a:rPr lang="fr-FR" sz="1900" dirty="0"/>
              <a:t>	- Un notebook : modèle VGG16, 5 </a:t>
            </a:r>
            <a:r>
              <a:rPr lang="fr-FR" sz="1900" dirty="0" err="1"/>
              <a:t>epochs</a:t>
            </a:r>
            <a:r>
              <a:rPr lang="fr-FR" sz="1900" dirty="0"/>
              <a:t>, 0,73 de précision pour le jeu de validation sur l’œil gauche</a:t>
            </a:r>
          </a:p>
          <a:p>
            <a:pPr algn="l"/>
            <a:r>
              <a:rPr lang="fr-FR" sz="1900" dirty="0"/>
              <a:t>	- Une application </a:t>
            </a:r>
            <a:r>
              <a:rPr lang="fr-FR" sz="1900" dirty="0" err="1"/>
              <a:t>tkinter</a:t>
            </a:r>
            <a:r>
              <a:rPr lang="fr-FR" sz="1900" dirty="0"/>
              <a:t> non terminée</a:t>
            </a:r>
          </a:p>
          <a:p>
            <a:pPr marL="1200150" lvl="2" indent="-285750" algn="l">
              <a:buFontTx/>
              <a:buChar char="-"/>
            </a:pPr>
            <a:endParaRPr lang="fr-FR" dirty="0"/>
          </a:p>
          <a:p>
            <a:pPr algn="l"/>
            <a:endParaRPr lang="fr-FR" sz="1800" u="sng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67F74A-1E91-F3B5-A220-6F7721B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5489-D726-44DA-F31D-9E0F877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7089D-B495-079F-9D8C-8FAD39BE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5E90AD-2FE0-3855-FEF7-0FB945D9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8045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A2E56759-8E8B-D5C1-1D07-05F22D37C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44" y="5302250"/>
            <a:ext cx="11190756" cy="1419225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800" u="sng" dirty="0"/>
              <a:t>Objectifs</a:t>
            </a:r>
            <a:r>
              <a:rPr lang="fr-FR" sz="1800" dirty="0"/>
              <a:t> :</a:t>
            </a:r>
          </a:p>
          <a:p>
            <a:pPr algn="l"/>
            <a:endParaRPr lang="fr-FR" sz="1800" dirty="0"/>
          </a:p>
          <a:p>
            <a:pPr marL="285750" indent="-285750" algn="l">
              <a:buFontTx/>
              <a:buChar char="-"/>
            </a:pPr>
            <a:r>
              <a:rPr lang="fr-FR" sz="1800" dirty="0"/>
              <a:t>Améliorer les modèles d’IA : différenciation œil gauche/droite, modèle œil gauche, modèle œil droit </a:t>
            </a:r>
          </a:p>
          <a:p>
            <a:pPr marL="285750" indent="-285750" algn="l">
              <a:buFontTx/>
              <a:buChar char="-"/>
            </a:pPr>
            <a:r>
              <a:rPr lang="fr-FR" sz="1800" dirty="0"/>
              <a:t>Développer une application ergonomique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67F74A-1E91-F3B5-A220-6F7721B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2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4C8542-E0BC-864D-A515-E8290881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69" y="136525"/>
            <a:ext cx="4660914" cy="45497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2D897FA-FF34-05B5-0F7F-D20FF5267A3C}"/>
              </a:ext>
            </a:extLst>
          </p:cNvPr>
          <p:cNvSpPr txBox="1"/>
          <p:nvPr/>
        </p:nvSpPr>
        <p:spPr>
          <a:xfrm>
            <a:off x="6094440" y="1381760"/>
            <a:ext cx="52593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Application de </a:t>
            </a:r>
            <a:r>
              <a:rPr lang="fr-FR" sz="13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l’ancien employé</a:t>
            </a:r>
          </a:p>
        </p:txBody>
      </p:sp>
    </p:spTree>
    <p:extLst>
      <p:ext uri="{BB962C8B-B14F-4D97-AF65-F5344CB8AC3E}">
        <p14:creationId xmlns:p14="http://schemas.microsoft.com/office/powerpoint/2010/main" val="328962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Gestion des données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0695B4D-C993-CC52-33A7-C1171806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6" y="1083269"/>
            <a:ext cx="8596668" cy="427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Recréation d’un dossier data avec un dossier train, val et test en sous-dossiers :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4137E6-6D73-B77B-8F7E-CC514082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121705-9893-1ECC-2ACA-DFD170725A0D}"/>
              </a:ext>
            </a:extLst>
          </p:cNvPr>
          <p:cNvSpPr txBox="1"/>
          <p:nvPr/>
        </p:nvSpPr>
        <p:spPr>
          <a:xfrm>
            <a:off x="290946" y="6100740"/>
            <a:ext cx="1190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qui importe les bonnes images et les bons labels selon le modèle à entrainer.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917192-2141-5E2B-672D-EB3F9A26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33" y="2369728"/>
            <a:ext cx="6614733" cy="21185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1190B3-D7B4-199F-3D11-10E36393425A}"/>
              </a:ext>
            </a:extLst>
          </p:cNvPr>
          <p:cNvSpPr txBox="1"/>
          <p:nvPr/>
        </p:nvSpPr>
        <p:spPr>
          <a:xfrm>
            <a:off x="2788633" y="4774327"/>
            <a:ext cx="52593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Architecture des données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Tests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6393A4-E9B5-702D-8C32-43C009E3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4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B4DBF-6847-6725-512B-564CDB0F9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41" y="2897698"/>
            <a:ext cx="9726206" cy="166637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4371EFA-E747-50C5-7BA5-7D0F1F0835D6}"/>
              </a:ext>
            </a:extLst>
          </p:cNvPr>
          <p:cNvSpPr txBox="1"/>
          <p:nvPr/>
        </p:nvSpPr>
        <p:spPr>
          <a:xfrm>
            <a:off x="313765" y="1075765"/>
            <a:ext cx="891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Prétraitement : Normalisation des pixels (/255)</a:t>
            </a:r>
          </a:p>
          <a:p>
            <a:r>
              <a:rPr lang="fr-FR" dirty="0"/>
              <a:t>Modèle :  VGG16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007764-24F5-7843-993F-DB673B5810DD}"/>
              </a:ext>
            </a:extLst>
          </p:cNvPr>
          <p:cNvSpPr txBox="1"/>
          <p:nvPr/>
        </p:nvSpPr>
        <p:spPr>
          <a:xfrm>
            <a:off x="1378541" y="4665947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Tableau des résultats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AEBFB0-D59B-2BC2-5612-1BD1F3DC4B3E}"/>
              </a:ext>
            </a:extLst>
          </p:cNvPr>
          <p:cNvSpPr/>
          <p:nvPr/>
        </p:nvSpPr>
        <p:spPr>
          <a:xfrm>
            <a:off x="8274512" y="2861089"/>
            <a:ext cx="1375525" cy="17395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, ligne">
            <a:extLst>
              <a:ext uri="{FF2B5EF4-FFF2-40B4-BE49-F238E27FC236}">
                <a16:creationId xmlns:a16="http://schemas.microsoft.com/office/drawing/2014/main" id="{E501223C-1869-FADA-DBB2-CF930FCB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17" y="668412"/>
            <a:ext cx="6708469" cy="1015946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01DA147-F83E-CEC0-D964-ABAD53976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02" y="2341316"/>
            <a:ext cx="4463700" cy="1816926"/>
          </a:xfrm>
          <a:prstGeom prst="rect">
            <a:avLst/>
          </a:prstGeom>
        </p:spPr>
      </p:pic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05FBF8C-9494-D6AF-C257-13C1D6C20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420" y="5006811"/>
            <a:ext cx="4408803" cy="109488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C5DBA0F-9F44-C581-3B33-2DD90FB7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6" y="314955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Data augmentation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09AE5C9-4E3E-5687-7C24-E3FA837B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5</a:t>
            </a:fld>
            <a:endParaRPr lang="fr-FR" noProof="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57E62C9-0DA6-72FD-D680-D2DA5675C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259" y="2556579"/>
            <a:ext cx="6452648" cy="170318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4741205-BCE9-CE84-7A8A-9677DF8396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59" y="5314796"/>
            <a:ext cx="6925799" cy="722377"/>
          </a:xfrm>
          <a:prstGeom prst="rect">
            <a:avLst/>
          </a:prstGeom>
        </p:spPr>
      </p:pic>
      <p:pic>
        <p:nvPicPr>
          <p:cNvPr id="22" name="Image 21" descr="Une image contenant yeux, gros plan, cil, organe&#10;&#10;Description générée automatiquement">
            <a:extLst>
              <a:ext uri="{FF2B5EF4-FFF2-40B4-BE49-F238E27FC236}">
                <a16:creationId xmlns:a16="http://schemas.microsoft.com/office/drawing/2014/main" id="{B06CFEB8-10D3-257A-1D8C-CDFD6EAB8B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804" y="390525"/>
            <a:ext cx="2069047" cy="1551785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69CC43B-7A0F-C83B-CC75-CCB999281D08}"/>
              </a:ext>
            </a:extLst>
          </p:cNvPr>
          <p:cNvSpPr txBox="1"/>
          <p:nvPr/>
        </p:nvSpPr>
        <p:spPr>
          <a:xfrm>
            <a:off x="3012804" y="2017880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Rendu de la data augmentation 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A1C965A-F49E-A089-58AF-917784FA0F9F}"/>
              </a:ext>
            </a:extLst>
          </p:cNvPr>
          <p:cNvSpPr txBox="1"/>
          <p:nvPr/>
        </p:nvSpPr>
        <p:spPr>
          <a:xfrm>
            <a:off x="5211417" y="1751199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5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augmentation 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48B980F-EF5C-2817-DCB5-B824C496BB99}"/>
              </a:ext>
            </a:extLst>
          </p:cNvPr>
          <p:cNvSpPr txBox="1"/>
          <p:nvPr/>
        </p:nvSpPr>
        <p:spPr>
          <a:xfrm>
            <a:off x="253259" y="4396498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8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Résultats avec la data augmentation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6E6B8EA-BB49-37F6-D74F-A30734294245}"/>
              </a:ext>
            </a:extLst>
          </p:cNvPr>
          <p:cNvSpPr txBox="1"/>
          <p:nvPr/>
        </p:nvSpPr>
        <p:spPr>
          <a:xfrm>
            <a:off x="7478702" y="4259767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6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Data augmentation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F38059C-25D2-6473-65D5-F07FCC4B4F16}"/>
              </a:ext>
            </a:extLst>
          </p:cNvPr>
          <p:cNvSpPr txBox="1"/>
          <p:nvPr/>
        </p:nvSpPr>
        <p:spPr>
          <a:xfrm>
            <a:off x="253259" y="6101693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9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Résultats pour la deuxième data augmentation, et avec un réseau de neurones simple non entrainé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4B89C9D-A2AF-3B69-3269-C3C8B051E0FE}"/>
              </a:ext>
            </a:extLst>
          </p:cNvPr>
          <p:cNvSpPr txBox="1"/>
          <p:nvPr/>
        </p:nvSpPr>
        <p:spPr>
          <a:xfrm>
            <a:off x="7441420" y="6194433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7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Réseau de neurones simple non entrainé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18DA6-041B-A203-EA66-9D1DFA3E01F7}"/>
              </a:ext>
            </a:extLst>
          </p:cNvPr>
          <p:cNvSpPr/>
          <p:nvPr/>
        </p:nvSpPr>
        <p:spPr>
          <a:xfrm>
            <a:off x="5117411" y="2502273"/>
            <a:ext cx="1679629" cy="1816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5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618B9A-7E67-CF71-EB1C-3E957EB7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157F8-6EB4-7D3B-D72B-E8FDE2B1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143" y="2609269"/>
            <a:ext cx="7700714" cy="10911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62FE321-8C1C-52F2-E815-9A0AC5931831}"/>
              </a:ext>
            </a:extLst>
          </p:cNvPr>
          <p:cNvSpPr txBox="1"/>
          <p:nvPr/>
        </p:nvSpPr>
        <p:spPr>
          <a:xfrm>
            <a:off x="2579143" y="3816060"/>
            <a:ext cx="6096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10 </a:t>
            </a:r>
            <a:r>
              <a:rPr lang="fr-FR" sz="13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Résultats pour chaque œil</a:t>
            </a:r>
          </a:p>
        </p:txBody>
      </p:sp>
    </p:spTree>
    <p:extLst>
      <p:ext uri="{BB962C8B-B14F-4D97-AF65-F5344CB8AC3E}">
        <p14:creationId xmlns:p14="http://schemas.microsoft.com/office/powerpoint/2010/main" val="326284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Application</a:t>
            </a:r>
            <a:r>
              <a:rPr lang="fr-FR" sz="2400" dirty="0"/>
              <a:t>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63E93F-5A2C-B47F-EBC6-0E59855F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7</a:t>
            </a:fld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8FBA24-6416-4CAC-9A3C-81A5F6BF22D8}"/>
              </a:ext>
            </a:extLst>
          </p:cNvPr>
          <p:cNvSpPr txBox="1"/>
          <p:nvPr/>
        </p:nvSpPr>
        <p:spPr>
          <a:xfrm>
            <a:off x="4423612" y="3216459"/>
            <a:ext cx="907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Vidéo </a:t>
            </a:r>
            <a:r>
              <a:rPr lang="fr-FR" sz="1800" dirty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912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7" y="387928"/>
            <a:ext cx="8596668" cy="42730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fr-FR" sz="2400" u="sng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618B9A-7E67-CF71-EB1C-3E957EB7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8</a:t>
            </a:fld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813D20-4B87-1BE0-5C96-5F8DFBDFBB8A}"/>
              </a:ext>
            </a:extLst>
          </p:cNvPr>
          <p:cNvSpPr txBox="1"/>
          <p:nvPr/>
        </p:nvSpPr>
        <p:spPr>
          <a:xfrm>
            <a:off x="313765" y="1075765"/>
            <a:ext cx="11354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amélioré le modèle d’IA, de 0,73 de </a:t>
            </a:r>
            <a:r>
              <a:rPr lang="fr-FR" dirty="0" err="1"/>
              <a:t>val_accuracy</a:t>
            </a:r>
            <a:r>
              <a:rPr lang="fr-FR" dirty="0"/>
              <a:t> pour le modèle de départ, à 0,96.</a:t>
            </a:r>
          </a:p>
          <a:p>
            <a:r>
              <a:rPr lang="fr-FR" dirty="0"/>
              <a:t>Nous avons ajouté une data augmentation, ainsi qu’une couche de 300 neurones.</a:t>
            </a:r>
          </a:p>
          <a:p>
            <a:endParaRPr lang="fr-FR" dirty="0"/>
          </a:p>
          <a:p>
            <a:r>
              <a:rPr lang="fr-FR" dirty="0"/>
              <a:t>L’application est également devenue fonctionnelle, en affichant les caractéristiques de l’employé dont l’œil est analysé.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19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55489-D726-44DA-F31D-9E0F8773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07089D-B495-079F-9D8C-8FAD39BE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56BDC5-A175-C579-9335-33E34C44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7409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414</Words>
  <Application>Microsoft Office PowerPoint</Application>
  <PresentationFormat>Grand écran</PresentationFormat>
  <Paragraphs>76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Cas Pratique : IA pour la reconnaissance d’iris</vt:lpstr>
      <vt:lpstr>Présentation PowerPoint</vt:lpstr>
      <vt:lpstr>Gestion des données</vt:lpstr>
      <vt:lpstr>Tests</vt:lpstr>
      <vt:lpstr>Data augmentation</vt:lpstr>
      <vt:lpstr>Résultats</vt:lpstr>
      <vt:lpstr>Application </vt:lpstr>
      <vt:lpstr>Conclusion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Lorem Ipsum</dc:title>
  <dc:creator>Geoffroy Daumer</dc:creator>
  <cp:lastModifiedBy>Geoffroy Daumer</cp:lastModifiedBy>
  <cp:revision>9</cp:revision>
  <dcterms:created xsi:type="dcterms:W3CDTF">2023-12-12T17:17:08Z</dcterms:created>
  <dcterms:modified xsi:type="dcterms:W3CDTF">2024-04-05T15:03:09Z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