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61" r:id="rId4"/>
  </p:sldMasterIdLst>
  <p:notesMasterIdLst>
    <p:notesMasterId r:id="rId17"/>
  </p:notesMasterIdLst>
  <p:handoutMasterIdLst>
    <p:handoutMasterId r:id="rId18"/>
  </p:handoutMasterIdLst>
  <p:sldIdLst>
    <p:sldId id="298" r:id="rId5"/>
    <p:sldId id="317" r:id="rId6"/>
    <p:sldId id="316" r:id="rId7"/>
    <p:sldId id="314" r:id="rId8"/>
    <p:sldId id="300" r:id="rId9"/>
    <p:sldId id="305" r:id="rId10"/>
    <p:sldId id="309" r:id="rId11"/>
    <p:sldId id="311" r:id="rId12"/>
    <p:sldId id="312" r:id="rId13"/>
    <p:sldId id="315" r:id="rId14"/>
    <p:sldId id="302" r:id="rId15"/>
    <p:sldId id="303" r:id="rId1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19" autoAdjust="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80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C2D11A-4A4C-4762-9A3D-38B816BFA086}" type="datetimeFigureOut">
              <a:rPr lang="fr-FR" smtClean="0"/>
              <a:t>28/05/2024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029993-E93F-4628-BDE0-2946103AC1B3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719978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noProof="0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3E8838-E61C-436D-81FA-CFC9A861CF2C}" type="datetimeFigureOut">
              <a:rPr lang="fr-FR" noProof="0" smtClean="0"/>
              <a:t>28/05/2024</a:t>
            </a:fld>
            <a:endParaRPr lang="fr-FR" noProof="0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noProof="0" dirty="0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/>
            <a:r>
              <a:rPr lang="fr-FR" noProof="0" dirty="0"/>
              <a:t>Deuxième niveau</a:t>
            </a:r>
          </a:p>
          <a:p>
            <a:pPr lvl="2"/>
            <a:r>
              <a:rPr lang="fr-FR" noProof="0" dirty="0"/>
              <a:t>Troisième niveau</a:t>
            </a:r>
          </a:p>
          <a:p>
            <a:pPr lvl="3"/>
            <a:r>
              <a:rPr lang="fr-FR" noProof="0" dirty="0"/>
              <a:t>Quatrième niveau</a:t>
            </a:r>
          </a:p>
          <a:p>
            <a:pPr lvl="4"/>
            <a:r>
              <a:rPr lang="fr-FR" noProof="0" dirty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noProof="0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B0C060-F7D4-4C65-826A-795CA5BE88E2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317121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Nous reprenons le travail d’un ancien employé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B0C060-F7D4-4C65-826A-795CA5BE88E2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773759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B0C060-F7D4-4C65-826A-795CA5BE88E2}" type="slidenum">
              <a:rPr lang="fr-FR" smtClean="0"/>
              <a:t>10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547518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Nous reprenons le travail d’un ancien employé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B0C060-F7D4-4C65-826A-795CA5BE88E2}" type="slidenum">
              <a:rPr lang="fr-FR" smtClean="0"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376323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Nous reprenons le travail d’un ancien employé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B0C060-F7D4-4C65-826A-795CA5BE88E2}" type="slidenum">
              <a:rPr lang="fr-FR" smtClean="0"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509420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L’application retourne une prédiction pour chaque employés, nous vous seulement savoir quel employé à la plus haute prédiction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B0C060-F7D4-4C65-826A-795CA5BE88E2}" type="slidenum">
              <a:rPr lang="fr-FR" smtClean="0"/>
              <a:t>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847699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Cette structure permet de faciliter la séparation des données et de ne pas les mélanger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B0C060-F7D4-4C65-826A-795CA5BE88E2}" type="slidenum">
              <a:rPr lang="fr-FR" smtClean="0"/>
              <a:t>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03076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La normalisation des pixels était anciennement dans le notebook, je l’ai implémentée dans le modèle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B0C060-F7D4-4C65-826A-795CA5BE88E2}" type="slidenum">
              <a:rPr lang="fr-FR" smtClean="0"/>
              <a:t>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711297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Les résultats sont plus robustes avec la data augmentation</a:t>
            </a:r>
            <a:br>
              <a:rPr lang="fr-FR" dirty="0"/>
            </a:br>
            <a:r>
              <a:rPr lang="fr-FR" dirty="0"/>
              <a:t>Dire le modèle choisi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B0C060-F7D4-4C65-826A-795CA5BE88E2}" type="slidenum">
              <a:rPr lang="fr-FR" smtClean="0"/>
              <a:t>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406940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B0C060-F7D4-4C65-826A-795CA5BE88E2}" type="slidenum">
              <a:rPr lang="fr-FR" smtClean="0"/>
              <a:t>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325355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B0C060-F7D4-4C65-826A-795CA5BE88E2}" type="slidenum">
              <a:rPr lang="fr-FR" smtClean="0"/>
              <a:t>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47709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849376-4064-41C5-9315-DBB61013CD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C5A1CFE-6145-F5EA-E773-DC1D88103D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0475BC8-C572-6FF8-911A-2D5E05A6F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A41D6F3-35EA-49AA-AB87-864D9748FB6C}" type="datetime1">
              <a:rPr lang="fr-FR" noProof="0" smtClean="0"/>
              <a:t>28/05/2024</a:t>
            </a:fld>
            <a:endParaRPr lang="fr-FR" noProof="0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EEAC00E-1D69-39F4-23A2-A9C8D2F9F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F56C1DD-2FAC-79E1-5656-96F2705F2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352193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87B923-C094-1116-B97F-CC7F099BB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EF427BB-E9D0-D55E-8728-C21BD7F436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C1438AE-7A79-7305-E99C-C93961AEE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5430EC2-D7EC-4602-979C-D398A8C7E917}" type="datetime1">
              <a:rPr lang="fr-FR" noProof="0" smtClean="0"/>
              <a:t>28/05/2024</a:t>
            </a:fld>
            <a:endParaRPr lang="fr-FR" noProof="0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8900F76-C4CA-6F39-3CEF-B89CC7180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80D1246-0C3C-D09A-344B-D9B2FA716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230362614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1991D238-C4CD-34A2-CA6C-345246E7D0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14F9BE8-5990-F566-EDCE-16B2B5A63E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72B5015-D609-E145-3458-26510405A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5430EC2-D7EC-4602-979C-D398A8C7E917}" type="datetime1">
              <a:rPr lang="fr-FR" noProof="0" smtClean="0"/>
              <a:t>28/05/2024</a:t>
            </a:fld>
            <a:endParaRPr lang="fr-FR" noProof="0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99FD2CC-9138-5285-3FBE-732738770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F082948-AB91-9633-431F-81D25E65E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128696129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25B960-908C-8352-4932-D91277C48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C34720B-EF0D-E990-89CB-68FFBEBE12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428104B-211B-D73C-A7C9-BA6BFDDE8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5430EC2-D7EC-4602-979C-D398A8C7E917}" type="datetime1">
              <a:rPr lang="fr-FR" noProof="0" smtClean="0"/>
              <a:t>28/05/2024</a:t>
            </a:fld>
            <a:endParaRPr lang="fr-FR" noProof="0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6AF5CD8-8FCB-D34E-D4CC-58C9A1BD9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8BCC439-E57C-5344-508F-6C821222E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4054549981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7A80E70-2684-121A-290D-3F20A6CB4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8A20DD3-9893-3475-29CE-F828EA9765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BC40456-1C89-DFFA-CA92-3D426499B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0899AD4-69A8-4016-A569-300C25D8E25B}" type="datetime1">
              <a:rPr lang="fr-FR" noProof="0" smtClean="0"/>
              <a:t>28/05/2024</a:t>
            </a:fld>
            <a:endParaRPr lang="fr-FR" noProof="0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9604766-271C-1AC0-C55B-B1F985B4C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58D1D56-CA0C-7ADD-4B96-B30A6AD78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483241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4857DC-E510-A416-F19E-EEF070313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75D7802-BC6C-C8A5-5463-8FCEF513B3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E26766B-26CF-C15E-AFD8-B342613119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5DA65A4-F405-A8C6-9874-30708F0CE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5430EC2-D7EC-4602-979C-D398A8C7E917}" type="datetime1">
              <a:rPr lang="fr-FR" noProof="0" smtClean="0"/>
              <a:t>28/05/2024</a:t>
            </a:fld>
            <a:endParaRPr lang="fr-FR" noProof="0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78E4826-7EE7-5544-96F0-921E3B890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5E1CFB2-4BB9-AD36-2EE5-07A863CAF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437351199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C7928A-4D61-90F7-970B-7CB1467D6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505B97B-54DE-54B4-4CAF-F4A5408627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2789121-779B-337F-4E6B-130D894C2B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43152FE-BE47-DE16-88A4-B45D8F5C66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EB93702B-B776-D1F2-FE2E-96CA0B26B3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C4AF03D5-4DF7-2F61-45F7-013C8F8D3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5430EC2-D7EC-4602-979C-D398A8C7E917}" type="datetime1">
              <a:rPr lang="fr-FR" noProof="0" smtClean="0"/>
              <a:t>28/05/2024</a:t>
            </a:fld>
            <a:endParaRPr lang="fr-FR" noProof="0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EFB0826D-280B-4898-42C9-379D3D549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E03E3B1-B5C5-8153-D995-305383E62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838497894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B7923B-B0B5-E2E8-72CE-FD0DBA04E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6890EE4-4243-7280-7D2B-33D915019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C5B4866-B7CE-4F2A-94B5-88DBB6CC5D99}" type="datetime1">
              <a:rPr lang="fr-FR" noProof="0" smtClean="0"/>
              <a:t>28/05/2024</a:t>
            </a:fld>
            <a:endParaRPr lang="fr-FR" noProof="0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F9EE25A-348F-27C4-0E6A-23F36F26C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020D657-87CF-56F8-D66B-B0CFB3C29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874023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19BC49C-68F0-55CC-D20E-F0BD2C59F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128769B-F75B-4B7B-8CB8-1756623D3F68}" type="datetime1">
              <a:rPr lang="fr-FR" noProof="0" smtClean="0"/>
              <a:t>28/05/2024</a:t>
            </a:fld>
            <a:endParaRPr lang="fr-FR" noProof="0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C3934FD-6C28-8C91-9F7F-690EBEF46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8D39D7A-6C9D-609E-B51A-52E00E7B6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4161981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1A5FFF-985B-940E-1383-E2A666EB0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9516974-C539-6710-55A3-6F6B963D1D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EA2C9A4-578B-C411-AA7B-3FDF48EB8E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3421DE8-A6BE-6EA0-14C9-21BE0BA95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5430EC2-D7EC-4602-979C-D398A8C7E917}" type="datetime1">
              <a:rPr lang="fr-FR" noProof="0" smtClean="0"/>
              <a:t>28/05/2024</a:t>
            </a:fld>
            <a:endParaRPr lang="fr-FR" noProof="0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D96A7FF-AB15-1854-388A-773CEC530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6BD4A7D-1B8D-FF07-BAAC-89E187F7B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662890472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652A43B-F5C8-FB06-A53E-0F86FDC85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D2A2DA27-8F7C-D368-F61F-26171C5195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A9BC71C-8288-76C9-7A7C-C513E365A9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11E287B-6D50-D812-D7AB-798780D2D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995260D-60B8-40B6-8999-B8F9CD58307F}" type="datetime1">
              <a:rPr lang="fr-FR" noProof="0" smtClean="0"/>
              <a:t>28/05/2024</a:t>
            </a:fld>
            <a:endParaRPr lang="fr-FR" noProof="0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A4C5DAF-E729-FD07-0C4A-687A928C4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rtl="0"/>
            <a:endParaRPr lang="fr-FR" noProof="0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2CD2445-E597-58FC-6075-D4AF4396B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751774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>
            <a:alpha val="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BAA397CE-0762-23CA-BD23-CD625AC52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5E7F185-75E0-2F6C-C18A-530BB03BCA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63FFB13-155D-1AF1-91D2-8E0D303884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95430EC2-D7EC-4602-979C-D398A8C7E917}" type="datetime1">
              <a:rPr lang="fr-FR" noProof="0" smtClean="0"/>
              <a:t>28/05/2024</a:t>
            </a:fld>
            <a:endParaRPr lang="fr-FR" noProof="0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8480DFE-EF22-634C-A975-1679FD518D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fr-FR" noProof="0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CD1FC9F-89F0-1624-2D36-4B3CDA8B4B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381449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2" r:id="rId1"/>
    <p:sldLayoutId id="2147483863" r:id="rId2"/>
    <p:sldLayoutId id="2147483864" r:id="rId3"/>
    <p:sldLayoutId id="2147483865" r:id="rId4"/>
    <p:sldLayoutId id="2147483866" r:id="rId5"/>
    <p:sldLayoutId id="2147483867" r:id="rId6"/>
    <p:sldLayoutId id="2147483868" r:id="rId7"/>
    <p:sldLayoutId id="2147483869" r:id="rId8"/>
    <p:sldLayoutId id="2147483870" r:id="rId9"/>
    <p:sldLayoutId id="2147483871" r:id="rId10"/>
    <p:sldLayoutId id="2147483872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63904" y="3628104"/>
            <a:ext cx="8574599" cy="757083"/>
          </a:xfrm>
        </p:spPr>
        <p:txBody>
          <a:bodyPr rtlCol="0">
            <a:noAutofit/>
          </a:bodyPr>
          <a:lstStyle/>
          <a:p>
            <a:r>
              <a:rPr lang="fr-FR" sz="4000" dirty="0"/>
              <a:t>IA pour la reconnaissance d’iris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E567F74A-1E91-F3B5-A220-6F7721B13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fr-FR" noProof="0" smtClean="0"/>
              <a:t>1</a:t>
            </a:fld>
            <a:endParaRPr lang="fr-FR" noProof="0" dirty="0"/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AFB369EA-D965-7341-4131-55A6251ECE76}"/>
              </a:ext>
            </a:extLst>
          </p:cNvPr>
          <p:cNvSpPr txBox="1">
            <a:spLocks/>
          </p:cNvSpPr>
          <p:nvPr/>
        </p:nvSpPr>
        <p:spPr>
          <a:xfrm>
            <a:off x="4382293" y="840863"/>
            <a:ext cx="3053787" cy="60468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u="sng" dirty="0"/>
              <a:t>Cas pratique</a:t>
            </a:r>
            <a:r>
              <a:rPr lang="fr-FR" sz="4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275" y="309270"/>
            <a:ext cx="8596668" cy="427305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fr-FR" sz="2500" u="sng" dirty="0">
                <a:latin typeface="Calibri corps"/>
              </a:rPr>
              <a:t>5. Conclusion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0618B9A-7E67-CF71-EB1C-3E957EB79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fr-FR" noProof="0" smtClean="0"/>
              <a:t>10</a:t>
            </a:fld>
            <a:endParaRPr lang="fr-FR" noProof="0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64813D20-4B87-1BE0-5C96-5F8DFBDFBB8A}"/>
              </a:ext>
            </a:extLst>
          </p:cNvPr>
          <p:cNvSpPr txBox="1"/>
          <p:nvPr/>
        </p:nvSpPr>
        <p:spPr>
          <a:xfrm>
            <a:off x="225275" y="1065933"/>
            <a:ext cx="11354360" cy="28469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300" dirty="0"/>
              <a:t>Nous avons amélioré le modèle d’IA, de 0,73 de </a:t>
            </a:r>
            <a:r>
              <a:rPr lang="fr-FR" sz="2300" dirty="0" err="1"/>
              <a:t>val_accuracy</a:t>
            </a:r>
            <a:r>
              <a:rPr lang="fr-FR" sz="2300" dirty="0"/>
              <a:t> pour le modèle de départ, à 0,96.</a:t>
            </a:r>
          </a:p>
          <a:p>
            <a:endParaRPr lang="fr-FR" sz="2300" dirty="0"/>
          </a:p>
          <a:p>
            <a:r>
              <a:rPr lang="fr-FR" sz="2300" dirty="0"/>
              <a:t>Ajout d’une data augmentation, ainsi qu’une couche de 300 neurones.</a:t>
            </a:r>
          </a:p>
          <a:p>
            <a:endParaRPr lang="fr-FR" sz="2300" dirty="0"/>
          </a:p>
          <a:p>
            <a:r>
              <a:rPr lang="fr-FR" sz="2300" dirty="0"/>
              <a:t>L’application est également devenue fonctionnelle, en affichant les caractéristiques de l’employé dont l’œil est analysé.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511931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755489-D726-44DA-F31D-9E0F87735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607089D-B495-079F-9D8C-8FAD39BEDC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C56BDC5-A175-C579-9335-33E34C444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fr-FR" noProof="0" smtClean="0"/>
              <a:t>11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0097409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755489-D726-44DA-F31D-9E0F87735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607089D-B495-079F-9D8C-8FAD39BEDC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65E90AD-2FE0-3855-FEF7-0FB945D92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fr-FR" noProof="0" smtClean="0"/>
              <a:t>12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580453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E567F74A-1E91-F3B5-A220-6F7721B13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fr-FR" noProof="0" smtClean="0"/>
              <a:t>2</a:t>
            </a:fld>
            <a:endParaRPr lang="fr-FR" noProof="0" dirty="0"/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AFB369EA-D965-7341-4131-55A6251ECE76}"/>
              </a:ext>
            </a:extLst>
          </p:cNvPr>
          <p:cNvSpPr txBox="1">
            <a:spLocks/>
          </p:cNvSpPr>
          <p:nvPr/>
        </p:nvSpPr>
        <p:spPr>
          <a:xfrm>
            <a:off x="226143" y="486902"/>
            <a:ext cx="2323305" cy="58481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u="sng" dirty="0"/>
              <a:t>Sommaire</a:t>
            </a:r>
            <a:endParaRPr lang="fr-FR" sz="4000" dirty="0"/>
          </a:p>
        </p:txBody>
      </p:sp>
      <p:sp>
        <p:nvSpPr>
          <p:cNvPr id="4" name="Sous-titre 6">
            <a:extLst>
              <a:ext uri="{FF2B5EF4-FFF2-40B4-BE49-F238E27FC236}">
                <a16:creationId xmlns:a16="http://schemas.microsoft.com/office/drawing/2014/main" id="{0AF61D0B-EADC-B750-F5BF-5119E71A21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6143" y="1445340"/>
            <a:ext cx="8384457" cy="4041060"/>
          </a:xfrm>
        </p:spPr>
        <p:txBody>
          <a:bodyPr>
            <a:normAutofit/>
          </a:bodyPr>
          <a:lstStyle/>
          <a:p>
            <a:pPr algn="l"/>
            <a:r>
              <a:rPr lang="fr-FR" sz="2300" dirty="0"/>
              <a:t>1. Introduction</a:t>
            </a:r>
          </a:p>
          <a:p>
            <a:pPr algn="l"/>
            <a:r>
              <a:rPr lang="fr-FR" sz="2300" dirty="0"/>
              <a:t>2. Gestion des données</a:t>
            </a:r>
          </a:p>
          <a:p>
            <a:pPr algn="l"/>
            <a:r>
              <a:rPr lang="fr-FR" sz="2300" dirty="0"/>
              <a:t>3. Amélioration du modèle d’IA</a:t>
            </a:r>
          </a:p>
          <a:p>
            <a:pPr lvl="1" algn="l"/>
            <a:r>
              <a:rPr lang="fr-FR" sz="1900" dirty="0"/>
              <a:t>3.1 Tests</a:t>
            </a:r>
          </a:p>
          <a:p>
            <a:pPr lvl="1" algn="l"/>
            <a:r>
              <a:rPr lang="fr-FR" sz="1900" dirty="0"/>
              <a:t>3.2 Data augmentation</a:t>
            </a:r>
          </a:p>
          <a:p>
            <a:pPr lvl="1" algn="l"/>
            <a:r>
              <a:rPr lang="fr-FR" sz="1900" dirty="0"/>
              <a:t>3.3 Résultats</a:t>
            </a:r>
          </a:p>
          <a:p>
            <a:pPr algn="l"/>
            <a:r>
              <a:rPr lang="fr-FR" sz="2300" dirty="0"/>
              <a:t>4. Présentation de l’application</a:t>
            </a:r>
          </a:p>
          <a:p>
            <a:pPr algn="l"/>
            <a:r>
              <a:rPr lang="fr-FR" sz="2300" dirty="0"/>
              <a:t>5. Conclusion</a:t>
            </a:r>
          </a:p>
        </p:txBody>
      </p:sp>
    </p:spTree>
    <p:extLst>
      <p:ext uri="{BB962C8B-B14F-4D97-AF65-F5344CB8AC3E}">
        <p14:creationId xmlns:p14="http://schemas.microsoft.com/office/powerpoint/2010/main" val="15972786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ous-titre 6">
            <a:extLst>
              <a:ext uri="{FF2B5EF4-FFF2-40B4-BE49-F238E27FC236}">
                <a16:creationId xmlns:a16="http://schemas.microsoft.com/office/drawing/2014/main" id="{A2E56759-8E8B-D5C1-1D07-05F22D37C6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3043" y="251643"/>
            <a:ext cx="11842143" cy="6469831"/>
          </a:xfrm>
        </p:spPr>
        <p:txBody>
          <a:bodyPr>
            <a:normAutofit/>
          </a:bodyPr>
          <a:lstStyle/>
          <a:p>
            <a:pPr algn="l"/>
            <a:r>
              <a:rPr lang="fr-FR" sz="2500" u="sng" dirty="0"/>
              <a:t>1. Introduction</a:t>
            </a:r>
            <a:endParaRPr lang="fr-FR" sz="1800" dirty="0"/>
          </a:p>
          <a:p>
            <a:pPr algn="l"/>
            <a:endParaRPr lang="fr-FR" sz="1800" dirty="0"/>
          </a:p>
          <a:p>
            <a:pPr algn="l"/>
            <a:r>
              <a:rPr lang="fr-FR" sz="2300" dirty="0"/>
              <a:t>Une entreprise nous missionne pour améliorer une application de reconnaissance d’yeux, qui permet de scanner et d’identifier ses salariés</a:t>
            </a:r>
          </a:p>
          <a:p>
            <a:pPr algn="l"/>
            <a:endParaRPr lang="fr-FR" sz="2300" dirty="0"/>
          </a:p>
          <a:p>
            <a:pPr algn="l"/>
            <a:r>
              <a:rPr lang="fr-FR" sz="2300" dirty="0"/>
              <a:t>Les données sont :</a:t>
            </a:r>
          </a:p>
          <a:p>
            <a:pPr algn="l"/>
            <a:r>
              <a:rPr lang="fr-FR" sz="2300" dirty="0"/>
              <a:t>	- 5 images de chaque œil des 45 employés de l’entreprise</a:t>
            </a:r>
          </a:p>
          <a:p>
            <a:pPr algn="l"/>
            <a:r>
              <a:rPr lang="fr-FR" sz="2300" dirty="0"/>
              <a:t>	- Un fichier </a:t>
            </a:r>
            <a:r>
              <a:rPr lang="fr-FR" sz="2300" dirty="0" err="1"/>
              <a:t>json</a:t>
            </a:r>
            <a:r>
              <a:rPr lang="fr-FR" sz="2300" dirty="0"/>
              <a:t> regroupant les informations sur les employés</a:t>
            </a:r>
          </a:p>
          <a:p>
            <a:pPr algn="l"/>
            <a:endParaRPr lang="fr-FR" sz="2300" dirty="0"/>
          </a:p>
          <a:p>
            <a:pPr algn="l"/>
            <a:r>
              <a:rPr lang="fr-FR" sz="2300" dirty="0"/>
              <a:t>Un ancien employé a réalisé :</a:t>
            </a:r>
          </a:p>
          <a:p>
            <a:pPr algn="l"/>
            <a:endParaRPr lang="fr-FR" sz="2300" dirty="0"/>
          </a:p>
          <a:p>
            <a:pPr algn="l"/>
            <a:r>
              <a:rPr lang="fr-FR" sz="2300" dirty="0"/>
              <a:t>	- </a:t>
            </a:r>
            <a:r>
              <a:rPr lang="fr-FR" sz="2300" u="sng" dirty="0"/>
              <a:t>Un notebook </a:t>
            </a:r>
            <a:r>
              <a:rPr lang="fr-FR" sz="2300" dirty="0"/>
              <a:t>: modèle VGG16, 0,73 de précision pour le jeu de validation sur l’œil gauche</a:t>
            </a:r>
          </a:p>
          <a:p>
            <a:pPr algn="l"/>
            <a:r>
              <a:rPr lang="fr-FR" sz="2300" dirty="0"/>
              <a:t>	- </a:t>
            </a:r>
            <a:r>
              <a:rPr lang="fr-FR" sz="2300" u="sng" dirty="0"/>
              <a:t>Une application </a:t>
            </a:r>
            <a:r>
              <a:rPr lang="fr-FR" sz="2300" u="sng" dirty="0" err="1"/>
              <a:t>tkinter</a:t>
            </a:r>
            <a:r>
              <a:rPr lang="fr-FR" sz="2300" dirty="0"/>
              <a:t> non terminée</a:t>
            </a:r>
          </a:p>
          <a:p>
            <a:pPr lvl="2" algn="l"/>
            <a:endParaRPr lang="fr-FR" dirty="0"/>
          </a:p>
          <a:p>
            <a:pPr algn="l"/>
            <a:endParaRPr lang="fr-FR" sz="1800" u="sng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E567F74A-1E91-F3B5-A220-6F7721B13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fr-FR" noProof="0" smtClean="0"/>
              <a:t>3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478851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E567F74A-1E91-F3B5-A220-6F7721B13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21730" y="6426181"/>
            <a:ext cx="381000" cy="365125"/>
          </a:xfrm>
        </p:spPr>
        <p:txBody>
          <a:bodyPr/>
          <a:lstStyle/>
          <a:p>
            <a:pPr rtl="0"/>
            <a:fld id="{3A98EE3D-8CD1-4C3F-BD1C-C98C9596463C}" type="slidenum">
              <a:rPr lang="fr-FR" noProof="0" smtClean="0"/>
              <a:t>4</a:t>
            </a:fld>
            <a:endParaRPr lang="fr-FR" noProof="0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A4C8542-E0BC-864D-A515-E8290881EF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7069" y="136525"/>
            <a:ext cx="4660914" cy="4549775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12D897FA-FF34-05B5-0F7F-D20FF5267A3C}"/>
              </a:ext>
            </a:extLst>
          </p:cNvPr>
          <p:cNvSpPr txBox="1"/>
          <p:nvPr/>
        </p:nvSpPr>
        <p:spPr>
          <a:xfrm>
            <a:off x="6094440" y="1381760"/>
            <a:ext cx="525936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00" i="1" dirty="0">
                <a:solidFill>
                  <a:srgbClr val="44546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Figure 1 </a:t>
            </a:r>
            <a:r>
              <a:rPr lang="fr-FR" sz="1300" i="1" dirty="0">
                <a:solidFill>
                  <a:srgbClr val="44546A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Application de </a:t>
            </a:r>
            <a:r>
              <a:rPr lang="fr-FR" sz="1300" i="1" dirty="0" err="1">
                <a:solidFill>
                  <a:srgbClr val="44546A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tkinter</a:t>
            </a:r>
            <a:r>
              <a:rPr lang="fr-FR" sz="1300" i="1" dirty="0">
                <a:solidFill>
                  <a:srgbClr val="44546A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l’ancien employé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0418589B-F1E1-D018-18ED-0956720D2679}"/>
              </a:ext>
            </a:extLst>
          </p:cNvPr>
          <p:cNvSpPr txBox="1"/>
          <p:nvPr/>
        </p:nvSpPr>
        <p:spPr>
          <a:xfrm>
            <a:off x="285135" y="4945627"/>
            <a:ext cx="11798710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sz="2300" u="sng" dirty="0"/>
              <a:t>Objectifs</a:t>
            </a:r>
            <a:r>
              <a:rPr lang="fr-FR" sz="2500" dirty="0"/>
              <a:t> :</a:t>
            </a:r>
          </a:p>
          <a:p>
            <a:pPr algn="l"/>
            <a:endParaRPr lang="fr-FR" sz="1200" dirty="0"/>
          </a:p>
          <a:p>
            <a:pPr marL="285750" indent="-285750" algn="l">
              <a:buFontTx/>
              <a:buChar char="-"/>
            </a:pPr>
            <a:r>
              <a:rPr lang="fr-FR" sz="2300" dirty="0"/>
              <a:t>Améliorer les modèles d’IA : différenciation œil gauche/droite, modèle œil gauche, modèle œil droit </a:t>
            </a:r>
          </a:p>
          <a:p>
            <a:pPr marL="285750" indent="-285750" algn="l">
              <a:buFontTx/>
              <a:buChar char="-"/>
            </a:pPr>
            <a:r>
              <a:rPr lang="fr-FR" sz="2300" dirty="0"/>
              <a:t>Développer une application ergonomique, afficher l’employé ainsi que ses caractéristiques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896283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607" y="387928"/>
            <a:ext cx="8596668" cy="427305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fr-FR" sz="2500" u="sng" dirty="0">
                <a:latin typeface="Calibri corps"/>
              </a:rPr>
              <a:t>2. Gestion des données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E04137E6-6D73-B77B-8F7E-CC5140820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fr-FR" noProof="0" smtClean="0"/>
              <a:t>5</a:t>
            </a:fld>
            <a:endParaRPr lang="fr-FR" noProof="0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DF121705-9893-1ECC-2ACA-DFD170725A0D}"/>
              </a:ext>
            </a:extLst>
          </p:cNvPr>
          <p:cNvSpPr txBox="1"/>
          <p:nvPr/>
        </p:nvSpPr>
        <p:spPr>
          <a:xfrm>
            <a:off x="365607" y="5731408"/>
            <a:ext cx="11901054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300" dirty="0"/>
              <a:t>Fonction qui importe les bonnes images et les bons labels selon le modèle à entrainer. 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D917192-2141-5E2B-672D-EB3F9A2694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5911" y="1959620"/>
            <a:ext cx="8389318" cy="2686902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1F1190B3-D7B4-199F-3D11-10E36393425A}"/>
              </a:ext>
            </a:extLst>
          </p:cNvPr>
          <p:cNvSpPr txBox="1"/>
          <p:nvPr/>
        </p:nvSpPr>
        <p:spPr>
          <a:xfrm>
            <a:off x="1775911" y="4764495"/>
            <a:ext cx="525936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00" i="1" dirty="0">
                <a:solidFill>
                  <a:srgbClr val="44546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Figure 2 </a:t>
            </a:r>
            <a:r>
              <a:rPr lang="fr-FR" sz="1300" i="1" dirty="0">
                <a:solidFill>
                  <a:srgbClr val="44546A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Architecture des données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47BE95A-DFA7-6B73-7A5F-1E4FA3608B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607" y="1012870"/>
            <a:ext cx="9875609" cy="427305"/>
          </a:xfrm>
        </p:spPr>
        <p:txBody>
          <a:bodyPr/>
          <a:lstStyle/>
          <a:p>
            <a:pPr marL="0" indent="0">
              <a:buNone/>
            </a:pPr>
            <a:r>
              <a:rPr lang="fr-FR" sz="2300" dirty="0"/>
              <a:t>Recréation d’un dossier data avec un dossier train, val et test en sous-dossiers :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33514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207" y="114976"/>
            <a:ext cx="8596668" cy="647987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fr-FR" sz="2500" u="sng" dirty="0">
                <a:latin typeface="Calibri corps"/>
              </a:rPr>
              <a:t>3. Améliorations du modèle d’IA</a:t>
            </a:r>
            <a:endParaRPr lang="fr-FR" sz="2300" u="sng" dirty="0">
              <a:latin typeface="Calibri corps"/>
            </a:endParaRP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C6393A4-E9B5-702D-8C32-43C009E30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fr-FR" noProof="0" smtClean="0"/>
              <a:t>6</a:t>
            </a:fld>
            <a:endParaRPr lang="fr-FR" noProof="0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FCB4DBF-6847-6725-512B-564CDB0F95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270" y="2897698"/>
            <a:ext cx="11092387" cy="1900444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E4371EFA-E747-50C5-7BA5-7D0F1F0835D6}"/>
              </a:ext>
            </a:extLst>
          </p:cNvPr>
          <p:cNvSpPr txBox="1"/>
          <p:nvPr/>
        </p:nvSpPr>
        <p:spPr>
          <a:xfrm>
            <a:off x="365607" y="1411916"/>
            <a:ext cx="891091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300" dirty="0"/>
              <a:t>Prétraitement : Normalisation des pixels (/255)</a:t>
            </a:r>
          </a:p>
          <a:p>
            <a:r>
              <a:rPr lang="fr-FR" sz="2300" dirty="0"/>
              <a:t>Modèle :  VGG16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2D007764-24F5-7843-993F-DB673B5810DD}"/>
              </a:ext>
            </a:extLst>
          </p:cNvPr>
          <p:cNvSpPr txBox="1"/>
          <p:nvPr/>
        </p:nvSpPr>
        <p:spPr>
          <a:xfrm>
            <a:off x="808270" y="5010076"/>
            <a:ext cx="6096000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300" i="1" dirty="0">
                <a:solidFill>
                  <a:srgbClr val="44546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Figure 3 </a:t>
            </a:r>
            <a:r>
              <a:rPr lang="fr-FR" sz="1300" i="1" dirty="0">
                <a:solidFill>
                  <a:srgbClr val="44546A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Tableau des résultats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AAEBFB0-D59B-2BC2-5612-1BD1F3DC4B3E}"/>
              </a:ext>
            </a:extLst>
          </p:cNvPr>
          <p:cNvSpPr/>
          <p:nvPr/>
        </p:nvSpPr>
        <p:spPr>
          <a:xfrm>
            <a:off x="8610600" y="2900544"/>
            <a:ext cx="1624781" cy="189759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BB4246-B107-4C6E-DE6E-2BA750AC2D0F}"/>
              </a:ext>
            </a:extLst>
          </p:cNvPr>
          <p:cNvSpPr/>
          <p:nvPr/>
        </p:nvSpPr>
        <p:spPr>
          <a:xfrm>
            <a:off x="11177464" y="417249"/>
            <a:ext cx="648929" cy="29496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C8</a:t>
            </a:r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8959ACA8-477B-CE04-B004-F7EDD7DC3DDA}"/>
              </a:ext>
            </a:extLst>
          </p:cNvPr>
          <p:cNvSpPr txBox="1">
            <a:spLocks/>
          </p:cNvSpPr>
          <p:nvPr/>
        </p:nvSpPr>
        <p:spPr>
          <a:xfrm>
            <a:off x="365607" y="570802"/>
            <a:ext cx="5910437" cy="64798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300" u="sng" dirty="0">
                <a:latin typeface="Calibri corps"/>
              </a:rPr>
              <a:t>3.1 Tests</a:t>
            </a:r>
          </a:p>
        </p:txBody>
      </p:sp>
    </p:spTree>
    <p:extLst>
      <p:ext uri="{BB962C8B-B14F-4D97-AF65-F5344CB8AC3E}">
        <p14:creationId xmlns:p14="http://schemas.microsoft.com/office/powerpoint/2010/main" val="5178330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 descr="Une image contenant texte, capture d’écran, Police, ligne">
            <a:extLst>
              <a:ext uri="{FF2B5EF4-FFF2-40B4-BE49-F238E27FC236}">
                <a16:creationId xmlns:a16="http://schemas.microsoft.com/office/drawing/2014/main" id="{E501223C-1869-FADA-DBB2-CF930FCB44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3876" y="263864"/>
            <a:ext cx="5961538" cy="902829"/>
          </a:xfrm>
          <a:prstGeom prst="rect">
            <a:avLst/>
          </a:prstGeom>
        </p:spPr>
      </p:pic>
      <p:pic>
        <p:nvPicPr>
          <p:cNvPr id="7" name="Image 6" descr="Une image contenant texte, capture d’écran, Police&#10;&#10;Description générée automatiquement">
            <a:extLst>
              <a:ext uri="{FF2B5EF4-FFF2-40B4-BE49-F238E27FC236}">
                <a16:creationId xmlns:a16="http://schemas.microsoft.com/office/drawing/2014/main" id="{F01DA147-F83E-CEC0-D964-ABAD539769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8702" y="2341316"/>
            <a:ext cx="4463700" cy="1816926"/>
          </a:xfrm>
          <a:prstGeom prst="rect">
            <a:avLst/>
          </a:prstGeom>
        </p:spPr>
      </p:pic>
      <p:pic>
        <p:nvPicPr>
          <p:cNvPr id="11" name="Image 10" descr="Une image contenant texte, capture d’écran, Police&#10;&#10;Description générée automatiquement">
            <a:extLst>
              <a:ext uri="{FF2B5EF4-FFF2-40B4-BE49-F238E27FC236}">
                <a16:creationId xmlns:a16="http://schemas.microsoft.com/office/drawing/2014/main" id="{D05FBF8C-9494-D6AF-C257-13C1D6C207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41420" y="5006811"/>
            <a:ext cx="4408803" cy="1094882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CC5DBA0F-9F44-C581-3B33-2DD90FB7E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586" y="112043"/>
            <a:ext cx="3393362" cy="556963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fr-FR" sz="2300" u="sng" dirty="0">
                <a:latin typeface="Calibri corps"/>
              </a:rPr>
              <a:t>3.2 Data augmentation</a:t>
            </a:r>
          </a:p>
        </p:txBody>
      </p:sp>
      <p:sp>
        <p:nvSpPr>
          <p:cNvPr id="13" name="Espace réservé du numéro de diapositive 12">
            <a:extLst>
              <a:ext uri="{FF2B5EF4-FFF2-40B4-BE49-F238E27FC236}">
                <a16:creationId xmlns:a16="http://schemas.microsoft.com/office/drawing/2014/main" id="{409AE5C9-4E3E-5687-7C24-E3FA837B2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fr-FR" noProof="0" smtClean="0"/>
              <a:t>7</a:t>
            </a:fld>
            <a:endParaRPr lang="fr-FR" noProof="0" dirty="0"/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957E62C9-0DA6-72FD-D680-D2DA5675C17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7689" y="2741197"/>
            <a:ext cx="6925800" cy="1828077"/>
          </a:xfrm>
          <a:prstGeom prst="rect">
            <a:avLst/>
          </a:prstGeom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14741205-BCE9-CE84-7A8A-9677DF8396D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3259" y="5314796"/>
            <a:ext cx="6925799" cy="722377"/>
          </a:xfrm>
          <a:prstGeom prst="rect">
            <a:avLst/>
          </a:prstGeom>
        </p:spPr>
      </p:pic>
      <p:pic>
        <p:nvPicPr>
          <p:cNvPr id="22" name="Image 21" descr="Une image contenant yeux, gros plan, cil, organe&#10;&#10;Description générée automatiquement">
            <a:extLst>
              <a:ext uri="{FF2B5EF4-FFF2-40B4-BE49-F238E27FC236}">
                <a16:creationId xmlns:a16="http://schemas.microsoft.com/office/drawing/2014/main" id="{B06CFEB8-10D3-257A-1D8C-CDFD6EAB8B9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92908" y="283411"/>
            <a:ext cx="2069047" cy="1551785"/>
          </a:xfrm>
          <a:prstGeom prst="rect">
            <a:avLst/>
          </a:prstGeom>
        </p:spPr>
      </p:pic>
      <p:sp>
        <p:nvSpPr>
          <p:cNvPr id="25" name="ZoneTexte 24">
            <a:extLst>
              <a:ext uri="{FF2B5EF4-FFF2-40B4-BE49-F238E27FC236}">
                <a16:creationId xmlns:a16="http://schemas.microsoft.com/office/drawing/2014/main" id="{969CC43B-7A0F-C83B-CC75-CCB999281D08}"/>
              </a:ext>
            </a:extLst>
          </p:cNvPr>
          <p:cNvSpPr txBox="1"/>
          <p:nvPr/>
        </p:nvSpPr>
        <p:spPr>
          <a:xfrm>
            <a:off x="3519948" y="1867512"/>
            <a:ext cx="6096000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300" i="1" dirty="0">
                <a:solidFill>
                  <a:srgbClr val="44546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Figure 4 </a:t>
            </a:r>
            <a:r>
              <a:rPr lang="fr-FR" sz="1300" i="1" dirty="0">
                <a:solidFill>
                  <a:srgbClr val="44546A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Rendu de la data augmentation 1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9A1C965A-F49E-A089-58AF-917784FA0F9F}"/>
              </a:ext>
            </a:extLst>
          </p:cNvPr>
          <p:cNvSpPr txBox="1"/>
          <p:nvPr/>
        </p:nvSpPr>
        <p:spPr>
          <a:xfrm>
            <a:off x="6036645" y="1238359"/>
            <a:ext cx="6096000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300" i="1" dirty="0">
                <a:solidFill>
                  <a:srgbClr val="44546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Figure 5 </a:t>
            </a:r>
            <a:r>
              <a:rPr lang="fr-FR" sz="1300" i="1" dirty="0">
                <a:solidFill>
                  <a:srgbClr val="44546A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Data augmentation 1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848B980F-EF5C-2817-DCB5-B824C496BB99}"/>
              </a:ext>
            </a:extLst>
          </p:cNvPr>
          <p:cNvSpPr txBox="1"/>
          <p:nvPr/>
        </p:nvSpPr>
        <p:spPr>
          <a:xfrm>
            <a:off x="187689" y="4627348"/>
            <a:ext cx="6096000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300" i="1" dirty="0">
                <a:solidFill>
                  <a:srgbClr val="44546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Figure 8 </a:t>
            </a:r>
            <a:r>
              <a:rPr lang="fr-FR" sz="1300" i="1" dirty="0">
                <a:solidFill>
                  <a:srgbClr val="44546A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Résultats avec la data augmentation 1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46E6B8EA-BB49-37F6-D74F-A30734294245}"/>
              </a:ext>
            </a:extLst>
          </p:cNvPr>
          <p:cNvSpPr txBox="1"/>
          <p:nvPr/>
        </p:nvSpPr>
        <p:spPr>
          <a:xfrm>
            <a:off x="7478702" y="4259767"/>
            <a:ext cx="6096000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300" i="1" dirty="0">
                <a:solidFill>
                  <a:srgbClr val="44546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Figure 6 </a:t>
            </a:r>
            <a:r>
              <a:rPr lang="fr-FR" sz="1300" i="1" dirty="0">
                <a:solidFill>
                  <a:srgbClr val="44546A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Data augmentation 2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2F38059C-25D2-6473-65D5-F07FCC4B4F16}"/>
              </a:ext>
            </a:extLst>
          </p:cNvPr>
          <p:cNvSpPr txBox="1"/>
          <p:nvPr/>
        </p:nvSpPr>
        <p:spPr>
          <a:xfrm>
            <a:off x="253259" y="6101693"/>
            <a:ext cx="6096000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300" i="1" dirty="0">
                <a:solidFill>
                  <a:srgbClr val="44546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Figure 9 </a:t>
            </a:r>
            <a:r>
              <a:rPr lang="fr-FR" sz="1300" i="1" dirty="0">
                <a:solidFill>
                  <a:srgbClr val="44546A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Résultats pour la deuxième data augmentation, et avec un réseau de neurones simple non entrainé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D4B89C9D-A2AF-3B69-3269-C3C8B051E0FE}"/>
              </a:ext>
            </a:extLst>
          </p:cNvPr>
          <p:cNvSpPr txBox="1"/>
          <p:nvPr/>
        </p:nvSpPr>
        <p:spPr>
          <a:xfrm>
            <a:off x="7441420" y="6194433"/>
            <a:ext cx="6096000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300" i="1" dirty="0">
                <a:solidFill>
                  <a:srgbClr val="44546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Figure 7 </a:t>
            </a:r>
            <a:r>
              <a:rPr lang="fr-FR" sz="1300" i="1" dirty="0">
                <a:solidFill>
                  <a:srgbClr val="44546A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Réseau de neurones simple non entrainé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C518DA6-041B-A203-EA66-9D1DFA3E01F7}"/>
              </a:ext>
            </a:extLst>
          </p:cNvPr>
          <p:cNvSpPr/>
          <p:nvPr/>
        </p:nvSpPr>
        <p:spPr>
          <a:xfrm>
            <a:off x="5427406" y="2729253"/>
            <a:ext cx="1751653" cy="186408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10575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956" y="250276"/>
            <a:ext cx="8596668" cy="427305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fr-FR" sz="2300" u="sng" dirty="0">
                <a:latin typeface="Calibri corps"/>
              </a:rPr>
              <a:t>3.3 Résultats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0618B9A-7E67-CF71-EB1C-3E957EB79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fr-FR" noProof="0" smtClean="0"/>
              <a:t>8</a:t>
            </a:fld>
            <a:endParaRPr lang="fr-FR" noProof="0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27157F8-6EB4-7D3B-D72B-E8FDE2B155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6348" y="2199389"/>
            <a:ext cx="10249965" cy="1452424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A62FE321-8C1C-52F2-E815-9A0AC5931831}"/>
              </a:ext>
            </a:extLst>
          </p:cNvPr>
          <p:cNvSpPr txBox="1"/>
          <p:nvPr/>
        </p:nvSpPr>
        <p:spPr>
          <a:xfrm>
            <a:off x="1478290" y="3884886"/>
            <a:ext cx="6096000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300" i="1" dirty="0">
                <a:solidFill>
                  <a:srgbClr val="44546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Figure 10 </a:t>
            </a:r>
            <a:r>
              <a:rPr lang="fr-FR" sz="1300" i="1" dirty="0">
                <a:solidFill>
                  <a:srgbClr val="44546A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Résultats pour chaque œil</a:t>
            </a:r>
          </a:p>
        </p:txBody>
      </p:sp>
    </p:spTree>
    <p:extLst>
      <p:ext uri="{BB962C8B-B14F-4D97-AF65-F5344CB8AC3E}">
        <p14:creationId xmlns:p14="http://schemas.microsoft.com/office/powerpoint/2010/main" val="32628472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285" y="284912"/>
            <a:ext cx="8596668" cy="427305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fr-FR" sz="2800" u="sng" dirty="0">
                <a:latin typeface="Calibri corps"/>
              </a:rPr>
              <a:t>4. Présentation de l’application</a:t>
            </a:r>
            <a:r>
              <a:rPr lang="fr-FR" sz="2400" u="sng" dirty="0">
                <a:latin typeface="Calibri corps"/>
              </a:rPr>
              <a:t> 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463E93F-5A2C-B47F-EBC6-0E59855F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fr-FR" noProof="0" smtClean="0"/>
              <a:t>9</a:t>
            </a:fld>
            <a:endParaRPr lang="fr-FR" noProof="0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6C8FBA24-6416-4CAC-9A3C-81A5F6BF22D8}"/>
              </a:ext>
            </a:extLst>
          </p:cNvPr>
          <p:cNvSpPr txBox="1"/>
          <p:nvPr/>
        </p:nvSpPr>
        <p:spPr>
          <a:xfrm>
            <a:off x="4423612" y="3216459"/>
            <a:ext cx="9077325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300" dirty="0"/>
              <a:t>Vidéo démonstration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F4EE4C7-BD30-CE3F-0734-4FE821810F1C}"/>
              </a:ext>
            </a:extLst>
          </p:cNvPr>
          <p:cNvSpPr/>
          <p:nvPr/>
        </p:nvSpPr>
        <p:spPr>
          <a:xfrm>
            <a:off x="11177464" y="417249"/>
            <a:ext cx="648929" cy="29496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C14</a:t>
            </a:r>
          </a:p>
        </p:txBody>
      </p:sp>
    </p:spTree>
    <p:extLst>
      <p:ext uri="{BB962C8B-B14F-4D97-AF65-F5344CB8AC3E}">
        <p14:creationId xmlns:p14="http://schemas.microsoft.com/office/powerpoint/2010/main" val="214912424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93932EF5-314F-409E-8020-FEE5FA0795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384</TotalTime>
  <Words>466</Words>
  <Application>Microsoft Office PowerPoint</Application>
  <PresentationFormat>Grand écran</PresentationFormat>
  <Paragraphs>85</Paragraphs>
  <Slides>12</Slides>
  <Notes>10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corps</vt:lpstr>
      <vt:lpstr>Calibri Light</vt:lpstr>
      <vt:lpstr>Thème Office</vt:lpstr>
      <vt:lpstr>IA pour la reconnaissance d’iris</vt:lpstr>
      <vt:lpstr>Présentation PowerPoint</vt:lpstr>
      <vt:lpstr>Présentation PowerPoint</vt:lpstr>
      <vt:lpstr>Présentation PowerPoint</vt:lpstr>
      <vt:lpstr>2. Gestion des données</vt:lpstr>
      <vt:lpstr>3. Améliorations du modèle d’IA</vt:lpstr>
      <vt:lpstr>3.2 Data augmentation</vt:lpstr>
      <vt:lpstr>3.3 Résultats</vt:lpstr>
      <vt:lpstr>4. Présentation de l’application </vt:lpstr>
      <vt:lpstr>5. Conclusion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Titre Lorem Ipsum</dc:title>
  <dc:creator>Geoffroy Daumer</dc:creator>
  <cp:lastModifiedBy>Geoffroy DAUMER (Code bzh)</cp:lastModifiedBy>
  <cp:revision>13</cp:revision>
  <dcterms:created xsi:type="dcterms:W3CDTF">2023-12-12T17:17:08Z</dcterms:created>
  <dcterms:modified xsi:type="dcterms:W3CDTF">2024-05-28T13:40:14Z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