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1" r:id="rId1"/>
  </p:sldMasterIdLst>
  <p:notesMasterIdLst>
    <p:notesMasterId r:id="rId48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4" r:id="rId10"/>
    <p:sldId id="328" r:id="rId11"/>
    <p:sldId id="329" r:id="rId12"/>
    <p:sldId id="306" r:id="rId13"/>
    <p:sldId id="309" r:id="rId14"/>
    <p:sldId id="330" r:id="rId15"/>
    <p:sldId id="331" r:id="rId16"/>
    <p:sldId id="332" r:id="rId17"/>
    <p:sldId id="333" r:id="rId18"/>
    <p:sldId id="334" r:id="rId19"/>
    <p:sldId id="335" r:id="rId20"/>
    <p:sldId id="360" r:id="rId21"/>
    <p:sldId id="336" r:id="rId22"/>
    <p:sldId id="338" r:id="rId23"/>
    <p:sldId id="339" r:id="rId24"/>
    <p:sldId id="340" r:id="rId25"/>
    <p:sldId id="341" r:id="rId26"/>
    <p:sldId id="342" r:id="rId27"/>
    <p:sldId id="361" r:id="rId28"/>
    <p:sldId id="344" r:id="rId29"/>
    <p:sldId id="349" r:id="rId30"/>
    <p:sldId id="345" r:id="rId31"/>
    <p:sldId id="343" r:id="rId32"/>
    <p:sldId id="346" r:id="rId33"/>
    <p:sldId id="348" r:id="rId34"/>
    <p:sldId id="350" r:id="rId35"/>
    <p:sldId id="351" r:id="rId36"/>
    <p:sldId id="352" r:id="rId37"/>
    <p:sldId id="313" r:id="rId38"/>
    <p:sldId id="353" r:id="rId39"/>
    <p:sldId id="354" r:id="rId40"/>
    <p:sldId id="355" r:id="rId41"/>
    <p:sldId id="358" r:id="rId42"/>
    <p:sldId id="356" r:id="rId43"/>
    <p:sldId id="357" r:id="rId44"/>
    <p:sldId id="359" r:id="rId45"/>
    <p:sldId id="260" r:id="rId46"/>
    <p:sldId id="327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entury Gothic" panose="020B0502020202020204" pitchFamily="34" charset="0"/>
      <p:regular r:id="rId53"/>
      <p:bold r:id="rId54"/>
      <p:italic r:id="rId55"/>
      <p:boldItalic r:id="rId56"/>
    </p:embeddedFont>
    <p:embeddedFont>
      <p:font typeface="Montserrat" panose="00000500000000000000" pitchFamily="2" charset="0"/>
      <p:regular r:id="rId57"/>
      <p:bold r:id="rId58"/>
      <p:italic r:id="rId59"/>
      <p:boldItalic r:id="rId60"/>
    </p:embeddedFont>
    <p:embeddedFont>
      <p:font typeface="Wingdings 3" panose="05040102010807070707" pitchFamily="18" charset="2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66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1731F-000E-4D5A-B68E-1CA774AB61CB}">
  <a:tblStyle styleId="{8731731F-000E-4D5A-B68E-1CA774AB61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41" autoAdjust="0"/>
  </p:normalViewPr>
  <p:slideViewPr>
    <p:cSldViewPr snapToGrid="0">
      <p:cViewPr varScale="1">
        <p:scale>
          <a:sx n="83" d="100"/>
          <a:sy n="83" d="100"/>
        </p:scale>
        <p:origin x="8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85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56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Méthodo publiée par la CNIL (Commission Nationale de l’Informatique et des Libertés)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Chaque projet conforme à MR-004 doit être enregistré dans un répertoire public : le </a:t>
            </a:r>
            <a:r>
              <a:rPr lang="fr-FR" dirty="0" err="1"/>
              <a:t>Health</a:t>
            </a:r>
            <a:r>
              <a:rPr lang="fr-FR" dirty="0"/>
              <a:t> Data Hub 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Après la publication des résultats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Seuls les professionnels et leurs collaborateurs peuvent y avoir accès, dans un lieu de recherche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Dérogation possible dans le cas d’efforts disproportionnés (pré-2019)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84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fr-FR" sz="1100" dirty="0"/>
              <a:t>Soumettre une demande pour exploiter certaines données (en plus de la demande au CLERS).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75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1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1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sz="1100" dirty="0"/>
              <a:t>Recherche sur les réglementations pour les projets de recherches, ainsi que pour la protection des données.</a:t>
            </a:r>
          </a:p>
          <a:p>
            <a:pPr marL="158750" indent="0">
              <a:buNone/>
            </a:pPr>
            <a:r>
              <a:rPr lang="fr-FR" sz="1100" dirty="0"/>
              <a:t>Code = prétraitement, comparatif des différents modèles </a:t>
            </a:r>
            <a:r>
              <a:rPr lang="fr-FR" sz="1100" dirty="0" err="1"/>
              <a:t>scikit-learn</a:t>
            </a:r>
            <a:r>
              <a:rPr lang="fr-FR" sz="1100" dirty="0"/>
              <a:t>, </a:t>
            </a:r>
            <a:r>
              <a:rPr lang="fr-FR" sz="1100" dirty="0" err="1"/>
              <a:t>evaluation</a:t>
            </a:r>
            <a:endParaRPr lang="fr-F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427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sz="1100" dirty="0"/>
              <a:t>Dans cette partie, je vous présente les technologies qui permettent d’extraire des données sur du texte.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>
                <a:solidFill>
                  <a:schemeClr val="tx1"/>
                </a:solidFill>
              </a:rPr>
              <a:t>Syntaxe spéciale que l’ordinateur comprend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>
                <a:solidFill>
                  <a:schemeClr val="tx1"/>
                </a:solidFill>
              </a:rPr>
              <a:t>Pratique surtout quand la syntaxe des documents varie peu par rapport à l’information recherchée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>
                <a:solidFill>
                  <a:schemeClr val="tx1"/>
                </a:solidFill>
              </a:rPr>
              <a:t>Pas besoin d’annoter des modèles à la main pour entraîner des modèles d’IA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>
                <a:solidFill>
                  <a:schemeClr val="tx1"/>
                </a:solidFill>
              </a:rPr>
              <a:t>Exemple caractéristiques d’une tumeur</a:t>
            </a:r>
          </a:p>
          <a:p>
            <a:pPr marL="158750" indent="0">
              <a:buNone/>
            </a:pPr>
            <a:endParaRPr lang="fr-F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56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0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68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53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70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21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94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87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028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480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64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tx1"/>
              </a:buClr>
              <a:buFontTx/>
              <a:buNone/>
            </a:pPr>
            <a:r>
              <a:rPr lang="fr-FR" sz="1100" dirty="0"/>
              <a:t>Ne demanderait pas d’hyper régler le modèle avec des jeux d’entraînement</a:t>
            </a:r>
          </a:p>
          <a:p>
            <a:pPr marL="0" lvl="0" indent="0">
              <a:buClr>
                <a:schemeClr val="tx1"/>
              </a:buClr>
              <a:buFontTx/>
              <a:buNone/>
            </a:pPr>
            <a:r>
              <a:rPr lang="fr-FR" sz="1100" dirty="0"/>
              <a:t>Il faut un modèle de langue en local</a:t>
            </a:r>
          </a:p>
        </p:txBody>
      </p:sp>
    </p:spTree>
    <p:extLst>
      <p:ext uri="{BB962C8B-B14F-4D97-AF65-F5344CB8AC3E}">
        <p14:creationId xmlns:p14="http://schemas.microsoft.com/office/powerpoint/2010/main" val="2728001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109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90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26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Examens avec des traceurs radioactifs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Dépistagcancer</a:t>
            </a:r>
            <a:r>
              <a:rPr lang="fr-FR" dirty="0"/>
              <a:t>, problèmes neurologiques, ischémies cardiaques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Intérêt à les formater afin de les analyser, pour faire progresser la connaissance en médecine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1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peu obtenir d’excellentes performances avec les regex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L’IA est la solution la plus viable sur le long terme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seule solution d’utilisation de l’IA sans perdre un temps fou d’annotations manuelles serait des prédictions sur des modèles de langues intelligents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220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05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802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fr-FR" sz="1100" dirty="0"/>
              <a:t>Impossibilité d’utiliser des cartes graphiques sur des </a:t>
            </a:r>
            <a:r>
              <a:rPr lang="fr-FR" sz="1100" dirty="0" err="1"/>
              <a:t>clouds</a:t>
            </a:r>
            <a:r>
              <a:rPr lang="fr-FR" sz="1100" dirty="0"/>
              <a:t> pour la sécurité des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905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82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fr-FR" sz="1100" dirty="0"/>
              <a:t>Les modèles de régression ne sont pas adaptés à ce type de problèmes, on veut extraire des entités, pas les calculer.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2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u="sng" dirty="0"/>
              <a:t>Cette partie du code diffère pour les cibles binaires et </a:t>
            </a:r>
            <a:r>
              <a:rPr lang="fr-FR" u="sng" dirty="0" err="1"/>
              <a:t>multiclasses</a:t>
            </a:r>
            <a:r>
              <a:rPr lang="fr-FR" u="sng" dirty="0"/>
              <a:t> (instanciation de classe)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59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064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91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Pas d’accents, pas de majuscules, ni de caractères spéciaux.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0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43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Sans hyper paramétrage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558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Encodage compte l’occurrence des mots dans le texte.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402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Payant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Hyperparamètrage</a:t>
            </a:r>
            <a:r>
              <a:rPr lang="fr-FR" dirty="0"/>
              <a:t> des modèles peu prometteur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Limites: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Diminue la flexibilité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Auto </a:t>
            </a:r>
            <a:r>
              <a:rPr lang="fr-FR" dirty="0" err="1"/>
              <a:t>sklearn</a:t>
            </a:r>
            <a:r>
              <a:rPr lang="fr-FR" dirty="0"/>
              <a:t>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Interdiction de </a:t>
            </a:r>
            <a:r>
              <a:rPr lang="fr-FR" dirty="0" err="1"/>
              <a:t>clouds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0673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771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Coronarographie = donne des informations anatomiques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5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34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1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Réglementations des projets de recherche et protection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Technologies, métriques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Pretraitement</a:t>
            </a:r>
            <a:r>
              <a:rPr lang="fr-FR" dirty="0"/>
              <a:t> de colonnes, entraînement modèles, évaluation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+mn-lt"/>
              </a:rPr>
              <a:t>Vulgarisation et explication du fonctionnement des IA que j’ai utilisées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>
                <a:solidFill>
                  <a:schemeClr val="tx1"/>
                </a:solidFill>
                <a:latin typeface="+mn-lt"/>
              </a:rPr>
              <a:t>Application 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tkinter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54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Normalement CPP, dans ce cas CLERS uniquement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79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81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317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1212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863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388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890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295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643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69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5245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2390975" y="632375"/>
            <a:ext cx="6286500" cy="3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3380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4289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645425" y="1014675"/>
            <a:ext cx="52788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47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470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161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438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3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3760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59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70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C642C1-CED3-4052-A7D6-ABB029D1513E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F3DC-9F41-4B69-B04C-5FFBF8041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066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140" y="1495068"/>
            <a:ext cx="8520600" cy="8418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Rapport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mi-alternance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au CHU de Caen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650983" y="4386443"/>
            <a:ext cx="1736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Geoffroy DAUMER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385454" y="3338944"/>
            <a:ext cx="67610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Formation de développeur en intelligence artificielle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39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612" y="118677"/>
            <a:ext cx="838093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Cahier des charges</a:t>
            </a:r>
          </a:p>
          <a:p>
            <a:endParaRPr lang="fr-FR" u="sng" dirty="0">
              <a:solidFill>
                <a:srgbClr val="FF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dirty="0">
                <a:solidFill>
                  <a:srgbClr val="66FF33"/>
                </a:solidFill>
              </a:rPr>
              <a:t>     </a:t>
            </a:r>
            <a:r>
              <a:rPr lang="fr-FR" u="sng" dirty="0">
                <a:solidFill>
                  <a:srgbClr val="66FF33"/>
                </a:solidFill>
              </a:rPr>
              <a:t>1. Règlementations</a:t>
            </a: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r>
              <a:rPr lang="fr-FR" dirty="0">
                <a:solidFill>
                  <a:schemeClr val="tx1"/>
                </a:solidFill>
              </a:rPr>
              <a:t>Autorisation d’un comité d’éthique : CLERS (Comité Local d’Ethique pour la Recherche en Santé)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Inactif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lvl="2"/>
            <a:endParaRPr lang="fr-FR" u="sng" dirty="0">
              <a:solidFill>
                <a:srgbClr val="66FF33"/>
              </a:solidFill>
              <a:latin typeface="+mn-lt"/>
            </a:endParaRPr>
          </a:p>
          <a:p>
            <a:endParaRPr lang="fr-FR" dirty="0">
              <a:solidFill>
                <a:srgbClr val="FF6699"/>
              </a:solidFill>
              <a:latin typeface="+mn-lt"/>
            </a:endParaRP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11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612" y="118677"/>
            <a:ext cx="8380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rgbClr val="FF6699"/>
              </a:solidFill>
              <a:latin typeface="+mn-lt"/>
            </a:endParaRP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3" y="104823"/>
            <a:ext cx="6961908" cy="459690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004455" y="4701731"/>
            <a:ext cx="739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1"/>
                </a:solidFill>
              </a:rPr>
              <a:t>Figure 5 : Schéma des réglementation pour les travaux de recherche impliquant les données des patients</a:t>
            </a:r>
          </a:p>
        </p:txBody>
      </p:sp>
    </p:spTree>
    <p:extLst>
      <p:ext uri="{BB962C8B-B14F-4D97-AF65-F5344CB8AC3E}">
        <p14:creationId xmlns:p14="http://schemas.microsoft.com/office/powerpoint/2010/main" val="126764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91121" y="179198"/>
            <a:ext cx="8969752" cy="4850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</a:pPr>
            <a:r>
              <a:rPr lang="fr-FR" sz="1400" dirty="0">
                <a:solidFill>
                  <a:schemeClr val="tx1"/>
                </a:solidFill>
              </a:rPr>
              <a:t>L’utilisation des données rétrospectives de patients nécessite une conformité à la MR-004 :</a:t>
            </a:r>
          </a:p>
          <a:p>
            <a:pPr marL="0" indent="0">
              <a:spcAft>
                <a:spcPts val="1600"/>
              </a:spcAft>
            </a:pPr>
            <a:endParaRPr lang="fr-FR" sz="1400" dirty="0">
              <a:solidFill>
                <a:schemeClr val="tx1"/>
              </a:solidFill>
            </a:endParaRPr>
          </a:p>
          <a:p>
            <a:pPr lvl="0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Données collectées strictement nécessaires.</a:t>
            </a:r>
          </a:p>
          <a:p>
            <a:pPr>
              <a:buClr>
                <a:srgbClr val="66FF33"/>
              </a:buClr>
              <a:buFont typeface="Courier New" panose="02070309020205020404" pitchFamily="49" charset="0"/>
              <a:buChar char="o"/>
            </a:pPr>
            <a:endParaRPr lang="fr-FR" sz="1400" dirty="0"/>
          </a:p>
          <a:p>
            <a:pPr lvl="0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Le transfert hors UE doit être strictement nécessaire, données </a:t>
            </a:r>
            <a:r>
              <a:rPr lang="fr-FR" sz="1400" dirty="0" err="1"/>
              <a:t>pseudonymisées</a:t>
            </a:r>
            <a:r>
              <a:rPr lang="fr-FR" sz="1400" dirty="0"/>
              <a:t>.</a:t>
            </a:r>
          </a:p>
          <a:p>
            <a:pPr>
              <a:buClr>
                <a:srgbClr val="66FF33"/>
              </a:buClr>
              <a:buFont typeface="Courier New" panose="02070309020205020404" pitchFamily="49" charset="0"/>
              <a:buChar char="o"/>
            </a:pPr>
            <a:endParaRPr lang="fr-FR" sz="1400" dirty="0"/>
          </a:p>
          <a:p>
            <a:pPr lvl="0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Enregistré dans le « </a:t>
            </a:r>
            <a:r>
              <a:rPr lang="fr-FR" sz="1400" dirty="0" err="1"/>
              <a:t>Health</a:t>
            </a:r>
            <a:r>
              <a:rPr lang="fr-FR" sz="1400" dirty="0"/>
              <a:t> Data Hub »</a:t>
            </a:r>
          </a:p>
          <a:p>
            <a:pPr>
              <a:buClr>
                <a:srgbClr val="66FF33"/>
              </a:buClr>
              <a:buFont typeface="Courier New" panose="02070309020205020404" pitchFamily="49" charset="0"/>
              <a:buChar char="o"/>
            </a:pPr>
            <a:endParaRPr lang="fr-FR" sz="1400" dirty="0"/>
          </a:p>
          <a:p>
            <a:pPr lvl="0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Conservation des données 2 ans maximum</a:t>
            </a:r>
          </a:p>
          <a:p>
            <a:pPr marL="0" indent="0">
              <a:buClr>
                <a:srgbClr val="66FF33"/>
              </a:buClr>
            </a:pPr>
            <a:endParaRPr lang="fr-FR" sz="1400" dirty="0"/>
          </a:p>
          <a:p>
            <a:pPr lvl="0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Note d’information aux patients </a:t>
            </a:r>
          </a:p>
          <a:p>
            <a:pPr marL="0" indent="0">
              <a:buClr>
                <a:srgbClr val="66FF33"/>
              </a:buClr>
            </a:pPr>
            <a:endParaRPr lang="fr-FR" sz="1400" dirty="0"/>
          </a:p>
          <a:p>
            <a:pPr lvl="0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Publication de données non identifiantes</a:t>
            </a:r>
            <a:endParaRPr lang="fr-FR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2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612" y="161319"/>
            <a:ext cx="8817352" cy="4784753"/>
          </a:xfrm>
        </p:spPr>
        <p:txBody>
          <a:bodyPr wrap="none"/>
          <a:lstStyle/>
          <a:p>
            <a:r>
              <a:rPr lang="fr-FR" sz="1400" u="sng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Structuration des 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fr-FR" sz="1400" dirty="0"/>
              <a:t>Un entrepôt des données de santé (EDS), est en construction au CHU par la startup CODOC</a:t>
            </a:r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fr-FR" sz="1400" dirty="0"/>
              <a:t>Il permettra de requêter les données facilement et de manière anonymes</a:t>
            </a:r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fr-FR" sz="1400" dirty="0"/>
              <a:t>Un comité scientifique et éthique de cet entrepôt de données est mis en place</a:t>
            </a:r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fr-FR" sz="1400" dirty="0"/>
              <a:t>Pas encore mis en production</a:t>
            </a:r>
          </a:p>
          <a:p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19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612" y="161319"/>
            <a:ext cx="8817352" cy="4784753"/>
          </a:xfrm>
        </p:spPr>
        <p:txBody>
          <a:bodyPr wrap="none"/>
          <a:lstStyle/>
          <a:p>
            <a:r>
              <a:rPr lang="fr-FR" sz="1400" u="sng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Exigences de performances des modèles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r>
              <a:rPr lang="fr-FR" sz="1400" dirty="0"/>
              <a:t>Nous avons défini comme objectif pour les modèles de classification une aire sous la courbe</a:t>
            </a:r>
          </a:p>
          <a:p>
            <a:pPr marL="0" indent="0">
              <a:buClr>
                <a:srgbClr val="FFFF00"/>
              </a:buClr>
            </a:pPr>
            <a:r>
              <a:rPr lang="fr-FR" sz="1400" dirty="0"/>
              <a:t>roc supérieure à 90%. </a:t>
            </a:r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r>
              <a:rPr lang="fr-FR" sz="1400" dirty="0"/>
              <a:t>La courbe ROC donne le taux de vrais positifs en fonction du taux de faux positifs, à différents </a:t>
            </a:r>
          </a:p>
          <a:p>
            <a:pPr marL="0" indent="0">
              <a:buClr>
                <a:srgbClr val="FFFF00"/>
              </a:buClr>
            </a:pPr>
            <a:r>
              <a:rPr lang="fr-FR" sz="1400" dirty="0"/>
              <a:t>seuils de discrimination.</a:t>
            </a:r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r>
              <a:rPr lang="fr-FR" sz="1400" dirty="0"/>
              <a:t>Un modèle par information à rechercher sur le compte rendu (exemple le patient</a:t>
            </a:r>
          </a:p>
          <a:p>
            <a:pPr marL="0" indent="0">
              <a:buClr>
                <a:srgbClr val="FFFF00"/>
              </a:buClr>
            </a:pPr>
            <a:r>
              <a:rPr lang="fr-FR" sz="1400" dirty="0"/>
              <a:t>a-t-il une maladie cardiovasculaire ?).</a:t>
            </a:r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52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982" y="3971788"/>
            <a:ext cx="283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1"/>
                </a:solidFill>
              </a:rPr>
              <a:t>Figure 6 : Exemple de courbes ROC, représentant les progrès de prédiction de 3 caractéristiques selon le seuil de discrimination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2" y="370979"/>
            <a:ext cx="4253348" cy="4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053" y="223659"/>
            <a:ext cx="3325091" cy="3614049"/>
          </a:xfrm>
        </p:spPr>
        <p:txBody>
          <a:bodyPr wrap="none">
            <a:noAutofit/>
          </a:bodyPr>
          <a:lstStyle/>
          <a:p>
            <a:r>
              <a:rPr lang="fr-FR" sz="1400" u="sng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Diagramme de GANTT</a:t>
            </a:r>
          </a:p>
          <a:p>
            <a:endParaRPr lang="fr-FR" sz="1400" u="sng" dirty="0">
              <a:solidFill>
                <a:srgbClr val="FF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u="sng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u="sng" dirty="0"/>
              <a:t>Tache 1</a:t>
            </a:r>
            <a:r>
              <a:rPr lang="fr-FR" sz="1400" dirty="0"/>
              <a:t> : Réglementation</a:t>
            </a:r>
          </a:p>
          <a:p>
            <a:endParaRPr lang="fr-FR" sz="1400" dirty="0"/>
          </a:p>
          <a:p>
            <a:r>
              <a:rPr lang="fr-FR" sz="1400" u="sng" dirty="0"/>
              <a:t>Tache 2</a:t>
            </a:r>
            <a:r>
              <a:rPr lang="fr-FR" sz="1400" dirty="0"/>
              <a:t> : Veille technique</a:t>
            </a:r>
          </a:p>
          <a:p>
            <a:endParaRPr lang="fr-FR" sz="1400" dirty="0"/>
          </a:p>
          <a:p>
            <a:r>
              <a:rPr lang="fr-FR" sz="1400" u="sng" dirty="0"/>
              <a:t>Tache 3</a:t>
            </a:r>
            <a:r>
              <a:rPr lang="fr-FR" sz="1400" dirty="0"/>
              <a:t> : Code</a:t>
            </a:r>
          </a:p>
          <a:p>
            <a:endParaRPr lang="fr-FR" sz="1400" dirty="0"/>
          </a:p>
          <a:p>
            <a:r>
              <a:rPr lang="fr-FR" sz="1400" u="sng" dirty="0"/>
              <a:t>Tache 4</a:t>
            </a:r>
            <a:r>
              <a:rPr lang="fr-FR" sz="1400" dirty="0"/>
              <a:t> : Mise en production</a:t>
            </a:r>
          </a:p>
          <a:p>
            <a:endParaRPr lang="fr-FR" sz="1400" dirty="0"/>
          </a:p>
          <a:p>
            <a:r>
              <a:rPr lang="fr-FR" sz="1400" u="sng" dirty="0"/>
              <a:t>Tache 5</a:t>
            </a:r>
            <a:r>
              <a:rPr lang="fr-FR" sz="1400" dirty="0"/>
              <a:t> : Organisation du code</a:t>
            </a:r>
          </a:p>
          <a:p>
            <a:endParaRPr lang="fr-FR" sz="1400" dirty="0"/>
          </a:p>
          <a:p>
            <a:r>
              <a:rPr lang="fr-FR" sz="1400" u="sng" dirty="0"/>
              <a:t>Tache 6</a:t>
            </a:r>
            <a:r>
              <a:rPr lang="fr-FR" sz="1400" dirty="0"/>
              <a:t> : Perfectionnement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C:\Users\daumer-g\AppData\Local\Microsoft\Windows\INetCache\Content.Word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45" y="223660"/>
            <a:ext cx="5411264" cy="33438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3415144" y="3657600"/>
            <a:ext cx="520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1"/>
                </a:solidFill>
              </a:rPr>
              <a:t>Figure 8 : Diagramme de Gantt du projet</a:t>
            </a:r>
          </a:p>
        </p:txBody>
      </p:sp>
    </p:spTree>
    <p:extLst>
      <p:ext uri="{BB962C8B-B14F-4D97-AF65-F5344CB8AC3E}">
        <p14:creationId xmlns:p14="http://schemas.microsoft.com/office/powerpoint/2010/main" val="372048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53150"/>
            <a:ext cx="9144000" cy="4490350"/>
          </a:xfrm>
        </p:spPr>
        <p:txBody>
          <a:bodyPr wrap="none">
            <a:noAutofit/>
          </a:bodyPr>
          <a:lstStyle/>
          <a:p>
            <a:pPr lvl="0"/>
            <a:r>
              <a:rPr lang="fr-FR" sz="1400" u="sng" dirty="0">
                <a:solidFill>
                  <a:srgbClr val="FF6699"/>
                </a:solidFill>
              </a:rPr>
              <a:t>Les expressions régulières</a:t>
            </a:r>
            <a:r>
              <a:rPr lang="fr-FR" sz="1400" dirty="0">
                <a:solidFill>
                  <a:srgbClr val="FF6699"/>
                </a:solidFill>
              </a:rPr>
              <a:t> : </a:t>
            </a:r>
          </a:p>
          <a:p>
            <a:endParaRPr lang="fr-FR" sz="1400" dirty="0">
              <a:solidFill>
                <a:srgbClr val="FF6699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Reconnaissance de motifs dans du texte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Pas de l’IA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Avantages</a:t>
            </a:r>
            <a:r>
              <a:rPr lang="fr-FR" sz="1400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Flexible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Gain de temps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Efficace (1)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Inconvénients</a:t>
            </a:r>
            <a:r>
              <a:rPr lang="fr-FR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Limité sur les jeux de données avec des syntaxes grammaticales diverses et sur l’obtention </a:t>
            </a:r>
          </a:p>
          <a:p>
            <a:pPr mar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d’informations complexes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Google Shape;133;p22"/>
          <p:cNvSpPr txBox="1">
            <a:spLocks/>
          </p:cNvSpPr>
          <p:nvPr/>
        </p:nvSpPr>
        <p:spPr>
          <a:xfrm>
            <a:off x="195031" y="110835"/>
            <a:ext cx="2665933" cy="4017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/>
            <a:r>
              <a:rPr lang="fr-FR" sz="2000" u="sng" dirty="0">
                <a:latin typeface="Arial" panose="020B0604020202020204" pitchFamily="34" charset="0"/>
                <a:cs typeface="Arial" panose="020B0604020202020204" pitchFamily="34" charset="0"/>
              </a:rPr>
              <a:t>Veille technique</a:t>
            </a:r>
          </a:p>
        </p:txBody>
      </p:sp>
    </p:spTree>
    <p:extLst>
      <p:ext uri="{BB962C8B-B14F-4D97-AF65-F5344CB8AC3E}">
        <p14:creationId xmlns:p14="http://schemas.microsoft.com/office/powerpoint/2010/main" val="312464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183571"/>
            <a:ext cx="5777346" cy="127115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35527" y="1483162"/>
            <a:ext cx="533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</a:rPr>
              <a:t>Figure 9 Exemple de texte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1338493" y="1742429"/>
            <a:ext cx="51897" cy="22946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2052866"/>
            <a:ext cx="4738254" cy="89498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3181" y="2950695"/>
            <a:ext cx="533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</a:rPr>
              <a:t>Figure 10 Exemple d'expression régulière en python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259003" y="3181611"/>
            <a:ext cx="51897" cy="22946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53138" y="3442502"/>
            <a:ext cx="1170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  <a:latin typeface="+mn-lt"/>
              </a:rPr>
              <a:t>vts_stress</a:t>
            </a:r>
            <a:r>
              <a:rPr lang="en-US" sz="1000" b="1" dirty="0">
                <a:solidFill>
                  <a:schemeClr val="tx1"/>
                </a:solidFill>
                <a:latin typeface="+mn-lt"/>
              </a:rPr>
              <a:t> = 9 ml</a:t>
            </a:r>
            <a:endParaRPr lang="fr-FR" sz="1000" i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1188085" y="3690477"/>
            <a:ext cx="51897" cy="22946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83" y="4013338"/>
            <a:ext cx="502804" cy="709840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5926308" y="1540503"/>
            <a:ext cx="36397" cy="4313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133109" y="2821390"/>
            <a:ext cx="533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</a:rPr>
              <a:t>Figure 11 Exemple d'expression régulière en R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916797" y="3120609"/>
            <a:ext cx="51631" cy="23563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339195" y="3403197"/>
            <a:ext cx="144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  <a:latin typeface="+mn-lt"/>
              </a:rPr>
              <a:t>vts_stress</a:t>
            </a:r>
            <a:r>
              <a:rPr lang="en-US" sz="1000" b="1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+mn-lt"/>
              </a:rPr>
              <a:t>no_cmd</a:t>
            </a:r>
            <a:endParaRPr lang="fr-FR" sz="1000" i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021882" y="3688723"/>
            <a:ext cx="39481" cy="23307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73" y="4000393"/>
            <a:ext cx="413180" cy="82411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163" y="2096230"/>
            <a:ext cx="3880584" cy="7041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17611" y="4803407"/>
            <a:ext cx="8287609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u="sng" kern="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Schéma explicatif de l’utilisation des expressions régulières pour la construction de jeux de données </a:t>
            </a:r>
            <a:endParaRPr lang="fr-FR" kern="1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</p:spPr>
        <p:txBody>
          <a:bodyPr wrap="none">
            <a:noAutofit/>
          </a:bodyPr>
          <a:lstStyle/>
          <a:p>
            <a:r>
              <a:rPr lang="fr-FR" sz="1400" u="sng" dirty="0"/>
              <a:t>Les modèles d’IA</a:t>
            </a:r>
            <a:r>
              <a:rPr lang="fr-FR" sz="1400" dirty="0"/>
              <a:t> se distinguent en </a:t>
            </a:r>
            <a:r>
              <a:rPr lang="fr-FR" sz="1400" dirty="0">
                <a:solidFill>
                  <a:schemeClr val="tx1"/>
                </a:solidFill>
              </a:rPr>
              <a:t>deux catégories de fonctionnement dans l’extraction de </a:t>
            </a:r>
          </a:p>
          <a:p>
            <a:r>
              <a:rPr lang="fr-FR" sz="1400" dirty="0">
                <a:solidFill>
                  <a:schemeClr val="tx1"/>
                </a:solidFill>
              </a:rPr>
              <a:t>caractéristiques sur du texte :</a:t>
            </a:r>
          </a:p>
          <a:p>
            <a:pPr lvl="0"/>
            <a:endParaRPr lang="fr-FR" sz="14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1400" dirty="0"/>
              <a:t>Les modèles de classification (l’information recherchée à nombre fini de valeurs possibles)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1400" dirty="0"/>
              <a:t>Les modèles de reconnaissance d’entité nommées (infini)</a:t>
            </a:r>
          </a:p>
          <a:p>
            <a:pPr lvl="0"/>
            <a:endParaRPr lang="fr-FR" sz="1400" dirty="0">
              <a:solidFill>
                <a:schemeClr val="tx1"/>
              </a:solidFill>
            </a:endParaRPr>
          </a:p>
          <a:p>
            <a:pPr lvl="0"/>
            <a:endParaRPr lang="fr-FR" sz="1400" dirty="0">
              <a:solidFill>
                <a:schemeClr val="tx1"/>
              </a:solidFill>
            </a:endParaRPr>
          </a:p>
          <a:p>
            <a:pPr lvl="0"/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66FF33"/>
                </a:solidFill>
              </a:rPr>
              <a:t>Les différents encodages numériques de texte :</a:t>
            </a: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66FF33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Encodages classiques </a:t>
            </a:r>
            <a:r>
              <a:rPr lang="fr-FR" sz="1400" dirty="0">
                <a:solidFill>
                  <a:schemeClr val="tx1"/>
                </a:solidFill>
              </a:rPr>
              <a:t>: Tf-</a:t>
            </a:r>
            <a:r>
              <a:rPr lang="fr-FR" sz="1400" dirty="0" err="1">
                <a:solidFill>
                  <a:schemeClr val="tx1"/>
                </a:solidFill>
              </a:rPr>
              <a:t>Idf</a:t>
            </a:r>
            <a:r>
              <a:rPr lang="fr-FR" sz="1400" dirty="0">
                <a:solidFill>
                  <a:schemeClr val="tx1"/>
                </a:solidFill>
              </a:rPr>
              <a:t>, Count </a:t>
            </a:r>
            <a:r>
              <a:rPr lang="fr-FR" sz="1400" dirty="0" err="1">
                <a:solidFill>
                  <a:schemeClr val="tx1"/>
                </a:solidFill>
              </a:rPr>
              <a:t>Vectorizer</a:t>
            </a:r>
            <a:r>
              <a:rPr lang="fr-FR" sz="1400" dirty="0">
                <a:solidFill>
                  <a:schemeClr val="tx1"/>
                </a:solidFill>
              </a:rPr>
              <a:t>. Comptent l’occurrence des différents mots dans le texte.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Word </a:t>
            </a:r>
            <a:r>
              <a:rPr lang="fr-FR" sz="1400" u="sng" dirty="0" err="1">
                <a:solidFill>
                  <a:schemeClr val="tx1"/>
                </a:solidFill>
              </a:rPr>
              <a:t>embedding</a:t>
            </a:r>
            <a:r>
              <a:rPr lang="fr-FR" sz="1400" u="sng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Transforme chaque mots en un vecteur contenant plusieurs valeurs</a:t>
            </a: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	exemple : « par » </a:t>
            </a:r>
            <a:r>
              <a:rPr lang="fr-FR" sz="1400" dirty="0">
                <a:solidFill>
                  <a:schemeClr val="tx1"/>
                </a:solidFill>
                <a:sym typeface="Wingdings" panose="05000000000000000000" pitchFamily="2" charset="2"/>
              </a:rPr>
              <a:t> [0.003, 0.3, 0.432, 0.87]</a:t>
            </a: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Transformers</a:t>
            </a:r>
            <a:r>
              <a:rPr lang="fr-FR" sz="1400" dirty="0">
                <a:solidFill>
                  <a:schemeClr val="tx1"/>
                </a:solidFill>
              </a:rPr>
              <a:t> : Structure de réseau de neurones comprenant la relation entre les mots par un </a:t>
            </a: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mécanisme d’attention</a:t>
            </a:r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6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57644" y="170389"/>
            <a:ext cx="1215161" cy="5067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  <a:endParaRPr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68205" y="888292"/>
            <a:ext cx="86078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tx1"/>
                </a:solidFill>
                <a:latin typeface="+mn-lt"/>
              </a:rPr>
              <a:t>Objectifs de l’alternance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: Développer des modèles d’IA qui extraient des informations sur des examens médicaux, dans le but de réaliser des études rétrospectives de ces examens. </a:t>
            </a:r>
          </a:p>
          <a:p>
            <a:endParaRPr lang="fr-FR" u="sng" dirty="0">
              <a:solidFill>
                <a:schemeClr val="tx1"/>
              </a:solidFill>
              <a:latin typeface="+mn-lt"/>
            </a:endParaRPr>
          </a:p>
          <a:p>
            <a:r>
              <a:rPr lang="fr-FR" u="sng" dirty="0">
                <a:solidFill>
                  <a:schemeClr val="tx1"/>
                </a:solidFill>
                <a:latin typeface="+mn-lt"/>
              </a:rPr>
              <a:t>Deux types d’examens à étudier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: - Les scintigraphies myocardiques de perfusion</a:t>
            </a:r>
          </a:p>
          <a:p>
            <a:r>
              <a:rPr lang="fr-FR" dirty="0">
                <a:solidFill>
                  <a:schemeClr val="tx1"/>
                </a:solidFill>
                <a:latin typeface="+mn-lt"/>
              </a:rPr>
              <a:t>			    - Les coronarographies</a:t>
            </a: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r>
              <a:rPr lang="fr-FR" u="sng" dirty="0">
                <a:solidFill>
                  <a:schemeClr val="tx1"/>
                </a:solidFill>
                <a:latin typeface="+mn-lt"/>
              </a:rPr>
              <a:t>Jeu d’entraînement pour les modèles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: Les informations recherchées dans le texte ont été générées avec des expressions régulières (recherche de motifs dans du texte). </a:t>
            </a: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r>
              <a:rPr lang="fr-FR" u="sng" dirty="0">
                <a:solidFill>
                  <a:schemeClr val="tx1"/>
                </a:solidFill>
                <a:latin typeface="+mn-lt"/>
              </a:rPr>
              <a:t>Modèles utilisés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: - Modèles d’IA de la librairie 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Scikit-learn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pour les caractéristiques catégoriques</a:t>
            </a:r>
          </a:p>
          <a:p>
            <a:r>
              <a:rPr lang="fr-FR" dirty="0">
                <a:solidFill>
                  <a:schemeClr val="tx1"/>
                </a:solidFill>
                <a:latin typeface="+mn-lt"/>
              </a:rPr>
              <a:t>	           - Programmes de reconnaissance d’expressions régulières pour les caractéristiques continues.</a:t>
            </a: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r>
              <a:rPr lang="fr-FR" u="sng" dirty="0">
                <a:solidFill>
                  <a:schemeClr val="tx1"/>
                </a:solidFill>
                <a:latin typeface="+mn-lt"/>
              </a:rPr>
              <a:t>Résultats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: Les modèles d’IA obtiennent dans la majorité d’excellente performances, sauf pour les entités continues à extraire, et pour</a:t>
            </a:r>
            <a:r>
              <a:rPr lang="fr-FR" dirty="0">
                <a:solidFill>
                  <a:schemeClr val="tx1"/>
                </a:solidFill>
              </a:rPr>
              <a:t> certaines cibles </a:t>
            </a:r>
            <a:r>
              <a:rPr lang="fr-FR" dirty="0" err="1">
                <a:solidFill>
                  <a:schemeClr val="tx1"/>
                </a:solidFill>
              </a:rPr>
              <a:t>multiclasses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où il est préférable de rester sur de la reconnaissance d’expressions régulières.</a:t>
            </a: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53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66FF33"/>
                </a:solidFill>
              </a:rPr>
              <a:t>Les modèles de classification :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Peuvent êtres de différents types : Réseaux de neurones, modèles de langues, algorithmes </a:t>
            </a:r>
            <a:r>
              <a:rPr lang="fr-FR" sz="1400" dirty="0" err="1">
                <a:solidFill>
                  <a:schemeClr val="tx1"/>
                </a:solidFill>
              </a:rPr>
              <a:t>scikit-learn</a:t>
            </a:r>
            <a:r>
              <a:rPr lang="fr-FR" sz="1400" dirty="0">
                <a:solidFill>
                  <a:schemeClr val="tx1"/>
                </a:solidFill>
              </a:rPr>
              <a:t>…</a:t>
            </a: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Trouvent une relation entre le texte et sa cible après l’avoir transformé en vecteur de nombres.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Modèles de classification </a:t>
            </a:r>
            <a:r>
              <a:rPr lang="fr-FR" sz="1400" u="sng" dirty="0" err="1">
                <a:solidFill>
                  <a:srgbClr val="FF6699"/>
                </a:solidFill>
              </a:rPr>
              <a:t>Scikit-learn</a:t>
            </a:r>
            <a:r>
              <a:rPr lang="fr-FR" sz="1400" u="sng" dirty="0">
                <a:solidFill>
                  <a:srgbClr val="FF6699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Avantages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Nécessitent peu de ressources de calcul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Simples à utiliser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Inconvénients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/>
              <a:t>Ne comprend pas la relation entre les mots</a:t>
            </a:r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74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153" y="199785"/>
            <a:ext cx="9144000" cy="5143500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Modèles de reconnaissance d’entité nommées</a:t>
            </a:r>
            <a:r>
              <a:rPr lang="fr-FR" sz="1400" dirty="0">
                <a:solidFill>
                  <a:srgbClr val="FF6699"/>
                </a:solidFill>
              </a:rPr>
              <a:t> :</a:t>
            </a: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Permettent d’extraire des mots du texte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E</a:t>
            </a:r>
            <a:r>
              <a:rPr lang="fr-FR" sz="1400" dirty="0"/>
              <a:t>xemple, « 57 ml » pourra être prédit comme un volume télé diastolique. </a:t>
            </a:r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Construits avec des réseaux de neurones.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Avantages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Bonnes performances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Inconvénients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/>
              <a:t>Nécessite d’importantes ressources de calcul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/>
              <a:t>Les données d’entraînement doivent être annotées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32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7469" y="176733"/>
            <a:ext cx="9144000" cy="5143500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Les modèles de langues</a:t>
            </a:r>
            <a:r>
              <a:rPr lang="fr-FR" sz="1400" dirty="0">
                <a:solidFill>
                  <a:srgbClr val="FF6699"/>
                </a:solidFill>
              </a:rPr>
              <a:t>:</a:t>
            </a: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dirty="0"/>
              <a:t>Réseaux de neurones de type </a:t>
            </a:r>
            <a:r>
              <a:rPr lang="fr-FR" sz="1400" dirty="0" err="1"/>
              <a:t>transformers</a:t>
            </a:r>
            <a:r>
              <a:rPr lang="fr-FR" sz="1400" dirty="0"/>
              <a:t>, pré-entrainés.</a:t>
            </a:r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NER ou la classification de texte.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Avantages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Meilleures performances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Inconvénients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/>
              <a:t>Nécessite d’importantes ressources de calcul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5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3681" y="107576"/>
            <a:ext cx="9144000" cy="5143500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Les réseaux de neurones</a:t>
            </a:r>
            <a:r>
              <a:rPr lang="fr-FR" sz="1400" dirty="0">
                <a:solidFill>
                  <a:srgbClr val="FF6699"/>
                </a:solidFill>
              </a:rPr>
              <a:t> :</a:t>
            </a: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dirty="0"/>
              <a:t>« Des chercheurs ont employé le </a:t>
            </a:r>
            <a:r>
              <a:rPr lang="fr-FR" sz="1400" dirty="0" err="1"/>
              <a:t>word</a:t>
            </a:r>
            <a:r>
              <a:rPr lang="fr-FR" sz="1400" dirty="0"/>
              <a:t> </a:t>
            </a:r>
            <a:r>
              <a:rPr lang="fr-FR" sz="1400" dirty="0" err="1"/>
              <a:t>embedding</a:t>
            </a:r>
            <a:r>
              <a:rPr lang="fr-FR" sz="1400" dirty="0"/>
              <a:t> et un réseau de neurones </a:t>
            </a:r>
            <a:r>
              <a:rPr lang="fr-FR" sz="1400" dirty="0" err="1"/>
              <a:t>convolutionnel</a:t>
            </a:r>
            <a:r>
              <a:rPr lang="fr-FR" sz="1400" dirty="0"/>
              <a:t> pour </a:t>
            </a:r>
          </a:p>
          <a:p>
            <a:pPr marL="0" indent="0">
              <a:buClr>
                <a:schemeClr val="tx1"/>
              </a:buClr>
            </a:pPr>
            <a:r>
              <a:rPr lang="fr-FR" sz="1400" dirty="0"/>
              <a:t>reconnaitre la classification </a:t>
            </a:r>
            <a:r>
              <a:rPr lang="fr-FR" sz="1400" dirty="0" err="1"/>
              <a:t>internationnale</a:t>
            </a:r>
            <a:r>
              <a:rPr lang="fr-FR" sz="1400" dirty="0"/>
              <a:t> des maladies (ICD-10), et ont surclassé les méthodes</a:t>
            </a:r>
          </a:p>
          <a:p>
            <a:pPr marL="0" indent="0">
              <a:buClr>
                <a:schemeClr val="tx1"/>
              </a:buClr>
            </a:pPr>
            <a:r>
              <a:rPr lang="fr-FR" sz="1400" dirty="0"/>
              <a:t>actuelles, avec une préparation de données minimum. » (2)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Avantages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Bonnes performances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u="sng" dirty="0">
                <a:solidFill>
                  <a:schemeClr val="tx1"/>
                </a:solidFill>
              </a:rPr>
              <a:t>Inconvénients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/>
              <a:t>Nécessite d’importantes ressources de calcul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49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3" y="233622"/>
            <a:ext cx="5760720" cy="3928110"/>
          </a:xfrm>
          <a:prstGeom prst="rect">
            <a:avLst/>
          </a:prstGeom>
        </p:spPr>
      </p:pic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532313" y="4239490"/>
            <a:ext cx="6286500" cy="533401"/>
          </a:xfrm>
        </p:spPr>
        <p:txBody>
          <a:bodyPr wrap="none"/>
          <a:lstStyle/>
          <a:p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12 Une partie des résultats de l'article (1) qui utilise les expressions régulière</a:t>
            </a:r>
          </a:p>
          <a:p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pour extraire les informations médicales sur du texte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20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51163"/>
            <a:ext cx="9144000" cy="1101437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1. Résumé de la tâche du développeur</a:t>
            </a:r>
            <a:r>
              <a:rPr lang="fr-FR" sz="1400" dirty="0">
                <a:solidFill>
                  <a:srgbClr val="FF6699"/>
                </a:solidFill>
              </a:rPr>
              <a:t> </a:t>
            </a: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r>
              <a:rPr lang="fr-FR" sz="1400" dirty="0"/>
              <a:t>Pour étudier les patients, il faut transformer le compte rendu de leurs examens en jeux de données, </a:t>
            </a:r>
          </a:p>
          <a:p>
            <a:r>
              <a:rPr lang="fr-FR" sz="1400" dirty="0"/>
              <a:t>afin de les rendre analysables avec des statistiques.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Google Shape;133;p22"/>
          <p:cNvSpPr txBox="1">
            <a:spLocks/>
          </p:cNvSpPr>
          <p:nvPr/>
        </p:nvSpPr>
        <p:spPr>
          <a:xfrm>
            <a:off x="195031" y="110835"/>
            <a:ext cx="2665933" cy="4017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/>
            <a:r>
              <a:rPr lang="fr-FR" sz="2000" u="sng" dirty="0">
                <a:latin typeface="Arial" panose="020B0604020202020204" pitchFamily="34" charset="0"/>
                <a:cs typeface="Arial" panose="020B0604020202020204" pitchFamily="34" charset="0"/>
              </a:rPr>
              <a:t>Méthodologie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9" y="2091733"/>
            <a:ext cx="1143000" cy="14382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05" y="3238428"/>
            <a:ext cx="3865186" cy="184739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881255" y="3022495"/>
            <a:ext cx="59464" cy="17550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23" y="1857418"/>
            <a:ext cx="4034212" cy="1124646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1648691" y="2646218"/>
            <a:ext cx="340707" cy="6514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3127" y="4854986"/>
            <a:ext cx="4287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</a:rPr>
              <a:t>Figure 13 Schéma explicatif du processus de transformation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188984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153" y="230521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2. Contexte de travail</a:t>
            </a:r>
            <a:endParaRPr lang="fr-FR" sz="1400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r>
              <a:rPr lang="fr-FR" sz="1400" dirty="0"/>
              <a:t>On pourrait appliquer les expressions régulières pour structurer directement les comptes rendus.</a:t>
            </a:r>
          </a:p>
          <a:p>
            <a:endParaRPr lang="fr-FR" sz="1400" dirty="0"/>
          </a:p>
          <a:p>
            <a:r>
              <a:rPr lang="fr-FR" sz="1400" dirty="0"/>
              <a:t>On voudrait se servir du jeu de données généré pour entraîner des IA.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u="sng" dirty="0"/>
              <a:t>Une question de pose</a:t>
            </a:r>
            <a:r>
              <a:rPr lang="fr-FR" sz="1400" dirty="0"/>
              <a:t>: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/>
              <a:t>Est-ce que une IA entraînée sur un jeu de données issu d’expressions régulières sera plus intelligent </a:t>
            </a:r>
          </a:p>
          <a:p>
            <a:r>
              <a:rPr lang="fr-FR" sz="1400" b="1" dirty="0"/>
              <a:t>que les expressions régulières elles-mêmes ?</a:t>
            </a:r>
          </a:p>
          <a:p>
            <a:endParaRPr lang="fr-FR" sz="1400" b="1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/>
              <a:t>Non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25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153" y="176733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dirty="0">
                <a:solidFill>
                  <a:schemeClr val="tx1"/>
                </a:solidFill>
              </a:rPr>
              <a:t>Que faire alors ?</a:t>
            </a:r>
            <a:endParaRPr lang="fr-FR" sz="1400" b="1" dirty="0">
              <a:solidFill>
                <a:schemeClr val="tx1"/>
              </a:solidFill>
            </a:endParaRPr>
          </a:p>
          <a:p>
            <a:endParaRPr lang="fr-FR" sz="1400" dirty="0"/>
          </a:p>
          <a:p>
            <a:endParaRPr lang="fr-FR" sz="1400" dirty="0"/>
          </a:p>
          <a:p>
            <a:pPr marL="171450" lvl="0" indent="-171450">
              <a:buClr>
                <a:schemeClr val="tx1"/>
              </a:buClr>
              <a:buFontTx/>
              <a:buChar char="-"/>
            </a:pPr>
            <a:r>
              <a:rPr lang="fr-FR" sz="1400" dirty="0"/>
              <a:t>Abandonner l’IA pour l’extraction de caractéristiques</a:t>
            </a:r>
          </a:p>
          <a:p>
            <a:pPr marL="171450" indent="-171450">
              <a:buClr>
                <a:schemeClr val="tx1"/>
              </a:buClr>
              <a:buFontTx/>
              <a:buChar char="-"/>
            </a:pPr>
            <a:r>
              <a:rPr lang="fr-FR" sz="1400" dirty="0"/>
              <a:t>Annoter des données à la main et faire de l’IA</a:t>
            </a:r>
          </a:p>
          <a:p>
            <a:pPr marL="171450" lvl="0" indent="-171450">
              <a:buClr>
                <a:schemeClr val="tx1"/>
              </a:buClr>
              <a:buFontTx/>
              <a:buChar char="-"/>
            </a:pPr>
            <a:r>
              <a:rPr lang="fr-FR" sz="1400" dirty="0"/>
              <a:t>Faire de l’IA pour s’entraîner</a:t>
            </a:r>
          </a:p>
          <a:p>
            <a:pPr marL="171450" lvl="0" indent="-171450">
              <a:buClr>
                <a:schemeClr val="tx1"/>
              </a:buClr>
              <a:buFontTx/>
              <a:buChar char="-"/>
            </a:pPr>
            <a:r>
              <a:rPr lang="fr-FR" sz="1400" dirty="0"/>
              <a:t>Appliquer des modèles de langues intelligent directement au problème (comme GPT-4) </a:t>
            </a: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637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2837" y="261257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3. Jeux d’entraînement</a:t>
            </a:r>
            <a:endParaRPr lang="fr-FR" sz="1400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r>
              <a:rPr lang="fr-FR" sz="1400" dirty="0"/>
              <a:t>Pour entraîner des algorithmes d’IA, il faut un jeu d’entraînement.</a:t>
            </a:r>
          </a:p>
          <a:p>
            <a:endParaRPr lang="fr-FR" sz="1400" dirty="0"/>
          </a:p>
          <a:p>
            <a:r>
              <a:rPr lang="fr-FR" sz="1400" dirty="0"/>
              <a:t> </a:t>
            </a:r>
          </a:p>
          <a:p>
            <a:r>
              <a:rPr lang="fr-FR" sz="1400" dirty="0"/>
              <a:t>Mes tuteurs ont réalisé un programme de fouille de données avec le langage R, qui utilise les </a:t>
            </a:r>
          </a:p>
          <a:p>
            <a:r>
              <a:rPr lang="fr-FR" sz="1400" dirty="0"/>
              <a:t>expressions régulières. Basé sur les scintigraphies.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Les données de coronarographies ont, elles, été générées à la main pour l’année 2019, le tout formant </a:t>
            </a:r>
          </a:p>
          <a:p>
            <a:r>
              <a:rPr lang="fr-FR" sz="1400" dirty="0"/>
              <a:t>un jeu d’entraînement d’une année sur les deux examens.</a:t>
            </a:r>
          </a:p>
          <a:p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8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230028"/>
            <a:ext cx="8084128" cy="413415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6472" y="4396333"/>
            <a:ext cx="7308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</a:rPr>
              <a:t>Figure 14 : Fraction du jeu de données d'entrainement pour l'IA, partie scintigraphie (sur l’année 2019).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4963" y="4731443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Généré par des expressions régulières</a:t>
            </a:r>
          </a:p>
        </p:txBody>
      </p:sp>
    </p:spTree>
    <p:extLst>
      <p:ext uri="{BB962C8B-B14F-4D97-AF65-F5344CB8AC3E}">
        <p14:creationId xmlns:p14="http://schemas.microsoft.com/office/powerpoint/2010/main" val="36514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8417" y="913886"/>
            <a:ext cx="715587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fr-FR" altLang="fr-FR" b="0" i="0" strike="noStrike" cap="none" normalizeH="0" baseline="0" dirty="0">
                <a:ln>
                  <a:noFill/>
                </a:ln>
                <a:solidFill>
                  <a:srgbClr val="66FF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1. Introduction</a:t>
            </a:r>
            <a:endParaRPr kumimoji="0" lang="fr-FR" altLang="fr-FR" b="0" i="0" strike="noStrike" cap="none" normalizeH="0" baseline="0" dirty="0">
              <a:ln>
                <a:noFill/>
              </a:ln>
              <a:solidFill>
                <a:srgbClr val="66FF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 Gestion de projet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2.1 Méthodologie de gestion de projet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2.2 Cahier des charges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2.3 Diagramme de GANTT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Veille 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 Méthodologie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4.1 Résumé de la tâche du développeur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4.2 Contexte de travail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4.3 Jeux d’entraînement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4.4 Bilan de la veille technique appliqué à mon cas particulier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4.5 Schématisation du cas pratique</a:t>
            </a:r>
          </a:p>
          <a:p>
            <a:pPr lvl="1">
              <a:buClrTx/>
              <a:buFontTx/>
              <a:buNone/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4.6 Procédé 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5.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6. Discussion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7. 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lang="fr-FR" altLang="fr-FR" dirty="0">
                <a:solidFill>
                  <a:srgbClr val="66FF3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8. Références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272" y="339680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79400" algn="l"/>
                <a:tab pos="5754688" algn="r"/>
              </a:tabLst>
            </a:pPr>
            <a:r>
              <a:rPr lang="fr-FR" altLang="fr-FR" sz="2000" u="sng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Table des matières</a:t>
            </a:r>
            <a:endParaRPr lang="fr-FR" altLang="fr-FR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4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907471" y="4512618"/>
            <a:ext cx="7516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</a:rPr>
              <a:t>Figure 15 : Fraction du jeu de données d'entrainement pour l'IA, partie coronarographie (sur l’année 2019)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1" y="346364"/>
            <a:ext cx="7051964" cy="409055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7471" y="4760770"/>
            <a:ext cx="274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solidFill>
                  <a:schemeClr val="tx1"/>
                </a:solidFill>
              </a:rPr>
              <a:t>Généré à la main</a:t>
            </a:r>
          </a:p>
        </p:txBody>
      </p:sp>
    </p:spTree>
    <p:extLst>
      <p:ext uri="{BB962C8B-B14F-4D97-AF65-F5344CB8AC3E}">
        <p14:creationId xmlns:p14="http://schemas.microsoft.com/office/powerpoint/2010/main" val="2794442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0521" y="215153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4. Bilan de la veille technique appliquée à mon cas particulier</a:t>
            </a:r>
            <a:endParaRPr lang="fr-FR" sz="1400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Les expressions régulières sont très pratiques et obtiennent de bonnes performances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Les ordinateurs du CHU possèdent peu de ressources de calcul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Limitations de logiciels</a:t>
            </a: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Sécurité des données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751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5. Schématisation du cas pratique</a:t>
            </a:r>
            <a:endParaRPr lang="fr-FR" sz="1400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/>
          </a:p>
          <a:p>
            <a:pPr marL="0" indent="0">
              <a:buClr>
                <a:schemeClr val="tx1"/>
              </a:buClr>
            </a:pPr>
            <a:endParaRPr lang="fr-FR" sz="1400" dirty="0"/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26" y="368076"/>
            <a:ext cx="6582271" cy="4453306"/>
          </a:xfrm>
          <a:prstGeom prst="rect">
            <a:avLst/>
          </a:prstGeom>
        </p:spPr>
      </p:pic>
      <p:sp>
        <p:nvSpPr>
          <p:cNvPr id="5" name="Sous-titre 3"/>
          <p:cNvSpPr txBox="1">
            <a:spLocks/>
          </p:cNvSpPr>
          <p:nvPr/>
        </p:nvSpPr>
        <p:spPr>
          <a:xfrm>
            <a:off x="1324176" y="4814455"/>
            <a:ext cx="6286500" cy="3359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900" i="1" dirty="0">
                <a:latin typeface="Arial" panose="020B0604020202020204" pitchFamily="34" charset="0"/>
                <a:cs typeface="Arial" panose="020B0604020202020204" pitchFamily="34" charset="0"/>
              </a:rPr>
              <a:t>Figure 16 Schématisation du cas pratique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, côté scintigraphie</a:t>
            </a:r>
            <a:endParaRPr lang="fr-FR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06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445078"/>
            <a:ext cx="7841672" cy="39208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036" y="4513012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16 Schématisation du cas pratique</a:t>
            </a: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côté scintigraphie</a:t>
            </a:r>
            <a:endParaRPr lang="fr-FR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57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996" y="199785"/>
            <a:ext cx="9144000" cy="5143499"/>
          </a:xfrm>
        </p:spPr>
        <p:txBody>
          <a:bodyPr wrap="none">
            <a:noAutofit/>
          </a:bodyPr>
          <a:lstStyle/>
          <a:p>
            <a:pPr marL="0" lvl="0" indent="0">
              <a:buClr>
                <a:schemeClr val="tx1"/>
              </a:buClr>
            </a:pPr>
            <a:r>
              <a:rPr lang="fr-FR" sz="1400" u="sng" dirty="0">
                <a:solidFill>
                  <a:srgbClr val="FF6699"/>
                </a:solidFill>
              </a:rPr>
              <a:t>6. Procédé technique</a:t>
            </a:r>
            <a:endParaRPr lang="fr-FR" sz="1400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u="sng" dirty="0">
              <a:solidFill>
                <a:srgbClr val="FF6699"/>
              </a:solidFill>
            </a:endParaRPr>
          </a:p>
          <a:p>
            <a:pPr marL="0" indent="0">
              <a:buClr>
                <a:schemeClr val="tx1"/>
              </a:buClr>
            </a:pPr>
            <a:r>
              <a:rPr lang="fr-FR" sz="1400" dirty="0"/>
              <a:t>Utilisation de modèles qui demandent peu de ressources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/>
              <a:t>Technologies utilisées :</a:t>
            </a:r>
          </a:p>
          <a:p>
            <a:endParaRPr lang="fr-FR" sz="1400" dirty="0"/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Modèles de classification </a:t>
            </a:r>
            <a:r>
              <a:rPr lang="fr-FR" sz="1400" dirty="0" err="1"/>
              <a:t>Scikit-learn</a:t>
            </a:r>
            <a:endParaRPr lang="fr-FR" sz="1400" dirty="0"/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Programmes de reconnaissance d’expressions régulières</a:t>
            </a:r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r>
              <a:rPr lang="fr-FR" sz="1400" dirty="0"/>
              <a:t>Trois types d’informations à extraire :</a:t>
            </a:r>
          </a:p>
          <a:p>
            <a:endParaRPr lang="fr-FR" sz="1400" dirty="0"/>
          </a:p>
          <a:p>
            <a:pPr lvl="0">
              <a:buClr>
                <a:srgbClr val="66FF33"/>
              </a:buCl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66FF33"/>
                </a:solidFill>
              </a:rPr>
              <a:t>Les caractéristiques catégoriques binaires</a:t>
            </a:r>
          </a:p>
          <a:p>
            <a:pPr lvl="0">
              <a:buClr>
                <a:srgbClr val="66FF33"/>
              </a:buCl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66FF33"/>
                </a:solidFill>
              </a:rPr>
              <a:t>Les caractéristiques catégoriques </a:t>
            </a:r>
            <a:r>
              <a:rPr lang="fr-FR" sz="1400" dirty="0" err="1">
                <a:solidFill>
                  <a:srgbClr val="66FF33"/>
                </a:solidFill>
              </a:rPr>
              <a:t>multiclasses</a:t>
            </a:r>
            <a:endParaRPr lang="fr-FR" sz="1400" dirty="0">
              <a:solidFill>
                <a:srgbClr val="66FF33"/>
              </a:solidFill>
            </a:endParaRPr>
          </a:p>
          <a:p>
            <a:pPr lvl="0">
              <a:buClr>
                <a:srgbClr val="66FF33"/>
              </a:buCl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66FF33"/>
                </a:solidFill>
              </a:rPr>
              <a:t>Les caractéristiques continues </a:t>
            </a: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776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2837" y="161365"/>
            <a:ext cx="9144000" cy="5143499"/>
          </a:xfrm>
        </p:spPr>
        <p:txBody>
          <a:bodyPr wrap="none">
            <a:noAutofit/>
          </a:bodyPr>
          <a:lstStyle/>
          <a:p>
            <a:r>
              <a:rPr lang="fr-FR" sz="1400" u="sng" dirty="0"/>
              <a:t>Pour les caractéristiques catégoriques :</a:t>
            </a:r>
          </a:p>
          <a:p>
            <a:endParaRPr lang="fr-FR" sz="1400" dirty="0"/>
          </a:p>
          <a:p>
            <a:r>
              <a:rPr lang="fr-FR" sz="1400" dirty="0"/>
              <a:t>Développement d’un code qui trouve automatiquement le meilleur modèle parmi plusieurs </a:t>
            </a:r>
          </a:p>
          <a:p>
            <a:r>
              <a:rPr lang="fr-FR" sz="1400" dirty="0"/>
              <a:t>paramètres.</a:t>
            </a: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/>
              <a:t>Les encodages de textes en valeurs numériques testés sont :</a:t>
            </a:r>
          </a:p>
          <a:p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Tf-</a:t>
            </a:r>
            <a:r>
              <a:rPr lang="fr-FR" sz="1400" dirty="0" err="1"/>
              <a:t>idf</a:t>
            </a:r>
            <a:r>
              <a:rPr lang="fr-FR" sz="1400" dirty="0"/>
              <a:t> </a:t>
            </a:r>
            <a:r>
              <a:rPr lang="fr-FR" sz="1400" dirty="0" err="1"/>
              <a:t>Vectorizer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Count </a:t>
            </a:r>
            <a:r>
              <a:rPr lang="fr-FR" sz="1400" dirty="0" err="1"/>
              <a:t>Vectorizer</a:t>
            </a:r>
            <a:endParaRPr lang="fr-FR" sz="1400" dirty="0"/>
          </a:p>
          <a:p>
            <a:pPr marL="0" lvl="0" indent="0">
              <a:buClr>
                <a:schemeClr val="tx1"/>
              </a:buClr>
            </a:pPr>
            <a:endParaRPr lang="fr-FR" sz="1400" dirty="0"/>
          </a:p>
          <a:p>
            <a:r>
              <a:rPr lang="fr-FR" sz="1400" dirty="0"/>
              <a:t>Les modèles comparés pour ces types de cibles sont :</a:t>
            </a:r>
          </a:p>
          <a:p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AdaBoostClassifier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SGDClassifier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LinearSVC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LogisticRegression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RandomForestClassifier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DecisionTreeClassifier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KNeighborsClassifier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MultinomialNB</a:t>
            </a:r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 err="1"/>
              <a:t>GradientBoostingClassifier</a:t>
            </a:r>
            <a:endParaRPr lang="fr-FR" sz="1400" dirty="0"/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6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733" y="161365"/>
            <a:ext cx="9144000" cy="5143499"/>
          </a:xfrm>
        </p:spPr>
        <p:txBody>
          <a:bodyPr wrap="none">
            <a:noAutofit/>
          </a:bodyPr>
          <a:lstStyle/>
          <a:p>
            <a:pPr marL="0" indent="0">
              <a:buClr>
                <a:schemeClr val="tx1"/>
              </a:buClr>
            </a:pPr>
            <a:r>
              <a:rPr lang="fr-FR" sz="1400" dirty="0"/>
              <a:t>Les modèles utilisés pour les cibles continues sont des fonctions de reconnaissance d’expressions </a:t>
            </a:r>
          </a:p>
          <a:p>
            <a:pPr marL="0" indent="0">
              <a:buClr>
                <a:schemeClr val="tx1"/>
              </a:buClr>
            </a:pPr>
            <a:r>
              <a:rPr lang="fr-FR" sz="1400" dirty="0"/>
              <a:t>régulières.</a:t>
            </a:r>
          </a:p>
          <a:p>
            <a:pPr marL="0" indent="0">
              <a:buClr>
                <a:schemeClr val="tx1"/>
              </a:buClr>
            </a:pPr>
            <a:endParaRPr lang="fr-FR" sz="1400" dirty="0"/>
          </a:p>
          <a:p>
            <a:r>
              <a:rPr lang="fr-FR" sz="1400" u="sng" dirty="0"/>
              <a:t>Les métriques que j’ai utilisées</a:t>
            </a:r>
            <a:r>
              <a:rPr lang="fr-FR" sz="1400" dirty="0"/>
              <a:t> :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Pour les modèles de classification :</a:t>
            </a:r>
          </a:p>
          <a:p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Précision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Rappel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F1 score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Aire sous la courbe ROC</a:t>
            </a:r>
          </a:p>
          <a:p>
            <a:r>
              <a:rPr lang="fr-FR" sz="1400" dirty="0"/>
              <a:t> </a:t>
            </a:r>
          </a:p>
          <a:p>
            <a:endParaRPr lang="fr-FR" sz="1400" dirty="0"/>
          </a:p>
          <a:p>
            <a:r>
              <a:rPr lang="fr-FR" sz="1400" dirty="0"/>
              <a:t>Pour les fonctions régulières (caractéristiques continues) :</a:t>
            </a:r>
          </a:p>
          <a:p>
            <a:endParaRPr lang="fr-FR" sz="1400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R2 score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RMSE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MAE</a:t>
            </a:r>
          </a:p>
          <a:p>
            <a:pPr marL="0" indent="0">
              <a:buClr>
                <a:schemeClr val="tx1"/>
              </a:buClr>
            </a:pPr>
            <a:endParaRPr lang="fr-FR" sz="1400" dirty="0"/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200" dirty="0"/>
          </a:p>
          <a:p>
            <a:r>
              <a:rPr lang="fr-FR" sz="1400" dirty="0">
                <a:solidFill>
                  <a:srgbClr val="66FF33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Clr>
                <a:srgbClr val="FFFF00"/>
              </a:buClr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08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24691" y="110836"/>
            <a:ext cx="8846127" cy="4869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400" dirty="0"/>
              <a:t>Structure de mon notebook d’entraînement (modèles de classification) :</a:t>
            </a:r>
          </a:p>
          <a:p>
            <a:r>
              <a:rPr lang="fr-FR" dirty="0"/>
              <a:t> </a:t>
            </a:r>
          </a:p>
          <a:p>
            <a:pPr lvl="0">
              <a:buClr>
                <a:schemeClr val="tx1"/>
              </a:buClr>
              <a:buFontTx/>
              <a:buChar char="-"/>
            </a:pPr>
            <a:r>
              <a:rPr lang="fr-FR" sz="1400" dirty="0"/>
              <a:t>Import des librairies</a:t>
            </a:r>
          </a:p>
          <a:p>
            <a:pPr lvl="0">
              <a:buClr>
                <a:schemeClr val="tx1"/>
              </a:buClr>
              <a:buFontTx/>
              <a:buChar char="-"/>
            </a:pPr>
            <a:endParaRPr lang="fr-FR" sz="1400" dirty="0"/>
          </a:p>
          <a:p>
            <a:pPr lvl="0">
              <a:buClr>
                <a:schemeClr val="tx1"/>
              </a:buClr>
              <a:buFontTx/>
              <a:buChar char="-"/>
            </a:pPr>
            <a:r>
              <a:rPr lang="fr-FR" sz="1400" dirty="0"/>
              <a:t>Fonction de prétraitement (ingénierie de colonnes, séparation X, y)</a:t>
            </a:r>
          </a:p>
          <a:p>
            <a:r>
              <a:rPr lang="fr-FR" sz="1400" dirty="0"/>
              <a:t> </a:t>
            </a:r>
          </a:p>
          <a:p>
            <a:pPr lvl="0">
              <a:buClr>
                <a:schemeClr val="tx1"/>
              </a:buClr>
              <a:buFontTx/>
              <a:buChar char="-"/>
            </a:pPr>
            <a:r>
              <a:rPr lang="fr-FR" sz="1400" dirty="0"/>
              <a:t>Pour chaque type de caractéristiques à rechercher (binaires / </a:t>
            </a:r>
            <a:r>
              <a:rPr lang="fr-FR" sz="1400" dirty="0" err="1"/>
              <a:t>multiclasses</a:t>
            </a:r>
            <a:r>
              <a:rPr lang="fr-FR" sz="1400" dirty="0"/>
              <a:t>) :</a:t>
            </a:r>
          </a:p>
          <a:p>
            <a:pPr lvl="1"/>
            <a:r>
              <a:rPr lang="fr-FR" sz="1400" dirty="0"/>
              <a:t>	Pour chaque cible :</a:t>
            </a:r>
          </a:p>
          <a:p>
            <a:pPr lvl="2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Séparation jeu entraînement et test stratifiés</a:t>
            </a:r>
          </a:p>
          <a:p>
            <a:pPr lvl="2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Choix du </a:t>
            </a:r>
            <a:r>
              <a:rPr lang="fr-FR" sz="1400" dirty="0" err="1"/>
              <a:t>vectorizer</a:t>
            </a:r>
            <a:endParaRPr lang="fr-FR" sz="1400" dirty="0"/>
          </a:p>
          <a:p>
            <a:pPr lvl="2">
              <a:buClr>
                <a:srgbClr val="66FF33"/>
              </a:buClr>
              <a:buFont typeface="Courier New" panose="02070309020205020404" pitchFamily="49" charset="0"/>
              <a:buChar char="o"/>
            </a:pPr>
            <a:r>
              <a:rPr lang="fr-FR" sz="1400" dirty="0"/>
              <a:t>Instanciation d’une classe python qui entraîne puis teste les modèles. Enregistre le meilleur. </a:t>
            </a:r>
          </a:p>
          <a:p>
            <a:endParaRPr lang="fr-FR" sz="1400" dirty="0"/>
          </a:p>
          <a:p>
            <a:r>
              <a:rPr lang="fr-FR" sz="1400" dirty="0"/>
              <a:t>			     </a:t>
            </a:r>
          </a:p>
          <a:p>
            <a:r>
              <a:rPr lang="fr-FR" sz="1400" dirty="0"/>
              <a:t> </a:t>
            </a:r>
          </a:p>
          <a:p>
            <a:r>
              <a:rPr lang="fr-FR" sz="1400" dirty="0"/>
              <a:t>Les caractéristiques continues sont extraites par des expressions régulières :</a:t>
            </a:r>
          </a:p>
          <a:p>
            <a:r>
              <a:rPr lang="fr-FR" sz="1400" dirty="0"/>
              <a:t>Des fonctions cherchent des entités dans le texte, et les classent dans la bonne colonne si elles les </a:t>
            </a:r>
          </a:p>
          <a:p>
            <a:r>
              <a:rPr lang="fr-FR" sz="1400" dirty="0"/>
              <a:t>trouvent.</a:t>
            </a:r>
          </a:p>
          <a:p>
            <a:r>
              <a:rPr lang="fr-FR" sz="1400" dirty="0"/>
              <a:t>Il s’agit de volumes, comme les fractions d’éjections de ventricules, en millilitres.</a:t>
            </a:r>
          </a:p>
        </p:txBody>
      </p:sp>
    </p:spTree>
    <p:extLst>
      <p:ext uri="{BB962C8B-B14F-4D97-AF65-F5344CB8AC3E}">
        <p14:creationId xmlns:p14="http://schemas.microsoft.com/office/powerpoint/2010/main" val="842154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24691" y="644236"/>
            <a:ext cx="8846127" cy="433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1400" dirty="0"/>
              <a:t>Voici les tableaux qui regroupent les métriques de performances de mes modèles, pour chaque information à extraire.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Google Shape;133;p22"/>
          <p:cNvSpPr txBox="1">
            <a:spLocks/>
          </p:cNvSpPr>
          <p:nvPr/>
        </p:nvSpPr>
        <p:spPr>
          <a:xfrm>
            <a:off x="195031" y="110835"/>
            <a:ext cx="2665933" cy="4017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/>
            <a:r>
              <a:rPr lang="fr-FR" sz="2000" u="sng" dirty="0"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5" y="1537854"/>
            <a:ext cx="5581650" cy="1388916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5" y="3166023"/>
            <a:ext cx="6734175" cy="14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0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" y="210503"/>
            <a:ext cx="6741795" cy="152209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" y="1800600"/>
            <a:ext cx="6661785" cy="152844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" y="3397047"/>
            <a:ext cx="6565265" cy="14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398850" y="1103591"/>
            <a:ext cx="8346299" cy="3775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/>
            <a:r>
              <a:rPr lang="fr-FR" sz="1400" dirty="0"/>
              <a:t>Mon alternance s’est déroulée au département de médecine nucléaire du CHU de Caen. </a:t>
            </a:r>
          </a:p>
          <a:p>
            <a:pPr marL="0"/>
            <a:endParaRPr lang="fr-FR" sz="1400" dirty="0"/>
          </a:p>
          <a:p>
            <a:pPr marL="0" indent="0">
              <a:spcAft>
                <a:spcPts val="1600"/>
              </a:spcAft>
            </a:pPr>
            <a:r>
              <a:rPr lang="fr-FR" sz="1400" dirty="0"/>
              <a:t>Projet de recherche qui porte sur la comparaison des performances diagnostiques de la scintigraphie myocardique de perfusion, avec les examens de coronarographie. 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Ces examens donnent des informations sur l’état de santé des artères du cœur. 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Je travaille en collaboration avec deux médecins-chercheurs : Alain MANRIQUE et Damien LEGALLOIS.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0272" y="339680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279400" algn="l"/>
                <a:tab pos="5754688" algn="r"/>
              </a:tabLst>
            </a:pPr>
            <a:r>
              <a:rPr lang="en" sz="2000" u="sng" dirty="0">
                <a:solidFill>
                  <a:schemeClr val="tx1"/>
                </a:solidFill>
              </a:rPr>
              <a:t>Introduction</a:t>
            </a:r>
            <a:endParaRPr lang="fr-FR" altLang="fr-FR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6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149894"/>
            <a:ext cx="5760720" cy="221869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7091" y="2395509"/>
            <a:ext cx="6546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1"/>
                </a:solidFill>
              </a:rPr>
              <a:t>Figure 17 Performance des modèles pour l'extraction de données des scintigraphies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3011160"/>
            <a:ext cx="8056417" cy="1844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Dans mon tableau de scores, je répertorie pour chaque modèle 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	1. Le prétraitement de texte effectué</a:t>
            </a:r>
          </a:p>
          <a:p>
            <a:pPr marL="449580">
              <a:lnSpc>
                <a:spcPct val="115000"/>
              </a:lnSpc>
              <a:spcAft>
                <a:spcPts val="1000"/>
              </a:spcAft>
            </a:pPr>
            <a:r>
              <a:rPr lang="fr-FR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2. Le type d’encodage en valeur  numérique</a:t>
            </a:r>
          </a:p>
          <a:p>
            <a:pPr marL="449580">
              <a:lnSpc>
                <a:spcPct val="115000"/>
              </a:lnSpc>
              <a:spcAft>
                <a:spcPts val="1000"/>
              </a:spcAft>
            </a:pPr>
            <a:r>
              <a:rPr lang="fr-FR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3. Le modèle</a:t>
            </a:r>
          </a:p>
          <a:p>
            <a:pPr marL="449580">
              <a:lnSpc>
                <a:spcPct val="115000"/>
              </a:lnSpc>
              <a:spcAft>
                <a:spcPts val="1000"/>
              </a:spcAft>
            </a:pPr>
            <a:r>
              <a:rPr lang="fr-FR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4. Les métriques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822566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365" y="823248"/>
            <a:ext cx="79455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Meilleurs modèles de prédiction pour les caractéristiques catégoriques binaires :</a:t>
            </a: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lvl="4" indent="-285750">
              <a:buClr>
                <a:schemeClr val="tx1"/>
              </a:buClr>
              <a:buFontTx/>
              <a:buChar char="-"/>
            </a:pPr>
            <a:r>
              <a:rPr lang="fr-FR" dirty="0" err="1">
                <a:solidFill>
                  <a:schemeClr val="tx1"/>
                </a:solidFill>
                <a:latin typeface="+mn-lt"/>
              </a:rPr>
              <a:t>DecisionTreeClassifier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lvl="4" indent="-285750">
              <a:buClr>
                <a:schemeClr val="tx1"/>
              </a:buClr>
              <a:buFontTx/>
              <a:buChar char="-"/>
            </a:pPr>
            <a:r>
              <a:rPr lang="fr-FR" dirty="0" err="1">
                <a:solidFill>
                  <a:schemeClr val="tx1"/>
                </a:solidFill>
                <a:latin typeface="+mn-lt"/>
              </a:rPr>
              <a:t>AdaBoostClassifier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lvl="4" indent="-285750">
              <a:buClr>
                <a:schemeClr val="tx1"/>
              </a:buClr>
              <a:buFontTx/>
              <a:buChar char="-"/>
            </a:pPr>
            <a:r>
              <a:rPr lang="fr-FR" dirty="0" err="1">
                <a:solidFill>
                  <a:schemeClr val="tx1"/>
                </a:solidFill>
                <a:latin typeface="+mn-lt"/>
              </a:rPr>
              <a:t>GradientBoostingClassifier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lvl="4" indent="-285750">
              <a:buClr>
                <a:schemeClr val="tx1"/>
              </a:buClr>
              <a:buFontTx/>
              <a:buChar char="-"/>
            </a:pPr>
            <a:r>
              <a:rPr lang="fr-FR" dirty="0" err="1">
                <a:solidFill>
                  <a:schemeClr val="tx1"/>
                </a:solidFill>
                <a:latin typeface="+mn-lt"/>
              </a:rPr>
              <a:t>LogisticRegression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endParaRPr lang="fr-FR" dirty="0">
              <a:solidFill>
                <a:schemeClr val="tx1"/>
              </a:solidFill>
              <a:latin typeface="+mn-lt"/>
            </a:endParaRPr>
          </a:p>
          <a:p>
            <a:pPr lvl="0">
              <a:buClr>
                <a:schemeClr val="tx1"/>
              </a:buClr>
            </a:pPr>
            <a:endParaRPr lang="fr-FR" dirty="0">
              <a:solidFill>
                <a:schemeClr val="tx1"/>
              </a:solidFill>
              <a:latin typeface="+mn-lt"/>
            </a:endParaRPr>
          </a:p>
          <a:p>
            <a:pPr lvl="0">
              <a:buClr>
                <a:schemeClr val="tx1"/>
              </a:buClr>
            </a:pPr>
            <a:endParaRPr lang="fr-FR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</a:pPr>
            <a:r>
              <a:rPr lang="fr-FR" dirty="0">
                <a:solidFill>
                  <a:schemeClr val="tx1"/>
                </a:solidFill>
                <a:latin typeface="+mn-lt"/>
              </a:rPr>
              <a:t>Pour les caractéristiques catégoriques 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multiclasses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:</a:t>
            </a:r>
          </a:p>
          <a:p>
            <a:pPr>
              <a:buClr>
                <a:schemeClr val="tx1"/>
              </a:buClr>
            </a:pPr>
            <a:endParaRPr lang="fr-FR" dirty="0">
              <a:solidFill>
                <a:schemeClr val="tx1"/>
              </a:solidFill>
              <a:latin typeface="+mn-lt"/>
            </a:endParaRPr>
          </a:p>
          <a:p>
            <a:pPr lvl="0">
              <a:buClr>
                <a:schemeClr val="tx1"/>
              </a:buClr>
            </a:pP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Clr>
                <a:schemeClr val="tx1"/>
              </a:buClr>
              <a:buFontTx/>
              <a:buChar char="-"/>
            </a:pPr>
            <a:r>
              <a:rPr lang="fr-FR" dirty="0" err="1">
                <a:solidFill>
                  <a:schemeClr val="tx1"/>
                </a:solidFill>
                <a:latin typeface="+mn-lt"/>
              </a:rPr>
              <a:t>SGDClassifier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r>
              <a:rPr lang="fr-FR" dirty="0">
                <a:solidFill>
                  <a:schemeClr val="tx1"/>
                </a:solidFill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2010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48936" y="696192"/>
            <a:ext cx="8846127" cy="433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1400" dirty="0"/>
              <a:t>Excellents résultats à l’exception de certaines caractéristiques </a:t>
            </a:r>
            <a:r>
              <a:rPr lang="fr-FR" sz="1400" dirty="0" err="1"/>
              <a:t>multiclasses</a:t>
            </a:r>
            <a:r>
              <a:rPr lang="fr-FR" sz="1400" dirty="0"/>
              <a:t> : douleur thoracique, effort, typique. 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Les erreurs viennent de l’encodage de texte que j’utilise. 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Les modèles apprennent quels mots ont le plus d’impact sur la cible à chercher. 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Le problème avec ces caractéristiques est qu’elles dépendent généralement de la négation « pas », exemple : « pas de douleur thoracique » ou « douleur thoracique »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Or, le nombre de « pas » dans le texte ne dépend pas seulement de la douleur thoracique,  exemple : « […] présentant des douleurs thoraciques constrictives au repos. Pas de dyspnée.  Pas d'ATCD CV » </a:t>
            </a:r>
          </a:p>
          <a:p>
            <a:pPr marL="0" indent="0">
              <a:spcAft>
                <a:spcPts val="1600"/>
              </a:spcAft>
            </a:pPr>
            <a:r>
              <a:rPr lang="fr-FR" sz="1400" dirty="0"/>
              <a:t>Le patient présente des symptômes de douleur thoracique mais pas de symptômes sur les autres plans, l’algorithme est donc confus.</a:t>
            </a:r>
            <a:endParaRPr sz="1400" dirty="0"/>
          </a:p>
        </p:txBody>
      </p:sp>
      <p:sp>
        <p:nvSpPr>
          <p:cNvPr id="3" name="Google Shape;133;p22"/>
          <p:cNvSpPr txBox="1">
            <a:spLocks/>
          </p:cNvSpPr>
          <p:nvPr/>
        </p:nvSpPr>
        <p:spPr>
          <a:xfrm>
            <a:off x="256503" y="110835"/>
            <a:ext cx="2665933" cy="4017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/>
            <a:r>
              <a:rPr lang="fr-FR" sz="2000" u="sng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98977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24691" y="152400"/>
            <a:ext cx="8846127" cy="482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400" dirty="0"/>
              <a:t>Rester sur des expressions régulières pour ces trois modèles.</a:t>
            </a:r>
          </a:p>
          <a:p>
            <a:endParaRPr lang="fr-FR" sz="1400" dirty="0"/>
          </a:p>
          <a:p>
            <a:r>
              <a:rPr lang="fr-FR" sz="1400" dirty="0"/>
              <a:t>Piste intéressante pour la suite : tester les modèles de langue en local.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Il y a aussi l’hyper paramétrage des modèles à tester, il faut pour cela développer ou utiliser des </a:t>
            </a:r>
          </a:p>
          <a:p>
            <a:r>
              <a:rPr lang="fr-FR" sz="1400" dirty="0"/>
              <a:t>algorithmes d’auto ML.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u="sng" dirty="0"/>
              <a:t>Limites rencontrées :</a:t>
            </a:r>
          </a:p>
          <a:p>
            <a:endParaRPr lang="fr-FR" sz="1400" dirty="0"/>
          </a:p>
          <a:p>
            <a:r>
              <a:rPr lang="fr-FR" sz="1400" dirty="0"/>
              <a:t>	- L’hôpital est un environnement protégé au niveau informatique</a:t>
            </a:r>
          </a:p>
          <a:p>
            <a:r>
              <a:rPr lang="fr-FR" sz="1400" dirty="0"/>
              <a:t>	- OS Windows</a:t>
            </a:r>
          </a:p>
          <a:p>
            <a:r>
              <a:rPr lang="fr-FR" sz="1400" dirty="0"/>
              <a:t>	- Les données ne doivent pas sortir de l’ordinateur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31487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24691" y="644236"/>
            <a:ext cx="8846127" cy="433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400" dirty="0"/>
              <a:t>Pour extraire des caractéristiques à partir de comptes rendus, des modèles de classification de la </a:t>
            </a:r>
          </a:p>
          <a:p>
            <a:r>
              <a:rPr lang="fr-FR" sz="1400" dirty="0"/>
              <a:t>librairie « </a:t>
            </a:r>
            <a:r>
              <a:rPr lang="fr-FR" sz="1400" dirty="0" err="1"/>
              <a:t>Scikit-learn</a:t>
            </a:r>
            <a:r>
              <a:rPr lang="fr-FR" sz="1400" dirty="0"/>
              <a:t> » ont été utilisés. Pour les caractéristiques continues les expressions régulières ont </a:t>
            </a:r>
          </a:p>
          <a:p>
            <a:r>
              <a:rPr lang="fr-FR" sz="1400" dirty="0"/>
              <a:t>été utilisées.</a:t>
            </a:r>
          </a:p>
          <a:p>
            <a:endParaRPr lang="fr-FR" sz="1400" dirty="0"/>
          </a:p>
          <a:p>
            <a:r>
              <a:rPr lang="fr-FR" sz="1400" dirty="0"/>
              <a:t>Une application « </a:t>
            </a:r>
            <a:r>
              <a:rPr lang="fr-FR" sz="1400" dirty="0" err="1"/>
              <a:t>Tkinter</a:t>
            </a:r>
            <a:r>
              <a:rPr lang="fr-FR" sz="1400" dirty="0"/>
              <a:t> » de mise en production de ces modèles a été développée. Il ne reste qu’à</a:t>
            </a:r>
          </a:p>
          <a:p>
            <a:r>
              <a:rPr lang="fr-FR" sz="1400" dirty="0"/>
              <a:t>optimiser certains modèles, un retour aux expressions régulières est envisagé.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Les gros points bloquants pour moi ont été l’écriture du code pour trouver les meilleurs modèles, il </a:t>
            </a:r>
          </a:p>
          <a:p>
            <a:r>
              <a:rPr lang="fr-FR" sz="1400" dirty="0"/>
              <a:t>me manque une méthode à suivre pour aborder et résoudre les problèmes. </a:t>
            </a:r>
          </a:p>
          <a:p>
            <a:endParaRPr lang="fr-FR" sz="1400" dirty="0"/>
          </a:p>
          <a:p>
            <a:r>
              <a:rPr lang="fr-FR" sz="1400" dirty="0"/>
              <a:t>Il y a une grande diversité de variables à tester : Prétraitements de textes, encodages </a:t>
            </a:r>
          </a:p>
          <a:p>
            <a:r>
              <a:rPr lang="fr-FR" sz="1400" dirty="0"/>
              <a:t>numériques, modèles, hyperparamètres, cela sur des dizaines de caractéristiques à chercher, </a:t>
            </a:r>
          </a:p>
          <a:p>
            <a:r>
              <a:rPr lang="fr-FR" sz="1400" dirty="0"/>
              <a:t>qui peuvent être de différents types. J’ai eu le sentiment que j’aurais été plus à l’aise sur une </a:t>
            </a:r>
          </a:p>
          <a:p>
            <a:r>
              <a:rPr lang="fr-FR" sz="1400" dirty="0"/>
              <a:t>interface différente d’un notebook, quelque chose qui soit adaptable et qui permette de garder </a:t>
            </a:r>
          </a:p>
          <a:p>
            <a:r>
              <a:rPr lang="fr-FR" sz="1400" dirty="0"/>
              <a:t>une vue d’ensemble du problème, pour tester efficacement les variables. </a:t>
            </a:r>
          </a:p>
          <a:p>
            <a:endParaRPr lang="fr-FR" sz="1400" dirty="0"/>
          </a:p>
        </p:txBody>
      </p:sp>
      <p:sp>
        <p:nvSpPr>
          <p:cNvPr id="3" name="Google Shape;133;p22"/>
          <p:cNvSpPr txBox="1">
            <a:spLocks/>
          </p:cNvSpPr>
          <p:nvPr/>
        </p:nvSpPr>
        <p:spPr>
          <a:xfrm>
            <a:off x="293740" y="109002"/>
            <a:ext cx="2665933" cy="4017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100" b="0" i="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/>
            <a:r>
              <a:rPr lang="fr-FR" sz="20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29600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325582" y="296844"/>
            <a:ext cx="1784264" cy="416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Arial" panose="020B0604020202020204" pitchFamily="34" charset="0"/>
                <a:cs typeface="Arial" panose="020B0604020202020204" pitchFamily="34" charset="0"/>
              </a:rPr>
              <a:t>Références</a:t>
            </a:r>
            <a:endParaRPr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6419" y="1004189"/>
            <a:ext cx="4745180" cy="72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https://europepmc.org/article/med/36605108#free-full-text.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https://www.ncbi.nlm.nih.gov/pmc/articles/PMC9751356/#conf1title.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853243" y="2365493"/>
            <a:ext cx="5278800" cy="440052"/>
          </a:xfrm>
        </p:spPr>
        <p:txBody>
          <a:bodyPr/>
          <a:lstStyle/>
          <a:p>
            <a:pPr marL="152400" indent="0">
              <a:buNone/>
            </a:pPr>
            <a:r>
              <a:rPr lang="fr-FR" sz="1400" dirty="0"/>
              <a:t>Merci pour votre attention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49381" y="228599"/>
            <a:ext cx="2105891" cy="368173"/>
          </a:xfrm>
        </p:spPr>
        <p:txBody>
          <a:bodyPr/>
          <a:lstStyle/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365773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55863" y="116396"/>
            <a:ext cx="8832273" cy="33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/>
            <a:r>
              <a:rPr lang="fr-FR" sz="1400" dirty="0"/>
              <a:t>La scintigraphie myocardique de perfusion permet d’obtenir des informations sur le </a:t>
            </a:r>
            <a:r>
              <a:rPr lang="fr-FR" sz="1400" u="sng" dirty="0"/>
              <a:t>fonctionnement</a:t>
            </a:r>
            <a:r>
              <a:rPr lang="fr-FR" sz="1400" dirty="0"/>
              <a:t> du cœur.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13164" y="637308"/>
            <a:ext cx="6289965" cy="414943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57745" y="4828308"/>
            <a:ext cx="3934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 : Images de scintigraphies myocardiques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5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81175" y="304801"/>
            <a:ext cx="4203790" cy="4668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1400" dirty="0"/>
              <a:t>Les patients qui présentent des symptômes de maladies coronariennes à l’issue de cet examen sont envoyés en coronarographie. </a:t>
            </a:r>
          </a:p>
          <a:p>
            <a:pPr marL="0" indent="0">
              <a:spcAft>
                <a:spcPts val="1600"/>
              </a:spcAft>
            </a:pPr>
            <a:endParaRPr lang="fr-FR" sz="1400" dirty="0"/>
          </a:p>
          <a:p>
            <a:pPr marL="0" indent="0">
              <a:spcAft>
                <a:spcPts val="1600"/>
              </a:spcAft>
            </a:pPr>
            <a:r>
              <a:rPr lang="fr-FR" sz="1400" dirty="0"/>
              <a:t>La coronarographie est l’examen de référence pour les maladies coronariennes (« Gold standard »). </a:t>
            </a:r>
          </a:p>
          <a:p>
            <a:pPr marL="0" indent="0">
              <a:spcAft>
                <a:spcPts val="1600"/>
              </a:spcAft>
            </a:pPr>
            <a:endParaRPr lang="fr-FR" sz="1800" dirty="0"/>
          </a:p>
          <a:p>
            <a:pPr marL="0" indent="0">
              <a:spcAft>
                <a:spcPts val="1600"/>
              </a:spcAft>
            </a:pPr>
            <a:r>
              <a:rPr lang="fr-FR" sz="1400" dirty="0"/>
              <a:t>La finalité du projet est d’analyser le profil des patients qui sont envoyés en coronarographie, afin de comprendre qui sont les vrais et les faux positifs.</a:t>
            </a:r>
          </a:p>
          <a:p>
            <a:pPr marL="0" indent="0">
              <a:spcAft>
                <a:spcPts val="1600"/>
              </a:spcAft>
            </a:pPr>
            <a:endParaRPr lang="fr-FR" sz="1400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65" y="256309"/>
            <a:ext cx="4525638" cy="45823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94909" y="4838699"/>
            <a:ext cx="4849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1"/>
                </a:solidFill>
              </a:rPr>
              <a:t>Figure 2 : Exemple d'image obtenue suite à une coronarographie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07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1" y="156673"/>
            <a:ext cx="6962994" cy="455647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4034" y="4768562"/>
            <a:ext cx="87607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 :  Schéma explicatif de la comparaison des performances diagnostiques de la scintigraphie myocardique de perfusion</a:t>
            </a:r>
            <a:endParaRPr kumimoji="0" lang="fr-FR" altLang="fr-FR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9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163324" y="3735359"/>
            <a:ext cx="7274094" cy="34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4 : Matrice de confusion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4" y="2153988"/>
            <a:ext cx="6554115" cy="158137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8601" y="420610"/>
            <a:ext cx="8818418" cy="73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Nous ne savons pas si les patients qui sont prédits négatifs sont vraiment négatifs, ils ne sont pas envoyés en coronarographie.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51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919" y="43596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u="sng" dirty="0">
                <a:solidFill>
                  <a:schemeClr val="tx1"/>
                </a:solidFill>
                <a:latin typeface="+mn-lt"/>
              </a:rPr>
              <a:t>Gestion de projet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175" y="908385"/>
            <a:ext cx="7902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Méthodologie de gestion de projet</a:t>
            </a:r>
          </a:p>
          <a:p>
            <a:pPr marL="342900" indent="-342900">
              <a:buAutoNum type="arabicPeriod"/>
            </a:pPr>
            <a:endParaRPr lang="fr-FR" dirty="0">
              <a:solidFill>
                <a:srgbClr val="FF6699"/>
              </a:solidFill>
              <a:latin typeface="+mn-lt"/>
            </a:endParaRPr>
          </a:p>
          <a:p>
            <a:endParaRPr lang="fr-FR" dirty="0">
              <a:solidFill>
                <a:srgbClr val="FF6699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Réunions explicatives du projet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Réglementations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Veille technique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Code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Présentation de mon travail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Mise en production des modèles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Mise en forme du code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+mn-lt"/>
              </a:rPr>
              <a:t>Perfectionnement des modèles</a:t>
            </a: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endParaRPr lang="fr-FR" dirty="0">
              <a:solidFill>
                <a:schemeClr val="tx1"/>
              </a:solidFill>
              <a:latin typeface="+mn-lt"/>
            </a:endParaRPr>
          </a:p>
          <a:p>
            <a:r>
              <a:rPr lang="fr-FR" dirty="0">
                <a:solidFill>
                  <a:schemeClr val="tx1"/>
                </a:solidFill>
                <a:latin typeface="+mn-lt"/>
              </a:rPr>
              <a:t>Au niveau de la communication, on a l’occasion de se parler en présentiel les jeudis, avec Alain.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88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1003</TotalTime>
  <Words>2729</Words>
  <Application>Microsoft Office PowerPoint</Application>
  <PresentationFormat>Affichage à l'écran (16:9)</PresentationFormat>
  <Paragraphs>844</Paragraphs>
  <Slides>46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4" baseType="lpstr">
      <vt:lpstr>Montserrat</vt:lpstr>
      <vt:lpstr>Arial</vt:lpstr>
      <vt:lpstr>Calibri</vt:lpstr>
      <vt:lpstr>Wingdings</vt:lpstr>
      <vt:lpstr>Wingdings 3</vt:lpstr>
      <vt:lpstr>Courier New</vt:lpstr>
      <vt:lpstr>Century Gothic</vt:lpstr>
      <vt:lpstr>Ion</vt:lpstr>
      <vt:lpstr>Rapport de mi-alternance au CHU de Caen</vt:lpstr>
      <vt:lpstr>Résumé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Références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 Business Meeting</dc:title>
  <dc:creator>DAUMER GEOFFROY</dc:creator>
  <cp:lastModifiedBy>Geoffroy Daumer</cp:lastModifiedBy>
  <cp:revision>82</cp:revision>
  <dcterms:modified xsi:type="dcterms:W3CDTF">2023-12-06T16:47:22Z</dcterms:modified>
</cp:coreProperties>
</file>