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6" r:id="rId3"/>
    <p:sldId id="258" r:id="rId4"/>
    <p:sldId id="275" r:id="rId5"/>
    <p:sldId id="257" r:id="rId6"/>
    <p:sldId id="264" r:id="rId7"/>
    <p:sldId id="267" r:id="rId8"/>
    <p:sldId id="265" r:id="rId9"/>
    <p:sldId id="268" r:id="rId10"/>
    <p:sldId id="270" r:id="rId11"/>
    <p:sldId id="263" r:id="rId12"/>
    <p:sldId id="280" r:id="rId13"/>
    <p:sldId id="281" r:id="rId14"/>
    <p:sldId id="273" r:id="rId15"/>
    <p:sldId id="272" r:id="rId16"/>
    <p:sldId id="279" r:id="rId17"/>
    <p:sldId id="271" r:id="rId18"/>
    <p:sldId id="283" r:id="rId19"/>
    <p:sldId id="277" r:id="rId20"/>
    <p:sldId id="278" r:id="rId21"/>
    <p:sldId id="274" r:id="rId22"/>
    <p:sldId id="282"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D9E0E9-E57F-49CB-A7BE-E48A3C11136D}" type="datetimeFigureOut">
              <a:rPr lang="fr-FR" smtClean="0"/>
              <a:t>27/03/2023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298EE4-5B3C-4BB3-9C27-8291E7C486F5}" type="slidenum">
              <a:rPr lang="fr-FR" smtClean="0"/>
              <a:t>‹N°›</a:t>
            </a:fld>
            <a:endParaRPr lang="fr-FR"/>
          </a:p>
        </p:txBody>
      </p:sp>
    </p:spTree>
    <p:extLst>
      <p:ext uri="{BB962C8B-B14F-4D97-AF65-F5344CB8AC3E}">
        <p14:creationId xmlns:p14="http://schemas.microsoft.com/office/powerpoint/2010/main" val="1355191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F2814C-602A-223B-ED15-3007F7585BA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2C72D4F-3FAF-2A24-F48B-5988AC9B7C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809C1A1-F4E3-FE5B-C800-29EDF7EBC35E}"/>
              </a:ext>
            </a:extLst>
          </p:cNvPr>
          <p:cNvSpPr>
            <a:spLocks noGrp="1"/>
          </p:cNvSpPr>
          <p:nvPr>
            <p:ph type="dt" sz="half" idx="10"/>
          </p:nvPr>
        </p:nvSpPr>
        <p:spPr/>
        <p:txBody>
          <a:bodyPr/>
          <a:lstStyle/>
          <a:p>
            <a:fld id="{AF303410-120A-4A3D-912A-83927F70F12C}" type="datetime1">
              <a:rPr lang="fr-FR" smtClean="0"/>
              <a:t>27/03/2023</a:t>
            </a:fld>
            <a:endParaRPr lang="fr-FR"/>
          </a:p>
        </p:txBody>
      </p:sp>
      <p:sp>
        <p:nvSpPr>
          <p:cNvPr id="5" name="Espace réservé du pied de page 4">
            <a:extLst>
              <a:ext uri="{FF2B5EF4-FFF2-40B4-BE49-F238E27FC236}">
                <a16:creationId xmlns:a16="http://schemas.microsoft.com/office/drawing/2014/main" id="{B65E32F4-AB31-1956-3343-B25DABCB3A3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B94E91A-39B0-1B09-5D80-F389248B03F7}"/>
              </a:ext>
            </a:extLst>
          </p:cNvPr>
          <p:cNvSpPr>
            <a:spLocks noGrp="1"/>
          </p:cNvSpPr>
          <p:nvPr>
            <p:ph type="sldNum" sz="quarter" idx="12"/>
          </p:nvPr>
        </p:nvSpPr>
        <p:spPr/>
        <p:txBody>
          <a:bodyPr/>
          <a:lstStyle/>
          <a:p>
            <a:fld id="{B7E3DB97-3826-4433-BCC8-6C592A594CD0}" type="slidenum">
              <a:rPr lang="fr-FR" smtClean="0"/>
              <a:t>‹N°›</a:t>
            </a:fld>
            <a:endParaRPr lang="fr-FR"/>
          </a:p>
        </p:txBody>
      </p:sp>
    </p:spTree>
    <p:extLst>
      <p:ext uri="{BB962C8B-B14F-4D97-AF65-F5344CB8AC3E}">
        <p14:creationId xmlns:p14="http://schemas.microsoft.com/office/powerpoint/2010/main" val="1819591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F223DD-3AF5-7BA4-E066-D286E077AB9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46337E4-9C0A-9414-A776-E464D09E8F8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A2FD9CC-82F3-8561-2A79-794640E7BF12}"/>
              </a:ext>
            </a:extLst>
          </p:cNvPr>
          <p:cNvSpPr>
            <a:spLocks noGrp="1"/>
          </p:cNvSpPr>
          <p:nvPr>
            <p:ph type="dt" sz="half" idx="10"/>
          </p:nvPr>
        </p:nvSpPr>
        <p:spPr/>
        <p:txBody>
          <a:bodyPr/>
          <a:lstStyle/>
          <a:p>
            <a:fld id="{4C087E7D-FDA4-4126-80CD-93F0738138BE}" type="datetime1">
              <a:rPr lang="fr-FR" smtClean="0"/>
              <a:t>27/03/2023</a:t>
            </a:fld>
            <a:endParaRPr lang="fr-FR"/>
          </a:p>
        </p:txBody>
      </p:sp>
      <p:sp>
        <p:nvSpPr>
          <p:cNvPr id="5" name="Espace réservé du pied de page 4">
            <a:extLst>
              <a:ext uri="{FF2B5EF4-FFF2-40B4-BE49-F238E27FC236}">
                <a16:creationId xmlns:a16="http://schemas.microsoft.com/office/drawing/2014/main" id="{DB57106B-9B78-FF97-1EB9-92C1A0C32C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0AAC409-1F13-EB78-188D-68AE78F88E21}"/>
              </a:ext>
            </a:extLst>
          </p:cNvPr>
          <p:cNvSpPr>
            <a:spLocks noGrp="1"/>
          </p:cNvSpPr>
          <p:nvPr>
            <p:ph type="sldNum" sz="quarter" idx="12"/>
          </p:nvPr>
        </p:nvSpPr>
        <p:spPr/>
        <p:txBody>
          <a:bodyPr/>
          <a:lstStyle/>
          <a:p>
            <a:fld id="{B7E3DB97-3826-4433-BCC8-6C592A594CD0}" type="slidenum">
              <a:rPr lang="fr-FR" smtClean="0"/>
              <a:t>‹N°›</a:t>
            </a:fld>
            <a:endParaRPr lang="fr-FR"/>
          </a:p>
        </p:txBody>
      </p:sp>
    </p:spTree>
    <p:extLst>
      <p:ext uri="{BB962C8B-B14F-4D97-AF65-F5344CB8AC3E}">
        <p14:creationId xmlns:p14="http://schemas.microsoft.com/office/powerpoint/2010/main" val="107548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9C6BB5E-3357-62E0-A3C6-911F948B121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5258866-F232-A7E3-DE58-775E20ADB1C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DF86B87-E952-CB38-0843-F1314D27CA6E}"/>
              </a:ext>
            </a:extLst>
          </p:cNvPr>
          <p:cNvSpPr>
            <a:spLocks noGrp="1"/>
          </p:cNvSpPr>
          <p:nvPr>
            <p:ph type="dt" sz="half" idx="10"/>
          </p:nvPr>
        </p:nvSpPr>
        <p:spPr/>
        <p:txBody>
          <a:bodyPr/>
          <a:lstStyle/>
          <a:p>
            <a:fld id="{352CCC49-AFB1-44BA-8129-5A872655C684}" type="datetime1">
              <a:rPr lang="fr-FR" smtClean="0"/>
              <a:t>27/03/2023</a:t>
            </a:fld>
            <a:endParaRPr lang="fr-FR"/>
          </a:p>
        </p:txBody>
      </p:sp>
      <p:sp>
        <p:nvSpPr>
          <p:cNvPr id="5" name="Espace réservé du pied de page 4">
            <a:extLst>
              <a:ext uri="{FF2B5EF4-FFF2-40B4-BE49-F238E27FC236}">
                <a16:creationId xmlns:a16="http://schemas.microsoft.com/office/drawing/2014/main" id="{4264DB02-C6BB-934D-2270-D802EB23953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BAEF22A-5E8D-61EF-E20A-4B9C8C4B3B9C}"/>
              </a:ext>
            </a:extLst>
          </p:cNvPr>
          <p:cNvSpPr>
            <a:spLocks noGrp="1"/>
          </p:cNvSpPr>
          <p:nvPr>
            <p:ph type="sldNum" sz="quarter" idx="12"/>
          </p:nvPr>
        </p:nvSpPr>
        <p:spPr/>
        <p:txBody>
          <a:bodyPr/>
          <a:lstStyle/>
          <a:p>
            <a:fld id="{B7E3DB97-3826-4433-BCC8-6C592A594CD0}" type="slidenum">
              <a:rPr lang="fr-FR" smtClean="0"/>
              <a:t>‹N°›</a:t>
            </a:fld>
            <a:endParaRPr lang="fr-FR"/>
          </a:p>
        </p:txBody>
      </p:sp>
    </p:spTree>
    <p:extLst>
      <p:ext uri="{BB962C8B-B14F-4D97-AF65-F5344CB8AC3E}">
        <p14:creationId xmlns:p14="http://schemas.microsoft.com/office/powerpoint/2010/main" val="254253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2F6392-FE1B-7857-7F5D-59D50673E23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B8FD025-8DA8-8F3F-B1FE-89BFDCB0A16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DE46103-7588-75E6-3C60-BD1C7BA4BEFB}"/>
              </a:ext>
            </a:extLst>
          </p:cNvPr>
          <p:cNvSpPr>
            <a:spLocks noGrp="1"/>
          </p:cNvSpPr>
          <p:nvPr>
            <p:ph type="dt" sz="half" idx="10"/>
          </p:nvPr>
        </p:nvSpPr>
        <p:spPr/>
        <p:txBody>
          <a:bodyPr/>
          <a:lstStyle/>
          <a:p>
            <a:fld id="{70480F4C-E862-453F-8960-2E213CF12C5F}" type="datetime1">
              <a:rPr lang="fr-FR" smtClean="0"/>
              <a:t>27/03/2023</a:t>
            </a:fld>
            <a:endParaRPr lang="fr-FR"/>
          </a:p>
        </p:txBody>
      </p:sp>
      <p:sp>
        <p:nvSpPr>
          <p:cNvPr id="5" name="Espace réservé du pied de page 4">
            <a:extLst>
              <a:ext uri="{FF2B5EF4-FFF2-40B4-BE49-F238E27FC236}">
                <a16:creationId xmlns:a16="http://schemas.microsoft.com/office/drawing/2014/main" id="{4082FE10-8E24-03FD-CF4F-164C3B6AD20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016FB8A-C3A9-C1A1-45A7-131CAB4DC485}"/>
              </a:ext>
            </a:extLst>
          </p:cNvPr>
          <p:cNvSpPr>
            <a:spLocks noGrp="1"/>
          </p:cNvSpPr>
          <p:nvPr>
            <p:ph type="sldNum" sz="quarter" idx="12"/>
          </p:nvPr>
        </p:nvSpPr>
        <p:spPr/>
        <p:txBody>
          <a:bodyPr/>
          <a:lstStyle/>
          <a:p>
            <a:fld id="{B7E3DB97-3826-4433-BCC8-6C592A594CD0}" type="slidenum">
              <a:rPr lang="fr-FR" smtClean="0"/>
              <a:t>‹N°›</a:t>
            </a:fld>
            <a:endParaRPr lang="fr-FR"/>
          </a:p>
        </p:txBody>
      </p:sp>
    </p:spTree>
    <p:extLst>
      <p:ext uri="{BB962C8B-B14F-4D97-AF65-F5344CB8AC3E}">
        <p14:creationId xmlns:p14="http://schemas.microsoft.com/office/powerpoint/2010/main" val="3260553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34C7AA-48A9-D456-BFA1-68DC9DB2868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4CBECB7-B027-F4EE-724D-FE1A47756B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9BD9B00-E075-E74E-BAC0-0A600EF8BB3C}"/>
              </a:ext>
            </a:extLst>
          </p:cNvPr>
          <p:cNvSpPr>
            <a:spLocks noGrp="1"/>
          </p:cNvSpPr>
          <p:nvPr>
            <p:ph type="dt" sz="half" idx="10"/>
          </p:nvPr>
        </p:nvSpPr>
        <p:spPr/>
        <p:txBody>
          <a:bodyPr/>
          <a:lstStyle/>
          <a:p>
            <a:fld id="{42838637-67E5-48D4-950B-07E31939FEE8}" type="datetime1">
              <a:rPr lang="fr-FR" smtClean="0"/>
              <a:t>27/03/2023</a:t>
            </a:fld>
            <a:endParaRPr lang="fr-FR"/>
          </a:p>
        </p:txBody>
      </p:sp>
      <p:sp>
        <p:nvSpPr>
          <p:cNvPr id="5" name="Espace réservé du pied de page 4">
            <a:extLst>
              <a:ext uri="{FF2B5EF4-FFF2-40B4-BE49-F238E27FC236}">
                <a16:creationId xmlns:a16="http://schemas.microsoft.com/office/drawing/2014/main" id="{DA5D91AC-EBA3-6D54-1E9C-28419D853A1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49D0620-676C-095C-F27C-307B432525D9}"/>
              </a:ext>
            </a:extLst>
          </p:cNvPr>
          <p:cNvSpPr>
            <a:spLocks noGrp="1"/>
          </p:cNvSpPr>
          <p:nvPr>
            <p:ph type="sldNum" sz="quarter" idx="12"/>
          </p:nvPr>
        </p:nvSpPr>
        <p:spPr/>
        <p:txBody>
          <a:bodyPr/>
          <a:lstStyle/>
          <a:p>
            <a:fld id="{B7E3DB97-3826-4433-BCC8-6C592A594CD0}" type="slidenum">
              <a:rPr lang="fr-FR" smtClean="0"/>
              <a:t>‹N°›</a:t>
            </a:fld>
            <a:endParaRPr lang="fr-FR"/>
          </a:p>
        </p:txBody>
      </p:sp>
    </p:spTree>
    <p:extLst>
      <p:ext uri="{BB962C8B-B14F-4D97-AF65-F5344CB8AC3E}">
        <p14:creationId xmlns:p14="http://schemas.microsoft.com/office/powerpoint/2010/main" val="3348927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FEE165-1BA2-47FB-B024-430456C06F2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DD0AF97-F603-9C03-AB10-7CE994FBA74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F359B5C-29B0-EAA9-F12A-7A90F9F7579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5FE8E67-01DF-689D-E53A-DB9D99334C74}"/>
              </a:ext>
            </a:extLst>
          </p:cNvPr>
          <p:cNvSpPr>
            <a:spLocks noGrp="1"/>
          </p:cNvSpPr>
          <p:nvPr>
            <p:ph type="dt" sz="half" idx="10"/>
          </p:nvPr>
        </p:nvSpPr>
        <p:spPr/>
        <p:txBody>
          <a:bodyPr/>
          <a:lstStyle/>
          <a:p>
            <a:fld id="{432A607E-E27C-485F-890B-A9BD56D297DB}" type="datetime1">
              <a:rPr lang="fr-FR" smtClean="0"/>
              <a:t>27/03/2023</a:t>
            </a:fld>
            <a:endParaRPr lang="fr-FR"/>
          </a:p>
        </p:txBody>
      </p:sp>
      <p:sp>
        <p:nvSpPr>
          <p:cNvPr id="6" name="Espace réservé du pied de page 5">
            <a:extLst>
              <a:ext uri="{FF2B5EF4-FFF2-40B4-BE49-F238E27FC236}">
                <a16:creationId xmlns:a16="http://schemas.microsoft.com/office/drawing/2014/main" id="{9C870868-8E3D-081C-5AC2-84603D17A09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3A0234A-7D32-815F-326E-2C7BD9E4F3CA}"/>
              </a:ext>
            </a:extLst>
          </p:cNvPr>
          <p:cNvSpPr>
            <a:spLocks noGrp="1"/>
          </p:cNvSpPr>
          <p:nvPr>
            <p:ph type="sldNum" sz="quarter" idx="12"/>
          </p:nvPr>
        </p:nvSpPr>
        <p:spPr/>
        <p:txBody>
          <a:bodyPr/>
          <a:lstStyle/>
          <a:p>
            <a:fld id="{B7E3DB97-3826-4433-BCC8-6C592A594CD0}" type="slidenum">
              <a:rPr lang="fr-FR" smtClean="0"/>
              <a:t>‹N°›</a:t>
            </a:fld>
            <a:endParaRPr lang="fr-FR"/>
          </a:p>
        </p:txBody>
      </p:sp>
    </p:spTree>
    <p:extLst>
      <p:ext uri="{BB962C8B-B14F-4D97-AF65-F5344CB8AC3E}">
        <p14:creationId xmlns:p14="http://schemas.microsoft.com/office/powerpoint/2010/main" val="3329458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C23599-84C0-8C94-3B6B-EC7CB1F0687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1EBB3F4-68AF-4806-0A03-D7400AA4D2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9CB7318-D3EB-2255-F6D9-44232143C08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3B37727-082C-2BA5-1C40-BB5B0BB488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17AD1BF-156D-D33D-0BE4-72E0C20CCE4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D9A38CE-8BC5-C763-4FFF-46AFBAD3FB95}"/>
              </a:ext>
            </a:extLst>
          </p:cNvPr>
          <p:cNvSpPr>
            <a:spLocks noGrp="1"/>
          </p:cNvSpPr>
          <p:nvPr>
            <p:ph type="dt" sz="half" idx="10"/>
          </p:nvPr>
        </p:nvSpPr>
        <p:spPr/>
        <p:txBody>
          <a:bodyPr/>
          <a:lstStyle/>
          <a:p>
            <a:fld id="{2C272E47-1114-44CD-BEA7-A57BCE4099FE}" type="datetime1">
              <a:rPr lang="fr-FR" smtClean="0"/>
              <a:t>27/03/2023</a:t>
            </a:fld>
            <a:endParaRPr lang="fr-FR"/>
          </a:p>
        </p:txBody>
      </p:sp>
      <p:sp>
        <p:nvSpPr>
          <p:cNvPr id="8" name="Espace réservé du pied de page 7">
            <a:extLst>
              <a:ext uri="{FF2B5EF4-FFF2-40B4-BE49-F238E27FC236}">
                <a16:creationId xmlns:a16="http://schemas.microsoft.com/office/drawing/2014/main" id="{799BF824-260B-D831-4ADD-A62AEC0A14E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3964FFC-5DEF-492A-EB17-B112DDCAF884}"/>
              </a:ext>
            </a:extLst>
          </p:cNvPr>
          <p:cNvSpPr>
            <a:spLocks noGrp="1"/>
          </p:cNvSpPr>
          <p:nvPr>
            <p:ph type="sldNum" sz="quarter" idx="12"/>
          </p:nvPr>
        </p:nvSpPr>
        <p:spPr/>
        <p:txBody>
          <a:bodyPr/>
          <a:lstStyle/>
          <a:p>
            <a:fld id="{B7E3DB97-3826-4433-BCC8-6C592A594CD0}" type="slidenum">
              <a:rPr lang="fr-FR" smtClean="0"/>
              <a:t>‹N°›</a:t>
            </a:fld>
            <a:endParaRPr lang="fr-FR"/>
          </a:p>
        </p:txBody>
      </p:sp>
    </p:spTree>
    <p:extLst>
      <p:ext uri="{BB962C8B-B14F-4D97-AF65-F5344CB8AC3E}">
        <p14:creationId xmlns:p14="http://schemas.microsoft.com/office/powerpoint/2010/main" val="121337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2BE0A7-BCB7-5FB1-AF44-F006801106C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34FF288-3F73-EA0A-0113-8EBEBB322B53}"/>
              </a:ext>
            </a:extLst>
          </p:cNvPr>
          <p:cNvSpPr>
            <a:spLocks noGrp="1"/>
          </p:cNvSpPr>
          <p:nvPr>
            <p:ph type="dt" sz="half" idx="10"/>
          </p:nvPr>
        </p:nvSpPr>
        <p:spPr/>
        <p:txBody>
          <a:bodyPr/>
          <a:lstStyle/>
          <a:p>
            <a:fld id="{48E7F676-3FCB-482A-8198-EC69F91FDB45}" type="datetime1">
              <a:rPr lang="fr-FR" smtClean="0"/>
              <a:t>27/03/2023</a:t>
            </a:fld>
            <a:endParaRPr lang="fr-FR"/>
          </a:p>
        </p:txBody>
      </p:sp>
      <p:sp>
        <p:nvSpPr>
          <p:cNvPr id="4" name="Espace réservé du pied de page 3">
            <a:extLst>
              <a:ext uri="{FF2B5EF4-FFF2-40B4-BE49-F238E27FC236}">
                <a16:creationId xmlns:a16="http://schemas.microsoft.com/office/drawing/2014/main" id="{D8C04C29-9E4A-0AF6-380B-A3CEE85610C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091F676-6757-FCAF-3C04-41D9006D1FD9}"/>
              </a:ext>
            </a:extLst>
          </p:cNvPr>
          <p:cNvSpPr>
            <a:spLocks noGrp="1"/>
          </p:cNvSpPr>
          <p:nvPr>
            <p:ph type="sldNum" sz="quarter" idx="12"/>
          </p:nvPr>
        </p:nvSpPr>
        <p:spPr/>
        <p:txBody>
          <a:bodyPr/>
          <a:lstStyle/>
          <a:p>
            <a:fld id="{B7E3DB97-3826-4433-BCC8-6C592A594CD0}" type="slidenum">
              <a:rPr lang="fr-FR" smtClean="0"/>
              <a:t>‹N°›</a:t>
            </a:fld>
            <a:endParaRPr lang="fr-FR"/>
          </a:p>
        </p:txBody>
      </p:sp>
    </p:spTree>
    <p:extLst>
      <p:ext uri="{BB962C8B-B14F-4D97-AF65-F5344CB8AC3E}">
        <p14:creationId xmlns:p14="http://schemas.microsoft.com/office/powerpoint/2010/main" val="153561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6CDDDE0-00E7-ED13-0F12-78A9300FB2DF}"/>
              </a:ext>
            </a:extLst>
          </p:cNvPr>
          <p:cNvSpPr>
            <a:spLocks noGrp="1"/>
          </p:cNvSpPr>
          <p:nvPr>
            <p:ph type="dt" sz="half" idx="10"/>
          </p:nvPr>
        </p:nvSpPr>
        <p:spPr/>
        <p:txBody>
          <a:bodyPr/>
          <a:lstStyle/>
          <a:p>
            <a:fld id="{D7B4CDF0-93B8-4706-A47F-354DED52DE9B}" type="datetime1">
              <a:rPr lang="fr-FR" smtClean="0"/>
              <a:t>27/03/2023</a:t>
            </a:fld>
            <a:endParaRPr lang="fr-FR"/>
          </a:p>
        </p:txBody>
      </p:sp>
      <p:sp>
        <p:nvSpPr>
          <p:cNvPr id="3" name="Espace réservé du pied de page 2">
            <a:extLst>
              <a:ext uri="{FF2B5EF4-FFF2-40B4-BE49-F238E27FC236}">
                <a16:creationId xmlns:a16="http://schemas.microsoft.com/office/drawing/2014/main" id="{B0A1318D-2401-EFC4-9F30-DF43D20AA88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7A66163-3789-DD56-F3E8-E2941FE52BB2}"/>
              </a:ext>
            </a:extLst>
          </p:cNvPr>
          <p:cNvSpPr>
            <a:spLocks noGrp="1"/>
          </p:cNvSpPr>
          <p:nvPr>
            <p:ph type="sldNum" sz="quarter" idx="12"/>
          </p:nvPr>
        </p:nvSpPr>
        <p:spPr/>
        <p:txBody>
          <a:bodyPr/>
          <a:lstStyle/>
          <a:p>
            <a:fld id="{B7E3DB97-3826-4433-BCC8-6C592A594CD0}" type="slidenum">
              <a:rPr lang="fr-FR" smtClean="0"/>
              <a:t>‹N°›</a:t>
            </a:fld>
            <a:endParaRPr lang="fr-FR"/>
          </a:p>
        </p:txBody>
      </p:sp>
    </p:spTree>
    <p:extLst>
      <p:ext uri="{BB962C8B-B14F-4D97-AF65-F5344CB8AC3E}">
        <p14:creationId xmlns:p14="http://schemas.microsoft.com/office/powerpoint/2010/main" val="3972250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51597C-8B51-E841-FFCA-37C1F443759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6140D66-E400-C7A2-3879-1D136249A3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DBE21AF-71B8-7ADD-7B4A-91F4AD6AAB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BA9C983-F11A-F2C3-018C-8DEF617EA0E6}"/>
              </a:ext>
            </a:extLst>
          </p:cNvPr>
          <p:cNvSpPr>
            <a:spLocks noGrp="1"/>
          </p:cNvSpPr>
          <p:nvPr>
            <p:ph type="dt" sz="half" idx="10"/>
          </p:nvPr>
        </p:nvSpPr>
        <p:spPr/>
        <p:txBody>
          <a:bodyPr/>
          <a:lstStyle/>
          <a:p>
            <a:fld id="{F4FE33C8-EA96-4B61-A740-FB0810C7FD41}" type="datetime1">
              <a:rPr lang="fr-FR" smtClean="0"/>
              <a:t>27/03/2023</a:t>
            </a:fld>
            <a:endParaRPr lang="fr-FR"/>
          </a:p>
        </p:txBody>
      </p:sp>
      <p:sp>
        <p:nvSpPr>
          <p:cNvPr id="6" name="Espace réservé du pied de page 5">
            <a:extLst>
              <a:ext uri="{FF2B5EF4-FFF2-40B4-BE49-F238E27FC236}">
                <a16:creationId xmlns:a16="http://schemas.microsoft.com/office/drawing/2014/main" id="{7A4B7B1D-F396-C8D0-C71C-D9FA9020CE6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25B0AA5-69F9-2F9E-29FE-192BC3D08354}"/>
              </a:ext>
            </a:extLst>
          </p:cNvPr>
          <p:cNvSpPr>
            <a:spLocks noGrp="1"/>
          </p:cNvSpPr>
          <p:nvPr>
            <p:ph type="sldNum" sz="quarter" idx="12"/>
          </p:nvPr>
        </p:nvSpPr>
        <p:spPr/>
        <p:txBody>
          <a:bodyPr/>
          <a:lstStyle/>
          <a:p>
            <a:fld id="{B7E3DB97-3826-4433-BCC8-6C592A594CD0}" type="slidenum">
              <a:rPr lang="fr-FR" smtClean="0"/>
              <a:t>‹N°›</a:t>
            </a:fld>
            <a:endParaRPr lang="fr-FR"/>
          </a:p>
        </p:txBody>
      </p:sp>
    </p:spTree>
    <p:extLst>
      <p:ext uri="{BB962C8B-B14F-4D97-AF65-F5344CB8AC3E}">
        <p14:creationId xmlns:p14="http://schemas.microsoft.com/office/powerpoint/2010/main" val="870614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814959-34D0-30A9-457B-E292726B7DD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D7F664F-2DFE-61E5-C12B-AD27AE14F1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6885A1C-3F50-587E-DF46-34BF6B48D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14FF9E3-DE16-9D6E-3831-301ECA7E7060}"/>
              </a:ext>
            </a:extLst>
          </p:cNvPr>
          <p:cNvSpPr>
            <a:spLocks noGrp="1"/>
          </p:cNvSpPr>
          <p:nvPr>
            <p:ph type="dt" sz="half" idx="10"/>
          </p:nvPr>
        </p:nvSpPr>
        <p:spPr/>
        <p:txBody>
          <a:bodyPr/>
          <a:lstStyle/>
          <a:p>
            <a:fld id="{73DC9036-916D-4B02-8C5B-1E75853ED6E3}" type="datetime1">
              <a:rPr lang="fr-FR" smtClean="0"/>
              <a:t>27/03/2023</a:t>
            </a:fld>
            <a:endParaRPr lang="fr-FR"/>
          </a:p>
        </p:txBody>
      </p:sp>
      <p:sp>
        <p:nvSpPr>
          <p:cNvPr id="6" name="Espace réservé du pied de page 5">
            <a:extLst>
              <a:ext uri="{FF2B5EF4-FFF2-40B4-BE49-F238E27FC236}">
                <a16:creationId xmlns:a16="http://schemas.microsoft.com/office/drawing/2014/main" id="{585149DD-CCAF-D38B-2408-464F928965F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CBF2943-3EA6-B0B1-D050-DD4D82E224C4}"/>
              </a:ext>
            </a:extLst>
          </p:cNvPr>
          <p:cNvSpPr>
            <a:spLocks noGrp="1"/>
          </p:cNvSpPr>
          <p:nvPr>
            <p:ph type="sldNum" sz="quarter" idx="12"/>
          </p:nvPr>
        </p:nvSpPr>
        <p:spPr/>
        <p:txBody>
          <a:bodyPr/>
          <a:lstStyle/>
          <a:p>
            <a:fld id="{B7E3DB97-3826-4433-BCC8-6C592A594CD0}" type="slidenum">
              <a:rPr lang="fr-FR" smtClean="0"/>
              <a:t>‹N°›</a:t>
            </a:fld>
            <a:endParaRPr lang="fr-FR"/>
          </a:p>
        </p:txBody>
      </p:sp>
    </p:spTree>
    <p:extLst>
      <p:ext uri="{BB962C8B-B14F-4D97-AF65-F5344CB8AC3E}">
        <p14:creationId xmlns:p14="http://schemas.microsoft.com/office/powerpoint/2010/main" val="3963215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87EBEE1-073B-A505-AA01-8CFC52F365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9DC32F1-EF87-E174-62CC-8640518A31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9B9AE86-A434-DA04-A4B0-CF7AA1D98B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1C93-3E37-4913-96B9-DD1F0F9FEAA4}" type="datetime1">
              <a:rPr lang="fr-FR" smtClean="0"/>
              <a:t>27/03/2023</a:t>
            </a:fld>
            <a:endParaRPr lang="fr-FR"/>
          </a:p>
        </p:txBody>
      </p:sp>
      <p:sp>
        <p:nvSpPr>
          <p:cNvPr id="5" name="Espace réservé du pied de page 4">
            <a:extLst>
              <a:ext uri="{FF2B5EF4-FFF2-40B4-BE49-F238E27FC236}">
                <a16:creationId xmlns:a16="http://schemas.microsoft.com/office/drawing/2014/main" id="{32D7B6BF-BB74-6818-F883-63232B5289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4D879A3-6F90-2294-D252-02B26C7535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3DB97-3826-4433-BCC8-6C592A594CD0}" type="slidenum">
              <a:rPr lang="fr-FR" smtClean="0"/>
              <a:t>‹N°›</a:t>
            </a:fld>
            <a:endParaRPr lang="fr-FR"/>
          </a:p>
        </p:txBody>
      </p:sp>
    </p:spTree>
    <p:extLst>
      <p:ext uri="{BB962C8B-B14F-4D97-AF65-F5344CB8AC3E}">
        <p14:creationId xmlns:p14="http://schemas.microsoft.com/office/powerpoint/2010/main" val="4187410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84CCA8-190F-65C5-3C87-F1A0DCAFE26A}"/>
              </a:ext>
            </a:extLst>
          </p:cNvPr>
          <p:cNvSpPr>
            <a:spLocks noGrp="1"/>
          </p:cNvSpPr>
          <p:nvPr>
            <p:ph type="ctrTitle"/>
          </p:nvPr>
        </p:nvSpPr>
        <p:spPr>
          <a:xfrm>
            <a:off x="1274169" y="974806"/>
            <a:ext cx="9953625" cy="3124495"/>
          </a:xfrm>
        </p:spPr>
        <p:txBody>
          <a:bodyPr>
            <a:normAutofit/>
          </a:bodyPr>
          <a:lstStyle/>
          <a:p>
            <a:r>
              <a:rPr lang="fr-FR" sz="3500" dirty="0"/>
              <a:t>Geoffroy </a:t>
            </a:r>
            <a:r>
              <a:rPr lang="fr-FR" sz="3500" dirty="0" err="1"/>
              <a:t>Daumer</a:t>
            </a:r>
            <a:br>
              <a:rPr lang="fr-FR" dirty="0"/>
            </a:br>
            <a:r>
              <a:rPr lang="fr-FR" sz="4500" dirty="0"/>
              <a:t>Alternance au entre de médecine nucléaire au CHU de Caen</a:t>
            </a:r>
          </a:p>
        </p:txBody>
      </p:sp>
      <p:sp>
        <p:nvSpPr>
          <p:cNvPr id="6" name="Espace réservé du numéro de diapositive 5">
            <a:extLst>
              <a:ext uri="{FF2B5EF4-FFF2-40B4-BE49-F238E27FC236}">
                <a16:creationId xmlns:a16="http://schemas.microsoft.com/office/drawing/2014/main" id="{E91D906B-969A-37D2-6573-9B6E5620C63C}"/>
              </a:ext>
            </a:extLst>
          </p:cNvPr>
          <p:cNvSpPr>
            <a:spLocks noGrp="1"/>
          </p:cNvSpPr>
          <p:nvPr>
            <p:ph type="sldNum" sz="quarter" idx="12"/>
          </p:nvPr>
        </p:nvSpPr>
        <p:spPr/>
        <p:txBody>
          <a:bodyPr/>
          <a:lstStyle/>
          <a:p>
            <a:fld id="{B7E3DB97-3826-4433-BCC8-6C592A594CD0}" type="slidenum">
              <a:rPr lang="fr-FR" smtClean="0"/>
              <a:t>1</a:t>
            </a:fld>
            <a:endParaRPr lang="fr-FR"/>
          </a:p>
        </p:txBody>
      </p:sp>
    </p:spTree>
    <p:extLst>
      <p:ext uri="{BB962C8B-B14F-4D97-AF65-F5344CB8AC3E}">
        <p14:creationId xmlns:p14="http://schemas.microsoft.com/office/powerpoint/2010/main" val="42840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883" y="0"/>
            <a:ext cx="9128234" cy="6858000"/>
          </a:xfrm>
          <a:prstGeom prst="rect">
            <a:avLst/>
          </a:prstGeom>
        </p:spPr>
      </p:pic>
      <p:sp>
        <p:nvSpPr>
          <p:cNvPr id="4" name="Espace réservé du numéro de diapositive 3">
            <a:extLst>
              <a:ext uri="{FF2B5EF4-FFF2-40B4-BE49-F238E27FC236}">
                <a16:creationId xmlns:a16="http://schemas.microsoft.com/office/drawing/2014/main" id="{0525D724-0E65-D487-AB4E-656234715B5F}"/>
              </a:ext>
            </a:extLst>
          </p:cNvPr>
          <p:cNvSpPr>
            <a:spLocks noGrp="1"/>
          </p:cNvSpPr>
          <p:nvPr>
            <p:ph type="sldNum" sz="quarter" idx="12"/>
          </p:nvPr>
        </p:nvSpPr>
        <p:spPr/>
        <p:txBody>
          <a:bodyPr/>
          <a:lstStyle/>
          <a:p>
            <a:fld id="{B7E3DB97-3826-4433-BCC8-6C592A594CD0}" type="slidenum">
              <a:rPr lang="fr-FR" smtClean="0"/>
              <a:t>10</a:t>
            </a:fld>
            <a:endParaRPr lang="fr-FR"/>
          </a:p>
        </p:txBody>
      </p:sp>
    </p:spTree>
    <p:extLst>
      <p:ext uri="{BB962C8B-B14F-4D97-AF65-F5344CB8AC3E}">
        <p14:creationId xmlns:p14="http://schemas.microsoft.com/office/powerpoint/2010/main" val="2364626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1860D3-6F5B-9360-D72E-6934975A37CB}"/>
              </a:ext>
            </a:extLst>
          </p:cNvPr>
          <p:cNvSpPr>
            <a:spLocks noGrp="1"/>
          </p:cNvSpPr>
          <p:nvPr>
            <p:ph type="title"/>
          </p:nvPr>
        </p:nvSpPr>
        <p:spPr>
          <a:xfrm>
            <a:off x="105259" y="-98155"/>
            <a:ext cx="9486416" cy="860155"/>
          </a:xfrm>
        </p:spPr>
        <p:txBody>
          <a:bodyPr>
            <a:normAutofit/>
          </a:bodyPr>
          <a:lstStyle/>
          <a:p>
            <a:r>
              <a:rPr lang="fr-FR" sz="2000" u="sng" dirty="0"/>
              <a:t>Problématique technique et législative</a:t>
            </a:r>
          </a:p>
        </p:txBody>
      </p:sp>
      <p:sp>
        <p:nvSpPr>
          <p:cNvPr id="3" name="Espace réservé du contenu 2">
            <a:extLst>
              <a:ext uri="{FF2B5EF4-FFF2-40B4-BE49-F238E27FC236}">
                <a16:creationId xmlns:a16="http://schemas.microsoft.com/office/drawing/2014/main" id="{050908CB-E1F8-B60D-8505-7F728A9B08E8}"/>
              </a:ext>
            </a:extLst>
          </p:cNvPr>
          <p:cNvSpPr>
            <a:spLocks noGrp="1"/>
          </p:cNvSpPr>
          <p:nvPr>
            <p:ph idx="1"/>
          </p:nvPr>
        </p:nvSpPr>
        <p:spPr>
          <a:xfrm>
            <a:off x="200025" y="666750"/>
            <a:ext cx="11991975" cy="5997521"/>
          </a:xfrm>
        </p:spPr>
        <p:txBody>
          <a:bodyPr>
            <a:noAutofit/>
          </a:bodyPr>
          <a:lstStyle/>
          <a:p>
            <a:pPr marL="0" indent="0">
              <a:buNone/>
            </a:pPr>
            <a:r>
              <a:rPr lang="fr-FR" sz="1500" dirty="0"/>
              <a:t>Etant donné qu’il s’agit d’un projet de recherche, pour la publication des résultats, il faut soumettre un protocole au comité local d’études non interventionnelles (</a:t>
            </a:r>
            <a:r>
              <a:rPr lang="fr-FR" sz="1500" dirty="0" err="1"/>
              <a:t>CLERs</a:t>
            </a:r>
            <a:r>
              <a:rPr lang="fr-FR" sz="1500" dirty="0"/>
              <a:t>), et être en conformité vis-à-vis de la CNIL. Dans notre cas, pour pouvoir exploiter toutes les données (2012-2023), il faudra faire une demande de dérogation à la CNIL. Le projet de recherche a donc été remis en question car les données pourront bientôt êtres exploitées conformément aux règles via l’EDS.</a:t>
            </a:r>
          </a:p>
          <a:p>
            <a:pPr marL="0" indent="0">
              <a:buNone/>
            </a:pPr>
            <a:r>
              <a:rPr lang="fr-FR" sz="1500" dirty="0"/>
              <a:t>MR-004 :</a:t>
            </a:r>
          </a:p>
          <a:p>
            <a:pPr marL="0" indent="0">
              <a:buNone/>
            </a:pPr>
            <a:r>
              <a:rPr lang="fr-FR" sz="1500" dirty="0"/>
              <a:t>« Chaque projet conforme à la MR 004 doit être enregistré dans un répertoire public tenu par la Plateforme des données de santé ou </a:t>
            </a:r>
            <a:r>
              <a:rPr lang="fr-FR" sz="1500" dirty="0" err="1"/>
              <a:t>Health</a:t>
            </a:r>
            <a:r>
              <a:rPr lang="fr-FR" sz="1500" dirty="0"/>
              <a:t> data hub (PDS ) et accessible sur son site internet (health-data-hub.fr). »</a:t>
            </a:r>
          </a:p>
          <a:p>
            <a:pPr marL="0" indent="0">
              <a:buNone/>
            </a:pPr>
            <a:endParaRPr lang="fr-FR" sz="1500" dirty="0"/>
          </a:p>
          <a:p>
            <a:pPr marL="0" indent="0">
              <a:buNone/>
            </a:pPr>
            <a:endParaRPr lang="fr-FR" sz="1500" dirty="0"/>
          </a:p>
          <a:p>
            <a:pPr marL="0" indent="0">
              <a:buNone/>
            </a:pPr>
            <a:endParaRPr lang="fr-FR" sz="1500" dirty="0"/>
          </a:p>
          <a:p>
            <a:pPr marL="0" indent="0">
              <a:buNone/>
            </a:pPr>
            <a:endParaRPr lang="fr-FR" sz="1500" dirty="0"/>
          </a:p>
          <a:p>
            <a:pPr marL="0" indent="0">
              <a:buNone/>
            </a:pPr>
            <a:endParaRPr lang="fr-FR" sz="1500" dirty="0"/>
          </a:p>
          <a:p>
            <a:pPr marL="0" indent="0">
              <a:buNone/>
            </a:pPr>
            <a:endParaRPr lang="fr-FR" sz="1500" dirty="0"/>
          </a:p>
          <a:p>
            <a:pPr marL="0" indent="0">
              <a:buNone/>
            </a:pPr>
            <a:endParaRPr lang="fr-FR" sz="1500" dirty="0"/>
          </a:p>
          <a:p>
            <a:pPr marL="0" indent="0">
              <a:buNone/>
            </a:pPr>
            <a:endParaRPr lang="fr-FR" sz="1500" dirty="0"/>
          </a:p>
          <a:p>
            <a:pPr marL="0" indent="0">
              <a:buNone/>
            </a:pPr>
            <a:endParaRPr lang="fr-FR" sz="1500" dirty="0"/>
          </a:p>
          <a:p>
            <a:pPr marL="0" indent="0">
              <a:buNone/>
            </a:pPr>
            <a:r>
              <a:rPr lang="fr-FR" sz="1500" dirty="0"/>
              <a:t>	</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140" y="2579471"/>
            <a:ext cx="8390251" cy="1535329"/>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140" y="4454399"/>
            <a:ext cx="7919310" cy="2032125"/>
          </a:xfrm>
          <a:prstGeom prst="rect">
            <a:avLst/>
          </a:prstGeom>
        </p:spPr>
      </p:pic>
      <p:sp>
        <p:nvSpPr>
          <p:cNvPr id="7" name="Espace réservé du numéro de diapositive 6">
            <a:extLst>
              <a:ext uri="{FF2B5EF4-FFF2-40B4-BE49-F238E27FC236}">
                <a16:creationId xmlns:a16="http://schemas.microsoft.com/office/drawing/2014/main" id="{F331DA1B-F7CE-657A-650B-BAB44BDA9297}"/>
              </a:ext>
            </a:extLst>
          </p:cNvPr>
          <p:cNvSpPr>
            <a:spLocks noGrp="1"/>
          </p:cNvSpPr>
          <p:nvPr>
            <p:ph type="sldNum" sz="quarter" idx="12"/>
          </p:nvPr>
        </p:nvSpPr>
        <p:spPr/>
        <p:txBody>
          <a:bodyPr/>
          <a:lstStyle/>
          <a:p>
            <a:fld id="{B7E3DB97-3826-4433-BCC8-6C592A594CD0}" type="slidenum">
              <a:rPr lang="fr-FR" smtClean="0"/>
              <a:t>11</a:t>
            </a:fld>
            <a:endParaRPr lang="fr-FR"/>
          </a:p>
        </p:txBody>
      </p:sp>
    </p:spTree>
    <p:extLst>
      <p:ext uri="{BB962C8B-B14F-4D97-AF65-F5344CB8AC3E}">
        <p14:creationId xmlns:p14="http://schemas.microsoft.com/office/powerpoint/2010/main" val="2634571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533" y="66676"/>
            <a:ext cx="5795317" cy="3822132"/>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533" y="4190628"/>
            <a:ext cx="7468642" cy="2667372"/>
          </a:xfrm>
          <a:prstGeom prst="rect">
            <a:avLst/>
          </a:prstGeom>
        </p:spPr>
      </p:pic>
      <p:sp>
        <p:nvSpPr>
          <p:cNvPr id="3" name="Espace réservé du numéro de diapositive 2">
            <a:extLst>
              <a:ext uri="{FF2B5EF4-FFF2-40B4-BE49-F238E27FC236}">
                <a16:creationId xmlns:a16="http://schemas.microsoft.com/office/drawing/2014/main" id="{22F5892D-A1CA-9288-54A5-206D516C8AFB}"/>
              </a:ext>
            </a:extLst>
          </p:cNvPr>
          <p:cNvSpPr>
            <a:spLocks noGrp="1"/>
          </p:cNvSpPr>
          <p:nvPr>
            <p:ph type="sldNum" sz="quarter" idx="12"/>
          </p:nvPr>
        </p:nvSpPr>
        <p:spPr/>
        <p:txBody>
          <a:bodyPr/>
          <a:lstStyle/>
          <a:p>
            <a:fld id="{B7E3DB97-3826-4433-BCC8-6C592A594CD0}" type="slidenum">
              <a:rPr lang="fr-FR" smtClean="0"/>
              <a:t>12</a:t>
            </a:fld>
            <a:endParaRPr lang="fr-FR"/>
          </a:p>
        </p:txBody>
      </p:sp>
    </p:spTree>
    <p:extLst>
      <p:ext uri="{BB962C8B-B14F-4D97-AF65-F5344CB8AC3E}">
        <p14:creationId xmlns:p14="http://schemas.microsoft.com/office/powerpoint/2010/main" val="2928597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958" y="513976"/>
            <a:ext cx="10450384" cy="5305800"/>
          </a:xfrm>
          <a:prstGeom prst="rect">
            <a:avLst/>
          </a:prstGeom>
        </p:spPr>
      </p:pic>
      <p:sp>
        <p:nvSpPr>
          <p:cNvPr id="3" name="Espace réservé du numéro de diapositive 2">
            <a:extLst>
              <a:ext uri="{FF2B5EF4-FFF2-40B4-BE49-F238E27FC236}">
                <a16:creationId xmlns:a16="http://schemas.microsoft.com/office/drawing/2014/main" id="{FE3E0673-09D0-782E-1A79-489AC36E2F56}"/>
              </a:ext>
            </a:extLst>
          </p:cNvPr>
          <p:cNvSpPr>
            <a:spLocks noGrp="1"/>
          </p:cNvSpPr>
          <p:nvPr>
            <p:ph type="sldNum" sz="quarter" idx="12"/>
          </p:nvPr>
        </p:nvSpPr>
        <p:spPr/>
        <p:txBody>
          <a:bodyPr/>
          <a:lstStyle/>
          <a:p>
            <a:fld id="{B7E3DB97-3826-4433-BCC8-6C592A594CD0}" type="slidenum">
              <a:rPr lang="fr-FR" smtClean="0"/>
              <a:t>13</a:t>
            </a:fld>
            <a:endParaRPr lang="fr-FR"/>
          </a:p>
        </p:txBody>
      </p:sp>
    </p:spTree>
    <p:extLst>
      <p:ext uri="{BB962C8B-B14F-4D97-AF65-F5344CB8AC3E}">
        <p14:creationId xmlns:p14="http://schemas.microsoft.com/office/powerpoint/2010/main" val="192018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3234419772"/>
              </p:ext>
            </p:extLst>
          </p:nvPr>
        </p:nvGraphicFramePr>
        <p:xfrm>
          <a:off x="838199" y="2549806"/>
          <a:ext cx="10515600" cy="1703656"/>
        </p:xfrm>
        <a:graphic>
          <a:graphicData uri="http://schemas.openxmlformats.org/drawingml/2006/table">
            <a:tbl>
              <a:tblPr firstRow="1" bandRow="1">
                <a:tableStyleId>{5C22544A-7EE6-4342-B048-85BDC9FD1C3A}</a:tableStyleId>
              </a:tblPr>
              <a:tblGrid>
                <a:gridCol w="5065295">
                  <a:extLst>
                    <a:ext uri="{9D8B030D-6E8A-4147-A177-3AD203B41FA5}">
                      <a16:colId xmlns:a16="http://schemas.microsoft.com/office/drawing/2014/main" val="1664301806"/>
                    </a:ext>
                  </a:extLst>
                </a:gridCol>
                <a:gridCol w="5450305">
                  <a:extLst>
                    <a:ext uri="{9D8B030D-6E8A-4147-A177-3AD203B41FA5}">
                      <a16:colId xmlns:a16="http://schemas.microsoft.com/office/drawing/2014/main" val="2070732272"/>
                    </a:ext>
                  </a:extLst>
                </a:gridCol>
              </a:tblGrid>
              <a:tr h="514936">
                <a:tc>
                  <a:txBody>
                    <a:bodyPr/>
                    <a:lstStyle/>
                    <a:p>
                      <a:r>
                        <a:rPr lang="fr-FR" dirty="0"/>
                        <a:t>Forces</a:t>
                      </a:r>
                    </a:p>
                  </a:txBody>
                  <a:tcPr/>
                </a:tc>
                <a:tc>
                  <a:txBody>
                    <a:bodyPr/>
                    <a:lstStyle/>
                    <a:p>
                      <a:r>
                        <a:rPr lang="fr-FR" dirty="0"/>
                        <a:t>Faiblesses</a:t>
                      </a:r>
                    </a:p>
                  </a:txBody>
                  <a:tcPr/>
                </a:tc>
                <a:extLst>
                  <a:ext uri="{0D108BD9-81ED-4DB2-BD59-A6C34878D82A}">
                    <a16:rowId xmlns:a16="http://schemas.microsoft.com/office/drawing/2014/main" val="99236528"/>
                  </a:ext>
                </a:extLst>
              </a:tr>
              <a:tr h="514936">
                <a:tc>
                  <a:txBody>
                    <a:bodyPr/>
                    <a:lstStyle/>
                    <a:p>
                      <a:r>
                        <a:rPr lang="fr-FR" dirty="0"/>
                        <a:t>Permet de comparer les différentes techniques en IA avec le NLP, il y a une bonne base d’exploitation</a:t>
                      </a:r>
                      <a:r>
                        <a:rPr lang="fr-FR" baseline="0" dirty="0"/>
                        <a:t> : 3700 données vérifiées de 2019</a:t>
                      </a:r>
                    </a:p>
                    <a:p>
                      <a:r>
                        <a:rPr lang="fr-FR" baseline="0" dirty="0"/>
                        <a:t>J’ai déjà un exemple (l’outil de fouille dans R).</a:t>
                      </a:r>
                    </a:p>
                  </a:txBody>
                  <a:tcPr/>
                </a:tc>
                <a:tc>
                  <a:txBody>
                    <a:bodyPr/>
                    <a:lstStyle/>
                    <a:p>
                      <a:endParaRPr lang="fr-FR" dirty="0"/>
                    </a:p>
                  </a:txBody>
                  <a:tcPr/>
                </a:tc>
                <a:extLst>
                  <a:ext uri="{0D108BD9-81ED-4DB2-BD59-A6C34878D82A}">
                    <a16:rowId xmlns:a16="http://schemas.microsoft.com/office/drawing/2014/main" val="2147522237"/>
                  </a:ext>
                </a:extLst>
              </a:tr>
            </a:tbl>
          </a:graphicData>
        </a:graphic>
      </p:graphicFrame>
      <p:sp>
        <p:nvSpPr>
          <p:cNvPr id="3" name="ZoneTexte 2"/>
          <p:cNvSpPr txBox="1"/>
          <p:nvPr/>
        </p:nvSpPr>
        <p:spPr>
          <a:xfrm>
            <a:off x="92990" y="85241"/>
            <a:ext cx="11260810" cy="2246769"/>
          </a:xfrm>
          <a:prstGeom prst="rect">
            <a:avLst/>
          </a:prstGeom>
          <a:noFill/>
        </p:spPr>
        <p:txBody>
          <a:bodyPr wrap="square" rtlCol="0">
            <a:spAutoFit/>
          </a:bodyPr>
          <a:lstStyle/>
          <a:p>
            <a:r>
              <a:rPr lang="fr-FR" sz="2000" u="sng" dirty="0"/>
              <a:t>Plusieurs projets ont été développés à partir du premier </a:t>
            </a:r>
            <a:r>
              <a:rPr lang="fr-FR" sz="2000" dirty="0"/>
              <a:t>:</a:t>
            </a:r>
          </a:p>
          <a:p>
            <a:br>
              <a:rPr lang="fr-FR" sz="2000" dirty="0"/>
            </a:br>
            <a:r>
              <a:rPr lang="fr-FR" sz="2000" dirty="0"/>
              <a:t>Une analyse SWOT (</a:t>
            </a:r>
            <a:r>
              <a:rPr lang="fr-FR" sz="2000" dirty="0" err="1"/>
              <a:t>Strengths</a:t>
            </a:r>
            <a:r>
              <a:rPr lang="fr-FR" sz="2000" dirty="0"/>
              <a:t>, </a:t>
            </a:r>
            <a:r>
              <a:rPr lang="fr-FR" sz="2000" dirty="0" err="1"/>
              <a:t>Weaknesses</a:t>
            </a:r>
            <a:r>
              <a:rPr lang="fr-FR" sz="2000" dirty="0"/>
              <a:t>, </a:t>
            </a:r>
            <a:r>
              <a:rPr lang="fr-FR" sz="2000" dirty="0" err="1"/>
              <a:t>Opportunities</a:t>
            </a:r>
            <a:r>
              <a:rPr lang="fr-FR" sz="2000" dirty="0"/>
              <a:t>, and </a:t>
            </a:r>
            <a:r>
              <a:rPr lang="fr-FR" sz="2000" dirty="0" err="1"/>
              <a:t>Threats</a:t>
            </a:r>
            <a:r>
              <a:rPr lang="fr-FR" sz="2000" dirty="0"/>
              <a:t>) de chaque projet a été réalisée pour définir lequel convenait le mieux.</a:t>
            </a:r>
            <a:br>
              <a:rPr lang="fr-FR" sz="2000" dirty="0"/>
            </a:br>
            <a:br>
              <a:rPr lang="fr-FR" sz="2000" dirty="0"/>
            </a:br>
            <a:r>
              <a:rPr lang="fr-FR" sz="2000" dirty="0"/>
              <a:t>A : Réaliser de l’extraction de données avec de l’IA à partir de GERA et comparer les résultats obtenus avec l’algorithme de fouille dans R.</a:t>
            </a:r>
          </a:p>
        </p:txBody>
      </p:sp>
      <p:sp>
        <p:nvSpPr>
          <p:cNvPr id="2" name="ZoneTexte 1"/>
          <p:cNvSpPr txBox="1"/>
          <p:nvPr/>
        </p:nvSpPr>
        <p:spPr>
          <a:xfrm>
            <a:off x="260887" y="4602996"/>
            <a:ext cx="11670223" cy="2031325"/>
          </a:xfrm>
          <a:prstGeom prst="rect">
            <a:avLst/>
          </a:prstGeom>
          <a:noFill/>
        </p:spPr>
        <p:txBody>
          <a:bodyPr wrap="square" rtlCol="0">
            <a:spAutoFit/>
          </a:bodyPr>
          <a:lstStyle/>
          <a:p>
            <a:r>
              <a:rPr lang="en-US" dirty="0"/>
              <a:t>“</a:t>
            </a:r>
            <a:r>
              <a:rPr lang="fr-FR" dirty="0" err="1"/>
              <a:t>Rule-based</a:t>
            </a:r>
            <a:r>
              <a:rPr lang="fr-FR" dirty="0"/>
              <a:t> </a:t>
            </a:r>
            <a:r>
              <a:rPr lang="fr-FR" dirty="0" err="1"/>
              <a:t>methods</a:t>
            </a:r>
            <a:r>
              <a:rPr lang="fr-FR" dirty="0"/>
              <a:t> have </a:t>
            </a:r>
            <a:r>
              <a:rPr lang="en-US" dirty="0"/>
              <a:t>been limited in obtaining more granular information such as tumor characteristics or only report results for a single specimen type or within a single organ system. More complex machine learning algorithms require tedious manual annotation by expert reviewers as part of a training dataset, and require tuning of statistical models to identify different parts </a:t>
            </a:r>
            <a:r>
              <a:rPr lang="fr-FR" dirty="0"/>
              <a:t>of the report. </a:t>
            </a:r>
            <a:r>
              <a:rPr lang="en-US" dirty="0"/>
              <a:t>Similarly to rule-based methods, the output from these machine learning algorithms may be in the form of annotated mark-up files which may not be immediately useful for pathology research. In addition, availability of resources such as computing power and specialty-trained personnel may limit their feasibility and </a:t>
            </a:r>
            <a:r>
              <a:rPr lang="fr-FR" dirty="0" err="1"/>
              <a:t>usefulness</a:t>
            </a:r>
            <a:r>
              <a:rPr lang="fr-FR" dirty="0"/>
              <a:t>.»</a:t>
            </a:r>
          </a:p>
        </p:txBody>
      </p:sp>
      <p:sp>
        <p:nvSpPr>
          <p:cNvPr id="6" name="Espace réservé du numéro de diapositive 5">
            <a:extLst>
              <a:ext uri="{FF2B5EF4-FFF2-40B4-BE49-F238E27FC236}">
                <a16:creationId xmlns:a16="http://schemas.microsoft.com/office/drawing/2014/main" id="{A8F0F620-A6D5-25C3-E91F-912607FF5089}"/>
              </a:ext>
            </a:extLst>
          </p:cNvPr>
          <p:cNvSpPr>
            <a:spLocks noGrp="1"/>
          </p:cNvSpPr>
          <p:nvPr>
            <p:ph type="sldNum" sz="quarter" idx="12"/>
          </p:nvPr>
        </p:nvSpPr>
        <p:spPr/>
        <p:txBody>
          <a:bodyPr/>
          <a:lstStyle/>
          <a:p>
            <a:fld id="{B7E3DB97-3826-4433-BCC8-6C592A594CD0}" type="slidenum">
              <a:rPr lang="fr-FR" smtClean="0"/>
              <a:t>14</a:t>
            </a:fld>
            <a:endParaRPr lang="fr-FR"/>
          </a:p>
        </p:txBody>
      </p:sp>
    </p:spTree>
    <p:extLst>
      <p:ext uri="{BB962C8B-B14F-4D97-AF65-F5344CB8AC3E}">
        <p14:creationId xmlns:p14="http://schemas.microsoft.com/office/powerpoint/2010/main" val="446932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18387" y="213753"/>
            <a:ext cx="10515600" cy="1325563"/>
          </a:xfrm>
        </p:spPr>
        <p:txBody>
          <a:bodyPr>
            <a:normAutofit/>
          </a:bodyPr>
          <a:lstStyle/>
          <a:p>
            <a:r>
              <a:rPr lang="fr-FR" sz="2400" dirty="0"/>
              <a:t>B : Développer un algorithme d’extraction de données du </a:t>
            </a:r>
            <a:r>
              <a:rPr lang="fr-FR" sz="2400" dirty="0" err="1"/>
              <a:t>cardioreport</a:t>
            </a:r>
            <a:r>
              <a:rPr lang="fr-FR" sz="2400" dirty="0"/>
              <a:t>, et analyser ces données en relation avec les données issues de GERA (post 2019 si pas de demande de dérogation)</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172521899"/>
              </p:ext>
            </p:extLst>
          </p:nvPr>
        </p:nvGraphicFramePr>
        <p:xfrm>
          <a:off x="271220" y="1464923"/>
          <a:ext cx="11778712" cy="2302138"/>
        </p:xfrm>
        <a:graphic>
          <a:graphicData uri="http://schemas.openxmlformats.org/drawingml/2006/table">
            <a:tbl>
              <a:tblPr firstRow="1" bandRow="1">
                <a:tableStyleId>{5C22544A-7EE6-4342-B048-85BDC9FD1C3A}</a:tableStyleId>
              </a:tblPr>
              <a:tblGrid>
                <a:gridCol w="5673728">
                  <a:extLst>
                    <a:ext uri="{9D8B030D-6E8A-4147-A177-3AD203B41FA5}">
                      <a16:colId xmlns:a16="http://schemas.microsoft.com/office/drawing/2014/main" val="1664301806"/>
                    </a:ext>
                  </a:extLst>
                </a:gridCol>
                <a:gridCol w="6104984">
                  <a:extLst>
                    <a:ext uri="{9D8B030D-6E8A-4147-A177-3AD203B41FA5}">
                      <a16:colId xmlns:a16="http://schemas.microsoft.com/office/drawing/2014/main" val="2070732272"/>
                    </a:ext>
                  </a:extLst>
                </a:gridCol>
              </a:tblGrid>
              <a:tr h="564778">
                <a:tc>
                  <a:txBody>
                    <a:bodyPr/>
                    <a:lstStyle/>
                    <a:p>
                      <a:r>
                        <a:rPr lang="fr-FR" dirty="0"/>
                        <a:t>Forces</a:t>
                      </a:r>
                    </a:p>
                  </a:txBody>
                  <a:tcPr/>
                </a:tc>
                <a:tc>
                  <a:txBody>
                    <a:bodyPr/>
                    <a:lstStyle/>
                    <a:p>
                      <a:r>
                        <a:rPr lang="fr-FR" dirty="0"/>
                        <a:t>Faiblesses</a:t>
                      </a:r>
                    </a:p>
                  </a:txBody>
                  <a:tcPr/>
                </a:tc>
                <a:extLst>
                  <a:ext uri="{0D108BD9-81ED-4DB2-BD59-A6C34878D82A}">
                    <a16:rowId xmlns:a16="http://schemas.microsoft.com/office/drawing/2014/main" val="99236528"/>
                  </a:ext>
                </a:extLst>
              </a:tr>
              <a:tr h="1604651">
                <a:tc>
                  <a:txBody>
                    <a:bodyPr/>
                    <a:lstStyle/>
                    <a:p>
                      <a:r>
                        <a:rPr lang="fr-FR" dirty="0"/>
                        <a:t>Les</a:t>
                      </a:r>
                      <a:r>
                        <a:rPr lang="fr-FR" baseline="0" dirty="0"/>
                        <a:t> algorithmes d’extraction de données pourront</a:t>
                      </a:r>
                      <a:r>
                        <a:rPr lang="fr-FR" dirty="0"/>
                        <a:t> par la suite êtres adaptés à l’EDS,</a:t>
                      </a:r>
                      <a:r>
                        <a:rPr lang="fr-FR" baseline="0" dirty="0"/>
                        <a:t> mais c’est aussi une faiblesse, il faut que quelqu’un comprenne ce que j’ai fait. De même pour l’analyse des données.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a:t>Si je n’étudie que les données post 2019, mon algorithme ne sera peut-être pas abouti, du fait du manque de </a:t>
                      </a:r>
                      <a:r>
                        <a:rPr lang="fr-FR" baseline="0" dirty="0" err="1"/>
                        <a:t>synchronicité</a:t>
                      </a:r>
                      <a:r>
                        <a:rPr lang="fr-FR" baseline="0" dirty="0"/>
                        <a:t> avec les formulations de langages antérieures.</a:t>
                      </a:r>
                    </a:p>
                    <a:p>
                      <a:r>
                        <a:rPr lang="fr-FR" dirty="0"/>
                        <a:t>Il faudra bien vérifier les résultats et adapter</a:t>
                      </a:r>
                      <a:r>
                        <a:rPr lang="fr-FR" baseline="0" dirty="0"/>
                        <a:t> : vérifier l’exactitude des sorties sur des échantillons aléatoires</a:t>
                      </a:r>
                    </a:p>
                    <a:p>
                      <a:r>
                        <a:rPr lang="fr-FR" baseline="0" dirty="0"/>
                        <a:t>(voir diapo suivante pour exemple)</a:t>
                      </a:r>
                      <a:endParaRPr lang="fr-FR" dirty="0"/>
                    </a:p>
                  </a:txBody>
                  <a:tcPr/>
                </a:tc>
                <a:extLst>
                  <a:ext uri="{0D108BD9-81ED-4DB2-BD59-A6C34878D82A}">
                    <a16:rowId xmlns:a16="http://schemas.microsoft.com/office/drawing/2014/main" val="2147522237"/>
                  </a:ext>
                </a:extLst>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304692866"/>
              </p:ext>
            </p:extLst>
          </p:nvPr>
        </p:nvGraphicFramePr>
        <p:xfrm>
          <a:off x="271220" y="3767061"/>
          <a:ext cx="11778712" cy="1988539"/>
        </p:xfrm>
        <a:graphic>
          <a:graphicData uri="http://schemas.openxmlformats.org/drawingml/2006/table">
            <a:tbl>
              <a:tblPr firstRow="1" bandRow="1">
                <a:tableStyleId>{5C22544A-7EE6-4342-B048-85BDC9FD1C3A}</a:tableStyleId>
              </a:tblPr>
              <a:tblGrid>
                <a:gridCol w="5691696">
                  <a:extLst>
                    <a:ext uri="{9D8B030D-6E8A-4147-A177-3AD203B41FA5}">
                      <a16:colId xmlns:a16="http://schemas.microsoft.com/office/drawing/2014/main" val="2865496711"/>
                    </a:ext>
                  </a:extLst>
                </a:gridCol>
                <a:gridCol w="6087016">
                  <a:extLst>
                    <a:ext uri="{9D8B030D-6E8A-4147-A177-3AD203B41FA5}">
                      <a16:colId xmlns:a16="http://schemas.microsoft.com/office/drawing/2014/main" val="2187857583"/>
                    </a:ext>
                  </a:extLst>
                </a:gridCol>
              </a:tblGrid>
              <a:tr h="525499">
                <a:tc>
                  <a:txBody>
                    <a:bodyPr/>
                    <a:lstStyle/>
                    <a:p>
                      <a:r>
                        <a:rPr lang="fr-FR" dirty="0"/>
                        <a:t>Opportunités</a:t>
                      </a:r>
                    </a:p>
                  </a:txBody>
                  <a:tcPr/>
                </a:tc>
                <a:tc>
                  <a:txBody>
                    <a:bodyPr/>
                    <a:lstStyle/>
                    <a:p>
                      <a:r>
                        <a:rPr lang="fr-FR" dirty="0"/>
                        <a:t>Menaces</a:t>
                      </a:r>
                    </a:p>
                  </a:txBody>
                  <a:tcPr/>
                </a:tc>
                <a:extLst>
                  <a:ext uri="{0D108BD9-81ED-4DB2-BD59-A6C34878D82A}">
                    <a16:rowId xmlns:a16="http://schemas.microsoft.com/office/drawing/2014/main" val="2799725782"/>
                  </a:ext>
                </a:extLst>
              </a:tr>
              <a:tr h="11541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Développer</a:t>
                      </a:r>
                      <a:r>
                        <a:rPr lang="fr-FR" baseline="0" dirty="0"/>
                        <a:t> des compétences en analyse de données et en NLP.</a:t>
                      </a:r>
                      <a:br>
                        <a:rPr lang="fr-FR" baseline="0" dirty="0"/>
                      </a:br>
                      <a:r>
                        <a:rPr lang="fr-FR" baseline="0" dirty="0"/>
                        <a:t>Développer un algorithme travaillé, pour la recherche, si on fait une demande de dérogation.</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a:p>
                  </a:txBody>
                  <a:tcPr/>
                </a:tc>
                <a:tc>
                  <a:txBody>
                    <a:bodyPr/>
                    <a:lstStyle/>
                    <a:p>
                      <a:r>
                        <a:rPr lang="fr-FR" baseline="0" dirty="0"/>
                        <a:t>Si les conditions font que il faut adapter l’algorithme à l’EDS, ça peut-être compliqué, surtout si le connecteur au </a:t>
                      </a:r>
                      <a:r>
                        <a:rPr lang="fr-FR" baseline="0" dirty="0" err="1"/>
                        <a:t>cardioreport</a:t>
                      </a:r>
                      <a:r>
                        <a:rPr lang="fr-FR" baseline="0" dirty="0"/>
                        <a:t> est mis en place après que je sois parti.</a:t>
                      </a:r>
                      <a:endParaRPr lang="fr-FR" dirty="0"/>
                    </a:p>
                  </a:txBody>
                  <a:tcPr/>
                </a:tc>
                <a:extLst>
                  <a:ext uri="{0D108BD9-81ED-4DB2-BD59-A6C34878D82A}">
                    <a16:rowId xmlns:a16="http://schemas.microsoft.com/office/drawing/2014/main" val="3388077875"/>
                  </a:ext>
                </a:extLst>
              </a:tr>
            </a:tbl>
          </a:graphicData>
        </a:graphic>
      </p:graphicFrame>
      <p:sp>
        <p:nvSpPr>
          <p:cNvPr id="6" name="ZoneTexte 5"/>
          <p:cNvSpPr txBox="1"/>
          <p:nvPr/>
        </p:nvSpPr>
        <p:spPr>
          <a:xfrm>
            <a:off x="172257" y="5871837"/>
            <a:ext cx="11877675" cy="646331"/>
          </a:xfrm>
          <a:prstGeom prst="rect">
            <a:avLst/>
          </a:prstGeom>
          <a:noFill/>
        </p:spPr>
        <p:txBody>
          <a:bodyPr wrap="square" rtlCol="0">
            <a:spAutoFit/>
          </a:bodyPr>
          <a:lstStyle/>
          <a:p>
            <a:r>
              <a:rPr lang="fr-FR" dirty="0"/>
              <a:t>Donc soit on fait une demande de dérogation, soit je travaille sur les données après 2019. Sachant que pendant la demande de dérogation je n’aurais pas le droit de travailler sur les données.</a:t>
            </a:r>
          </a:p>
        </p:txBody>
      </p:sp>
      <p:sp>
        <p:nvSpPr>
          <p:cNvPr id="7" name="Espace réservé du numéro de diapositive 6">
            <a:extLst>
              <a:ext uri="{FF2B5EF4-FFF2-40B4-BE49-F238E27FC236}">
                <a16:creationId xmlns:a16="http://schemas.microsoft.com/office/drawing/2014/main" id="{CC930AC0-D4B0-1836-7F1C-05A0CFB4CB9A}"/>
              </a:ext>
            </a:extLst>
          </p:cNvPr>
          <p:cNvSpPr>
            <a:spLocks noGrp="1"/>
          </p:cNvSpPr>
          <p:nvPr>
            <p:ph type="sldNum" sz="quarter" idx="12"/>
          </p:nvPr>
        </p:nvSpPr>
        <p:spPr/>
        <p:txBody>
          <a:bodyPr/>
          <a:lstStyle/>
          <a:p>
            <a:fld id="{B7E3DB97-3826-4433-BCC8-6C592A594CD0}" type="slidenum">
              <a:rPr lang="fr-FR" smtClean="0"/>
              <a:t>15</a:t>
            </a:fld>
            <a:endParaRPr lang="fr-FR"/>
          </a:p>
        </p:txBody>
      </p:sp>
    </p:spTree>
    <p:extLst>
      <p:ext uri="{BB962C8B-B14F-4D97-AF65-F5344CB8AC3E}">
        <p14:creationId xmlns:p14="http://schemas.microsoft.com/office/powerpoint/2010/main" val="372394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2985" y="1095374"/>
            <a:ext cx="8171543" cy="5572125"/>
          </a:xfrm>
        </p:spPr>
      </p:pic>
      <p:sp>
        <p:nvSpPr>
          <p:cNvPr id="2" name="ZoneTexte 1"/>
          <p:cNvSpPr txBox="1"/>
          <p:nvPr/>
        </p:nvSpPr>
        <p:spPr>
          <a:xfrm>
            <a:off x="95250" y="57150"/>
            <a:ext cx="11972925" cy="646331"/>
          </a:xfrm>
          <a:prstGeom prst="rect">
            <a:avLst/>
          </a:prstGeom>
          <a:noFill/>
        </p:spPr>
        <p:txBody>
          <a:bodyPr wrap="square" rtlCol="0">
            <a:spAutoFit/>
          </a:bodyPr>
          <a:lstStyle/>
          <a:p>
            <a:r>
              <a:rPr lang="en-US" dirty="0"/>
              <a:t>“</a:t>
            </a:r>
            <a:r>
              <a:rPr lang="en-US" u="sng" dirty="0"/>
              <a:t>An accessible, efficient, and accurate natural language processing method for extracting diagnostic data from pathology reports</a:t>
            </a:r>
            <a:r>
              <a:rPr lang="en-US" dirty="0"/>
              <a:t>”</a:t>
            </a:r>
            <a:endParaRPr lang="fr-FR" dirty="0"/>
          </a:p>
        </p:txBody>
      </p:sp>
      <p:sp>
        <p:nvSpPr>
          <p:cNvPr id="5" name="Espace réservé du numéro de diapositive 4">
            <a:extLst>
              <a:ext uri="{FF2B5EF4-FFF2-40B4-BE49-F238E27FC236}">
                <a16:creationId xmlns:a16="http://schemas.microsoft.com/office/drawing/2014/main" id="{3766D64B-3756-142C-44DD-37373230E8C0}"/>
              </a:ext>
            </a:extLst>
          </p:cNvPr>
          <p:cNvSpPr>
            <a:spLocks noGrp="1"/>
          </p:cNvSpPr>
          <p:nvPr>
            <p:ph type="sldNum" sz="quarter" idx="12"/>
          </p:nvPr>
        </p:nvSpPr>
        <p:spPr/>
        <p:txBody>
          <a:bodyPr/>
          <a:lstStyle/>
          <a:p>
            <a:fld id="{B7E3DB97-3826-4433-BCC8-6C592A594CD0}" type="slidenum">
              <a:rPr lang="fr-FR" smtClean="0"/>
              <a:t>16</a:t>
            </a:fld>
            <a:endParaRPr lang="fr-FR"/>
          </a:p>
        </p:txBody>
      </p:sp>
    </p:spTree>
    <p:extLst>
      <p:ext uri="{BB962C8B-B14F-4D97-AF65-F5344CB8AC3E}">
        <p14:creationId xmlns:p14="http://schemas.microsoft.com/office/powerpoint/2010/main" val="2725717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1634" y="201975"/>
            <a:ext cx="10515600" cy="1325563"/>
          </a:xfrm>
        </p:spPr>
        <p:txBody>
          <a:bodyPr>
            <a:normAutofit/>
          </a:bodyPr>
          <a:lstStyle/>
          <a:p>
            <a:r>
              <a:rPr lang="fr-FR" sz="2200" dirty="0"/>
              <a:t>C : </a:t>
            </a:r>
            <a:r>
              <a:rPr lang="fr-FR" sz="2400" dirty="0"/>
              <a:t>Développer un connecteur pour intégrer le </a:t>
            </a:r>
            <a:r>
              <a:rPr lang="fr-FR" sz="2400" dirty="0" err="1"/>
              <a:t>cardioreport</a:t>
            </a:r>
            <a:r>
              <a:rPr lang="fr-FR" sz="2400" dirty="0"/>
              <a:t> à l’EDS / adapter l’algorithme aux données de l’EDS </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4064612937"/>
              </p:ext>
            </p:extLst>
          </p:nvPr>
        </p:nvGraphicFramePr>
        <p:xfrm>
          <a:off x="838200" y="1736145"/>
          <a:ext cx="10515600" cy="2252296"/>
        </p:xfrm>
        <a:graphic>
          <a:graphicData uri="http://schemas.openxmlformats.org/drawingml/2006/table">
            <a:tbl>
              <a:tblPr firstRow="1" bandRow="1">
                <a:tableStyleId>{5C22544A-7EE6-4342-B048-85BDC9FD1C3A}</a:tableStyleId>
              </a:tblPr>
              <a:tblGrid>
                <a:gridCol w="5065295">
                  <a:extLst>
                    <a:ext uri="{9D8B030D-6E8A-4147-A177-3AD203B41FA5}">
                      <a16:colId xmlns:a16="http://schemas.microsoft.com/office/drawing/2014/main" val="1664301806"/>
                    </a:ext>
                  </a:extLst>
                </a:gridCol>
                <a:gridCol w="5450305">
                  <a:extLst>
                    <a:ext uri="{9D8B030D-6E8A-4147-A177-3AD203B41FA5}">
                      <a16:colId xmlns:a16="http://schemas.microsoft.com/office/drawing/2014/main" val="2070732272"/>
                    </a:ext>
                  </a:extLst>
                </a:gridCol>
              </a:tblGrid>
              <a:tr h="514936">
                <a:tc>
                  <a:txBody>
                    <a:bodyPr/>
                    <a:lstStyle/>
                    <a:p>
                      <a:r>
                        <a:rPr lang="fr-FR" dirty="0"/>
                        <a:t>Forces</a:t>
                      </a:r>
                    </a:p>
                  </a:txBody>
                  <a:tcPr/>
                </a:tc>
                <a:tc>
                  <a:txBody>
                    <a:bodyPr/>
                    <a:lstStyle/>
                    <a:p>
                      <a:r>
                        <a:rPr lang="fr-FR" dirty="0"/>
                        <a:t>Faiblesses</a:t>
                      </a:r>
                    </a:p>
                  </a:txBody>
                  <a:tcPr/>
                </a:tc>
                <a:extLst>
                  <a:ext uri="{0D108BD9-81ED-4DB2-BD59-A6C34878D82A}">
                    <a16:rowId xmlns:a16="http://schemas.microsoft.com/office/drawing/2014/main" val="99236528"/>
                  </a:ext>
                </a:extLst>
              </a:tr>
              <a:tr h="514936">
                <a:tc>
                  <a:txBody>
                    <a:bodyPr/>
                    <a:lstStyle/>
                    <a:p>
                      <a:r>
                        <a:rPr lang="fr-FR" dirty="0"/>
                        <a:t>Durable</a:t>
                      </a:r>
                      <a:r>
                        <a:rPr lang="fr-FR" baseline="0" dirty="0"/>
                        <a:t> dans le temps avec l’EDS. </a:t>
                      </a:r>
                    </a:p>
                    <a:p>
                      <a:r>
                        <a:rPr lang="fr-FR" baseline="0" dirty="0"/>
                        <a:t>Les données sont </a:t>
                      </a:r>
                      <a:r>
                        <a:rPr lang="fr-FR" baseline="0" dirty="0" err="1"/>
                        <a:t>anonymisées</a:t>
                      </a:r>
                      <a:r>
                        <a:rPr lang="fr-FR" baseline="0" dirty="0"/>
                        <a:t> ce qui rend les processus plus généralisables, pas besoin d’autorisation de la CNIL pour exploiter les données pré-2019. </a:t>
                      </a:r>
                    </a:p>
                  </a:txBody>
                  <a:tcPr/>
                </a:tc>
                <a:tc>
                  <a:txBody>
                    <a:bodyPr/>
                    <a:lstStyle/>
                    <a:p>
                      <a:r>
                        <a:rPr lang="fr-FR" dirty="0"/>
                        <a:t>Ca prend du temps,</a:t>
                      </a:r>
                      <a:r>
                        <a:rPr lang="fr-FR" baseline="0" dirty="0"/>
                        <a:t> i</a:t>
                      </a:r>
                      <a:r>
                        <a:rPr lang="fr-FR" dirty="0"/>
                        <a:t>l faut que des médecins analysent</a:t>
                      </a:r>
                      <a:r>
                        <a:rPr lang="fr-FR" baseline="0" dirty="0"/>
                        <a:t> si les données sont bien transférées quand on met en place un connecteur.</a:t>
                      </a:r>
                    </a:p>
                    <a:p>
                      <a:r>
                        <a:rPr lang="fr-FR" baseline="0" dirty="0"/>
                        <a:t>C’est peut-être pas vraiment de l’IA.</a:t>
                      </a:r>
                    </a:p>
                    <a:p>
                      <a:r>
                        <a:rPr lang="fr-FR" baseline="0" dirty="0"/>
                        <a:t>Il faut avoir la possibilité de le faire (collaboration avec </a:t>
                      </a:r>
                      <a:r>
                        <a:rPr lang="fr-FR" baseline="0" dirty="0" err="1"/>
                        <a:t>Codoc</a:t>
                      </a:r>
                      <a:r>
                        <a:rPr lang="fr-FR" baseline="0" dirty="0"/>
                        <a:t>)</a:t>
                      </a:r>
                      <a:endParaRPr lang="fr-FR" dirty="0"/>
                    </a:p>
                  </a:txBody>
                  <a:tcPr/>
                </a:tc>
                <a:extLst>
                  <a:ext uri="{0D108BD9-81ED-4DB2-BD59-A6C34878D82A}">
                    <a16:rowId xmlns:a16="http://schemas.microsoft.com/office/drawing/2014/main" val="2147522237"/>
                  </a:ext>
                </a:extLst>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340804466"/>
              </p:ext>
            </p:extLst>
          </p:nvPr>
        </p:nvGraphicFramePr>
        <p:xfrm>
          <a:off x="838200" y="4334052"/>
          <a:ext cx="10515600" cy="1093094"/>
        </p:xfrm>
        <a:graphic>
          <a:graphicData uri="http://schemas.openxmlformats.org/drawingml/2006/table">
            <a:tbl>
              <a:tblPr firstRow="1" bandRow="1">
                <a:tableStyleId>{5C22544A-7EE6-4342-B048-85BDC9FD1C3A}</a:tableStyleId>
              </a:tblPr>
              <a:tblGrid>
                <a:gridCol w="5081337">
                  <a:extLst>
                    <a:ext uri="{9D8B030D-6E8A-4147-A177-3AD203B41FA5}">
                      <a16:colId xmlns:a16="http://schemas.microsoft.com/office/drawing/2014/main" val="2865496711"/>
                    </a:ext>
                  </a:extLst>
                </a:gridCol>
                <a:gridCol w="5434263">
                  <a:extLst>
                    <a:ext uri="{9D8B030D-6E8A-4147-A177-3AD203B41FA5}">
                      <a16:colId xmlns:a16="http://schemas.microsoft.com/office/drawing/2014/main" val="2187857583"/>
                    </a:ext>
                  </a:extLst>
                </a:gridCol>
              </a:tblGrid>
              <a:tr h="546547">
                <a:tc>
                  <a:txBody>
                    <a:bodyPr/>
                    <a:lstStyle/>
                    <a:p>
                      <a:r>
                        <a:rPr lang="fr-FR" dirty="0"/>
                        <a:t>Opportunités</a:t>
                      </a:r>
                    </a:p>
                  </a:txBody>
                  <a:tcPr/>
                </a:tc>
                <a:tc>
                  <a:txBody>
                    <a:bodyPr/>
                    <a:lstStyle/>
                    <a:p>
                      <a:r>
                        <a:rPr lang="fr-FR" dirty="0"/>
                        <a:t>Menaces</a:t>
                      </a:r>
                    </a:p>
                  </a:txBody>
                  <a:tcPr/>
                </a:tc>
                <a:extLst>
                  <a:ext uri="{0D108BD9-81ED-4DB2-BD59-A6C34878D82A}">
                    <a16:rowId xmlns:a16="http://schemas.microsoft.com/office/drawing/2014/main" val="2799725782"/>
                  </a:ext>
                </a:extLst>
              </a:tr>
              <a:tr h="546547">
                <a:tc>
                  <a:txBody>
                    <a:bodyPr/>
                    <a:lstStyle/>
                    <a:p>
                      <a:r>
                        <a:rPr lang="fr-FR" dirty="0"/>
                        <a:t>Développer des outils sur le long terme</a:t>
                      </a:r>
                    </a:p>
                  </a:txBody>
                  <a:tcPr/>
                </a:tc>
                <a:tc>
                  <a:txBody>
                    <a:bodyPr/>
                    <a:lstStyle/>
                    <a:p>
                      <a:endParaRPr lang="fr-FR" dirty="0"/>
                    </a:p>
                  </a:txBody>
                  <a:tcPr/>
                </a:tc>
                <a:extLst>
                  <a:ext uri="{0D108BD9-81ED-4DB2-BD59-A6C34878D82A}">
                    <a16:rowId xmlns:a16="http://schemas.microsoft.com/office/drawing/2014/main" val="3388077875"/>
                  </a:ext>
                </a:extLst>
              </a:tr>
            </a:tbl>
          </a:graphicData>
        </a:graphic>
      </p:graphicFrame>
      <p:sp>
        <p:nvSpPr>
          <p:cNvPr id="3" name="ZoneTexte 2"/>
          <p:cNvSpPr txBox="1"/>
          <p:nvPr/>
        </p:nvSpPr>
        <p:spPr>
          <a:xfrm>
            <a:off x="200025" y="5772757"/>
            <a:ext cx="11791950" cy="923330"/>
          </a:xfrm>
          <a:prstGeom prst="rect">
            <a:avLst/>
          </a:prstGeom>
          <a:noFill/>
        </p:spPr>
        <p:txBody>
          <a:bodyPr wrap="square" rtlCol="0">
            <a:spAutoFit/>
          </a:bodyPr>
          <a:lstStyle/>
          <a:p>
            <a:r>
              <a:rPr lang="fr-FR" dirty="0"/>
              <a:t>Il pourrait être très pertinent de prendre contact avec </a:t>
            </a:r>
            <a:r>
              <a:rPr lang="fr-FR" dirty="0" err="1"/>
              <a:t>Codoc</a:t>
            </a:r>
            <a:r>
              <a:rPr lang="fr-FR" dirty="0"/>
              <a:t> (l’entreprise qui gère l’EDS) pour leur en parler et savoir si ils auraient un travail à me proposer.</a:t>
            </a:r>
            <a:br>
              <a:rPr lang="fr-FR" dirty="0"/>
            </a:br>
            <a:r>
              <a:rPr lang="fr-FR" dirty="0"/>
              <a:t>Mais il faut que ce soit en rapport avec l’IA pour être sûr de valider mon projet </a:t>
            </a:r>
            <a:r>
              <a:rPr lang="fr-FR" dirty="0" err="1"/>
              <a:t>chef-d’oeuvre</a:t>
            </a:r>
            <a:r>
              <a:rPr lang="fr-FR" dirty="0"/>
              <a:t>.</a:t>
            </a:r>
          </a:p>
        </p:txBody>
      </p:sp>
      <p:sp>
        <p:nvSpPr>
          <p:cNvPr id="7" name="Espace réservé du numéro de diapositive 6">
            <a:extLst>
              <a:ext uri="{FF2B5EF4-FFF2-40B4-BE49-F238E27FC236}">
                <a16:creationId xmlns:a16="http://schemas.microsoft.com/office/drawing/2014/main" id="{6ED2FDA0-68F8-E500-C728-CFC3B08EE34F}"/>
              </a:ext>
            </a:extLst>
          </p:cNvPr>
          <p:cNvSpPr>
            <a:spLocks noGrp="1"/>
          </p:cNvSpPr>
          <p:nvPr>
            <p:ph type="sldNum" sz="quarter" idx="12"/>
          </p:nvPr>
        </p:nvSpPr>
        <p:spPr/>
        <p:txBody>
          <a:bodyPr/>
          <a:lstStyle/>
          <a:p>
            <a:fld id="{B7E3DB97-3826-4433-BCC8-6C592A594CD0}" type="slidenum">
              <a:rPr lang="fr-FR" smtClean="0"/>
              <a:t>17</a:t>
            </a:fld>
            <a:endParaRPr lang="fr-FR"/>
          </a:p>
        </p:txBody>
      </p:sp>
    </p:spTree>
    <p:extLst>
      <p:ext uri="{BB962C8B-B14F-4D97-AF65-F5344CB8AC3E}">
        <p14:creationId xmlns:p14="http://schemas.microsoft.com/office/powerpoint/2010/main" val="2262351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0"/>
            <a:ext cx="10972801" cy="6858000"/>
          </a:xfrm>
          <a:prstGeom prst="rect">
            <a:avLst/>
          </a:prstGeom>
        </p:spPr>
      </p:pic>
      <p:sp>
        <p:nvSpPr>
          <p:cNvPr id="3" name="Espace réservé du numéro de diapositive 2">
            <a:extLst>
              <a:ext uri="{FF2B5EF4-FFF2-40B4-BE49-F238E27FC236}">
                <a16:creationId xmlns:a16="http://schemas.microsoft.com/office/drawing/2014/main" id="{D44550F0-8CC6-C0A7-A11E-E6B6D97D27A7}"/>
              </a:ext>
            </a:extLst>
          </p:cNvPr>
          <p:cNvSpPr>
            <a:spLocks noGrp="1"/>
          </p:cNvSpPr>
          <p:nvPr>
            <p:ph type="sldNum" sz="quarter" idx="12"/>
          </p:nvPr>
        </p:nvSpPr>
        <p:spPr/>
        <p:txBody>
          <a:bodyPr/>
          <a:lstStyle/>
          <a:p>
            <a:fld id="{B7E3DB97-3826-4433-BCC8-6C592A594CD0}" type="slidenum">
              <a:rPr lang="fr-FR" smtClean="0"/>
              <a:t>18</a:t>
            </a:fld>
            <a:endParaRPr lang="fr-FR"/>
          </a:p>
        </p:txBody>
      </p:sp>
    </p:spTree>
    <p:extLst>
      <p:ext uri="{BB962C8B-B14F-4D97-AF65-F5344CB8AC3E}">
        <p14:creationId xmlns:p14="http://schemas.microsoft.com/office/powerpoint/2010/main" val="1612646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8" name="Espace réservé du contenu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0307" y="0"/>
            <a:ext cx="11039521" cy="6869547"/>
          </a:xfrm>
        </p:spPr>
      </p:pic>
      <p:sp>
        <p:nvSpPr>
          <p:cNvPr id="4" name="Espace réservé du numéro de diapositive 3">
            <a:extLst>
              <a:ext uri="{FF2B5EF4-FFF2-40B4-BE49-F238E27FC236}">
                <a16:creationId xmlns:a16="http://schemas.microsoft.com/office/drawing/2014/main" id="{3A97B51E-69C6-718C-7976-BDA8FABA2439}"/>
              </a:ext>
            </a:extLst>
          </p:cNvPr>
          <p:cNvSpPr>
            <a:spLocks noGrp="1"/>
          </p:cNvSpPr>
          <p:nvPr>
            <p:ph type="sldNum" sz="quarter" idx="12"/>
          </p:nvPr>
        </p:nvSpPr>
        <p:spPr/>
        <p:txBody>
          <a:bodyPr/>
          <a:lstStyle/>
          <a:p>
            <a:fld id="{B7E3DB97-3826-4433-BCC8-6C592A594CD0}" type="slidenum">
              <a:rPr lang="fr-FR" smtClean="0"/>
              <a:t>19</a:t>
            </a:fld>
            <a:endParaRPr lang="fr-FR"/>
          </a:p>
        </p:txBody>
      </p:sp>
    </p:spTree>
    <p:extLst>
      <p:ext uri="{BB962C8B-B14F-4D97-AF65-F5344CB8AC3E}">
        <p14:creationId xmlns:p14="http://schemas.microsoft.com/office/powerpoint/2010/main" val="4127325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0742" y="101653"/>
            <a:ext cx="10515600" cy="1325563"/>
          </a:xfrm>
        </p:spPr>
        <p:txBody>
          <a:bodyPr>
            <a:normAutofit/>
          </a:bodyPr>
          <a:lstStyle/>
          <a:p>
            <a:r>
              <a:rPr lang="fr-FR" sz="3500" u="sng" dirty="0"/>
              <a:t>Plan</a:t>
            </a:r>
          </a:p>
        </p:txBody>
      </p:sp>
      <p:sp>
        <p:nvSpPr>
          <p:cNvPr id="3" name="Espace réservé du contenu 2"/>
          <p:cNvSpPr>
            <a:spLocks noGrp="1"/>
          </p:cNvSpPr>
          <p:nvPr>
            <p:ph idx="1"/>
          </p:nvPr>
        </p:nvSpPr>
        <p:spPr>
          <a:xfrm>
            <a:off x="450742" y="1427216"/>
            <a:ext cx="11560444" cy="5353291"/>
          </a:xfrm>
        </p:spPr>
        <p:txBody>
          <a:bodyPr/>
          <a:lstStyle/>
          <a:p>
            <a:r>
              <a:rPr lang="fr-FR" dirty="0"/>
              <a:t>Contexte du projet</a:t>
            </a:r>
          </a:p>
          <a:p>
            <a:r>
              <a:rPr lang="fr-FR" dirty="0"/>
              <a:t>Objectif du projet</a:t>
            </a:r>
          </a:p>
          <a:p>
            <a:r>
              <a:rPr lang="fr-FR" dirty="0"/>
              <a:t>Fonctionnement de la médecine nucléaire</a:t>
            </a:r>
          </a:p>
          <a:p>
            <a:r>
              <a:rPr lang="fr-FR" dirty="0"/>
              <a:t>Description des bases de données</a:t>
            </a:r>
          </a:p>
          <a:p>
            <a:r>
              <a:rPr lang="fr-FR" dirty="0"/>
              <a:t>Description de la nature des données</a:t>
            </a:r>
          </a:p>
          <a:p>
            <a:r>
              <a:rPr lang="fr-FR" dirty="0"/>
              <a:t>Problématique technique et législative</a:t>
            </a:r>
          </a:p>
          <a:p>
            <a:r>
              <a:rPr lang="fr-FR" dirty="0"/>
              <a:t>Redéfinition du projet</a:t>
            </a:r>
          </a:p>
          <a:p>
            <a:r>
              <a:rPr lang="fr-FR" dirty="0"/>
              <a:t>Conclusion</a:t>
            </a:r>
          </a:p>
          <a:p>
            <a:endParaRPr lang="fr-FR" dirty="0"/>
          </a:p>
          <a:p>
            <a:endParaRPr lang="fr-FR" dirty="0"/>
          </a:p>
          <a:p>
            <a:endParaRPr lang="fr-FR" dirty="0"/>
          </a:p>
          <a:p>
            <a:endParaRPr lang="fr-FR" dirty="0"/>
          </a:p>
          <a:p>
            <a:endParaRPr lang="fr-FR" dirty="0"/>
          </a:p>
        </p:txBody>
      </p:sp>
      <p:sp>
        <p:nvSpPr>
          <p:cNvPr id="5" name="Espace réservé du numéro de diapositive 4">
            <a:extLst>
              <a:ext uri="{FF2B5EF4-FFF2-40B4-BE49-F238E27FC236}">
                <a16:creationId xmlns:a16="http://schemas.microsoft.com/office/drawing/2014/main" id="{51F81564-D951-E555-7812-C414F3C3BEC3}"/>
              </a:ext>
            </a:extLst>
          </p:cNvPr>
          <p:cNvSpPr>
            <a:spLocks noGrp="1"/>
          </p:cNvSpPr>
          <p:nvPr>
            <p:ph type="sldNum" sz="quarter" idx="12"/>
          </p:nvPr>
        </p:nvSpPr>
        <p:spPr/>
        <p:txBody>
          <a:bodyPr/>
          <a:lstStyle/>
          <a:p>
            <a:fld id="{B7E3DB97-3826-4433-BCC8-6C592A594CD0}" type="slidenum">
              <a:rPr lang="fr-FR" smtClean="0"/>
              <a:t>2</a:t>
            </a:fld>
            <a:endParaRPr lang="fr-FR"/>
          </a:p>
        </p:txBody>
      </p:sp>
    </p:spTree>
    <p:extLst>
      <p:ext uri="{BB962C8B-B14F-4D97-AF65-F5344CB8AC3E}">
        <p14:creationId xmlns:p14="http://schemas.microsoft.com/office/powerpoint/2010/main" val="2636342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4914" y="86617"/>
            <a:ext cx="10842171" cy="6771383"/>
          </a:xfrm>
        </p:spPr>
      </p:pic>
      <p:sp>
        <p:nvSpPr>
          <p:cNvPr id="5" name="Espace réservé du numéro de diapositive 4">
            <a:extLst>
              <a:ext uri="{FF2B5EF4-FFF2-40B4-BE49-F238E27FC236}">
                <a16:creationId xmlns:a16="http://schemas.microsoft.com/office/drawing/2014/main" id="{6AF72357-BDFB-6F12-00E1-63DF2F5EA6B8}"/>
              </a:ext>
            </a:extLst>
          </p:cNvPr>
          <p:cNvSpPr>
            <a:spLocks noGrp="1"/>
          </p:cNvSpPr>
          <p:nvPr>
            <p:ph type="sldNum" sz="quarter" idx="12"/>
          </p:nvPr>
        </p:nvSpPr>
        <p:spPr/>
        <p:txBody>
          <a:bodyPr/>
          <a:lstStyle/>
          <a:p>
            <a:fld id="{B7E3DB97-3826-4433-BCC8-6C592A594CD0}" type="slidenum">
              <a:rPr lang="fr-FR" smtClean="0"/>
              <a:t>20</a:t>
            </a:fld>
            <a:endParaRPr lang="fr-FR"/>
          </a:p>
        </p:txBody>
      </p:sp>
    </p:spTree>
    <p:extLst>
      <p:ext uri="{BB962C8B-B14F-4D97-AF65-F5344CB8AC3E}">
        <p14:creationId xmlns:p14="http://schemas.microsoft.com/office/powerpoint/2010/main" val="3455725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28234" y="163648"/>
            <a:ext cx="10515600" cy="859241"/>
          </a:xfrm>
        </p:spPr>
        <p:txBody>
          <a:bodyPr>
            <a:normAutofit/>
          </a:bodyPr>
          <a:lstStyle/>
          <a:p>
            <a:r>
              <a:rPr lang="fr-FR" sz="2000" u="sng" dirty="0"/>
              <a:t>Conclusion</a:t>
            </a:r>
          </a:p>
        </p:txBody>
      </p:sp>
      <p:sp>
        <p:nvSpPr>
          <p:cNvPr id="3" name="Espace réservé du contenu 2"/>
          <p:cNvSpPr>
            <a:spLocks noGrp="1"/>
          </p:cNvSpPr>
          <p:nvPr>
            <p:ph idx="1"/>
          </p:nvPr>
        </p:nvSpPr>
        <p:spPr>
          <a:xfrm>
            <a:off x="247973" y="1201119"/>
            <a:ext cx="11739965" cy="5517395"/>
          </a:xfrm>
        </p:spPr>
        <p:txBody>
          <a:bodyPr>
            <a:normAutofit/>
          </a:bodyPr>
          <a:lstStyle/>
          <a:p>
            <a:pPr marL="0" indent="0">
              <a:buNone/>
            </a:pPr>
            <a:r>
              <a:rPr lang="fr-FR" sz="2000" dirty="0"/>
              <a:t>Il faut être méthodique et faire preuve de bon sens, bien comprendre les enjeux et les priorités. Bien communiquer avec l’équipe pour prendre les meilleures décisions, faire bouger les choses (mails, téléphone…).</a:t>
            </a:r>
          </a:p>
          <a:p>
            <a:pPr marL="0" indent="0">
              <a:buNone/>
            </a:pPr>
            <a:r>
              <a:rPr lang="fr-FR" sz="2000" dirty="0"/>
              <a:t>C’est compliqué de travailler au CHU, l’accès aux boites mail est restreint. L’installation des logiciels, librairies  / extensions </a:t>
            </a:r>
            <a:r>
              <a:rPr lang="fr-FR" sz="2000" dirty="0" err="1"/>
              <a:t>vscode</a:t>
            </a:r>
            <a:r>
              <a:rPr lang="fr-FR" sz="2000" dirty="0"/>
              <a:t> doit passer par le service technique.</a:t>
            </a:r>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r>
              <a:rPr lang="fr-FR" sz="1600" dirty="0"/>
              <a:t>P-16 - https://www.sciencedirect.com/science/article/pii/S2153353922007489?via%3Dihub</a:t>
            </a:r>
          </a:p>
        </p:txBody>
      </p:sp>
      <p:sp>
        <p:nvSpPr>
          <p:cNvPr id="5" name="Espace réservé du numéro de diapositive 4">
            <a:extLst>
              <a:ext uri="{FF2B5EF4-FFF2-40B4-BE49-F238E27FC236}">
                <a16:creationId xmlns:a16="http://schemas.microsoft.com/office/drawing/2014/main" id="{E96CD2FF-FF71-6922-646B-437BB4A54B39}"/>
              </a:ext>
            </a:extLst>
          </p:cNvPr>
          <p:cNvSpPr>
            <a:spLocks noGrp="1"/>
          </p:cNvSpPr>
          <p:nvPr>
            <p:ph type="sldNum" sz="quarter" idx="12"/>
          </p:nvPr>
        </p:nvSpPr>
        <p:spPr/>
        <p:txBody>
          <a:bodyPr/>
          <a:lstStyle/>
          <a:p>
            <a:fld id="{B7E3DB97-3826-4433-BCC8-6C592A594CD0}" type="slidenum">
              <a:rPr lang="fr-FR" smtClean="0"/>
              <a:t>21</a:t>
            </a:fld>
            <a:endParaRPr lang="fr-FR"/>
          </a:p>
        </p:txBody>
      </p:sp>
    </p:spTree>
    <p:extLst>
      <p:ext uri="{BB962C8B-B14F-4D97-AF65-F5344CB8AC3E}">
        <p14:creationId xmlns:p14="http://schemas.microsoft.com/office/powerpoint/2010/main" val="2918893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44450" y="2282287"/>
            <a:ext cx="10515600" cy="1325563"/>
          </a:xfrm>
        </p:spPr>
        <p:txBody>
          <a:bodyPr/>
          <a:lstStyle/>
          <a:p>
            <a:r>
              <a:rPr lang="fr-FR" dirty="0"/>
              <a:t>Merci de votre attention</a:t>
            </a:r>
          </a:p>
        </p:txBody>
      </p:sp>
      <p:sp>
        <p:nvSpPr>
          <p:cNvPr id="4" name="Espace réservé du numéro de diapositive 3">
            <a:extLst>
              <a:ext uri="{FF2B5EF4-FFF2-40B4-BE49-F238E27FC236}">
                <a16:creationId xmlns:a16="http://schemas.microsoft.com/office/drawing/2014/main" id="{A3C3522E-C087-4AC0-9FC9-23F90C7839CB}"/>
              </a:ext>
            </a:extLst>
          </p:cNvPr>
          <p:cNvSpPr>
            <a:spLocks noGrp="1"/>
          </p:cNvSpPr>
          <p:nvPr>
            <p:ph type="sldNum" sz="quarter" idx="12"/>
          </p:nvPr>
        </p:nvSpPr>
        <p:spPr/>
        <p:txBody>
          <a:bodyPr/>
          <a:lstStyle/>
          <a:p>
            <a:fld id="{B7E3DB97-3826-4433-BCC8-6C592A594CD0}" type="slidenum">
              <a:rPr lang="fr-FR" smtClean="0"/>
              <a:t>22</a:t>
            </a:fld>
            <a:endParaRPr lang="fr-FR"/>
          </a:p>
        </p:txBody>
      </p:sp>
    </p:spTree>
    <p:extLst>
      <p:ext uri="{BB962C8B-B14F-4D97-AF65-F5344CB8AC3E}">
        <p14:creationId xmlns:p14="http://schemas.microsoft.com/office/powerpoint/2010/main" val="1232527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1860D3-6F5B-9360-D72E-6934975A37CB}"/>
              </a:ext>
            </a:extLst>
          </p:cNvPr>
          <p:cNvSpPr>
            <a:spLocks noGrp="1"/>
          </p:cNvSpPr>
          <p:nvPr>
            <p:ph type="title"/>
          </p:nvPr>
        </p:nvSpPr>
        <p:spPr>
          <a:xfrm>
            <a:off x="293015" y="-131143"/>
            <a:ext cx="10515600" cy="1325563"/>
          </a:xfrm>
        </p:spPr>
        <p:txBody>
          <a:bodyPr>
            <a:normAutofit/>
          </a:bodyPr>
          <a:lstStyle/>
          <a:p>
            <a:r>
              <a:rPr lang="fr-FR" sz="2000" u="sng" dirty="0"/>
              <a:t>Contexte du projet</a:t>
            </a:r>
          </a:p>
        </p:txBody>
      </p:sp>
      <p:sp>
        <p:nvSpPr>
          <p:cNvPr id="3" name="Espace réservé du contenu 2">
            <a:extLst>
              <a:ext uri="{FF2B5EF4-FFF2-40B4-BE49-F238E27FC236}">
                <a16:creationId xmlns:a16="http://schemas.microsoft.com/office/drawing/2014/main" id="{050908CB-E1F8-B60D-8505-7F728A9B08E8}"/>
              </a:ext>
            </a:extLst>
          </p:cNvPr>
          <p:cNvSpPr>
            <a:spLocks noGrp="1"/>
          </p:cNvSpPr>
          <p:nvPr>
            <p:ph idx="1"/>
          </p:nvPr>
        </p:nvSpPr>
        <p:spPr>
          <a:xfrm>
            <a:off x="200025" y="1419146"/>
            <a:ext cx="11991975" cy="5221287"/>
          </a:xfrm>
        </p:spPr>
        <p:txBody>
          <a:bodyPr>
            <a:normAutofit/>
          </a:bodyPr>
          <a:lstStyle/>
          <a:p>
            <a:r>
              <a:rPr lang="fr-FR" sz="2000" dirty="0"/>
              <a:t>Les données médicales à notre disposition sont de plus en plus importantes.</a:t>
            </a:r>
          </a:p>
          <a:p>
            <a:pPr marL="0" indent="0">
              <a:buNone/>
            </a:pPr>
            <a:endParaRPr lang="fr-FR" sz="2000" dirty="0"/>
          </a:p>
          <a:p>
            <a:r>
              <a:rPr lang="fr-FR" sz="2000" dirty="0"/>
              <a:t>On envoie de plus en plus de patients en scintigraphies du cœur, sans que les gens aient pour autant plus de maladies coronariennes. </a:t>
            </a:r>
          </a:p>
          <a:p>
            <a:pPr marL="0" indent="0">
              <a:buNone/>
            </a:pPr>
            <a:endParaRPr lang="fr-FR" sz="2000" dirty="0"/>
          </a:p>
          <a:p>
            <a:r>
              <a:rPr lang="fr-FR" sz="2000" dirty="0"/>
              <a:t>Nous sommes rentrés dans une phase de dépistage de masse. On voudrait donc déterminer, avec de l’intelligence artificielle, quelles sont les populations qui présentent un vrai risque de maladie et celles qui n’en présentent pas, et comprendre pourquoi, en analysant les données (antécédents médicaux, mode de vie, etc…).</a:t>
            </a:r>
          </a:p>
          <a:p>
            <a:pPr marL="0" indent="0">
              <a:buNone/>
            </a:pPr>
            <a:endParaRPr lang="fr-FR" sz="2000" dirty="0"/>
          </a:p>
          <a:p>
            <a:pPr marL="0" indent="0">
              <a:buNone/>
            </a:pPr>
            <a:endParaRPr lang="fr-FR" sz="2000" dirty="0"/>
          </a:p>
        </p:txBody>
      </p:sp>
      <p:sp>
        <p:nvSpPr>
          <p:cNvPr id="5" name="Espace réservé du numéro de diapositive 4">
            <a:extLst>
              <a:ext uri="{FF2B5EF4-FFF2-40B4-BE49-F238E27FC236}">
                <a16:creationId xmlns:a16="http://schemas.microsoft.com/office/drawing/2014/main" id="{24C4AEBE-E33D-6EAC-A78D-0A5477B7E3EF}"/>
              </a:ext>
            </a:extLst>
          </p:cNvPr>
          <p:cNvSpPr>
            <a:spLocks noGrp="1"/>
          </p:cNvSpPr>
          <p:nvPr>
            <p:ph type="sldNum" sz="quarter" idx="12"/>
          </p:nvPr>
        </p:nvSpPr>
        <p:spPr/>
        <p:txBody>
          <a:bodyPr/>
          <a:lstStyle/>
          <a:p>
            <a:fld id="{B7E3DB97-3826-4433-BCC8-6C592A594CD0}" type="slidenum">
              <a:rPr lang="fr-FR" smtClean="0"/>
              <a:t>3</a:t>
            </a:fld>
            <a:endParaRPr lang="fr-FR"/>
          </a:p>
        </p:txBody>
      </p:sp>
    </p:spTree>
    <p:extLst>
      <p:ext uri="{BB962C8B-B14F-4D97-AF65-F5344CB8AC3E}">
        <p14:creationId xmlns:p14="http://schemas.microsoft.com/office/powerpoint/2010/main" val="529235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3507" y="334130"/>
            <a:ext cx="10515600" cy="526028"/>
          </a:xfrm>
        </p:spPr>
        <p:txBody>
          <a:bodyPr>
            <a:normAutofit fontScale="90000"/>
          </a:bodyPr>
          <a:lstStyle/>
          <a:p>
            <a:r>
              <a:rPr lang="fr-FR" sz="2200" u="sng" dirty="0"/>
              <a:t>Objectif du projet</a:t>
            </a:r>
            <a:r>
              <a:rPr lang="fr-FR" sz="2200" dirty="0"/>
              <a:t> :</a:t>
            </a:r>
            <a:br>
              <a:rPr lang="fr-FR" dirty="0"/>
            </a:br>
            <a:endParaRPr lang="fr-FR" dirty="0"/>
          </a:p>
        </p:txBody>
      </p:sp>
      <p:sp>
        <p:nvSpPr>
          <p:cNvPr id="3" name="Espace réservé du contenu 2"/>
          <p:cNvSpPr>
            <a:spLocks noGrp="1"/>
          </p:cNvSpPr>
          <p:nvPr>
            <p:ph idx="1"/>
          </p:nvPr>
        </p:nvSpPr>
        <p:spPr>
          <a:xfrm>
            <a:off x="179520" y="740743"/>
            <a:ext cx="11738677" cy="5908029"/>
          </a:xfrm>
        </p:spPr>
        <p:txBody>
          <a:bodyPr>
            <a:normAutofit/>
          </a:bodyPr>
          <a:lstStyle/>
          <a:p>
            <a:pPr marL="0" indent="0">
              <a:buNone/>
            </a:pPr>
            <a:r>
              <a:rPr lang="fr-FR" sz="2000" dirty="0"/>
              <a:t>Le but de projet est de structurer les données de patients ayant fait des examens cardiaques (scintigraphies myocardiques et coronarographies), à partir de bilans médicaux écrits, et de les analyser, pour améliorer le diagnostic pré et post examens.</a:t>
            </a:r>
          </a:p>
          <a:p>
            <a:pPr marL="0" indent="0">
              <a:buNone/>
            </a:pPr>
            <a:r>
              <a:rPr lang="fr-FR" sz="2000" dirty="0"/>
              <a:t>Des données relatives à deux types d’examens sont à mettre en relation pour êtres exploitées : </a:t>
            </a:r>
          </a:p>
          <a:p>
            <a:pPr marL="0" indent="0">
              <a:buNone/>
            </a:pPr>
            <a:r>
              <a:rPr lang="fr-FR" sz="2000" u="sng" dirty="0"/>
              <a:t>La scintigraphie myocardique de perfusion </a:t>
            </a:r>
            <a:r>
              <a:rPr lang="fr-FR" sz="2000" dirty="0"/>
              <a:t>: </a:t>
            </a:r>
          </a:p>
          <a:p>
            <a:pPr marL="0" indent="0">
              <a:buNone/>
            </a:pPr>
            <a:r>
              <a:rPr lang="fr-FR" sz="2000" dirty="0"/>
              <a:t>	Permet d’obtenir des informations fonctionnelles, sur les artères coronaires (du cœur), à l’aide de caméras spécifiques, les patients susceptibles d’êtres malades sont envoyés en coronarographie pour un diagnostic plus poussé.</a:t>
            </a:r>
          </a:p>
          <a:p>
            <a:pPr marL="0" indent="0">
              <a:buNone/>
            </a:pPr>
            <a:r>
              <a:rPr lang="fr-FR" sz="2000" u="sng" dirty="0"/>
              <a:t>La coronarographie </a:t>
            </a:r>
            <a:r>
              <a:rPr lang="fr-FR" sz="2000" dirty="0"/>
              <a:t>:</a:t>
            </a:r>
          </a:p>
          <a:p>
            <a:pPr marL="0" indent="0">
              <a:buNone/>
            </a:pPr>
            <a:r>
              <a:rPr lang="fr-FR" sz="2000" dirty="0"/>
              <a:t>	Examen invasif, qui consiste à emmener une sonde au cœur par voie veineuse. La sonde contient un produit radioactif, qui permettra d’obtenir des informations anatomiques sur le cœur du patient. Les patients diagnostiqués positifs pourront alors êtres opérés si besoin.</a:t>
            </a:r>
          </a:p>
          <a:p>
            <a:pPr marL="0" indent="0">
              <a:buNone/>
            </a:pPr>
            <a:endParaRPr lang="fr-FR" sz="2000" dirty="0"/>
          </a:p>
          <a:p>
            <a:pPr marL="0" indent="0">
              <a:buNone/>
            </a:pPr>
            <a:r>
              <a:rPr lang="fr-FR" sz="2000" dirty="0"/>
              <a:t>Cela permettra d’établir des relations entre les caractéristiques des patients (traitement, antécédents, mode de vie) et la probabilité d’avoir une maladie coronarienne, et donc de mieux cibler les patients pour les examens. On pourrait aussi avoir une analyse rétrospective des traitements sur les patients.</a:t>
            </a:r>
          </a:p>
        </p:txBody>
      </p:sp>
      <p:sp>
        <p:nvSpPr>
          <p:cNvPr id="5" name="Espace réservé du numéro de diapositive 4">
            <a:extLst>
              <a:ext uri="{FF2B5EF4-FFF2-40B4-BE49-F238E27FC236}">
                <a16:creationId xmlns:a16="http://schemas.microsoft.com/office/drawing/2014/main" id="{B645BC9F-3B7E-712C-799D-2DBA4C143790}"/>
              </a:ext>
            </a:extLst>
          </p:cNvPr>
          <p:cNvSpPr>
            <a:spLocks noGrp="1"/>
          </p:cNvSpPr>
          <p:nvPr>
            <p:ph type="sldNum" sz="quarter" idx="12"/>
          </p:nvPr>
        </p:nvSpPr>
        <p:spPr/>
        <p:txBody>
          <a:bodyPr/>
          <a:lstStyle/>
          <a:p>
            <a:fld id="{B7E3DB97-3826-4433-BCC8-6C592A594CD0}" type="slidenum">
              <a:rPr lang="fr-FR" smtClean="0"/>
              <a:t>4</a:t>
            </a:fld>
            <a:endParaRPr lang="fr-FR"/>
          </a:p>
        </p:txBody>
      </p:sp>
    </p:spTree>
    <p:extLst>
      <p:ext uri="{BB962C8B-B14F-4D97-AF65-F5344CB8AC3E}">
        <p14:creationId xmlns:p14="http://schemas.microsoft.com/office/powerpoint/2010/main" val="3244427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1860D3-6F5B-9360-D72E-6934975A37CB}"/>
              </a:ext>
            </a:extLst>
          </p:cNvPr>
          <p:cNvSpPr>
            <a:spLocks noGrp="1"/>
          </p:cNvSpPr>
          <p:nvPr>
            <p:ph type="title"/>
          </p:nvPr>
        </p:nvSpPr>
        <p:spPr>
          <a:xfrm>
            <a:off x="386003" y="-7749"/>
            <a:ext cx="10422611" cy="1092631"/>
          </a:xfrm>
        </p:spPr>
        <p:txBody>
          <a:bodyPr>
            <a:normAutofit/>
          </a:bodyPr>
          <a:lstStyle/>
          <a:p>
            <a:r>
              <a:rPr lang="fr-FR" sz="2000" u="sng" dirty="0"/>
              <a:t>Fonctionnement de la médecine nucléaire</a:t>
            </a:r>
          </a:p>
        </p:txBody>
      </p:sp>
      <p:sp>
        <p:nvSpPr>
          <p:cNvPr id="3" name="Espace réservé du contenu 2">
            <a:extLst>
              <a:ext uri="{FF2B5EF4-FFF2-40B4-BE49-F238E27FC236}">
                <a16:creationId xmlns:a16="http://schemas.microsoft.com/office/drawing/2014/main" id="{050908CB-E1F8-B60D-8505-7F728A9B08E8}"/>
              </a:ext>
            </a:extLst>
          </p:cNvPr>
          <p:cNvSpPr>
            <a:spLocks noGrp="1"/>
          </p:cNvSpPr>
          <p:nvPr>
            <p:ph idx="1"/>
          </p:nvPr>
        </p:nvSpPr>
        <p:spPr>
          <a:xfrm>
            <a:off x="386004" y="1140176"/>
            <a:ext cx="11601936" cy="5221287"/>
          </a:xfrm>
        </p:spPr>
        <p:txBody>
          <a:bodyPr>
            <a:normAutofit/>
          </a:bodyPr>
          <a:lstStyle/>
          <a:p>
            <a:pPr marL="0" indent="0">
              <a:buNone/>
            </a:pPr>
            <a:r>
              <a:rPr lang="fr-FR" sz="2000" dirty="0"/>
              <a:t>La médecine nucléaire est la branche de la médecine qui utilise les propriétés de la radioactivité à des fins médicales.</a:t>
            </a:r>
          </a:p>
          <a:p>
            <a:pPr marL="0" indent="0">
              <a:buNone/>
            </a:pPr>
            <a:r>
              <a:rPr lang="fr-FR" sz="2000" dirty="0"/>
              <a:t>On couple une trousse (molécule) + un précurseur (atome ou groupe d’atome radioactif), et on injecte ce médicament radiopharmaceutique au patient, la molécule qu’on injecte aura des associations spécifiques avec un organe (la molécule peut être une protéine, un anticorps etc..) ensuite, par des machines qui réceptionnent les rayonnements, on obtient des images.</a:t>
            </a:r>
          </a:p>
        </p:txBody>
      </p:sp>
      <p:sp>
        <p:nvSpPr>
          <p:cNvPr id="5" name="Espace réservé du numéro de diapositive 4">
            <a:extLst>
              <a:ext uri="{FF2B5EF4-FFF2-40B4-BE49-F238E27FC236}">
                <a16:creationId xmlns:a16="http://schemas.microsoft.com/office/drawing/2014/main" id="{8BBA8219-D757-2A47-D71D-665233A6BC42}"/>
              </a:ext>
            </a:extLst>
          </p:cNvPr>
          <p:cNvSpPr>
            <a:spLocks noGrp="1"/>
          </p:cNvSpPr>
          <p:nvPr>
            <p:ph type="sldNum" sz="quarter" idx="12"/>
          </p:nvPr>
        </p:nvSpPr>
        <p:spPr/>
        <p:txBody>
          <a:bodyPr/>
          <a:lstStyle/>
          <a:p>
            <a:fld id="{B7E3DB97-3826-4433-BCC8-6C592A594CD0}" type="slidenum">
              <a:rPr lang="fr-FR" smtClean="0"/>
              <a:t>5</a:t>
            </a:fld>
            <a:endParaRPr lang="fr-FR"/>
          </a:p>
        </p:txBody>
      </p:sp>
    </p:spTree>
    <p:extLst>
      <p:ext uri="{BB962C8B-B14F-4D97-AF65-F5344CB8AC3E}">
        <p14:creationId xmlns:p14="http://schemas.microsoft.com/office/powerpoint/2010/main" val="1729539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587" y="-131736"/>
            <a:ext cx="10515600" cy="1193369"/>
          </a:xfrm>
        </p:spPr>
        <p:txBody>
          <a:bodyPr>
            <a:normAutofit/>
          </a:bodyPr>
          <a:lstStyle/>
          <a:p>
            <a:r>
              <a:rPr lang="fr-FR" sz="2000" u="sng" dirty="0"/>
              <a:t>Les bases de données</a:t>
            </a:r>
          </a:p>
        </p:txBody>
      </p:sp>
      <p:sp>
        <p:nvSpPr>
          <p:cNvPr id="3" name="Espace réservé du contenu 2"/>
          <p:cNvSpPr>
            <a:spLocks noGrp="1"/>
          </p:cNvSpPr>
          <p:nvPr>
            <p:ph idx="1"/>
          </p:nvPr>
        </p:nvSpPr>
        <p:spPr>
          <a:xfrm>
            <a:off x="133027" y="728878"/>
            <a:ext cx="5601346" cy="3602898"/>
          </a:xfrm>
        </p:spPr>
        <p:txBody>
          <a:bodyPr/>
          <a:lstStyle/>
          <a:p>
            <a:pPr marL="0" indent="0" algn="ctr">
              <a:buNone/>
            </a:pPr>
            <a:r>
              <a:rPr lang="fr-FR" dirty="0"/>
              <a:t>GERA</a:t>
            </a:r>
          </a:p>
          <a:p>
            <a:pPr marL="0" indent="0" algn="ctr">
              <a:buNone/>
            </a:pPr>
            <a:endParaRPr lang="fr-FR" dirty="0"/>
          </a:p>
          <a:p>
            <a:r>
              <a:rPr lang="fr-FR" sz="2000" dirty="0"/>
              <a:t>Regroupe les données relatives aux scintigraphies</a:t>
            </a:r>
          </a:p>
          <a:p>
            <a:r>
              <a:rPr lang="fr-FR" sz="2000" dirty="0"/>
              <a:t>5-10% de prévalence</a:t>
            </a:r>
          </a:p>
          <a:p>
            <a:r>
              <a:rPr lang="fr-FR" sz="2000" dirty="0"/>
              <a:t>Environ 3700 comptes rendus par ans</a:t>
            </a:r>
          </a:p>
          <a:p>
            <a:r>
              <a:rPr lang="fr-FR" sz="2000" dirty="0"/>
              <a:t>Base de donnée de 2012 à 2023</a:t>
            </a:r>
          </a:p>
          <a:p>
            <a:r>
              <a:rPr lang="fr-FR" sz="2000" dirty="0"/>
              <a:t>Un algorithme de fouille de données dans R a déjà été réalise par mes professeurs, Pr MANRIQUE et Dr LEGALLOIS</a:t>
            </a:r>
          </a:p>
        </p:txBody>
      </p:sp>
      <p:sp>
        <p:nvSpPr>
          <p:cNvPr id="5" name="Espace réservé du contenu 2"/>
          <p:cNvSpPr txBox="1">
            <a:spLocks/>
          </p:cNvSpPr>
          <p:nvPr/>
        </p:nvSpPr>
        <p:spPr>
          <a:xfrm>
            <a:off x="6229026" y="728878"/>
            <a:ext cx="5815739" cy="34944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dirty="0" err="1"/>
              <a:t>Cardioreport</a:t>
            </a:r>
            <a:endParaRPr lang="fr-FR" dirty="0"/>
          </a:p>
          <a:p>
            <a:pPr marL="0" indent="0" algn="ctr">
              <a:buFont typeface="Arial" panose="020B0604020202020204" pitchFamily="34" charset="0"/>
              <a:buNone/>
            </a:pPr>
            <a:endParaRPr lang="fr-FR" dirty="0"/>
          </a:p>
          <a:p>
            <a:r>
              <a:rPr lang="fr-FR" sz="2000" dirty="0"/>
              <a:t>Regroupe les comptes rendus de coronarographies.</a:t>
            </a:r>
          </a:p>
          <a:p>
            <a:r>
              <a:rPr lang="fr-FR" sz="2000" dirty="0"/>
              <a:t>50% de prévalence</a:t>
            </a:r>
          </a:p>
          <a:p>
            <a:r>
              <a:rPr lang="fr-FR" sz="2000" dirty="0"/>
              <a:t>Environ 400 comptes rendus par ans (au CHU)</a:t>
            </a:r>
          </a:p>
          <a:p>
            <a:r>
              <a:rPr lang="fr-FR" sz="2000" dirty="0"/>
              <a:t>Un modèle de </a:t>
            </a:r>
            <a:r>
              <a:rPr lang="fr-FR" sz="2000" dirty="0" err="1"/>
              <a:t>dataset</a:t>
            </a:r>
            <a:r>
              <a:rPr lang="fr-FR" sz="2000" dirty="0"/>
              <a:t> a été traduit à la main sur l’année 2019</a:t>
            </a:r>
          </a:p>
        </p:txBody>
      </p:sp>
      <p:sp>
        <p:nvSpPr>
          <p:cNvPr id="4" name="ZoneTexte 3"/>
          <p:cNvSpPr txBox="1"/>
          <p:nvPr/>
        </p:nvSpPr>
        <p:spPr>
          <a:xfrm>
            <a:off x="205351" y="5083902"/>
            <a:ext cx="11839414" cy="1477328"/>
          </a:xfrm>
          <a:prstGeom prst="rect">
            <a:avLst/>
          </a:prstGeom>
          <a:noFill/>
        </p:spPr>
        <p:txBody>
          <a:bodyPr wrap="square" rtlCol="0">
            <a:spAutoFit/>
          </a:bodyPr>
          <a:lstStyle/>
          <a:p>
            <a:r>
              <a:rPr lang="fr-FR" b="1" dirty="0"/>
              <a:t>Seules les données relatives aux patients à partir de 2019 peuvent être exploitées (notification d’exploitation aux patients conforme au RGPD). Un entrepôt de données de santé (EDS) est en développement au CHU, par l’entreprise </a:t>
            </a:r>
            <a:r>
              <a:rPr lang="fr-FR" b="1" dirty="0" err="1"/>
              <a:t>Codoc</a:t>
            </a:r>
            <a:r>
              <a:rPr lang="fr-FR" b="1" dirty="0"/>
              <a:t>. Cet entrepôt permettra d’exploiter toutes les données car </a:t>
            </a:r>
            <a:r>
              <a:rPr lang="fr-FR" b="1" dirty="0" err="1"/>
              <a:t>anonymisées</a:t>
            </a:r>
            <a:r>
              <a:rPr lang="fr-FR" b="1" dirty="0"/>
              <a:t>. </a:t>
            </a:r>
          </a:p>
          <a:p>
            <a:r>
              <a:rPr lang="fr-FR" b="1" dirty="0"/>
              <a:t>Si les procédés via l’EDS se généralisent, il faudrait donc adapter mon programme à cet entrepôt. En revanche, il n’y a pas de connecteur </a:t>
            </a:r>
            <a:r>
              <a:rPr lang="fr-FR" b="1" dirty="0" err="1"/>
              <a:t>Cardioreport</a:t>
            </a:r>
            <a:r>
              <a:rPr lang="fr-FR" b="1" dirty="0"/>
              <a:t>-EDS prévu prochainement.</a:t>
            </a:r>
          </a:p>
        </p:txBody>
      </p:sp>
      <p:sp>
        <p:nvSpPr>
          <p:cNvPr id="7" name="Espace réservé du numéro de diapositive 6">
            <a:extLst>
              <a:ext uri="{FF2B5EF4-FFF2-40B4-BE49-F238E27FC236}">
                <a16:creationId xmlns:a16="http://schemas.microsoft.com/office/drawing/2014/main" id="{32004BF9-0A47-8E24-BBE7-56EE95B0BE37}"/>
              </a:ext>
            </a:extLst>
          </p:cNvPr>
          <p:cNvSpPr>
            <a:spLocks noGrp="1"/>
          </p:cNvSpPr>
          <p:nvPr>
            <p:ph type="sldNum" sz="quarter" idx="12"/>
          </p:nvPr>
        </p:nvSpPr>
        <p:spPr/>
        <p:txBody>
          <a:bodyPr/>
          <a:lstStyle/>
          <a:p>
            <a:fld id="{B7E3DB97-3826-4433-BCC8-6C592A594CD0}" type="slidenum">
              <a:rPr lang="fr-FR" smtClean="0"/>
              <a:t>6</a:t>
            </a:fld>
            <a:endParaRPr lang="fr-FR"/>
          </a:p>
        </p:txBody>
      </p:sp>
    </p:spTree>
    <p:extLst>
      <p:ext uri="{BB962C8B-B14F-4D97-AF65-F5344CB8AC3E}">
        <p14:creationId xmlns:p14="http://schemas.microsoft.com/office/powerpoint/2010/main" val="1195449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6017" y="55158"/>
            <a:ext cx="11630186" cy="626767"/>
          </a:xfrm>
        </p:spPr>
        <p:txBody>
          <a:bodyPr>
            <a:normAutofit/>
          </a:bodyPr>
          <a:lstStyle/>
          <a:p>
            <a:r>
              <a:rPr lang="fr-FR" sz="2000" u="sng" dirty="0"/>
              <a:t>Nature des données de scintigraphies myocardiques</a:t>
            </a:r>
          </a:p>
        </p:txBody>
      </p:sp>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258" y="1025723"/>
            <a:ext cx="5446363" cy="5126661"/>
          </a:xfr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4593" y="482298"/>
            <a:ext cx="5048477" cy="6213510"/>
          </a:xfrm>
          <a:prstGeom prst="rect">
            <a:avLst/>
          </a:prstGeom>
        </p:spPr>
      </p:pic>
      <p:sp>
        <p:nvSpPr>
          <p:cNvPr id="5" name="Espace réservé du numéro de diapositive 4">
            <a:extLst>
              <a:ext uri="{FF2B5EF4-FFF2-40B4-BE49-F238E27FC236}">
                <a16:creationId xmlns:a16="http://schemas.microsoft.com/office/drawing/2014/main" id="{052295DC-4E33-230B-3B20-DF1CD1E324BE}"/>
              </a:ext>
            </a:extLst>
          </p:cNvPr>
          <p:cNvSpPr>
            <a:spLocks noGrp="1"/>
          </p:cNvSpPr>
          <p:nvPr>
            <p:ph type="sldNum" sz="quarter" idx="12"/>
          </p:nvPr>
        </p:nvSpPr>
        <p:spPr/>
        <p:txBody>
          <a:bodyPr/>
          <a:lstStyle/>
          <a:p>
            <a:fld id="{B7E3DB97-3826-4433-BCC8-6C592A594CD0}" type="slidenum">
              <a:rPr lang="fr-FR" smtClean="0"/>
              <a:t>7</a:t>
            </a:fld>
            <a:endParaRPr lang="fr-FR"/>
          </a:p>
        </p:txBody>
      </p:sp>
    </p:spTree>
    <p:extLst>
      <p:ext uri="{BB962C8B-B14F-4D97-AF65-F5344CB8AC3E}">
        <p14:creationId xmlns:p14="http://schemas.microsoft.com/office/powerpoint/2010/main" val="3868623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784" y="-107574"/>
            <a:ext cx="9506919" cy="859241"/>
          </a:xfrm>
        </p:spPr>
        <p:txBody>
          <a:bodyPr>
            <a:normAutofit/>
          </a:bodyPr>
          <a:lstStyle/>
          <a:p>
            <a:r>
              <a:rPr lang="fr-FR" sz="2000" u="sng" dirty="0"/>
              <a:t>Nature des données de coronarographies</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53546" y="616514"/>
            <a:ext cx="4410002" cy="6221254"/>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7214" y="1046135"/>
            <a:ext cx="4145851" cy="4288812"/>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84" y="914402"/>
            <a:ext cx="4272534" cy="2650210"/>
          </a:xfrm>
          <a:prstGeom prst="rect">
            <a:avLst/>
          </a:prstGeom>
        </p:spPr>
      </p:pic>
      <p:sp>
        <p:nvSpPr>
          <p:cNvPr id="7" name="Espace réservé du numéro de diapositive 6">
            <a:extLst>
              <a:ext uri="{FF2B5EF4-FFF2-40B4-BE49-F238E27FC236}">
                <a16:creationId xmlns:a16="http://schemas.microsoft.com/office/drawing/2014/main" id="{0E268735-CCB8-0C06-BA53-0394B74D7D9E}"/>
              </a:ext>
            </a:extLst>
          </p:cNvPr>
          <p:cNvSpPr>
            <a:spLocks noGrp="1"/>
          </p:cNvSpPr>
          <p:nvPr>
            <p:ph type="sldNum" sz="quarter" idx="12"/>
          </p:nvPr>
        </p:nvSpPr>
        <p:spPr/>
        <p:txBody>
          <a:bodyPr/>
          <a:lstStyle/>
          <a:p>
            <a:fld id="{B7E3DB97-3826-4433-BCC8-6C592A594CD0}" type="slidenum">
              <a:rPr lang="fr-FR" smtClean="0"/>
              <a:t>8</a:t>
            </a:fld>
            <a:endParaRPr lang="fr-FR"/>
          </a:p>
        </p:txBody>
      </p:sp>
    </p:spTree>
    <p:extLst>
      <p:ext uri="{BB962C8B-B14F-4D97-AF65-F5344CB8AC3E}">
        <p14:creationId xmlns:p14="http://schemas.microsoft.com/office/powerpoint/2010/main" val="1893219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233" y="77492"/>
            <a:ext cx="11584983" cy="736169"/>
          </a:xfrm>
        </p:spPr>
        <p:txBody>
          <a:bodyPr>
            <a:normAutofit/>
          </a:bodyPr>
          <a:lstStyle/>
          <a:p>
            <a:r>
              <a:rPr lang="fr-FR" sz="2000" u="sng" dirty="0"/>
              <a:t>Extrait de la base réalisée manuellement sur 2019 (regroupe scintigraphies et coronarographies)</a:t>
            </a:r>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724" y="1123627"/>
            <a:ext cx="11815759" cy="4757980"/>
          </a:xfrm>
        </p:spPr>
      </p:pic>
      <p:sp>
        <p:nvSpPr>
          <p:cNvPr id="4" name="Espace réservé du numéro de diapositive 3">
            <a:extLst>
              <a:ext uri="{FF2B5EF4-FFF2-40B4-BE49-F238E27FC236}">
                <a16:creationId xmlns:a16="http://schemas.microsoft.com/office/drawing/2014/main" id="{CB0FBEA2-F8C6-2EB7-3CF1-0D16C0AF3A6C}"/>
              </a:ext>
            </a:extLst>
          </p:cNvPr>
          <p:cNvSpPr>
            <a:spLocks noGrp="1"/>
          </p:cNvSpPr>
          <p:nvPr>
            <p:ph type="sldNum" sz="quarter" idx="12"/>
          </p:nvPr>
        </p:nvSpPr>
        <p:spPr/>
        <p:txBody>
          <a:bodyPr/>
          <a:lstStyle/>
          <a:p>
            <a:fld id="{B7E3DB97-3826-4433-BCC8-6C592A594CD0}" type="slidenum">
              <a:rPr lang="fr-FR" smtClean="0"/>
              <a:t>9</a:t>
            </a:fld>
            <a:endParaRPr lang="fr-FR"/>
          </a:p>
        </p:txBody>
      </p:sp>
    </p:spTree>
    <p:extLst>
      <p:ext uri="{BB962C8B-B14F-4D97-AF65-F5344CB8AC3E}">
        <p14:creationId xmlns:p14="http://schemas.microsoft.com/office/powerpoint/2010/main" val="381539255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1253</TotalTime>
  <Words>1497</Words>
  <Application>Microsoft Office PowerPoint</Application>
  <PresentationFormat>Grand écran</PresentationFormat>
  <Paragraphs>132</Paragraphs>
  <Slides>22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22</vt:i4>
      </vt:variant>
    </vt:vector>
  </HeadingPairs>
  <TitlesOfParts>
    <vt:vector size="26" baseType="lpstr">
      <vt:lpstr>Arial</vt:lpstr>
      <vt:lpstr>Calibri</vt:lpstr>
      <vt:lpstr>Calibri Light</vt:lpstr>
      <vt:lpstr>Thème Office</vt:lpstr>
      <vt:lpstr>Geoffroy Daumer Alternance au entre de médecine nucléaire au CHU de Caen</vt:lpstr>
      <vt:lpstr>Plan</vt:lpstr>
      <vt:lpstr>Contexte du projet</vt:lpstr>
      <vt:lpstr>Objectif du projet : </vt:lpstr>
      <vt:lpstr>Fonctionnement de la médecine nucléaire</vt:lpstr>
      <vt:lpstr>Les bases de données</vt:lpstr>
      <vt:lpstr>Nature des données de scintigraphies myocardiques</vt:lpstr>
      <vt:lpstr>Nature des données de coronarographies</vt:lpstr>
      <vt:lpstr>Extrait de la base réalisée manuellement sur 2019 (regroupe scintigraphies et coronarographies)</vt:lpstr>
      <vt:lpstr>Présentation PowerPoint</vt:lpstr>
      <vt:lpstr>Problématique technique et législative</vt:lpstr>
      <vt:lpstr>Présentation PowerPoint</vt:lpstr>
      <vt:lpstr>Présentation PowerPoint</vt:lpstr>
      <vt:lpstr>Présentation PowerPoint</vt:lpstr>
      <vt:lpstr>B : Développer un algorithme d’extraction de données du cardioreport, et analyser ces données en relation avec les données issues de GERA (post 2019 si pas de demande de dérogation)</vt:lpstr>
      <vt:lpstr>Présentation PowerPoint</vt:lpstr>
      <vt:lpstr>C : Développer un connecteur pour intégrer le cardioreport à l’EDS / adapter l’algorithme aux données de l’EDS </vt:lpstr>
      <vt:lpstr>Présentation PowerPoint</vt:lpstr>
      <vt:lpstr>Présentation PowerPoint</vt:lpstr>
      <vt:lpstr>Présentation PowerPoint</vt:lpstr>
      <vt:lpstr>Conclusion</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Centre de médecine nucléaire au CHU de Caen</dc:title>
  <dc:creator>Geoffroy DAUMER (Code bzh)</dc:creator>
  <cp:lastModifiedBy>Geoffroy DAUMER (Code bzh)</cp:lastModifiedBy>
  <cp:revision>58</cp:revision>
  <dcterms:created xsi:type="dcterms:W3CDTF">2023-03-02T15:07:00Z</dcterms:created>
  <dcterms:modified xsi:type="dcterms:W3CDTF">2023-03-27T07:58:21Z</dcterms:modified>
</cp:coreProperties>
</file>