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70" r:id="rId3"/>
    <p:sldId id="313" r:id="rId4"/>
    <p:sldId id="315" r:id="rId5"/>
    <p:sldId id="314" r:id="rId6"/>
    <p:sldId id="320" r:id="rId7"/>
    <p:sldId id="316" r:id="rId8"/>
    <p:sldId id="317" r:id="rId9"/>
    <p:sldId id="319" r:id="rId10"/>
    <p:sldId id="304" r:id="rId11"/>
    <p:sldId id="305" r:id="rId12"/>
    <p:sldId id="311" r:id="rId13"/>
    <p:sldId id="321" r:id="rId14"/>
    <p:sldId id="301" r:id="rId15"/>
    <p:sldId id="302" r:id="rId16"/>
    <p:sldId id="285" r:id="rId17"/>
    <p:sldId id="286" r:id="rId18"/>
    <p:sldId id="287" r:id="rId19"/>
    <p:sldId id="306" r:id="rId20"/>
    <p:sldId id="307" r:id="rId21"/>
    <p:sldId id="284" r:id="rId22"/>
    <p:sldId id="312" r:id="rId23"/>
    <p:sldId id="282" r:id="rId24"/>
    <p:sldId id="309" r:id="rId25"/>
    <p:sldId id="322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76041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D2755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07632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FD2755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48" y="142115"/>
            <a:ext cx="9868331" cy="629137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1317412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852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0958" y="1068796"/>
            <a:ext cx="9483749" cy="2677648"/>
          </a:xfrm>
        </p:spPr>
        <p:txBody>
          <a:bodyPr/>
          <a:lstStyle/>
          <a:p>
            <a:r>
              <a:rPr lang="fr-FR" b="0" dirty="0" smtClean="0"/>
              <a:t>Présentation de mon travail  de mars à septembre</a:t>
            </a:r>
            <a:endParaRPr lang="fr-FR" b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0958" y="5116957"/>
            <a:ext cx="8825658" cy="86142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Geoffroy </a:t>
            </a:r>
            <a:r>
              <a:rPr lang="fr-FR" sz="2400" dirty="0" err="1" smtClean="0"/>
              <a:t>Daumer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675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Mon interprétation du problème</a:t>
            </a:r>
            <a:endParaRPr lang="fr-FR" b="0" dirty="0"/>
          </a:p>
        </p:txBody>
      </p:sp>
      <p:sp>
        <p:nvSpPr>
          <p:cNvPr id="4" name="ZoneTexte 3"/>
          <p:cNvSpPr txBox="1"/>
          <p:nvPr/>
        </p:nvSpPr>
        <p:spPr>
          <a:xfrm>
            <a:off x="177113" y="1296651"/>
            <a:ext cx="11401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Pour entraîner mes modèles j’ai compris qu’il fallait séparer les différentes colonnes recherchées. Je les ai triées par types de colonnes</a:t>
            </a:r>
          </a:p>
        </p:txBody>
      </p:sp>
      <p:sp>
        <p:nvSpPr>
          <p:cNvPr id="3" name="Ellipse 2"/>
          <p:cNvSpPr/>
          <p:nvPr/>
        </p:nvSpPr>
        <p:spPr>
          <a:xfrm>
            <a:off x="3415327" y="2061399"/>
            <a:ext cx="4499172" cy="128537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Ensemble des données à extraire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674278" y="3254690"/>
            <a:ext cx="2040472" cy="180968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842602" y="4056795"/>
            <a:ext cx="802250" cy="1007575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7334250" y="3346770"/>
            <a:ext cx="2162175" cy="171760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416341" y="5146945"/>
            <a:ext cx="1788340" cy="64221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Binaires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971602" y="5146946"/>
            <a:ext cx="1978502" cy="64221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Multiclasse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9017228" y="5163221"/>
            <a:ext cx="1978502" cy="64221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Continues</a:t>
            </a:r>
          </a:p>
        </p:txBody>
      </p:sp>
      <p:sp>
        <p:nvSpPr>
          <p:cNvPr id="20" name="ZoneTexte 19"/>
          <p:cNvSpPr txBox="1"/>
          <p:nvPr/>
        </p:nvSpPr>
        <p:spPr>
          <a:xfrm rot="19183382">
            <a:off x="1636313" y="3636728"/>
            <a:ext cx="174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Données Catégoriques</a:t>
            </a: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36969" y="5794192"/>
            <a:ext cx="174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ex. cmd: cmd, </a:t>
            </a:r>
            <a:r>
              <a:rPr lang="fr-FR" sz="1400" dirty="0" err="1" smtClean="0"/>
              <a:t>no_cmd</a:t>
            </a:r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842602" y="5803826"/>
            <a:ext cx="410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ex</a:t>
            </a:r>
            <a:r>
              <a:rPr lang="fr-FR" sz="1400" dirty="0"/>
              <a:t>. raison de l’examen: bilan </a:t>
            </a:r>
            <a:r>
              <a:rPr lang="fr-FR" sz="1400" dirty="0" err="1"/>
              <a:t>pré-opératoire</a:t>
            </a:r>
            <a:r>
              <a:rPr lang="fr-FR" sz="1400" dirty="0"/>
              <a:t>, suivi de cmi, recherche d’ischémie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037857" y="5789164"/>
            <a:ext cx="2870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ex. </a:t>
            </a:r>
            <a:r>
              <a:rPr lang="fr-FR" sz="1400" dirty="0" smtClean="0"/>
              <a:t>nombre </a:t>
            </a:r>
            <a:r>
              <a:rPr lang="fr-FR" sz="1400" dirty="0"/>
              <a:t>de segments ischémiques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1434" y="6499189"/>
            <a:ext cx="1170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 séparant les colonnes par types, on peut développer un code adaptatif pour chaque type afin de trouver le meilleur algorithme. </a:t>
            </a:r>
          </a:p>
        </p:txBody>
      </p:sp>
    </p:spTree>
    <p:extLst>
      <p:ext uri="{BB962C8B-B14F-4D97-AF65-F5344CB8AC3E}">
        <p14:creationId xmlns:p14="http://schemas.microsoft.com/office/powerpoint/2010/main" val="368317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290" y="323176"/>
            <a:ext cx="10750819" cy="448350"/>
          </a:xfrm>
        </p:spPr>
        <p:txBody>
          <a:bodyPr/>
          <a:lstStyle/>
          <a:p>
            <a:r>
              <a:rPr lang="fr-FR" b="0" dirty="0"/>
              <a:t>Fonctionnement </a:t>
            </a:r>
            <a:r>
              <a:rPr lang="fr-FR" b="0" dirty="0" smtClean="0"/>
              <a:t>détaillé du </a:t>
            </a:r>
            <a:r>
              <a:rPr lang="fr-FR" b="0" dirty="0"/>
              <a:t>machine </a:t>
            </a:r>
            <a:r>
              <a:rPr lang="fr-FR" b="0" dirty="0" err="1" smtClean="0"/>
              <a:t>learning</a:t>
            </a:r>
            <a:endParaRPr lang="fr-FR" b="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524985" y="2398156"/>
            <a:ext cx="2827815" cy="1847933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Font typeface="+mj-lt"/>
              <a:buAutoNum type="arabicPeriod"/>
            </a:pPr>
            <a:r>
              <a:rPr lang="fr-FR" dirty="0" err="1" smtClean="0"/>
              <a:t>Preprocessing</a:t>
            </a:r>
            <a:endParaRPr lang="fr-FR" dirty="0"/>
          </a:p>
          <a:p>
            <a:pPr>
              <a:buClr>
                <a:srgbClr val="92D050"/>
              </a:buClr>
              <a:buFont typeface="+mj-lt"/>
              <a:buAutoNum type="arabicPeriod"/>
            </a:pPr>
            <a:r>
              <a:rPr lang="fr-FR" dirty="0"/>
              <a:t>Modèles</a:t>
            </a:r>
          </a:p>
          <a:p>
            <a:pPr>
              <a:buClr>
                <a:srgbClr val="92D050"/>
              </a:buCl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>
              <a:buClr>
                <a:srgbClr val="92D050"/>
              </a:buClr>
              <a:buFont typeface="+mj-lt"/>
              <a:buAutoNum type="arabicPeriod"/>
            </a:pPr>
            <a:r>
              <a:rPr lang="fr-FR" dirty="0"/>
              <a:t>Application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6959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1. </a:t>
            </a:r>
            <a:r>
              <a:rPr lang="fr-FR" b="0" dirty="0" err="1" smtClean="0"/>
              <a:t>Preprocessing</a:t>
            </a:r>
            <a:endParaRPr lang="fr-FR" b="0" dirty="0"/>
          </a:p>
        </p:txBody>
      </p:sp>
      <p:pic>
        <p:nvPicPr>
          <p:cNvPr id="6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8105" y="2669365"/>
            <a:ext cx="5927163" cy="406277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38148" y="2693302"/>
            <a:ext cx="56881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Lorsqu’on convertit un texte au format numérique, chaque mot </a:t>
            </a:r>
            <a:r>
              <a:rPr lang="fr-FR" sz="1400" dirty="0" smtClean="0"/>
              <a:t>a </a:t>
            </a:r>
            <a:r>
              <a:rPr lang="fr-FR" sz="1400" dirty="0" smtClean="0"/>
              <a:t>une valeur. 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On </a:t>
            </a:r>
            <a:r>
              <a:rPr lang="fr-FR" sz="1400" dirty="0" smtClean="0"/>
              <a:t>peut le formater préalablement, afin de ne pas avoir trop de valeurs différentes pour des mots similaires: </a:t>
            </a:r>
          </a:p>
          <a:p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Enlever les mots redondants (le, la, un, une …)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Utiliser les formes radicales des mots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Enlever la ponctuation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Enlever les accents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Enlever la casse</a:t>
            </a:r>
            <a:endParaRPr lang="fr-FR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4285469" y="2113890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1. Formatage </a:t>
            </a:r>
            <a:r>
              <a:rPr lang="fr-FR" u="sng" dirty="0"/>
              <a:t>du texte</a:t>
            </a:r>
          </a:p>
        </p:txBody>
      </p:sp>
      <p:sp>
        <p:nvSpPr>
          <p:cNvPr id="4" name="Rectangle avec coins arrondis du même côté 3"/>
          <p:cNvSpPr/>
          <p:nvPr/>
        </p:nvSpPr>
        <p:spPr>
          <a:xfrm>
            <a:off x="396511" y="5222879"/>
            <a:ext cx="1626499" cy="501706"/>
          </a:xfrm>
          <a:prstGeom prst="round2Same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isposition.</a:t>
            </a:r>
            <a:endParaRPr lang="fr-FR" dirty="0"/>
          </a:p>
        </p:txBody>
      </p:sp>
      <p:sp>
        <p:nvSpPr>
          <p:cNvPr id="8" name="Rectangle avec coins arrondis du même côté 7"/>
          <p:cNvSpPr/>
          <p:nvPr/>
        </p:nvSpPr>
        <p:spPr>
          <a:xfrm>
            <a:off x="396509" y="6108139"/>
            <a:ext cx="1626499" cy="501706"/>
          </a:xfrm>
          <a:prstGeom prst="round2Same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isposition</a:t>
            </a:r>
            <a:endParaRPr lang="fr-FR" dirty="0"/>
          </a:p>
        </p:txBody>
      </p:sp>
      <p:sp>
        <p:nvSpPr>
          <p:cNvPr id="9" name="Rectangle avec coins arrondis du même côté 8"/>
          <p:cNvSpPr/>
          <p:nvPr/>
        </p:nvSpPr>
        <p:spPr>
          <a:xfrm>
            <a:off x="2658970" y="5632610"/>
            <a:ext cx="1626499" cy="501706"/>
          </a:xfrm>
          <a:prstGeom prst="round2Same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isposition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023009" y="6042801"/>
            <a:ext cx="635961" cy="31619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0"/>
          </p:cNvCxnSpPr>
          <p:nvPr/>
        </p:nvCxnSpPr>
        <p:spPr>
          <a:xfrm>
            <a:off x="2023010" y="5473732"/>
            <a:ext cx="635960" cy="25085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96743" y="1112450"/>
            <a:ext cx="1196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Avant de passer un texte dans un modèle, </a:t>
            </a:r>
            <a:r>
              <a:rPr lang="fr-FR" sz="1400" dirty="0" smtClean="0"/>
              <a:t>pour </a:t>
            </a:r>
            <a:r>
              <a:rPr lang="fr-FR" sz="1400" dirty="0"/>
              <a:t>l’entraîner ou pour les prédictions, il faut </a:t>
            </a:r>
            <a:r>
              <a:rPr lang="fr-FR" sz="1400" dirty="0" smtClean="0"/>
              <a:t>le </a:t>
            </a:r>
            <a:r>
              <a:rPr lang="fr-FR" sz="1400" dirty="0"/>
              <a:t>convertir au format </a:t>
            </a:r>
            <a:r>
              <a:rPr lang="fr-FR" sz="1400" dirty="0" smtClean="0"/>
              <a:t>numérique.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3773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1. </a:t>
            </a:r>
            <a:r>
              <a:rPr lang="fr-FR" b="0" dirty="0" err="1" smtClean="0"/>
              <a:t>Preprocessing</a:t>
            </a:r>
            <a:endParaRPr lang="fr-FR" b="0" dirty="0"/>
          </a:p>
        </p:txBody>
      </p:sp>
      <p:sp>
        <p:nvSpPr>
          <p:cNvPr id="3" name="ZoneTexte 2"/>
          <p:cNvSpPr txBox="1"/>
          <p:nvPr/>
        </p:nvSpPr>
        <p:spPr>
          <a:xfrm>
            <a:off x="138148" y="1145143"/>
            <a:ext cx="1195135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2</a:t>
            </a:r>
            <a:r>
              <a:rPr lang="fr-FR" u="sng" dirty="0" smtClean="0"/>
              <a:t>. Conversion </a:t>
            </a:r>
            <a:r>
              <a:rPr lang="fr-FR" u="sng" dirty="0"/>
              <a:t>du texte au format </a:t>
            </a:r>
            <a:r>
              <a:rPr lang="fr-FR" u="sng" dirty="0" smtClean="0"/>
              <a:t>numérique</a:t>
            </a:r>
          </a:p>
          <a:p>
            <a:pPr algn="ctr"/>
            <a:endParaRPr lang="fr-FR" b="1" u="sng" dirty="0"/>
          </a:p>
          <a:p>
            <a:pPr algn="ctr"/>
            <a:r>
              <a:rPr lang="fr-FR" b="1" dirty="0" smtClean="0"/>
              <a:t>Tf-</a:t>
            </a:r>
            <a:r>
              <a:rPr lang="fr-FR" b="1" dirty="0" err="1" smtClean="0"/>
              <a:t>Idf</a:t>
            </a:r>
            <a:endParaRPr lang="fr-FR" b="1" dirty="0"/>
          </a:p>
          <a:p>
            <a:endParaRPr lang="fr-FR" dirty="0"/>
          </a:p>
          <a:p>
            <a:r>
              <a:rPr lang="fr-FR" sz="1400" dirty="0"/>
              <a:t>Cet encodage permet de détecter les mots qui apparaissent plus souvent relativement à </a:t>
            </a:r>
            <a:r>
              <a:rPr lang="fr-FR" sz="1400" dirty="0" smtClean="0"/>
              <a:t>leur fréquence dans l’ensemble </a:t>
            </a:r>
            <a:r>
              <a:rPr lang="fr-FR" sz="1400" dirty="0"/>
              <a:t>des documents.</a:t>
            </a:r>
          </a:p>
          <a:p>
            <a:endParaRPr lang="fr-FR" sz="1400" dirty="0"/>
          </a:p>
          <a:p>
            <a:r>
              <a:rPr lang="fr-FR" sz="1400" dirty="0"/>
              <a:t>Tf-</a:t>
            </a:r>
            <a:r>
              <a:rPr lang="fr-FR" sz="1400" dirty="0" err="1"/>
              <a:t>Idf</a:t>
            </a:r>
            <a:r>
              <a:rPr lang="fr-FR" sz="1400" dirty="0"/>
              <a:t> </a:t>
            </a:r>
            <a:r>
              <a:rPr lang="fr-FR" sz="1400" dirty="0" smtClean="0"/>
              <a:t>d’un </a:t>
            </a:r>
            <a:r>
              <a:rPr lang="fr-FR" sz="1400" dirty="0"/>
              <a:t>mot = (Nombre de fois ou il y a le mot dans le document / Nombre de mots dans le document) * log(nombre de documents / nombre de documents contenant le mot) 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90446"/>
              </p:ext>
            </p:extLst>
          </p:nvPr>
        </p:nvGraphicFramePr>
        <p:xfrm>
          <a:off x="4248316" y="3885185"/>
          <a:ext cx="7687438" cy="161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58">
                  <a:extLst>
                    <a:ext uri="{9D8B030D-6E8A-4147-A177-3AD203B41FA5}">
                      <a16:colId xmlns:a16="http://schemas.microsoft.com/office/drawing/2014/main" val="3351567224"/>
                    </a:ext>
                  </a:extLst>
                </a:gridCol>
                <a:gridCol w="698858">
                  <a:extLst>
                    <a:ext uri="{9D8B030D-6E8A-4147-A177-3AD203B41FA5}">
                      <a16:colId xmlns:a16="http://schemas.microsoft.com/office/drawing/2014/main" val="437621351"/>
                    </a:ext>
                  </a:extLst>
                </a:gridCol>
                <a:gridCol w="859045">
                  <a:extLst>
                    <a:ext uri="{9D8B030D-6E8A-4147-A177-3AD203B41FA5}">
                      <a16:colId xmlns:a16="http://schemas.microsoft.com/office/drawing/2014/main" val="1653226480"/>
                    </a:ext>
                  </a:extLst>
                </a:gridCol>
                <a:gridCol w="664464">
                  <a:extLst>
                    <a:ext uri="{9D8B030D-6E8A-4147-A177-3AD203B41FA5}">
                      <a16:colId xmlns:a16="http://schemas.microsoft.com/office/drawing/2014/main" val="1589936861"/>
                    </a:ext>
                  </a:extLst>
                </a:gridCol>
                <a:gridCol w="639272">
                  <a:extLst>
                    <a:ext uri="{9D8B030D-6E8A-4147-A177-3AD203B41FA5}">
                      <a16:colId xmlns:a16="http://schemas.microsoft.com/office/drawing/2014/main" val="4256730222"/>
                    </a:ext>
                  </a:extLst>
                </a:gridCol>
                <a:gridCol w="632651">
                  <a:extLst>
                    <a:ext uri="{9D8B030D-6E8A-4147-A177-3AD203B41FA5}">
                      <a16:colId xmlns:a16="http://schemas.microsoft.com/office/drawing/2014/main" val="2015750215"/>
                    </a:ext>
                  </a:extLst>
                </a:gridCol>
                <a:gridCol w="698858">
                  <a:extLst>
                    <a:ext uri="{9D8B030D-6E8A-4147-A177-3AD203B41FA5}">
                      <a16:colId xmlns:a16="http://schemas.microsoft.com/office/drawing/2014/main" val="4260894284"/>
                    </a:ext>
                  </a:extLst>
                </a:gridCol>
                <a:gridCol w="698858">
                  <a:extLst>
                    <a:ext uri="{9D8B030D-6E8A-4147-A177-3AD203B41FA5}">
                      <a16:colId xmlns:a16="http://schemas.microsoft.com/office/drawing/2014/main" val="2406290249"/>
                    </a:ext>
                  </a:extLst>
                </a:gridCol>
                <a:gridCol w="698858">
                  <a:extLst>
                    <a:ext uri="{9D8B030D-6E8A-4147-A177-3AD203B41FA5}">
                      <a16:colId xmlns:a16="http://schemas.microsoft.com/office/drawing/2014/main" val="4096521141"/>
                    </a:ext>
                  </a:extLst>
                </a:gridCol>
                <a:gridCol w="698858">
                  <a:extLst>
                    <a:ext uri="{9D8B030D-6E8A-4147-A177-3AD203B41FA5}">
                      <a16:colId xmlns:a16="http://schemas.microsoft.com/office/drawing/2014/main" val="1972859404"/>
                    </a:ext>
                  </a:extLst>
                </a:gridCol>
                <a:gridCol w="698858">
                  <a:extLst>
                    <a:ext uri="{9D8B030D-6E8A-4147-A177-3AD203B41FA5}">
                      <a16:colId xmlns:a16="http://schemas.microsoft.com/office/drawing/2014/main" val="1786717976"/>
                    </a:ext>
                  </a:extLst>
                </a:gridCol>
              </a:tblGrid>
              <a:tr h="5642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aimé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film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Je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n’ai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mal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09024"/>
                  </a:ext>
                </a:extLst>
              </a:tr>
              <a:tr h="32243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0,22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0,22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0,08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0,08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1905"/>
                  </a:ext>
                </a:extLst>
              </a:tr>
              <a:tr h="32243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4624"/>
                  </a:ext>
                </a:extLst>
              </a:tr>
              <a:tr h="32243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693164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33591" y="4262026"/>
            <a:ext cx="3514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On a aimé le film                        </a:t>
            </a:r>
          </a:p>
          <a:p>
            <a:r>
              <a:rPr lang="fr-FR" sz="1400" dirty="0" smtClean="0"/>
              <a:t>Je n’ai pas aimé le film</a:t>
            </a:r>
          </a:p>
          <a:p>
            <a:r>
              <a:rPr lang="fr-FR" sz="1400" dirty="0" smtClean="0"/>
              <a:t>Le film est pas mal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227757" y="5840026"/>
            <a:ext cx="10125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Exemple pour les </a:t>
            </a:r>
            <a:r>
              <a:rPr lang="fr-FR" sz="1400" dirty="0" err="1" smtClean="0"/>
              <a:t>tf-idf</a:t>
            </a:r>
            <a:r>
              <a:rPr lang="fr-FR" sz="1400" dirty="0" smtClean="0"/>
              <a:t> dans la première phrase: on: (1/5) * log(3/1) = 0,22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								a: (1/5) * log(3/1) = 0,22</a:t>
            </a:r>
          </a:p>
          <a:p>
            <a:r>
              <a:rPr lang="fr-FR" sz="1400" dirty="0"/>
              <a:t>	</a:t>
            </a:r>
            <a:r>
              <a:rPr lang="fr-FR" sz="1400" dirty="0" smtClean="0"/>
              <a:t>								aimé: (1/5) * log(3/2) = 0,08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8095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1. </a:t>
            </a:r>
            <a:r>
              <a:rPr lang="fr-FR" b="0" dirty="0" err="1"/>
              <a:t>Preprocessing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94207" y="1229989"/>
            <a:ext cx="116120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CountVectorizer</a:t>
            </a:r>
            <a:endParaRPr lang="fr-FR" b="1" dirty="0"/>
          </a:p>
          <a:p>
            <a:endParaRPr lang="fr-FR" sz="1400" dirty="0"/>
          </a:p>
          <a:p>
            <a:r>
              <a:rPr lang="fr-FR" sz="1400" dirty="0" smtClean="0"/>
              <a:t>Cet algorithme compte l’occurrence </a:t>
            </a:r>
            <a:r>
              <a:rPr lang="fr-FR" sz="1400" dirty="0" smtClean="0"/>
              <a:t>de chaque mots dans le document.</a:t>
            </a:r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92" y="2602011"/>
            <a:ext cx="8724900" cy="8858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92" y="4059639"/>
            <a:ext cx="8448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41" y="3108648"/>
            <a:ext cx="5457825" cy="18383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05841" y="2524715"/>
            <a:ext cx="653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Matrice de mots issue d’un </a:t>
            </a:r>
            <a:r>
              <a:rPr lang="fr-FR" dirty="0" err="1" smtClean="0"/>
              <a:t>CountVectorizer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45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Modèles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3723" y="1194760"/>
            <a:ext cx="118866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Un </a:t>
            </a:r>
            <a:r>
              <a:rPr lang="fr-FR" sz="1400" b="1" dirty="0"/>
              <a:t>modèle</a:t>
            </a:r>
            <a:r>
              <a:rPr lang="fr-FR" sz="1400" dirty="0"/>
              <a:t> est un algorithme qui a été formé à partir d’un ensemble de données pour accomplir une tâche donnée.</a:t>
            </a:r>
          </a:p>
          <a:p>
            <a:pPr algn="ctr"/>
            <a:endParaRPr lang="fr-FR" b="1" dirty="0" smtClean="0"/>
          </a:p>
          <a:p>
            <a:pPr algn="ctr"/>
            <a:r>
              <a:rPr lang="fr-FR" b="1" dirty="0" smtClean="0"/>
              <a:t>1. </a:t>
            </a:r>
            <a:r>
              <a:rPr lang="fr-FR" b="1" dirty="0" err="1" smtClean="0"/>
              <a:t>Decision</a:t>
            </a:r>
            <a:r>
              <a:rPr lang="fr-FR" b="1" dirty="0" smtClean="0"/>
              <a:t> </a:t>
            </a:r>
            <a:r>
              <a:rPr lang="fr-FR" b="1" dirty="0" err="1"/>
              <a:t>Tree</a:t>
            </a:r>
            <a:r>
              <a:rPr lang="fr-FR" b="1" dirty="0"/>
              <a:t> Classifier</a:t>
            </a:r>
            <a:endParaRPr lang="fr-FR" b="1" dirty="0" smtClean="0"/>
          </a:p>
          <a:p>
            <a:endParaRPr lang="fr-FR" sz="1400" dirty="0" smtClean="0"/>
          </a:p>
          <a:p>
            <a:r>
              <a:rPr lang="fr-FR" sz="1400" dirty="0" smtClean="0"/>
              <a:t>Le </a:t>
            </a:r>
            <a:r>
              <a:rPr lang="fr-FR" sz="1400" dirty="0" smtClean="0"/>
              <a:t>but de l’arbre de décision est de réussir à déterminer quelle caractéristique permet le mieux de différencier le jeu de données d’entrée, par rapport à la sortie attendue.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0" y="3000553"/>
            <a:ext cx="8502043" cy="845454"/>
          </a:xfrm>
          <a:prstGeom prst="rect">
            <a:avLst/>
          </a:prstGeom>
        </p:spPr>
      </p:pic>
      <p:sp>
        <p:nvSpPr>
          <p:cNvPr id="5" name="Rectangle avec coins rognés en diagonale 4"/>
          <p:cNvSpPr/>
          <p:nvPr/>
        </p:nvSpPr>
        <p:spPr>
          <a:xfrm>
            <a:off x="1532157" y="4153991"/>
            <a:ext cx="2120114" cy="801111"/>
          </a:xfrm>
          <a:prstGeom prst="snip2Diag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cmd &gt;= </a:t>
            </a:r>
            <a:r>
              <a:rPr lang="fr-FR" sz="1400" dirty="0" smtClean="0"/>
              <a:t>0,2</a:t>
            </a:r>
            <a:endParaRPr lang="fr-FR" sz="1400" dirty="0"/>
          </a:p>
        </p:txBody>
      </p:sp>
      <p:sp>
        <p:nvSpPr>
          <p:cNvPr id="8" name="Rectangle avec coins rognés en diagonale 7"/>
          <p:cNvSpPr/>
          <p:nvPr/>
        </p:nvSpPr>
        <p:spPr>
          <a:xfrm>
            <a:off x="152963" y="5685813"/>
            <a:ext cx="2240910" cy="996669"/>
          </a:xfrm>
          <a:prstGeom prst="snip2Diag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/>
              <a:t>cmd </a:t>
            </a:r>
          </a:p>
          <a:p>
            <a:pPr algn="ctr"/>
            <a:r>
              <a:rPr lang="fr-FR" sz="1400" dirty="0"/>
              <a:t>oui                    non</a:t>
            </a:r>
          </a:p>
          <a:p>
            <a:r>
              <a:rPr lang="fr-FR" sz="1400" dirty="0" smtClean="0"/>
              <a:t>    80</a:t>
            </a:r>
            <a:r>
              <a:rPr lang="fr-FR" sz="1400" dirty="0"/>
              <a:t>			   </a:t>
            </a:r>
            <a:r>
              <a:rPr lang="fr-FR" sz="1400" dirty="0" smtClean="0"/>
              <a:t>5  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7971496" y="2710886"/>
            <a:ext cx="6869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Sortie</a:t>
            </a:r>
            <a:endParaRPr lang="fr-FR" sz="900" dirty="0"/>
          </a:p>
        </p:txBody>
      </p:sp>
      <p:sp>
        <p:nvSpPr>
          <p:cNvPr id="11" name="Rectangle avec coins rognés en diagonale 10"/>
          <p:cNvSpPr/>
          <p:nvPr/>
        </p:nvSpPr>
        <p:spPr>
          <a:xfrm>
            <a:off x="2992393" y="5685813"/>
            <a:ext cx="2240910" cy="996669"/>
          </a:xfrm>
          <a:prstGeom prst="snip2Diag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/>
              <a:t>cmd </a:t>
            </a:r>
          </a:p>
          <a:p>
            <a:r>
              <a:rPr lang="fr-FR" sz="1400" dirty="0" smtClean="0"/>
              <a:t>   oui                      non</a:t>
            </a:r>
            <a:endParaRPr lang="fr-FR" sz="1400" dirty="0"/>
          </a:p>
          <a:p>
            <a:pPr algn="ctr"/>
            <a:r>
              <a:rPr lang="fr-FR" sz="1400" dirty="0" smtClean="0"/>
              <a:t>   70</a:t>
            </a:r>
            <a:r>
              <a:rPr lang="fr-FR" sz="1400" dirty="0"/>
              <a:t>	         	           2800           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1750301" y="4958066"/>
            <a:ext cx="347958" cy="721819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275372" y="4958066"/>
            <a:ext cx="487183" cy="72182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 rot="17821691">
            <a:off x="1404352" y="4903084"/>
            <a:ext cx="9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Vrai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 rot="3309774">
            <a:off x="3276977" y="5214934"/>
            <a:ext cx="9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Faux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599748" y="4262294"/>
            <a:ext cx="629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Dans le cas d’un texte, chaque mot représente une caractéristique</a:t>
            </a:r>
            <a:r>
              <a:rPr lang="fr-FR" sz="1400" dirty="0" smtClean="0"/>
              <a:t>.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2880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Classifier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1573" y="1196638"/>
            <a:ext cx="1177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Pour calculer cela, on </a:t>
            </a:r>
            <a:r>
              <a:rPr lang="fr-FR" sz="1400" dirty="0" smtClean="0"/>
              <a:t>utilise </a:t>
            </a:r>
            <a:r>
              <a:rPr lang="fr-FR" sz="1400" dirty="0" smtClean="0"/>
              <a:t>la Gini </a:t>
            </a:r>
            <a:r>
              <a:rPr lang="fr-FR" sz="1400" dirty="0" err="1" smtClean="0"/>
              <a:t>Impurity</a:t>
            </a:r>
            <a:r>
              <a:rPr lang="fr-FR" sz="1400" dirty="0" smtClean="0"/>
              <a:t>. 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4445477" y="2023009"/>
            <a:ext cx="8145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La </a:t>
            </a:r>
            <a:r>
              <a:rPr lang="fr-FR" sz="1400" b="1" dirty="0" err="1" smtClean="0"/>
              <a:t>gini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impurity</a:t>
            </a:r>
            <a:r>
              <a:rPr lang="fr-FR" sz="1400" b="1" dirty="0" smtClean="0"/>
              <a:t> pour une feuille = 1 – (probabilité « oui »)² - (probabilité  « non »)²</a:t>
            </a:r>
          </a:p>
          <a:p>
            <a:r>
              <a:rPr lang="fr-FR" sz="1400" dirty="0" smtClean="0"/>
              <a:t>pour la feuille de gauche : 1 – (80/85)² - (5/85)² = 0,11</a:t>
            </a:r>
          </a:p>
          <a:p>
            <a:r>
              <a:rPr lang="fr-FR" sz="1400" dirty="0" smtClean="0"/>
              <a:t>pour la feuille de droite : 0,05</a:t>
            </a:r>
          </a:p>
          <a:p>
            <a:endParaRPr lang="fr-FR" sz="1400" dirty="0"/>
          </a:p>
          <a:p>
            <a:r>
              <a:rPr lang="fr-FR" sz="1400" b="1" dirty="0" smtClean="0"/>
              <a:t>Total Gini </a:t>
            </a:r>
            <a:r>
              <a:rPr lang="fr-FR" sz="1400" b="1" dirty="0" err="1" smtClean="0"/>
              <a:t>Impurity</a:t>
            </a:r>
            <a:r>
              <a:rPr lang="fr-FR" sz="1400" b="1" dirty="0" smtClean="0"/>
              <a:t> = moyenne pondérée des </a:t>
            </a:r>
            <a:r>
              <a:rPr lang="fr-FR" sz="1400" b="1" dirty="0" smtClean="0"/>
              <a:t>feuilles</a:t>
            </a:r>
            <a:r>
              <a:rPr lang="fr-FR" sz="1400" dirty="0" smtClean="0"/>
              <a:t>		          </a:t>
            </a:r>
          </a:p>
          <a:p>
            <a:r>
              <a:rPr lang="fr-FR" sz="1400" dirty="0"/>
              <a:t>T</a:t>
            </a:r>
            <a:r>
              <a:rPr lang="fr-FR" sz="1400" dirty="0" smtClean="0"/>
              <a:t>otal = (85/2955) </a:t>
            </a:r>
            <a:r>
              <a:rPr lang="fr-FR" sz="1400" dirty="0"/>
              <a:t>* </a:t>
            </a:r>
            <a:r>
              <a:rPr lang="fr-FR" sz="1400" dirty="0" smtClean="0"/>
              <a:t>0,11 </a:t>
            </a:r>
            <a:r>
              <a:rPr lang="fr-FR" sz="1400" dirty="0"/>
              <a:t>+ </a:t>
            </a:r>
            <a:r>
              <a:rPr lang="fr-FR" sz="1400" dirty="0" smtClean="0"/>
              <a:t>(2870/2955) </a:t>
            </a:r>
            <a:r>
              <a:rPr lang="fr-FR" sz="1400" dirty="0"/>
              <a:t>* </a:t>
            </a:r>
            <a:r>
              <a:rPr lang="fr-FR" sz="1400" dirty="0" smtClean="0"/>
              <a:t>0,05 </a:t>
            </a:r>
            <a:r>
              <a:rPr lang="fr-FR" sz="1400" dirty="0"/>
              <a:t>= </a:t>
            </a:r>
            <a:r>
              <a:rPr lang="fr-FR" sz="1400" dirty="0" smtClean="0"/>
              <a:t>0,052 </a:t>
            </a:r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133350" y="4736214"/>
            <a:ext cx="118509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Donc la </a:t>
            </a:r>
            <a:r>
              <a:rPr lang="fr-FR" sz="1400" dirty="0" err="1" smtClean="0"/>
              <a:t>gini</a:t>
            </a:r>
            <a:r>
              <a:rPr lang="fr-FR" sz="1400" dirty="0" smtClean="0"/>
              <a:t> </a:t>
            </a:r>
            <a:r>
              <a:rPr lang="fr-FR" sz="1400" dirty="0" err="1" smtClean="0"/>
              <a:t>impurity</a:t>
            </a:r>
            <a:r>
              <a:rPr lang="fr-FR" sz="1400" dirty="0" smtClean="0"/>
              <a:t> pour cette valeur de cmd est </a:t>
            </a:r>
            <a:r>
              <a:rPr lang="fr-FR" sz="1400" dirty="0" smtClean="0"/>
              <a:t>0,052, on </a:t>
            </a:r>
            <a:r>
              <a:rPr lang="fr-FR" sz="1400" dirty="0" smtClean="0"/>
              <a:t>refait le même calcul toutes les valeurs </a:t>
            </a:r>
            <a:r>
              <a:rPr lang="fr-FR" sz="1400" dirty="0" smtClean="0"/>
              <a:t>possibles de chaque mot, et on prend la plus faible.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71492" y="4085692"/>
            <a:ext cx="12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0,11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037734" y="4085692"/>
            <a:ext cx="12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0,05</a:t>
            </a:r>
            <a:endParaRPr lang="fr-FR" sz="1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8" y="2023009"/>
            <a:ext cx="3993163" cy="20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2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Classifier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38148" y="1305531"/>
            <a:ext cx="1079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Une fois qu’on a calculé la </a:t>
            </a:r>
            <a:r>
              <a:rPr lang="fr-FR" sz="1400" dirty="0" err="1" smtClean="0"/>
              <a:t>gini</a:t>
            </a:r>
            <a:r>
              <a:rPr lang="fr-FR" sz="1400" dirty="0" smtClean="0"/>
              <a:t> </a:t>
            </a:r>
            <a:r>
              <a:rPr lang="fr-FR" sz="1400" dirty="0" err="1" smtClean="0"/>
              <a:t>impurity</a:t>
            </a:r>
            <a:r>
              <a:rPr lang="fr-FR" sz="1400" dirty="0" smtClean="0"/>
              <a:t> pour chaque valeur, on prend la </a:t>
            </a:r>
            <a:r>
              <a:rPr lang="fr-FR" sz="1400" dirty="0"/>
              <a:t>plus faible, toutes caractéristiques confondues, pour déterminer le nœud de l’arbre de décision</a:t>
            </a:r>
            <a:r>
              <a:rPr lang="fr-FR" sz="1400" dirty="0" smtClean="0"/>
              <a:t>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950" y="3199485"/>
            <a:ext cx="1151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On répète ces étapes jusqu’à une certaine profondeur, ou jusqu’à ce que les feuilles soient pures (composées d’une seule sortie</a:t>
            </a:r>
            <a:r>
              <a:rPr lang="fr-FR" sz="1400" dirty="0" smtClean="0"/>
              <a:t>).</a:t>
            </a:r>
            <a:endParaRPr lang="fr-FR" sz="1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32" y="2035988"/>
            <a:ext cx="2438400" cy="8382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54" y="3651304"/>
            <a:ext cx="6513482" cy="2861661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3315621" y="5761529"/>
            <a:ext cx="126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538918" y="6436336"/>
            <a:ext cx="126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7767679" y="6436337"/>
            <a:ext cx="126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92891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8148" y="1215178"/>
            <a:ext cx="1151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Dans les arbres de régression, chaque feuille représente une valeur numérique, exemple:</a:t>
            </a:r>
            <a:endParaRPr lang="fr-FR" sz="1400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106241" y="2243879"/>
            <a:ext cx="3800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Pour chaque caractéristique de notre jeu de données, on calcule, à chaque valeur, la somme des résidus au carré.</a:t>
            </a:r>
          </a:p>
          <a:p>
            <a:endParaRPr lang="fr-FR" sz="1400" dirty="0" smtClean="0"/>
          </a:p>
          <a:p>
            <a:r>
              <a:rPr lang="fr-FR" sz="1400" dirty="0" smtClean="0"/>
              <a:t>Exemple: Entre 9 et 10 mg de dosage, on calcule premièrement la moyenne des sorties pour faire la prédiction des sorties de chaque côté. </a:t>
            </a:r>
          </a:p>
          <a:p>
            <a:endParaRPr lang="fr-FR" sz="1400" dirty="0"/>
          </a:p>
          <a:p>
            <a:r>
              <a:rPr lang="fr-FR" sz="1400" dirty="0" smtClean="0"/>
              <a:t>On aurait donc à gauche 0 et à droite environ 45. Ensuite, on peut faire la somme des résidus au carré, on additionne chaque (valeur prédite – valeur réelle)². ex (0 – 0)² + (0 – 0)² + … + (45 - 11)² + (45 - 24)² + …</a:t>
            </a:r>
          </a:p>
          <a:p>
            <a:r>
              <a:rPr lang="fr-FR" sz="1400" dirty="0" smtClean="0"/>
              <a:t>Une fois qu’on à fait cela pour chaque valeur de chaque caractéristique, on prend la caractéristique correspondant à la somme des résidus au carré la plus faible</a:t>
            </a:r>
            <a:endParaRPr lang="fr-FR" sz="1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8" y="2243879"/>
            <a:ext cx="7886700" cy="430183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075" y="1215178"/>
            <a:ext cx="2294462" cy="8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5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Plan</a:t>
            </a:r>
            <a:endParaRPr lang="fr-FR" b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0087" y="1600201"/>
            <a:ext cx="10554574" cy="4619624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92D050"/>
              </a:buClr>
              <a:buFont typeface="+mj-lt"/>
              <a:buAutoNum type="arabicPeriod"/>
            </a:pPr>
            <a:r>
              <a:rPr lang="fr-FR" dirty="0" smtClean="0"/>
              <a:t>Contexte</a:t>
            </a:r>
          </a:p>
          <a:p>
            <a:pPr lvl="1">
              <a:buClr>
                <a:srgbClr val="92D050"/>
              </a:buClr>
              <a:buFont typeface="+mj-lt"/>
              <a:buAutoNum type="arabicPeriod"/>
            </a:pPr>
            <a:r>
              <a:rPr lang="fr-FR" dirty="0" smtClean="0"/>
              <a:t>Définition de la problématique</a:t>
            </a:r>
          </a:p>
          <a:p>
            <a:pPr lvl="1">
              <a:buClr>
                <a:srgbClr val="92D050"/>
              </a:buClr>
              <a:buFont typeface="+mj-lt"/>
              <a:buAutoNum type="arabicPeriod"/>
            </a:pPr>
            <a:r>
              <a:rPr lang="fr-FR" dirty="0"/>
              <a:t>Q</a:t>
            </a:r>
            <a:r>
              <a:rPr lang="fr-FR" dirty="0" smtClean="0"/>
              <a:t>uel examen ?</a:t>
            </a:r>
          </a:p>
          <a:p>
            <a:pPr lvl="1">
              <a:buClr>
                <a:srgbClr val="92D050"/>
              </a:buClr>
              <a:buFont typeface="+mj-lt"/>
              <a:buAutoNum type="arabicPeriod"/>
            </a:pPr>
            <a:r>
              <a:rPr lang="fr-FR" dirty="0" smtClean="0"/>
              <a:t>Définitions</a:t>
            </a:r>
            <a:endParaRPr lang="fr-FR" dirty="0" smtClean="0"/>
          </a:p>
          <a:p>
            <a:pPr lvl="1">
              <a:buClr>
                <a:srgbClr val="92D050"/>
              </a:buClr>
              <a:buFont typeface="+mj-lt"/>
              <a:buAutoNum type="arabicPeriod"/>
            </a:pPr>
            <a:r>
              <a:rPr lang="fr-FR" dirty="0" smtClean="0"/>
              <a:t>Comment </a:t>
            </a:r>
            <a:r>
              <a:rPr lang="fr-FR" dirty="0" smtClean="0"/>
              <a:t>?</a:t>
            </a:r>
          </a:p>
          <a:p>
            <a:pPr>
              <a:buClr>
                <a:srgbClr val="92D050"/>
              </a:buClr>
              <a:buFont typeface="+mj-lt"/>
              <a:buAutoNum type="arabicPeriod"/>
            </a:pPr>
            <a:r>
              <a:rPr lang="fr-FR" dirty="0" smtClean="0"/>
              <a:t>Mon </a:t>
            </a:r>
            <a:r>
              <a:rPr lang="fr-FR" dirty="0"/>
              <a:t>interprétation du </a:t>
            </a:r>
            <a:r>
              <a:rPr lang="fr-FR" dirty="0" smtClean="0"/>
              <a:t>problème</a:t>
            </a:r>
          </a:p>
          <a:p>
            <a:pPr>
              <a:buClr>
                <a:srgbClr val="92D050"/>
              </a:buClr>
              <a:buFont typeface="+mj-lt"/>
              <a:buAutoNum type="arabicPeriod"/>
            </a:pPr>
            <a:r>
              <a:rPr lang="fr-FR" dirty="0" smtClean="0"/>
              <a:t>Fonctionnement du machine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marL="800100" lvl="1" indent="-342900">
              <a:buClr>
                <a:srgbClr val="92D050"/>
              </a:buClr>
              <a:buFont typeface="+mj-lt"/>
              <a:buAutoNum type="arabicPeriod"/>
            </a:pPr>
            <a:r>
              <a:rPr lang="fr-FR" dirty="0" smtClean="0"/>
              <a:t>Fonctionnement général</a:t>
            </a:r>
          </a:p>
          <a:p>
            <a:pPr marL="800100" lvl="1" indent="-342900">
              <a:buClr>
                <a:srgbClr val="92D050"/>
              </a:buClr>
              <a:buFont typeface="+mj-lt"/>
              <a:buAutoNum type="arabicPeriod"/>
            </a:pPr>
            <a:r>
              <a:rPr lang="fr-FR" dirty="0" err="1" smtClean="0"/>
              <a:t>Preprocessing</a:t>
            </a:r>
            <a:endParaRPr lang="fr-FR" dirty="0" smtClean="0"/>
          </a:p>
          <a:p>
            <a:pPr marL="800100" lvl="1" indent="-342900">
              <a:buClr>
                <a:srgbClr val="92D050"/>
              </a:buClr>
              <a:buFont typeface="+mj-lt"/>
              <a:buAutoNum type="arabicPeriod"/>
            </a:pPr>
            <a:r>
              <a:rPr lang="fr-FR" dirty="0" smtClean="0"/>
              <a:t>Modèles</a:t>
            </a:r>
          </a:p>
          <a:p>
            <a:pPr marL="1200150" lvl="2" indent="-342900">
              <a:buClr>
                <a:srgbClr val="92D050"/>
              </a:buClr>
              <a:buFont typeface="+mj-lt"/>
              <a:buAutoNum type="arabicPeriod"/>
            </a:pP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Classifier</a:t>
            </a:r>
          </a:p>
          <a:p>
            <a:pPr marL="1200150" lvl="2" indent="-342900">
              <a:buClr>
                <a:srgbClr val="92D050"/>
              </a:buClr>
              <a:buFont typeface="+mj-lt"/>
              <a:buAutoNum type="arabicPeriod"/>
            </a:pP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Regressor</a:t>
            </a:r>
            <a:endParaRPr lang="fr-FR" dirty="0" smtClean="0"/>
          </a:p>
          <a:p>
            <a:pPr marL="1200150" lvl="2" indent="-342900">
              <a:buClr>
                <a:srgbClr val="92D050"/>
              </a:buClr>
              <a:buFont typeface="+mj-lt"/>
              <a:buAutoNum type="arabicPeriod"/>
            </a:pPr>
            <a:r>
              <a:rPr lang="fr-FR" dirty="0" smtClean="0"/>
              <a:t>Gradient </a:t>
            </a:r>
            <a:r>
              <a:rPr lang="fr-FR" dirty="0" err="1" smtClean="0"/>
              <a:t>Boosting</a:t>
            </a:r>
            <a:r>
              <a:rPr lang="fr-FR" dirty="0" smtClean="0"/>
              <a:t> Classifier</a:t>
            </a:r>
            <a:endParaRPr lang="fr-FR" dirty="0" smtClean="0"/>
          </a:p>
          <a:p>
            <a:pPr marL="800100" lvl="1" indent="-342900">
              <a:buClr>
                <a:srgbClr val="92D050"/>
              </a:buClr>
              <a:buFont typeface="+mj-lt"/>
              <a:buAutoNum type="arabicPeriod"/>
            </a:pPr>
            <a:r>
              <a:rPr lang="fr-FR" dirty="0" smtClean="0"/>
              <a:t>Résultats</a:t>
            </a:r>
          </a:p>
          <a:p>
            <a:pPr marL="800100" lvl="1" indent="-342900">
              <a:buClr>
                <a:srgbClr val="92D050"/>
              </a:buClr>
              <a:buFont typeface="+mj-lt"/>
              <a:buAutoNum type="arabicPeriod"/>
            </a:pPr>
            <a:r>
              <a:rPr lang="fr-FR" dirty="0" smtClean="0"/>
              <a:t>Application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892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2698" y="1148462"/>
            <a:ext cx="10802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L’arbre de régression s’arrête lorsque toutes les feuilles ont atteintes un nombre d’échantillons inférieur à un nombre seuil</a:t>
            </a:r>
            <a:r>
              <a:rPr lang="fr-FR" sz="1400" dirty="0" smtClean="0"/>
              <a:t>.</a:t>
            </a:r>
          </a:p>
          <a:p>
            <a:endParaRPr lang="fr-FR" sz="1400" dirty="0"/>
          </a:p>
          <a:p>
            <a:r>
              <a:rPr lang="fr-FR" sz="1400" dirty="0"/>
              <a:t>Dans les arbres de régression, chaque feuille représente une valeur </a:t>
            </a:r>
            <a:r>
              <a:rPr lang="fr-FR" sz="1400" dirty="0" smtClean="0"/>
              <a:t>numérique</a:t>
            </a:r>
            <a:endParaRPr lang="fr-FR" sz="1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97" y="2163858"/>
            <a:ext cx="7382354" cy="417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43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Gradient </a:t>
            </a:r>
            <a:r>
              <a:rPr lang="fr-FR" dirty="0" err="1" smtClean="0"/>
              <a:t>Boosting</a:t>
            </a:r>
            <a:r>
              <a:rPr lang="fr-FR" dirty="0" smtClean="0"/>
              <a:t> Classifier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736" y="114982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Permet de créer une série de modèles simples pour faire ses prédictions.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138148" y="2584959"/>
            <a:ext cx="76065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algorithme de prédiction du modèle = prédiction initiale + série d’arbres de décision corrélés à un coefficient.</a:t>
            </a:r>
          </a:p>
          <a:p>
            <a:endParaRPr lang="fr-FR" sz="1400" b="1" dirty="0"/>
          </a:p>
          <a:p>
            <a:r>
              <a:rPr lang="fr-FR" sz="1400" dirty="0"/>
              <a:t>Le déroulement de la formation du modèle est</a:t>
            </a:r>
            <a:r>
              <a:rPr lang="fr-FR" sz="1400" dirty="0" smtClean="0"/>
              <a:t>:</a:t>
            </a:r>
          </a:p>
          <a:p>
            <a:endParaRPr lang="fr-FR" sz="1400" dirty="0"/>
          </a:p>
          <a:p>
            <a:r>
              <a:rPr lang="fr-FR" sz="1400" dirty="0"/>
              <a:t>1. Calcul </a:t>
            </a:r>
            <a:r>
              <a:rPr lang="fr-FR" sz="1400" dirty="0" smtClean="0"/>
              <a:t>d’une formule de prédiction </a:t>
            </a:r>
            <a:r>
              <a:rPr lang="fr-FR" sz="1400" dirty="0"/>
              <a:t>initiale</a:t>
            </a:r>
          </a:p>
          <a:p>
            <a:r>
              <a:rPr lang="fr-FR" sz="1400" dirty="0"/>
              <a:t>2. Calcul des erreurs résiduelles à partir des prédictions</a:t>
            </a:r>
          </a:p>
          <a:p>
            <a:r>
              <a:rPr lang="fr-FR" sz="1400" dirty="0"/>
              <a:t>3. Calcul </a:t>
            </a:r>
            <a:r>
              <a:rPr lang="fr-FR" sz="1400" dirty="0" smtClean="0"/>
              <a:t>d’un arbre </a:t>
            </a:r>
            <a:r>
              <a:rPr lang="fr-FR" sz="1400" dirty="0"/>
              <a:t>de </a:t>
            </a:r>
            <a:r>
              <a:rPr lang="fr-FR" sz="1400" dirty="0" smtClean="0"/>
              <a:t>décision à partir des erreurs résiduelles</a:t>
            </a:r>
            <a:endParaRPr lang="fr-FR" sz="1400" dirty="0"/>
          </a:p>
          <a:p>
            <a:r>
              <a:rPr lang="fr-FR" sz="1400" dirty="0"/>
              <a:t>4. Calcul des erreurs résiduelles à partir de la nouvelle formule</a:t>
            </a:r>
          </a:p>
          <a:p>
            <a:endParaRPr lang="fr-FR" sz="1400" dirty="0"/>
          </a:p>
          <a:p>
            <a:r>
              <a:rPr lang="fr-FR" sz="1400" dirty="0"/>
              <a:t>On répète l’étape 3 et 4 un certain nombre de fois</a:t>
            </a:r>
          </a:p>
          <a:p>
            <a:endParaRPr lang="fr-FR" sz="1400" b="1" dirty="0" smtClean="0"/>
          </a:p>
          <a:p>
            <a:endParaRPr lang="fr-FR" sz="14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8" y="1654365"/>
            <a:ext cx="7379502" cy="73382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23" y="3146075"/>
            <a:ext cx="4070726" cy="28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2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ésultats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46119" y="1187182"/>
            <a:ext cx="1153924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u="sng" dirty="0" smtClean="0"/>
              <a:t>Les métriques de performance </a:t>
            </a:r>
            <a:r>
              <a:rPr lang="fr-FR" sz="1300" dirty="0" smtClean="0"/>
              <a:t>:</a:t>
            </a:r>
          </a:p>
          <a:p>
            <a:endParaRPr lang="fr-FR" sz="1300" dirty="0" smtClean="0"/>
          </a:p>
          <a:p>
            <a:r>
              <a:rPr lang="fr-FR" sz="1300" dirty="0"/>
              <a:t>	</a:t>
            </a:r>
            <a:r>
              <a:rPr lang="fr-FR" sz="1300" u="sng" dirty="0" err="1"/>
              <a:t>R</a:t>
            </a:r>
            <a:r>
              <a:rPr lang="fr-FR" sz="1300" u="sng" dirty="0" err="1" smtClean="0"/>
              <a:t>oc_auc_score</a:t>
            </a:r>
            <a:r>
              <a:rPr lang="fr-FR" sz="1300" dirty="0" smtClean="0"/>
              <a:t> : </a:t>
            </a:r>
            <a:r>
              <a:rPr lang="fr-FR" sz="1300" dirty="0"/>
              <a:t>A</a:t>
            </a:r>
            <a:r>
              <a:rPr lang="fr-FR" sz="1300" dirty="0" smtClean="0"/>
              <a:t>ire sous la courbe qui représente sensibilité par rapport à 1 - la spécificité à différents seuils. </a:t>
            </a:r>
          </a:p>
          <a:p>
            <a:r>
              <a:rPr lang="fr-FR" sz="1300" dirty="0"/>
              <a:t>	</a:t>
            </a:r>
            <a:r>
              <a:rPr lang="fr-FR" sz="1300" u="sng" dirty="0" smtClean="0"/>
              <a:t>Spécificité</a:t>
            </a:r>
            <a:r>
              <a:rPr lang="fr-FR" sz="1300" dirty="0" smtClean="0"/>
              <a:t> = TN / (TN + FP)</a:t>
            </a:r>
          </a:p>
          <a:p>
            <a:endParaRPr lang="fr-FR" sz="1300" dirty="0" smtClean="0"/>
          </a:p>
          <a:p>
            <a:r>
              <a:rPr lang="fr-FR" sz="1300" dirty="0"/>
              <a:t>	</a:t>
            </a:r>
            <a:r>
              <a:rPr lang="fr-FR" sz="1300" u="sng" dirty="0" smtClean="0"/>
              <a:t>Précision</a:t>
            </a:r>
            <a:r>
              <a:rPr lang="fr-FR" sz="1300" dirty="0" smtClean="0"/>
              <a:t> : TP / (TP + FP) </a:t>
            </a:r>
          </a:p>
          <a:p>
            <a:r>
              <a:rPr lang="fr-FR" sz="1300" dirty="0"/>
              <a:t>	</a:t>
            </a:r>
            <a:r>
              <a:rPr lang="fr-FR" sz="1300" u="sng" dirty="0" smtClean="0"/>
              <a:t>Sensibilité</a:t>
            </a:r>
            <a:r>
              <a:rPr lang="fr-FR" sz="1300" dirty="0" smtClean="0"/>
              <a:t> : TP / (TP + FN) </a:t>
            </a:r>
          </a:p>
          <a:p>
            <a:r>
              <a:rPr lang="fr-FR" sz="1300" dirty="0"/>
              <a:t>	</a:t>
            </a:r>
            <a:r>
              <a:rPr lang="fr-FR" sz="1300" u="sng" dirty="0"/>
              <a:t>F</a:t>
            </a:r>
            <a:r>
              <a:rPr lang="fr-FR" sz="1300" u="sng" dirty="0" smtClean="0"/>
              <a:t>1 score</a:t>
            </a:r>
            <a:r>
              <a:rPr lang="fr-FR" sz="1300" dirty="0" smtClean="0"/>
              <a:t>:  Moyenne de la précision et de la sensibilité</a:t>
            </a:r>
          </a:p>
          <a:p>
            <a:endParaRPr lang="fr-FR" sz="1300" dirty="0" smtClean="0"/>
          </a:p>
          <a:p>
            <a:endParaRPr lang="fr-FR" sz="1300" dirty="0"/>
          </a:p>
          <a:p>
            <a:endParaRPr lang="fr-FR" sz="1300" dirty="0" smtClean="0"/>
          </a:p>
          <a:p>
            <a:endParaRPr lang="fr-FR" sz="1300" dirty="0"/>
          </a:p>
          <a:p>
            <a:endParaRPr lang="fr-FR" sz="1300" dirty="0"/>
          </a:p>
          <a:p>
            <a:endParaRPr lang="fr-FR" sz="1300" dirty="0" smtClean="0"/>
          </a:p>
          <a:p>
            <a:endParaRPr lang="fr-FR" sz="13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603" y="2952602"/>
            <a:ext cx="5286730" cy="208064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57" y="5151129"/>
            <a:ext cx="9954883" cy="163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84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ésultats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8148" y="1238080"/>
            <a:ext cx="11684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Voici les résultats que j’ai obtenu, mon code fonctionne pour les prédictions à sortie binaire pour l’instant, il sera adapté pour les colonnes </a:t>
            </a:r>
            <a:r>
              <a:rPr lang="fr-FR" sz="1400" dirty="0" err="1" smtClean="0"/>
              <a:t>multiclasses</a:t>
            </a:r>
            <a:r>
              <a:rPr lang="fr-FR" sz="1400" dirty="0" smtClean="0"/>
              <a:t> et continues.</a:t>
            </a:r>
          </a:p>
          <a:p>
            <a:endParaRPr lang="fr-FR" sz="1400" dirty="0" smtClean="0"/>
          </a:p>
          <a:p>
            <a:r>
              <a:rPr lang="fr-FR" sz="1400" dirty="0" smtClean="0"/>
              <a:t>Il y a seulement la colonne</a:t>
            </a:r>
            <a:r>
              <a:rPr lang="fr-FR" sz="1400" dirty="0" smtClean="0"/>
              <a:t>: </a:t>
            </a:r>
            <a:r>
              <a:rPr lang="fr-FR" sz="1400" dirty="0" smtClean="0"/>
              <a:t>« </a:t>
            </a:r>
            <a:r>
              <a:rPr lang="fr-FR" sz="1400" dirty="0" err="1" smtClean="0"/>
              <a:t>cabg</a:t>
            </a:r>
            <a:r>
              <a:rPr lang="fr-FR" sz="1400" dirty="0" smtClean="0"/>
              <a:t> </a:t>
            </a:r>
            <a:r>
              <a:rPr lang="fr-FR" sz="1400" dirty="0" smtClean="0"/>
              <a:t>» qui a </a:t>
            </a:r>
            <a:r>
              <a:rPr lang="fr-FR" sz="1400" dirty="0" smtClean="0"/>
              <a:t>un roc </a:t>
            </a:r>
            <a:r>
              <a:rPr lang="fr-FR" sz="1400" dirty="0" err="1" smtClean="0"/>
              <a:t>auc</a:t>
            </a:r>
            <a:r>
              <a:rPr lang="fr-FR" sz="1400" dirty="0" smtClean="0"/>
              <a:t> score de 0,8, mais sinon les autres colonnes ont d’excellentes performances. 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92" y="2588789"/>
            <a:ext cx="8940951" cy="17566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1" y="4643222"/>
            <a:ext cx="11224056" cy="16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2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8148" y="1270448"/>
            <a:ext cx="11684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L’objectif de mon alternance serait de réaliser une application avec ces algorithmes de classification de texte.</a:t>
            </a:r>
          </a:p>
          <a:p>
            <a:endParaRPr lang="fr-FR" sz="1400" dirty="0"/>
          </a:p>
          <a:p>
            <a:r>
              <a:rPr lang="fr-FR" sz="1400" dirty="0" smtClean="0"/>
              <a:t>Cette application permettrait de déposer un fichier sortant de GERA, contenant des comptes rendus d’examens, et renverrait un fichier contenant ces comptes rendus avec leur classification textuelle.</a:t>
            </a:r>
          </a:p>
        </p:txBody>
      </p:sp>
      <p:sp>
        <p:nvSpPr>
          <p:cNvPr id="3" name="Rectangle avec coin arrondi 2"/>
          <p:cNvSpPr/>
          <p:nvPr/>
        </p:nvSpPr>
        <p:spPr>
          <a:xfrm>
            <a:off x="2184849" y="2597545"/>
            <a:ext cx="7266648" cy="339865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68510" y="5996200"/>
            <a:ext cx="49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6" name="Rectangle avec coin arrondi et coin rogné 5"/>
          <p:cNvSpPr/>
          <p:nvPr/>
        </p:nvSpPr>
        <p:spPr>
          <a:xfrm>
            <a:off x="3130225" y="3298286"/>
            <a:ext cx="1942088" cy="966217"/>
          </a:xfrm>
          <a:prstGeom prst="snip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Insérez un fichier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avec coin arrondi 10"/>
          <p:cNvSpPr/>
          <p:nvPr/>
        </p:nvSpPr>
        <p:spPr>
          <a:xfrm>
            <a:off x="6198499" y="4658315"/>
            <a:ext cx="1933996" cy="849663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Téléchargez le texte classifié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 rot="1329203">
            <a:off x="5160089" y="3933338"/>
            <a:ext cx="185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Transformation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5072313" y="3916545"/>
            <a:ext cx="1692629" cy="741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65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23949" y="1531008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Merci de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119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972425" cy="68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0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Contexte</a:t>
            </a:r>
            <a:endParaRPr lang="fr-FR" b="0" dirty="0"/>
          </a:p>
        </p:txBody>
      </p:sp>
      <p:sp>
        <p:nvSpPr>
          <p:cNvPr id="12" name="ZoneTexte 11"/>
          <p:cNvSpPr txBox="1"/>
          <p:nvPr/>
        </p:nvSpPr>
        <p:spPr>
          <a:xfrm>
            <a:off x="810114" y="2564042"/>
            <a:ext cx="25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059278" y="3190877"/>
            <a:ext cx="2543836" cy="179020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 exploiter ces données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5974841" y="3161662"/>
            <a:ext cx="2586357" cy="179483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Transformer les données avec de l’IA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250817" y="3190877"/>
            <a:ext cx="2436734" cy="179020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données augmentent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56105" y="2564042"/>
            <a:ext cx="19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557550" y="2564042"/>
            <a:ext cx="171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283" y="975241"/>
            <a:ext cx="2335466" cy="2795821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0" y="4749878"/>
            <a:ext cx="3355538" cy="2057125"/>
          </a:xfrm>
          <a:prstGeom prst="rect">
            <a:avLst/>
          </a:prstGeom>
        </p:spPr>
      </p:pic>
      <p:cxnSp>
        <p:nvCxnSpPr>
          <p:cNvPr id="31" name="Connecteur droit avec flèche 30"/>
          <p:cNvCxnSpPr/>
          <p:nvPr/>
        </p:nvCxnSpPr>
        <p:spPr>
          <a:xfrm>
            <a:off x="9519016" y="3892274"/>
            <a:ext cx="0" cy="730053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086350" y="790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8148" y="1263522"/>
            <a:ext cx="6167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/>
              <a:t>Définition de la problématique</a:t>
            </a:r>
            <a:endParaRPr lang="fr-FR" sz="1600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9627741" y="3923737"/>
            <a:ext cx="2395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Transformation en jeu de données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122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Contexte</a:t>
            </a:r>
            <a:endParaRPr lang="fr-FR" b="0" dirty="0"/>
          </a:p>
        </p:txBody>
      </p:sp>
      <p:sp>
        <p:nvSpPr>
          <p:cNvPr id="4" name="ZoneTexte 3"/>
          <p:cNvSpPr txBox="1"/>
          <p:nvPr/>
        </p:nvSpPr>
        <p:spPr>
          <a:xfrm>
            <a:off x="138148" y="1922894"/>
            <a:ext cx="11844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projet </a:t>
            </a:r>
            <a:r>
              <a:rPr lang="fr-FR" sz="1400" dirty="0" smtClean="0"/>
              <a:t>de mon alternance consiste </a:t>
            </a:r>
            <a:r>
              <a:rPr lang="fr-FR" sz="1400" dirty="0"/>
              <a:t>à structurer </a:t>
            </a:r>
            <a:r>
              <a:rPr lang="fr-FR" sz="1400" dirty="0" smtClean="0"/>
              <a:t>les comptes </a:t>
            </a:r>
            <a:r>
              <a:rPr lang="fr-FR" sz="1400" dirty="0"/>
              <a:t>rendus de </a:t>
            </a:r>
            <a:r>
              <a:rPr lang="fr-FR" sz="1400" b="1" dirty="0"/>
              <a:t>scintigraphies myocardique de </a:t>
            </a:r>
            <a:r>
              <a:rPr lang="fr-FR" sz="1400" b="1" dirty="0" smtClean="0"/>
              <a:t>perfusion </a:t>
            </a:r>
            <a:r>
              <a:rPr lang="fr-FR" sz="1400" dirty="0" smtClean="0"/>
              <a:t>en jeux de données.</a:t>
            </a:r>
          </a:p>
          <a:p>
            <a:endParaRPr lang="fr-FR" sz="1400" dirty="0" smtClean="0"/>
          </a:p>
          <a:p>
            <a:r>
              <a:rPr lang="fr-FR" sz="1600" u="sng" dirty="0" smtClean="0"/>
              <a:t>Qu’est-ce que la scintigraphie myocardique de perfusion ?</a:t>
            </a:r>
          </a:p>
          <a:p>
            <a:endParaRPr lang="fr-FR" sz="1400" dirty="0" smtClean="0"/>
          </a:p>
          <a:p>
            <a:r>
              <a:rPr lang="fr-FR" sz="1400" dirty="0" smtClean="0"/>
              <a:t>C’est un examen qui utilise des traceurs radioactifs pour fournir des informations fonctionnelles sur l’état du cœur.</a:t>
            </a:r>
            <a:endParaRPr lang="fr-FR" sz="1400" dirty="0"/>
          </a:p>
        </p:txBody>
      </p:sp>
      <p:pic>
        <p:nvPicPr>
          <p:cNvPr id="11" name="Imag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246919" y="3692883"/>
            <a:ext cx="2401326" cy="2166375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V="1">
            <a:off x="3127332" y="4729927"/>
            <a:ext cx="1043906" cy="951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6905625" y="4729927"/>
            <a:ext cx="92392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311" y="3794430"/>
            <a:ext cx="1360737" cy="17878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950627">
            <a:off x="128562" y="3806152"/>
            <a:ext cx="709243" cy="5794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8148" y="4474752"/>
            <a:ext cx="118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Traceur radioactif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1936565" y="5582259"/>
            <a:ext cx="1159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Patient</a:t>
            </a:r>
            <a:endParaRPr lang="fr-FR" sz="1200" dirty="0"/>
          </a:p>
        </p:txBody>
      </p:sp>
      <p:cxnSp>
        <p:nvCxnSpPr>
          <p:cNvPr id="9" name="Connecteur en arc 8"/>
          <p:cNvCxnSpPr>
            <a:stCxn id="5" idx="2"/>
          </p:cNvCxnSpPr>
          <p:nvPr/>
        </p:nvCxnSpPr>
        <p:spPr>
          <a:xfrm>
            <a:off x="772122" y="4074855"/>
            <a:ext cx="905665" cy="344420"/>
          </a:xfrm>
          <a:prstGeom prst="curved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92711" y="3817618"/>
            <a:ext cx="10418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Injection</a:t>
            </a:r>
            <a:endParaRPr lang="fr-FR" sz="13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021511" y="5860641"/>
            <a:ext cx="181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Résultat</a:t>
            </a: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096290" y="4069611"/>
            <a:ext cx="127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Passage à l’ad-</a:t>
            </a:r>
            <a:r>
              <a:rPr lang="fr-FR" sz="1400" dirty="0" err="1" smtClean="0"/>
              <a:t>spect</a:t>
            </a:r>
            <a:endParaRPr lang="fr-FR" sz="1400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152" y="3445824"/>
            <a:ext cx="3419286" cy="2778905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7972382" y="6278930"/>
            <a:ext cx="35088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Compte rendu </a:t>
            </a:r>
            <a:r>
              <a:rPr lang="fr-FR" sz="1300" dirty="0" smtClean="0"/>
              <a:t>de scintigraphie myocardique de perfusion</a:t>
            </a:r>
            <a:endParaRPr lang="fr-FR" sz="1300" dirty="0"/>
          </a:p>
        </p:txBody>
      </p:sp>
      <p:sp>
        <p:nvSpPr>
          <p:cNvPr id="8" name="ZoneTexte 7"/>
          <p:cNvSpPr txBox="1"/>
          <p:nvPr/>
        </p:nvSpPr>
        <p:spPr>
          <a:xfrm>
            <a:off x="155432" y="1366837"/>
            <a:ext cx="7153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/>
              <a:t>Quel examen </a:t>
            </a:r>
            <a:r>
              <a:rPr lang="fr-FR" sz="1600" u="sng" dirty="0" smtClean="0"/>
              <a:t>?</a:t>
            </a:r>
            <a:endParaRPr lang="fr-FR" sz="1600" u="sng" dirty="0"/>
          </a:p>
        </p:txBody>
      </p:sp>
      <p:sp>
        <p:nvSpPr>
          <p:cNvPr id="22" name="ZoneTexte 21"/>
          <p:cNvSpPr txBox="1"/>
          <p:nvPr/>
        </p:nvSpPr>
        <p:spPr>
          <a:xfrm>
            <a:off x="6664862" y="4331221"/>
            <a:ext cx="172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Interprétation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9877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Contexte</a:t>
            </a:r>
            <a:endParaRPr lang="fr-FR" b="0" dirty="0"/>
          </a:p>
        </p:txBody>
      </p:sp>
      <p:sp>
        <p:nvSpPr>
          <p:cNvPr id="4" name="ZoneTexte 3"/>
          <p:cNvSpPr txBox="1"/>
          <p:nvPr/>
        </p:nvSpPr>
        <p:spPr>
          <a:xfrm>
            <a:off x="212985" y="1190625"/>
            <a:ext cx="118551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Mon travail est de </a:t>
            </a:r>
            <a:r>
              <a:rPr lang="fr-FR" sz="1600" dirty="0" smtClean="0"/>
              <a:t>développer un programme intelligent qui transforme ces </a:t>
            </a:r>
            <a:r>
              <a:rPr lang="fr-FR" sz="1600" dirty="0"/>
              <a:t>comptes rendus en jeu de données</a:t>
            </a:r>
            <a:r>
              <a:rPr lang="fr-FR" sz="1600" dirty="0" smtClean="0"/>
              <a:t>. Ca s’appelle le machine </a:t>
            </a:r>
            <a:r>
              <a:rPr lang="fr-FR" sz="1600" dirty="0" err="1" smtClean="0"/>
              <a:t>learning</a:t>
            </a:r>
            <a:r>
              <a:rPr lang="fr-FR" sz="1600" dirty="0"/>
              <a:t>.</a:t>
            </a:r>
            <a:endParaRPr lang="fr-FR" sz="1600" u="sng" dirty="0" smtClean="0"/>
          </a:p>
          <a:p>
            <a:endParaRPr lang="fr-FR" sz="1600" u="sng" dirty="0"/>
          </a:p>
          <a:p>
            <a:r>
              <a:rPr lang="fr-FR" sz="1600" u="sng" dirty="0" smtClean="0"/>
              <a:t>Définitions</a:t>
            </a:r>
            <a:endParaRPr lang="fr-FR" sz="1600" u="sng" dirty="0"/>
          </a:p>
          <a:p>
            <a:endParaRPr lang="fr-FR" sz="1400" dirty="0" smtClean="0"/>
          </a:p>
          <a:p>
            <a:r>
              <a:rPr lang="fr-FR" sz="1400" dirty="0" smtClean="0"/>
              <a:t>-     Le </a:t>
            </a:r>
            <a:r>
              <a:rPr lang="fr-FR" sz="1400" b="1" dirty="0"/>
              <a:t>machine </a:t>
            </a:r>
            <a:r>
              <a:rPr lang="fr-FR" sz="1400" b="1" dirty="0" err="1"/>
              <a:t>learning</a:t>
            </a:r>
            <a:r>
              <a:rPr lang="fr-FR" sz="1400" b="1" dirty="0"/>
              <a:t> </a:t>
            </a:r>
            <a:r>
              <a:rPr lang="fr-FR" sz="1400" dirty="0" smtClean="0"/>
              <a:t>est une branche de l’</a:t>
            </a:r>
            <a:r>
              <a:rPr lang="fr-FR" sz="1400" b="1" dirty="0" smtClean="0"/>
              <a:t>IA</a:t>
            </a:r>
            <a:r>
              <a:rPr lang="fr-FR" sz="1400" dirty="0" smtClean="0"/>
              <a:t> qui consiste </a:t>
            </a:r>
            <a:r>
              <a:rPr lang="fr-FR" sz="1400" dirty="0"/>
              <a:t>à entraîner des </a:t>
            </a:r>
            <a:r>
              <a:rPr lang="fr-FR" sz="1400" b="1" dirty="0"/>
              <a:t>algorithmes</a:t>
            </a:r>
            <a:r>
              <a:rPr lang="fr-FR" sz="1400" dirty="0"/>
              <a:t> sur des données, afin qu’ils découvrent des motifs récurrents dans ces données, pour faire des prédictions</a:t>
            </a:r>
            <a:r>
              <a:rPr lang="fr-FR" sz="1400" dirty="0" smtClean="0"/>
              <a:t>.</a:t>
            </a:r>
          </a:p>
          <a:p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L’</a:t>
            </a:r>
            <a:r>
              <a:rPr lang="fr-FR" sz="1400" b="1" dirty="0" smtClean="0"/>
              <a:t>IA</a:t>
            </a:r>
            <a:r>
              <a:rPr lang="fr-FR" sz="1400" dirty="0" smtClean="0"/>
              <a:t> réunit les sciences, théories et techniques, dont le but est de faire imiter par une machine les capacités cognitives d’un être humain.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Un </a:t>
            </a:r>
            <a:r>
              <a:rPr lang="fr-FR" sz="1400" b="1" dirty="0"/>
              <a:t>algorithme</a:t>
            </a:r>
            <a:r>
              <a:rPr lang="fr-FR" sz="1400" dirty="0"/>
              <a:t> est un </a:t>
            </a:r>
            <a:r>
              <a:rPr lang="fr-FR" sz="1400" dirty="0" smtClean="0"/>
              <a:t>ensemble de </a:t>
            </a:r>
            <a:r>
              <a:rPr lang="fr-FR" sz="1400" dirty="0"/>
              <a:t>règles opératoires propres à un </a:t>
            </a:r>
            <a:r>
              <a:rPr lang="fr-FR" sz="1400" dirty="0" smtClean="0"/>
              <a:t>calcul.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673" y="3603543"/>
            <a:ext cx="5106502" cy="271462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191841" y="6413418"/>
            <a:ext cx="541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Un algorithme c’est comme une recette de cuisine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6971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Contexte</a:t>
            </a:r>
            <a:endParaRPr lang="fr-FR" b="0" dirty="0"/>
          </a:p>
        </p:txBody>
      </p:sp>
      <p:sp>
        <p:nvSpPr>
          <p:cNvPr id="5" name="Rectangle 4"/>
          <p:cNvSpPr/>
          <p:nvPr/>
        </p:nvSpPr>
        <p:spPr>
          <a:xfrm>
            <a:off x="608199" y="2420489"/>
            <a:ext cx="2411226" cy="10374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</a:t>
            </a:r>
            <a:r>
              <a:rPr lang="fr-FR" sz="1400" dirty="0" smtClean="0"/>
              <a:t>ase de données de comptes rendus médicaux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7431815" y="2368266"/>
            <a:ext cx="2369410" cy="114186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Jeux de données </a:t>
            </a:r>
            <a:r>
              <a:rPr lang="fr-FR" sz="1400" dirty="0" smtClean="0"/>
              <a:t>analysables</a:t>
            </a:r>
            <a:endParaRPr lang="fr-FR" sz="1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3" y="3846637"/>
            <a:ext cx="2030226" cy="24304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586" y="3846637"/>
            <a:ext cx="3964440" cy="2430415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V="1">
            <a:off x="3756028" y="2939196"/>
            <a:ext cx="3168687" cy="9855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02662" y="2497143"/>
            <a:ext cx="269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Prédiction de l’algorithme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38148" y="1231205"/>
            <a:ext cx="1205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/>
              <a:t>Comment transformer les données </a:t>
            </a:r>
            <a:r>
              <a:rPr lang="fr-FR" sz="1600" u="sng" dirty="0" smtClean="0"/>
              <a:t>?</a:t>
            </a:r>
            <a:endParaRPr lang="fr-FR" sz="1600" u="sng" dirty="0" smtClean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3756027" y="5200650"/>
            <a:ext cx="3168687" cy="9526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131056" y="4447809"/>
            <a:ext cx="193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Transformation en jeux de données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4822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Contexte</a:t>
            </a:r>
            <a:endParaRPr lang="fr-FR" b="0" dirty="0"/>
          </a:p>
        </p:txBody>
      </p:sp>
      <p:sp>
        <p:nvSpPr>
          <p:cNvPr id="4" name="ZoneTexte 3"/>
          <p:cNvSpPr txBox="1"/>
          <p:nvPr/>
        </p:nvSpPr>
        <p:spPr>
          <a:xfrm>
            <a:off x="138148" y="1196346"/>
            <a:ext cx="116155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/>
              <a:t>Jeu d’entraînement</a:t>
            </a:r>
          </a:p>
          <a:p>
            <a:endParaRPr lang="fr-FR" sz="1400" u="sng" dirty="0" smtClean="0"/>
          </a:p>
          <a:p>
            <a:r>
              <a:rPr lang="fr-FR" sz="1400" b="1" u="sng" dirty="0" smtClean="0"/>
              <a:t>Problème</a:t>
            </a:r>
            <a:r>
              <a:rPr lang="fr-FR" sz="1400" b="1" dirty="0" smtClean="0"/>
              <a:t>:</a:t>
            </a:r>
            <a:r>
              <a:rPr lang="fr-FR" sz="1400" dirty="0"/>
              <a:t> </a:t>
            </a:r>
            <a:r>
              <a:rPr lang="fr-FR" sz="1400" dirty="0" smtClean="0"/>
              <a:t>Un algorithme doit trouver l’association qui relie ses entrées et ses sorties, il faut donc construire un jeu d’entraînement préalable, contenant les entrées (X), et les sorties (y</a:t>
            </a:r>
            <a:r>
              <a:rPr lang="fr-FR" sz="1400" dirty="0"/>
              <a:t>)</a:t>
            </a:r>
            <a:r>
              <a:rPr lang="fr-FR" sz="14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526" y="2575548"/>
            <a:ext cx="2256330" cy="9878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Comptes rendus médicaux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6196646" y="2575549"/>
            <a:ext cx="2547304" cy="9878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Jeux de </a:t>
            </a:r>
            <a:r>
              <a:rPr lang="fr-FR" sz="1400" dirty="0" smtClean="0"/>
              <a:t>données</a:t>
            </a:r>
            <a:endParaRPr lang="fr-FR" sz="1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885129" y="3149479"/>
            <a:ext cx="2864581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3635664" y="2631653"/>
            <a:ext cx="11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Algorithme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1136590" y="3704101"/>
            <a:ext cx="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246757" y="3704101"/>
            <a:ext cx="51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37925" y="3704101"/>
            <a:ext cx="97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f(x)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67587" y="4426596"/>
            <a:ext cx="1098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Pour ce faire, mes tuteurs ont réalisé un </a:t>
            </a:r>
            <a:r>
              <a:rPr lang="fr-FR" sz="1400" b="1" dirty="0" smtClean="0"/>
              <a:t>programme de reconnaissance de motifs</a:t>
            </a:r>
            <a:r>
              <a:rPr lang="fr-FR" sz="1400" dirty="0" smtClean="0"/>
              <a:t> dans le texte.</a:t>
            </a:r>
            <a:endParaRPr lang="fr-FR" sz="1400" dirty="0"/>
          </a:p>
        </p:txBody>
      </p:sp>
      <p:sp>
        <p:nvSpPr>
          <p:cNvPr id="17" name="Rectangle 16"/>
          <p:cNvSpPr/>
          <p:nvPr/>
        </p:nvSpPr>
        <p:spPr>
          <a:xfrm>
            <a:off x="422237" y="5126822"/>
            <a:ext cx="2231549" cy="105581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Comptes rendus médicaux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3046103" y="5697764"/>
            <a:ext cx="2731612" cy="12266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635664" y="5280799"/>
            <a:ext cx="2168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Programme</a:t>
            </a:r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095999" y="6297243"/>
            <a:ext cx="255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(peut contenir des erreurs)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>
          <a:xfrm>
            <a:off x="6196646" y="5126266"/>
            <a:ext cx="2547304" cy="105637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Jeu d’entraînement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1215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Contexte</a:t>
            </a:r>
            <a:endParaRPr lang="fr-FR" b="0" dirty="0"/>
          </a:p>
        </p:txBody>
      </p:sp>
      <p:sp>
        <p:nvSpPr>
          <p:cNvPr id="4" name="ZoneTexte 3"/>
          <p:cNvSpPr txBox="1"/>
          <p:nvPr/>
        </p:nvSpPr>
        <p:spPr>
          <a:xfrm>
            <a:off x="138148" y="1305241"/>
            <a:ext cx="11615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/>
              <a:t>Exemple du programme</a:t>
            </a:r>
            <a:r>
              <a:rPr lang="fr-FR" sz="1600" dirty="0" smtClean="0"/>
              <a:t>: </a:t>
            </a:r>
          </a:p>
          <a:p>
            <a:endParaRPr lang="fr-FR" sz="1400" dirty="0"/>
          </a:p>
          <a:p>
            <a:r>
              <a:rPr lang="fr-FR" sz="1400" dirty="0" smtClean="0"/>
              <a:t>Pour savoir si un patient a une cardiomyopathie dilatée reconnue: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36159" y="3669843"/>
            <a:ext cx="3277274" cy="122189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« cmd » </a:t>
            </a:r>
            <a:r>
              <a:rPr lang="fr-FR" sz="1400" dirty="0" smtClean="0"/>
              <a:t>«</a:t>
            </a:r>
            <a:r>
              <a:rPr lang="fr-FR" sz="1400" dirty="0"/>
              <a:t> </a:t>
            </a:r>
            <a:r>
              <a:rPr lang="fr-FR" sz="1400" dirty="0" err="1"/>
              <a:t>cardiopathiedilate</a:t>
            </a:r>
            <a:r>
              <a:rPr lang="fr-FR" sz="1400" dirty="0"/>
              <a:t> » </a:t>
            </a:r>
            <a:r>
              <a:rPr lang="fr-FR" sz="1400" dirty="0" smtClean="0"/>
              <a:t> </a:t>
            </a:r>
            <a:r>
              <a:rPr lang="fr-FR" sz="1400" dirty="0"/>
              <a:t>« </a:t>
            </a:r>
            <a:r>
              <a:rPr lang="fr-FR" sz="1400" dirty="0" err="1"/>
              <a:t>cardiomyopathiedilate</a:t>
            </a:r>
            <a:r>
              <a:rPr lang="fr-FR" sz="1400" dirty="0"/>
              <a:t> »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02950" y="3242471"/>
            <a:ext cx="4025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Motifs à trouver dans le document</a:t>
            </a:r>
            <a:endParaRPr lang="fr-FR" sz="14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3613433" y="3385139"/>
            <a:ext cx="3730429" cy="71635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613433" y="4427222"/>
            <a:ext cx="3850714" cy="500765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7619771" y="3010079"/>
            <a:ext cx="2192942" cy="83348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cmd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7618152" y="4552460"/>
            <a:ext cx="2192942" cy="83348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no_cmd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 rot="20920157">
            <a:off x="4804954" y="3231250"/>
            <a:ext cx="228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Présence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 rot="471071">
            <a:off x="4807283" y="4398572"/>
            <a:ext cx="228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Absence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2939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Contexte</a:t>
            </a:r>
            <a:endParaRPr lang="fr-FR" b="0" dirty="0"/>
          </a:p>
        </p:txBody>
      </p:sp>
      <p:sp>
        <p:nvSpPr>
          <p:cNvPr id="4" name="ZoneTexte 3"/>
          <p:cNvSpPr txBox="1"/>
          <p:nvPr/>
        </p:nvSpPr>
        <p:spPr>
          <a:xfrm>
            <a:off x="138148" y="1163439"/>
            <a:ext cx="11615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Une fois en possession de notre jeu d’entraînement, le rôle du développeur IA est de trouver le </a:t>
            </a:r>
            <a:r>
              <a:rPr lang="fr-FR" sz="1400" b="1" dirty="0" smtClean="0"/>
              <a:t>modèle</a:t>
            </a:r>
            <a:r>
              <a:rPr lang="fr-FR" sz="1400" dirty="0"/>
              <a:t> de machine </a:t>
            </a:r>
            <a:r>
              <a:rPr lang="fr-FR" sz="1400" dirty="0" err="1"/>
              <a:t>learning</a:t>
            </a:r>
            <a:r>
              <a:rPr lang="fr-FR" sz="1400" dirty="0" smtClean="0"/>
              <a:t> avec les meilleures performances pour transformer le texte en jeu de donnée.</a:t>
            </a:r>
          </a:p>
          <a:p>
            <a:endParaRPr lang="fr-FR" sz="1400" dirty="0" smtClean="0"/>
          </a:p>
          <a:p>
            <a:r>
              <a:rPr lang="fr-FR" sz="1400" dirty="0" smtClean="0"/>
              <a:t>Un </a:t>
            </a:r>
            <a:r>
              <a:rPr lang="fr-FR" sz="1400" b="1" dirty="0" smtClean="0"/>
              <a:t>modèle</a:t>
            </a:r>
            <a:r>
              <a:rPr lang="fr-FR" sz="1400" dirty="0" smtClean="0"/>
              <a:t> est un algorithme qui a été formé à partir d’un ensemble de données pour accomplir une tâche donnée.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622972" y="5528532"/>
            <a:ext cx="1869807" cy="48661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y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2755883" y="3665589"/>
            <a:ext cx="1553671" cy="2715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5557876" y="4199767"/>
            <a:ext cx="0" cy="1134383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947565" y="3325794"/>
            <a:ext cx="1641887" cy="6043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Modèle</a:t>
            </a:r>
            <a:endParaRPr lang="fr-FR" sz="14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523447" y="3325794"/>
            <a:ext cx="1989291" cy="67959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Modèle entraîné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807936" y="3298588"/>
            <a:ext cx="228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Entraînement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658483" y="4397572"/>
            <a:ext cx="228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Possibilité de faire des prédictions sur du texte</a:t>
            </a:r>
            <a:endParaRPr lang="fr-FR" sz="14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799460" y="3665589"/>
            <a:ext cx="1428789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8446733" y="3298588"/>
            <a:ext cx="1989291" cy="67959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Performances</a:t>
            </a:r>
            <a:endParaRPr lang="fr-FR" sz="1400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460" y="5312979"/>
            <a:ext cx="1994593" cy="122279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919110" y="3330606"/>
            <a:ext cx="228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Evaluation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13493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3130</TotalTime>
  <Words>1389</Words>
  <Application>Microsoft Office PowerPoint</Application>
  <PresentationFormat>Grand écran</PresentationFormat>
  <Paragraphs>252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9" baseType="lpstr">
      <vt:lpstr>Century Gothic</vt:lpstr>
      <vt:lpstr>Wingdings 2</vt:lpstr>
      <vt:lpstr>Concis</vt:lpstr>
      <vt:lpstr>Présentation de mon travail  de mars à septembre</vt:lpstr>
      <vt:lpstr>Plan</vt:lpstr>
      <vt:lpstr>Contexte</vt:lpstr>
      <vt:lpstr>Contexte</vt:lpstr>
      <vt:lpstr>Contexte</vt:lpstr>
      <vt:lpstr>Contexte</vt:lpstr>
      <vt:lpstr>Contexte</vt:lpstr>
      <vt:lpstr>Contexte</vt:lpstr>
      <vt:lpstr>Contexte</vt:lpstr>
      <vt:lpstr>Mon interprétation du problème</vt:lpstr>
      <vt:lpstr>Fonctionnement détaillé du machine learning</vt:lpstr>
      <vt:lpstr>1. Preprocessing</vt:lpstr>
      <vt:lpstr>1. Preprocessing</vt:lpstr>
      <vt:lpstr>1. Preprocessing</vt:lpstr>
      <vt:lpstr>Présentation PowerPoint</vt:lpstr>
      <vt:lpstr>Modèles</vt:lpstr>
      <vt:lpstr>Decision Tree Classifier</vt:lpstr>
      <vt:lpstr>Decision Tree Classifier</vt:lpstr>
      <vt:lpstr>2. Decision Tree Regressor</vt:lpstr>
      <vt:lpstr>Decision Tree Regressor</vt:lpstr>
      <vt:lpstr>3. Gradient Boosting Classifier</vt:lpstr>
      <vt:lpstr>Résultats</vt:lpstr>
      <vt:lpstr>Résultats</vt:lpstr>
      <vt:lpstr>Application</vt:lpstr>
      <vt:lpstr>Présentation PowerPoint</vt:lpstr>
      <vt:lpstr>Présentation PowerPoint</vt:lpstr>
    </vt:vector>
  </TitlesOfParts>
  <Company>CHU Caen Normandie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mon travail  de mars à septembre</dc:title>
  <dc:creator>DAUMER GEOFFROY</dc:creator>
  <cp:lastModifiedBy>DAUMER GEOFFROY</cp:lastModifiedBy>
  <cp:revision>147</cp:revision>
  <dcterms:created xsi:type="dcterms:W3CDTF">2023-09-08T07:12:52Z</dcterms:created>
  <dcterms:modified xsi:type="dcterms:W3CDTF">2023-09-28T10:36:15Z</dcterms:modified>
</cp:coreProperties>
</file>