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330" r:id="rId2"/>
    <p:sldId id="331" r:id="rId3"/>
    <p:sldId id="280" r:id="rId4"/>
    <p:sldId id="281" r:id="rId5"/>
    <p:sldId id="282" r:id="rId6"/>
    <p:sldId id="283" r:id="rId7"/>
    <p:sldId id="318" r:id="rId8"/>
    <p:sldId id="328" r:id="rId9"/>
    <p:sldId id="285" r:id="rId10"/>
    <p:sldId id="327" r:id="rId11"/>
    <p:sldId id="287" r:id="rId12"/>
    <p:sldId id="291" r:id="rId13"/>
    <p:sldId id="294" r:id="rId14"/>
    <p:sldId id="295" r:id="rId15"/>
    <p:sldId id="296" r:id="rId16"/>
    <p:sldId id="297" r:id="rId17"/>
    <p:sldId id="309" r:id="rId18"/>
    <p:sldId id="345" r:id="rId19"/>
    <p:sldId id="346" r:id="rId20"/>
    <p:sldId id="310" r:id="rId21"/>
    <p:sldId id="311" r:id="rId22"/>
    <p:sldId id="312" r:id="rId23"/>
    <p:sldId id="313" r:id="rId24"/>
    <p:sldId id="333" r:id="rId25"/>
    <p:sldId id="334" r:id="rId26"/>
    <p:sldId id="347" r:id="rId27"/>
    <p:sldId id="336" r:id="rId28"/>
    <p:sldId id="337" r:id="rId29"/>
    <p:sldId id="317" r:id="rId30"/>
    <p:sldId id="338" r:id="rId31"/>
    <p:sldId id="335" r:id="rId32"/>
    <p:sldId id="339" r:id="rId33"/>
    <p:sldId id="340" r:id="rId34"/>
    <p:sldId id="341" r:id="rId35"/>
    <p:sldId id="342" r:id="rId36"/>
    <p:sldId id="343" r:id="rId37"/>
    <p:sldId id="316" r:id="rId38"/>
    <p:sldId id="344" r:id="rId39"/>
    <p:sldId id="323" r:id="rId40"/>
    <p:sldId id="332" r:id="rId41"/>
    <p:sldId id="307" r:id="rId42"/>
  </p:sldIdLst>
  <p:sldSz cx="12192000" cy="6858000"/>
  <p:notesSz cx="10234613" cy="7099300"/>
  <p:kinsoku lang="zh-CN" invalStChars="!),.:;?]}、。—ˇ¨〃々～‖…’”〕〉》」』〗】∶！＂＇），．：；？］｀｜｝·"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0000"/>
    <a:srgbClr val="0000FF"/>
    <a:srgbClr val="00CC00"/>
    <a:srgbClr val="669900"/>
    <a:srgbClr val="009900"/>
    <a:srgbClr val="33CC33"/>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79" autoAdjust="0"/>
  </p:normalViewPr>
  <p:slideViewPr>
    <p:cSldViewPr>
      <p:cViewPr varScale="1">
        <p:scale>
          <a:sx n="111" d="100"/>
          <a:sy n="111" d="100"/>
        </p:scale>
        <p:origin x="474" y="1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F4B37A1-A943-44AB-9714-517E62313534}"/>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5482" tIns="47741" rIns="95482" bIns="47741" numCol="1" anchor="t" anchorCtr="0" compatLnSpc="1">
            <a:prstTxWarp prst="textNoShape">
              <a:avLst/>
            </a:prstTxWarp>
          </a:bodyPr>
          <a:lstStyle>
            <a:lvl1pPr defTabSz="954088">
              <a:defRPr sz="1300">
                <a:effectLst/>
                <a:latin typeface="Times" charset="0"/>
              </a:defRPr>
            </a:lvl1pPr>
          </a:lstStyle>
          <a:p>
            <a:pPr>
              <a:defRPr/>
            </a:pPr>
            <a:endParaRPr lang="en-US" altLang="zh-CN"/>
          </a:p>
        </p:txBody>
      </p:sp>
      <p:sp>
        <p:nvSpPr>
          <p:cNvPr id="24579" name="Rectangle 3">
            <a:extLst>
              <a:ext uri="{FF2B5EF4-FFF2-40B4-BE49-F238E27FC236}">
                <a16:creationId xmlns:a16="http://schemas.microsoft.com/office/drawing/2014/main" id="{73544076-5774-4A5B-8D6E-4D1B12F40130}"/>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5482" tIns="47741" rIns="95482" bIns="47741" numCol="1" anchor="t" anchorCtr="0" compatLnSpc="1">
            <a:prstTxWarp prst="textNoShape">
              <a:avLst/>
            </a:prstTxWarp>
          </a:bodyPr>
          <a:lstStyle>
            <a:lvl1pPr algn="r" defTabSz="954088">
              <a:defRPr sz="1300">
                <a:effectLst/>
                <a:latin typeface="Times" charset="0"/>
              </a:defRPr>
            </a:lvl1pPr>
          </a:lstStyle>
          <a:p>
            <a:pPr>
              <a:defRPr/>
            </a:pPr>
            <a:endParaRPr lang="en-US" altLang="zh-CN"/>
          </a:p>
        </p:txBody>
      </p:sp>
      <p:sp>
        <p:nvSpPr>
          <p:cNvPr id="24580" name="Rectangle 4">
            <a:extLst>
              <a:ext uri="{FF2B5EF4-FFF2-40B4-BE49-F238E27FC236}">
                <a16:creationId xmlns:a16="http://schemas.microsoft.com/office/drawing/2014/main" id="{234D33C3-1C85-4B3C-958C-4492BCDDB474}"/>
              </a:ext>
            </a:extLst>
          </p:cNvPr>
          <p:cNvSpPr>
            <a:spLocks noGrp="1" noChangeArrowheads="1"/>
          </p:cNvSpPr>
          <p:nvPr>
            <p:ph type="ftr" sz="quarter" idx="2"/>
          </p:nvPr>
        </p:nvSpPr>
        <p:spPr bwMode="auto">
          <a:xfrm>
            <a:off x="0" y="6742113"/>
            <a:ext cx="4435475" cy="355600"/>
          </a:xfrm>
          <a:prstGeom prst="rect">
            <a:avLst/>
          </a:prstGeom>
          <a:noFill/>
          <a:ln w="9525">
            <a:noFill/>
            <a:miter lim="800000"/>
            <a:headEnd/>
            <a:tailEnd/>
          </a:ln>
          <a:effectLst/>
        </p:spPr>
        <p:txBody>
          <a:bodyPr vert="horz" wrap="square" lIns="95482" tIns="47741" rIns="95482" bIns="47741" numCol="1" anchor="b" anchorCtr="0" compatLnSpc="1">
            <a:prstTxWarp prst="textNoShape">
              <a:avLst/>
            </a:prstTxWarp>
          </a:bodyPr>
          <a:lstStyle>
            <a:lvl1pPr defTabSz="954088">
              <a:defRPr sz="1300">
                <a:effectLst/>
                <a:latin typeface="Times" charset="0"/>
              </a:defRPr>
            </a:lvl1pPr>
          </a:lstStyle>
          <a:p>
            <a:pPr>
              <a:defRPr/>
            </a:pPr>
            <a:endParaRPr lang="en-US" altLang="zh-CN"/>
          </a:p>
        </p:txBody>
      </p:sp>
      <p:sp>
        <p:nvSpPr>
          <p:cNvPr id="24581" name="Rectangle 5">
            <a:extLst>
              <a:ext uri="{FF2B5EF4-FFF2-40B4-BE49-F238E27FC236}">
                <a16:creationId xmlns:a16="http://schemas.microsoft.com/office/drawing/2014/main" id="{D0DF0F0C-C0B4-46F9-BD49-49BC1AF2E5CD}"/>
              </a:ext>
            </a:extLst>
          </p:cNvPr>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a:effectLst/>
        </p:spPr>
        <p:txBody>
          <a:bodyPr vert="horz" wrap="square" lIns="95482" tIns="47741" rIns="95482" bIns="47741" numCol="1" anchor="b" anchorCtr="0" compatLnSpc="1">
            <a:prstTxWarp prst="textNoShape">
              <a:avLst/>
            </a:prstTxWarp>
          </a:bodyPr>
          <a:lstStyle>
            <a:lvl1pPr algn="r" defTabSz="954088">
              <a:defRPr sz="1300">
                <a:effectLst/>
                <a:latin typeface="Times" panose="02020603050405020304" pitchFamily="18" charset="0"/>
              </a:defRPr>
            </a:lvl1pPr>
          </a:lstStyle>
          <a:p>
            <a:pPr>
              <a:defRPr/>
            </a:pPr>
            <a:fld id="{7B03C31C-53A3-47A8-8E45-78DEE0A7CF2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0DD79F1-CC9D-44BE-9144-D82CBB6C84C2}"/>
              </a:ext>
            </a:extLst>
          </p:cNvPr>
          <p:cNvSpPr>
            <a:spLocks noRot="1" noChangeArrowheads="1" noTextEdit="1"/>
          </p:cNvSpPr>
          <p:nvPr>
            <p:ph type="sldImg"/>
          </p:nvPr>
        </p:nvSpPr>
        <p:spPr bwMode="auto">
          <a:xfrm>
            <a:off x="2751138" y="531813"/>
            <a:ext cx="4735512"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a:extLst>
              <a:ext uri="{FF2B5EF4-FFF2-40B4-BE49-F238E27FC236}">
                <a16:creationId xmlns:a16="http://schemas.microsoft.com/office/drawing/2014/main" id="{B569D2FB-0D1A-4E10-9F68-07596E82CDFF}"/>
              </a:ext>
            </a:extLst>
          </p:cNvPr>
          <p:cNvSpPr>
            <a:spLocks noGrp="1" noChangeArrowheads="1"/>
          </p:cNvSpPr>
          <p:nvPr>
            <p:ph type="body" idx="1"/>
          </p:nvPr>
        </p:nvSpPr>
        <p:spPr bwMode="auto">
          <a:xfrm>
            <a:off x="1025525" y="3371850"/>
            <a:ext cx="8185150"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6CD2876-4382-4E9D-BBFC-E8A3F08B6CD9}"/>
              </a:ext>
            </a:extLst>
          </p:cNvPr>
          <p:cNvSpPr>
            <a:spLocks noRot="1" noChangeArrowheads="1" noTextEdit="1"/>
          </p:cNvSpPr>
          <p:nvPr>
            <p:ph type="sldImg"/>
          </p:nvPr>
        </p:nvSpPr>
        <p:spPr bwMode="auto">
          <a:xfrm>
            <a:off x="2749550" y="531813"/>
            <a:ext cx="4735513"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8A0AD682-5EDE-4EA4-BCAA-22019B6CF3BE}"/>
              </a:ext>
            </a:extLst>
          </p:cNvPr>
          <p:cNvSpPr>
            <a:spLocks noGrp="1" noChangeArrowheads="1"/>
          </p:cNvSpPr>
          <p:nvPr>
            <p:ph type="body" idx="1"/>
          </p:nvPr>
        </p:nvSpPr>
        <p:spPr bwMode="auto">
          <a:xfrm>
            <a:off x="1025525" y="3371850"/>
            <a:ext cx="8186738"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无从考证究竟有多少软件用</a:t>
            </a:r>
            <a:r>
              <a:rPr lang="en-US" altLang="zh-CN"/>
              <a:t>C</a:t>
            </a:r>
            <a:r>
              <a:rPr lang="zh-CN" altLang="en-US"/>
              <a:t>语言编写。但我们赖以生存的软件中确实大多数都是用</a:t>
            </a:r>
            <a:r>
              <a:rPr lang="en-US" altLang="zh-CN"/>
              <a:t>C</a:t>
            </a:r>
            <a:r>
              <a:rPr lang="zh-CN" altLang="en-US"/>
              <a:t>语言编写。</a:t>
            </a:r>
          </a:p>
          <a:p>
            <a:pPr eaLnBrk="1" hangingPunct="1"/>
            <a:r>
              <a:rPr lang="zh-CN" altLang="en-US"/>
              <a:t>目前新开发的软件中，尤其在</a:t>
            </a:r>
            <a:r>
              <a:rPr lang="en-US" altLang="zh-CN"/>
              <a:t>Windows</a:t>
            </a:r>
            <a:r>
              <a:rPr lang="zh-CN" altLang="en-US"/>
              <a:t>上，使用</a:t>
            </a:r>
            <a:r>
              <a:rPr lang="en-US" altLang="zh-CN"/>
              <a:t>C</a:t>
            </a:r>
            <a:r>
              <a:rPr lang="zh-CN" altLang="en-US"/>
              <a:t>语言的越来越少了，其小弟</a:t>
            </a:r>
            <a:r>
              <a:rPr lang="en-US" altLang="zh-CN"/>
              <a:t>C++</a:t>
            </a:r>
            <a:r>
              <a:rPr lang="zh-CN" altLang="en-US"/>
              <a:t>、</a:t>
            </a:r>
            <a:r>
              <a:rPr lang="en-US" altLang="zh-CN"/>
              <a:t>Java</a:t>
            </a:r>
            <a:r>
              <a:rPr lang="zh-CN" altLang="en-US"/>
              <a:t>和</a:t>
            </a:r>
            <a:r>
              <a:rPr lang="en-US" altLang="zh-CN"/>
              <a:t>C#</a:t>
            </a:r>
            <a:r>
              <a:rPr lang="zh-CN" altLang="en-US"/>
              <a:t>正如火如荼。</a:t>
            </a:r>
          </a:p>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0714FC9-F3C9-4674-ACA1-425CB2BD191C}"/>
              </a:ext>
            </a:extLst>
          </p:cNvPr>
          <p:cNvSpPr>
            <a:spLocks noRot="1" noChangeArrowheads="1" noTextEdit="1"/>
          </p:cNvSpPr>
          <p:nvPr>
            <p:ph type="sldImg"/>
          </p:nvPr>
        </p:nvSpPr>
        <p:spPr bwMode="auto">
          <a:xfrm>
            <a:off x="2751138" y="531813"/>
            <a:ext cx="4735512"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4AC83A82-6973-41D4-BBBA-52EC464C7A71}"/>
              </a:ext>
            </a:extLst>
          </p:cNvPr>
          <p:cNvSpPr>
            <a:spLocks noGrp="1" noChangeArrowheads="1"/>
          </p:cNvSpPr>
          <p:nvPr>
            <p:ph type="body" idx="1"/>
          </p:nvPr>
        </p:nvSpPr>
        <p:spPr bwMode="auto">
          <a:xfrm>
            <a:off x="1022350" y="3373438"/>
            <a:ext cx="8189913" cy="3194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pPr eaLnBrk="1" hangingPunct="1"/>
            <a:r>
              <a:rPr lang="zh-CN" altLang="en-US"/>
              <a:t>各种语言的教科书都习惯上用</a:t>
            </a:r>
            <a:r>
              <a:rPr lang="en-US" altLang="zh-CN"/>
              <a:t>“Hello, World”</a:t>
            </a:r>
            <a:r>
              <a:rPr lang="zh-CN" altLang="en-US"/>
              <a:t>作为第一个程序范例，从而向读者展开神奇的程序设计的世界。它的功能是打印单词“</a:t>
            </a:r>
            <a:r>
              <a:rPr lang="en-US" altLang="zh-CN"/>
              <a:t>Hello, World”</a:t>
            </a:r>
            <a:r>
              <a:rPr lang="zh-CN" altLang="en-US"/>
              <a:t>。通过此程序，读者可以了解该语言的基本语法和结构，以及如何进行基本输出。</a:t>
            </a:r>
          </a:p>
          <a:p>
            <a:pPr eaLnBrk="1" hangingPunct="1"/>
            <a:r>
              <a:rPr lang="zh-CN" altLang="en-US"/>
              <a:t>对此程序的解释，详见教科书</a:t>
            </a:r>
            <a:r>
              <a:rPr lang="en-US" altLang="zh-CN"/>
              <a:t>P2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8EC82EE-0158-4651-AD7D-2E5B0C165CFD}"/>
              </a:ext>
            </a:extLst>
          </p:cNvPr>
          <p:cNvSpPr>
            <a:spLocks noRot="1" noChangeArrowheads="1" noTextEdit="1"/>
          </p:cNvSpPr>
          <p:nvPr>
            <p:ph type="sldImg"/>
          </p:nvPr>
        </p:nvSpPr>
        <p:spPr bwMode="auto">
          <a:xfrm>
            <a:off x="2752725" y="531813"/>
            <a:ext cx="4730750"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a:extLst>
              <a:ext uri="{FF2B5EF4-FFF2-40B4-BE49-F238E27FC236}">
                <a16:creationId xmlns:a16="http://schemas.microsoft.com/office/drawing/2014/main" id="{CCEAAF3B-B7FA-4A62-B07B-1D4A69794F2E}"/>
              </a:ext>
            </a:extLst>
          </p:cNvPr>
          <p:cNvSpPr>
            <a:spLocks noGrp="1" noChangeArrowheads="1"/>
          </p:cNvSpPr>
          <p:nvPr>
            <p:ph type="body" idx="1"/>
          </p:nvPr>
        </p:nvSpPr>
        <p:spPr bwMode="auto">
          <a:xfrm>
            <a:off x="1023938" y="3371850"/>
            <a:ext cx="8186737"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37C1239-42DA-420E-88A0-F425AFFFC040}"/>
              </a:ext>
            </a:extLst>
          </p:cNvPr>
          <p:cNvSpPr>
            <a:spLocks noRot="1" noChangeArrowheads="1" noTextEdit="1"/>
          </p:cNvSpPr>
          <p:nvPr>
            <p:ph type="sldImg"/>
          </p:nvPr>
        </p:nvSpPr>
        <p:spPr bwMode="auto">
          <a:xfrm>
            <a:off x="2751138" y="531813"/>
            <a:ext cx="4735512"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382D8A99-B24B-41AB-9BEA-E885D18D1FB7}"/>
              </a:ext>
            </a:extLst>
          </p:cNvPr>
          <p:cNvSpPr>
            <a:spLocks noGrp="1" noChangeArrowheads="1"/>
          </p:cNvSpPr>
          <p:nvPr>
            <p:ph type="body" idx="1"/>
          </p:nvPr>
        </p:nvSpPr>
        <p:spPr bwMode="auto">
          <a:xfrm>
            <a:off x="1022350" y="3373438"/>
            <a:ext cx="8189913" cy="3194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pPr eaLnBrk="1" hangingPunct="1"/>
            <a:r>
              <a:rPr lang="zh-CN" altLang="en-US"/>
              <a:t>此程序的详细解释在教科书</a:t>
            </a:r>
            <a:r>
              <a:rPr lang="en-US" altLang="zh-CN"/>
              <a:t>P4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4285273-90B7-4FC7-A8D4-9E5CA64184AC}"/>
              </a:ext>
            </a:extLst>
          </p:cNvPr>
          <p:cNvSpPr>
            <a:spLocks noRot="1" noChangeArrowheads="1" noTextEdit="1"/>
          </p:cNvSpPr>
          <p:nvPr>
            <p:ph type="sldImg"/>
          </p:nvPr>
        </p:nvSpPr>
        <p:spPr bwMode="auto">
          <a:xfrm>
            <a:off x="2751138" y="531813"/>
            <a:ext cx="4735512"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a:extLst>
              <a:ext uri="{FF2B5EF4-FFF2-40B4-BE49-F238E27FC236}">
                <a16:creationId xmlns:a16="http://schemas.microsoft.com/office/drawing/2014/main" id="{868C0FC9-6C2F-4FC0-AF01-AD92583F282D}"/>
              </a:ext>
            </a:extLst>
          </p:cNvPr>
          <p:cNvSpPr>
            <a:spLocks noGrp="1" noChangeArrowheads="1"/>
          </p:cNvSpPr>
          <p:nvPr>
            <p:ph type="body" idx="1"/>
          </p:nvPr>
        </p:nvSpPr>
        <p:spPr bwMode="auto">
          <a:xfrm>
            <a:off x="1022350" y="3373438"/>
            <a:ext cx="8189913" cy="3194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pPr marL="228600" indent="-228600" eaLnBrk="1" hangingPunct="1"/>
            <a:r>
              <a:rPr lang="en-US" altLang="zh-CN">
                <a:latin typeface="Arial" panose="020B0604020202020204" pitchFamily="34" charset="0"/>
              </a:rPr>
              <a:t>“</a:t>
            </a:r>
            <a:r>
              <a:rPr lang="zh-CN" altLang="en-US"/>
              <a:t>代码风格</a:t>
            </a:r>
            <a:r>
              <a:rPr lang="zh-CN" altLang="en-US">
                <a:latin typeface="Arial" panose="020B0604020202020204" pitchFamily="34" charset="0"/>
              </a:rPr>
              <a:t>”</a:t>
            </a:r>
            <a:r>
              <a:rPr lang="zh-CN" altLang="en-US"/>
              <a:t>的目标是让代码清晰，增强可读性，使代码更容易被他人维护。在一段时间后，重新看自己的代码时（此时对这些代码的内容已经忘得差不多了），好的代码风格也会让自己获益。这个程序体现的代码风格有：</a:t>
            </a:r>
          </a:p>
          <a:p>
            <a:pPr marL="228600" indent="-228600" eaLnBrk="1" hangingPunct="1">
              <a:buFontTx/>
              <a:buAutoNum type="arabicPeriod"/>
            </a:pPr>
            <a:r>
              <a:rPr lang="zh-CN" altLang="en-US"/>
              <a:t>良好的注释，解释清楚此程序的功能和变量含义</a:t>
            </a:r>
          </a:p>
          <a:p>
            <a:pPr marL="228600" indent="-228600" eaLnBrk="1" hangingPunct="1">
              <a:buFontTx/>
              <a:buAutoNum type="arabicPeriod"/>
            </a:pPr>
            <a:r>
              <a:rPr lang="zh-CN" altLang="en-US"/>
              <a:t>整齐的缩进，让代码的逻辑关系分外明朗</a:t>
            </a:r>
          </a:p>
          <a:p>
            <a:pPr marL="228600" indent="-228600" eaLnBrk="1" hangingPunct="1">
              <a:buFontTx/>
              <a:buAutoNum type="arabicPeriod"/>
            </a:pPr>
            <a:r>
              <a:rPr lang="zh-CN" altLang="en-US"/>
              <a:t>适当的空行，使程序的结构凸现</a:t>
            </a:r>
          </a:p>
          <a:p>
            <a:pPr marL="228600" indent="-228600" eaLnBrk="1" hangingPunct="1">
              <a:buFontTx/>
              <a:buAutoNum type="arabicPeriod"/>
            </a:pPr>
            <a:r>
              <a:rPr lang="zh-CN" altLang="en-US"/>
              <a:t>准确的变量命名，不需要注释，便可明辨</a:t>
            </a:r>
          </a:p>
          <a:p>
            <a:pPr marL="228600" indent="-228600" eaLnBrk="1" hangingPunct="1">
              <a:buFontTx/>
              <a:buAutoNum type="arabicPeriod"/>
            </a:pPr>
            <a:r>
              <a:rPr lang="zh-CN" altLang="en-US"/>
              <a:t>恰当位置的空格，让可读性更上一层楼</a:t>
            </a:r>
          </a:p>
          <a:p>
            <a:pPr marL="228600" indent="-228600" eaLnBrk="1" hangingPunct="1">
              <a:buFontTx/>
              <a:buAutoNum type="arabicPeriod"/>
            </a:pPr>
            <a:r>
              <a:rPr lang="zh-CN" altLang="en-US"/>
              <a:t>每行最多只有一条语句</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81891E5-0B36-441C-A25E-CACF6C06121F}"/>
              </a:ext>
            </a:extLst>
          </p:cNvPr>
          <p:cNvSpPr>
            <a:spLocks noRot="1" noChangeArrowheads="1" noTextEdit="1"/>
          </p:cNvSpPr>
          <p:nvPr>
            <p:ph type="sldImg"/>
          </p:nvPr>
        </p:nvSpPr>
        <p:spPr bwMode="auto">
          <a:xfrm>
            <a:off x="2751138" y="531813"/>
            <a:ext cx="4735512"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a:extLst>
              <a:ext uri="{FF2B5EF4-FFF2-40B4-BE49-F238E27FC236}">
                <a16:creationId xmlns:a16="http://schemas.microsoft.com/office/drawing/2014/main" id="{BF0C28CB-0835-4985-B6AF-58886A1355E2}"/>
              </a:ext>
            </a:extLst>
          </p:cNvPr>
          <p:cNvSpPr>
            <a:spLocks noGrp="1" noChangeArrowheads="1"/>
          </p:cNvSpPr>
          <p:nvPr>
            <p:ph type="body" idx="1"/>
          </p:nvPr>
        </p:nvSpPr>
        <p:spPr bwMode="auto">
          <a:xfrm>
            <a:off x="1022350" y="3373438"/>
            <a:ext cx="8189913" cy="3194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pPr marL="228600" indent="-228600"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102E787-CB69-466E-AFB8-DE961A35C7FF}"/>
              </a:ext>
            </a:extLst>
          </p:cNvPr>
          <p:cNvSpPr>
            <a:spLocks noRot="1" noChangeArrowheads="1" noTextEdit="1"/>
          </p:cNvSpPr>
          <p:nvPr>
            <p:ph type="sldImg"/>
          </p:nvPr>
        </p:nvSpPr>
        <p:spPr bwMode="auto">
          <a:xfrm>
            <a:off x="2752725" y="531813"/>
            <a:ext cx="4730750"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2D765A7D-D1AC-47F5-8531-B4A6765520C0}"/>
              </a:ext>
            </a:extLst>
          </p:cNvPr>
          <p:cNvSpPr>
            <a:spLocks noGrp="1" noChangeArrowheads="1"/>
          </p:cNvSpPr>
          <p:nvPr>
            <p:ph type="body" idx="1"/>
          </p:nvPr>
        </p:nvSpPr>
        <p:spPr bwMode="auto">
          <a:xfrm>
            <a:off x="1023938" y="3371850"/>
            <a:ext cx="8186737"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TC</a:t>
            </a:r>
            <a:r>
              <a:rPr lang="zh-CN" altLang="en-US"/>
              <a:t>真的该废除了。它发行于</a:t>
            </a:r>
            <a:r>
              <a:rPr lang="en-US" altLang="zh-CN"/>
              <a:t>1989</a:t>
            </a:r>
            <a:r>
              <a:rPr lang="zh-CN" altLang="en-US"/>
              <a:t>年，对</a:t>
            </a:r>
            <a:r>
              <a:rPr lang="en-US" altLang="zh-CN"/>
              <a:t>IT</a:t>
            </a:r>
            <a:r>
              <a:rPr lang="zh-CN" altLang="en-US"/>
              <a:t>业来说，绝对是奶奶级软件了，已经严重滞后于业界的发展。首先，它是一个</a:t>
            </a:r>
            <a:r>
              <a:rPr lang="en-US" altLang="zh-CN"/>
              <a:t>DOS</a:t>
            </a:r>
            <a:r>
              <a:rPr lang="zh-CN" altLang="en-US"/>
              <a:t>平台上的软件（可能是仅存的还在被使用的</a:t>
            </a:r>
            <a:r>
              <a:rPr lang="en-US" altLang="zh-CN"/>
              <a:t>DOS</a:t>
            </a:r>
            <a:r>
              <a:rPr lang="zh-CN" altLang="en-US"/>
              <a:t>软件），方便性远不如</a:t>
            </a:r>
            <a:r>
              <a:rPr lang="en-US" altLang="zh-CN"/>
              <a:t>Windows</a:t>
            </a:r>
            <a:r>
              <a:rPr lang="zh-CN" altLang="en-US"/>
              <a:t>下的软件。它不仅缺少对很多先进的程序设计理念和方法的支持，而且因其自身的局限性，会给对</a:t>
            </a:r>
            <a:r>
              <a:rPr lang="en-US" altLang="zh-CN"/>
              <a:t>C</a:t>
            </a:r>
            <a:r>
              <a:rPr lang="zh-CN" altLang="en-US"/>
              <a:t>语言了解不深的人带来一些错觉，把一些错误或不当的用法当成是正确的或有效的，难逃误人子弟之嫌。 </a:t>
            </a:r>
          </a:p>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EC15389-978E-49A1-8869-01C9AC865758}"/>
              </a:ext>
            </a:extLst>
          </p:cNvPr>
          <p:cNvSpPr>
            <a:spLocks noRot="1" noChangeArrowheads="1" noTextEdit="1"/>
          </p:cNvSpPr>
          <p:nvPr>
            <p:ph type="sldImg"/>
          </p:nvPr>
        </p:nvSpPr>
        <p:spPr bwMode="auto">
          <a:xfrm>
            <a:off x="2752725" y="531813"/>
            <a:ext cx="4730750"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04B270E9-592C-4D3F-9DD2-04EC439E0D3F}"/>
              </a:ext>
            </a:extLst>
          </p:cNvPr>
          <p:cNvSpPr>
            <a:spLocks noGrp="1" noChangeArrowheads="1"/>
          </p:cNvSpPr>
          <p:nvPr>
            <p:ph type="body" idx="1"/>
          </p:nvPr>
        </p:nvSpPr>
        <p:spPr bwMode="auto">
          <a:xfrm>
            <a:off x="1023938" y="3371850"/>
            <a:ext cx="8186737"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TC</a:t>
            </a:r>
            <a:r>
              <a:rPr lang="zh-CN" altLang="en-US"/>
              <a:t>真的该废除了。它发行于</a:t>
            </a:r>
            <a:r>
              <a:rPr lang="en-US" altLang="zh-CN"/>
              <a:t>1989</a:t>
            </a:r>
            <a:r>
              <a:rPr lang="zh-CN" altLang="en-US"/>
              <a:t>年，对</a:t>
            </a:r>
            <a:r>
              <a:rPr lang="en-US" altLang="zh-CN"/>
              <a:t>IT</a:t>
            </a:r>
            <a:r>
              <a:rPr lang="zh-CN" altLang="en-US"/>
              <a:t>业来说，绝对是奶奶级软件了，已经严重滞后于业界的发展。首先，它是一个</a:t>
            </a:r>
            <a:r>
              <a:rPr lang="en-US" altLang="zh-CN"/>
              <a:t>DOS</a:t>
            </a:r>
            <a:r>
              <a:rPr lang="zh-CN" altLang="en-US"/>
              <a:t>平台上的软件（可能是仅存的还在被使用的</a:t>
            </a:r>
            <a:r>
              <a:rPr lang="en-US" altLang="zh-CN"/>
              <a:t>DOS</a:t>
            </a:r>
            <a:r>
              <a:rPr lang="zh-CN" altLang="en-US"/>
              <a:t>软件），方便性远不如</a:t>
            </a:r>
            <a:r>
              <a:rPr lang="en-US" altLang="zh-CN"/>
              <a:t>Windows</a:t>
            </a:r>
            <a:r>
              <a:rPr lang="zh-CN" altLang="en-US"/>
              <a:t>下的软件。它不仅缺少对很多先进的程序设计理念和方法的支持，而且因其自身的局限性，会给对</a:t>
            </a:r>
            <a:r>
              <a:rPr lang="en-US" altLang="zh-CN"/>
              <a:t>C</a:t>
            </a:r>
            <a:r>
              <a:rPr lang="zh-CN" altLang="en-US"/>
              <a:t>语言了解不深的人带来一些错觉，把一些错误或不当的用法当成是正确的或有效的，难逃误人子弟之嫌。 </a:t>
            </a:r>
          </a:p>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EB7EC3D-3F64-4EB2-A433-FE2B5C561548}"/>
              </a:ext>
            </a:extLst>
          </p:cNvPr>
          <p:cNvSpPr>
            <a:spLocks noRot="1" noChangeArrowheads="1" noTextEdit="1"/>
          </p:cNvSpPr>
          <p:nvPr>
            <p:ph type="sldImg"/>
          </p:nvPr>
        </p:nvSpPr>
        <p:spPr bwMode="auto">
          <a:xfrm>
            <a:off x="2752725" y="531813"/>
            <a:ext cx="4730750"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7608A455-3C46-46AC-A20F-9E1218C09CF1}"/>
              </a:ext>
            </a:extLst>
          </p:cNvPr>
          <p:cNvSpPr>
            <a:spLocks noGrp="1" noChangeArrowheads="1"/>
          </p:cNvSpPr>
          <p:nvPr>
            <p:ph type="body" idx="1"/>
          </p:nvPr>
        </p:nvSpPr>
        <p:spPr bwMode="auto">
          <a:xfrm>
            <a:off x="1023938" y="3371850"/>
            <a:ext cx="8186737"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美国微软公司出品的</a:t>
            </a:r>
            <a:r>
              <a:rPr lang="en-US" altLang="zh-CN"/>
              <a:t>Visual C++</a:t>
            </a:r>
            <a:r>
              <a:rPr lang="zh-CN" altLang="en-US"/>
              <a:t>是</a:t>
            </a:r>
            <a:r>
              <a:rPr lang="en-US" altLang="zh-CN"/>
              <a:t>Windows</a:t>
            </a:r>
            <a:r>
              <a:rPr lang="zh-CN" altLang="en-US"/>
              <a:t>平台上最流行的</a:t>
            </a:r>
            <a:r>
              <a:rPr lang="en-US" altLang="zh-CN"/>
              <a:t>C/C++</a:t>
            </a:r>
            <a:r>
              <a:rPr lang="zh-CN" altLang="en-US"/>
              <a:t>集成开发环境之一。 从</a:t>
            </a:r>
            <a:r>
              <a:rPr lang="en-US" altLang="zh-CN"/>
              <a:t>1993</a:t>
            </a:r>
            <a:r>
              <a:rPr lang="zh-CN" altLang="en-US"/>
              <a:t>年发行</a:t>
            </a:r>
            <a:r>
              <a:rPr lang="en-US" altLang="zh-CN"/>
              <a:t>1.0</a:t>
            </a:r>
            <a:r>
              <a:rPr lang="zh-CN" altLang="en-US"/>
              <a:t>版本开始，历经多年锤炼，于</a:t>
            </a:r>
            <a:r>
              <a:rPr lang="en-US" altLang="zh-CN"/>
              <a:t>2005</a:t>
            </a:r>
            <a:r>
              <a:rPr lang="zh-CN" altLang="en-US"/>
              <a:t>年推出最新的</a:t>
            </a:r>
            <a:r>
              <a:rPr lang="en-US" altLang="zh-CN"/>
              <a:t>Visual C++ 2005</a:t>
            </a:r>
            <a:r>
              <a:rPr lang="zh-CN" altLang="en-US"/>
              <a:t>。但因为</a:t>
            </a:r>
            <a:r>
              <a:rPr lang="en-US" altLang="zh-CN"/>
              <a:t>Visual C++ 2003</a:t>
            </a:r>
            <a:r>
              <a:rPr lang="zh-CN" altLang="en-US"/>
              <a:t>及以后的版本与</a:t>
            </a:r>
            <a:r>
              <a:rPr lang="en-US" altLang="zh-CN"/>
              <a:t>.NET</a:t>
            </a:r>
            <a:r>
              <a:rPr lang="zh-CN" altLang="en-US"/>
              <a:t>平台等很多软件硬性结合在一起，过于庞大，安装过程缓慢且烦琐，所以并不适合初学者。本书将介绍如何在更易获得的</a:t>
            </a:r>
            <a:r>
              <a:rPr lang="en-US" altLang="zh-CN"/>
              <a:t>Visuall C++ 6.0</a:t>
            </a:r>
            <a:r>
              <a:rPr lang="zh-CN" altLang="en-US"/>
              <a:t>（以下简称</a:t>
            </a:r>
            <a:r>
              <a:rPr lang="en-US" altLang="zh-CN"/>
              <a:t>VC</a:t>
            </a:r>
            <a:r>
              <a:rPr lang="zh-CN" altLang="en-US"/>
              <a:t>）下开发和调试</a:t>
            </a:r>
            <a:r>
              <a:rPr lang="en-US" altLang="zh-CN"/>
              <a:t>C</a:t>
            </a:r>
            <a:r>
              <a:rPr lang="zh-CN" altLang="en-US"/>
              <a:t>语言程序。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468F228-C475-41B9-A28E-2872E379789A}"/>
              </a:ext>
            </a:extLst>
          </p:cNvPr>
          <p:cNvSpPr>
            <a:spLocks noRot="1" noChangeArrowheads="1" noTextEdit="1"/>
          </p:cNvSpPr>
          <p:nvPr>
            <p:ph type="sldImg"/>
          </p:nvPr>
        </p:nvSpPr>
        <p:spPr bwMode="auto">
          <a:xfrm>
            <a:off x="2752725" y="531813"/>
            <a:ext cx="4730750"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a:extLst>
              <a:ext uri="{FF2B5EF4-FFF2-40B4-BE49-F238E27FC236}">
                <a16:creationId xmlns:a16="http://schemas.microsoft.com/office/drawing/2014/main" id="{9BEABC2B-0772-47A4-9C3D-5FC51B64C4C4}"/>
              </a:ext>
            </a:extLst>
          </p:cNvPr>
          <p:cNvSpPr>
            <a:spLocks noGrp="1" noChangeArrowheads="1"/>
          </p:cNvSpPr>
          <p:nvPr>
            <p:ph type="body" idx="1"/>
          </p:nvPr>
        </p:nvSpPr>
        <p:spPr bwMode="auto">
          <a:xfrm>
            <a:off x="1023938" y="3371850"/>
            <a:ext cx="8186737"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8FB4F06-4CC2-4B8E-8CC1-26C771513544}"/>
              </a:ext>
            </a:extLst>
          </p:cNvPr>
          <p:cNvSpPr>
            <a:spLocks noRot="1" noChangeArrowheads="1" noTextEdit="1"/>
          </p:cNvSpPr>
          <p:nvPr>
            <p:ph type="sldImg"/>
          </p:nvPr>
        </p:nvSpPr>
        <p:spPr bwMode="auto">
          <a:xfrm>
            <a:off x="2752725" y="531813"/>
            <a:ext cx="4730750"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A9069AE7-04AA-4B3D-B0E7-D502E32AE6D3}"/>
              </a:ext>
            </a:extLst>
          </p:cNvPr>
          <p:cNvSpPr>
            <a:spLocks noGrp="1" noChangeArrowheads="1"/>
          </p:cNvSpPr>
          <p:nvPr>
            <p:ph type="body" idx="1"/>
          </p:nvPr>
        </p:nvSpPr>
        <p:spPr bwMode="auto">
          <a:xfrm>
            <a:off x="1023938" y="3371850"/>
            <a:ext cx="8186737"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程序设计语言是人与计算机进行交流的语言，有很多种，分别适合做不同的事情</a:t>
            </a:r>
          </a:p>
          <a:p>
            <a:pPr eaLnBrk="1" hangingPunct="1"/>
            <a:r>
              <a:rPr lang="zh-CN" altLang="en-US"/>
              <a:t>现在人还只能主动学计算机的语言，做不到计算机学会人的语言</a:t>
            </a:r>
          </a:p>
          <a:p>
            <a:pPr eaLnBrk="1" hangingPunct="1"/>
            <a:r>
              <a:rPr lang="zh-CN" altLang="en-US"/>
              <a:t>当计算机懂了人的自然语言，就几乎不再需要编程，想让计算机干什么，尽管对着它说好了，那时程序员可能也就失业了。</a:t>
            </a:r>
          </a:p>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F634371-6C75-45EF-9BC4-183632C8EB1C}"/>
              </a:ext>
            </a:extLst>
          </p:cNvPr>
          <p:cNvSpPr>
            <a:spLocks noRot="1" noChangeArrowheads="1" noTextEdit="1"/>
          </p:cNvSpPr>
          <p:nvPr>
            <p:ph type="sldImg"/>
          </p:nvPr>
        </p:nvSpPr>
        <p:spPr bwMode="auto">
          <a:xfrm>
            <a:off x="2749550" y="531813"/>
            <a:ext cx="4735513"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E01AA17C-AFB9-49F5-85BF-AB900111865F}"/>
              </a:ext>
            </a:extLst>
          </p:cNvPr>
          <p:cNvSpPr>
            <a:spLocks noGrp="1" noChangeArrowheads="1"/>
          </p:cNvSpPr>
          <p:nvPr>
            <p:ph type="body" idx="1"/>
          </p:nvPr>
        </p:nvSpPr>
        <p:spPr bwMode="auto">
          <a:xfrm>
            <a:off x="1025525" y="3371850"/>
            <a:ext cx="8186738"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B64B68A-87BA-405A-876B-4FC965325A34}"/>
              </a:ext>
            </a:extLst>
          </p:cNvPr>
          <p:cNvSpPr>
            <a:spLocks noRot="1" noChangeArrowheads="1" noTextEdit="1"/>
          </p:cNvSpPr>
          <p:nvPr>
            <p:ph type="sldImg"/>
          </p:nvPr>
        </p:nvSpPr>
        <p:spPr bwMode="auto">
          <a:xfrm>
            <a:off x="2752725" y="531813"/>
            <a:ext cx="4730750"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B3F1A59-676E-4124-8C81-1DE85B8C17DF}"/>
              </a:ext>
            </a:extLst>
          </p:cNvPr>
          <p:cNvSpPr>
            <a:spLocks noGrp="1" noChangeArrowheads="1"/>
          </p:cNvSpPr>
          <p:nvPr>
            <p:ph type="body" idx="1"/>
          </p:nvPr>
        </p:nvSpPr>
        <p:spPr bwMode="auto">
          <a:xfrm>
            <a:off x="1023938" y="3371850"/>
            <a:ext cx="8186737"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i="1" u="sng">
                <a:solidFill>
                  <a:srgbClr val="000000"/>
                </a:solidFill>
              </a:rPr>
              <a:t>编译器</a:t>
            </a:r>
            <a:r>
              <a:rPr lang="zh-CN" altLang="en-US"/>
              <a:t>（</a:t>
            </a:r>
            <a:r>
              <a:rPr lang="en-US" altLang="zh-CN" i="1"/>
              <a:t>Compiler</a:t>
            </a:r>
            <a:r>
              <a:rPr lang="zh-CN" altLang="en-US"/>
              <a:t>）把源代码转换为可被计算机理解的机器代码，</a:t>
            </a:r>
            <a:r>
              <a:rPr lang="zh-CN" altLang="en-US" b="1"/>
              <a:t>把机器代码以</a:t>
            </a:r>
            <a:r>
              <a:rPr lang="zh-CN" altLang="en-US" b="1" i="1" u="sng">
                <a:solidFill>
                  <a:srgbClr val="000066"/>
                </a:solidFill>
              </a:rPr>
              <a:t>可</a:t>
            </a:r>
            <a:r>
              <a:rPr lang="zh-CN" altLang="en-US" b="1" i="1" u="sng">
                <a:solidFill>
                  <a:srgbClr val="000000"/>
                </a:solidFill>
              </a:rPr>
              <a:t>执行文件</a:t>
            </a:r>
            <a:r>
              <a:rPr lang="zh-CN" altLang="en-US" b="1"/>
              <a:t>（</a:t>
            </a:r>
            <a:r>
              <a:rPr lang="en-US" altLang="zh-CN" b="1" i="1"/>
              <a:t>Executable File</a:t>
            </a:r>
            <a:r>
              <a:rPr lang="zh-CN" altLang="en-US" b="1"/>
              <a:t>）的形式保存在磁盘上，</a:t>
            </a:r>
            <a:r>
              <a:rPr lang="zh-CN" altLang="en-US"/>
              <a:t>一种程序设计语言对应一种编译器</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121681B-BCB6-4C15-BF22-5F02CF176EC9}"/>
              </a:ext>
            </a:extLst>
          </p:cNvPr>
          <p:cNvSpPr>
            <a:spLocks noRot="1" noChangeArrowheads="1" noTextEdit="1"/>
          </p:cNvSpPr>
          <p:nvPr>
            <p:ph type="sldImg"/>
          </p:nvPr>
        </p:nvSpPr>
        <p:spPr bwMode="auto">
          <a:xfrm>
            <a:off x="2749550" y="531813"/>
            <a:ext cx="4735513"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FEE0EE40-7536-4D33-8494-FCAE90F10B07}"/>
              </a:ext>
            </a:extLst>
          </p:cNvPr>
          <p:cNvSpPr>
            <a:spLocks noGrp="1" noChangeArrowheads="1"/>
          </p:cNvSpPr>
          <p:nvPr>
            <p:ph type="body" idx="1"/>
          </p:nvPr>
        </p:nvSpPr>
        <p:spPr bwMode="auto">
          <a:xfrm>
            <a:off x="1025525" y="3371850"/>
            <a:ext cx="8186738"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a:t>现在人还只能主动学计算机的语言，做不到计算机学会人的语言</a:t>
            </a:r>
          </a:p>
          <a:p>
            <a:pPr eaLnBrk="1" hangingPunct="1">
              <a:lnSpc>
                <a:spcPct val="90000"/>
              </a:lnSpc>
            </a:pPr>
            <a:r>
              <a:rPr lang="zh-CN" altLang="en-US"/>
              <a:t>当计算机懂了人的自然语言，就几乎不再需要编程，想让计算机干什么，尽管对着它说好了，那时程序员可能也就失业了。</a:t>
            </a:r>
          </a:p>
          <a:p>
            <a:pPr eaLnBrk="1" hangingPunct="1">
              <a:lnSpc>
                <a:spcPct val="90000"/>
              </a:lnSpc>
            </a:pPr>
            <a:endParaRPr lang="zh-CN" altLang="en-US"/>
          </a:p>
          <a:p>
            <a:pPr eaLnBrk="1" hangingPunct="1">
              <a:lnSpc>
                <a:spcPct val="90000"/>
              </a:lnSpc>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3307E0E-A16F-4E9E-9FE8-625A4C562BE8}"/>
              </a:ext>
            </a:extLst>
          </p:cNvPr>
          <p:cNvSpPr>
            <a:spLocks noRot="1" noChangeArrowheads="1" noTextEdit="1"/>
          </p:cNvSpPr>
          <p:nvPr>
            <p:ph type="sldImg"/>
          </p:nvPr>
        </p:nvSpPr>
        <p:spPr bwMode="auto">
          <a:xfrm>
            <a:off x="2749550" y="531813"/>
            <a:ext cx="4735513"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1474D30-055C-4160-B985-E75FCD3AC830}"/>
              </a:ext>
            </a:extLst>
          </p:cNvPr>
          <p:cNvSpPr>
            <a:spLocks noGrp="1" noChangeArrowheads="1"/>
          </p:cNvSpPr>
          <p:nvPr>
            <p:ph type="body" idx="1"/>
          </p:nvPr>
        </p:nvSpPr>
        <p:spPr bwMode="auto">
          <a:xfrm>
            <a:off x="1025525" y="3371850"/>
            <a:ext cx="8186738"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D8486BD-9CEF-4522-AB58-50D451AE7DA6}"/>
              </a:ext>
            </a:extLst>
          </p:cNvPr>
          <p:cNvSpPr>
            <a:spLocks noRot="1" noChangeArrowheads="1" noTextEdit="1"/>
          </p:cNvSpPr>
          <p:nvPr>
            <p:ph type="sldImg"/>
          </p:nvPr>
        </p:nvSpPr>
        <p:spPr bwMode="auto">
          <a:xfrm>
            <a:off x="2749550" y="531813"/>
            <a:ext cx="4735513"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C13F28EB-7CB4-4894-98A3-AFA6AA55537E}"/>
              </a:ext>
            </a:extLst>
          </p:cNvPr>
          <p:cNvSpPr>
            <a:spLocks noGrp="1" noChangeArrowheads="1"/>
          </p:cNvSpPr>
          <p:nvPr>
            <p:ph type="body" idx="1"/>
          </p:nvPr>
        </p:nvSpPr>
        <p:spPr bwMode="auto">
          <a:xfrm>
            <a:off x="1022350" y="3371850"/>
            <a:ext cx="8189913"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程序设计语言数以千计，能广为流传的不过几十种，能够风光</a:t>
            </a:r>
            <a:r>
              <a:rPr lang="en-US" altLang="zh-CN"/>
              <a:t>20</a:t>
            </a:r>
            <a:r>
              <a:rPr lang="zh-CN" altLang="en-US"/>
              <a:t>年的更是屈指可数</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006CC2A-327F-47B4-B8B2-01D33D112106}"/>
              </a:ext>
            </a:extLst>
          </p:cNvPr>
          <p:cNvSpPr>
            <a:spLocks noRot="1" noChangeArrowheads="1" noTextEdit="1"/>
          </p:cNvSpPr>
          <p:nvPr>
            <p:ph type="sldImg"/>
          </p:nvPr>
        </p:nvSpPr>
        <p:spPr bwMode="auto">
          <a:xfrm>
            <a:off x="2749550" y="531813"/>
            <a:ext cx="4735513"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71947CFF-3698-41BD-8CB5-37490DE88542}"/>
              </a:ext>
            </a:extLst>
          </p:cNvPr>
          <p:cNvSpPr>
            <a:spLocks noGrp="1" noChangeArrowheads="1"/>
          </p:cNvSpPr>
          <p:nvPr>
            <p:ph type="body" idx="1"/>
          </p:nvPr>
        </p:nvSpPr>
        <p:spPr bwMode="auto">
          <a:xfrm>
            <a:off x="1025525" y="3371850"/>
            <a:ext cx="8186738"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最初的操作系统等系统软件都是用汇编语言编写的，由于汇编语言依赖于硬件，程序的可读性和可移植性比较差。为了提高程序的性能，应采用高级语言编写，但一般高级语言难以实现汇编语言的某些功能，例如直接对硬件及接口进行操作。</a:t>
            </a:r>
          </a:p>
          <a:p>
            <a:pPr eaLnBrk="1" hangingPunct="1"/>
            <a:r>
              <a:rPr lang="zh-CN" altLang="en-US" b="1"/>
              <a:t>人们设想能否找到一种既有高级语言的特性，又具有低级语言特性的语言，集其优点于一身。于是</a:t>
            </a:r>
            <a:r>
              <a:rPr lang="en-US" altLang="zh-CN" b="1"/>
              <a:t>C</a:t>
            </a:r>
            <a:r>
              <a:rPr lang="zh-CN" altLang="en-US" b="1"/>
              <a:t>语言就在这种情况下应运而生了。</a:t>
            </a:r>
          </a:p>
          <a:p>
            <a:pPr eaLnBrk="1" hangingPunct="1"/>
            <a:r>
              <a:rPr lang="zh-CN" altLang="en-US"/>
              <a:t>和</a:t>
            </a:r>
            <a:r>
              <a:rPr lang="en-US" altLang="zh-CN"/>
              <a:t>Unix</a:t>
            </a:r>
            <a:r>
              <a:rPr lang="zh-CN" altLang="en-US"/>
              <a:t>的设计者</a:t>
            </a:r>
            <a:r>
              <a:rPr lang="en-US" altLang="zh-CN"/>
              <a:t>Ken Thompson</a:t>
            </a:r>
            <a:r>
              <a:rPr lang="zh-CN" altLang="en-US"/>
              <a:t>接受美国国家技术勋章</a:t>
            </a:r>
            <a:endParaRPr lang="zh-CN" altLang="en-US" b="1"/>
          </a:p>
          <a:p>
            <a:pPr eaLnBrk="1" hangingPunct="1"/>
            <a:endParaRPr lang="zh-CN" altLang="en-US"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6972D74-52DB-4B5C-8FFE-48DB1CF5376A}"/>
              </a:ext>
            </a:extLst>
          </p:cNvPr>
          <p:cNvSpPr>
            <a:spLocks noRot="1" noChangeArrowheads="1" noTextEdit="1"/>
          </p:cNvSpPr>
          <p:nvPr>
            <p:ph type="sldImg"/>
          </p:nvPr>
        </p:nvSpPr>
        <p:spPr bwMode="auto">
          <a:xfrm>
            <a:off x="2749550" y="531813"/>
            <a:ext cx="4735513" cy="26638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9F1E52B0-ABCA-4F2E-8191-42F6D565B6DE}"/>
              </a:ext>
            </a:extLst>
          </p:cNvPr>
          <p:cNvSpPr>
            <a:spLocks noGrp="1" noChangeArrowheads="1"/>
          </p:cNvSpPr>
          <p:nvPr>
            <p:ph type="body" idx="1"/>
          </p:nvPr>
        </p:nvSpPr>
        <p:spPr bwMode="auto">
          <a:xfrm>
            <a:off x="1022350" y="3371850"/>
            <a:ext cx="8189913" cy="31956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chemeClr val="accent1"/>
              </a:buClr>
              <a:buSzPct val="150000"/>
            </a:pPr>
            <a:r>
              <a:rPr lang="zh-CN" altLang="zh-CN" sz="900"/>
              <a:t>随后</a:t>
            </a:r>
            <a:r>
              <a:rPr lang="en-US" altLang="zh-CN" sz="900"/>
              <a:t>C</a:t>
            </a:r>
            <a:r>
              <a:rPr lang="zh-CN" altLang="zh-CN" sz="900"/>
              <a:t>语言和</a:t>
            </a:r>
            <a:r>
              <a:rPr lang="en-US" altLang="zh-CN" sz="900"/>
              <a:t>UNIX</a:t>
            </a:r>
            <a:r>
              <a:rPr lang="zh-CN" altLang="zh-CN" sz="900"/>
              <a:t>迅速得到推广，先后被移植到大、中、小、微型机上，成为应用广泛的几种语言之一。</a:t>
            </a:r>
            <a:endParaRPr lang="zh-CN" altLang="en-US" sz="900"/>
          </a:p>
          <a:p>
            <a:pPr eaLnBrk="1" hangingPunct="1">
              <a:buClr>
                <a:schemeClr val="accent1"/>
              </a:buClr>
              <a:buSzPct val="150000"/>
            </a:pPr>
            <a:endParaRPr lang="zh-CN" altLang="en-US" sz="900"/>
          </a:p>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E7F5DEC1-8125-44AD-B846-2ABC90008BB8}"/>
              </a:ext>
            </a:extLst>
          </p:cNvPr>
          <p:cNvSpPr>
            <a:spLocks noChangeArrowheads="1"/>
          </p:cNvSpPr>
          <p:nvPr/>
        </p:nvSpPr>
        <p:spPr bwMode="auto">
          <a:xfrm>
            <a:off x="4165600" y="6337300"/>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lang="en-US" altLang="zh-CN" sz="1400">
              <a:latin typeface="Times" panose="02020603050405020304" pitchFamily="18" charset="0"/>
              <a:ea typeface="宋体" panose="02010600030101010101" pitchFamily="2" charset="-122"/>
            </a:endParaRPr>
          </a:p>
        </p:txBody>
      </p:sp>
      <p:sp>
        <p:nvSpPr>
          <p:cNvPr id="5" name="Rectangle 10">
            <a:extLst>
              <a:ext uri="{FF2B5EF4-FFF2-40B4-BE49-F238E27FC236}">
                <a16:creationId xmlns:a16="http://schemas.microsoft.com/office/drawing/2014/main" id="{79B7A97E-CE4E-4FF3-A2BE-D7194CB84683}"/>
              </a:ext>
            </a:extLst>
          </p:cNvPr>
          <p:cNvSpPr>
            <a:spLocks noChangeArrowheads="1"/>
          </p:cNvSpPr>
          <p:nvPr/>
        </p:nvSpPr>
        <p:spPr bwMode="auto">
          <a:xfrm>
            <a:off x="8737600" y="6337300"/>
            <a:ext cx="2844800" cy="476250"/>
          </a:xfrm>
          <a:prstGeom prst="rect">
            <a:avLst/>
          </a:prstGeom>
          <a:noFill/>
          <a:ln w="9525">
            <a:noFill/>
            <a:miter lim="800000"/>
            <a:headEnd/>
            <a:tailEnd/>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fld id="{3839E14A-BE2E-464D-9A33-595E917E11AE}" type="slidenum">
              <a:rPr lang="zh-CN" altLang="en-US" sz="1400" smtClean="0">
                <a:latin typeface="Times" panose="02020603050405020304" pitchFamily="18" charset="0"/>
                <a:ea typeface="宋体" panose="02010600030101010101" pitchFamily="2" charset="-122"/>
              </a:rPr>
              <a:pPr algn="r">
                <a:defRPr/>
              </a:pPr>
              <a:t>‹#›</a:t>
            </a:fld>
            <a:endParaRPr lang="en-US" altLang="zh-CN" sz="1400">
              <a:latin typeface="Times" panose="02020603050405020304" pitchFamily="18" charset="0"/>
              <a:ea typeface="宋体" panose="02010600030101010101" pitchFamily="2" charset="-122"/>
            </a:endParaRPr>
          </a:p>
        </p:txBody>
      </p:sp>
      <p:sp>
        <p:nvSpPr>
          <p:cNvPr id="3075" name="Rectangle 3"/>
          <p:cNvSpPr>
            <a:spLocks noGrp="1" noChangeArrowheads="1"/>
          </p:cNvSpPr>
          <p:nvPr>
            <p:ph type="ctrTitle" sz="quarter"/>
          </p:nvPr>
        </p:nvSpPr>
        <p:spPr>
          <a:xfrm>
            <a:off x="886885" y="2203450"/>
            <a:ext cx="10418233" cy="1295400"/>
          </a:xfrm>
        </p:spPr>
        <p:txBody>
          <a:bodyPr/>
          <a:lstStyle>
            <a:lvl1pPr>
              <a:defRPr sz="5400"/>
            </a:lvl1pPr>
          </a:lstStyle>
          <a:p>
            <a:r>
              <a:rPr lang="en-US" altLang="zh-CN" dirty="0"/>
              <a:t>Click to edit Master title style</a:t>
            </a:r>
          </a:p>
        </p:txBody>
      </p:sp>
      <p:sp>
        <p:nvSpPr>
          <p:cNvPr id="3076" name="Rectangle 4"/>
          <p:cNvSpPr>
            <a:spLocks noGrp="1" noChangeArrowheads="1"/>
          </p:cNvSpPr>
          <p:nvPr>
            <p:ph type="subTitle" sz="quarter" idx="1"/>
          </p:nvPr>
        </p:nvSpPr>
        <p:spPr>
          <a:xfrm>
            <a:off x="914400" y="3937000"/>
            <a:ext cx="10261600" cy="2032000"/>
          </a:xfrm>
          <a:effectLst>
            <a:outerShdw dist="35921" dir="2700000" algn="ctr" rotWithShape="0">
              <a:schemeClr val="tx1"/>
            </a:outerShdw>
          </a:effectLst>
        </p:spPr>
        <p:txBody>
          <a:bodyPr/>
          <a:lstStyle>
            <a:lvl1pPr marL="0" indent="0" algn="ctr">
              <a:buFont typeface="Monotype Sorts" charset="2"/>
              <a:buNone/>
              <a:defRPr sz="3600"/>
            </a:lvl1pPr>
          </a:lstStyle>
          <a:p>
            <a:r>
              <a:rPr lang="en-US" altLang="zh-CN"/>
              <a:t>Click to edit Master subtitle style</a:t>
            </a:r>
          </a:p>
        </p:txBody>
      </p:sp>
      <p:sp>
        <p:nvSpPr>
          <p:cNvPr id="6" name="Rectangle 5">
            <a:extLst>
              <a:ext uri="{FF2B5EF4-FFF2-40B4-BE49-F238E27FC236}">
                <a16:creationId xmlns:a16="http://schemas.microsoft.com/office/drawing/2014/main" id="{BF5FB4A0-9E91-41F2-ADF8-A7C51FD552D4}"/>
              </a:ext>
            </a:extLst>
          </p:cNvPr>
          <p:cNvSpPr>
            <a:spLocks noGrp="1" noChangeArrowheads="1"/>
          </p:cNvSpPr>
          <p:nvPr>
            <p:ph type="dt" sz="quarter" idx="10"/>
          </p:nvPr>
        </p:nvSpPr>
        <p:spPr bwMode="auto">
          <a:xfrm>
            <a:off x="914400" y="6248400"/>
            <a:ext cx="2540000" cy="457200"/>
          </a:xfrm>
          <a:prstGeom prst="rect">
            <a:avLst/>
          </a:prstGeom>
          <a:ln>
            <a:miter lim="800000"/>
            <a:headEnd/>
            <a:tailEnd/>
          </a:ln>
        </p:spPr>
        <p:txBody>
          <a:bodyPr vert="horz" wrap="none" lIns="92075" tIns="46037" rIns="92075" bIns="46037" numCol="1" anchor="ctr" anchorCtr="0" compatLnSpc="1">
            <a:prstTxWarp prst="textNoShape">
              <a:avLst/>
            </a:prstTxWarp>
          </a:bodyPr>
          <a:lstStyle>
            <a:lvl1pPr>
              <a:defRPr sz="1400">
                <a:solidFill>
                  <a:schemeClr val="bg1"/>
                </a:solidFill>
                <a:effectLst/>
                <a:ea typeface="宋体" pitchFamily="2" charset="-122"/>
              </a:defRPr>
            </a:lvl1pPr>
          </a:lstStyle>
          <a:p>
            <a:pPr>
              <a:defRPr/>
            </a:pPr>
            <a:fld id="{05A705D5-30B3-41E9-B2AC-8E8FD54E8FFF}" type="datetime1">
              <a:rPr lang="zh-CN" altLang="en-US"/>
              <a:pPr>
                <a:defRPr/>
              </a:pPr>
              <a:t>2018/10/29</a:t>
            </a:fld>
            <a:endParaRPr lang="en-US" altLang="zh-CN"/>
          </a:p>
        </p:txBody>
      </p:sp>
      <p:sp>
        <p:nvSpPr>
          <p:cNvPr id="7" name="Rectangle 6">
            <a:extLst>
              <a:ext uri="{FF2B5EF4-FFF2-40B4-BE49-F238E27FC236}">
                <a16:creationId xmlns:a16="http://schemas.microsoft.com/office/drawing/2014/main" id="{65AFF9F4-3E62-4DA6-9A6F-0E20CFFEF5EB}"/>
              </a:ext>
            </a:extLst>
          </p:cNvPr>
          <p:cNvSpPr>
            <a:spLocks noGrp="1" noChangeArrowheads="1"/>
          </p:cNvSpPr>
          <p:nvPr>
            <p:ph type="ftr" sz="quarter" idx="11"/>
          </p:nvPr>
        </p:nvSpPr>
        <p:spPr>
          <a:xfrm>
            <a:off x="4165600" y="6248400"/>
            <a:ext cx="3860800" cy="457200"/>
          </a:xfrm>
          <a:prstGeom prst="rect">
            <a:avLst/>
          </a:prstGeom>
        </p:spPr>
        <p:txBody>
          <a:bodyPr vert="horz" wrap="none" lIns="92075" tIns="46037" rIns="92075" bIns="46037" numCol="1" anchor="ctr" anchorCtr="0" compatLnSpc="1">
            <a:prstTxWarp prst="textNoShape">
              <a:avLst/>
            </a:prstTxWarp>
          </a:bodyPr>
          <a:lstStyle>
            <a:lvl1pPr algn="ctr">
              <a:defRPr>
                <a:solidFill>
                  <a:schemeClr val="bg1"/>
                </a:solidFill>
                <a:ea typeface="宋体" panose="02010600030101010101" pitchFamily="2" charset="-122"/>
              </a:defRPr>
            </a:lvl1pPr>
          </a:lstStyle>
          <a:p>
            <a:pPr>
              <a:defRPr/>
            </a:pPr>
            <a:endParaRPr lang="en-US" altLang="zh-CN"/>
          </a:p>
        </p:txBody>
      </p:sp>
      <p:sp>
        <p:nvSpPr>
          <p:cNvPr id="8" name="Rectangle 7">
            <a:extLst>
              <a:ext uri="{FF2B5EF4-FFF2-40B4-BE49-F238E27FC236}">
                <a16:creationId xmlns:a16="http://schemas.microsoft.com/office/drawing/2014/main" id="{5A43E350-0C88-4765-ADCC-5BF800B82307}"/>
              </a:ext>
            </a:extLst>
          </p:cNvPr>
          <p:cNvSpPr>
            <a:spLocks noGrp="1" noChangeArrowheads="1"/>
          </p:cNvSpPr>
          <p:nvPr>
            <p:ph type="sldNum" sz="quarter" idx="12"/>
          </p:nvPr>
        </p:nvSpPr>
        <p:spPr bwMode="auto">
          <a:xfrm>
            <a:off x="8737600" y="6248400"/>
            <a:ext cx="2540000" cy="457200"/>
          </a:xfrm>
          <a:prstGeom prst="rect">
            <a:avLst/>
          </a:prstGeom>
          <a:ln>
            <a:miter lim="800000"/>
            <a:headEnd/>
            <a:tailEnd/>
          </a:ln>
        </p:spPr>
        <p:txBody>
          <a:bodyPr vert="horz" wrap="none" lIns="92075" tIns="46037" rIns="92075" bIns="46037" numCol="1" anchor="ctr" anchorCtr="0" compatLnSpc="1">
            <a:prstTxWarp prst="textNoShape">
              <a:avLst/>
            </a:prstTxWarp>
          </a:bodyPr>
          <a:lstStyle>
            <a:lvl1pPr algn="r">
              <a:defRPr sz="1400">
                <a:solidFill>
                  <a:schemeClr val="bg1"/>
                </a:solidFill>
                <a:effectLst/>
                <a:ea typeface="宋体" panose="02010600030101010101" pitchFamily="2" charset="-122"/>
              </a:defRPr>
            </a:lvl1pPr>
          </a:lstStyle>
          <a:p>
            <a:pPr>
              <a:defRPr/>
            </a:pPr>
            <a:fld id="{13E35285-B3DC-4367-8825-1C72F847A3E3}" type="slidenum">
              <a:rPr lang="zh-CN" altLang="en-US"/>
              <a:pPr>
                <a:defRPr/>
              </a:pPr>
              <a:t>‹#›</a:t>
            </a:fld>
            <a:endParaRPr lang="en-US" altLang="zh-CN"/>
          </a:p>
        </p:txBody>
      </p:sp>
    </p:spTree>
    <p:extLst>
      <p:ext uri="{BB962C8B-B14F-4D97-AF65-F5344CB8AC3E}">
        <p14:creationId xmlns:p14="http://schemas.microsoft.com/office/powerpoint/2010/main" val="425103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71937519-EEA9-48AF-8B31-31AA7C9B68BD}"/>
              </a:ext>
            </a:extLst>
          </p:cNvPr>
          <p:cNvSpPr>
            <a:spLocks noGrp="1"/>
          </p:cNvSpPr>
          <p:nvPr>
            <p:ph type="ftr" sz="quarter" idx="10"/>
          </p:nvPr>
        </p:nvSpPr>
        <p:spPr>
          <a:xfrm>
            <a:off x="623888" y="6524625"/>
            <a:ext cx="10261600" cy="27305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en-US" altLang="zh-CN"/>
          </a:p>
          <a:p>
            <a:pPr>
              <a:defRPr/>
            </a:pPr>
            <a:endParaRPr lang="zh-CN" altLang="en-US"/>
          </a:p>
          <a:p>
            <a:pPr>
              <a:defRPr/>
            </a:pPr>
            <a:r>
              <a:rPr lang="en-US" altLang="zh-CN"/>
              <a:t>HIT-C Programming				 		</a:t>
            </a:r>
          </a:p>
        </p:txBody>
      </p:sp>
    </p:spTree>
    <p:extLst>
      <p:ext uri="{BB962C8B-B14F-4D97-AF65-F5344CB8AC3E}">
        <p14:creationId xmlns:p14="http://schemas.microsoft.com/office/powerpoint/2010/main" val="194715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05851" y="644525"/>
            <a:ext cx="2599267" cy="5664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8051" y="644525"/>
            <a:ext cx="7594600" cy="5664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37F66BCA-CE71-4AB7-AACD-427B811F842A}"/>
              </a:ext>
            </a:extLst>
          </p:cNvPr>
          <p:cNvSpPr>
            <a:spLocks noGrp="1"/>
          </p:cNvSpPr>
          <p:nvPr>
            <p:ph type="ftr" sz="quarter" idx="10"/>
          </p:nvPr>
        </p:nvSpPr>
        <p:spPr>
          <a:xfrm>
            <a:off x="623888" y="6524625"/>
            <a:ext cx="10261600" cy="27305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en-US" altLang="zh-CN"/>
          </a:p>
          <a:p>
            <a:pPr>
              <a:defRPr/>
            </a:pPr>
            <a:endParaRPr lang="zh-CN" altLang="en-US"/>
          </a:p>
          <a:p>
            <a:pPr>
              <a:defRPr/>
            </a:pPr>
            <a:r>
              <a:rPr lang="en-US" altLang="zh-CN"/>
              <a:t>HIT-C Programming				 		</a:t>
            </a:r>
          </a:p>
        </p:txBody>
      </p:sp>
    </p:spTree>
    <p:extLst>
      <p:ext uri="{BB962C8B-B14F-4D97-AF65-F5344CB8AC3E}">
        <p14:creationId xmlns:p14="http://schemas.microsoft.com/office/powerpoint/2010/main" val="966505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08051" y="644525"/>
            <a:ext cx="10397067" cy="839788"/>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697039"/>
            <a:ext cx="508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97039"/>
            <a:ext cx="508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EF526797-1462-44B7-81F6-9FA9D513FE0A}"/>
              </a:ext>
            </a:extLst>
          </p:cNvPr>
          <p:cNvSpPr>
            <a:spLocks noGrp="1"/>
          </p:cNvSpPr>
          <p:nvPr>
            <p:ph type="ftr" sz="quarter" idx="10"/>
          </p:nvPr>
        </p:nvSpPr>
        <p:spPr>
          <a:xfrm>
            <a:off x="623888" y="6524625"/>
            <a:ext cx="10261600" cy="27305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en-US" altLang="zh-CN"/>
          </a:p>
          <a:p>
            <a:pPr>
              <a:defRPr/>
            </a:pPr>
            <a:endParaRPr lang="zh-CN" altLang="en-US"/>
          </a:p>
          <a:p>
            <a:pPr>
              <a:defRPr/>
            </a:pPr>
            <a:r>
              <a:rPr lang="en-US" altLang="zh-CN"/>
              <a:t>HIT-C Programming				 		</a:t>
            </a:r>
          </a:p>
        </p:txBody>
      </p:sp>
    </p:spTree>
    <p:extLst>
      <p:ext uri="{BB962C8B-B14F-4D97-AF65-F5344CB8AC3E}">
        <p14:creationId xmlns:p14="http://schemas.microsoft.com/office/powerpoint/2010/main" val="315318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428B1736-6778-4CC9-8F2D-2C62F7ACBEE8}"/>
              </a:ext>
            </a:extLst>
          </p:cNvPr>
          <p:cNvSpPr>
            <a:spLocks noGrp="1"/>
          </p:cNvSpPr>
          <p:nvPr>
            <p:ph type="ftr" sz="quarter" idx="10"/>
          </p:nvPr>
        </p:nvSpPr>
        <p:spPr>
          <a:xfrm>
            <a:off x="623888" y="6524625"/>
            <a:ext cx="10261600" cy="27305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en-US" altLang="zh-CN"/>
          </a:p>
          <a:p>
            <a:pPr>
              <a:defRPr/>
            </a:pPr>
            <a:endParaRPr lang="zh-CN" altLang="en-US"/>
          </a:p>
          <a:p>
            <a:pPr>
              <a:defRPr/>
            </a:pPr>
            <a:r>
              <a:rPr lang="en-US" altLang="zh-CN"/>
              <a:t>HIT-C Programming				 		</a:t>
            </a:r>
          </a:p>
        </p:txBody>
      </p:sp>
    </p:spTree>
    <p:extLst>
      <p:ext uri="{BB962C8B-B14F-4D97-AF65-F5344CB8AC3E}">
        <p14:creationId xmlns:p14="http://schemas.microsoft.com/office/powerpoint/2010/main" val="275701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8AB9041B-490B-46CA-AA0B-50B4DF095189}"/>
              </a:ext>
            </a:extLst>
          </p:cNvPr>
          <p:cNvSpPr>
            <a:spLocks noGrp="1"/>
          </p:cNvSpPr>
          <p:nvPr>
            <p:ph type="ftr" sz="quarter" idx="10"/>
          </p:nvPr>
        </p:nvSpPr>
        <p:spPr>
          <a:xfrm>
            <a:off x="623888" y="6524625"/>
            <a:ext cx="10261600" cy="27305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en-US" altLang="zh-CN"/>
          </a:p>
          <a:p>
            <a:pPr>
              <a:defRPr/>
            </a:pPr>
            <a:endParaRPr lang="zh-CN" altLang="en-US"/>
          </a:p>
          <a:p>
            <a:pPr>
              <a:defRPr/>
            </a:pPr>
            <a:r>
              <a:rPr lang="en-US" altLang="zh-CN"/>
              <a:t>HIT-C Programming				 		</a:t>
            </a:r>
          </a:p>
        </p:txBody>
      </p:sp>
    </p:spTree>
    <p:extLst>
      <p:ext uri="{BB962C8B-B14F-4D97-AF65-F5344CB8AC3E}">
        <p14:creationId xmlns:p14="http://schemas.microsoft.com/office/powerpoint/2010/main" val="189429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697039"/>
            <a:ext cx="508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97039"/>
            <a:ext cx="508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D74DE5BA-8249-4B40-8CB4-596433AD8E41}"/>
              </a:ext>
            </a:extLst>
          </p:cNvPr>
          <p:cNvSpPr>
            <a:spLocks noGrp="1"/>
          </p:cNvSpPr>
          <p:nvPr>
            <p:ph type="ftr" sz="quarter" idx="10"/>
          </p:nvPr>
        </p:nvSpPr>
        <p:spPr>
          <a:xfrm>
            <a:off x="623888" y="6524625"/>
            <a:ext cx="10261600" cy="27305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en-US" altLang="zh-CN"/>
          </a:p>
          <a:p>
            <a:pPr>
              <a:defRPr/>
            </a:pPr>
            <a:endParaRPr lang="zh-CN" altLang="en-US"/>
          </a:p>
          <a:p>
            <a:pPr>
              <a:defRPr/>
            </a:pPr>
            <a:r>
              <a:rPr lang="en-US" altLang="zh-CN"/>
              <a:t>HIT-C Programming				 		</a:t>
            </a:r>
          </a:p>
        </p:txBody>
      </p:sp>
    </p:spTree>
    <p:extLst>
      <p:ext uri="{BB962C8B-B14F-4D97-AF65-F5344CB8AC3E}">
        <p14:creationId xmlns:p14="http://schemas.microsoft.com/office/powerpoint/2010/main" val="191659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a:extLst>
              <a:ext uri="{FF2B5EF4-FFF2-40B4-BE49-F238E27FC236}">
                <a16:creationId xmlns:a16="http://schemas.microsoft.com/office/drawing/2014/main" id="{4D191EFC-AF74-4CBE-9E3A-2EAC38B392F2}"/>
              </a:ext>
            </a:extLst>
          </p:cNvPr>
          <p:cNvSpPr>
            <a:spLocks noGrp="1"/>
          </p:cNvSpPr>
          <p:nvPr>
            <p:ph type="ftr" sz="quarter" idx="10"/>
          </p:nvPr>
        </p:nvSpPr>
        <p:spPr>
          <a:xfrm>
            <a:off x="623888" y="6524625"/>
            <a:ext cx="10261600" cy="27305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en-US" altLang="zh-CN"/>
          </a:p>
          <a:p>
            <a:pPr>
              <a:defRPr/>
            </a:pPr>
            <a:endParaRPr lang="zh-CN" altLang="en-US"/>
          </a:p>
          <a:p>
            <a:pPr>
              <a:defRPr/>
            </a:pPr>
            <a:r>
              <a:rPr lang="en-US" altLang="zh-CN"/>
              <a:t>HIT-C Programming				 		</a:t>
            </a:r>
          </a:p>
        </p:txBody>
      </p:sp>
    </p:spTree>
    <p:extLst>
      <p:ext uri="{BB962C8B-B14F-4D97-AF65-F5344CB8AC3E}">
        <p14:creationId xmlns:p14="http://schemas.microsoft.com/office/powerpoint/2010/main" val="2820779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E5CFCE70-C94F-4010-A772-314B5BF3D128}"/>
              </a:ext>
            </a:extLst>
          </p:cNvPr>
          <p:cNvSpPr>
            <a:spLocks noGrp="1"/>
          </p:cNvSpPr>
          <p:nvPr>
            <p:ph type="ftr" sz="quarter" idx="10"/>
          </p:nvPr>
        </p:nvSpPr>
        <p:spPr>
          <a:xfrm>
            <a:off x="623888" y="6524625"/>
            <a:ext cx="10261600" cy="27305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en-US" altLang="zh-CN"/>
          </a:p>
          <a:p>
            <a:pPr>
              <a:defRPr/>
            </a:pPr>
            <a:endParaRPr lang="zh-CN" altLang="en-US"/>
          </a:p>
          <a:p>
            <a:pPr>
              <a:defRPr/>
            </a:pPr>
            <a:r>
              <a:rPr lang="en-US" altLang="zh-CN"/>
              <a:t>HIT-C Programming				 		</a:t>
            </a:r>
          </a:p>
        </p:txBody>
      </p:sp>
    </p:spTree>
    <p:extLst>
      <p:ext uri="{BB962C8B-B14F-4D97-AF65-F5344CB8AC3E}">
        <p14:creationId xmlns:p14="http://schemas.microsoft.com/office/powerpoint/2010/main" val="52818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D37862A-DB23-4333-9A2B-3103B1DDCC14}"/>
              </a:ext>
            </a:extLst>
          </p:cNvPr>
          <p:cNvSpPr>
            <a:spLocks noGrp="1"/>
          </p:cNvSpPr>
          <p:nvPr>
            <p:ph type="ftr" sz="quarter" idx="10"/>
          </p:nvPr>
        </p:nvSpPr>
        <p:spPr>
          <a:xfrm>
            <a:off x="623888" y="6524625"/>
            <a:ext cx="10261600" cy="27305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en-US" altLang="zh-CN"/>
          </a:p>
          <a:p>
            <a:pPr>
              <a:defRPr/>
            </a:pPr>
            <a:endParaRPr lang="zh-CN" altLang="en-US"/>
          </a:p>
          <a:p>
            <a:pPr>
              <a:defRPr/>
            </a:pPr>
            <a:r>
              <a:rPr lang="en-US" altLang="zh-CN"/>
              <a:t>HIT-C Programming				 		</a:t>
            </a:r>
          </a:p>
        </p:txBody>
      </p:sp>
    </p:spTree>
    <p:extLst>
      <p:ext uri="{BB962C8B-B14F-4D97-AF65-F5344CB8AC3E}">
        <p14:creationId xmlns:p14="http://schemas.microsoft.com/office/powerpoint/2010/main" val="370568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7411B223-3EF9-4D5B-9901-D2C6DF647C38}"/>
              </a:ext>
            </a:extLst>
          </p:cNvPr>
          <p:cNvSpPr>
            <a:spLocks noGrp="1"/>
          </p:cNvSpPr>
          <p:nvPr>
            <p:ph type="ftr" sz="quarter" idx="10"/>
          </p:nvPr>
        </p:nvSpPr>
        <p:spPr>
          <a:xfrm>
            <a:off x="623888" y="6524625"/>
            <a:ext cx="10261600" cy="27305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en-US" altLang="zh-CN"/>
          </a:p>
          <a:p>
            <a:pPr>
              <a:defRPr/>
            </a:pPr>
            <a:endParaRPr lang="zh-CN" altLang="en-US"/>
          </a:p>
          <a:p>
            <a:pPr>
              <a:defRPr/>
            </a:pPr>
            <a:r>
              <a:rPr lang="en-US" altLang="zh-CN"/>
              <a:t>HIT-C Programming				 		</a:t>
            </a:r>
          </a:p>
        </p:txBody>
      </p:sp>
    </p:spTree>
    <p:extLst>
      <p:ext uri="{BB962C8B-B14F-4D97-AF65-F5344CB8AC3E}">
        <p14:creationId xmlns:p14="http://schemas.microsoft.com/office/powerpoint/2010/main" val="197035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68504D3F-3647-4707-9256-C79DDAC783C4}"/>
              </a:ext>
            </a:extLst>
          </p:cNvPr>
          <p:cNvSpPr>
            <a:spLocks noGrp="1"/>
          </p:cNvSpPr>
          <p:nvPr>
            <p:ph type="ftr" sz="quarter" idx="10"/>
          </p:nvPr>
        </p:nvSpPr>
        <p:spPr>
          <a:xfrm>
            <a:off x="623888" y="6524625"/>
            <a:ext cx="10261600" cy="27305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en-US" altLang="zh-CN"/>
          </a:p>
          <a:p>
            <a:pPr>
              <a:defRPr/>
            </a:pPr>
            <a:endParaRPr lang="zh-CN" altLang="en-US"/>
          </a:p>
          <a:p>
            <a:pPr>
              <a:defRPr/>
            </a:pPr>
            <a:r>
              <a:rPr lang="en-US" altLang="zh-CN"/>
              <a:t>HIT-C Programming				 		</a:t>
            </a:r>
          </a:p>
        </p:txBody>
      </p:sp>
    </p:spTree>
    <p:extLst>
      <p:ext uri="{BB962C8B-B14F-4D97-AF65-F5344CB8AC3E}">
        <p14:creationId xmlns:p14="http://schemas.microsoft.com/office/powerpoint/2010/main" val="232318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44575D44-4CBB-4A22-A15B-FD040B020532}"/>
              </a:ext>
            </a:extLst>
          </p:cNvPr>
          <p:cNvSpPr>
            <a:spLocks noGrp="1" noChangeArrowheads="1"/>
          </p:cNvSpPr>
          <p:nvPr>
            <p:ph type="title"/>
          </p:nvPr>
        </p:nvSpPr>
        <p:spPr bwMode="auto">
          <a:xfrm>
            <a:off x="908050" y="644525"/>
            <a:ext cx="10396538" cy="839788"/>
          </a:xfrm>
          <a:prstGeom prst="rect">
            <a:avLst/>
          </a:prstGeom>
          <a:noFill/>
          <a:ln w="9525">
            <a:noFill/>
            <a:miter lim="800000"/>
            <a:headEnd/>
            <a:tailEnd/>
          </a:ln>
          <a:effectLst>
            <a:outerShdw dist="35921" dir="2700000" algn="ctr" rotWithShape="0">
              <a:schemeClr val="tx1"/>
            </a:outerShdw>
          </a:effectLst>
        </p:spPr>
        <p:txBody>
          <a:bodyPr vert="horz" wrap="square" lIns="92075" tIns="46037" rIns="92075" bIns="46037" numCol="1" anchor="ctr" anchorCtr="0" compatLnSpc="1">
            <a:prstTxWarp prst="textNoShape">
              <a:avLst/>
            </a:prstTxWarp>
          </a:bodyPr>
          <a:lstStyle/>
          <a:p>
            <a:pPr lvl="0"/>
            <a:r>
              <a:rPr lang="en-US" altLang="zh-CN"/>
              <a:t>Click to edit Master title style</a:t>
            </a:r>
          </a:p>
        </p:txBody>
      </p:sp>
      <p:sp>
        <p:nvSpPr>
          <p:cNvPr id="1028" name="Rectangle 4">
            <a:extLst>
              <a:ext uri="{FF2B5EF4-FFF2-40B4-BE49-F238E27FC236}">
                <a16:creationId xmlns:a16="http://schemas.microsoft.com/office/drawing/2014/main" id="{BE32DC15-D697-4703-856F-49D8CCC0464C}"/>
              </a:ext>
            </a:extLst>
          </p:cNvPr>
          <p:cNvSpPr>
            <a:spLocks noGrp="1" noChangeArrowheads="1"/>
          </p:cNvSpPr>
          <p:nvPr>
            <p:ph type="body" idx="1"/>
          </p:nvPr>
        </p:nvSpPr>
        <p:spPr bwMode="auto">
          <a:xfrm>
            <a:off x="914400" y="1697038"/>
            <a:ext cx="10363200" cy="4611687"/>
          </a:xfrm>
          <a:prstGeom prst="rect">
            <a:avLst/>
          </a:prstGeom>
          <a:noFill/>
          <a:ln w="9525">
            <a:noFill/>
            <a:miter lim="800000"/>
            <a:headEnd/>
            <a:tailEnd/>
          </a:ln>
          <a:effectLst/>
        </p:spPr>
        <p:txBody>
          <a:bodyPr vert="horz" wrap="square" lIns="92075" tIns="46037" rIns="92075" bIns="46037"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9">
            <a:extLst>
              <a:ext uri="{FF2B5EF4-FFF2-40B4-BE49-F238E27FC236}">
                <a16:creationId xmlns:a16="http://schemas.microsoft.com/office/drawing/2014/main" id="{9412E738-394F-4CF8-B7EC-27428333988D}"/>
              </a:ext>
            </a:extLst>
          </p:cNvPr>
          <p:cNvSpPr>
            <a:spLocks noChangeArrowheads="1"/>
          </p:cNvSpPr>
          <p:nvPr/>
        </p:nvSpPr>
        <p:spPr bwMode="auto">
          <a:xfrm>
            <a:off x="4165600" y="6337300"/>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lang="en-US" altLang="zh-CN" sz="1400">
              <a:latin typeface="Times" panose="02020603050405020304" pitchFamily="18" charset="0"/>
              <a:ea typeface="宋体" panose="02010600030101010101" pitchFamily="2" charset="-122"/>
            </a:endParaRPr>
          </a:p>
        </p:txBody>
      </p:sp>
      <p:sp>
        <p:nvSpPr>
          <p:cNvPr id="1034" name="Rectangle 10">
            <a:extLst>
              <a:ext uri="{FF2B5EF4-FFF2-40B4-BE49-F238E27FC236}">
                <a16:creationId xmlns:a16="http://schemas.microsoft.com/office/drawing/2014/main" id="{45B4EE8A-6C0F-4CDC-B9CE-0ACF325A23B4}"/>
              </a:ext>
            </a:extLst>
          </p:cNvPr>
          <p:cNvSpPr>
            <a:spLocks noChangeArrowheads="1"/>
          </p:cNvSpPr>
          <p:nvPr/>
        </p:nvSpPr>
        <p:spPr bwMode="auto">
          <a:xfrm>
            <a:off x="8737600" y="6337300"/>
            <a:ext cx="2844800" cy="476250"/>
          </a:xfrm>
          <a:prstGeom prst="rect">
            <a:avLst/>
          </a:prstGeom>
          <a:noFill/>
          <a:ln w="9525">
            <a:noFill/>
            <a:miter lim="800000"/>
            <a:headEnd/>
            <a:tailEnd/>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fld id="{92D0D392-AD30-4274-92C8-2597F53FA247}" type="slidenum">
              <a:rPr lang="zh-CN" altLang="en-US" sz="1400" smtClean="0">
                <a:latin typeface="Times" panose="02020603050405020304" pitchFamily="18" charset="0"/>
                <a:ea typeface="宋体" panose="02010600030101010101" pitchFamily="2" charset="-122"/>
              </a:rPr>
              <a:pPr algn="r">
                <a:defRPr/>
              </a:pPr>
              <a:t>‹#›</a:t>
            </a:fld>
            <a:endParaRPr lang="en-US" altLang="zh-CN" sz="1400">
              <a:latin typeface="Times"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animEffect transition="in" filter="wipe(left)">
                                      <p:cBhvr>
                                        <p:cTn id="7" dur="500"/>
                                        <p:tgtEl>
                                          <p:spTgt spid="10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
                                            <p:txEl>
                                              <p:pRg st="1" end="1"/>
                                            </p:txEl>
                                          </p:spTgt>
                                        </p:tgtEl>
                                        <p:attrNameLst>
                                          <p:attrName>style.visibility</p:attrName>
                                        </p:attrNameLst>
                                      </p:cBhvr>
                                      <p:to>
                                        <p:strVal val="visible"/>
                                      </p:to>
                                    </p:set>
                                    <p:animEffect transition="in" filter="wipe(left)">
                                      <p:cBhvr>
                                        <p:cTn id="12" dur="500"/>
                                        <p:tgtEl>
                                          <p:spTgt spid="1028">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28">
                                            <p:txEl>
                                              <p:pRg st="2" end="2"/>
                                            </p:txEl>
                                          </p:spTgt>
                                        </p:tgtEl>
                                        <p:attrNameLst>
                                          <p:attrName>style.visibility</p:attrName>
                                        </p:attrNameLst>
                                      </p:cBhvr>
                                      <p:to>
                                        <p:strVal val="visible"/>
                                      </p:to>
                                    </p:set>
                                    <p:animEffect transition="in" filter="wipe(left)">
                                      <p:cBhvr>
                                        <p:cTn id="15" dur="500"/>
                                        <p:tgtEl>
                                          <p:spTgt spid="1028">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28">
                                            <p:txEl>
                                              <p:pRg st="3" end="3"/>
                                            </p:txEl>
                                          </p:spTgt>
                                        </p:tgtEl>
                                        <p:attrNameLst>
                                          <p:attrName>style.visibility</p:attrName>
                                        </p:attrNameLst>
                                      </p:cBhvr>
                                      <p:to>
                                        <p:strVal val="visible"/>
                                      </p:to>
                                    </p:set>
                                    <p:animEffect transition="in" filter="wipe(left)">
                                      <p:cBhvr>
                                        <p:cTn id="18" dur="500"/>
                                        <p:tgtEl>
                                          <p:spTgt spid="1028">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28">
                                            <p:txEl>
                                              <p:pRg st="4" end="4"/>
                                            </p:txEl>
                                          </p:spTgt>
                                        </p:tgtEl>
                                        <p:attrNameLst>
                                          <p:attrName>style.visibility</p:attrName>
                                        </p:attrNameLst>
                                      </p:cBhvr>
                                      <p:to>
                                        <p:strVal val="visible"/>
                                      </p:to>
                                    </p:set>
                                    <p:animEffect transition="in" filter="wipe(left)">
                                      <p:cBhvr>
                                        <p:cTn id="21"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tmplLst>
          <p:tmpl lvl="1">
            <p:tnLst>
              <p:par>
                <p:cTn presetID="22" presetClass="entr" presetSubtype="8" fill="hold" nodeType="click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Lst>
      </p:bldP>
    </p:bldLst>
  </p:timing>
  <p:hf sldNum="0" hdr="0" dt="0"/>
  <p:txStyles>
    <p:titleStyle>
      <a:lvl1pPr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2pPr>
      <a:lvl3pPr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3pPr>
      <a:lvl4pPr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4pPr>
      <a:lvl5pPr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5pPr>
      <a:lvl6pPr marL="457200"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6pPr>
      <a:lvl7pPr marL="914400"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7pPr>
      <a:lvl8pPr marL="1371600"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8pPr>
      <a:lvl9pPr marL="1828800"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9pPr>
    </p:titleStyle>
    <p:bodyStyle>
      <a:lvl1pPr marL="374650" indent="-374650" algn="l" rtl="0" eaLnBrk="0" fontAlgn="base" hangingPunct="0">
        <a:lnSpc>
          <a:spcPct val="95000"/>
        </a:lnSpc>
        <a:spcBef>
          <a:spcPct val="20000"/>
        </a:spcBef>
        <a:spcAft>
          <a:spcPct val="0"/>
        </a:spcAft>
        <a:buClr>
          <a:srgbClr val="FFCC66"/>
        </a:buClr>
        <a:buSzPct val="80000"/>
        <a:buFont typeface="Monotype Sorts" charset="2"/>
        <a:buChar char=""/>
        <a:defRPr sz="2800" b="1">
          <a:solidFill>
            <a:srgbClr val="000099"/>
          </a:solidFill>
          <a:effectLst>
            <a:outerShdw blurRad="38100" dist="38100" dir="2700000" algn="tl">
              <a:srgbClr val="C0C0C0"/>
            </a:outerShdw>
          </a:effectLst>
          <a:latin typeface="+mn-lt"/>
          <a:ea typeface="+mn-ea"/>
          <a:cs typeface="+mn-cs"/>
        </a:defRPr>
      </a:lvl1pPr>
      <a:lvl2pPr marL="850900" indent="-285750" algn="l" rtl="0" eaLnBrk="0" fontAlgn="base" hangingPunct="0">
        <a:lnSpc>
          <a:spcPct val="95000"/>
        </a:lnSpc>
        <a:spcBef>
          <a:spcPct val="20000"/>
        </a:spcBef>
        <a:spcAft>
          <a:spcPct val="0"/>
        </a:spcAft>
        <a:buClr>
          <a:srgbClr val="FFCC66"/>
        </a:buClr>
        <a:buSzPct val="115000"/>
        <a:buChar char="–"/>
        <a:defRPr sz="2400" b="1">
          <a:solidFill>
            <a:srgbClr val="CC00CC"/>
          </a:solidFill>
          <a:effectLst>
            <a:outerShdw blurRad="38100" dist="38100" dir="2700000" algn="tl">
              <a:srgbClr val="C0C0C0"/>
            </a:outerShdw>
          </a:effectLst>
          <a:latin typeface="+mn-lt"/>
        </a:defRPr>
      </a:lvl2pPr>
      <a:lvl3pPr marL="1333500" indent="-292100" algn="l" rtl="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effectLst>
            <a:outerShdw blurRad="38100" dist="38100" dir="2700000" algn="tl">
              <a:srgbClr val="C0C0C0"/>
            </a:outerShdw>
          </a:effectLst>
          <a:latin typeface="+mn-lt"/>
        </a:defRPr>
      </a:lvl3pPr>
      <a:lvl4pPr marL="1752600" indent="-228600" algn="l" rtl="0" eaLnBrk="0" fontAlgn="base" hangingPunct="0">
        <a:lnSpc>
          <a:spcPct val="95000"/>
        </a:lnSpc>
        <a:spcBef>
          <a:spcPct val="20000"/>
        </a:spcBef>
        <a:spcAft>
          <a:spcPct val="0"/>
        </a:spcAft>
        <a:buClr>
          <a:srgbClr val="FFCC66"/>
        </a:buClr>
        <a:buSzPct val="115000"/>
        <a:buChar char="–"/>
        <a:defRPr b="1">
          <a:solidFill>
            <a:schemeClr val="tx1"/>
          </a:solidFill>
          <a:effectLst>
            <a:outerShdw blurRad="38100" dist="38100" dir="2700000" algn="tl">
              <a:srgbClr val="C0C0C0"/>
            </a:outerShdw>
          </a:effectLst>
          <a:latin typeface="+mn-lt"/>
        </a:defRPr>
      </a:lvl4pPr>
      <a:lvl5pPr marL="22288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defRPr>
      </a:lvl5pPr>
      <a:lvl6pPr marL="26860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defRPr>
      </a:lvl6pPr>
      <a:lvl7pPr marL="31432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defRPr>
      </a:lvl7pPr>
      <a:lvl8pPr marL="36004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defRPr>
      </a:lvl8pPr>
      <a:lvl9pPr marL="40576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F146D2A3-826F-4592-9C17-B789B7CE4A57}"/>
              </a:ext>
            </a:extLst>
          </p:cNvPr>
          <p:cNvSpPr>
            <a:spLocks noGrp="1" noChangeArrowheads="1"/>
          </p:cNvSpPr>
          <p:nvPr>
            <p:ph type="subTitle" idx="1"/>
          </p:nvPr>
        </p:nvSpPr>
        <p:spPr>
          <a:xfrm>
            <a:off x="2927350" y="3789363"/>
            <a:ext cx="6769100" cy="719137"/>
          </a:xfrm>
        </p:spPr>
        <p:txBody>
          <a:bodyPr/>
          <a:lstStyle/>
          <a:p>
            <a:pPr>
              <a:lnSpc>
                <a:spcPct val="80000"/>
              </a:lnSpc>
              <a:defRPr/>
            </a:pPr>
            <a:r>
              <a:rPr lang="zh-CN" altLang="en-US" sz="5400">
                <a:latin typeface="隶书" pitchFamily="49" charset="-122"/>
                <a:ea typeface="隶书" pitchFamily="49" charset="-122"/>
              </a:rPr>
              <a:t>第</a:t>
            </a:r>
            <a:r>
              <a:rPr lang="en-US" altLang="zh-CN" sz="5400">
                <a:latin typeface="隶书" pitchFamily="49" charset="-122"/>
                <a:ea typeface="隶书" pitchFamily="49" charset="-122"/>
              </a:rPr>
              <a:t>1</a:t>
            </a:r>
            <a:r>
              <a:rPr lang="zh-CN" altLang="en-US" sz="5400">
                <a:latin typeface="隶书" pitchFamily="49" charset="-122"/>
                <a:ea typeface="隶书" pitchFamily="49" charset="-122"/>
              </a:rPr>
              <a:t>章 程序设计</a:t>
            </a:r>
            <a:r>
              <a:rPr lang="en-US" altLang="zh-CN" sz="5400">
                <a:latin typeface="隶书" pitchFamily="49" charset="-122"/>
                <a:ea typeface="隶书" pitchFamily="49" charset="-122"/>
              </a:rPr>
              <a:t>ABC</a:t>
            </a:r>
          </a:p>
        </p:txBody>
      </p:sp>
      <p:sp>
        <p:nvSpPr>
          <p:cNvPr id="182276" name="WordArt 4">
            <a:extLst>
              <a:ext uri="{FF2B5EF4-FFF2-40B4-BE49-F238E27FC236}">
                <a16:creationId xmlns:a16="http://schemas.microsoft.com/office/drawing/2014/main" id="{7BDA6ABB-F649-4B1E-80A7-1F382CC7B4DC}"/>
              </a:ext>
            </a:extLst>
          </p:cNvPr>
          <p:cNvSpPr>
            <a:spLocks noChangeArrowheads="1" noChangeShapeType="1" noTextEdit="1"/>
          </p:cNvSpPr>
          <p:nvPr/>
        </p:nvSpPr>
        <p:spPr bwMode="auto">
          <a:xfrm>
            <a:off x="2207568" y="2204865"/>
            <a:ext cx="7561262" cy="1152525"/>
          </a:xfrm>
          <a:prstGeom prst="rect">
            <a:avLst/>
          </a:prstGeom>
        </p:spPr>
        <p:txBody>
          <a:bodyPr wrap="none" fromWordArt="1">
            <a:prstTxWarp prst="textPlain">
              <a:avLst>
                <a:gd name="adj" fmla="val 50000"/>
              </a:avLst>
            </a:prstTxWarp>
          </a:bodyPr>
          <a:lstStyle/>
          <a:p>
            <a:pPr algn="ctr">
              <a:defRPr/>
            </a:pPr>
            <a:r>
              <a:rPr lang="en-US" altLang="zh-CN" sz="3600" b="1" kern="10" dirty="0">
                <a:ln w="12700">
                  <a:solidFill>
                    <a:srgbClr val="EAEAEA"/>
                  </a:solidFill>
                  <a:round/>
                  <a:headEnd type="none" w="sm" len="sm"/>
                  <a:tailEnd type="none" w="sm" len="sm"/>
                </a:ln>
                <a:solidFill>
                  <a:srgbClr val="0070C0"/>
                </a:solidFill>
                <a:effectLst>
                  <a:outerShdw blurRad="38100" dist="38100" dir="2700000" algn="tl">
                    <a:srgbClr val="000000">
                      <a:alpha val="43137"/>
                    </a:srgbClr>
                  </a:outerShdw>
                </a:effectLst>
                <a:latin typeface="隶书"/>
                <a:ea typeface="隶书"/>
              </a:rPr>
              <a:t>C</a:t>
            </a:r>
            <a:r>
              <a:rPr lang="zh-CN" altLang="en-US" sz="3600" b="1" kern="10" dirty="0">
                <a:ln w="12700">
                  <a:solidFill>
                    <a:srgbClr val="EAEAEA"/>
                  </a:solidFill>
                  <a:round/>
                  <a:headEnd type="none" w="sm" len="sm"/>
                  <a:tailEnd type="none" w="sm" len="sm"/>
                </a:ln>
                <a:solidFill>
                  <a:srgbClr val="0070C0"/>
                </a:solidFill>
                <a:effectLst>
                  <a:outerShdw blurRad="38100" dist="38100" dir="2700000" algn="tl">
                    <a:srgbClr val="000000">
                      <a:alpha val="43137"/>
                    </a:srgbClr>
                  </a:outerShdw>
                </a:effectLst>
                <a:latin typeface="隶书"/>
                <a:ea typeface="隶书"/>
              </a:rPr>
              <a:t>语言大学实用教程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41E30DA9-73BF-4F64-A2F5-0D5C6FB019C7}"/>
              </a:ext>
            </a:extLst>
          </p:cNvPr>
          <p:cNvSpPr>
            <a:spLocks noGrp="1" noChangeArrowheads="1"/>
          </p:cNvSpPr>
          <p:nvPr>
            <p:ph type="title"/>
          </p:nvPr>
        </p:nvSpPr>
        <p:spPr/>
        <p:txBody>
          <a:bodyPr/>
          <a:lstStyle/>
          <a:p>
            <a:pPr>
              <a:defRPr/>
            </a:pPr>
            <a:r>
              <a:rPr lang="zh-CN" altLang="en-US"/>
              <a:t>编译程序的执行过程？</a:t>
            </a:r>
            <a:endParaRPr lang="en-US" altLang="zh-CN"/>
          </a:p>
        </p:txBody>
      </p:sp>
      <p:sp>
        <p:nvSpPr>
          <p:cNvPr id="179203" name="Rectangle 3">
            <a:extLst>
              <a:ext uri="{FF2B5EF4-FFF2-40B4-BE49-F238E27FC236}">
                <a16:creationId xmlns:a16="http://schemas.microsoft.com/office/drawing/2014/main" id="{6EA622A4-8F86-4676-B5B7-4FE1CE154EBB}"/>
              </a:ext>
            </a:extLst>
          </p:cNvPr>
          <p:cNvSpPr>
            <a:spLocks noGrp="1" noChangeArrowheads="1"/>
          </p:cNvSpPr>
          <p:nvPr>
            <p:ph type="body" idx="1"/>
          </p:nvPr>
        </p:nvSpPr>
        <p:spPr>
          <a:xfrm>
            <a:off x="2209800" y="1914525"/>
            <a:ext cx="8062913" cy="2019300"/>
          </a:xfrm>
        </p:spPr>
        <p:txBody>
          <a:bodyPr/>
          <a:lstStyle/>
          <a:p>
            <a:pPr>
              <a:defRPr/>
            </a:pPr>
            <a:r>
              <a:rPr lang="zh-CN" altLang="en-US">
                <a:ea typeface="宋体" pitchFamily="2" charset="-122"/>
              </a:rPr>
              <a:t>编译过程一般分成</a:t>
            </a:r>
            <a:r>
              <a:rPr lang="en-US" altLang="zh-CN">
                <a:ea typeface="宋体" pitchFamily="2" charset="-122"/>
              </a:rPr>
              <a:t>5</a:t>
            </a:r>
            <a:r>
              <a:rPr lang="zh-CN" altLang="en-US">
                <a:ea typeface="宋体" pitchFamily="2" charset="-122"/>
              </a:rPr>
              <a:t>个阶段</a:t>
            </a:r>
          </a:p>
        </p:txBody>
      </p:sp>
      <p:pic>
        <p:nvPicPr>
          <p:cNvPr id="29700" name="Picture 4" descr="image0040">
            <a:extLst>
              <a:ext uri="{FF2B5EF4-FFF2-40B4-BE49-F238E27FC236}">
                <a16:creationId xmlns:a16="http://schemas.microsoft.com/office/drawing/2014/main" id="{0D59AEEE-85B5-4837-8267-16D1A4613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3" y="2684463"/>
            <a:ext cx="5113337"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A571602B-3ED9-4123-B9CC-87E18C1D770E}"/>
              </a:ext>
            </a:extLst>
          </p:cNvPr>
          <p:cNvSpPr>
            <a:spLocks noGrp="1" noChangeArrowheads="1"/>
          </p:cNvSpPr>
          <p:nvPr>
            <p:ph type="title"/>
          </p:nvPr>
        </p:nvSpPr>
        <p:spPr>
          <a:xfrm>
            <a:off x="1919288" y="644525"/>
            <a:ext cx="8462962" cy="839788"/>
          </a:xfrm>
        </p:spPr>
        <p:txBody>
          <a:bodyPr/>
          <a:lstStyle/>
          <a:p>
            <a:pPr>
              <a:defRPr/>
            </a:pPr>
            <a:r>
              <a:rPr lang="zh-CN" altLang="en-US" sz="4000"/>
              <a:t>程序在计算机内部是如何运行的？</a:t>
            </a:r>
            <a:endParaRPr lang="en-US" altLang="zh-CN" sz="4000"/>
          </a:p>
        </p:txBody>
      </p:sp>
      <p:sp>
        <p:nvSpPr>
          <p:cNvPr id="110595" name="Rectangle 3">
            <a:extLst>
              <a:ext uri="{FF2B5EF4-FFF2-40B4-BE49-F238E27FC236}">
                <a16:creationId xmlns:a16="http://schemas.microsoft.com/office/drawing/2014/main" id="{86C5D4FC-A42D-4FB7-9738-53E6A775D5B1}"/>
              </a:ext>
            </a:extLst>
          </p:cNvPr>
          <p:cNvSpPr>
            <a:spLocks noGrp="1" noChangeArrowheads="1"/>
          </p:cNvSpPr>
          <p:nvPr>
            <p:ph type="body" sz="half" idx="1"/>
          </p:nvPr>
        </p:nvSpPr>
        <p:spPr>
          <a:xfrm>
            <a:off x="1919288" y="5516563"/>
            <a:ext cx="3313112" cy="1081087"/>
          </a:xfrm>
        </p:spPr>
        <p:txBody>
          <a:bodyPr/>
          <a:lstStyle/>
          <a:p>
            <a:pPr>
              <a:lnSpc>
                <a:spcPct val="110000"/>
              </a:lnSpc>
              <a:defRPr/>
            </a:pPr>
            <a:r>
              <a:rPr lang="zh-CN" altLang="en-US" sz="1000">
                <a:ea typeface="宋体" pitchFamily="2" charset="-122"/>
              </a:rPr>
              <a:t>计算机把机器代码读入到</a:t>
            </a:r>
            <a:r>
              <a:rPr lang="zh-CN" altLang="en-US" sz="1000" i="1" u="sng">
                <a:solidFill>
                  <a:srgbClr val="000000"/>
                </a:solidFill>
                <a:ea typeface="宋体" pitchFamily="2" charset="-122"/>
              </a:rPr>
              <a:t>内存</a:t>
            </a:r>
            <a:endParaRPr lang="zh-CN" altLang="en-US" sz="1000">
              <a:ea typeface="宋体" pitchFamily="2" charset="-122"/>
            </a:endParaRPr>
          </a:p>
          <a:p>
            <a:pPr lvl="1">
              <a:lnSpc>
                <a:spcPct val="110000"/>
              </a:lnSpc>
              <a:defRPr/>
            </a:pPr>
            <a:r>
              <a:rPr lang="zh-CN" altLang="en-US" sz="900">
                <a:ea typeface="宋体" pitchFamily="2" charset="-122"/>
              </a:rPr>
              <a:t>由</a:t>
            </a:r>
            <a:r>
              <a:rPr lang="en-US" altLang="zh-CN" sz="900">
                <a:ea typeface="宋体" pitchFamily="2" charset="-122"/>
              </a:rPr>
              <a:t>CPU</a:t>
            </a:r>
            <a:r>
              <a:rPr lang="zh-CN" altLang="en-US" sz="900">
                <a:ea typeface="宋体" pitchFamily="2" charset="-122"/>
              </a:rPr>
              <a:t>运行这些代码</a:t>
            </a:r>
          </a:p>
          <a:p>
            <a:pPr lvl="1">
              <a:lnSpc>
                <a:spcPct val="110000"/>
              </a:lnSpc>
              <a:defRPr/>
            </a:pPr>
            <a:r>
              <a:rPr lang="zh-CN" altLang="en-US" sz="900">
                <a:ea typeface="宋体" pitchFamily="2" charset="-122"/>
              </a:rPr>
              <a:t>读取输入（</a:t>
            </a:r>
            <a:r>
              <a:rPr lang="en-US" altLang="zh-CN" sz="900" i="1">
                <a:ea typeface="宋体" pitchFamily="2" charset="-122"/>
              </a:rPr>
              <a:t>Input</a:t>
            </a:r>
            <a:r>
              <a:rPr lang="zh-CN" altLang="en-US" sz="900">
                <a:ea typeface="宋体" pitchFamily="2" charset="-122"/>
              </a:rPr>
              <a:t>）</a:t>
            </a:r>
          </a:p>
          <a:p>
            <a:pPr lvl="1">
              <a:lnSpc>
                <a:spcPct val="110000"/>
              </a:lnSpc>
              <a:defRPr/>
            </a:pPr>
            <a:r>
              <a:rPr lang="zh-CN" altLang="en-US" sz="900">
                <a:ea typeface="宋体" pitchFamily="2" charset="-122"/>
              </a:rPr>
              <a:t>产生输出（</a:t>
            </a:r>
            <a:r>
              <a:rPr lang="en-US" altLang="zh-CN" sz="900" i="1">
                <a:ea typeface="宋体" pitchFamily="2" charset="-122"/>
              </a:rPr>
              <a:t>Output</a:t>
            </a:r>
            <a:r>
              <a:rPr lang="zh-CN" altLang="en-US" sz="900">
                <a:ea typeface="宋体" pitchFamily="2" charset="-122"/>
              </a:rPr>
              <a:t>）</a:t>
            </a:r>
          </a:p>
          <a:p>
            <a:pPr lvl="1">
              <a:lnSpc>
                <a:spcPct val="110000"/>
              </a:lnSpc>
              <a:defRPr/>
            </a:pPr>
            <a:r>
              <a:rPr lang="zh-CN" altLang="en-US" sz="900">
                <a:ea typeface="宋体" pitchFamily="2" charset="-122"/>
              </a:rPr>
              <a:t>完成程序预定的功能</a:t>
            </a:r>
          </a:p>
          <a:p>
            <a:pPr>
              <a:lnSpc>
                <a:spcPct val="110000"/>
              </a:lnSpc>
              <a:defRPr/>
            </a:pPr>
            <a:endParaRPr lang="zh-CN" altLang="en-US" sz="1000">
              <a:ea typeface="宋体" pitchFamily="2" charset="-122"/>
            </a:endParaRPr>
          </a:p>
        </p:txBody>
      </p:sp>
      <p:pic>
        <p:nvPicPr>
          <p:cNvPr id="30724" name="Picture 7" descr="odxenmyq[1]">
            <a:extLst>
              <a:ext uri="{FF2B5EF4-FFF2-40B4-BE49-F238E27FC236}">
                <a16:creationId xmlns:a16="http://schemas.microsoft.com/office/drawing/2014/main" id="{1F6AED6A-1471-4D9A-B6AF-73148F004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0" y="1412875"/>
            <a:ext cx="1727200"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5" name="Group 17">
            <a:extLst>
              <a:ext uri="{FF2B5EF4-FFF2-40B4-BE49-F238E27FC236}">
                <a16:creationId xmlns:a16="http://schemas.microsoft.com/office/drawing/2014/main" id="{24749147-1B53-4DD5-A165-E1E969230FF1}"/>
              </a:ext>
            </a:extLst>
          </p:cNvPr>
          <p:cNvGrpSpPr>
            <a:grpSpLocks/>
          </p:cNvGrpSpPr>
          <p:nvPr/>
        </p:nvGrpSpPr>
        <p:grpSpPr bwMode="auto">
          <a:xfrm>
            <a:off x="1631950" y="2305050"/>
            <a:ext cx="8964613" cy="3889375"/>
            <a:chOff x="2232" y="2130"/>
            <a:chExt cx="7308" cy="2665"/>
          </a:xfrm>
        </p:grpSpPr>
        <p:grpSp>
          <p:nvGrpSpPr>
            <p:cNvPr id="30729" name="Group 18">
              <a:extLst>
                <a:ext uri="{FF2B5EF4-FFF2-40B4-BE49-F238E27FC236}">
                  <a16:creationId xmlns:a16="http://schemas.microsoft.com/office/drawing/2014/main" id="{0837B28F-A77B-4689-8C8B-15380D8EDEE8}"/>
                </a:ext>
              </a:extLst>
            </p:cNvPr>
            <p:cNvGrpSpPr>
              <a:grpSpLocks/>
            </p:cNvGrpSpPr>
            <p:nvPr/>
          </p:nvGrpSpPr>
          <p:grpSpPr bwMode="auto">
            <a:xfrm>
              <a:off x="2520" y="2298"/>
              <a:ext cx="6120" cy="2497"/>
              <a:chOff x="2160" y="2298"/>
              <a:chExt cx="6120" cy="2497"/>
            </a:xfrm>
          </p:grpSpPr>
          <p:sp>
            <p:nvSpPr>
              <p:cNvPr id="30741" name="Text Box 19">
                <a:extLst>
                  <a:ext uri="{FF2B5EF4-FFF2-40B4-BE49-F238E27FC236}">
                    <a16:creationId xmlns:a16="http://schemas.microsoft.com/office/drawing/2014/main" id="{E7A5C6F8-6014-4458-89E8-85925AE7F914}"/>
                  </a:ext>
                </a:extLst>
              </p:cNvPr>
              <p:cNvSpPr txBox="1">
                <a:spLocks noChangeArrowheads="1"/>
              </p:cNvSpPr>
              <p:nvPr/>
            </p:nvSpPr>
            <p:spPr bwMode="auto">
              <a:xfrm>
                <a:off x="3060" y="2454"/>
                <a:ext cx="1080" cy="780"/>
              </a:xfrm>
              <a:prstGeom prst="rect">
                <a:avLst/>
              </a:prstGeom>
              <a:solidFill>
                <a:srgbClr val="FFCCFF"/>
              </a:solidFill>
              <a:ln w="381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zh-CN" altLang="en-US" sz="1600">
                  <a:ea typeface="宋体" panose="02010600030101010101" pitchFamily="2" charset="-122"/>
                </a:endParaRPr>
              </a:p>
              <a:p>
                <a:pPr algn="ctr" eaLnBrk="1" hangingPunct="1"/>
                <a:r>
                  <a:rPr lang="zh-CN" altLang="en-US" sz="2000" b="1">
                    <a:ea typeface="宋体" panose="02010600030101010101" pitchFamily="2" charset="-122"/>
                  </a:rPr>
                  <a:t>输入</a:t>
                </a:r>
                <a:r>
                  <a:rPr lang="en-US" altLang="zh-CN" sz="2000" b="1">
                    <a:ea typeface="宋体" panose="02010600030101010101" pitchFamily="2" charset="-122"/>
                  </a:rPr>
                  <a:t>/</a:t>
                </a:r>
                <a:r>
                  <a:rPr lang="zh-CN" altLang="en-US" sz="2000" b="1">
                    <a:ea typeface="宋体" panose="02010600030101010101" pitchFamily="2" charset="-122"/>
                  </a:rPr>
                  <a:t>输出</a:t>
                </a:r>
              </a:p>
              <a:p>
                <a:pPr algn="ctr" eaLnBrk="1" hangingPunct="1"/>
                <a:r>
                  <a:rPr lang="zh-CN" altLang="en-US" sz="2000" b="1">
                    <a:ea typeface="宋体" panose="02010600030101010101" pitchFamily="2" charset="-122"/>
                  </a:rPr>
                  <a:t>设备</a:t>
                </a:r>
                <a:endParaRPr lang="zh-CN" altLang="en-US" sz="2000" b="1">
                  <a:latin typeface="Verdana" panose="020B0604030504040204" pitchFamily="34" charset="0"/>
                  <a:ea typeface="宋体" panose="02010600030101010101" pitchFamily="2" charset="-122"/>
                </a:endParaRPr>
              </a:p>
            </p:txBody>
          </p:sp>
          <p:grpSp>
            <p:nvGrpSpPr>
              <p:cNvPr id="30742" name="Group 20">
                <a:extLst>
                  <a:ext uri="{FF2B5EF4-FFF2-40B4-BE49-F238E27FC236}">
                    <a16:creationId xmlns:a16="http://schemas.microsoft.com/office/drawing/2014/main" id="{C27D481B-4FE9-44A4-AD80-8F4496A8F023}"/>
                  </a:ext>
                </a:extLst>
              </p:cNvPr>
              <p:cNvGrpSpPr>
                <a:grpSpLocks/>
              </p:cNvGrpSpPr>
              <p:nvPr/>
            </p:nvGrpSpPr>
            <p:grpSpPr bwMode="auto">
              <a:xfrm>
                <a:off x="5040" y="2454"/>
                <a:ext cx="1080" cy="780"/>
                <a:chOff x="5040" y="2454"/>
                <a:chExt cx="1080" cy="780"/>
              </a:xfrm>
            </p:grpSpPr>
            <p:sp>
              <p:nvSpPr>
                <p:cNvPr id="110613" name="Rectangle 21">
                  <a:extLst>
                    <a:ext uri="{FF2B5EF4-FFF2-40B4-BE49-F238E27FC236}">
                      <a16:creationId xmlns:a16="http://schemas.microsoft.com/office/drawing/2014/main" id="{930638CF-8BA3-4267-B2D5-5B4F1BD23BD6}"/>
                    </a:ext>
                  </a:extLst>
                </p:cNvPr>
                <p:cNvSpPr>
                  <a:spLocks noChangeArrowheads="1"/>
                </p:cNvSpPr>
                <p:nvPr/>
              </p:nvSpPr>
              <p:spPr bwMode="auto">
                <a:xfrm>
                  <a:off x="5040" y="2447"/>
                  <a:ext cx="1083" cy="789"/>
                </a:xfrm>
                <a:prstGeom prst="rect">
                  <a:avLst/>
                </a:prstGeom>
                <a:solidFill>
                  <a:srgbClr val="FFCCFF"/>
                </a:solidFill>
                <a:ln w="381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30770" name="Text Box 22">
                  <a:extLst>
                    <a:ext uri="{FF2B5EF4-FFF2-40B4-BE49-F238E27FC236}">
                      <a16:creationId xmlns:a16="http://schemas.microsoft.com/office/drawing/2014/main" id="{844C8CAD-635C-4DAA-A1CC-41D32122321A}"/>
                    </a:ext>
                  </a:extLst>
                </p:cNvPr>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000" b="1">
                      <a:ea typeface="宋体" panose="02010600030101010101" pitchFamily="2" charset="-122"/>
                    </a:rPr>
                    <a:t>存储器</a:t>
                  </a:r>
                  <a:endParaRPr lang="zh-CN" altLang="en-US" sz="2000" b="1">
                    <a:latin typeface="Verdana" panose="020B0604030504040204" pitchFamily="34" charset="0"/>
                    <a:ea typeface="宋体" panose="02010600030101010101" pitchFamily="2" charset="-122"/>
                  </a:endParaRPr>
                </a:p>
              </p:txBody>
            </p:sp>
          </p:grpSp>
          <p:grpSp>
            <p:nvGrpSpPr>
              <p:cNvPr id="30743" name="Group 23">
                <a:extLst>
                  <a:ext uri="{FF2B5EF4-FFF2-40B4-BE49-F238E27FC236}">
                    <a16:creationId xmlns:a16="http://schemas.microsoft.com/office/drawing/2014/main" id="{3EC43CA1-CDF9-4477-B3CA-B48B13748335}"/>
                  </a:ext>
                </a:extLst>
              </p:cNvPr>
              <p:cNvGrpSpPr>
                <a:grpSpLocks/>
              </p:cNvGrpSpPr>
              <p:nvPr/>
            </p:nvGrpSpPr>
            <p:grpSpPr bwMode="auto">
              <a:xfrm>
                <a:off x="7020" y="2454"/>
                <a:ext cx="1080" cy="780"/>
                <a:chOff x="5040" y="2454"/>
                <a:chExt cx="1080" cy="780"/>
              </a:xfrm>
            </p:grpSpPr>
            <p:sp>
              <p:nvSpPr>
                <p:cNvPr id="110616" name="Rectangle 24">
                  <a:extLst>
                    <a:ext uri="{FF2B5EF4-FFF2-40B4-BE49-F238E27FC236}">
                      <a16:creationId xmlns:a16="http://schemas.microsoft.com/office/drawing/2014/main" id="{C846D956-C8C8-48CD-A61D-DA252074F010}"/>
                    </a:ext>
                  </a:extLst>
                </p:cNvPr>
                <p:cNvSpPr>
                  <a:spLocks noChangeArrowheads="1"/>
                </p:cNvSpPr>
                <p:nvPr/>
              </p:nvSpPr>
              <p:spPr bwMode="auto">
                <a:xfrm>
                  <a:off x="5040" y="2447"/>
                  <a:ext cx="1083" cy="789"/>
                </a:xfrm>
                <a:prstGeom prst="rect">
                  <a:avLst/>
                </a:prstGeom>
                <a:solidFill>
                  <a:srgbClr val="CCFFCC"/>
                </a:solidFill>
                <a:ln w="381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30768" name="Text Box 25">
                  <a:extLst>
                    <a:ext uri="{FF2B5EF4-FFF2-40B4-BE49-F238E27FC236}">
                      <a16:creationId xmlns:a16="http://schemas.microsoft.com/office/drawing/2014/main" id="{0A67AE25-6773-4903-BE20-13E66DF39D28}"/>
                    </a:ext>
                  </a:extLst>
                </p:cNvPr>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000" b="1">
                      <a:ea typeface="宋体" panose="02010600030101010101" pitchFamily="2" charset="-122"/>
                    </a:rPr>
                    <a:t>运算器</a:t>
                  </a:r>
                  <a:endParaRPr lang="zh-CN" altLang="en-US" sz="2000" b="1">
                    <a:latin typeface="Verdana" panose="020B0604030504040204" pitchFamily="34" charset="0"/>
                    <a:ea typeface="宋体" panose="02010600030101010101" pitchFamily="2" charset="-122"/>
                  </a:endParaRPr>
                </a:p>
              </p:txBody>
            </p:sp>
          </p:grpSp>
          <p:grpSp>
            <p:nvGrpSpPr>
              <p:cNvPr id="30744" name="Group 26">
                <a:extLst>
                  <a:ext uri="{FF2B5EF4-FFF2-40B4-BE49-F238E27FC236}">
                    <a16:creationId xmlns:a16="http://schemas.microsoft.com/office/drawing/2014/main" id="{62C7A440-C237-44A9-8D81-8FBD683BB6CC}"/>
                  </a:ext>
                </a:extLst>
              </p:cNvPr>
              <p:cNvGrpSpPr>
                <a:grpSpLocks/>
              </p:cNvGrpSpPr>
              <p:nvPr/>
            </p:nvGrpSpPr>
            <p:grpSpPr bwMode="auto">
              <a:xfrm>
                <a:off x="5040" y="3858"/>
                <a:ext cx="1080" cy="780"/>
                <a:chOff x="5040" y="2454"/>
                <a:chExt cx="1080" cy="780"/>
              </a:xfrm>
            </p:grpSpPr>
            <p:sp>
              <p:nvSpPr>
                <p:cNvPr id="110619" name="Rectangle 27">
                  <a:extLst>
                    <a:ext uri="{FF2B5EF4-FFF2-40B4-BE49-F238E27FC236}">
                      <a16:creationId xmlns:a16="http://schemas.microsoft.com/office/drawing/2014/main" id="{283C1F55-59E2-4191-A078-B31D3E7324D3}"/>
                    </a:ext>
                  </a:extLst>
                </p:cNvPr>
                <p:cNvSpPr>
                  <a:spLocks noChangeArrowheads="1"/>
                </p:cNvSpPr>
                <p:nvPr/>
              </p:nvSpPr>
              <p:spPr bwMode="auto">
                <a:xfrm>
                  <a:off x="5040" y="2447"/>
                  <a:ext cx="1083" cy="789"/>
                </a:xfrm>
                <a:prstGeom prst="rect">
                  <a:avLst/>
                </a:prstGeom>
                <a:solidFill>
                  <a:srgbClr val="CCFFCC"/>
                </a:solidFill>
                <a:ln w="381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30766" name="Text Box 28">
                  <a:extLst>
                    <a:ext uri="{FF2B5EF4-FFF2-40B4-BE49-F238E27FC236}">
                      <a16:creationId xmlns:a16="http://schemas.microsoft.com/office/drawing/2014/main" id="{A9FBA191-2828-485B-8FD2-3C4A0658CB10}"/>
                    </a:ext>
                  </a:extLst>
                </p:cNvPr>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000" b="1">
                      <a:ea typeface="宋体" panose="02010600030101010101" pitchFamily="2" charset="-122"/>
                    </a:rPr>
                    <a:t>控制器</a:t>
                  </a:r>
                  <a:endParaRPr lang="zh-CN" altLang="en-US" sz="2000" b="1">
                    <a:latin typeface="Verdana" panose="020B0604030504040204" pitchFamily="34" charset="0"/>
                    <a:ea typeface="宋体" panose="02010600030101010101" pitchFamily="2" charset="-122"/>
                  </a:endParaRPr>
                </a:p>
              </p:txBody>
            </p:sp>
          </p:grpSp>
          <p:sp>
            <p:nvSpPr>
              <p:cNvPr id="110621" name="Line 29">
                <a:extLst>
                  <a:ext uri="{FF2B5EF4-FFF2-40B4-BE49-F238E27FC236}">
                    <a16:creationId xmlns:a16="http://schemas.microsoft.com/office/drawing/2014/main" id="{A31D2247-8C6C-42E7-99DE-E20B02D87AD6}"/>
                  </a:ext>
                </a:extLst>
              </p:cNvPr>
              <p:cNvSpPr>
                <a:spLocks noChangeShapeType="1"/>
              </p:cNvSpPr>
              <p:nvPr/>
            </p:nvSpPr>
            <p:spPr bwMode="auto">
              <a:xfrm>
                <a:off x="2163" y="2610"/>
                <a:ext cx="897" cy="0"/>
              </a:xfrm>
              <a:prstGeom prst="line">
                <a:avLst/>
              </a:prstGeom>
              <a:noFill/>
              <a:ln w="38100">
                <a:solidFill>
                  <a:srgbClr val="000000"/>
                </a:solidFill>
                <a:round/>
                <a:headEnd/>
                <a:tailEnd type="arrow"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10622" name="Line 30">
                <a:extLst>
                  <a:ext uri="{FF2B5EF4-FFF2-40B4-BE49-F238E27FC236}">
                    <a16:creationId xmlns:a16="http://schemas.microsoft.com/office/drawing/2014/main" id="{7E8541FB-EA77-4286-BB67-E28905B11CB7}"/>
                  </a:ext>
                </a:extLst>
              </p:cNvPr>
              <p:cNvSpPr>
                <a:spLocks noChangeShapeType="1"/>
              </p:cNvSpPr>
              <p:nvPr/>
            </p:nvSpPr>
            <p:spPr bwMode="auto">
              <a:xfrm>
                <a:off x="4143" y="2610"/>
                <a:ext cx="897" cy="1"/>
              </a:xfrm>
              <a:prstGeom prst="line">
                <a:avLst/>
              </a:prstGeom>
              <a:noFill/>
              <a:ln w="38100">
                <a:solidFill>
                  <a:srgbClr val="000000"/>
                </a:solidFill>
                <a:round/>
                <a:headEnd/>
                <a:tailEnd type="arrow"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10623" name="Line 31">
                <a:extLst>
                  <a:ext uri="{FF2B5EF4-FFF2-40B4-BE49-F238E27FC236}">
                    <a16:creationId xmlns:a16="http://schemas.microsoft.com/office/drawing/2014/main" id="{C81399DF-7AC8-4BEE-AE3D-AE6AE834CD6E}"/>
                  </a:ext>
                </a:extLst>
              </p:cNvPr>
              <p:cNvSpPr>
                <a:spLocks noChangeShapeType="1"/>
              </p:cNvSpPr>
              <p:nvPr/>
            </p:nvSpPr>
            <p:spPr bwMode="auto">
              <a:xfrm>
                <a:off x="6122" y="2610"/>
                <a:ext cx="898" cy="1"/>
              </a:xfrm>
              <a:prstGeom prst="line">
                <a:avLst/>
              </a:prstGeom>
              <a:noFill/>
              <a:ln w="38100">
                <a:solidFill>
                  <a:srgbClr val="000000"/>
                </a:solidFill>
                <a:round/>
                <a:headEnd/>
                <a:tailEnd type="arrow"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10624" name="Line 32">
                <a:extLst>
                  <a:ext uri="{FF2B5EF4-FFF2-40B4-BE49-F238E27FC236}">
                    <a16:creationId xmlns:a16="http://schemas.microsoft.com/office/drawing/2014/main" id="{5B9E276A-5496-4EFD-AF67-93333ECD89DA}"/>
                  </a:ext>
                </a:extLst>
              </p:cNvPr>
              <p:cNvSpPr>
                <a:spLocks noChangeShapeType="1"/>
              </p:cNvSpPr>
              <p:nvPr/>
            </p:nvSpPr>
            <p:spPr bwMode="auto">
              <a:xfrm>
                <a:off x="2163" y="3074"/>
                <a:ext cx="897" cy="0"/>
              </a:xfrm>
              <a:prstGeom prst="line">
                <a:avLst/>
              </a:prstGeom>
              <a:noFill/>
              <a:ln w="38100">
                <a:solidFill>
                  <a:srgbClr val="000000"/>
                </a:solidFill>
                <a:round/>
                <a:headEnd type="arrow" w="sm" len="med"/>
                <a:tailEnd type="none" w="sm" len="sm"/>
              </a:ln>
            </p:spPr>
            <p:txBody>
              <a:bodyPr/>
              <a:lstStyle/>
              <a:p>
                <a:pPr>
                  <a:defRPr/>
                </a:pPr>
                <a:endParaRPr lang="zh-CN" altLang="en-US">
                  <a:effectLst>
                    <a:outerShdw blurRad="38100" dist="38100" dir="2700000" algn="tl">
                      <a:srgbClr val="000000">
                        <a:alpha val="43137"/>
                      </a:srgbClr>
                    </a:outerShdw>
                  </a:effectLst>
                </a:endParaRPr>
              </a:p>
            </p:txBody>
          </p:sp>
          <p:sp>
            <p:nvSpPr>
              <p:cNvPr id="110625" name="Line 33">
                <a:extLst>
                  <a:ext uri="{FF2B5EF4-FFF2-40B4-BE49-F238E27FC236}">
                    <a16:creationId xmlns:a16="http://schemas.microsoft.com/office/drawing/2014/main" id="{9C8DB5B9-09F2-43FA-9C76-6F43194E6066}"/>
                  </a:ext>
                </a:extLst>
              </p:cNvPr>
              <p:cNvSpPr>
                <a:spLocks noChangeShapeType="1"/>
              </p:cNvSpPr>
              <p:nvPr/>
            </p:nvSpPr>
            <p:spPr bwMode="auto">
              <a:xfrm>
                <a:off x="4143" y="3074"/>
                <a:ext cx="897" cy="0"/>
              </a:xfrm>
              <a:prstGeom prst="line">
                <a:avLst/>
              </a:prstGeom>
              <a:noFill/>
              <a:ln w="38100">
                <a:solidFill>
                  <a:srgbClr val="000000"/>
                </a:solidFill>
                <a:round/>
                <a:headEnd type="arrow" w="sm" len="med"/>
                <a:tailEnd type="none" w="sm" len="sm"/>
              </a:ln>
            </p:spPr>
            <p:txBody>
              <a:bodyPr/>
              <a:lstStyle/>
              <a:p>
                <a:pPr>
                  <a:defRPr/>
                </a:pPr>
                <a:endParaRPr lang="zh-CN" altLang="en-US">
                  <a:effectLst>
                    <a:outerShdw blurRad="38100" dist="38100" dir="2700000" algn="tl">
                      <a:srgbClr val="000000">
                        <a:alpha val="43137"/>
                      </a:srgbClr>
                    </a:outerShdw>
                  </a:effectLst>
                </a:endParaRPr>
              </a:p>
            </p:txBody>
          </p:sp>
          <p:sp>
            <p:nvSpPr>
              <p:cNvPr id="110626" name="Line 34">
                <a:extLst>
                  <a:ext uri="{FF2B5EF4-FFF2-40B4-BE49-F238E27FC236}">
                    <a16:creationId xmlns:a16="http://schemas.microsoft.com/office/drawing/2014/main" id="{E9604892-0882-4F5B-9E39-D78B9E3A1E90}"/>
                  </a:ext>
                </a:extLst>
              </p:cNvPr>
              <p:cNvSpPr>
                <a:spLocks noChangeShapeType="1"/>
              </p:cNvSpPr>
              <p:nvPr/>
            </p:nvSpPr>
            <p:spPr bwMode="auto">
              <a:xfrm>
                <a:off x="6122" y="3074"/>
                <a:ext cx="898" cy="0"/>
              </a:xfrm>
              <a:prstGeom prst="line">
                <a:avLst/>
              </a:prstGeom>
              <a:noFill/>
              <a:ln w="38100">
                <a:solidFill>
                  <a:srgbClr val="000000"/>
                </a:solidFill>
                <a:round/>
                <a:headEnd type="arrow" w="sm" len="med"/>
                <a:tailEnd type="none" w="sm" len="sm"/>
              </a:ln>
            </p:spPr>
            <p:txBody>
              <a:bodyPr/>
              <a:lstStyle/>
              <a:p>
                <a:pPr>
                  <a:defRPr/>
                </a:pPr>
                <a:endParaRPr lang="zh-CN" altLang="en-US">
                  <a:effectLst>
                    <a:outerShdw blurRad="38100" dist="38100" dir="2700000" algn="tl">
                      <a:srgbClr val="000000">
                        <a:alpha val="43137"/>
                      </a:srgbClr>
                    </a:outerShdw>
                  </a:effectLst>
                </a:endParaRPr>
              </a:p>
            </p:txBody>
          </p:sp>
          <p:sp>
            <p:nvSpPr>
              <p:cNvPr id="110627" name="Line 35">
                <a:extLst>
                  <a:ext uri="{FF2B5EF4-FFF2-40B4-BE49-F238E27FC236}">
                    <a16:creationId xmlns:a16="http://schemas.microsoft.com/office/drawing/2014/main" id="{7A7B439D-A7BE-4F9B-BA78-BA2EBA256A29}"/>
                  </a:ext>
                </a:extLst>
              </p:cNvPr>
              <p:cNvSpPr>
                <a:spLocks noChangeShapeType="1"/>
              </p:cNvSpPr>
              <p:nvPr/>
            </p:nvSpPr>
            <p:spPr bwMode="auto">
              <a:xfrm>
                <a:off x="5221" y="3234"/>
                <a:ext cx="0" cy="623"/>
              </a:xfrm>
              <a:prstGeom prst="line">
                <a:avLst/>
              </a:prstGeom>
              <a:noFill/>
              <a:ln w="38100">
                <a:solidFill>
                  <a:srgbClr val="000000"/>
                </a:solidFill>
                <a:round/>
                <a:headEnd/>
                <a:tailEnd type="triangle" w="sm" len="sm"/>
              </a:ln>
            </p:spPr>
            <p:txBody>
              <a:bodyPr/>
              <a:lstStyle/>
              <a:p>
                <a:pPr>
                  <a:defRPr/>
                </a:pPr>
                <a:endParaRPr lang="zh-CN" altLang="en-US">
                  <a:effectLst>
                    <a:outerShdw blurRad="38100" dist="38100" dir="2700000" algn="tl">
                      <a:srgbClr val="000000">
                        <a:alpha val="43137"/>
                      </a:srgbClr>
                    </a:outerShdw>
                  </a:effectLst>
                </a:endParaRPr>
              </a:p>
            </p:txBody>
          </p:sp>
          <p:sp>
            <p:nvSpPr>
              <p:cNvPr id="110628" name="Line 36">
                <a:extLst>
                  <a:ext uri="{FF2B5EF4-FFF2-40B4-BE49-F238E27FC236}">
                    <a16:creationId xmlns:a16="http://schemas.microsoft.com/office/drawing/2014/main" id="{77D6AB15-546F-482D-A81E-AA353D2285F8}"/>
                  </a:ext>
                </a:extLst>
              </p:cNvPr>
              <p:cNvSpPr>
                <a:spLocks noChangeShapeType="1"/>
              </p:cNvSpPr>
              <p:nvPr/>
            </p:nvSpPr>
            <p:spPr bwMode="auto">
              <a:xfrm>
                <a:off x="5939" y="3234"/>
                <a:ext cx="1" cy="623"/>
              </a:xfrm>
              <a:prstGeom prst="line">
                <a:avLst/>
              </a:prstGeom>
              <a:noFill/>
              <a:ln w="38100">
                <a:solidFill>
                  <a:srgbClr val="000000"/>
                </a:solidFill>
                <a:round/>
                <a:headEnd type="triangle" w="sm" len="sm"/>
                <a:tailEnd type="none" w="sm" len="sm"/>
              </a:ln>
            </p:spPr>
            <p:txBody>
              <a:bodyPr/>
              <a:lstStyle/>
              <a:p>
                <a:pPr>
                  <a:defRPr/>
                </a:pPr>
                <a:endParaRPr lang="zh-CN" altLang="en-US">
                  <a:effectLst>
                    <a:outerShdw blurRad="38100" dist="38100" dir="2700000" algn="tl">
                      <a:srgbClr val="000000">
                        <a:alpha val="43137"/>
                      </a:srgbClr>
                    </a:outerShdw>
                  </a:effectLst>
                </a:endParaRPr>
              </a:p>
            </p:txBody>
          </p:sp>
          <p:sp>
            <p:nvSpPr>
              <p:cNvPr id="110629" name="Line 37">
                <a:extLst>
                  <a:ext uri="{FF2B5EF4-FFF2-40B4-BE49-F238E27FC236}">
                    <a16:creationId xmlns:a16="http://schemas.microsoft.com/office/drawing/2014/main" id="{2FFB3051-8E0F-4FD7-9B1B-CE6AC23DB7E8}"/>
                  </a:ext>
                </a:extLst>
              </p:cNvPr>
              <p:cNvSpPr>
                <a:spLocks noChangeShapeType="1"/>
              </p:cNvSpPr>
              <p:nvPr/>
            </p:nvSpPr>
            <p:spPr bwMode="auto">
              <a:xfrm>
                <a:off x="3601" y="4170"/>
                <a:ext cx="1439" cy="0"/>
              </a:xfrm>
              <a:prstGeom prst="line">
                <a:avLst/>
              </a:prstGeom>
              <a:noFill/>
              <a:ln w="38100">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0630" name="Line 38">
                <a:extLst>
                  <a:ext uri="{FF2B5EF4-FFF2-40B4-BE49-F238E27FC236}">
                    <a16:creationId xmlns:a16="http://schemas.microsoft.com/office/drawing/2014/main" id="{8E60FE8A-81CC-4EB3-A485-5FECFE8C463E}"/>
                  </a:ext>
                </a:extLst>
              </p:cNvPr>
              <p:cNvSpPr>
                <a:spLocks noChangeShapeType="1"/>
              </p:cNvSpPr>
              <p:nvPr/>
            </p:nvSpPr>
            <p:spPr bwMode="auto">
              <a:xfrm>
                <a:off x="6122" y="4170"/>
                <a:ext cx="1439" cy="1"/>
              </a:xfrm>
              <a:prstGeom prst="line">
                <a:avLst/>
              </a:prstGeom>
              <a:noFill/>
              <a:ln w="38100">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0631" name="Line 39">
                <a:extLst>
                  <a:ext uri="{FF2B5EF4-FFF2-40B4-BE49-F238E27FC236}">
                    <a16:creationId xmlns:a16="http://schemas.microsoft.com/office/drawing/2014/main" id="{12630D75-FD2C-4D92-839F-19719B1EB2B2}"/>
                  </a:ext>
                </a:extLst>
              </p:cNvPr>
              <p:cNvSpPr>
                <a:spLocks noChangeShapeType="1"/>
              </p:cNvSpPr>
              <p:nvPr/>
            </p:nvSpPr>
            <p:spPr bwMode="auto">
              <a:xfrm>
                <a:off x="7561" y="3234"/>
                <a:ext cx="0" cy="933"/>
              </a:xfrm>
              <a:prstGeom prst="line">
                <a:avLst/>
              </a:prstGeom>
              <a:noFill/>
              <a:ln w="38100">
                <a:solidFill>
                  <a:srgbClr val="000000"/>
                </a:solidFill>
                <a:round/>
                <a:headEnd type="triangle" w="sm" len="sm"/>
                <a:tailEnd type="none" w="sm" len="sm"/>
              </a:ln>
            </p:spPr>
            <p:txBody>
              <a:bodyPr/>
              <a:lstStyle/>
              <a:p>
                <a:pPr>
                  <a:defRPr/>
                </a:pPr>
                <a:endParaRPr lang="zh-CN" altLang="en-US">
                  <a:effectLst>
                    <a:outerShdw blurRad="38100" dist="38100" dir="2700000" algn="tl">
                      <a:srgbClr val="000000">
                        <a:alpha val="43137"/>
                      </a:srgbClr>
                    </a:outerShdw>
                  </a:effectLst>
                </a:endParaRPr>
              </a:p>
            </p:txBody>
          </p:sp>
          <p:sp>
            <p:nvSpPr>
              <p:cNvPr id="110632" name="Line 40">
                <a:extLst>
                  <a:ext uri="{FF2B5EF4-FFF2-40B4-BE49-F238E27FC236}">
                    <a16:creationId xmlns:a16="http://schemas.microsoft.com/office/drawing/2014/main" id="{C5DF1CAF-B15C-4A88-B468-6AB033D8FF10}"/>
                  </a:ext>
                </a:extLst>
              </p:cNvPr>
              <p:cNvSpPr>
                <a:spLocks noChangeShapeType="1"/>
              </p:cNvSpPr>
              <p:nvPr/>
            </p:nvSpPr>
            <p:spPr bwMode="auto">
              <a:xfrm>
                <a:off x="3601" y="3234"/>
                <a:ext cx="0" cy="933"/>
              </a:xfrm>
              <a:prstGeom prst="line">
                <a:avLst/>
              </a:prstGeom>
              <a:noFill/>
              <a:ln w="38100">
                <a:solidFill>
                  <a:srgbClr val="000000"/>
                </a:solidFill>
                <a:round/>
                <a:headEnd type="triangle" w="sm" len="sm"/>
                <a:tailEnd type="none" w="sm" len="sm"/>
              </a:ln>
            </p:spPr>
            <p:txBody>
              <a:bodyPr/>
              <a:lstStyle/>
              <a:p>
                <a:pPr>
                  <a:defRPr/>
                </a:pPr>
                <a:endParaRPr lang="zh-CN" altLang="en-US">
                  <a:effectLst>
                    <a:outerShdw blurRad="38100" dist="38100" dir="2700000" algn="tl">
                      <a:srgbClr val="000000">
                        <a:alpha val="43137"/>
                      </a:srgbClr>
                    </a:outerShdw>
                  </a:effectLst>
                </a:endParaRPr>
              </a:p>
            </p:txBody>
          </p:sp>
          <p:sp>
            <p:nvSpPr>
              <p:cNvPr id="110633" name="Line 41">
                <a:extLst>
                  <a:ext uri="{FF2B5EF4-FFF2-40B4-BE49-F238E27FC236}">
                    <a16:creationId xmlns:a16="http://schemas.microsoft.com/office/drawing/2014/main" id="{B4C24905-1927-4F9A-841D-F66D0E7666C8}"/>
                  </a:ext>
                </a:extLst>
              </p:cNvPr>
              <p:cNvSpPr>
                <a:spLocks noChangeShapeType="1"/>
              </p:cNvSpPr>
              <p:nvPr/>
            </p:nvSpPr>
            <p:spPr bwMode="auto">
              <a:xfrm>
                <a:off x="4860" y="3702"/>
                <a:ext cx="1980" cy="1"/>
              </a:xfrm>
              <a:prstGeom prst="line">
                <a:avLst/>
              </a:prstGeom>
              <a:noFill/>
              <a:ln w="28575" cap="rnd">
                <a:solidFill>
                  <a:srgbClr val="000000"/>
                </a:solidFill>
                <a:prstDash val="sysDot"/>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0634" name="Line 42">
                <a:extLst>
                  <a:ext uri="{FF2B5EF4-FFF2-40B4-BE49-F238E27FC236}">
                    <a16:creationId xmlns:a16="http://schemas.microsoft.com/office/drawing/2014/main" id="{7FF9DB28-5993-4226-9553-668FE3C8CECF}"/>
                  </a:ext>
                </a:extLst>
              </p:cNvPr>
              <p:cNvSpPr>
                <a:spLocks noChangeShapeType="1"/>
              </p:cNvSpPr>
              <p:nvPr/>
            </p:nvSpPr>
            <p:spPr bwMode="auto">
              <a:xfrm>
                <a:off x="4860" y="4794"/>
                <a:ext cx="1980" cy="1"/>
              </a:xfrm>
              <a:prstGeom prst="line">
                <a:avLst/>
              </a:prstGeom>
              <a:noFill/>
              <a:ln w="28575" cap="rnd">
                <a:solidFill>
                  <a:srgbClr val="000000"/>
                </a:solidFill>
                <a:prstDash val="sysDot"/>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0635" name="Line 43">
                <a:extLst>
                  <a:ext uri="{FF2B5EF4-FFF2-40B4-BE49-F238E27FC236}">
                    <a16:creationId xmlns:a16="http://schemas.microsoft.com/office/drawing/2014/main" id="{6E92D3DF-9E26-4DC9-B228-55DFDA9480F2}"/>
                  </a:ext>
                </a:extLst>
              </p:cNvPr>
              <p:cNvSpPr>
                <a:spLocks noChangeShapeType="1"/>
              </p:cNvSpPr>
              <p:nvPr/>
            </p:nvSpPr>
            <p:spPr bwMode="auto">
              <a:xfrm>
                <a:off x="4860" y="3702"/>
                <a:ext cx="0" cy="1092"/>
              </a:xfrm>
              <a:prstGeom prst="line">
                <a:avLst/>
              </a:prstGeom>
              <a:noFill/>
              <a:ln w="28575" cap="rnd">
                <a:solidFill>
                  <a:srgbClr val="000000"/>
                </a:solidFill>
                <a:prstDash val="sysDot"/>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0636" name="Line 44">
                <a:extLst>
                  <a:ext uri="{FF2B5EF4-FFF2-40B4-BE49-F238E27FC236}">
                    <a16:creationId xmlns:a16="http://schemas.microsoft.com/office/drawing/2014/main" id="{013C3C66-5642-46B5-BF9A-61DC11BD222E}"/>
                  </a:ext>
                </a:extLst>
              </p:cNvPr>
              <p:cNvSpPr>
                <a:spLocks noChangeShapeType="1"/>
              </p:cNvSpPr>
              <p:nvPr/>
            </p:nvSpPr>
            <p:spPr bwMode="auto">
              <a:xfrm>
                <a:off x="6840" y="2298"/>
                <a:ext cx="1" cy="1404"/>
              </a:xfrm>
              <a:prstGeom prst="line">
                <a:avLst/>
              </a:prstGeom>
              <a:noFill/>
              <a:ln w="28575" cap="rnd">
                <a:solidFill>
                  <a:srgbClr val="000000"/>
                </a:solidFill>
                <a:prstDash val="sysDot"/>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0637" name="Line 45">
                <a:extLst>
                  <a:ext uri="{FF2B5EF4-FFF2-40B4-BE49-F238E27FC236}">
                    <a16:creationId xmlns:a16="http://schemas.microsoft.com/office/drawing/2014/main" id="{D29CC715-D5BE-4837-9DB9-C99B603F9E3C}"/>
                  </a:ext>
                </a:extLst>
              </p:cNvPr>
              <p:cNvSpPr>
                <a:spLocks noChangeShapeType="1"/>
              </p:cNvSpPr>
              <p:nvPr/>
            </p:nvSpPr>
            <p:spPr bwMode="auto">
              <a:xfrm>
                <a:off x="8279" y="2298"/>
                <a:ext cx="1" cy="1404"/>
              </a:xfrm>
              <a:prstGeom prst="line">
                <a:avLst/>
              </a:prstGeom>
              <a:noFill/>
              <a:ln w="28575" cap="rnd">
                <a:solidFill>
                  <a:srgbClr val="000000"/>
                </a:solidFill>
                <a:prstDash val="sysDot"/>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0638" name="Line 46">
                <a:extLst>
                  <a:ext uri="{FF2B5EF4-FFF2-40B4-BE49-F238E27FC236}">
                    <a16:creationId xmlns:a16="http://schemas.microsoft.com/office/drawing/2014/main" id="{6A35C811-7011-4D77-90D5-7805FE289A79}"/>
                  </a:ext>
                </a:extLst>
              </p:cNvPr>
              <p:cNvSpPr>
                <a:spLocks noChangeShapeType="1"/>
              </p:cNvSpPr>
              <p:nvPr/>
            </p:nvSpPr>
            <p:spPr bwMode="auto">
              <a:xfrm>
                <a:off x="6840" y="2298"/>
                <a:ext cx="1440" cy="1"/>
              </a:xfrm>
              <a:prstGeom prst="line">
                <a:avLst/>
              </a:prstGeom>
              <a:noFill/>
              <a:ln w="28575" cap="rnd">
                <a:solidFill>
                  <a:srgbClr val="000000"/>
                </a:solidFill>
                <a:prstDash val="sysDot"/>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0639" name="Line 47">
                <a:extLst>
                  <a:ext uri="{FF2B5EF4-FFF2-40B4-BE49-F238E27FC236}">
                    <a16:creationId xmlns:a16="http://schemas.microsoft.com/office/drawing/2014/main" id="{E5787115-6193-4A47-8FE0-E378F17AE754}"/>
                  </a:ext>
                </a:extLst>
              </p:cNvPr>
              <p:cNvSpPr>
                <a:spLocks noChangeShapeType="1"/>
              </p:cNvSpPr>
              <p:nvPr/>
            </p:nvSpPr>
            <p:spPr bwMode="auto">
              <a:xfrm>
                <a:off x="6840" y="4793"/>
                <a:ext cx="1440" cy="1"/>
              </a:xfrm>
              <a:prstGeom prst="line">
                <a:avLst/>
              </a:prstGeom>
              <a:noFill/>
              <a:ln w="28575" cap="rnd">
                <a:solidFill>
                  <a:srgbClr val="000000"/>
                </a:solidFill>
                <a:prstDash val="sysDot"/>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0640" name="Line 48">
                <a:extLst>
                  <a:ext uri="{FF2B5EF4-FFF2-40B4-BE49-F238E27FC236}">
                    <a16:creationId xmlns:a16="http://schemas.microsoft.com/office/drawing/2014/main" id="{397620EE-3BA3-42C2-84D9-F403BD464D6C}"/>
                  </a:ext>
                </a:extLst>
              </p:cNvPr>
              <p:cNvSpPr>
                <a:spLocks noChangeShapeType="1"/>
              </p:cNvSpPr>
              <p:nvPr/>
            </p:nvSpPr>
            <p:spPr bwMode="auto">
              <a:xfrm>
                <a:off x="8279" y="3702"/>
                <a:ext cx="1" cy="1092"/>
              </a:xfrm>
              <a:prstGeom prst="line">
                <a:avLst/>
              </a:prstGeom>
              <a:noFill/>
              <a:ln w="28575" cap="rnd">
                <a:solidFill>
                  <a:srgbClr val="000000"/>
                </a:solidFill>
                <a:prstDash val="sysDot"/>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sp>
          <p:nvSpPr>
            <p:cNvPr id="30730" name="Text Box 49">
              <a:extLst>
                <a:ext uri="{FF2B5EF4-FFF2-40B4-BE49-F238E27FC236}">
                  <a16:creationId xmlns:a16="http://schemas.microsoft.com/office/drawing/2014/main" id="{A8976BAE-24F7-4583-81E7-3C93C8805398}"/>
                </a:ext>
              </a:extLst>
            </p:cNvPr>
            <p:cNvSpPr txBox="1">
              <a:spLocks noChangeArrowheads="1"/>
            </p:cNvSpPr>
            <p:nvPr/>
          </p:nvSpPr>
          <p:spPr bwMode="auto">
            <a:xfrm>
              <a:off x="2232" y="2130"/>
              <a:ext cx="135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1600" b="1">
                  <a:ea typeface="宋体" panose="02010600030101010101" pitchFamily="2" charset="-122"/>
                </a:rPr>
                <a:t>程序</a:t>
              </a:r>
            </a:p>
            <a:p>
              <a:pPr algn="ctr" eaLnBrk="1" hangingPunct="1"/>
              <a:r>
                <a:rPr lang="zh-CN" altLang="en-US" sz="1600" b="1">
                  <a:ea typeface="宋体" panose="02010600030101010101" pitchFamily="2" charset="-122"/>
                </a:rPr>
                <a:t>和输入数据</a:t>
              </a:r>
              <a:endParaRPr lang="zh-CN" altLang="en-US" sz="1600" b="1">
                <a:latin typeface="Verdana" panose="020B0604030504040204" pitchFamily="34" charset="0"/>
                <a:ea typeface="宋体" panose="02010600030101010101" pitchFamily="2" charset="-122"/>
              </a:endParaRPr>
            </a:p>
          </p:txBody>
        </p:sp>
        <p:sp>
          <p:nvSpPr>
            <p:cNvPr id="30731" name="Text Box 50">
              <a:extLst>
                <a:ext uri="{FF2B5EF4-FFF2-40B4-BE49-F238E27FC236}">
                  <a16:creationId xmlns:a16="http://schemas.microsoft.com/office/drawing/2014/main" id="{A295902D-F68E-49D4-AFD8-E9B47358124B}"/>
                </a:ext>
              </a:extLst>
            </p:cNvPr>
            <p:cNvSpPr txBox="1">
              <a:spLocks noChangeArrowheads="1"/>
            </p:cNvSpPr>
            <p:nvPr/>
          </p:nvSpPr>
          <p:spPr bwMode="auto">
            <a:xfrm>
              <a:off x="2484" y="2742"/>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zh-CN" altLang="en-US" sz="1600" b="1">
                  <a:ea typeface="宋体" panose="02010600030101010101" pitchFamily="2" charset="-122"/>
                </a:rPr>
                <a:t>输出结果</a:t>
              </a:r>
              <a:endParaRPr lang="zh-CN" altLang="en-US" sz="1600" b="1">
                <a:latin typeface="Verdana" panose="020B0604030504040204" pitchFamily="34" charset="0"/>
                <a:ea typeface="宋体" panose="02010600030101010101" pitchFamily="2" charset="-122"/>
              </a:endParaRPr>
            </a:p>
          </p:txBody>
        </p:sp>
        <p:sp>
          <p:nvSpPr>
            <p:cNvPr id="30732" name="Text Box 51">
              <a:extLst>
                <a:ext uri="{FF2B5EF4-FFF2-40B4-BE49-F238E27FC236}">
                  <a16:creationId xmlns:a16="http://schemas.microsoft.com/office/drawing/2014/main" id="{1CF599D0-0B13-45D6-9C10-BF9AF8904188}"/>
                </a:ext>
              </a:extLst>
            </p:cNvPr>
            <p:cNvSpPr txBox="1">
              <a:spLocks noChangeArrowheads="1"/>
            </p:cNvSpPr>
            <p:nvPr/>
          </p:nvSpPr>
          <p:spPr bwMode="auto">
            <a:xfrm>
              <a:off x="6420" y="2262"/>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zh-CN" altLang="en-US" sz="1600" b="1">
                  <a:ea typeface="宋体" panose="02010600030101010101" pitchFamily="2" charset="-122"/>
                </a:rPr>
                <a:t>取出数据</a:t>
              </a:r>
              <a:endParaRPr lang="zh-CN" altLang="en-US" sz="1600" b="1">
                <a:latin typeface="Verdana" panose="020B0604030504040204" pitchFamily="34" charset="0"/>
                <a:ea typeface="宋体" panose="02010600030101010101" pitchFamily="2" charset="-122"/>
              </a:endParaRPr>
            </a:p>
          </p:txBody>
        </p:sp>
        <p:sp>
          <p:nvSpPr>
            <p:cNvPr id="30733" name="Text Box 52">
              <a:extLst>
                <a:ext uri="{FF2B5EF4-FFF2-40B4-BE49-F238E27FC236}">
                  <a16:creationId xmlns:a16="http://schemas.microsoft.com/office/drawing/2014/main" id="{EAEEBB7F-1F9A-44DD-A78E-DA2514A7EC52}"/>
                </a:ext>
              </a:extLst>
            </p:cNvPr>
            <p:cNvSpPr txBox="1">
              <a:spLocks noChangeArrowheads="1"/>
            </p:cNvSpPr>
            <p:nvPr/>
          </p:nvSpPr>
          <p:spPr bwMode="auto">
            <a:xfrm>
              <a:off x="6432" y="275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zh-CN" altLang="en-US" sz="1600" b="1">
                  <a:ea typeface="宋体" panose="02010600030101010101" pitchFamily="2" charset="-122"/>
                </a:rPr>
                <a:t>存入数据</a:t>
              </a:r>
              <a:endParaRPr lang="zh-CN" altLang="en-US" sz="1600" b="1">
                <a:latin typeface="Verdana" panose="020B0604030504040204" pitchFamily="34" charset="0"/>
                <a:ea typeface="宋体" panose="02010600030101010101" pitchFamily="2" charset="-122"/>
              </a:endParaRPr>
            </a:p>
          </p:txBody>
        </p:sp>
        <p:sp>
          <p:nvSpPr>
            <p:cNvPr id="30734" name="Text Box 53">
              <a:extLst>
                <a:ext uri="{FF2B5EF4-FFF2-40B4-BE49-F238E27FC236}">
                  <a16:creationId xmlns:a16="http://schemas.microsoft.com/office/drawing/2014/main" id="{79B289A3-BE3D-4435-B33F-ADC1653FC681}"/>
                </a:ext>
              </a:extLst>
            </p:cNvPr>
            <p:cNvSpPr txBox="1">
              <a:spLocks noChangeArrowheads="1"/>
            </p:cNvSpPr>
            <p:nvPr/>
          </p:nvSpPr>
          <p:spPr bwMode="auto">
            <a:xfrm>
              <a:off x="7812" y="3306"/>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1600" b="1">
                  <a:ea typeface="宋体" panose="02010600030101010101" pitchFamily="2" charset="-122"/>
                </a:rPr>
                <a:t>操作命令</a:t>
              </a:r>
              <a:endParaRPr lang="zh-CN" altLang="en-US" sz="1600" b="1">
                <a:latin typeface="Verdana" panose="020B0604030504040204" pitchFamily="34" charset="0"/>
                <a:ea typeface="宋体" panose="02010600030101010101" pitchFamily="2" charset="-122"/>
              </a:endParaRPr>
            </a:p>
          </p:txBody>
        </p:sp>
        <p:sp>
          <p:nvSpPr>
            <p:cNvPr id="30735" name="Text Box 54">
              <a:extLst>
                <a:ext uri="{FF2B5EF4-FFF2-40B4-BE49-F238E27FC236}">
                  <a16:creationId xmlns:a16="http://schemas.microsoft.com/office/drawing/2014/main" id="{2FF5AE1D-6483-40E0-B6AE-0AB2C7CDD224}"/>
                </a:ext>
              </a:extLst>
            </p:cNvPr>
            <p:cNvSpPr txBox="1">
              <a:spLocks noChangeArrowheads="1"/>
            </p:cNvSpPr>
            <p:nvPr/>
          </p:nvSpPr>
          <p:spPr bwMode="auto">
            <a:xfrm>
              <a:off x="6252" y="329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zh-CN" altLang="en-US" sz="1600" b="1">
                  <a:ea typeface="宋体" panose="02010600030101010101" pitchFamily="2" charset="-122"/>
                </a:rPr>
                <a:t>存取命令</a:t>
              </a:r>
              <a:endParaRPr lang="zh-CN" altLang="en-US" sz="1600" b="1">
                <a:latin typeface="Verdana" panose="020B0604030504040204" pitchFamily="34" charset="0"/>
                <a:ea typeface="宋体" panose="02010600030101010101" pitchFamily="2" charset="-122"/>
              </a:endParaRPr>
            </a:p>
          </p:txBody>
        </p:sp>
        <p:sp>
          <p:nvSpPr>
            <p:cNvPr id="30736" name="Text Box 55">
              <a:extLst>
                <a:ext uri="{FF2B5EF4-FFF2-40B4-BE49-F238E27FC236}">
                  <a16:creationId xmlns:a16="http://schemas.microsoft.com/office/drawing/2014/main" id="{652D6D93-6A3F-49F2-8A9E-6B36CCFCEE34}"/>
                </a:ext>
              </a:extLst>
            </p:cNvPr>
            <p:cNvSpPr txBox="1">
              <a:spLocks noChangeArrowheads="1"/>
            </p:cNvSpPr>
            <p:nvPr/>
          </p:nvSpPr>
          <p:spPr bwMode="auto">
            <a:xfrm>
              <a:off x="4704" y="3234"/>
              <a:ext cx="112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1600" b="1">
                  <a:ea typeface="宋体" panose="02010600030101010101" pitchFamily="2" charset="-122"/>
                </a:rPr>
                <a:t>取出</a:t>
              </a:r>
            </a:p>
            <a:p>
              <a:pPr algn="ctr" eaLnBrk="1" hangingPunct="1"/>
              <a:r>
                <a:rPr lang="zh-CN" altLang="en-US" sz="1600" b="1">
                  <a:ea typeface="宋体" panose="02010600030101010101" pitchFamily="2" charset="-122"/>
                </a:rPr>
                <a:t>程序指令</a:t>
              </a:r>
              <a:endParaRPr lang="zh-CN" altLang="en-US" sz="1600" b="1">
                <a:latin typeface="Verdana" panose="020B0604030504040204" pitchFamily="34" charset="0"/>
                <a:ea typeface="宋体" panose="02010600030101010101" pitchFamily="2" charset="-122"/>
              </a:endParaRPr>
            </a:p>
          </p:txBody>
        </p:sp>
        <p:sp>
          <p:nvSpPr>
            <p:cNvPr id="30737" name="Text Box 56">
              <a:extLst>
                <a:ext uri="{FF2B5EF4-FFF2-40B4-BE49-F238E27FC236}">
                  <a16:creationId xmlns:a16="http://schemas.microsoft.com/office/drawing/2014/main" id="{B441C9FF-96E7-448B-A0F1-B588DCAB8368}"/>
                </a:ext>
              </a:extLst>
            </p:cNvPr>
            <p:cNvSpPr txBox="1">
              <a:spLocks noChangeArrowheads="1"/>
            </p:cNvSpPr>
            <p:nvPr/>
          </p:nvSpPr>
          <p:spPr bwMode="auto">
            <a:xfrm>
              <a:off x="3876" y="3234"/>
              <a:ext cx="9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1600" b="1">
                  <a:ea typeface="宋体" panose="02010600030101010101" pitchFamily="2" charset="-122"/>
                </a:rPr>
                <a:t>输入输出命令</a:t>
              </a:r>
              <a:endParaRPr lang="zh-CN" altLang="en-US" sz="1600" b="1">
                <a:latin typeface="Verdana" panose="020B0604030504040204" pitchFamily="34" charset="0"/>
                <a:ea typeface="宋体" panose="02010600030101010101" pitchFamily="2" charset="-122"/>
              </a:endParaRPr>
            </a:p>
          </p:txBody>
        </p:sp>
        <p:sp>
          <p:nvSpPr>
            <p:cNvPr id="30738" name="Text Box 57">
              <a:extLst>
                <a:ext uri="{FF2B5EF4-FFF2-40B4-BE49-F238E27FC236}">
                  <a16:creationId xmlns:a16="http://schemas.microsoft.com/office/drawing/2014/main" id="{EA4DC987-F797-49A3-B259-B8ADB7E6240B}"/>
                </a:ext>
              </a:extLst>
            </p:cNvPr>
            <p:cNvSpPr txBox="1">
              <a:spLocks noChangeArrowheads="1"/>
            </p:cNvSpPr>
            <p:nvPr/>
          </p:nvSpPr>
          <p:spPr bwMode="auto">
            <a:xfrm>
              <a:off x="4548" y="275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zh-CN" altLang="en-US" sz="1600" b="1">
                  <a:ea typeface="宋体" panose="02010600030101010101" pitchFamily="2" charset="-122"/>
                </a:rPr>
                <a:t>计算结果</a:t>
              </a:r>
              <a:endParaRPr lang="zh-CN" altLang="en-US" sz="1600" b="1">
                <a:latin typeface="Verdana" panose="020B0604030504040204" pitchFamily="34" charset="0"/>
                <a:ea typeface="宋体" panose="02010600030101010101" pitchFamily="2" charset="-122"/>
              </a:endParaRPr>
            </a:p>
          </p:txBody>
        </p:sp>
        <p:sp>
          <p:nvSpPr>
            <p:cNvPr id="30739" name="Text Box 58">
              <a:extLst>
                <a:ext uri="{FF2B5EF4-FFF2-40B4-BE49-F238E27FC236}">
                  <a16:creationId xmlns:a16="http://schemas.microsoft.com/office/drawing/2014/main" id="{42400597-54B3-475A-B2C3-964C4A616CEB}"/>
                </a:ext>
              </a:extLst>
            </p:cNvPr>
            <p:cNvSpPr txBox="1">
              <a:spLocks noChangeArrowheads="1"/>
            </p:cNvSpPr>
            <p:nvPr/>
          </p:nvSpPr>
          <p:spPr bwMode="auto">
            <a:xfrm>
              <a:off x="8784" y="4326"/>
              <a:ext cx="75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zh-CN" sz="1800" b="1">
                  <a:ea typeface="宋体" panose="02010600030101010101" pitchFamily="2" charset="-122"/>
                </a:rPr>
                <a:t>CPU</a:t>
              </a:r>
            </a:p>
          </p:txBody>
        </p:sp>
        <p:sp>
          <p:nvSpPr>
            <p:cNvPr id="110651" name="Line 59">
              <a:extLst>
                <a:ext uri="{FF2B5EF4-FFF2-40B4-BE49-F238E27FC236}">
                  <a16:creationId xmlns:a16="http://schemas.microsoft.com/office/drawing/2014/main" id="{73D1F553-7E9E-4185-8F2C-A454C46FE9C1}"/>
                </a:ext>
              </a:extLst>
            </p:cNvPr>
            <p:cNvSpPr>
              <a:spLocks noChangeShapeType="1"/>
            </p:cNvSpPr>
            <p:nvPr/>
          </p:nvSpPr>
          <p:spPr bwMode="auto">
            <a:xfrm flipH="1" flipV="1">
              <a:off x="8280" y="4170"/>
              <a:ext cx="541" cy="312"/>
            </a:xfrm>
            <a:prstGeom prst="line">
              <a:avLst/>
            </a:prstGeom>
            <a:noFill/>
            <a:ln w="28575" cap="rnd">
              <a:solidFill>
                <a:srgbClr val="000000"/>
              </a:solidFill>
              <a:prstDash val="sysDot"/>
              <a:round/>
              <a:headEnd type="none" w="sm" len="sm"/>
              <a:tailEnd type="arrow" w="sm" len="med"/>
            </a:ln>
          </p:spPr>
          <p:txBody>
            <a:bodyPr/>
            <a:lstStyle/>
            <a:p>
              <a:pPr>
                <a:defRPr/>
              </a:pPr>
              <a:endParaRPr lang="zh-CN" altLang="en-US">
                <a:effectLst>
                  <a:outerShdw blurRad="38100" dist="38100" dir="2700000" algn="tl">
                    <a:srgbClr val="000000">
                      <a:alpha val="43137"/>
                    </a:srgbClr>
                  </a:outerShdw>
                </a:effectLst>
              </a:endParaRPr>
            </a:p>
          </p:txBody>
        </p:sp>
      </p:grpSp>
      <p:sp>
        <p:nvSpPr>
          <p:cNvPr id="110652" name="AutoShape 60">
            <a:extLst>
              <a:ext uri="{FF2B5EF4-FFF2-40B4-BE49-F238E27FC236}">
                <a16:creationId xmlns:a16="http://schemas.microsoft.com/office/drawing/2014/main" id="{C530E724-94BA-4264-B651-8E6908890947}"/>
              </a:ext>
            </a:extLst>
          </p:cNvPr>
          <p:cNvSpPr>
            <a:spLocks noChangeArrowheads="1"/>
          </p:cNvSpPr>
          <p:nvPr/>
        </p:nvSpPr>
        <p:spPr bwMode="auto">
          <a:xfrm>
            <a:off x="9228138" y="5951538"/>
            <a:ext cx="1368425" cy="790575"/>
          </a:xfrm>
          <a:prstGeom prst="cloudCallout">
            <a:avLst>
              <a:gd name="adj1" fmla="val -129468"/>
              <a:gd name="adj2" fmla="val -87750"/>
            </a:avLst>
          </a:prstGeom>
          <a:solidFill>
            <a:schemeClr val="accent1"/>
          </a:solidFill>
          <a:ln w="12700">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1800" b="1">
                <a:latin typeface="Verdana" panose="020B0604030504040204" pitchFamily="34" charset="0"/>
                <a:ea typeface="宋体" panose="02010600030101010101" pitchFamily="2" charset="-122"/>
              </a:rPr>
              <a:t>大脑</a:t>
            </a:r>
          </a:p>
        </p:txBody>
      </p:sp>
      <p:sp>
        <p:nvSpPr>
          <p:cNvPr id="110653" name="AutoShape 61">
            <a:extLst>
              <a:ext uri="{FF2B5EF4-FFF2-40B4-BE49-F238E27FC236}">
                <a16:creationId xmlns:a16="http://schemas.microsoft.com/office/drawing/2014/main" id="{A8363FE9-3E15-4AAD-8D61-394CBF00FE02}"/>
              </a:ext>
            </a:extLst>
          </p:cNvPr>
          <p:cNvSpPr>
            <a:spLocks noChangeArrowheads="1"/>
          </p:cNvSpPr>
          <p:nvPr/>
        </p:nvSpPr>
        <p:spPr bwMode="auto">
          <a:xfrm>
            <a:off x="6024563" y="1512888"/>
            <a:ext cx="2519362" cy="863600"/>
          </a:xfrm>
          <a:prstGeom prst="cloudCallout">
            <a:avLst>
              <a:gd name="adj1" fmla="val -43130"/>
              <a:gd name="adj2" fmla="val 104963"/>
            </a:avLst>
          </a:prstGeom>
          <a:solidFill>
            <a:schemeClr val="accent1"/>
          </a:solidFill>
          <a:ln w="12700">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1800" b="1">
                <a:latin typeface="Verdana" panose="020B0604030504040204" pitchFamily="34" charset="0"/>
                <a:ea typeface="宋体" panose="02010600030101010101" pitchFamily="2" charset="-122"/>
              </a:rPr>
              <a:t>记忆装置</a:t>
            </a:r>
            <a:r>
              <a:rPr lang="zh-CN" altLang="en-US" sz="1800" b="1">
                <a:ea typeface="宋体" panose="02010600030101010101" pitchFamily="2" charset="-122"/>
              </a:rPr>
              <a:t>（</a:t>
            </a:r>
            <a:r>
              <a:rPr lang="en-US" altLang="zh-CN" sz="1800" b="1" i="1">
                <a:ea typeface="宋体" panose="02010600030101010101" pitchFamily="2" charset="-122"/>
              </a:rPr>
              <a:t>Memory</a:t>
            </a:r>
            <a:r>
              <a:rPr lang="zh-CN" altLang="en-US" sz="1800" b="1">
                <a:ea typeface="宋体" panose="02010600030101010101" pitchFamily="2" charset="-122"/>
              </a:rPr>
              <a:t>）</a:t>
            </a:r>
          </a:p>
        </p:txBody>
      </p:sp>
      <p:sp>
        <p:nvSpPr>
          <p:cNvPr id="110654" name="AutoShape 62">
            <a:extLst>
              <a:ext uri="{FF2B5EF4-FFF2-40B4-BE49-F238E27FC236}">
                <a16:creationId xmlns:a16="http://schemas.microsoft.com/office/drawing/2014/main" id="{D18C091D-1EF1-4060-B0CE-1BD41507A045}"/>
              </a:ext>
            </a:extLst>
          </p:cNvPr>
          <p:cNvSpPr>
            <a:spLocks noChangeArrowheads="1"/>
          </p:cNvSpPr>
          <p:nvPr/>
        </p:nvSpPr>
        <p:spPr bwMode="auto">
          <a:xfrm>
            <a:off x="2063750" y="4392613"/>
            <a:ext cx="1296988" cy="936625"/>
          </a:xfrm>
          <a:prstGeom prst="cloudCallout">
            <a:avLst>
              <a:gd name="adj1" fmla="val 67625"/>
              <a:gd name="adj2" fmla="val -105764"/>
            </a:avLst>
          </a:prstGeom>
          <a:solidFill>
            <a:schemeClr val="accent1"/>
          </a:solidFill>
          <a:ln w="12700">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1800" b="1">
                <a:latin typeface="Verdana" panose="020B0604030504040204" pitchFamily="34" charset="0"/>
                <a:ea typeface="宋体" panose="02010600030101010101" pitchFamily="2" charset="-122"/>
              </a:rPr>
              <a:t>眼睛和耳朵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0652"/>
                                        </p:tgtEl>
                                        <p:attrNameLst>
                                          <p:attrName>style.visibility</p:attrName>
                                        </p:attrNameLst>
                                      </p:cBhvr>
                                      <p:to>
                                        <p:strVal val="visible"/>
                                      </p:to>
                                    </p:set>
                                    <p:animEffect transition="in" filter="box(out)">
                                      <p:cBhvr>
                                        <p:cTn id="7" dur="500"/>
                                        <p:tgtEl>
                                          <p:spTgt spid="110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0653"/>
                                        </p:tgtEl>
                                        <p:attrNameLst>
                                          <p:attrName>style.visibility</p:attrName>
                                        </p:attrNameLst>
                                      </p:cBhvr>
                                      <p:to>
                                        <p:strVal val="visible"/>
                                      </p:to>
                                    </p:set>
                                    <p:animEffect transition="in" filter="box(out)">
                                      <p:cBhvr>
                                        <p:cTn id="12" dur="500"/>
                                        <p:tgtEl>
                                          <p:spTgt spid="110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0654"/>
                                        </p:tgtEl>
                                        <p:attrNameLst>
                                          <p:attrName>style.visibility</p:attrName>
                                        </p:attrNameLst>
                                      </p:cBhvr>
                                      <p:to>
                                        <p:strVal val="visible"/>
                                      </p:to>
                                    </p:set>
                                    <p:animEffect transition="in" filter="box(out)">
                                      <p:cBhvr>
                                        <p:cTn id="17" dur="500"/>
                                        <p:tgtEl>
                                          <p:spTgt spid="110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52" grpId="0" animBg="1"/>
      <p:bldP spid="110653" grpId="0" animBg="1"/>
      <p:bldP spid="11065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FB76C358-4C58-41F0-870D-9179B78C36DE}"/>
              </a:ext>
            </a:extLst>
          </p:cNvPr>
          <p:cNvSpPr>
            <a:spLocks noGrp="1" noChangeArrowheads="1"/>
          </p:cNvSpPr>
          <p:nvPr>
            <p:ph type="title"/>
          </p:nvPr>
        </p:nvSpPr>
        <p:spPr/>
        <p:txBody>
          <a:bodyPr/>
          <a:lstStyle/>
          <a:p>
            <a:pPr>
              <a:defRPr/>
            </a:pPr>
            <a:r>
              <a:rPr lang="zh-CN" altLang="en-US"/>
              <a:t>高级语言的魅力</a:t>
            </a:r>
          </a:p>
        </p:txBody>
      </p:sp>
      <p:sp>
        <p:nvSpPr>
          <p:cNvPr id="115715" name="Rectangle 3">
            <a:extLst>
              <a:ext uri="{FF2B5EF4-FFF2-40B4-BE49-F238E27FC236}">
                <a16:creationId xmlns:a16="http://schemas.microsoft.com/office/drawing/2014/main" id="{110AB16E-A2E3-4274-A1EF-80381F09BA37}"/>
              </a:ext>
            </a:extLst>
          </p:cNvPr>
          <p:cNvSpPr>
            <a:spLocks noGrp="1" noChangeArrowheads="1"/>
          </p:cNvSpPr>
          <p:nvPr>
            <p:ph type="body" idx="1"/>
          </p:nvPr>
        </p:nvSpPr>
        <p:spPr>
          <a:xfrm>
            <a:off x="1920875" y="1700213"/>
            <a:ext cx="8567738" cy="4852987"/>
          </a:xfrm>
        </p:spPr>
        <p:txBody>
          <a:bodyPr/>
          <a:lstStyle/>
          <a:p>
            <a:pPr>
              <a:lnSpc>
                <a:spcPct val="110000"/>
              </a:lnSpc>
              <a:defRPr/>
            </a:pPr>
            <a:r>
              <a:rPr lang="zh-CN" altLang="en-US">
                <a:ea typeface="宋体" pitchFamily="2" charset="-122"/>
              </a:rPr>
              <a:t>易学、易用、易读、易懂、强大、可移植</a:t>
            </a:r>
          </a:p>
          <a:p>
            <a:pPr>
              <a:lnSpc>
                <a:spcPct val="110000"/>
              </a:lnSpc>
              <a:defRPr/>
            </a:pPr>
            <a:r>
              <a:rPr lang="zh-CN" altLang="en-US">
                <a:ea typeface="宋体" pitchFamily="2" charset="-122"/>
              </a:rPr>
              <a:t>百家争鸣，据不完全统计</a:t>
            </a:r>
            <a:r>
              <a:rPr lang="en-US" altLang="zh-CN">
                <a:ea typeface="宋体" pitchFamily="2" charset="-122"/>
              </a:rPr>
              <a:t>2500</a:t>
            </a:r>
            <a:r>
              <a:rPr lang="zh-CN" altLang="en-US">
                <a:ea typeface="宋体" pitchFamily="2" charset="-122"/>
              </a:rPr>
              <a:t>种，绝大多数是高级语言</a:t>
            </a:r>
          </a:p>
          <a:p>
            <a:pPr lvl="1">
              <a:lnSpc>
                <a:spcPct val="110000"/>
              </a:lnSpc>
              <a:defRPr/>
            </a:pPr>
            <a:r>
              <a:rPr lang="en-US" altLang="zh-CN" b="0">
                <a:ea typeface="宋体" pitchFamily="2" charset="-122"/>
              </a:rPr>
              <a:t>http://people.ku.edu/~nkinners/LangList/Extras/langlist.htm</a:t>
            </a:r>
            <a:r>
              <a:rPr lang="zh-CN" altLang="en-US">
                <a:ea typeface="宋体" pitchFamily="2" charset="-122"/>
              </a:rPr>
              <a:t>可看到其列表和简介 </a:t>
            </a:r>
          </a:p>
          <a:p>
            <a:pPr lvl="1">
              <a:lnSpc>
                <a:spcPct val="110000"/>
              </a:lnSpc>
              <a:defRPr/>
            </a:pPr>
            <a:r>
              <a:rPr lang="zh-CN" altLang="en-US">
                <a:ea typeface="宋体" pitchFamily="2" charset="-122"/>
              </a:rPr>
              <a:t>影响最大、寿命最长的是</a:t>
            </a:r>
            <a:r>
              <a:rPr lang="en-US" altLang="zh-CN">
                <a:ea typeface="宋体" pitchFamily="2" charset="-122"/>
              </a:rPr>
              <a:t>C</a:t>
            </a:r>
            <a:r>
              <a:rPr lang="zh-CN" altLang="en-US">
                <a:ea typeface="宋体" pitchFamily="2" charset="-122"/>
              </a:rPr>
              <a:t>语言</a:t>
            </a:r>
          </a:p>
          <a:p>
            <a:pPr>
              <a:lnSpc>
                <a:spcPct val="110000"/>
              </a:lnSpc>
              <a:defRPr/>
            </a:pPr>
            <a:endParaRPr lang="zh-CN" altLang="en-US">
              <a:ea typeface="宋体" pitchFamily="2" charset="-122"/>
            </a:endParaRPr>
          </a:p>
        </p:txBody>
      </p:sp>
      <p:sp>
        <p:nvSpPr>
          <p:cNvPr id="115716" name="Rectangle 4">
            <a:extLst>
              <a:ext uri="{FF2B5EF4-FFF2-40B4-BE49-F238E27FC236}">
                <a16:creationId xmlns:a16="http://schemas.microsoft.com/office/drawing/2014/main" id="{60640BDC-B0A8-489E-8A81-3807DE64838F}"/>
              </a:ext>
            </a:extLst>
          </p:cNvPr>
          <p:cNvSpPr>
            <a:spLocks noChangeArrowheads="1"/>
          </p:cNvSpPr>
          <p:nvPr/>
        </p:nvSpPr>
        <p:spPr bwMode="auto">
          <a:xfrm>
            <a:off x="4259263" y="6308725"/>
            <a:ext cx="3241675" cy="360363"/>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40" name="Rectangle 8">
            <a:extLst>
              <a:ext uri="{FF2B5EF4-FFF2-40B4-BE49-F238E27FC236}">
                <a16:creationId xmlns:a16="http://schemas.microsoft.com/office/drawing/2014/main" id="{F3763030-0F62-4F48-B097-A93C99A82404}"/>
              </a:ext>
            </a:extLst>
          </p:cNvPr>
          <p:cNvSpPr>
            <a:spLocks noChangeArrowheads="1"/>
          </p:cNvSpPr>
          <p:nvPr/>
        </p:nvSpPr>
        <p:spPr bwMode="auto">
          <a:xfrm>
            <a:off x="4259263" y="6308725"/>
            <a:ext cx="3241675" cy="360363"/>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20834" name="Rectangle 2">
            <a:extLst>
              <a:ext uri="{FF2B5EF4-FFF2-40B4-BE49-F238E27FC236}">
                <a16:creationId xmlns:a16="http://schemas.microsoft.com/office/drawing/2014/main" id="{8D1E299B-FA0F-4764-9601-BD7B075D8E1B}"/>
              </a:ext>
            </a:extLst>
          </p:cNvPr>
          <p:cNvSpPr>
            <a:spLocks noGrp="1" noChangeArrowheads="1"/>
          </p:cNvSpPr>
          <p:nvPr>
            <p:ph type="title"/>
          </p:nvPr>
        </p:nvSpPr>
        <p:spPr>
          <a:xfrm>
            <a:off x="908050" y="644525"/>
            <a:ext cx="10396538" cy="839788"/>
          </a:xfrm>
        </p:spPr>
        <p:txBody>
          <a:bodyPr/>
          <a:lstStyle/>
          <a:p>
            <a:pPr>
              <a:defRPr/>
            </a:pPr>
            <a:r>
              <a:rPr lang="en-US" altLang="zh-CN"/>
              <a:t>C</a:t>
            </a:r>
            <a:r>
              <a:rPr lang="zh-CN" altLang="en-US"/>
              <a:t>语言的产生背景和历程</a:t>
            </a:r>
          </a:p>
        </p:txBody>
      </p:sp>
      <p:pic>
        <p:nvPicPr>
          <p:cNvPr id="34820" name="Picture 3" descr="9786_2">
            <a:extLst>
              <a:ext uri="{FF2B5EF4-FFF2-40B4-BE49-F238E27FC236}">
                <a16:creationId xmlns:a16="http://schemas.microsoft.com/office/drawing/2014/main" id="{28D9F9A1-FCBA-4586-9E6E-D08DEE752B9B}"/>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608888" y="1557338"/>
            <a:ext cx="2843212" cy="2274887"/>
          </a:xfrm>
        </p:spPr>
      </p:pic>
      <p:pic>
        <p:nvPicPr>
          <p:cNvPr id="34821" name="Picture 4" descr="guocheng">
            <a:extLst>
              <a:ext uri="{FF2B5EF4-FFF2-40B4-BE49-F238E27FC236}">
                <a16:creationId xmlns:a16="http://schemas.microsoft.com/office/drawing/2014/main" id="{848642B2-04E4-4D5D-AFD4-EA57BE895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7413" y="1568450"/>
            <a:ext cx="5018087"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7" name="Rectangle 5">
            <a:extLst>
              <a:ext uri="{FF2B5EF4-FFF2-40B4-BE49-F238E27FC236}">
                <a16:creationId xmlns:a16="http://schemas.microsoft.com/office/drawing/2014/main" id="{A125574D-E23F-4603-8E75-A7EDC9370FE0}"/>
              </a:ext>
            </a:extLst>
          </p:cNvPr>
          <p:cNvSpPr>
            <a:spLocks noChangeArrowheads="1"/>
          </p:cNvSpPr>
          <p:nvPr/>
        </p:nvSpPr>
        <p:spPr bwMode="auto">
          <a:xfrm>
            <a:off x="2063750" y="3933825"/>
            <a:ext cx="8353425" cy="2563813"/>
          </a:xfrm>
          <a:prstGeom prst="rect">
            <a:avLst/>
          </a:prstGeom>
          <a:noFill/>
          <a:ln w="12700">
            <a:noFill/>
            <a:miter lim="800000"/>
            <a:headEnd type="none" w="sm" len="sm"/>
            <a:tailEnd type="none" w="sm" len="sm"/>
          </a:ln>
          <a:effectLst/>
        </p:spPr>
        <p:txBody>
          <a:bodyPr>
            <a:spAutoFit/>
          </a:bodyPr>
          <a:lstStyle/>
          <a:p>
            <a:pPr eaLnBrk="1" hangingPunct="1">
              <a:defRPr/>
            </a:pPr>
            <a:r>
              <a:rPr lang="en-US" altLang="zh-CN" sz="1800" b="1">
                <a:solidFill>
                  <a:schemeClr val="tx2"/>
                </a:solidFill>
                <a:effectLst>
                  <a:outerShdw blurRad="38100" dist="38100" dir="2700000" algn="tl">
                    <a:srgbClr val="C0C0C0"/>
                  </a:outerShdw>
                </a:effectLst>
                <a:ea typeface="宋体" pitchFamily="2" charset="-122"/>
              </a:rPr>
              <a:t>20</a:t>
            </a:r>
            <a:r>
              <a:rPr lang="zh-CN" altLang="en-US" sz="1800" b="1">
                <a:solidFill>
                  <a:schemeClr val="tx2"/>
                </a:solidFill>
                <a:effectLst>
                  <a:outerShdw blurRad="38100" dist="38100" dir="2700000" algn="tl">
                    <a:srgbClr val="C0C0C0"/>
                  </a:outerShdw>
                </a:effectLst>
                <a:ea typeface="宋体" pitchFamily="2" charset="-122"/>
              </a:rPr>
              <a:t>世纪</a:t>
            </a:r>
            <a:r>
              <a:rPr lang="en-US" altLang="zh-CN" sz="1800" b="1">
                <a:solidFill>
                  <a:schemeClr val="tx2"/>
                </a:solidFill>
                <a:effectLst>
                  <a:outerShdw blurRad="38100" dist="38100" dir="2700000" algn="tl">
                    <a:srgbClr val="C0C0C0"/>
                  </a:outerShdw>
                </a:effectLst>
                <a:ea typeface="宋体" pitchFamily="2" charset="-122"/>
              </a:rPr>
              <a:t>60</a:t>
            </a:r>
            <a:r>
              <a:rPr lang="zh-CN" altLang="en-US" sz="1800" b="1">
                <a:solidFill>
                  <a:schemeClr val="tx2"/>
                </a:solidFill>
                <a:effectLst>
                  <a:outerShdw blurRad="38100" dist="38100" dir="2700000" algn="tl">
                    <a:srgbClr val="C0C0C0"/>
                  </a:outerShdw>
                </a:effectLst>
                <a:ea typeface="宋体" pitchFamily="2" charset="-122"/>
              </a:rPr>
              <a:t>年代，贝尔实验室，</a:t>
            </a:r>
            <a:r>
              <a:rPr lang="en-US" altLang="zh-CN" sz="1800" b="1">
                <a:solidFill>
                  <a:schemeClr val="tx2"/>
                </a:solidFill>
                <a:effectLst>
                  <a:outerShdw blurRad="38100" dist="38100" dir="2700000" algn="tl">
                    <a:srgbClr val="C0C0C0"/>
                  </a:outerShdw>
                </a:effectLst>
                <a:ea typeface="宋体" pitchFamily="2" charset="-122"/>
              </a:rPr>
              <a:t>Ken Thompson</a:t>
            </a:r>
            <a:r>
              <a:rPr lang="zh-CN" altLang="en-US" sz="1800" b="1">
                <a:solidFill>
                  <a:schemeClr val="tx2"/>
                </a:solidFill>
                <a:effectLst>
                  <a:outerShdw blurRad="38100" dist="38100" dir="2700000" algn="tl">
                    <a:srgbClr val="C0C0C0"/>
                  </a:outerShdw>
                </a:effectLst>
                <a:ea typeface="宋体" pitchFamily="2" charset="-122"/>
              </a:rPr>
              <a:t>开始开发一个叫做</a:t>
            </a:r>
            <a:r>
              <a:rPr lang="en-US" altLang="zh-CN" sz="1800" b="1">
                <a:solidFill>
                  <a:schemeClr val="tx2"/>
                </a:solidFill>
                <a:effectLst>
                  <a:outerShdw blurRad="38100" dist="38100" dir="2700000" algn="tl">
                    <a:srgbClr val="C0C0C0"/>
                  </a:outerShdw>
                </a:effectLst>
                <a:ea typeface="宋体" pitchFamily="2" charset="-122"/>
              </a:rPr>
              <a:t>UNIX</a:t>
            </a:r>
            <a:r>
              <a:rPr lang="zh-CN" altLang="en-US" sz="1800" b="1">
                <a:solidFill>
                  <a:schemeClr val="tx2"/>
                </a:solidFill>
                <a:effectLst>
                  <a:outerShdw blurRad="38100" dist="38100" dir="2700000" algn="tl">
                    <a:srgbClr val="C0C0C0"/>
                  </a:outerShdw>
                </a:effectLst>
                <a:ea typeface="宋体" pitchFamily="2" charset="-122"/>
              </a:rPr>
              <a:t>的操作系统</a:t>
            </a:r>
          </a:p>
          <a:p>
            <a:pPr eaLnBrk="1" hangingPunct="1">
              <a:defRPr/>
            </a:pPr>
            <a:endParaRPr lang="zh-CN" altLang="en-US" sz="1800" b="1">
              <a:solidFill>
                <a:schemeClr val="tx2"/>
              </a:solidFill>
              <a:effectLst>
                <a:outerShdw blurRad="38100" dist="38100" dir="2700000" algn="tl">
                  <a:srgbClr val="C0C0C0"/>
                </a:outerShdw>
              </a:effectLst>
              <a:ea typeface="宋体" pitchFamily="2" charset="-122"/>
            </a:endParaRPr>
          </a:p>
          <a:p>
            <a:pPr eaLnBrk="1" hangingPunct="1">
              <a:defRPr/>
            </a:pPr>
            <a:r>
              <a:rPr lang="zh-CN" altLang="en-US" sz="1800" b="1">
                <a:effectLst>
                  <a:outerShdw blurRad="38100" dist="38100" dir="2700000" algn="tl">
                    <a:srgbClr val="C0C0C0"/>
                  </a:outerShdw>
                </a:effectLst>
                <a:ea typeface="宋体" pitchFamily="2" charset="-122"/>
              </a:rPr>
              <a:t>最初的操作系统等系统软件都是用汇编语言编写的，便于直接对硬件及接口进行操作，但依赖于硬件，可读性和可移植性比较差 </a:t>
            </a:r>
          </a:p>
          <a:p>
            <a:pPr eaLnBrk="1" hangingPunct="1">
              <a:defRPr/>
            </a:pPr>
            <a:r>
              <a:rPr lang="zh-CN" altLang="en-US" sz="1800" b="1">
                <a:effectLst>
                  <a:outerShdw blurRad="38100" dist="38100" dir="2700000" algn="tl">
                    <a:srgbClr val="C0C0C0"/>
                  </a:outerShdw>
                </a:effectLst>
                <a:ea typeface="宋体" pitchFamily="2" charset="-122"/>
                <a:cs typeface="Times New Roman" pitchFamily="18" charset="0"/>
              </a:rPr>
              <a:t>→高级语言？</a:t>
            </a:r>
            <a:endParaRPr lang="zh-CN" altLang="zh-CN" sz="1800" b="1">
              <a:solidFill>
                <a:schemeClr val="tx2"/>
              </a:solidFill>
              <a:effectLst>
                <a:outerShdw blurRad="38100" dist="38100" dir="2700000" algn="tl">
                  <a:srgbClr val="C0C0C0"/>
                </a:outerShdw>
              </a:effectLst>
              <a:ea typeface="宋体" pitchFamily="2" charset="-122"/>
              <a:cs typeface="Times New Roman" pitchFamily="18" charset="0"/>
            </a:endParaRPr>
          </a:p>
          <a:p>
            <a:pPr eaLnBrk="1" hangingPunct="1">
              <a:defRPr/>
            </a:pPr>
            <a:r>
              <a:rPr lang="zh-CN" altLang="en-US" sz="1800" b="1">
                <a:effectLst>
                  <a:outerShdw blurRad="38100" dist="38100" dir="2700000" algn="tl">
                    <a:srgbClr val="C0C0C0"/>
                  </a:outerShdw>
                </a:effectLst>
                <a:ea typeface="宋体" pitchFamily="2" charset="-122"/>
                <a:cs typeface="Times New Roman" pitchFamily="18" charset="0"/>
              </a:rPr>
              <a:t>→</a:t>
            </a:r>
            <a:r>
              <a:rPr lang="zh-CN" altLang="en-US" sz="1800" b="1">
                <a:effectLst>
                  <a:outerShdw blurRad="38100" dist="38100" dir="2700000" algn="tl">
                    <a:srgbClr val="C0C0C0"/>
                  </a:outerShdw>
                </a:effectLst>
                <a:ea typeface="宋体" pitchFamily="2" charset="-122"/>
              </a:rPr>
              <a:t>集高级语言和低级语言优点于一身？</a:t>
            </a:r>
          </a:p>
          <a:p>
            <a:pPr eaLnBrk="1" hangingPunct="1">
              <a:defRPr/>
            </a:pPr>
            <a:r>
              <a:rPr lang="en-US" altLang="zh-CN" sz="1800" b="1">
                <a:solidFill>
                  <a:schemeClr val="tx2"/>
                </a:solidFill>
                <a:effectLst>
                  <a:outerShdw blurRad="38100" dist="38100" dir="2700000" algn="tl">
                    <a:srgbClr val="C0C0C0"/>
                  </a:outerShdw>
                </a:effectLst>
                <a:ea typeface="宋体" pitchFamily="2" charset="-122"/>
              </a:rPr>
              <a:t>70</a:t>
            </a:r>
            <a:r>
              <a:rPr lang="zh-CN" altLang="en-US" sz="1800" b="1">
                <a:solidFill>
                  <a:schemeClr val="tx2"/>
                </a:solidFill>
                <a:effectLst>
                  <a:outerShdw blurRad="38100" dist="38100" dir="2700000" algn="tl">
                    <a:srgbClr val="C0C0C0"/>
                  </a:outerShdw>
                </a:effectLst>
                <a:ea typeface="宋体" pitchFamily="2" charset="-122"/>
              </a:rPr>
              <a:t>年，将</a:t>
            </a:r>
            <a:r>
              <a:rPr lang="en-US" altLang="zh-CN" sz="1800" b="1">
                <a:solidFill>
                  <a:schemeClr val="tx2"/>
                </a:solidFill>
                <a:effectLst>
                  <a:outerShdw blurRad="38100" dist="38100" dir="2700000" algn="tl">
                    <a:srgbClr val="C0C0C0"/>
                  </a:outerShdw>
                </a:effectLst>
                <a:ea typeface="宋体" pitchFamily="2" charset="-122"/>
              </a:rPr>
              <a:t>BCPL</a:t>
            </a:r>
            <a:r>
              <a:rPr lang="zh-CN" altLang="en-US" sz="1800" b="1">
                <a:solidFill>
                  <a:schemeClr val="tx2"/>
                </a:solidFill>
                <a:effectLst>
                  <a:outerShdw blurRad="38100" dist="38100" dir="2700000" algn="tl">
                    <a:srgbClr val="C0C0C0"/>
                  </a:outerShdw>
                </a:effectLst>
                <a:ea typeface="宋体" pitchFamily="2" charset="-122"/>
              </a:rPr>
              <a:t>语言改造成更适合开发</a:t>
            </a:r>
            <a:r>
              <a:rPr lang="en-US" altLang="zh-CN" sz="1800" b="1">
                <a:solidFill>
                  <a:schemeClr val="tx2"/>
                </a:solidFill>
                <a:effectLst>
                  <a:outerShdw blurRad="38100" dist="38100" dir="2700000" algn="tl">
                    <a:srgbClr val="C0C0C0"/>
                  </a:outerShdw>
                </a:effectLst>
                <a:ea typeface="宋体" pitchFamily="2" charset="-122"/>
              </a:rPr>
              <a:t>UNIX</a:t>
            </a:r>
            <a:r>
              <a:rPr lang="zh-CN" altLang="en-US" sz="1800" b="1">
                <a:solidFill>
                  <a:schemeClr val="tx2"/>
                </a:solidFill>
                <a:effectLst>
                  <a:outerShdw blurRad="38100" dist="38100" dir="2700000" algn="tl">
                    <a:srgbClr val="C0C0C0"/>
                  </a:outerShdw>
                </a:effectLst>
                <a:ea typeface="宋体" pitchFamily="2" charset="-122"/>
              </a:rPr>
              <a:t>的</a:t>
            </a:r>
            <a:r>
              <a:rPr lang="en-US" altLang="zh-CN" sz="1800" b="1">
                <a:solidFill>
                  <a:schemeClr val="tx2"/>
                </a:solidFill>
                <a:effectLst>
                  <a:outerShdw blurRad="38100" dist="38100" dir="2700000" algn="tl">
                    <a:srgbClr val="C0C0C0"/>
                  </a:outerShdw>
                </a:effectLst>
                <a:ea typeface="宋体" pitchFamily="2" charset="-122"/>
              </a:rPr>
              <a:t>B</a:t>
            </a:r>
            <a:r>
              <a:rPr lang="zh-CN" altLang="en-US" sz="1800" b="1">
                <a:solidFill>
                  <a:schemeClr val="tx2"/>
                </a:solidFill>
                <a:effectLst>
                  <a:outerShdw blurRad="38100" dist="38100" dir="2700000" algn="tl">
                    <a:srgbClr val="C0C0C0"/>
                  </a:outerShdw>
                </a:effectLst>
                <a:ea typeface="宋体" pitchFamily="2" charset="-122"/>
              </a:rPr>
              <a:t>语言</a:t>
            </a:r>
          </a:p>
          <a:p>
            <a:pPr eaLnBrk="1" hangingPunct="1">
              <a:defRPr/>
            </a:pPr>
            <a:r>
              <a:rPr lang="en-US" altLang="zh-CN" sz="1800" b="1">
                <a:solidFill>
                  <a:schemeClr val="tx2"/>
                </a:solidFill>
                <a:effectLst>
                  <a:outerShdw blurRad="38100" dist="38100" dir="2700000" algn="tl">
                    <a:srgbClr val="C0C0C0"/>
                  </a:outerShdw>
                </a:effectLst>
                <a:ea typeface="宋体" pitchFamily="2" charset="-122"/>
              </a:rPr>
              <a:t>73</a:t>
            </a:r>
            <a:r>
              <a:rPr lang="zh-CN" altLang="en-US" sz="1800" b="1">
                <a:solidFill>
                  <a:schemeClr val="tx2"/>
                </a:solidFill>
                <a:effectLst>
                  <a:outerShdw blurRad="38100" dist="38100" dir="2700000" algn="tl">
                    <a:srgbClr val="C0C0C0"/>
                  </a:outerShdw>
                </a:effectLst>
                <a:ea typeface="宋体" pitchFamily="2" charset="-122"/>
              </a:rPr>
              <a:t>年，</a:t>
            </a:r>
            <a:r>
              <a:rPr lang="en-US" altLang="zh-CN" sz="1800" b="1">
                <a:solidFill>
                  <a:schemeClr val="tx2"/>
                </a:solidFill>
                <a:effectLst>
                  <a:outerShdw blurRad="38100" dist="38100" dir="2700000" algn="tl">
                    <a:srgbClr val="C0C0C0"/>
                  </a:outerShdw>
                </a:effectLst>
                <a:ea typeface="宋体" pitchFamily="2" charset="-122"/>
              </a:rPr>
              <a:t>Dennis M. Ritchie</a:t>
            </a:r>
            <a:r>
              <a:rPr lang="zh-CN" altLang="en-US" sz="1800" b="1">
                <a:solidFill>
                  <a:schemeClr val="tx2"/>
                </a:solidFill>
                <a:effectLst>
                  <a:outerShdw blurRad="38100" dist="38100" dir="2700000" algn="tl">
                    <a:srgbClr val="C0C0C0"/>
                  </a:outerShdw>
                </a:effectLst>
                <a:ea typeface="宋体" pitchFamily="2" charset="-122"/>
              </a:rPr>
              <a:t>将</a:t>
            </a:r>
            <a:r>
              <a:rPr lang="en-US" altLang="zh-CN" sz="1800" b="1">
                <a:solidFill>
                  <a:schemeClr val="tx2"/>
                </a:solidFill>
                <a:effectLst>
                  <a:outerShdw blurRad="38100" dist="38100" dir="2700000" algn="tl">
                    <a:srgbClr val="C0C0C0"/>
                  </a:outerShdw>
                </a:effectLst>
                <a:ea typeface="宋体" pitchFamily="2" charset="-122"/>
              </a:rPr>
              <a:t>B</a:t>
            </a:r>
            <a:r>
              <a:rPr lang="zh-CN" altLang="en-US" sz="1800" b="1">
                <a:solidFill>
                  <a:schemeClr val="tx2"/>
                </a:solidFill>
                <a:effectLst>
                  <a:outerShdw blurRad="38100" dist="38100" dir="2700000" algn="tl">
                    <a:srgbClr val="C0C0C0"/>
                  </a:outerShdw>
                </a:effectLst>
                <a:ea typeface="宋体" pitchFamily="2" charset="-122"/>
              </a:rPr>
              <a:t>语言改造成</a:t>
            </a:r>
            <a:r>
              <a:rPr lang="en-US" altLang="zh-CN" sz="1800" b="1">
                <a:solidFill>
                  <a:schemeClr val="tx2"/>
                </a:solidFill>
                <a:effectLst>
                  <a:outerShdw blurRad="38100" dist="38100" dir="2700000" algn="tl">
                    <a:srgbClr val="C0C0C0"/>
                  </a:outerShdw>
                </a:effectLst>
                <a:ea typeface="宋体" pitchFamily="2" charset="-122"/>
              </a:rPr>
              <a:t>C</a:t>
            </a:r>
            <a:r>
              <a:rPr lang="zh-CN" altLang="en-US" sz="1800" b="1">
                <a:solidFill>
                  <a:schemeClr val="tx2"/>
                </a:solidFill>
                <a:effectLst>
                  <a:outerShdw blurRad="38100" dist="38100" dir="2700000" algn="tl">
                    <a:srgbClr val="C0C0C0"/>
                  </a:outerShdw>
                </a:effectLst>
                <a:ea typeface="宋体" pitchFamily="2" charset="-122"/>
              </a:rPr>
              <a:t>语言，</a:t>
            </a:r>
            <a:r>
              <a:rPr lang="zh-CN" altLang="zh-CN" sz="1800" b="1">
                <a:solidFill>
                  <a:schemeClr val="tx2"/>
                </a:solidFill>
                <a:effectLst>
                  <a:outerShdw blurRad="38100" dist="38100" dir="2700000" algn="tl">
                    <a:srgbClr val="C0C0C0"/>
                  </a:outerShdw>
                </a:effectLst>
                <a:ea typeface="宋体" pitchFamily="2" charset="-122"/>
              </a:rPr>
              <a:t>把</a:t>
            </a:r>
            <a:r>
              <a:rPr lang="en-US" altLang="zh-CN" sz="1800" b="1">
                <a:solidFill>
                  <a:schemeClr val="tx2"/>
                </a:solidFill>
                <a:effectLst>
                  <a:outerShdw blurRad="38100" dist="38100" dir="2700000" algn="tl">
                    <a:srgbClr val="C0C0C0"/>
                  </a:outerShdw>
                </a:effectLst>
                <a:ea typeface="宋体" pitchFamily="2" charset="-122"/>
              </a:rPr>
              <a:t>UNIX</a:t>
            </a:r>
            <a:r>
              <a:rPr lang="zh-CN" altLang="en-US" sz="1800" b="1">
                <a:solidFill>
                  <a:schemeClr val="tx2"/>
                </a:solidFill>
                <a:effectLst>
                  <a:outerShdw blurRad="38100" dist="38100" dir="2700000" algn="tl">
                    <a:srgbClr val="C0C0C0"/>
                  </a:outerShdw>
                </a:effectLst>
                <a:ea typeface="宋体" pitchFamily="2" charset="-122"/>
              </a:rPr>
              <a:t>操作系统</a:t>
            </a:r>
            <a:r>
              <a:rPr lang="zh-CN" altLang="zh-CN" sz="1800" b="1">
                <a:solidFill>
                  <a:schemeClr val="tx2"/>
                </a:solidFill>
                <a:effectLst>
                  <a:outerShdw blurRad="38100" dist="38100" dir="2700000" algn="tl">
                    <a:srgbClr val="C0C0C0"/>
                  </a:outerShdw>
                </a:effectLst>
                <a:ea typeface="宋体" pitchFamily="2" charset="-122"/>
              </a:rPr>
              <a:t>的90%以上源代码用</a:t>
            </a:r>
            <a:r>
              <a:rPr lang="en-US" altLang="zh-CN" sz="1800" b="1">
                <a:solidFill>
                  <a:schemeClr val="tx2"/>
                </a:solidFill>
                <a:effectLst>
                  <a:outerShdw blurRad="38100" dist="38100" dir="2700000" algn="tl">
                    <a:srgbClr val="C0C0C0"/>
                  </a:outerShdw>
                </a:effectLst>
                <a:ea typeface="宋体" pitchFamily="2" charset="-122"/>
              </a:rPr>
              <a:t>C</a:t>
            </a:r>
            <a:r>
              <a:rPr lang="zh-CN" altLang="zh-CN" sz="1800" b="1">
                <a:solidFill>
                  <a:schemeClr val="tx2"/>
                </a:solidFill>
                <a:effectLst>
                  <a:outerShdw blurRad="38100" dist="38100" dir="2700000" algn="tl">
                    <a:srgbClr val="C0C0C0"/>
                  </a:outerShdw>
                </a:effectLst>
                <a:ea typeface="宋体" pitchFamily="2" charset="-122"/>
              </a:rPr>
              <a:t>语言改写</a:t>
            </a:r>
            <a:endParaRPr lang="en-US" altLang="zh-CN" sz="1800" b="1">
              <a:solidFill>
                <a:schemeClr val="tx2"/>
              </a:solidFill>
              <a:effectLst>
                <a:outerShdw blurRad="38100" dist="38100" dir="2700000" algn="tl">
                  <a:srgbClr val="C0C0C0"/>
                </a:outerShdw>
              </a:effectLst>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3EE6BC25-A12D-4753-8B98-234AC8FAA687}"/>
              </a:ext>
            </a:extLst>
          </p:cNvPr>
          <p:cNvSpPr>
            <a:spLocks noGrp="1" noChangeArrowheads="1"/>
          </p:cNvSpPr>
          <p:nvPr>
            <p:ph type="title"/>
          </p:nvPr>
        </p:nvSpPr>
        <p:spPr/>
        <p:txBody>
          <a:bodyPr/>
          <a:lstStyle/>
          <a:p>
            <a:pPr>
              <a:defRPr/>
            </a:pPr>
            <a:r>
              <a:rPr lang="en-US" altLang="zh-CN"/>
              <a:t>C</a:t>
            </a:r>
            <a:r>
              <a:rPr lang="zh-CN" altLang="en-US"/>
              <a:t>语言的设计者</a:t>
            </a:r>
            <a:endParaRPr lang="en-US" altLang="zh-CN"/>
          </a:p>
        </p:txBody>
      </p:sp>
      <p:pic>
        <p:nvPicPr>
          <p:cNvPr id="36867" name="Picture 3" descr="ritchie">
            <a:extLst>
              <a:ext uri="{FF2B5EF4-FFF2-40B4-BE49-F238E27FC236}">
                <a16:creationId xmlns:a16="http://schemas.microsoft.com/office/drawing/2014/main" id="{D4876220-253A-4723-B4E2-E7BDB361F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650" y="4365625"/>
            <a:ext cx="12319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4" descr="DennisRitchie">
            <a:extLst>
              <a:ext uri="{FF2B5EF4-FFF2-40B4-BE49-F238E27FC236}">
                <a16:creationId xmlns:a16="http://schemas.microsoft.com/office/drawing/2014/main" id="{045729CA-ADAD-4E9A-AC01-4E8757D530B2}"/>
              </a:ext>
            </a:extLst>
          </p:cNvPr>
          <p:cNvPicPr>
            <a:picLocks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7608888" y="4365625"/>
            <a:ext cx="1392237" cy="1789113"/>
          </a:xfrm>
        </p:spPr>
      </p:pic>
      <p:sp>
        <p:nvSpPr>
          <p:cNvPr id="122885" name="Rectangle 5">
            <a:extLst>
              <a:ext uri="{FF2B5EF4-FFF2-40B4-BE49-F238E27FC236}">
                <a16:creationId xmlns:a16="http://schemas.microsoft.com/office/drawing/2014/main" id="{D62DBB91-C8A6-4F73-930B-AD078B999659}"/>
              </a:ext>
            </a:extLst>
          </p:cNvPr>
          <p:cNvSpPr>
            <a:spLocks noChangeArrowheads="1"/>
          </p:cNvSpPr>
          <p:nvPr/>
        </p:nvSpPr>
        <p:spPr bwMode="auto">
          <a:xfrm>
            <a:off x="7535863" y="6308725"/>
            <a:ext cx="2170112" cy="360363"/>
          </a:xfrm>
          <a:prstGeom prst="rect">
            <a:avLst/>
          </a:prstGeom>
          <a:noFill/>
          <a:ln w="9525">
            <a:noFill/>
            <a:miter lim="800000"/>
            <a:headEnd/>
            <a:tailEnd/>
          </a:ln>
        </p:spPr>
        <p:txBody>
          <a:bodyPr anchor="b"/>
          <a:lstStyle/>
          <a:p>
            <a:pPr algn="ctr">
              <a:lnSpc>
                <a:spcPct val="85000"/>
              </a:lnSpc>
              <a:defRPr/>
            </a:pPr>
            <a:r>
              <a:rPr lang="en-US" altLang="zh-CN" sz="1800" b="1" i="1">
                <a:solidFill>
                  <a:srgbClr val="000066"/>
                </a:solidFill>
                <a:effectLst>
                  <a:outerShdw blurRad="38100" dist="38100" dir="2700000" algn="tl">
                    <a:srgbClr val="C0C0C0"/>
                  </a:outerShdw>
                </a:effectLst>
                <a:ea typeface="黑体" pitchFamily="2" charset="-122"/>
              </a:rPr>
              <a:t>Ritchie</a:t>
            </a:r>
            <a:r>
              <a:rPr lang="zh-CN" altLang="en-US" sz="1800" b="1" i="1">
                <a:solidFill>
                  <a:srgbClr val="000066"/>
                </a:solidFill>
                <a:effectLst>
                  <a:outerShdw blurRad="38100" dist="38100" dir="2700000" algn="tl">
                    <a:srgbClr val="C0C0C0"/>
                  </a:outerShdw>
                </a:effectLst>
                <a:ea typeface="黑体" pitchFamily="2" charset="-122"/>
              </a:rPr>
              <a:t>漫画像</a:t>
            </a:r>
          </a:p>
        </p:txBody>
      </p:sp>
      <p:sp>
        <p:nvSpPr>
          <p:cNvPr id="122886" name="Rectangle 6">
            <a:extLst>
              <a:ext uri="{FF2B5EF4-FFF2-40B4-BE49-F238E27FC236}">
                <a16:creationId xmlns:a16="http://schemas.microsoft.com/office/drawing/2014/main" id="{1FD9FB13-379D-43D3-B18A-7E9511EAF32E}"/>
              </a:ext>
            </a:extLst>
          </p:cNvPr>
          <p:cNvSpPr>
            <a:spLocks noChangeArrowheads="1"/>
          </p:cNvSpPr>
          <p:nvPr/>
        </p:nvSpPr>
        <p:spPr bwMode="auto">
          <a:xfrm>
            <a:off x="1847850" y="1504950"/>
            <a:ext cx="5184775" cy="4876800"/>
          </a:xfrm>
          <a:prstGeom prst="rect">
            <a:avLst/>
          </a:prstGeom>
          <a:noFill/>
          <a:ln w="9525">
            <a:noFill/>
            <a:miter lim="800000"/>
            <a:headEnd/>
            <a:tailEnd/>
          </a:ln>
          <a:effectLst/>
        </p:spPr>
        <p:txBody>
          <a:bodyPr/>
          <a:lstStyle/>
          <a:p>
            <a:pPr marL="374650" indent="-374650">
              <a:lnSpc>
                <a:spcPct val="110000"/>
              </a:lnSpc>
              <a:spcBef>
                <a:spcPct val="20000"/>
              </a:spcBef>
              <a:buClr>
                <a:schemeClr val="accent1"/>
              </a:buClr>
              <a:buSzPct val="150000"/>
              <a:buFont typeface="Monotype Sorts" charset="2"/>
              <a:buChar char=""/>
              <a:defRPr/>
            </a:pPr>
            <a:r>
              <a:rPr lang="zh-CN" altLang="zh-CN" b="1">
                <a:solidFill>
                  <a:srgbClr val="000099"/>
                </a:solidFill>
                <a:effectLst>
                  <a:outerShdw blurRad="38100" dist="38100" dir="2700000" algn="tl">
                    <a:srgbClr val="C0C0C0"/>
                  </a:outerShdw>
                </a:effectLst>
                <a:ea typeface="宋体" pitchFamily="2" charset="-122"/>
              </a:rPr>
              <a:t>1978年，</a:t>
            </a:r>
            <a:r>
              <a:rPr lang="en-US" altLang="zh-CN" b="1">
                <a:solidFill>
                  <a:srgbClr val="000099"/>
                </a:solidFill>
                <a:effectLst>
                  <a:outerShdw blurRad="38100" dist="38100" dir="2700000" algn="tl">
                    <a:srgbClr val="C0C0C0"/>
                  </a:outerShdw>
                </a:effectLst>
                <a:ea typeface="宋体" pitchFamily="2" charset="-122"/>
              </a:rPr>
              <a:t>Brian W.Kernighan</a:t>
            </a:r>
            <a:r>
              <a:rPr lang="zh-CN" altLang="zh-CN" b="1">
                <a:solidFill>
                  <a:srgbClr val="000099"/>
                </a:solidFill>
                <a:effectLst>
                  <a:outerShdw blurRad="38100" dist="38100" dir="2700000" algn="tl">
                    <a:srgbClr val="C0C0C0"/>
                  </a:outerShdw>
                </a:effectLst>
                <a:ea typeface="宋体" pitchFamily="2" charset="-122"/>
              </a:rPr>
              <a:t>和</a:t>
            </a:r>
            <a:r>
              <a:rPr lang="en-US" altLang="zh-CN" b="1">
                <a:solidFill>
                  <a:srgbClr val="000099"/>
                </a:solidFill>
                <a:effectLst>
                  <a:outerShdw blurRad="38100" dist="38100" dir="2700000" algn="tl">
                    <a:srgbClr val="C0C0C0"/>
                  </a:outerShdw>
                </a:effectLst>
                <a:ea typeface="宋体" pitchFamily="2" charset="-122"/>
              </a:rPr>
              <a:t>Dennis M.Richie </a:t>
            </a:r>
            <a:r>
              <a:rPr lang="zh-CN" altLang="en-US" b="1">
                <a:solidFill>
                  <a:srgbClr val="000099"/>
                </a:solidFill>
                <a:effectLst>
                  <a:outerShdw blurRad="38100" dist="38100" dir="2700000" algn="tl">
                    <a:srgbClr val="C0C0C0"/>
                  </a:outerShdw>
                </a:effectLst>
                <a:ea typeface="宋体" pitchFamily="2" charset="-122"/>
              </a:rPr>
              <a:t>合著影响深远的名著</a:t>
            </a:r>
          </a:p>
          <a:p>
            <a:pPr marL="850900" lvl="1" indent="-285750">
              <a:lnSpc>
                <a:spcPct val="110000"/>
              </a:lnSpc>
              <a:spcBef>
                <a:spcPct val="20000"/>
              </a:spcBef>
              <a:buClr>
                <a:schemeClr val="accent1"/>
              </a:buClr>
              <a:buSzPct val="150000"/>
              <a:buFontTx/>
              <a:buChar char="–"/>
              <a:defRPr/>
            </a:pPr>
            <a:r>
              <a:rPr lang="en-US" altLang="zh-CN" sz="2000" b="1">
                <a:solidFill>
                  <a:srgbClr val="CC00CC"/>
                </a:solidFill>
                <a:effectLst>
                  <a:outerShdw blurRad="38100" dist="38100" dir="2700000" algn="tl">
                    <a:srgbClr val="C0C0C0"/>
                  </a:outerShdw>
                </a:effectLst>
                <a:ea typeface="宋体" pitchFamily="2" charset="-122"/>
              </a:rPr>
              <a:t>《The C Programming Language》</a:t>
            </a:r>
          </a:p>
          <a:p>
            <a:pPr marL="850900" lvl="1" indent="-285750">
              <a:lnSpc>
                <a:spcPct val="110000"/>
              </a:lnSpc>
              <a:spcBef>
                <a:spcPct val="20000"/>
              </a:spcBef>
              <a:buClr>
                <a:schemeClr val="accent1"/>
              </a:buClr>
              <a:buSzPct val="150000"/>
              <a:buFontTx/>
              <a:buChar char="–"/>
              <a:defRPr/>
            </a:pPr>
            <a:r>
              <a:rPr lang="zh-CN" altLang="en-US" sz="2000" b="1">
                <a:solidFill>
                  <a:srgbClr val="CC00CC"/>
                </a:solidFill>
                <a:effectLst>
                  <a:outerShdw blurRad="38100" dist="38100" dir="2700000" algn="tl">
                    <a:srgbClr val="C0C0C0"/>
                  </a:outerShdw>
                </a:effectLst>
                <a:ea typeface="宋体" pitchFamily="2" charset="-122"/>
              </a:rPr>
              <a:t>称为标准的</a:t>
            </a:r>
            <a:r>
              <a:rPr lang="en-US" altLang="zh-CN" sz="2000" b="1">
                <a:solidFill>
                  <a:srgbClr val="CC00CC"/>
                </a:solidFill>
                <a:effectLst>
                  <a:outerShdw blurRad="38100" dist="38100" dir="2700000" algn="tl">
                    <a:srgbClr val="C0C0C0"/>
                  </a:outerShdw>
                </a:effectLst>
                <a:ea typeface="宋体" pitchFamily="2" charset="-122"/>
              </a:rPr>
              <a:t>C</a:t>
            </a:r>
            <a:r>
              <a:rPr lang="zh-CN" altLang="en-US" sz="2000" b="1">
                <a:solidFill>
                  <a:srgbClr val="CC00CC"/>
                </a:solidFill>
                <a:effectLst>
                  <a:outerShdw blurRad="38100" dist="38100" dir="2700000" algn="tl">
                    <a:srgbClr val="C0C0C0"/>
                  </a:outerShdw>
                </a:effectLst>
                <a:ea typeface="宋体" pitchFamily="2" charset="-122"/>
              </a:rPr>
              <a:t>语言版本</a:t>
            </a:r>
          </a:p>
          <a:p>
            <a:pPr marL="374650" indent="-374650">
              <a:lnSpc>
                <a:spcPct val="110000"/>
              </a:lnSpc>
              <a:spcBef>
                <a:spcPct val="20000"/>
              </a:spcBef>
              <a:buClr>
                <a:schemeClr val="accent1"/>
              </a:buClr>
              <a:buSzPct val="150000"/>
              <a:buFont typeface="Monotype Sorts" charset="2"/>
              <a:buChar char=""/>
              <a:defRPr/>
            </a:pPr>
            <a:r>
              <a:rPr lang="en-US" altLang="zh-CN" b="1">
                <a:solidFill>
                  <a:srgbClr val="000099"/>
                </a:solidFill>
                <a:effectLst>
                  <a:outerShdw blurRad="38100" dist="38100" dir="2700000" algn="tl">
                    <a:srgbClr val="C0C0C0"/>
                  </a:outerShdw>
                </a:effectLst>
                <a:ea typeface="宋体" pitchFamily="2" charset="-122"/>
              </a:rPr>
              <a:t>1983</a:t>
            </a:r>
            <a:r>
              <a:rPr lang="zh-CN" altLang="en-US" b="1">
                <a:solidFill>
                  <a:srgbClr val="000099"/>
                </a:solidFill>
                <a:effectLst>
                  <a:outerShdw blurRad="38100" dist="38100" dir="2700000" algn="tl">
                    <a:srgbClr val="C0C0C0"/>
                  </a:outerShdw>
                </a:effectLst>
                <a:ea typeface="宋体" pitchFamily="2" charset="-122"/>
              </a:rPr>
              <a:t>年，美国国家标准化协会对</a:t>
            </a:r>
            <a:r>
              <a:rPr lang="en-US" altLang="zh-CN" b="1">
                <a:solidFill>
                  <a:srgbClr val="000099"/>
                </a:solidFill>
                <a:effectLst>
                  <a:outerShdw blurRad="38100" dist="38100" dir="2700000" algn="tl">
                    <a:srgbClr val="C0C0C0"/>
                  </a:outerShdw>
                </a:effectLst>
                <a:ea typeface="宋体" pitchFamily="2" charset="-122"/>
              </a:rPr>
              <a:t>C</a:t>
            </a:r>
            <a:r>
              <a:rPr lang="zh-CN" altLang="en-US" b="1">
                <a:solidFill>
                  <a:srgbClr val="000099"/>
                </a:solidFill>
                <a:effectLst>
                  <a:outerShdw blurRad="38100" dist="38100" dir="2700000" algn="tl">
                    <a:srgbClr val="C0C0C0"/>
                  </a:outerShdw>
                </a:effectLst>
                <a:ea typeface="宋体" pitchFamily="2" charset="-122"/>
              </a:rPr>
              <a:t>发展和扩充，制定了新的标准称为 </a:t>
            </a:r>
            <a:r>
              <a:rPr lang="en-US" altLang="zh-CN" b="1">
                <a:solidFill>
                  <a:srgbClr val="000099"/>
                </a:solidFill>
                <a:effectLst>
                  <a:outerShdw blurRad="38100" dist="38100" dir="2700000" algn="tl">
                    <a:srgbClr val="C0C0C0"/>
                  </a:outerShdw>
                </a:effectLst>
                <a:ea typeface="宋体" pitchFamily="2" charset="-122"/>
              </a:rPr>
              <a:t>ANSI  C</a:t>
            </a:r>
          </a:p>
          <a:p>
            <a:pPr marL="850900" lvl="1" indent="-285750">
              <a:lnSpc>
                <a:spcPct val="110000"/>
              </a:lnSpc>
              <a:spcBef>
                <a:spcPct val="20000"/>
              </a:spcBef>
              <a:buClr>
                <a:schemeClr val="accent1"/>
              </a:buClr>
              <a:buSzPct val="150000"/>
              <a:buFontTx/>
              <a:buChar char="–"/>
              <a:defRPr/>
            </a:pPr>
            <a:r>
              <a:rPr lang="en-US" altLang="zh-CN" sz="2000" b="1">
                <a:solidFill>
                  <a:srgbClr val="CC00CC"/>
                </a:solidFill>
                <a:effectLst>
                  <a:outerShdw blurRad="38100" dist="38100" dir="2700000" algn="tl">
                    <a:srgbClr val="C0C0C0"/>
                  </a:outerShdw>
                </a:effectLst>
                <a:ea typeface="宋体" pitchFamily="2" charset="-122"/>
              </a:rPr>
              <a:t>ANSI C</a:t>
            </a:r>
            <a:r>
              <a:rPr lang="zh-CN" altLang="en-US" sz="2000" b="1">
                <a:solidFill>
                  <a:srgbClr val="CC00CC"/>
                </a:solidFill>
                <a:effectLst>
                  <a:outerShdw blurRad="38100" dist="38100" dir="2700000" algn="tl">
                    <a:srgbClr val="C0C0C0"/>
                  </a:outerShdw>
                </a:effectLst>
                <a:ea typeface="宋体" pitchFamily="2" charset="-122"/>
              </a:rPr>
              <a:t>标准的发布是</a:t>
            </a:r>
            <a:r>
              <a:rPr lang="en-US" altLang="zh-CN" sz="2000" b="1">
                <a:solidFill>
                  <a:srgbClr val="CC00CC"/>
                </a:solidFill>
                <a:effectLst>
                  <a:outerShdw blurRad="38100" dist="38100" dir="2700000" algn="tl">
                    <a:srgbClr val="C0C0C0"/>
                  </a:outerShdw>
                </a:effectLst>
                <a:ea typeface="宋体" pitchFamily="2" charset="-122"/>
              </a:rPr>
              <a:t>C</a:t>
            </a:r>
            <a:r>
              <a:rPr lang="zh-CN" altLang="en-US" sz="2000" b="1">
                <a:solidFill>
                  <a:srgbClr val="CC00CC"/>
                </a:solidFill>
                <a:effectLst>
                  <a:outerShdw blurRad="38100" dist="38100" dir="2700000" algn="tl">
                    <a:srgbClr val="C0C0C0"/>
                  </a:outerShdw>
                </a:effectLst>
                <a:ea typeface="宋体" pitchFamily="2" charset="-122"/>
              </a:rPr>
              <a:t>语言成熟的标志</a:t>
            </a:r>
          </a:p>
          <a:p>
            <a:pPr marL="850900" lvl="1" indent="-285750">
              <a:lnSpc>
                <a:spcPct val="110000"/>
              </a:lnSpc>
              <a:spcBef>
                <a:spcPct val="20000"/>
              </a:spcBef>
              <a:buClr>
                <a:schemeClr val="accent1"/>
              </a:buClr>
              <a:buSzPct val="150000"/>
              <a:buFontTx/>
              <a:buChar char="–"/>
              <a:defRPr/>
            </a:pPr>
            <a:r>
              <a:rPr lang="zh-CN" altLang="en-US" sz="2000" b="1">
                <a:solidFill>
                  <a:srgbClr val="CC00CC"/>
                </a:solidFill>
                <a:effectLst>
                  <a:outerShdw blurRad="38100" dist="38100" dir="2700000" algn="tl">
                    <a:srgbClr val="C0C0C0"/>
                  </a:outerShdw>
                </a:effectLst>
                <a:ea typeface="宋体" pitchFamily="2" charset="-122"/>
              </a:rPr>
              <a:t>教科书就是以</a:t>
            </a:r>
            <a:r>
              <a:rPr lang="en-US" altLang="zh-CN" sz="2000" b="1">
                <a:solidFill>
                  <a:srgbClr val="CC00CC"/>
                </a:solidFill>
                <a:effectLst>
                  <a:outerShdw blurRad="38100" dist="38100" dir="2700000" algn="tl">
                    <a:srgbClr val="C0C0C0"/>
                  </a:outerShdw>
                </a:effectLst>
                <a:ea typeface="宋体" pitchFamily="2" charset="-122"/>
              </a:rPr>
              <a:t>ANSI C</a:t>
            </a:r>
            <a:r>
              <a:rPr lang="zh-CN" altLang="en-US" sz="2000" b="1">
                <a:solidFill>
                  <a:srgbClr val="CC00CC"/>
                </a:solidFill>
                <a:effectLst>
                  <a:outerShdw blurRad="38100" dist="38100" dir="2700000" algn="tl">
                    <a:srgbClr val="C0C0C0"/>
                  </a:outerShdw>
                </a:effectLst>
                <a:ea typeface="宋体" pitchFamily="2" charset="-122"/>
              </a:rPr>
              <a:t>为依据编写的</a:t>
            </a:r>
            <a:endParaRPr lang="zh-CN" altLang="zh-CN" sz="2000" b="1">
              <a:solidFill>
                <a:srgbClr val="CC00CC"/>
              </a:solidFill>
              <a:effectLst>
                <a:outerShdw blurRad="38100" dist="38100" dir="2700000" algn="tl">
                  <a:srgbClr val="C0C0C0"/>
                </a:outerShdw>
              </a:effectLst>
              <a:ea typeface="宋体" pitchFamily="2" charset="-122"/>
            </a:endParaRPr>
          </a:p>
        </p:txBody>
      </p:sp>
      <p:pic>
        <p:nvPicPr>
          <p:cNvPr id="36871" name="Picture 8" descr="medal_lg">
            <a:extLst>
              <a:ext uri="{FF2B5EF4-FFF2-40B4-BE49-F238E27FC236}">
                <a16:creationId xmlns:a16="http://schemas.microsoft.com/office/drawing/2014/main" id="{EB7B2B2B-2660-4DB3-9B0D-B0C438C84D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4425" y="1844675"/>
            <a:ext cx="3203575"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Rectangle 9">
            <a:extLst>
              <a:ext uri="{FF2B5EF4-FFF2-40B4-BE49-F238E27FC236}">
                <a16:creationId xmlns:a16="http://schemas.microsoft.com/office/drawing/2014/main" id="{66324D2E-217A-4EB2-B0AF-885F64899697}"/>
              </a:ext>
            </a:extLst>
          </p:cNvPr>
          <p:cNvSpPr>
            <a:spLocks noChangeArrowheads="1"/>
          </p:cNvSpPr>
          <p:nvPr/>
        </p:nvSpPr>
        <p:spPr bwMode="auto">
          <a:xfrm>
            <a:off x="7751763" y="1412875"/>
            <a:ext cx="247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1800">
                <a:latin typeface="Verdana" panose="020B0604030504040204" pitchFamily="34" charset="0"/>
                <a:ea typeface="宋体" panose="02010600030101010101" pitchFamily="2" charset="-122"/>
              </a:rPr>
              <a:t>接受美国国家技术勋章</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4ACD6807-9BD5-42CD-AA0A-832B96D24B0E}"/>
              </a:ext>
            </a:extLst>
          </p:cNvPr>
          <p:cNvSpPr>
            <a:spLocks noGrp="1" noChangeArrowheads="1"/>
          </p:cNvSpPr>
          <p:nvPr>
            <p:ph type="title"/>
          </p:nvPr>
        </p:nvSpPr>
        <p:spPr/>
        <p:txBody>
          <a:bodyPr/>
          <a:lstStyle/>
          <a:p>
            <a:pPr>
              <a:defRPr/>
            </a:pPr>
            <a:r>
              <a:rPr lang="en-US" altLang="zh-CN"/>
              <a:t>C</a:t>
            </a:r>
            <a:r>
              <a:rPr lang="zh-CN" altLang="en-US"/>
              <a:t>程序设计语言</a:t>
            </a:r>
          </a:p>
        </p:txBody>
      </p:sp>
      <p:sp>
        <p:nvSpPr>
          <p:cNvPr id="124931" name="Rectangle 3">
            <a:extLst>
              <a:ext uri="{FF2B5EF4-FFF2-40B4-BE49-F238E27FC236}">
                <a16:creationId xmlns:a16="http://schemas.microsoft.com/office/drawing/2014/main" id="{EE3E18B7-CA8F-4619-AEA2-71B3333D8706}"/>
              </a:ext>
            </a:extLst>
          </p:cNvPr>
          <p:cNvSpPr>
            <a:spLocks noGrp="1" noChangeArrowheads="1"/>
          </p:cNvSpPr>
          <p:nvPr>
            <p:ph type="body" idx="1"/>
          </p:nvPr>
        </p:nvSpPr>
        <p:spPr>
          <a:xfrm>
            <a:off x="1981200" y="1600200"/>
            <a:ext cx="8229600" cy="4997450"/>
          </a:xfrm>
        </p:spPr>
        <p:txBody>
          <a:bodyPr/>
          <a:lstStyle/>
          <a:p>
            <a:pPr>
              <a:lnSpc>
                <a:spcPct val="105000"/>
              </a:lnSpc>
              <a:defRPr/>
            </a:pPr>
            <a:r>
              <a:rPr lang="zh-CN" altLang="en-US" sz="2400">
                <a:ea typeface="宋体" pitchFamily="2" charset="-122"/>
              </a:rPr>
              <a:t>是一种高级语言</a:t>
            </a:r>
          </a:p>
          <a:p>
            <a:pPr lvl="1">
              <a:lnSpc>
                <a:spcPct val="105000"/>
              </a:lnSpc>
              <a:defRPr/>
            </a:pPr>
            <a:r>
              <a:rPr lang="zh-CN" altLang="en-US" sz="1800">
                <a:ea typeface="宋体" pitchFamily="2" charset="-122"/>
              </a:rPr>
              <a:t>并不“高级”，只是相对低级语言，在一个高的级别上进行编程</a:t>
            </a:r>
          </a:p>
          <a:p>
            <a:pPr lvl="1">
              <a:lnSpc>
                <a:spcPct val="105000"/>
              </a:lnSpc>
              <a:defRPr/>
            </a:pPr>
            <a:r>
              <a:rPr lang="zh-CN" altLang="en-US" sz="1800">
                <a:ea typeface="宋体" pitchFamily="2" charset="-122"/>
              </a:rPr>
              <a:t>但实际上是一种介于高级语言和低级语言之间的语言</a:t>
            </a:r>
          </a:p>
          <a:p>
            <a:pPr>
              <a:lnSpc>
                <a:spcPct val="105000"/>
              </a:lnSpc>
              <a:defRPr/>
            </a:pPr>
            <a:r>
              <a:rPr lang="zh-CN" altLang="en-US" sz="2400">
                <a:ea typeface="宋体" pitchFamily="2" charset="-122"/>
              </a:rPr>
              <a:t>历史悠久，战勋卓著</a:t>
            </a:r>
          </a:p>
          <a:p>
            <a:pPr lvl="1">
              <a:lnSpc>
                <a:spcPct val="105000"/>
              </a:lnSpc>
              <a:defRPr/>
            </a:pPr>
            <a:r>
              <a:rPr lang="zh-CN" altLang="en-US" sz="1800">
                <a:ea typeface="宋体" pitchFamily="2" charset="-122"/>
              </a:rPr>
              <a:t>诞生于上世纪</a:t>
            </a:r>
            <a:r>
              <a:rPr lang="en-US" altLang="zh-CN" sz="1800">
                <a:ea typeface="宋体" pitchFamily="2" charset="-122"/>
              </a:rPr>
              <a:t>70</a:t>
            </a:r>
            <a:r>
              <a:rPr lang="zh-CN" altLang="en-US" sz="1800">
                <a:ea typeface="宋体" pitchFamily="2" charset="-122"/>
              </a:rPr>
              <a:t>年代初，成熟于</a:t>
            </a:r>
            <a:r>
              <a:rPr lang="en-US" altLang="zh-CN" sz="1800">
                <a:ea typeface="宋体" pitchFamily="2" charset="-122"/>
              </a:rPr>
              <a:t>80</a:t>
            </a:r>
            <a:r>
              <a:rPr lang="zh-CN" altLang="en-US" sz="1800">
                <a:ea typeface="宋体" pitchFamily="2" charset="-122"/>
              </a:rPr>
              <a:t>年代</a:t>
            </a:r>
          </a:p>
          <a:p>
            <a:pPr lvl="1">
              <a:lnSpc>
                <a:spcPct val="105000"/>
              </a:lnSpc>
              <a:defRPr/>
            </a:pPr>
            <a:r>
              <a:rPr lang="zh-CN" altLang="en-US" sz="1800">
                <a:ea typeface="宋体" pitchFamily="2" charset="-122"/>
              </a:rPr>
              <a:t>很多重量级软件都是用</a:t>
            </a:r>
            <a:r>
              <a:rPr lang="en-US" altLang="zh-CN" sz="1800">
                <a:ea typeface="宋体" pitchFamily="2" charset="-122"/>
              </a:rPr>
              <a:t>C</a:t>
            </a:r>
            <a:r>
              <a:rPr lang="zh-CN" altLang="en-US" sz="1800">
                <a:ea typeface="宋体" pitchFamily="2" charset="-122"/>
              </a:rPr>
              <a:t>写的</a:t>
            </a:r>
          </a:p>
          <a:p>
            <a:pPr>
              <a:lnSpc>
                <a:spcPct val="105000"/>
              </a:lnSpc>
              <a:defRPr/>
            </a:pPr>
            <a:r>
              <a:rPr lang="zh-CN" altLang="en-US" sz="2400">
                <a:ea typeface="宋体" pitchFamily="2" charset="-122"/>
              </a:rPr>
              <a:t>上天入地，无所不能</a:t>
            </a:r>
          </a:p>
          <a:p>
            <a:pPr lvl="1">
              <a:lnSpc>
                <a:spcPct val="105000"/>
              </a:lnSpc>
              <a:defRPr/>
            </a:pPr>
            <a:r>
              <a:rPr lang="zh-CN" altLang="en-US" sz="1800">
                <a:ea typeface="宋体" pitchFamily="2" charset="-122"/>
              </a:rPr>
              <a:t>几乎没有不能用</a:t>
            </a:r>
            <a:r>
              <a:rPr lang="en-US" altLang="zh-CN" sz="1800">
                <a:ea typeface="宋体" pitchFamily="2" charset="-122"/>
              </a:rPr>
              <a:t>C</a:t>
            </a:r>
            <a:r>
              <a:rPr lang="zh-CN" altLang="en-US" sz="1800">
                <a:ea typeface="宋体" pitchFamily="2" charset="-122"/>
              </a:rPr>
              <a:t>写出来的软件，没有不支持</a:t>
            </a:r>
            <a:r>
              <a:rPr lang="en-US" altLang="zh-CN" sz="1800">
                <a:ea typeface="宋体" pitchFamily="2" charset="-122"/>
              </a:rPr>
              <a:t>C</a:t>
            </a:r>
            <a:r>
              <a:rPr lang="zh-CN" altLang="en-US" sz="1800">
                <a:ea typeface="宋体" pitchFamily="2" charset="-122"/>
              </a:rPr>
              <a:t>的系统</a:t>
            </a:r>
          </a:p>
          <a:p>
            <a:pPr>
              <a:lnSpc>
                <a:spcPct val="105000"/>
              </a:lnSpc>
              <a:defRPr/>
            </a:pPr>
            <a:r>
              <a:rPr lang="zh-CN" altLang="en-US" sz="2400">
                <a:ea typeface="宋体" pitchFamily="2" charset="-122"/>
              </a:rPr>
              <a:t>很多流行语言、新生语言都借鉴了它的思想、语法</a:t>
            </a:r>
          </a:p>
          <a:p>
            <a:pPr lvl="1">
              <a:lnSpc>
                <a:spcPct val="105000"/>
              </a:lnSpc>
              <a:defRPr/>
            </a:pPr>
            <a:r>
              <a:rPr lang="zh-CN" altLang="en-US" sz="1800">
                <a:ea typeface="宋体" pitchFamily="2" charset="-122"/>
              </a:rPr>
              <a:t>从</a:t>
            </a:r>
            <a:r>
              <a:rPr lang="en-US" altLang="zh-CN" sz="1800">
                <a:ea typeface="宋体" pitchFamily="2" charset="-122"/>
              </a:rPr>
              <a:t>C++</a:t>
            </a:r>
            <a:r>
              <a:rPr lang="zh-CN" altLang="en-US" sz="1800">
                <a:ea typeface="宋体" pitchFamily="2" charset="-122"/>
              </a:rPr>
              <a:t>，到</a:t>
            </a:r>
            <a:r>
              <a:rPr lang="en-US" altLang="zh-CN" sz="1800">
                <a:ea typeface="宋体" pitchFamily="2" charset="-122"/>
              </a:rPr>
              <a:t>Java</a:t>
            </a:r>
            <a:r>
              <a:rPr lang="zh-CN" altLang="en-US" sz="1800">
                <a:ea typeface="宋体" pitchFamily="2" charset="-122"/>
              </a:rPr>
              <a:t>，再到</a:t>
            </a:r>
            <a:r>
              <a:rPr lang="en-US" altLang="zh-CN" sz="1800">
                <a:ea typeface="宋体" pitchFamily="2" charset="-122"/>
              </a:rPr>
              <a:t>C#</a:t>
            </a:r>
          </a:p>
          <a:p>
            <a:pPr>
              <a:lnSpc>
                <a:spcPct val="105000"/>
              </a:lnSpc>
              <a:defRPr/>
            </a:pPr>
            <a:r>
              <a:rPr lang="zh-CN" altLang="en-US" sz="2400">
                <a:ea typeface="宋体" pitchFamily="2" charset="-122"/>
              </a:rPr>
              <a:t>正确地学好</a:t>
            </a:r>
            <a:r>
              <a:rPr lang="en-US" altLang="zh-CN" sz="2400">
                <a:ea typeface="宋体" pitchFamily="2" charset="-122"/>
              </a:rPr>
              <a:t>C</a:t>
            </a:r>
            <a:r>
              <a:rPr lang="zh-CN" altLang="en-US" sz="2400">
                <a:ea typeface="宋体" pitchFamily="2" charset="-122"/>
              </a:rPr>
              <a:t>语言，是学习这些流行语言的基础</a:t>
            </a:r>
            <a:endParaRPr lang="en-US" altLang="zh-CN" sz="240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78D7FB87-7CAA-4090-80C5-75E14C7FA67D}"/>
              </a:ext>
            </a:extLst>
          </p:cNvPr>
          <p:cNvSpPr>
            <a:spLocks noGrp="1" noChangeArrowheads="1"/>
          </p:cNvSpPr>
          <p:nvPr>
            <p:ph type="title"/>
          </p:nvPr>
        </p:nvSpPr>
        <p:spPr/>
        <p:txBody>
          <a:bodyPr/>
          <a:lstStyle/>
          <a:p>
            <a:pPr>
              <a:defRPr/>
            </a:pPr>
            <a:r>
              <a:rPr lang="en-US" altLang="zh-CN"/>
              <a:t>C</a:t>
            </a:r>
            <a:r>
              <a:rPr lang="zh-CN" altLang="en-US"/>
              <a:t>程序设计语言</a:t>
            </a:r>
          </a:p>
        </p:txBody>
      </p:sp>
      <p:sp>
        <p:nvSpPr>
          <p:cNvPr id="126979" name="Rectangle 3">
            <a:extLst>
              <a:ext uri="{FF2B5EF4-FFF2-40B4-BE49-F238E27FC236}">
                <a16:creationId xmlns:a16="http://schemas.microsoft.com/office/drawing/2014/main" id="{46E73AC5-EF0C-4598-9384-E39EF581E3F2}"/>
              </a:ext>
            </a:extLst>
          </p:cNvPr>
          <p:cNvSpPr>
            <a:spLocks noGrp="1" noChangeArrowheads="1"/>
          </p:cNvSpPr>
          <p:nvPr>
            <p:ph type="body" idx="1"/>
          </p:nvPr>
        </p:nvSpPr>
        <p:spPr>
          <a:xfrm>
            <a:off x="1917700" y="1484313"/>
            <a:ext cx="8642350" cy="4752975"/>
          </a:xfrm>
        </p:spPr>
        <p:txBody>
          <a:bodyPr/>
          <a:lstStyle/>
          <a:p>
            <a:pPr>
              <a:lnSpc>
                <a:spcPct val="120000"/>
              </a:lnSpc>
              <a:defRPr/>
            </a:pPr>
            <a:r>
              <a:rPr lang="zh-CN" altLang="en-US">
                <a:ea typeface="宋体" pitchFamily="2" charset="-122"/>
              </a:rPr>
              <a:t>以往的擅长：</a:t>
            </a:r>
          </a:p>
          <a:p>
            <a:pPr lvl="1">
              <a:lnSpc>
                <a:spcPct val="120000"/>
              </a:lnSpc>
              <a:defRPr/>
            </a:pPr>
            <a:r>
              <a:rPr lang="zh-CN" altLang="en-US">
                <a:ea typeface="宋体" pitchFamily="2" charset="-122"/>
              </a:rPr>
              <a:t>与操作系统和基础工具有关的编程任务</a:t>
            </a:r>
          </a:p>
          <a:p>
            <a:pPr lvl="1">
              <a:lnSpc>
                <a:spcPct val="120000"/>
              </a:lnSpc>
              <a:defRPr/>
            </a:pPr>
            <a:r>
              <a:rPr lang="zh-CN" altLang="en-US">
                <a:ea typeface="宋体" pitchFamily="2" charset="-122"/>
              </a:rPr>
              <a:t>操作系统核心，设备驱动程序，系统工具，网络应用，编辑器，字处理工具，编译器，某些图形和</a:t>
            </a:r>
            <a:r>
              <a:rPr lang="en-US" altLang="zh-CN">
                <a:ea typeface="宋体" pitchFamily="2" charset="-122"/>
              </a:rPr>
              <a:t>GUI</a:t>
            </a:r>
            <a:r>
              <a:rPr lang="zh-CN" altLang="en-US">
                <a:ea typeface="宋体" pitchFamily="2" charset="-122"/>
              </a:rPr>
              <a:t>应用，以及数据库应用</a:t>
            </a:r>
          </a:p>
          <a:p>
            <a:pPr>
              <a:lnSpc>
                <a:spcPct val="120000"/>
              </a:lnSpc>
              <a:defRPr/>
            </a:pPr>
            <a:r>
              <a:rPr lang="zh-CN" altLang="en-US">
                <a:ea typeface="宋体" pitchFamily="2" charset="-122"/>
              </a:rPr>
              <a:t>未来的发展：</a:t>
            </a:r>
          </a:p>
          <a:p>
            <a:pPr lvl="1">
              <a:lnSpc>
                <a:spcPct val="120000"/>
              </a:lnSpc>
              <a:defRPr/>
            </a:pPr>
            <a:r>
              <a:rPr lang="zh-CN" altLang="en-US">
                <a:ea typeface="宋体" pitchFamily="2" charset="-122"/>
              </a:rPr>
              <a:t>高性能、实时中间件，嵌入式领域，并发程序设计等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61B5E821-520D-4F07-9D0E-5D7DCC171ED9}"/>
              </a:ext>
            </a:extLst>
          </p:cNvPr>
          <p:cNvSpPr>
            <a:spLocks noGrp="1" noChangeArrowheads="1"/>
          </p:cNvSpPr>
          <p:nvPr>
            <p:ph type="title"/>
          </p:nvPr>
        </p:nvSpPr>
        <p:spPr/>
        <p:txBody>
          <a:bodyPr/>
          <a:lstStyle/>
          <a:p>
            <a:pPr>
              <a:defRPr/>
            </a:pPr>
            <a:r>
              <a:rPr lang="zh-CN" altLang="en-US"/>
              <a:t>认识 </a:t>
            </a:r>
            <a:r>
              <a:rPr lang="en-US" altLang="zh-CN"/>
              <a:t>C</a:t>
            </a:r>
            <a:r>
              <a:rPr lang="zh-CN" altLang="en-US"/>
              <a:t>语言从这里开始</a:t>
            </a:r>
            <a:endParaRPr lang="en-US" altLang="zh-CN"/>
          </a:p>
        </p:txBody>
      </p:sp>
      <p:sp>
        <p:nvSpPr>
          <p:cNvPr id="142339" name="Rectangle 3">
            <a:extLst>
              <a:ext uri="{FF2B5EF4-FFF2-40B4-BE49-F238E27FC236}">
                <a16:creationId xmlns:a16="http://schemas.microsoft.com/office/drawing/2014/main" id="{3AC540BB-0480-4B7B-A048-250B6806AEB9}"/>
              </a:ext>
            </a:extLst>
          </p:cNvPr>
          <p:cNvSpPr>
            <a:spLocks noGrp="1" noChangeArrowheads="1"/>
          </p:cNvSpPr>
          <p:nvPr>
            <p:ph type="body" idx="1"/>
          </p:nvPr>
        </p:nvSpPr>
        <p:spPr>
          <a:xfrm>
            <a:off x="2209800" y="1408113"/>
            <a:ext cx="7772400" cy="4611687"/>
          </a:xfrm>
        </p:spPr>
        <p:txBody>
          <a:bodyPr/>
          <a:lstStyle/>
          <a:p>
            <a:pPr>
              <a:lnSpc>
                <a:spcPct val="85000"/>
              </a:lnSpc>
              <a:defRPr/>
            </a:pPr>
            <a:r>
              <a:rPr lang="zh-CN" altLang="en-US">
                <a:ea typeface="宋体" pitchFamily="2" charset="-122"/>
              </a:rPr>
              <a:t>第一个程序范例</a:t>
            </a:r>
          </a:p>
          <a:p>
            <a:pPr>
              <a:lnSpc>
                <a:spcPct val="85000"/>
              </a:lnSpc>
              <a:defRPr/>
            </a:pPr>
            <a:r>
              <a:rPr lang="zh-CN" altLang="en-US">
                <a:ea typeface="宋体" pitchFamily="2" charset="-122"/>
              </a:rPr>
              <a:t>打印单词“</a:t>
            </a:r>
            <a:r>
              <a:rPr lang="en-US" altLang="zh-CN">
                <a:ea typeface="宋体" pitchFamily="2" charset="-122"/>
              </a:rPr>
              <a:t>Hello, World”</a:t>
            </a:r>
            <a:endParaRPr lang="zh-CN" altLang="en-US">
              <a:ea typeface="宋体" pitchFamily="2" charset="-122"/>
            </a:endParaRPr>
          </a:p>
          <a:p>
            <a:pPr>
              <a:lnSpc>
                <a:spcPct val="85000"/>
              </a:lnSpc>
              <a:buFont typeface="Monotype Sorts" charset="2"/>
              <a:buNone/>
              <a:defRPr/>
            </a:pPr>
            <a:r>
              <a:rPr lang="en-US" altLang="zh-CN">
                <a:solidFill>
                  <a:srgbClr val="0000FF"/>
                </a:solidFill>
                <a:latin typeface="Courier New" pitchFamily="49" charset="0"/>
                <a:ea typeface="宋体" pitchFamily="2" charset="-122"/>
              </a:rPr>
              <a:t>#include</a:t>
            </a:r>
            <a:r>
              <a:rPr lang="en-US" altLang="zh-CN">
                <a:solidFill>
                  <a:schemeClr val="tx1"/>
                </a:solidFill>
                <a:latin typeface="Courier New" pitchFamily="49" charset="0"/>
                <a:ea typeface="宋体" pitchFamily="2" charset="-122"/>
              </a:rPr>
              <a:t> &lt;stdio.h&gt;</a:t>
            </a:r>
          </a:p>
          <a:p>
            <a:pPr>
              <a:lnSpc>
                <a:spcPct val="85000"/>
              </a:lnSpc>
              <a:buFont typeface="Monotype Sorts" charset="2"/>
              <a:buNone/>
              <a:defRPr/>
            </a:pPr>
            <a:r>
              <a:rPr lang="en-US" altLang="zh-CN">
                <a:solidFill>
                  <a:schemeClr val="tx1"/>
                </a:solidFill>
                <a:latin typeface="Courier New" pitchFamily="49" charset="0"/>
                <a:ea typeface="宋体" pitchFamily="2" charset="-122"/>
              </a:rPr>
              <a:t>main()</a:t>
            </a:r>
          </a:p>
          <a:p>
            <a:pPr>
              <a:lnSpc>
                <a:spcPct val="85000"/>
              </a:lnSpc>
              <a:buFont typeface="Monotype Sorts" charset="2"/>
              <a:buNone/>
              <a:defRPr/>
            </a:pPr>
            <a:r>
              <a:rPr lang="en-US" altLang="zh-CN">
                <a:solidFill>
                  <a:schemeClr val="tx1"/>
                </a:solidFill>
                <a:latin typeface="Courier New" pitchFamily="49" charset="0"/>
                <a:ea typeface="宋体" pitchFamily="2" charset="-122"/>
              </a:rPr>
              <a:t>{</a:t>
            </a:r>
          </a:p>
          <a:p>
            <a:pPr>
              <a:lnSpc>
                <a:spcPct val="85000"/>
              </a:lnSpc>
              <a:buFont typeface="Monotype Sorts" charset="2"/>
              <a:buNone/>
              <a:defRPr/>
            </a:pPr>
            <a:r>
              <a:rPr lang="en-US" altLang="zh-CN">
                <a:solidFill>
                  <a:schemeClr val="tx1"/>
                </a:solidFill>
                <a:latin typeface="Courier New" pitchFamily="49" charset="0"/>
                <a:ea typeface="宋体" pitchFamily="2" charset="-122"/>
              </a:rPr>
              <a:t>		printf("Hello  world\n");</a:t>
            </a:r>
          </a:p>
          <a:p>
            <a:pPr>
              <a:lnSpc>
                <a:spcPct val="85000"/>
              </a:lnSpc>
              <a:buFont typeface="Monotype Sorts" charset="2"/>
              <a:buNone/>
              <a:defRPr/>
            </a:pPr>
            <a:r>
              <a:rPr lang="en-US" altLang="zh-CN">
                <a:solidFill>
                  <a:schemeClr val="tx1"/>
                </a:solidFill>
                <a:latin typeface="Courier New" pitchFamily="49" charset="0"/>
                <a:ea typeface="宋体" pitchFamily="2" charset="-122"/>
              </a:rPr>
              <a:t>}</a:t>
            </a:r>
            <a:endParaRPr lang="zh-CN" altLang="en-US">
              <a:solidFill>
                <a:schemeClr val="tx1"/>
              </a:solidFill>
              <a:latin typeface="Courier New" pitchFamily="49" charset="0"/>
              <a:ea typeface="宋体" pitchFamily="2" charset="-122"/>
            </a:endParaRPr>
          </a:p>
          <a:p>
            <a:pPr>
              <a:lnSpc>
                <a:spcPct val="85000"/>
              </a:lnSpc>
              <a:buFont typeface="Monotype Sorts" charset="2"/>
              <a:buNone/>
              <a:defRPr/>
            </a:pPr>
            <a:endParaRPr lang="zh-CN" altLang="en-US">
              <a:solidFill>
                <a:schemeClr val="tx1"/>
              </a:solidFill>
              <a:latin typeface="Courier New" pitchFamily="49" charset="0"/>
              <a:ea typeface="宋体" pitchFamily="2" charset="-122"/>
            </a:endParaRPr>
          </a:p>
          <a:p>
            <a:pPr>
              <a:lnSpc>
                <a:spcPct val="85000"/>
              </a:lnSpc>
              <a:defRPr/>
            </a:pPr>
            <a:r>
              <a:rPr lang="zh-CN" altLang="en-US">
                <a:ea typeface="宋体" pitchFamily="2" charset="-122"/>
              </a:rPr>
              <a:t>考考你：</a:t>
            </a:r>
          </a:p>
          <a:p>
            <a:pPr lvl="1">
              <a:lnSpc>
                <a:spcPct val="85000"/>
              </a:lnSpc>
              <a:defRPr/>
            </a:pPr>
            <a:r>
              <a:rPr lang="zh-CN" altLang="en-US">
                <a:solidFill>
                  <a:srgbClr val="FF0066"/>
                </a:solidFill>
                <a:ea typeface="宋体" pitchFamily="2" charset="-122"/>
              </a:rPr>
              <a:t>如何把</a:t>
            </a:r>
            <a:r>
              <a:rPr lang="en-US" altLang="zh-CN">
                <a:solidFill>
                  <a:srgbClr val="FF0066"/>
                </a:solidFill>
                <a:ea typeface="宋体" pitchFamily="2" charset="-122"/>
              </a:rPr>
              <a:t>“hello”</a:t>
            </a:r>
            <a:r>
              <a:rPr lang="zh-CN" altLang="en-US">
                <a:solidFill>
                  <a:srgbClr val="FF0066"/>
                </a:solidFill>
                <a:ea typeface="宋体" pitchFamily="2" charset="-122"/>
              </a:rPr>
              <a:t>和</a:t>
            </a:r>
            <a:r>
              <a:rPr lang="en-US" altLang="zh-CN">
                <a:solidFill>
                  <a:srgbClr val="FF0066"/>
                </a:solidFill>
                <a:ea typeface="宋体" pitchFamily="2" charset="-122"/>
              </a:rPr>
              <a:t>“world”</a:t>
            </a:r>
            <a:r>
              <a:rPr lang="zh-CN" altLang="en-US">
                <a:solidFill>
                  <a:srgbClr val="FF0066"/>
                </a:solidFill>
                <a:ea typeface="宋体" pitchFamily="2" charset="-122"/>
              </a:rPr>
              <a:t> 分别打印在两行？</a:t>
            </a:r>
          </a:p>
        </p:txBody>
      </p:sp>
      <p:sp>
        <p:nvSpPr>
          <p:cNvPr id="142340" name="Rectangle 4">
            <a:extLst>
              <a:ext uri="{FF2B5EF4-FFF2-40B4-BE49-F238E27FC236}">
                <a16:creationId xmlns:a16="http://schemas.microsoft.com/office/drawing/2014/main" id="{66FFE80B-EC5B-4E41-80F9-5B91662AD745}"/>
              </a:ext>
            </a:extLst>
          </p:cNvPr>
          <p:cNvSpPr>
            <a:spLocks noChangeArrowheads="1"/>
          </p:cNvSpPr>
          <p:nvPr/>
        </p:nvSpPr>
        <p:spPr bwMode="auto">
          <a:xfrm>
            <a:off x="2208213" y="2276475"/>
            <a:ext cx="4103687" cy="504825"/>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2341" name="Rectangle 5">
            <a:extLst>
              <a:ext uri="{FF2B5EF4-FFF2-40B4-BE49-F238E27FC236}">
                <a16:creationId xmlns:a16="http://schemas.microsoft.com/office/drawing/2014/main" id="{257DF28E-F316-4B09-AB07-275AA82B6E14}"/>
              </a:ext>
            </a:extLst>
          </p:cNvPr>
          <p:cNvSpPr>
            <a:spLocks noChangeArrowheads="1"/>
          </p:cNvSpPr>
          <p:nvPr/>
        </p:nvSpPr>
        <p:spPr bwMode="auto">
          <a:xfrm>
            <a:off x="2208213" y="2781300"/>
            <a:ext cx="1366837" cy="504825"/>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2342" name="Rectangle 6">
            <a:extLst>
              <a:ext uri="{FF2B5EF4-FFF2-40B4-BE49-F238E27FC236}">
                <a16:creationId xmlns:a16="http://schemas.microsoft.com/office/drawing/2014/main" id="{E6833329-2628-4122-98C3-9273862AD069}"/>
              </a:ext>
            </a:extLst>
          </p:cNvPr>
          <p:cNvSpPr>
            <a:spLocks noChangeArrowheads="1"/>
          </p:cNvSpPr>
          <p:nvPr/>
        </p:nvSpPr>
        <p:spPr bwMode="auto">
          <a:xfrm>
            <a:off x="2208213" y="3284538"/>
            <a:ext cx="431800" cy="1441450"/>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2343" name="Rectangle 7">
            <a:extLst>
              <a:ext uri="{FF2B5EF4-FFF2-40B4-BE49-F238E27FC236}">
                <a16:creationId xmlns:a16="http://schemas.microsoft.com/office/drawing/2014/main" id="{5C39B226-3A45-4262-B217-8181B628921E}"/>
              </a:ext>
            </a:extLst>
          </p:cNvPr>
          <p:cNvSpPr>
            <a:spLocks noChangeArrowheads="1"/>
          </p:cNvSpPr>
          <p:nvPr/>
        </p:nvSpPr>
        <p:spPr bwMode="auto">
          <a:xfrm>
            <a:off x="3143250" y="3644900"/>
            <a:ext cx="1366838" cy="504825"/>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2344" name="Rectangle 8">
            <a:extLst>
              <a:ext uri="{FF2B5EF4-FFF2-40B4-BE49-F238E27FC236}">
                <a16:creationId xmlns:a16="http://schemas.microsoft.com/office/drawing/2014/main" id="{91A88CFD-6467-4377-94FC-0B383B95B36E}"/>
              </a:ext>
            </a:extLst>
          </p:cNvPr>
          <p:cNvSpPr>
            <a:spLocks noChangeArrowheads="1"/>
          </p:cNvSpPr>
          <p:nvPr/>
        </p:nvSpPr>
        <p:spPr bwMode="auto">
          <a:xfrm>
            <a:off x="4511675" y="3644900"/>
            <a:ext cx="3744913" cy="504825"/>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2345" name="Rectangle 9">
            <a:extLst>
              <a:ext uri="{FF2B5EF4-FFF2-40B4-BE49-F238E27FC236}">
                <a16:creationId xmlns:a16="http://schemas.microsoft.com/office/drawing/2014/main" id="{F28F5161-CD4C-4BFB-84F9-2E26DAFB15BF}"/>
              </a:ext>
            </a:extLst>
          </p:cNvPr>
          <p:cNvSpPr>
            <a:spLocks noChangeArrowheads="1"/>
          </p:cNvSpPr>
          <p:nvPr/>
        </p:nvSpPr>
        <p:spPr bwMode="auto">
          <a:xfrm>
            <a:off x="7464425" y="3644900"/>
            <a:ext cx="431800" cy="504825"/>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2346" name="Rectangle 10">
            <a:extLst>
              <a:ext uri="{FF2B5EF4-FFF2-40B4-BE49-F238E27FC236}">
                <a16:creationId xmlns:a16="http://schemas.microsoft.com/office/drawing/2014/main" id="{A7D24DC5-0F72-4432-A501-AC05A83FF947}"/>
              </a:ext>
            </a:extLst>
          </p:cNvPr>
          <p:cNvSpPr>
            <a:spLocks noChangeArrowheads="1"/>
          </p:cNvSpPr>
          <p:nvPr/>
        </p:nvSpPr>
        <p:spPr bwMode="auto">
          <a:xfrm>
            <a:off x="8256588" y="3644900"/>
            <a:ext cx="287337" cy="504825"/>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2347" name="Rectangle 11">
            <a:extLst>
              <a:ext uri="{FF2B5EF4-FFF2-40B4-BE49-F238E27FC236}">
                <a16:creationId xmlns:a16="http://schemas.microsoft.com/office/drawing/2014/main" id="{EE0C8F9A-E7D5-4F09-ADE7-E2F97AF0DBA2}"/>
              </a:ext>
            </a:extLst>
          </p:cNvPr>
          <p:cNvSpPr>
            <a:spLocks noChangeArrowheads="1"/>
          </p:cNvSpPr>
          <p:nvPr/>
        </p:nvSpPr>
        <p:spPr bwMode="auto">
          <a:xfrm>
            <a:off x="4259263" y="6308725"/>
            <a:ext cx="3241675" cy="360363"/>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2348" name="AutoShape 12">
            <a:extLst>
              <a:ext uri="{FF2B5EF4-FFF2-40B4-BE49-F238E27FC236}">
                <a16:creationId xmlns:a16="http://schemas.microsoft.com/office/drawing/2014/main" id="{B1F8C972-CE5C-4229-BBBA-DE929D76AF79}"/>
              </a:ext>
            </a:extLst>
          </p:cNvPr>
          <p:cNvSpPr>
            <a:spLocks/>
          </p:cNvSpPr>
          <p:nvPr/>
        </p:nvSpPr>
        <p:spPr bwMode="auto">
          <a:xfrm>
            <a:off x="6527800" y="1412875"/>
            <a:ext cx="4032250" cy="1439863"/>
          </a:xfrm>
          <a:prstGeom prst="borderCallout2">
            <a:avLst>
              <a:gd name="adj1" fmla="val 7940"/>
              <a:gd name="adj2" fmla="val -1889"/>
              <a:gd name="adj3" fmla="val 7940"/>
              <a:gd name="adj4" fmla="val -1889"/>
              <a:gd name="adj5" fmla="val 57333"/>
              <a:gd name="adj6" fmla="val -29764"/>
            </a:avLst>
          </a:prstGeom>
          <a:solidFill>
            <a:srgbClr val="FFCC99"/>
          </a:solidFill>
          <a:ln w="41275">
            <a:solidFill>
              <a:srgbClr val="FC2906"/>
            </a:solidFill>
            <a:miter lim="800000"/>
            <a:headEnd/>
            <a:tailEnd/>
          </a:ln>
          <a:effectLst/>
        </p:spPr>
        <p:txBody>
          <a:bodyPr/>
          <a:lstStyle/>
          <a:p>
            <a:pPr algn="ctr" eaLnBrk="1" hangingPunct="1">
              <a:defRPr/>
            </a:pPr>
            <a:r>
              <a:rPr lang="zh-CN" altLang="en-US" b="1" i="1" dirty="0">
                <a:solidFill>
                  <a:srgbClr val="000099"/>
                </a:solidFill>
                <a:effectLst>
                  <a:outerShdw blurRad="38100" dist="38100" dir="2700000" algn="tl">
                    <a:srgbClr val="000000"/>
                  </a:outerShdw>
                </a:effectLst>
                <a:ea typeface="宋体" pitchFamily="2" charset="-122"/>
              </a:rPr>
              <a:t>预处理命令</a:t>
            </a:r>
            <a:endParaRPr lang="en-US" altLang="zh-CN" sz="2000" b="1" i="1" dirty="0">
              <a:solidFill>
                <a:srgbClr val="000099"/>
              </a:solidFill>
              <a:effectLst>
                <a:outerShdw blurRad="38100" dist="38100" dir="2700000" algn="tl">
                  <a:srgbClr val="000000"/>
                </a:outerShdw>
              </a:effectLst>
              <a:ea typeface="宋体" pitchFamily="2" charset="-122"/>
            </a:endParaRPr>
          </a:p>
          <a:p>
            <a:pPr eaLnBrk="1" hangingPunct="1">
              <a:defRPr/>
            </a:pPr>
            <a:r>
              <a:rPr lang="en-US" altLang="zh-CN" sz="2000" b="1" dirty="0">
                <a:solidFill>
                  <a:srgbClr val="000099"/>
                </a:solidFill>
                <a:ea typeface="宋体" pitchFamily="2" charset="-122"/>
              </a:rPr>
              <a:t>C</a:t>
            </a:r>
            <a:r>
              <a:rPr lang="zh-CN" altLang="en-US" sz="2000" b="1" dirty="0">
                <a:solidFill>
                  <a:srgbClr val="000099"/>
                </a:solidFill>
                <a:ea typeface="宋体" pitchFamily="2" charset="-122"/>
              </a:rPr>
              <a:t>语言通过头文件和标准库文件来提供很多的操作，使用时需要用</a:t>
            </a:r>
            <a:r>
              <a:rPr lang="en-US" altLang="zh-CN" sz="2000" b="1" dirty="0">
                <a:solidFill>
                  <a:srgbClr val="000099"/>
                </a:solidFill>
                <a:ea typeface="宋体" pitchFamily="2" charset="-122"/>
              </a:rPr>
              <a:t>#include</a:t>
            </a:r>
            <a:r>
              <a:rPr lang="zh-CN" altLang="en-US" sz="2000" b="1" dirty="0">
                <a:solidFill>
                  <a:srgbClr val="000099"/>
                </a:solidFill>
                <a:ea typeface="宋体" pitchFamily="2" charset="-122"/>
              </a:rPr>
              <a:t>来包含这些头文件</a:t>
            </a:r>
            <a:endParaRPr lang="en-US" altLang="zh-CN" sz="2000" b="1" i="1" dirty="0">
              <a:solidFill>
                <a:srgbClr val="000099"/>
              </a:solidFill>
              <a:ea typeface="宋体" pitchFamily="2" charset="-122"/>
            </a:endParaRPr>
          </a:p>
        </p:txBody>
      </p:sp>
      <p:sp>
        <p:nvSpPr>
          <p:cNvPr id="142349" name="Rectangle 13">
            <a:extLst>
              <a:ext uri="{FF2B5EF4-FFF2-40B4-BE49-F238E27FC236}">
                <a16:creationId xmlns:a16="http://schemas.microsoft.com/office/drawing/2014/main" id="{6669067F-D92E-42D2-B6B6-FF5DF5F4B229}"/>
              </a:ext>
            </a:extLst>
          </p:cNvPr>
          <p:cNvSpPr>
            <a:spLocks noChangeArrowheads="1"/>
          </p:cNvSpPr>
          <p:nvPr/>
        </p:nvSpPr>
        <p:spPr bwMode="auto">
          <a:xfrm>
            <a:off x="4079875" y="2205038"/>
            <a:ext cx="2303463" cy="576262"/>
          </a:xfrm>
          <a:prstGeom prst="rect">
            <a:avLst/>
          </a:prstGeom>
          <a:solidFill>
            <a:srgbClr val="FFCC99"/>
          </a:solidFill>
          <a:ln w="9525">
            <a:solidFill>
              <a:srgbClr val="F1AC2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a:solidFill>
                  <a:srgbClr val="39010A"/>
                </a:solidFill>
                <a:ea typeface="宋体" panose="02010600030101010101" pitchFamily="2" charset="-122"/>
              </a:rPr>
              <a:t>“</a:t>
            </a:r>
            <a:r>
              <a:rPr lang="en-US" altLang="zh-CN">
                <a:solidFill>
                  <a:srgbClr val="39010A"/>
                </a:solidFill>
                <a:ea typeface="宋体" panose="02010600030101010101" pitchFamily="2" charset="-122"/>
              </a:rPr>
              <a:t>myfunction.h”</a:t>
            </a:r>
          </a:p>
        </p:txBody>
      </p:sp>
      <p:sp>
        <p:nvSpPr>
          <p:cNvPr id="142350" name="AutoShape 14">
            <a:extLst>
              <a:ext uri="{FF2B5EF4-FFF2-40B4-BE49-F238E27FC236}">
                <a16:creationId xmlns:a16="http://schemas.microsoft.com/office/drawing/2014/main" id="{CC40F445-F420-43E4-8388-AE269D032B9A}"/>
              </a:ext>
            </a:extLst>
          </p:cNvPr>
          <p:cNvSpPr>
            <a:spLocks/>
          </p:cNvSpPr>
          <p:nvPr/>
        </p:nvSpPr>
        <p:spPr bwMode="auto">
          <a:xfrm>
            <a:off x="7397750" y="4251325"/>
            <a:ext cx="3090863" cy="1122363"/>
          </a:xfrm>
          <a:prstGeom prst="borderCallout2">
            <a:avLst>
              <a:gd name="adj1" fmla="val 10185"/>
              <a:gd name="adj2" fmla="val -2468"/>
              <a:gd name="adj3" fmla="val 10185"/>
              <a:gd name="adj4" fmla="val -35338"/>
              <a:gd name="adj5" fmla="val -129560"/>
              <a:gd name="adj6" fmla="val -69491"/>
            </a:avLst>
          </a:prstGeom>
          <a:solidFill>
            <a:srgbClr val="FFCC99"/>
          </a:solidFill>
          <a:ln w="38100">
            <a:solidFill>
              <a:srgbClr val="FC2906"/>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2000" b="1">
                <a:solidFill>
                  <a:srgbClr val="000099"/>
                </a:solidFill>
                <a:ea typeface="宋体" panose="02010600030101010101" pitchFamily="2" charset="-122"/>
              </a:rPr>
              <a:t>C</a:t>
            </a:r>
            <a:r>
              <a:rPr lang="zh-CN" altLang="en-US" sz="2000" b="1">
                <a:solidFill>
                  <a:srgbClr val="000099"/>
                </a:solidFill>
                <a:ea typeface="宋体" panose="02010600030101010101" pitchFamily="2" charset="-122"/>
              </a:rPr>
              <a:t>语言允许用户编写自己的库函数来扩充功能</a:t>
            </a:r>
            <a:endParaRPr lang="en-US" altLang="zh-CN" sz="2000" b="1">
              <a:solidFill>
                <a:srgbClr val="000099"/>
              </a:solidFill>
              <a:ea typeface="宋体" panose="02010600030101010101" pitchFamily="2" charset="-122"/>
            </a:endParaRPr>
          </a:p>
        </p:txBody>
      </p:sp>
      <p:sp>
        <p:nvSpPr>
          <p:cNvPr id="142351" name="AutoShape 15">
            <a:extLst>
              <a:ext uri="{FF2B5EF4-FFF2-40B4-BE49-F238E27FC236}">
                <a16:creationId xmlns:a16="http://schemas.microsoft.com/office/drawing/2014/main" id="{FEE4BFCC-6C36-4D20-8F64-9200F33066B7}"/>
              </a:ext>
            </a:extLst>
          </p:cNvPr>
          <p:cNvSpPr>
            <a:spLocks/>
          </p:cNvSpPr>
          <p:nvPr/>
        </p:nvSpPr>
        <p:spPr bwMode="auto">
          <a:xfrm>
            <a:off x="4295775" y="2781300"/>
            <a:ext cx="6372225" cy="792163"/>
          </a:xfrm>
          <a:prstGeom prst="borderCallout2">
            <a:avLst>
              <a:gd name="adj1" fmla="val 14431"/>
              <a:gd name="adj2" fmla="val -1194"/>
              <a:gd name="adj3" fmla="val 14431"/>
              <a:gd name="adj4" fmla="val -5056"/>
              <a:gd name="adj5" fmla="val 47495"/>
              <a:gd name="adj6" fmla="val -9042"/>
            </a:avLst>
          </a:prstGeom>
          <a:solidFill>
            <a:srgbClr val="FFCC99"/>
          </a:solidFill>
          <a:ln w="38100">
            <a:solidFill>
              <a:srgbClr val="FC2906"/>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b="1">
                <a:solidFill>
                  <a:srgbClr val="000099"/>
                </a:solidFill>
                <a:ea typeface="宋体" panose="02010600030101010101" pitchFamily="2" charset="-122"/>
              </a:rPr>
              <a:t>每一个</a:t>
            </a:r>
            <a:r>
              <a:rPr lang="en-US" altLang="zh-CN" sz="2000" b="1">
                <a:solidFill>
                  <a:srgbClr val="000099"/>
                </a:solidFill>
                <a:ea typeface="宋体" panose="02010600030101010101" pitchFamily="2" charset="-122"/>
              </a:rPr>
              <a:t>C</a:t>
            </a:r>
            <a:r>
              <a:rPr lang="zh-CN" altLang="en-US" sz="2000" b="1">
                <a:solidFill>
                  <a:srgbClr val="000099"/>
                </a:solidFill>
                <a:ea typeface="宋体" panose="02010600030101010101" pitchFamily="2" charset="-122"/>
              </a:rPr>
              <a:t>程序都必须有一个</a:t>
            </a:r>
            <a:r>
              <a:rPr lang="en-US" altLang="zh-CN" sz="2000" b="1">
                <a:solidFill>
                  <a:srgbClr val="000099"/>
                </a:solidFill>
                <a:ea typeface="宋体" panose="02010600030101010101" pitchFamily="2" charset="-122"/>
              </a:rPr>
              <a:t>main()</a:t>
            </a:r>
            <a:r>
              <a:rPr lang="zh-CN" altLang="en-US" sz="2000" b="1">
                <a:solidFill>
                  <a:srgbClr val="000099"/>
                </a:solidFill>
                <a:ea typeface="宋体" panose="02010600030101010101" pitchFamily="2" charset="-122"/>
              </a:rPr>
              <a:t>函数</a:t>
            </a:r>
            <a:endParaRPr lang="en-US" altLang="zh-CN" sz="2000" b="1">
              <a:solidFill>
                <a:srgbClr val="FF0066"/>
              </a:solidFill>
              <a:ea typeface="宋体" panose="02010600030101010101" pitchFamily="2" charset="-122"/>
            </a:endParaRPr>
          </a:p>
          <a:p>
            <a:r>
              <a:rPr lang="zh-CN" altLang="en-US" sz="2000" b="1">
                <a:solidFill>
                  <a:srgbClr val="000099"/>
                </a:solidFill>
                <a:ea typeface="宋体" panose="02010600030101010101" pitchFamily="2" charset="-122"/>
              </a:rPr>
              <a:t>程序从</a:t>
            </a:r>
            <a:r>
              <a:rPr lang="en-US" altLang="zh-CN" sz="2000" b="1">
                <a:solidFill>
                  <a:srgbClr val="FF0066"/>
                </a:solidFill>
                <a:ea typeface="宋体" panose="02010600030101010101" pitchFamily="2" charset="-122"/>
              </a:rPr>
              <a:t>main()</a:t>
            </a:r>
            <a:r>
              <a:rPr lang="zh-CN" altLang="en-US" sz="2000" b="1">
                <a:solidFill>
                  <a:srgbClr val="000099"/>
                </a:solidFill>
                <a:ea typeface="宋体" panose="02010600030101010101" pitchFamily="2" charset="-122"/>
              </a:rPr>
              <a:t>函数开始执行</a:t>
            </a:r>
            <a:endParaRPr lang="en-US" altLang="zh-CN" sz="2000" b="1">
              <a:solidFill>
                <a:srgbClr val="00009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left)">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wipe(left)">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wipe(left)">
                                      <p:cBhvr>
                                        <p:cTn id="17" dur="500"/>
                                        <p:tgtEl>
                                          <p:spTgt spid="14233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42339">
                                            <p:txEl>
                                              <p:pRg st="3" end="3"/>
                                            </p:txEl>
                                          </p:spTgt>
                                        </p:tgtEl>
                                        <p:attrNameLst>
                                          <p:attrName>style.visibility</p:attrName>
                                        </p:attrNameLst>
                                      </p:cBhvr>
                                      <p:to>
                                        <p:strVal val="visible"/>
                                      </p:to>
                                    </p:set>
                                    <p:animEffect transition="in" filter="wipe(left)">
                                      <p:cBhvr>
                                        <p:cTn id="20" dur="500"/>
                                        <p:tgtEl>
                                          <p:spTgt spid="14233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2339">
                                            <p:txEl>
                                              <p:pRg st="4" end="4"/>
                                            </p:txEl>
                                          </p:spTgt>
                                        </p:tgtEl>
                                        <p:attrNameLst>
                                          <p:attrName>style.visibility</p:attrName>
                                        </p:attrNameLst>
                                      </p:cBhvr>
                                      <p:to>
                                        <p:strVal val="visible"/>
                                      </p:to>
                                    </p:set>
                                    <p:animEffect transition="in" filter="wipe(left)">
                                      <p:cBhvr>
                                        <p:cTn id="23" dur="500"/>
                                        <p:tgtEl>
                                          <p:spTgt spid="14233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2339">
                                            <p:txEl>
                                              <p:pRg st="5" end="5"/>
                                            </p:txEl>
                                          </p:spTgt>
                                        </p:tgtEl>
                                        <p:attrNameLst>
                                          <p:attrName>style.visibility</p:attrName>
                                        </p:attrNameLst>
                                      </p:cBhvr>
                                      <p:to>
                                        <p:strVal val="visible"/>
                                      </p:to>
                                    </p:set>
                                    <p:animEffect transition="in" filter="wipe(left)">
                                      <p:cBhvr>
                                        <p:cTn id="26" dur="500"/>
                                        <p:tgtEl>
                                          <p:spTgt spid="14233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2339">
                                            <p:txEl>
                                              <p:pRg st="6" end="6"/>
                                            </p:txEl>
                                          </p:spTgt>
                                        </p:tgtEl>
                                        <p:attrNameLst>
                                          <p:attrName>style.visibility</p:attrName>
                                        </p:attrNameLst>
                                      </p:cBhvr>
                                      <p:to>
                                        <p:strVal val="visible"/>
                                      </p:to>
                                    </p:set>
                                    <p:animEffect transition="in" filter="wipe(left)">
                                      <p:cBhvr>
                                        <p:cTn id="29" dur="500"/>
                                        <p:tgtEl>
                                          <p:spTgt spid="14233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288" fill="hold" grpId="0" nodeType="clickEffect">
                                  <p:stCondLst>
                                    <p:cond delay="0"/>
                                  </p:stCondLst>
                                  <p:childTnLst>
                                    <p:set>
                                      <p:cBhvr>
                                        <p:cTn id="33" dur="1" fill="hold">
                                          <p:stCondLst>
                                            <p:cond delay="0"/>
                                          </p:stCondLst>
                                        </p:cTn>
                                        <p:tgtEl>
                                          <p:spTgt spid="142340"/>
                                        </p:tgtEl>
                                        <p:attrNameLst>
                                          <p:attrName>style.visibility</p:attrName>
                                        </p:attrNameLst>
                                      </p:cBhvr>
                                      <p:to>
                                        <p:strVal val="visible"/>
                                      </p:to>
                                    </p:set>
                                    <p:anim calcmode="lin" valueType="num">
                                      <p:cBhvr>
                                        <p:cTn id="34" dur="500" fill="hold"/>
                                        <p:tgtEl>
                                          <p:spTgt spid="142340"/>
                                        </p:tgtEl>
                                        <p:attrNameLst>
                                          <p:attrName>ppt_w</p:attrName>
                                        </p:attrNameLst>
                                      </p:cBhvr>
                                      <p:tavLst>
                                        <p:tav tm="0">
                                          <p:val>
                                            <p:strVal val="4/3*#ppt_w"/>
                                          </p:val>
                                        </p:tav>
                                        <p:tav tm="100000">
                                          <p:val>
                                            <p:strVal val="#ppt_w"/>
                                          </p:val>
                                        </p:tav>
                                      </p:tavLst>
                                    </p:anim>
                                    <p:anim calcmode="lin" valueType="num">
                                      <p:cBhvr>
                                        <p:cTn id="35" dur="500" fill="hold"/>
                                        <p:tgtEl>
                                          <p:spTgt spid="142340"/>
                                        </p:tgtEl>
                                        <p:attrNameLst>
                                          <p:attrName>ppt_h</p:attrName>
                                        </p:attrNameLst>
                                      </p:cBhvr>
                                      <p:tavLst>
                                        <p:tav tm="0">
                                          <p:val>
                                            <p:strVal val="4/3*#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42348"/>
                                        </p:tgtEl>
                                        <p:attrNameLst>
                                          <p:attrName>style.visibility</p:attrName>
                                        </p:attrNameLst>
                                      </p:cBhvr>
                                      <p:to>
                                        <p:strVal val="visible"/>
                                      </p:to>
                                    </p:set>
                                    <p:animEffect transition="in" filter="dissolve">
                                      <p:cBhvr>
                                        <p:cTn id="40" dur="500"/>
                                        <p:tgtEl>
                                          <p:spTgt spid="14234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xit" presetSubtype="0" fill="hold" grpId="1" nodeType="clickEffect">
                                  <p:stCondLst>
                                    <p:cond delay="0"/>
                                  </p:stCondLst>
                                  <p:childTnLst>
                                    <p:animEffect transition="out" filter="fade">
                                      <p:cBhvr>
                                        <p:cTn id="44" dur="500"/>
                                        <p:tgtEl>
                                          <p:spTgt spid="142340"/>
                                        </p:tgtEl>
                                      </p:cBhvr>
                                    </p:animEffect>
                                    <p:set>
                                      <p:cBhvr>
                                        <p:cTn id="45" dur="1" fill="hold">
                                          <p:stCondLst>
                                            <p:cond delay="499"/>
                                          </p:stCondLst>
                                        </p:cTn>
                                        <p:tgtEl>
                                          <p:spTgt spid="142340"/>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42348"/>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42349"/>
                                        </p:tgtEl>
                                        <p:attrNameLst>
                                          <p:attrName>style.visibility</p:attrName>
                                        </p:attrNameLst>
                                      </p:cBhvr>
                                      <p:to>
                                        <p:strVal val="visible"/>
                                      </p:to>
                                    </p:set>
                                    <p:animEffect transition="in" filter="dissolve">
                                      <p:cBhvr>
                                        <p:cTn id="52" dur="500"/>
                                        <p:tgtEl>
                                          <p:spTgt spid="1423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42350"/>
                                        </p:tgtEl>
                                        <p:attrNameLst>
                                          <p:attrName>style.visibility</p:attrName>
                                        </p:attrNameLst>
                                      </p:cBhvr>
                                      <p:to>
                                        <p:strVal val="visible"/>
                                      </p:to>
                                    </p:set>
                                    <p:animEffect transition="in" filter="dissolve">
                                      <p:cBhvr>
                                        <p:cTn id="57" dur="500"/>
                                        <p:tgtEl>
                                          <p:spTgt spid="1423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42349"/>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42350"/>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288" fill="hold" grpId="0" nodeType="clickEffect">
                                  <p:stCondLst>
                                    <p:cond delay="0"/>
                                  </p:stCondLst>
                                  <p:childTnLst>
                                    <p:set>
                                      <p:cBhvr>
                                        <p:cTn id="67" dur="1" fill="hold">
                                          <p:stCondLst>
                                            <p:cond delay="0"/>
                                          </p:stCondLst>
                                        </p:cTn>
                                        <p:tgtEl>
                                          <p:spTgt spid="142341"/>
                                        </p:tgtEl>
                                        <p:attrNameLst>
                                          <p:attrName>style.visibility</p:attrName>
                                        </p:attrNameLst>
                                      </p:cBhvr>
                                      <p:to>
                                        <p:strVal val="visible"/>
                                      </p:to>
                                    </p:set>
                                    <p:anim calcmode="lin" valueType="num">
                                      <p:cBhvr>
                                        <p:cTn id="68" dur="500" fill="hold"/>
                                        <p:tgtEl>
                                          <p:spTgt spid="142341"/>
                                        </p:tgtEl>
                                        <p:attrNameLst>
                                          <p:attrName>ppt_w</p:attrName>
                                        </p:attrNameLst>
                                      </p:cBhvr>
                                      <p:tavLst>
                                        <p:tav tm="0">
                                          <p:val>
                                            <p:strVal val="4/3*#ppt_w"/>
                                          </p:val>
                                        </p:tav>
                                        <p:tav tm="100000">
                                          <p:val>
                                            <p:strVal val="#ppt_w"/>
                                          </p:val>
                                        </p:tav>
                                      </p:tavLst>
                                    </p:anim>
                                    <p:anim calcmode="lin" valueType="num">
                                      <p:cBhvr>
                                        <p:cTn id="69" dur="500" fill="hold"/>
                                        <p:tgtEl>
                                          <p:spTgt spid="142341"/>
                                        </p:tgtEl>
                                        <p:attrNameLst>
                                          <p:attrName>ppt_h</p:attrName>
                                        </p:attrNameLst>
                                      </p:cBhvr>
                                      <p:tavLst>
                                        <p:tav tm="0">
                                          <p:val>
                                            <p:strVal val="4/3*#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42351"/>
                                        </p:tgtEl>
                                        <p:attrNameLst>
                                          <p:attrName>style.visibility</p:attrName>
                                        </p:attrNameLst>
                                      </p:cBhvr>
                                      <p:to>
                                        <p:strVal val="visible"/>
                                      </p:to>
                                    </p:set>
                                    <p:animEffect transition="in" filter="dissolve">
                                      <p:cBhvr>
                                        <p:cTn id="74" dur="500"/>
                                        <p:tgtEl>
                                          <p:spTgt spid="14235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xit" presetSubtype="0" fill="hold" grpId="1" nodeType="clickEffect">
                                  <p:stCondLst>
                                    <p:cond delay="0"/>
                                  </p:stCondLst>
                                  <p:childTnLst>
                                    <p:animEffect transition="out" filter="fade">
                                      <p:cBhvr>
                                        <p:cTn id="78" dur="500"/>
                                        <p:tgtEl>
                                          <p:spTgt spid="142341"/>
                                        </p:tgtEl>
                                      </p:cBhvr>
                                    </p:animEffect>
                                    <p:set>
                                      <p:cBhvr>
                                        <p:cTn id="79" dur="1" fill="hold">
                                          <p:stCondLst>
                                            <p:cond delay="499"/>
                                          </p:stCondLst>
                                        </p:cTn>
                                        <p:tgtEl>
                                          <p:spTgt spid="142341"/>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142351"/>
                                        </p:tgtEl>
                                        <p:attrNameLst>
                                          <p:attrName>style.visibility</p:attrName>
                                        </p:attrNameLst>
                                      </p:cBhvr>
                                      <p:to>
                                        <p:strVal val="hidden"/>
                                      </p:to>
                                    </p:set>
                                  </p:childTnLst>
                                </p:cTn>
                              </p:par>
                              <p:par>
                                <p:cTn id="82" presetID="23" presetClass="entr" presetSubtype="288" fill="hold" grpId="0" nodeType="withEffect">
                                  <p:stCondLst>
                                    <p:cond delay="0"/>
                                  </p:stCondLst>
                                  <p:childTnLst>
                                    <p:set>
                                      <p:cBhvr>
                                        <p:cTn id="83" dur="1" fill="hold">
                                          <p:stCondLst>
                                            <p:cond delay="0"/>
                                          </p:stCondLst>
                                        </p:cTn>
                                        <p:tgtEl>
                                          <p:spTgt spid="142342"/>
                                        </p:tgtEl>
                                        <p:attrNameLst>
                                          <p:attrName>style.visibility</p:attrName>
                                        </p:attrNameLst>
                                      </p:cBhvr>
                                      <p:to>
                                        <p:strVal val="visible"/>
                                      </p:to>
                                    </p:set>
                                    <p:anim calcmode="lin" valueType="num">
                                      <p:cBhvr>
                                        <p:cTn id="84" dur="500" fill="hold"/>
                                        <p:tgtEl>
                                          <p:spTgt spid="142342"/>
                                        </p:tgtEl>
                                        <p:attrNameLst>
                                          <p:attrName>ppt_w</p:attrName>
                                        </p:attrNameLst>
                                      </p:cBhvr>
                                      <p:tavLst>
                                        <p:tav tm="0">
                                          <p:val>
                                            <p:strVal val="4/3*#ppt_w"/>
                                          </p:val>
                                        </p:tav>
                                        <p:tav tm="100000">
                                          <p:val>
                                            <p:strVal val="#ppt_w"/>
                                          </p:val>
                                        </p:tav>
                                      </p:tavLst>
                                    </p:anim>
                                    <p:anim calcmode="lin" valueType="num">
                                      <p:cBhvr>
                                        <p:cTn id="85" dur="500" fill="hold"/>
                                        <p:tgtEl>
                                          <p:spTgt spid="142342"/>
                                        </p:tgtEl>
                                        <p:attrNameLst>
                                          <p:attrName>ppt_h</p:attrName>
                                        </p:attrNameLst>
                                      </p:cBhvr>
                                      <p:tavLst>
                                        <p:tav tm="0">
                                          <p:val>
                                            <p:strVal val="4/3*#ppt_h"/>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xit" presetSubtype="0" fill="hold" grpId="1" nodeType="clickEffect">
                                  <p:stCondLst>
                                    <p:cond delay="0"/>
                                  </p:stCondLst>
                                  <p:childTnLst>
                                    <p:animEffect transition="out" filter="fade">
                                      <p:cBhvr>
                                        <p:cTn id="89" dur="500"/>
                                        <p:tgtEl>
                                          <p:spTgt spid="142342"/>
                                        </p:tgtEl>
                                      </p:cBhvr>
                                    </p:animEffect>
                                    <p:set>
                                      <p:cBhvr>
                                        <p:cTn id="90" dur="1" fill="hold">
                                          <p:stCondLst>
                                            <p:cond delay="499"/>
                                          </p:stCondLst>
                                        </p:cTn>
                                        <p:tgtEl>
                                          <p:spTgt spid="142342"/>
                                        </p:tgtEl>
                                        <p:attrNameLst>
                                          <p:attrName>style.visibility</p:attrName>
                                        </p:attrNameLst>
                                      </p:cBhvr>
                                      <p:to>
                                        <p:strVal val="hidden"/>
                                      </p:to>
                                    </p:set>
                                  </p:childTnLst>
                                </p:cTn>
                              </p:par>
                              <p:par>
                                <p:cTn id="91" presetID="23" presetClass="entr" presetSubtype="288" fill="hold" grpId="0" nodeType="withEffect">
                                  <p:stCondLst>
                                    <p:cond delay="0"/>
                                  </p:stCondLst>
                                  <p:childTnLst>
                                    <p:set>
                                      <p:cBhvr>
                                        <p:cTn id="92" dur="1" fill="hold">
                                          <p:stCondLst>
                                            <p:cond delay="0"/>
                                          </p:stCondLst>
                                        </p:cTn>
                                        <p:tgtEl>
                                          <p:spTgt spid="142343"/>
                                        </p:tgtEl>
                                        <p:attrNameLst>
                                          <p:attrName>style.visibility</p:attrName>
                                        </p:attrNameLst>
                                      </p:cBhvr>
                                      <p:to>
                                        <p:strVal val="visible"/>
                                      </p:to>
                                    </p:set>
                                    <p:anim calcmode="lin" valueType="num">
                                      <p:cBhvr>
                                        <p:cTn id="93" dur="500" fill="hold"/>
                                        <p:tgtEl>
                                          <p:spTgt spid="142343"/>
                                        </p:tgtEl>
                                        <p:attrNameLst>
                                          <p:attrName>ppt_w</p:attrName>
                                        </p:attrNameLst>
                                      </p:cBhvr>
                                      <p:tavLst>
                                        <p:tav tm="0">
                                          <p:val>
                                            <p:strVal val="4/3*#ppt_w"/>
                                          </p:val>
                                        </p:tav>
                                        <p:tav tm="100000">
                                          <p:val>
                                            <p:strVal val="#ppt_w"/>
                                          </p:val>
                                        </p:tav>
                                      </p:tavLst>
                                    </p:anim>
                                    <p:anim calcmode="lin" valueType="num">
                                      <p:cBhvr>
                                        <p:cTn id="94" dur="500" fill="hold"/>
                                        <p:tgtEl>
                                          <p:spTgt spid="142343"/>
                                        </p:tgtEl>
                                        <p:attrNameLst>
                                          <p:attrName>ppt_h</p:attrName>
                                        </p:attrNameLst>
                                      </p:cBhvr>
                                      <p:tavLst>
                                        <p:tav tm="0">
                                          <p:val>
                                            <p:strVal val="4/3*#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0" presetClass="exit" presetSubtype="0" fill="hold" grpId="1" nodeType="clickEffect">
                                  <p:stCondLst>
                                    <p:cond delay="0"/>
                                  </p:stCondLst>
                                  <p:childTnLst>
                                    <p:animEffect transition="out" filter="fade">
                                      <p:cBhvr>
                                        <p:cTn id="98" dur="500"/>
                                        <p:tgtEl>
                                          <p:spTgt spid="142343"/>
                                        </p:tgtEl>
                                      </p:cBhvr>
                                    </p:animEffect>
                                    <p:set>
                                      <p:cBhvr>
                                        <p:cTn id="99" dur="1" fill="hold">
                                          <p:stCondLst>
                                            <p:cond delay="499"/>
                                          </p:stCondLst>
                                        </p:cTn>
                                        <p:tgtEl>
                                          <p:spTgt spid="142343"/>
                                        </p:tgtEl>
                                        <p:attrNameLst>
                                          <p:attrName>style.visibility</p:attrName>
                                        </p:attrNameLst>
                                      </p:cBhvr>
                                      <p:to>
                                        <p:strVal val="hidden"/>
                                      </p:to>
                                    </p:set>
                                  </p:childTnLst>
                                </p:cTn>
                              </p:par>
                              <p:par>
                                <p:cTn id="100" presetID="23" presetClass="entr" presetSubtype="288" fill="hold" grpId="0" nodeType="withEffect">
                                  <p:stCondLst>
                                    <p:cond delay="0"/>
                                  </p:stCondLst>
                                  <p:childTnLst>
                                    <p:set>
                                      <p:cBhvr>
                                        <p:cTn id="101" dur="1" fill="hold">
                                          <p:stCondLst>
                                            <p:cond delay="0"/>
                                          </p:stCondLst>
                                        </p:cTn>
                                        <p:tgtEl>
                                          <p:spTgt spid="142344"/>
                                        </p:tgtEl>
                                        <p:attrNameLst>
                                          <p:attrName>style.visibility</p:attrName>
                                        </p:attrNameLst>
                                      </p:cBhvr>
                                      <p:to>
                                        <p:strVal val="visible"/>
                                      </p:to>
                                    </p:set>
                                    <p:anim calcmode="lin" valueType="num">
                                      <p:cBhvr>
                                        <p:cTn id="102" dur="500" fill="hold"/>
                                        <p:tgtEl>
                                          <p:spTgt spid="142344"/>
                                        </p:tgtEl>
                                        <p:attrNameLst>
                                          <p:attrName>ppt_w</p:attrName>
                                        </p:attrNameLst>
                                      </p:cBhvr>
                                      <p:tavLst>
                                        <p:tav tm="0">
                                          <p:val>
                                            <p:strVal val="4/3*#ppt_w"/>
                                          </p:val>
                                        </p:tav>
                                        <p:tav tm="100000">
                                          <p:val>
                                            <p:strVal val="#ppt_w"/>
                                          </p:val>
                                        </p:tav>
                                      </p:tavLst>
                                    </p:anim>
                                    <p:anim calcmode="lin" valueType="num">
                                      <p:cBhvr>
                                        <p:cTn id="103" dur="500" fill="hold"/>
                                        <p:tgtEl>
                                          <p:spTgt spid="142344"/>
                                        </p:tgtEl>
                                        <p:attrNameLst>
                                          <p:attrName>ppt_h</p:attrName>
                                        </p:attrNameLst>
                                      </p:cBhvr>
                                      <p:tavLst>
                                        <p:tav tm="0">
                                          <p:val>
                                            <p:strVal val="4/3*#ppt_h"/>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0" presetClass="exit" presetSubtype="0" fill="hold" grpId="1" nodeType="clickEffect">
                                  <p:stCondLst>
                                    <p:cond delay="0"/>
                                  </p:stCondLst>
                                  <p:childTnLst>
                                    <p:animEffect transition="out" filter="fade">
                                      <p:cBhvr>
                                        <p:cTn id="107" dur="500"/>
                                        <p:tgtEl>
                                          <p:spTgt spid="142344"/>
                                        </p:tgtEl>
                                      </p:cBhvr>
                                    </p:animEffect>
                                    <p:set>
                                      <p:cBhvr>
                                        <p:cTn id="108" dur="1" fill="hold">
                                          <p:stCondLst>
                                            <p:cond delay="499"/>
                                          </p:stCondLst>
                                        </p:cTn>
                                        <p:tgtEl>
                                          <p:spTgt spid="142344"/>
                                        </p:tgtEl>
                                        <p:attrNameLst>
                                          <p:attrName>style.visibility</p:attrName>
                                        </p:attrNameLst>
                                      </p:cBhvr>
                                      <p:to>
                                        <p:strVal val="hidden"/>
                                      </p:to>
                                    </p:set>
                                  </p:childTnLst>
                                </p:cTn>
                              </p:par>
                              <p:par>
                                <p:cTn id="109" presetID="23" presetClass="entr" presetSubtype="288" fill="hold" grpId="0" nodeType="withEffect">
                                  <p:stCondLst>
                                    <p:cond delay="0"/>
                                  </p:stCondLst>
                                  <p:childTnLst>
                                    <p:set>
                                      <p:cBhvr>
                                        <p:cTn id="110" dur="1" fill="hold">
                                          <p:stCondLst>
                                            <p:cond delay="0"/>
                                          </p:stCondLst>
                                        </p:cTn>
                                        <p:tgtEl>
                                          <p:spTgt spid="142345"/>
                                        </p:tgtEl>
                                        <p:attrNameLst>
                                          <p:attrName>style.visibility</p:attrName>
                                        </p:attrNameLst>
                                      </p:cBhvr>
                                      <p:to>
                                        <p:strVal val="visible"/>
                                      </p:to>
                                    </p:set>
                                    <p:anim calcmode="lin" valueType="num">
                                      <p:cBhvr>
                                        <p:cTn id="111" dur="500" fill="hold"/>
                                        <p:tgtEl>
                                          <p:spTgt spid="142345"/>
                                        </p:tgtEl>
                                        <p:attrNameLst>
                                          <p:attrName>ppt_w</p:attrName>
                                        </p:attrNameLst>
                                      </p:cBhvr>
                                      <p:tavLst>
                                        <p:tav tm="0">
                                          <p:val>
                                            <p:strVal val="4/3*#ppt_w"/>
                                          </p:val>
                                        </p:tav>
                                        <p:tav tm="100000">
                                          <p:val>
                                            <p:strVal val="#ppt_w"/>
                                          </p:val>
                                        </p:tav>
                                      </p:tavLst>
                                    </p:anim>
                                    <p:anim calcmode="lin" valueType="num">
                                      <p:cBhvr>
                                        <p:cTn id="112" dur="500" fill="hold"/>
                                        <p:tgtEl>
                                          <p:spTgt spid="142345"/>
                                        </p:tgtEl>
                                        <p:attrNameLst>
                                          <p:attrName>ppt_h</p:attrName>
                                        </p:attrNameLst>
                                      </p:cBhvr>
                                      <p:tavLst>
                                        <p:tav tm="0">
                                          <p:val>
                                            <p:strVal val="4/3*#ppt_h"/>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0" presetClass="exit" presetSubtype="0" fill="hold" grpId="1" nodeType="clickEffect">
                                  <p:stCondLst>
                                    <p:cond delay="0"/>
                                  </p:stCondLst>
                                  <p:childTnLst>
                                    <p:animEffect transition="out" filter="fade">
                                      <p:cBhvr>
                                        <p:cTn id="116" dur="500"/>
                                        <p:tgtEl>
                                          <p:spTgt spid="142345"/>
                                        </p:tgtEl>
                                      </p:cBhvr>
                                    </p:animEffect>
                                    <p:set>
                                      <p:cBhvr>
                                        <p:cTn id="117" dur="1" fill="hold">
                                          <p:stCondLst>
                                            <p:cond delay="499"/>
                                          </p:stCondLst>
                                        </p:cTn>
                                        <p:tgtEl>
                                          <p:spTgt spid="142345"/>
                                        </p:tgtEl>
                                        <p:attrNameLst>
                                          <p:attrName>style.visibility</p:attrName>
                                        </p:attrNameLst>
                                      </p:cBhvr>
                                      <p:to>
                                        <p:strVal val="hidden"/>
                                      </p:to>
                                    </p:set>
                                  </p:childTnLst>
                                </p:cTn>
                              </p:par>
                              <p:par>
                                <p:cTn id="118" presetID="23" presetClass="entr" presetSubtype="288" fill="hold" grpId="0" nodeType="withEffect">
                                  <p:stCondLst>
                                    <p:cond delay="0"/>
                                  </p:stCondLst>
                                  <p:childTnLst>
                                    <p:set>
                                      <p:cBhvr>
                                        <p:cTn id="119" dur="1" fill="hold">
                                          <p:stCondLst>
                                            <p:cond delay="0"/>
                                          </p:stCondLst>
                                        </p:cTn>
                                        <p:tgtEl>
                                          <p:spTgt spid="142346"/>
                                        </p:tgtEl>
                                        <p:attrNameLst>
                                          <p:attrName>style.visibility</p:attrName>
                                        </p:attrNameLst>
                                      </p:cBhvr>
                                      <p:to>
                                        <p:strVal val="visible"/>
                                      </p:to>
                                    </p:set>
                                    <p:anim calcmode="lin" valueType="num">
                                      <p:cBhvr>
                                        <p:cTn id="120" dur="500" fill="hold"/>
                                        <p:tgtEl>
                                          <p:spTgt spid="142346"/>
                                        </p:tgtEl>
                                        <p:attrNameLst>
                                          <p:attrName>ppt_w</p:attrName>
                                        </p:attrNameLst>
                                      </p:cBhvr>
                                      <p:tavLst>
                                        <p:tav tm="0">
                                          <p:val>
                                            <p:strVal val="4/3*#ppt_w"/>
                                          </p:val>
                                        </p:tav>
                                        <p:tav tm="100000">
                                          <p:val>
                                            <p:strVal val="#ppt_w"/>
                                          </p:val>
                                        </p:tav>
                                      </p:tavLst>
                                    </p:anim>
                                    <p:anim calcmode="lin" valueType="num">
                                      <p:cBhvr>
                                        <p:cTn id="121" dur="500" fill="hold"/>
                                        <p:tgtEl>
                                          <p:spTgt spid="142346"/>
                                        </p:tgtEl>
                                        <p:attrNameLst>
                                          <p:attrName>ppt_h</p:attrName>
                                        </p:attrNameLst>
                                      </p:cBhvr>
                                      <p:tavLst>
                                        <p:tav tm="0">
                                          <p:val>
                                            <p:strVal val="4/3*#ppt_h"/>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0" presetClass="exit" presetSubtype="0" fill="hold" grpId="1" nodeType="clickEffect">
                                  <p:stCondLst>
                                    <p:cond delay="0"/>
                                  </p:stCondLst>
                                  <p:childTnLst>
                                    <p:animEffect transition="out" filter="fade">
                                      <p:cBhvr>
                                        <p:cTn id="125" dur="500"/>
                                        <p:tgtEl>
                                          <p:spTgt spid="142346"/>
                                        </p:tgtEl>
                                      </p:cBhvr>
                                    </p:animEffect>
                                    <p:set>
                                      <p:cBhvr>
                                        <p:cTn id="126" dur="1" fill="hold">
                                          <p:stCondLst>
                                            <p:cond delay="499"/>
                                          </p:stCondLst>
                                        </p:cTn>
                                        <p:tgtEl>
                                          <p:spTgt spid="142346"/>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42339">
                                            <p:txEl>
                                              <p:pRg st="8" end="8"/>
                                            </p:txEl>
                                          </p:spTgt>
                                        </p:tgtEl>
                                        <p:attrNameLst>
                                          <p:attrName>style.visibility</p:attrName>
                                        </p:attrNameLst>
                                      </p:cBhvr>
                                      <p:to>
                                        <p:strVal val="visible"/>
                                      </p:to>
                                    </p:set>
                                    <p:animEffect transition="in" filter="wipe(left)">
                                      <p:cBhvr>
                                        <p:cTn id="131" dur="500"/>
                                        <p:tgtEl>
                                          <p:spTgt spid="142339">
                                            <p:txEl>
                                              <p:pRg st="8" end="8"/>
                                            </p:txEl>
                                          </p:spTgt>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142339">
                                            <p:txEl>
                                              <p:pRg st="9" end="9"/>
                                            </p:txEl>
                                          </p:spTgt>
                                        </p:tgtEl>
                                        <p:attrNameLst>
                                          <p:attrName>style.visibility</p:attrName>
                                        </p:attrNameLst>
                                      </p:cBhvr>
                                      <p:to>
                                        <p:strVal val="visible"/>
                                      </p:to>
                                    </p:set>
                                    <p:animEffect transition="in" filter="wipe(left)">
                                      <p:cBhvr>
                                        <p:cTn id="134" dur="500"/>
                                        <p:tgtEl>
                                          <p:spTgt spid="142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142340" grpId="0" animBg="1"/>
      <p:bldP spid="142340" grpId="1" animBg="1"/>
      <p:bldP spid="142341" grpId="0" animBg="1"/>
      <p:bldP spid="142341" grpId="1" animBg="1"/>
      <p:bldP spid="142342" grpId="0" animBg="1"/>
      <p:bldP spid="142342" grpId="1" animBg="1"/>
      <p:bldP spid="142343" grpId="0" animBg="1"/>
      <p:bldP spid="142343" grpId="1" animBg="1"/>
      <p:bldP spid="142344" grpId="0" animBg="1"/>
      <p:bldP spid="142344" grpId="1" animBg="1"/>
      <p:bldP spid="142345" grpId="0" animBg="1"/>
      <p:bldP spid="142345" grpId="1" animBg="1"/>
      <p:bldP spid="142346" grpId="0" animBg="1"/>
      <p:bldP spid="142346" grpId="1" animBg="1"/>
      <p:bldP spid="142348" grpId="0" animBg="1"/>
      <p:bldP spid="142348" grpId="1" animBg="1"/>
      <p:bldP spid="142349" grpId="0" animBg="1"/>
      <p:bldP spid="142349" grpId="1" animBg="1"/>
      <p:bldP spid="142350" grpId="0" animBg="1"/>
      <p:bldP spid="142350" grpId="1" animBg="1"/>
      <p:bldP spid="142351" grpId="0" animBg="1"/>
      <p:bldP spid="14235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27C8F49D-4366-4652-8AF9-2E1CA8A665CC}"/>
              </a:ext>
            </a:extLst>
          </p:cNvPr>
          <p:cNvSpPr>
            <a:spLocks noGrp="1" noChangeArrowheads="1"/>
          </p:cNvSpPr>
          <p:nvPr>
            <p:ph type="title"/>
          </p:nvPr>
        </p:nvSpPr>
        <p:spPr>
          <a:xfrm>
            <a:off x="2590800" y="609600"/>
            <a:ext cx="7772400" cy="914400"/>
          </a:xfrm>
        </p:spPr>
        <p:txBody>
          <a:bodyPr/>
          <a:lstStyle/>
          <a:p>
            <a:pPr>
              <a:defRPr/>
            </a:pPr>
            <a:r>
              <a:rPr lang="zh-CN" altLang="en-US" dirty="0">
                <a:ea typeface="宋体" pitchFamily="2" charset="-122"/>
              </a:rPr>
              <a:t>预处理命令</a:t>
            </a:r>
            <a:endParaRPr lang="en-US" altLang="zh-CN" dirty="0">
              <a:ea typeface="宋体" pitchFamily="2" charset="-122"/>
            </a:endParaRPr>
          </a:p>
        </p:txBody>
      </p:sp>
      <p:sp>
        <p:nvSpPr>
          <p:cNvPr id="200707" name="Rectangle 3">
            <a:extLst>
              <a:ext uri="{FF2B5EF4-FFF2-40B4-BE49-F238E27FC236}">
                <a16:creationId xmlns:a16="http://schemas.microsoft.com/office/drawing/2014/main" id="{D47109A1-9667-4767-B040-967F484D4FB8}"/>
              </a:ext>
            </a:extLst>
          </p:cNvPr>
          <p:cNvSpPr>
            <a:spLocks noGrp="1" noChangeArrowheads="1"/>
          </p:cNvSpPr>
          <p:nvPr>
            <p:ph type="body" idx="1"/>
          </p:nvPr>
        </p:nvSpPr>
        <p:spPr>
          <a:xfrm>
            <a:off x="2279650" y="1844675"/>
            <a:ext cx="7931150" cy="4327525"/>
          </a:xfrm>
        </p:spPr>
        <p:txBody>
          <a:bodyPr/>
          <a:lstStyle/>
          <a:p>
            <a:pPr>
              <a:defRPr/>
            </a:pPr>
            <a:r>
              <a:rPr lang="zh-CN" altLang="en-US" sz="2400" dirty="0">
                <a:ea typeface="宋体" pitchFamily="2" charset="-122"/>
              </a:rPr>
              <a:t>常用的有</a:t>
            </a:r>
            <a:r>
              <a:rPr lang="en-US" altLang="zh-CN" sz="2400" dirty="0">
                <a:ea typeface="宋体" pitchFamily="2" charset="-122"/>
              </a:rPr>
              <a:t>2</a:t>
            </a:r>
            <a:r>
              <a:rPr lang="zh-CN" altLang="en-US" sz="2400" dirty="0">
                <a:ea typeface="宋体" pitchFamily="2" charset="-122"/>
              </a:rPr>
              <a:t>种预处理命令</a:t>
            </a:r>
            <a:r>
              <a:rPr lang="en-US" altLang="zh-CN" sz="2400" dirty="0">
                <a:ea typeface="宋体" pitchFamily="2" charset="-122"/>
              </a:rPr>
              <a:t>:</a:t>
            </a:r>
          </a:p>
          <a:p>
            <a:pPr lvl="1">
              <a:defRPr/>
            </a:pPr>
            <a:r>
              <a:rPr lang="en-US" altLang="zh-CN" sz="2000" b="0" dirty="0">
                <a:solidFill>
                  <a:srgbClr val="FC2906"/>
                </a:solidFill>
                <a:latin typeface="Arial" charset="0"/>
                <a:ea typeface="宋体" pitchFamily="2" charset="-122"/>
                <a:cs typeface="Arial" charset="0"/>
              </a:rPr>
              <a:t>#include</a:t>
            </a:r>
          </a:p>
          <a:p>
            <a:pPr lvl="1">
              <a:defRPr/>
            </a:pPr>
            <a:r>
              <a:rPr lang="en-US" altLang="zh-CN" sz="2000" b="0" dirty="0">
                <a:solidFill>
                  <a:srgbClr val="FC2906"/>
                </a:solidFill>
                <a:latin typeface="Arial" charset="0"/>
                <a:ea typeface="宋体" pitchFamily="2" charset="-122"/>
                <a:cs typeface="Arial" charset="0"/>
              </a:rPr>
              <a:t>#define</a:t>
            </a:r>
          </a:p>
          <a:p>
            <a:pPr>
              <a:lnSpc>
                <a:spcPct val="10000"/>
              </a:lnSpc>
              <a:buFont typeface="Monotype Sorts" charset="2"/>
              <a:buNone/>
              <a:defRPr/>
            </a:pPr>
            <a:endParaRPr lang="en-US" altLang="zh-CN" sz="2400" b="0" dirty="0">
              <a:solidFill>
                <a:srgbClr val="FC2906"/>
              </a:solidFill>
              <a:ea typeface="宋体" pitchFamily="2" charset="-122"/>
            </a:endParaRPr>
          </a:p>
          <a:p>
            <a:pPr>
              <a:defRPr/>
            </a:pPr>
            <a:r>
              <a:rPr lang="en-US" altLang="zh-CN" sz="2000" b="0" dirty="0">
                <a:solidFill>
                  <a:srgbClr val="FC2906"/>
                </a:solidFill>
                <a:latin typeface="Arial" charset="0"/>
                <a:ea typeface="宋体" pitchFamily="2" charset="-122"/>
              </a:rPr>
              <a:t>#include</a:t>
            </a:r>
            <a:r>
              <a:rPr lang="en-US" altLang="zh-CN" sz="2400" dirty="0">
                <a:ea typeface="宋体" pitchFamily="2" charset="-122"/>
              </a:rPr>
              <a:t> </a:t>
            </a:r>
            <a:r>
              <a:rPr lang="zh-CN" altLang="en-US" sz="2400" dirty="0">
                <a:ea typeface="宋体" pitchFamily="2" charset="-122"/>
              </a:rPr>
              <a:t>用于包含一些头文件到程序中。因为程序编译时需要这些信息</a:t>
            </a:r>
            <a:r>
              <a:rPr lang="en-US" altLang="zh-CN" sz="2400" dirty="0">
                <a:ea typeface="宋体" pitchFamily="2" charset="-122"/>
              </a:rPr>
              <a:t> (</a:t>
            </a:r>
            <a:r>
              <a:rPr lang="zh-CN" altLang="en-US" sz="2400" dirty="0">
                <a:ea typeface="宋体" pitchFamily="2" charset="-122"/>
              </a:rPr>
              <a:t>例如</a:t>
            </a:r>
            <a:r>
              <a:rPr lang="en-US" altLang="zh-CN" sz="2400" dirty="0">
                <a:ea typeface="宋体" pitchFamily="2" charset="-122"/>
              </a:rPr>
              <a:t> </a:t>
            </a:r>
            <a:r>
              <a:rPr lang="en-US" altLang="zh-CN" sz="2000" b="0" dirty="0" err="1">
                <a:solidFill>
                  <a:srgbClr val="FC2906"/>
                </a:solidFill>
                <a:latin typeface="Arial" charset="0"/>
                <a:ea typeface="宋体" pitchFamily="2" charset="-122"/>
              </a:rPr>
              <a:t>stdio.h</a:t>
            </a:r>
            <a:r>
              <a:rPr lang="en-US" altLang="zh-CN" sz="2400" dirty="0">
                <a:ea typeface="宋体" pitchFamily="2" charset="-122"/>
              </a:rPr>
              <a:t> </a:t>
            </a:r>
            <a:r>
              <a:rPr lang="zh-CN" altLang="en-US" sz="2400" dirty="0">
                <a:ea typeface="宋体" pitchFamily="2" charset="-122"/>
              </a:rPr>
              <a:t>头文件包含有</a:t>
            </a:r>
            <a:r>
              <a:rPr lang="en-US" altLang="zh-CN" sz="2400" dirty="0">
                <a:ea typeface="宋体" pitchFamily="2" charset="-122"/>
              </a:rPr>
              <a:t> </a:t>
            </a:r>
            <a:r>
              <a:rPr lang="en-US" altLang="zh-CN" sz="2000" b="0" dirty="0" err="1">
                <a:solidFill>
                  <a:srgbClr val="FC2906"/>
                </a:solidFill>
                <a:latin typeface="Arial" charset="0"/>
                <a:ea typeface="宋体" pitchFamily="2" charset="-122"/>
              </a:rPr>
              <a:t>printf</a:t>
            </a:r>
            <a:r>
              <a:rPr lang="en-US" altLang="zh-CN" sz="2000" dirty="0">
                <a:latin typeface="Arial" charset="0"/>
                <a:ea typeface="宋体" pitchFamily="2" charset="-122"/>
              </a:rPr>
              <a:t> </a:t>
            </a:r>
            <a:r>
              <a:rPr lang="zh-CN" altLang="en-US" sz="2000" dirty="0">
                <a:latin typeface="Arial" charset="0"/>
                <a:ea typeface="宋体" pitchFamily="2" charset="-122"/>
              </a:rPr>
              <a:t>函数的信息</a:t>
            </a:r>
            <a:r>
              <a:rPr lang="en-US" altLang="zh-CN" sz="2400" dirty="0">
                <a:ea typeface="宋体" pitchFamily="2"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3D8CEED5-0FC7-40DE-97CE-EC85CCD3C2A3}"/>
              </a:ext>
            </a:extLst>
          </p:cNvPr>
          <p:cNvSpPr>
            <a:spLocks noGrp="1" noChangeArrowheads="1"/>
          </p:cNvSpPr>
          <p:nvPr>
            <p:ph type="title"/>
          </p:nvPr>
        </p:nvSpPr>
        <p:spPr>
          <a:xfrm>
            <a:off x="2590800" y="609600"/>
            <a:ext cx="7772400" cy="914400"/>
          </a:xfrm>
          <a:effectLst>
            <a:outerShdw dist="35921" dir="2700000" algn="ctr" rotWithShape="0">
              <a:schemeClr val="bg2"/>
            </a:outerShdw>
          </a:effectLst>
        </p:spPr>
        <p:txBody>
          <a:bodyPr anchor="b"/>
          <a:lstStyle/>
          <a:p>
            <a:pPr>
              <a:defRPr/>
            </a:pPr>
            <a:r>
              <a:rPr lang="zh-CN" altLang="en-US" dirty="0">
                <a:ea typeface="宋体" pitchFamily="2" charset="-122"/>
              </a:rPr>
              <a:t>预处理命令</a:t>
            </a:r>
            <a:endParaRPr lang="en-US" altLang="zh-CN" dirty="0">
              <a:ea typeface="宋体" pitchFamily="2" charset="-122"/>
            </a:endParaRPr>
          </a:p>
        </p:txBody>
      </p:sp>
      <p:sp>
        <p:nvSpPr>
          <p:cNvPr id="202755" name="Rectangle 3">
            <a:extLst>
              <a:ext uri="{FF2B5EF4-FFF2-40B4-BE49-F238E27FC236}">
                <a16:creationId xmlns:a16="http://schemas.microsoft.com/office/drawing/2014/main" id="{BEF532EA-A951-4CB3-A3C0-B2EA92281A25}"/>
              </a:ext>
            </a:extLst>
          </p:cNvPr>
          <p:cNvSpPr>
            <a:spLocks noGrp="1" noChangeArrowheads="1"/>
          </p:cNvSpPr>
          <p:nvPr>
            <p:ph type="body" idx="1"/>
          </p:nvPr>
        </p:nvSpPr>
        <p:spPr>
          <a:xfrm>
            <a:off x="2590800" y="1447800"/>
            <a:ext cx="7620000" cy="1295400"/>
          </a:xfrm>
        </p:spPr>
        <p:txBody>
          <a:bodyPr/>
          <a:lstStyle/>
          <a:p>
            <a:pPr>
              <a:lnSpc>
                <a:spcPct val="10000"/>
              </a:lnSpc>
              <a:buFont typeface="Monotype Sorts" charset="2"/>
              <a:buNone/>
              <a:defRPr/>
            </a:pPr>
            <a:endParaRPr lang="zh-CN" altLang="en-US" b="0" dirty="0">
              <a:solidFill>
                <a:srgbClr val="FC2906"/>
              </a:solidFill>
              <a:ea typeface="宋体" pitchFamily="2" charset="-122"/>
            </a:endParaRPr>
          </a:p>
          <a:p>
            <a:pPr>
              <a:lnSpc>
                <a:spcPct val="90000"/>
              </a:lnSpc>
              <a:defRPr/>
            </a:pPr>
            <a:r>
              <a:rPr lang="en-US" altLang="zh-CN" sz="2400" b="0" dirty="0">
                <a:solidFill>
                  <a:srgbClr val="FC2906"/>
                </a:solidFill>
                <a:ea typeface="宋体" pitchFamily="2" charset="-122"/>
              </a:rPr>
              <a:t>#define</a:t>
            </a:r>
            <a:r>
              <a:rPr lang="en-US" altLang="zh-CN" sz="2400" dirty="0">
                <a:ea typeface="宋体" pitchFamily="2" charset="-122"/>
              </a:rPr>
              <a:t> </a:t>
            </a:r>
            <a:r>
              <a:rPr lang="zh-CN" altLang="en-US" sz="2400" dirty="0">
                <a:ea typeface="宋体" pitchFamily="2" charset="-122"/>
              </a:rPr>
              <a:t>一般用于声明宏常量</a:t>
            </a:r>
            <a:endParaRPr lang="en-US" altLang="zh-CN" sz="2400" b="0" dirty="0">
              <a:ea typeface="宋体" pitchFamily="2" charset="-122"/>
            </a:endParaRPr>
          </a:p>
        </p:txBody>
      </p:sp>
      <p:grpSp>
        <p:nvGrpSpPr>
          <p:cNvPr id="45060" name="Group 4">
            <a:extLst>
              <a:ext uri="{FF2B5EF4-FFF2-40B4-BE49-F238E27FC236}">
                <a16:creationId xmlns:a16="http://schemas.microsoft.com/office/drawing/2014/main" id="{2AAA3AE0-723D-40E2-AED8-C31B49FAF94E}"/>
              </a:ext>
            </a:extLst>
          </p:cNvPr>
          <p:cNvGrpSpPr>
            <a:grpSpLocks/>
          </p:cNvGrpSpPr>
          <p:nvPr/>
        </p:nvGrpSpPr>
        <p:grpSpPr bwMode="auto">
          <a:xfrm>
            <a:off x="2743200" y="2100263"/>
            <a:ext cx="7543800" cy="4095750"/>
            <a:chOff x="768" y="1323"/>
            <a:chExt cx="4752" cy="2580"/>
          </a:xfrm>
        </p:grpSpPr>
        <p:sp>
          <p:nvSpPr>
            <p:cNvPr id="45073" name="Text Box 5">
              <a:extLst>
                <a:ext uri="{FF2B5EF4-FFF2-40B4-BE49-F238E27FC236}">
                  <a16:creationId xmlns:a16="http://schemas.microsoft.com/office/drawing/2014/main" id="{604D4B64-9BD2-4062-8BD4-FAAB4ACC222E}"/>
                </a:ext>
              </a:extLst>
            </p:cNvPr>
            <p:cNvSpPr txBox="1">
              <a:spLocks noChangeArrowheads="1"/>
            </p:cNvSpPr>
            <p:nvPr/>
          </p:nvSpPr>
          <p:spPr bwMode="auto">
            <a:xfrm>
              <a:off x="768" y="1323"/>
              <a:ext cx="4752" cy="258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CN" altLang="en-US" sz="2800" b="1">
                  <a:ea typeface="宋体" panose="02010600030101010101" pitchFamily="2" charset="-122"/>
                </a:rPr>
                <a:t>例如</a:t>
              </a:r>
              <a:r>
                <a:rPr lang="en-US" altLang="zh-CN" sz="2800" b="1">
                  <a:ea typeface="宋体" panose="02010600030101010101" pitchFamily="2" charset="-122"/>
                </a:rPr>
                <a:t>:</a:t>
              </a:r>
            </a:p>
            <a:p>
              <a:pPr eaLnBrk="1" hangingPunct="1">
                <a:spcBef>
                  <a:spcPct val="50000"/>
                </a:spcBef>
              </a:pPr>
              <a:endParaRPr lang="en-US" altLang="zh-CN" sz="2800" b="1">
                <a:ea typeface="宋体" panose="02010600030101010101" pitchFamily="2" charset="-122"/>
              </a:endParaRPr>
            </a:p>
            <a:p>
              <a:pPr eaLnBrk="1" hangingPunct="1">
                <a:spcBef>
                  <a:spcPct val="50000"/>
                </a:spcBef>
              </a:pPr>
              <a:endParaRPr lang="en-US" altLang="zh-CN" sz="2800" b="1">
                <a:ea typeface="宋体" panose="02010600030101010101" pitchFamily="2" charset="-122"/>
              </a:endParaRPr>
            </a:p>
            <a:p>
              <a:pPr eaLnBrk="1" hangingPunct="1">
                <a:spcBef>
                  <a:spcPct val="50000"/>
                </a:spcBef>
              </a:pPr>
              <a:endParaRPr lang="en-US" altLang="zh-CN" sz="2800" b="1">
                <a:ea typeface="宋体" panose="02010600030101010101" pitchFamily="2" charset="-122"/>
              </a:endParaRPr>
            </a:p>
            <a:p>
              <a:pPr eaLnBrk="1" hangingPunct="1">
                <a:spcBef>
                  <a:spcPct val="50000"/>
                </a:spcBef>
              </a:pPr>
              <a:endParaRPr lang="en-US" altLang="zh-CN" sz="2800" b="1">
                <a:ea typeface="宋体" panose="02010600030101010101" pitchFamily="2" charset="-122"/>
              </a:endParaRPr>
            </a:p>
            <a:p>
              <a:pPr eaLnBrk="1" hangingPunct="1">
                <a:lnSpc>
                  <a:spcPct val="70000"/>
                </a:lnSpc>
                <a:spcBef>
                  <a:spcPct val="50000"/>
                </a:spcBef>
              </a:pPr>
              <a:endParaRPr lang="en-US" altLang="zh-CN" sz="2800" b="1">
                <a:ea typeface="宋体" panose="02010600030101010101" pitchFamily="2" charset="-122"/>
              </a:endParaRPr>
            </a:p>
            <a:p>
              <a:pPr eaLnBrk="1" hangingPunct="1">
                <a:lnSpc>
                  <a:spcPct val="60000"/>
                </a:lnSpc>
                <a:spcBef>
                  <a:spcPct val="50000"/>
                </a:spcBef>
              </a:pPr>
              <a:endParaRPr lang="zh-CN" altLang="en-US" sz="2800" b="1">
                <a:ea typeface="宋体" panose="02010600030101010101" pitchFamily="2" charset="-122"/>
              </a:endParaRPr>
            </a:p>
          </p:txBody>
        </p:sp>
        <p:sp>
          <p:nvSpPr>
            <p:cNvPr id="45074" name="Text Box 6">
              <a:extLst>
                <a:ext uri="{FF2B5EF4-FFF2-40B4-BE49-F238E27FC236}">
                  <a16:creationId xmlns:a16="http://schemas.microsoft.com/office/drawing/2014/main" id="{4C8D4E7E-AF03-4C0B-B912-2F3823B1AEA1}"/>
                </a:ext>
              </a:extLst>
            </p:cNvPr>
            <p:cNvSpPr txBox="1">
              <a:spLocks noChangeArrowheads="1"/>
            </p:cNvSpPr>
            <p:nvPr/>
          </p:nvSpPr>
          <p:spPr bwMode="auto">
            <a:xfrm>
              <a:off x="1392" y="1680"/>
              <a:ext cx="3271" cy="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ea typeface="宋体" panose="02010600030101010101" pitchFamily="2" charset="-122"/>
                </a:rPr>
                <a:t>#include &lt;stdio.h&gt;</a:t>
              </a:r>
            </a:p>
            <a:p>
              <a:pPr eaLnBrk="1" hangingPunct="1"/>
              <a:r>
                <a:rPr lang="en-US" altLang="zh-CN" sz="2800" b="1">
                  <a:ea typeface="宋体" panose="02010600030101010101" pitchFamily="2" charset="-122"/>
                </a:rPr>
                <a:t>#define PI     3.141593</a:t>
              </a:r>
            </a:p>
            <a:p>
              <a:pPr eaLnBrk="1" hangingPunct="1"/>
              <a:r>
                <a:rPr lang="en-US" altLang="zh-CN" sz="2800" b="1">
                  <a:ea typeface="宋体" panose="02010600030101010101" pitchFamily="2" charset="-122"/>
                </a:rPr>
                <a:t>main() </a:t>
              </a:r>
            </a:p>
            <a:p>
              <a:pPr eaLnBrk="1" hangingPunct="1"/>
              <a:r>
                <a:rPr lang="en-US" altLang="zh-CN" sz="2800" b="1">
                  <a:ea typeface="宋体" panose="02010600030101010101" pitchFamily="2" charset="-122"/>
                </a:rPr>
                <a:t>{</a:t>
              </a:r>
            </a:p>
            <a:p>
              <a:pPr eaLnBrk="1" hangingPunct="1"/>
              <a:r>
                <a:rPr lang="en-US" altLang="zh-CN" sz="2800" b="1">
                  <a:ea typeface="宋体" panose="02010600030101010101" pitchFamily="2" charset="-122"/>
                </a:rPr>
                <a:t>	float luas;</a:t>
              </a:r>
            </a:p>
            <a:p>
              <a:pPr eaLnBrk="1" hangingPunct="1"/>
              <a:r>
                <a:rPr lang="en-US" altLang="zh-CN" sz="2800" b="1">
                  <a:ea typeface="宋体" panose="02010600030101010101" pitchFamily="2" charset="-122"/>
                </a:rPr>
                <a:t>	luas = PI * 7 * 7;</a:t>
              </a:r>
            </a:p>
            <a:p>
              <a:pPr eaLnBrk="1" hangingPunct="1"/>
              <a:r>
                <a:rPr lang="en-US" altLang="zh-CN" sz="2800" b="1">
                  <a:ea typeface="宋体" panose="02010600030101010101" pitchFamily="2" charset="-122"/>
                </a:rPr>
                <a:t>	printf(“Luas %.2f:”, luas);</a:t>
              </a:r>
            </a:p>
            <a:p>
              <a:pPr eaLnBrk="1" hangingPunct="1"/>
              <a:r>
                <a:rPr lang="en-US" altLang="zh-CN" sz="2800" b="1">
                  <a:ea typeface="宋体" panose="02010600030101010101" pitchFamily="2" charset="-122"/>
                </a:rPr>
                <a:t>}</a:t>
              </a:r>
            </a:p>
          </p:txBody>
        </p:sp>
      </p:grpSp>
      <p:grpSp>
        <p:nvGrpSpPr>
          <p:cNvPr id="3" name="Group 7">
            <a:extLst>
              <a:ext uri="{FF2B5EF4-FFF2-40B4-BE49-F238E27FC236}">
                <a16:creationId xmlns:a16="http://schemas.microsoft.com/office/drawing/2014/main" id="{B46D2472-5519-44F4-9850-2945CA3C52E2}"/>
              </a:ext>
            </a:extLst>
          </p:cNvPr>
          <p:cNvGrpSpPr>
            <a:grpSpLocks/>
          </p:cNvGrpSpPr>
          <p:nvPr/>
        </p:nvGrpSpPr>
        <p:grpSpPr bwMode="auto">
          <a:xfrm>
            <a:off x="4953000" y="2011363"/>
            <a:ext cx="5562600" cy="3268662"/>
            <a:chOff x="2112" y="1257"/>
            <a:chExt cx="3504" cy="2059"/>
          </a:xfrm>
        </p:grpSpPr>
        <p:sp>
          <p:nvSpPr>
            <p:cNvPr id="202760" name="Rectangle 8">
              <a:extLst>
                <a:ext uri="{FF2B5EF4-FFF2-40B4-BE49-F238E27FC236}">
                  <a16:creationId xmlns:a16="http://schemas.microsoft.com/office/drawing/2014/main" id="{90025BC2-6493-46BD-8502-0F19C405BAB4}"/>
                </a:ext>
              </a:extLst>
            </p:cNvPr>
            <p:cNvSpPr>
              <a:spLocks noChangeArrowheads="1"/>
            </p:cNvSpPr>
            <p:nvPr/>
          </p:nvSpPr>
          <p:spPr bwMode="auto">
            <a:xfrm>
              <a:off x="2112" y="1968"/>
              <a:ext cx="344" cy="316"/>
            </a:xfrm>
            <a:prstGeom prst="rect">
              <a:avLst/>
            </a:prstGeom>
            <a:noFill/>
            <a:ln w="57150">
              <a:solidFill>
                <a:srgbClr val="FF3300"/>
              </a:solidFill>
              <a:miter lim="800000"/>
              <a:headEnd/>
              <a:tailEnd/>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45068" name="Text Box 9">
              <a:extLst>
                <a:ext uri="{FF2B5EF4-FFF2-40B4-BE49-F238E27FC236}">
                  <a16:creationId xmlns:a16="http://schemas.microsoft.com/office/drawing/2014/main" id="{097565D8-8803-44A6-A213-89F931DFB6A5}"/>
                </a:ext>
              </a:extLst>
            </p:cNvPr>
            <p:cNvSpPr txBox="1">
              <a:spLocks noChangeArrowheads="1"/>
            </p:cNvSpPr>
            <p:nvPr/>
          </p:nvSpPr>
          <p:spPr bwMode="auto">
            <a:xfrm>
              <a:off x="3744" y="2255"/>
              <a:ext cx="7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2800" b="1">
                  <a:solidFill>
                    <a:srgbClr val="FF3300"/>
                  </a:solidFill>
                  <a:latin typeface="Comic Sans MS" panose="030F0702030302020204" pitchFamily="66" charset="0"/>
                  <a:ea typeface="宋体" panose="02010600030101010101" pitchFamily="2" charset="-122"/>
                </a:rPr>
                <a:t>宏常量</a:t>
              </a:r>
              <a:endParaRPr lang="en-US" altLang="zh-CN" sz="2800" b="1">
                <a:solidFill>
                  <a:srgbClr val="FF3300"/>
                </a:solidFill>
                <a:latin typeface="Comic Sans MS" panose="030F0702030302020204" pitchFamily="66" charset="0"/>
                <a:ea typeface="宋体" panose="02010600030101010101" pitchFamily="2" charset="-122"/>
              </a:endParaRPr>
            </a:p>
          </p:txBody>
        </p:sp>
        <p:sp>
          <p:nvSpPr>
            <p:cNvPr id="202762" name="Rectangle 10">
              <a:extLst>
                <a:ext uri="{FF2B5EF4-FFF2-40B4-BE49-F238E27FC236}">
                  <a16:creationId xmlns:a16="http://schemas.microsoft.com/office/drawing/2014/main" id="{72D99A1B-89B0-481A-B1D8-EE562F5AE549}"/>
                </a:ext>
              </a:extLst>
            </p:cNvPr>
            <p:cNvSpPr>
              <a:spLocks noChangeArrowheads="1"/>
            </p:cNvSpPr>
            <p:nvPr/>
          </p:nvSpPr>
          <p:spPr bwMode="auto">
            <a:xfrm>
              <a:off x="2592" y="3046"/>
              <a:ext cx="289" cy="270"/>
            </a:xfrm>
            <a:prstGeom prst="rect">
              <a:avLst/>
            </a:prstGeom>
            <a:noFill/>
            <a:ln w="57150">
              <a:solidFill>
                <a:srgbClr val="FF3300"/>
              </a:solidFill>
              <a:miter lim="800000"/>
              <a:headEnd/>
              <a:tailEnd/>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202763" name="Line 11">
              <a:extLst>
                <a:ext uri="{FF2B5EF4-FFF2-40B4-BE49-F238E27FC236}">
                  <a16:creationId xmlns:a16="http://schemas.microsoft.com/office/drawing/2014/main" id="{D5A167BD-F0CD-4E17-9EE2-2625C0A8CE76}"/>
                </a:ext>
              </a:extLst>
            </p:cNvPr>
            <p:cNvSpPr>
              <a:spLocks noChangeShapeType="1"/>
            </p:cNvSpPr>
            <p:nvPr/>
          </p:nvSpPr>
          <p:spPr bwMode="auto">
            <a:xfrm flipH="1" flipV="1">
              <a:off x="2523" y="2228"/>
              <a:ext cx="1221" cy="172"/>
            </a:xfrm>
            <a:prstGeom prst="line">
              <a:avLst/>
            </a:prstGeom>
            <a:noFill/>
            <a:ln w="57150">
              <a:solidFill>
                <a:srgbClr val="FF3300"/>
              </a:solidFill>
              <a:round/>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2764" name="Line 12">
              <a:extLst>
                <a:ext uri="{FF2B5EF4-FFF2-40B4-BE49-F238E27FC236}">
                  <a16:creationId xmlns:a16="http://schemas.microsoft.com/office/drawing/2014/main" id="{9FBA3A5C-A8E4-4508-BCD0-9F9BAE1E6AF3}"/>
                </a:ext>
              </a:extLst>
            </p:cNvPr>
            <p:cNvSpPr>
              <a:spLocks noChangeShapeType="1"/>
            </p:cNvSpPr>
            <p:nvPr/>
          </p:nvSpPr>
          <p:spPr bwMode="auto">
            <a:xfrm flipH="1">
              <a:off x="2931" y="2544"/>
              <a:ext cx="861" cy="576"/>
            </a:xfrm>
            <a:prstGeom prst="line">
              <a:avLst/>
            </a:prstGeom>
            <a:noFill/>
            <a:ln w="57150">
              <a:solidFill>
                <a:srgbClr val="FF3300"/>
              </a:solidFill>
              <a:round/>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2765" name="Text Box 13">
              <a:extLst>
                <a:ext uri="{FF2B5EF4-FFF2-40B4-BE49-F238E27FC236}">
                  <a16:creationId xmlns:a16="http://schemas.microsoft.com/office/drawing/2014/main" id="{D7482267-8CA0-48A6-A735-3E7FA8D916C9}"/>
                </a:ext>
              </a:extLst>
            </p:cNvPr>
            <p:cNvSpPr txBox="1">
              <a:spLocks noChangeArrowheads="1"/>
            </p:cNvSpPr>
            <p:nvPr/>
          </p:nvSpPr>
          <p:spPr bwMode="auto">
            <a:xfrm>
              <a:off x="3072" y="1257"/>
              <a:ext cx="2544" cy="330"/>
            </a:xfrm>
            <a:prstGeom prst="rect">
              <a:avLst/>
            </a:prstGeom>
            <a:solidFill>
              <a:srgbClr val="D7D31D"/>
            </a:solidFill>
            <a:ln w="9525">
              <a:noFill/>
              <a:miter lim="800000"/>
              <a:headEnd/>
              <a:tailEnd/>
            </a:ln>
            <a:effectLst/>
          </p:spPr>
          <p:txBody>
            <a:bodyPr>
              <a:spAutoFit/>
            </a:bodyPr>
            <a:lstStyle/>
            <a:p>
              <a:pPr algn="ctr" eaLnBrk="1" hangingPunct="1">
                <a:spcBef>
                  <a:spcPct val="50000"/>
                </a:spcBef>
                <a:defRPr/>
              </a:pPr>
              <a:r>
                <a:rPr lang="zh-CN" altLang="en-US" sz="2800" b="1" dirty="0">
                  <a:solidFill>
                    <a:srgbClr val="FC2906"/>
                  </a:solidFill>
                  <a:effectLst>
                    <a:outerShdw blurRad="38100" dist="38100" dir="2700000" algn="tl">
                      <a:srgbClr val="000000"/>
                    </a:outerShdw>
                  </a:effectLst>
                  <a:latin typeface="Comic Sans MS" pitchFamily="66" charset="0"/>
                  <a:ea typeface="宋体" pitchFamily="2" charset="-122"/>
                </a:rPr>
                <a:t>预处理前</a:t>
              </a:r>
              <a:endParaRPr lang="en-US" altLang="zh-CN" sz="2800" b="1" dirty="0">
                <a:solidFill>
                  <a:srgbClr val="FC2906"/>
                </a:solidFill>
                <a:effectLst>
                  <a:outerShdw blurRad="38100" dist="38100" dir="2700000" algn="tl">
                    <a:srgbClr val="000000"/>
                  </a:outerShdw>
                </a:effectLst>
                <a:latin typeface="Comic Sans MS" pitchFamily="66" charset="0"/>
                <a:ea typeface="宋体" pitchFamily="2" charset="-122"/>
              </a:endParaRPr>
            </a:p>
          </p:txBody>
        </p:sp>
      </p:grpSp>
      <p:grpSp>
        <p:nvGrpSpPr>
          <p:cNvPr id="4" name="Group 14">
            <a:extLst>
              <a:ext uri="{FF2B5EF4-FFF2-40B4-BE49-F238E27FC236}">
                <a16:creationId xmlns:a16="http://schemas.microsoft.com/office/drawing/2014/main" id="{85DE7774-C8F7-431F-B7B9-03AF305BA4C3}"/>
              </a:ext>
            </a:extLst>
          </p:cNvPr>
          <p:cNvGrpSpPr>
            <a:grpSpLocks/>
          </p:cNvGrpSpPr>
          <p:nvPr/>
        </p:nvGrpSpPr>
        <p:grpSpPr bwMode="auto">
          <a:xfrm>
            <a:off x="2743200" y="2011363"/>
            <a:ext cx="7812088" cy="4184650"/>
            <a:chOff x="2085" y="1187"/>
            <a:chExt cx="4873" cy="2636"/>
          </a:xfrm>
        </p:grpSpPr>
        <p:sp>
          <p:nvSpPr>
            <p:cNvPr id="45063" name="Text Box 15">
              <a:extLst>
                <a:ext uri="{FF2B5EF4-FFF2-40B4-BE49-F238E27FC236}">
                  <a16:creationId xmlns:a16="http://schemas.microsoft.com/office/drawing/2014/main" id="{FF9AD883-7B72-4478-A919-C696D95A1C1D}"/>
                </a:ext>
              </a:extLst>
            </p:cNvPr>
            <p:cNvSpPr txBox="1">
              <a:spLocks noChangeArrowheads="1"/>
            </p:cNvSpPr>
            <p:nvPr/>
          </p:nvSpPr>
          <p:spPr bwMode="auto">
            <a:xfrm>
              <a:off x="2085" y="1243"/>
              <a:ext cx="4752" cy="258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CN" altLang="en-US" sz="2800" b="1">
                  <a:ea typeface="宋体" panose="02010600030101010101" pitchFamily="2" charset="-122"/>
                </a:rPr>
                <a:t>例如</a:t>
              </a:r>
              <a:r>
                <a:rPr lang="en-US" altLang="zh-CN" sz="2800" b="1">
                  <a:ea typeface="宋体" panose="02010600030101010101" pitchFamily="2" charset="-122"/>
                </a:rPr>
                <a:t>:</a:t>
              </a:r>
            </a:p>
            <a:p>
              <a:pPr eaLnBrk="1" hangingPunct="1">
                <a:spcBef>
                  <a:spcPct val="50000"/>
                </a:spcBef>
              </a:pPr>
              <a:endParaRPr lang="en-US" altLang="zh-CN" sz="2800" b="1">
                <a:ea typeface="宋体" panose="02010600030101010101" pitchFamily="2" charset="-122"/>
              </a:endParaRPr>
            </a:p>
            <a:p>
              <a:pPr eaLnBrk="1" hangingPunct="1">
                <a:spcBef>
                  <a:spcPct val="50000"/>
                </a:spcBef>
              </a:pPr>
              <a:endParaRPr lang="en-US" altLang="zh-CN" sz="2800" b="1">
                <a:ea typeface="宋体" panose="02010600030101010101" pitchFamily="2" charset="-122"/>
              </a:endParaRPr>
            </a:p>
            <a:p>
              <a:pPr eaLnBrk="1" hangingPunct="1">
                <a:spcBef>
                  <a:spcPct val="50000"/>
                </a:spcBef>
              </a:pPr>
              <a:endParaRPr lang="en-US" altLang="zh-CN" sz="2800" b="1">
                <a:ea typeface="宋体" panose="02010600030101010101" pitchFamily="2" charset="-122"/>
              </a:endParaRPr>
            </a:p>
            <a:p>
              <a:pPr eaLnBrk="1" hangingPunct="1">
                <a:spcBef>
                  <a:spcPct val="50000"/>
                </a:spcBef>
              </a:pPr>
              <a:endParaRPr lang="en-US" altLang="zh-CN" sz="2800" b="1">
                <a:ea typeface="宋体" panose="02010600030101010101" pitchFamily="2" charset="-122"/>
              </a:endParaRPr>
            </a:p>
            <a:p>
              <a:pPr eaLnBrk="1" hangingPunct="1">
                <a:lnSpc>
                  <a:spcPct val="70000"/>
                </a:lnSpc>
                <a:spcBef>
                  <a:spcPct val="50000"/>
                </a:spcBef>
              </a:pPr>
              <a:endParaRPr lang="en-US" altLang="zh-CN" sz="2800" b="1">
                <a:ea typeface="宋体" panose="02010600030101010101" pitchFamily="2" charset="-122"/>
              </a:endParaRPr>
            </a:p>
            <a:p>
              <a:pPr eaLnBrk="1" hangingPunct="1">
                <a:lnSpc>
                  <a:spcPct val="60000"/>
                </a:lnSpc>
                <a:spcBef>
                  <a:spcPct val="50000"/>
                </a:spcBef>
              </a:pPr>
              <a:endParaRPr lang="zh-CN" altLang="en-US" sz="2800" b="1">
                <a:ea typeface="宋体" panose="02010600030101010101" pitchFamily="2" charset="-122"/>
              </a:endParaRPr>
            </a:p>
          </p:txBody>
        </p:sp>
        <p:sp>
          <p:nvSpPr>
            <p:cNvPr id="45064" name="Text Box 16">
              <a:extLst>
                <a:ext uri="{FF2B5EF4-FFF2-40B4-BE49-F238E27FC236}">
                  <a16:creationId xmlns:a16="http://schemas.microsoft.com/office/drawing/2014/main" id="{3F431193-EC21-4237-A75C-1EB6DA254180}"/>
                </a:ext>
              </a:extLst>
            </p:cNvPr>
            <p:cNvSpPr txBox="1">
              <a:spLocks noChangeArrowheads="1"/>
            </p:cNvSpPr>
            <p:nvPr/>
          </p:nvSpPr>
          <p:spPr bwMode="auto">
            <a:xfrm>
              <a:off x="2702" y="1600"/>
              <a:ext cx="3239" cy="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ea typeface="宋体" panose="02010600030101010101" pitchFamily="2" charset="-122"/>
                </a:rPr>
                <a:t>#include &lt;stdio.h&gt;</a:t>
              </a:r>
            </a:p>
            <a:p>
              <a:pPr eaLnBrk="1" hangingPunct="1"/>
              <a:r>
                <a:rPr lang="en-US" altLang="zh-CN" sz="2800" b="1">
                  <a:ea typeface="宋体" panose="02010600030101010101" pitchFamily="2" charset="-122"/>
                </a:rPr>
                <a:t>#define PI     3.141593</a:t>
              </a:r>
            </a:p>
            <a:p>
              <a:pPr eaLnBrk="1" hangingPunct="1"/>
              <a:r>
                <a:rPr lang="en-US" altLang="zh-CN" sz="2800" b="1">
                  <a:ea typeface="宋体" panose="02010600030101010101" pitchFamily="2" charset="-122"/>
                </a:rPr>
                <a:t>main()</a:t>
              </a:r>
            </a:p>
            <a:p>
              <a:pPr eaLnBrk="1" hangingPunct="1"/>
              <a:r>
                <a:rPr lang="en-US" altLang="zh-CN" sz="2800" b="1">
                  <a:ea typeface="宋体" panose="02010600030101010101" pitchFamily="2" charset="-122"/>
                </a:rPr>
                <a:t>{</a:t>
              </a:r>
            </a:p>
            <a:p>
              <a:pPr eaLnBrk="1" hangingPunct="1"/>
              <a:r>
                <a:rPr lang="en-US" altLang="zh-CN" sz="2800" b="1">
                  <a:ea typeface="宋体" panose="02010600030101010101" pitchFamily="2" charset="-122"/>
                </a:rPr>
                <a:t>	float luas;</a:t>
              </a:r>
            </a:p>
            <a:p>
              <a:pPr eaLnBrk="1" hangingPunct="1"/>
              <a:r>
                <a:rPr lang="en-US" altLang="zh-CN" sz="2800" b="1">
                  <a:ea typeface="宋体" panose="02010600030101010101" pitchFamily="2" charset="-122"/>
                </a:rPr>
                <a:t>	luas = 3.141593 * 7 * 7;</a:t>
              </a:r>
            </a:p>
            <a:p>
              <a:pPr eaLnBrk="1" hangingPunct="1"/>
              <a:r>
                <a:rPr lang="en-US" altLang="zh-CN" sz="2800" b="1">
                  <a:ea typeface="宋体" panose="02010600030101010101" pitchFamily="2" charset="-122"/>
                </a:rPr>
                <a:t>	printf(“Luas %.2f:”, luas);</a:t>
              </a:r>
            </a:p>
            <a:p>
              <a:pPr eaLnBrk="1" hangingPunct="1"/>
              <a:r>
                <a:rPr lang="en-US" altLang="zh-CN" sz="2800" b="1">
                  <a:ea typeface="宋体" panose="02010600030101010101" pitchFamily="2" charset="-122"/>
                </a:rPr>
                <a:t>}</a:t>
              </a:r>
            </a:p>
          </p:txBody>
        </p:sp>
        <p:sp>
          <p:nvSpPr>
            <p:cNvPr id="202769" name="Rectangle 17">
              <a:extLst>
                <a:ext uri="{FF2B5EF4-FFF2-40B4-BE49-F238E27FC236}">
                  <a16:creationId xmlns:a16="http://schemas.microsoft.com/office/drawing/2014/main" id="{0397E22B-2AF4-41CB-A3AD-3954F67C9884}"/>
                </a:ext>
              </a:extLst>
            </p:cNvPr>
            <p:cNvSpPr>
              <a:spLocks noChangeArrowheads="1"/>
            </p:cNvSpPr>
            <p:nvPr/>
          </p:nvSpPr>
          <p:spPr bwMode="auto">
            <a:xfrm>
              <a:off x="3907" y="2963"/>
              <a:ext cx="919" cy="270"/>
            </a:xfrm>
            <a:prstGeom prst="rect">
              <a:avLst/>
            </a:prstGeom>
            <a:noFill/>
            <a:ln w="57150">
              <a:solidFill>
                <a:srgbClr val="FF3300"/>
              </a:solidFill>
              <a:miter lim="800000"/>
              <a:headEnd/>
              <a:tailEnd/>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202770" name="Text Box 18">
              <a:extLst>
                <a:ext uri="{FF2B5EF4-FFF2-40B4-BE49-F238E27FC236}">
                  <a16:creationId xmlns:a16="http://schemas.microsoft.com/office/drawing/2014/main" id="{33787E75-04C7-46B6-9856-4D92445FDBC8}"/>
                </a:ext>
              </a:extLst>
            </p:cNvPr>
            <p:cNvSpPr txBox="1">
              <a:spLocks noChangeArrowheads="1"/>
            </p:cNvSpPr>
            <p:nvPr/>
          </p:nvSpPr>
          <p:spPr bwMode="auto">
            <a:xfrm>
              <a:off x="4414" y="1187"/>
              <a:ext cx="2544" cy="330"/>
            </a:xfrm>
            <a:prstGeom prst="rect">
              <a:avLst/>
            </a:prstGeom>
            <a:solidFill>
              <a:srgbClr val="D7D31D"/>
            </a:solidFill>
            <a:ln w="9525">
              <a:noFill/>
              <a:miter lim="800000"/>
              <a:headEnd/>
              <a:tailEnd/>
            </a:ln>
            <a:effectLst/>
          </p:spPr>
          <p:txBody>
            <a:bodyPr>
              <a:spAutoFit/>
            </a:bodyPr>
            <a:lstStyle/>
            <a:p>
              <a:pPr algn="ctr" eaLnBrk="1" hangingPunct="1">
                <a:spcBef>
                  <a:spcPct val="50000"/>
                </a:spcBef>
                <a:defRPr/>
              </a:pPr>
              <a:r>
                <a:rPr lang="zh-CN" altLang="en-US" sz="2800" b="1" dirty="0">
                  <a:solidFill>
                    <a:srgbClr val="FC2906"/>
                  </a:solidFill>
                  <a:effectLst>
                    <a:outerShdw blurRad="38100" dist="38100" dir="2700000" algn="tl">
                      <a:srgbClr val="000000"/>
                    </a:outerShdw>
                  </a:effectLst>
                  <a:latin typeface="Comic Sans MS" pitchFamily="66" charset="0"/>
                  <a:ea typeface="宋体" pitchFamily="2" charset="-122"/>
                </a:rPr>
                <a:t>预处理后</a:t>
              </a:r>
              <a:endParaRPr lang="en-US" altLang="zh-CN" sz="2800" b="1" dirty="0">
                <a:solidFill>
                  <a:srgbClr val="FC2906"/>
                </a:solidFill>
                <a:effectLst>
                  <a:outerShdw blurRad="38100" dist="38100" dir="2700000" algn="tl">
                    <a:srgbClr val="000000"/>
                  </a:outerShdw>
                </a:effectLst>
                <a:latin typeface="Comic Sans MS" pitchFamily="66"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E89E5326-A4B6-48E3-A2C2-C852A9E9C0B4}"/>
              </a:ext>
            </a:extLst>
          </p:cNvPr>
          <p:cNvSpPr>
            <a:spLocks noGrp="1" noChangeArrowheads="1"/>
          </p:cNvSpPr>
          <p:nvPr>
            <p:ph type="title"/>
          </p:nvPr>
        </p:nvSpPr>
        <p:spPr/>
        <p:txBody>
          <a:bodyPr/>
          <a:lstStyle/>
          <a:p>
            <a:pPr>
              <a:defRPr/>
            </a:pPr>
            <a:r>
              <a:rPr lang="zh-CN" altLang="en-US"/>
              <a:t>本章学习内容</a:t>
            </a:r>
          </a:p>
        </p:txBody>
      </p:sp>
      <p:sp>
        <p:nvSpPr>
          <p:cNvPr id="184323" name="Rectangle 3">
            <a:extLst>
              <a:ext uri="{FF2B5EF4-FFF2-40B4-BE49-F238E27FC236}">
                <a16:creationId xmlns:a16="http://schemas.microsoft.com/office/drawing/2014/main" id="{23048614-2BA9-4DE1-8D44-652946D77217}"/>
              </a:ext>
            </a:extLst>
          </p:cNvPr>
          <p:cNvSpPr>
            <a:spLocks noGrp="1" noChangeArrowheads="1"/>
          </p:cNvSpPr>
          <p:nvPr>
            <p:ph type="body" idx="1"/>
          </p:nvPr>
        </p:nvSpPr>
        <p:spPr>
          <a:xfrm>
            <a:off x="2209800" y="1697038"/>
            <a:ext cx="7558088" cy="4611687"/>
          </a:xfrm>
        </p:spPr>
        <p:txBody>
          <a:bodyPr/>
          <a:lstStyle/>
          <a:p>
            <a:pPr>
              <a:lnSpc>
                <a:spcPct val="110000"/>
              </a:lnSpc>
              <a:defRPr/>
            </a:pPr>
            <a:r>
              <a:rPr lang="en-US" altLang="zh-CN">
                <a:ea typeface="宋体" pitchFamily="2" charset="-122"/>
              </a:rPr>
              <a:t>C</a:t>
            </a:r>
            <a:r>
              <a:rPr lang="zh-CN" altLang="en-US">
                <a:ea typeface="宋体" pitchFamily="2" charset="-122"/>
              </a:rPr>
              <a:t>语言的特点</a:t>
            </a:r>
          </a:p>
          <a:p>
            <a:pPr>
              <a:lnSpc>
                <a:spcPct val="110000"/>
              </a:lnSpc>
              <a:defRPr/>
            </a:pPr>
            <a:r>
              <a:rPr lang="en-US" altLang="zh-CN">
                <a:ea typeface="宋体" pitchFamily="2" charset="-122"/>
              </a:rPr>
              <a:t>C</a:t>
            </a:r>
            <a:r>
              <a:rPr lang="zh-CN" altLang="en-US">
                <a:ea typeface="宋体" pitchFamily="2" charset="-122"/>
              </a:rPr>
              <a:t>程序的基本结构</a:t>
            </a:r>
          </a:p>
          <a:p>
            <a:pPr>
              <a:lnSpc>
                <a:spcPct val="110000"/>
              </a:lnSpc>
              <a:defRPr/>
            </a:pPr>
            <a:r>
              <a:rPr lang="zh-CN" altLang="en-US">
                <a:ea typeface="宋体" pitchFamily="2" charset="-122"/>
              </a:rPr>
              <a:t>编辑、编译、链接、运行</a:t>
            </a:r>
            <a:r>
              <a:rPr lang="en-US" altLang="zh-CN">
                <a:ea typeface="宋体" pitchFamily="2" charset="-122"/>
              </a:rPr>
              <a:t>C</a:t>
            </a:r>
            <a:r>
              <a:rPr lang="zh-CN" altLang="en-US">
                <a:ea typeface="宋体" pitchFamily="2" charset="-122"/>
              </a:rPr>
              <a:t>语言程序的环境、方法和步骤</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13B0565C-A7B2-4910-A85E-398235B9E30B}"/>
              </a:ext>
            </a:extLst>
          </p:cNvPr>
          <p:cNvSpPr>
            <a:spLocks noGrp="1" noChangeArrowheads="1"/>
          </p:cNvSpPr>
          <p:nvPr>
            <p:ph type="title"/>
          </p:nvPr>
        </p:nvSpPr>
        <p:spPr/>
        <p:txBody>
          <a:bodyPr/>
          <a:lstStyle/>
          <a:p>
            <a:pPr>
              <a:defRPr/>
            </a:pPr>
            <a:r>
              <a:rPr lang="zh-CN" altLang="en-US" sz="3600"/>
              <a:t>打印华氏温度与摄氏温度对照表</a:t>
            </a:r>
          </a:p>
        </p:txBody>
      </p:sp>
      <p:sp>
        <p:nvSpPr>
          <p:cNvPr id="144387" name="Rectangle 3">
            <a:extLst>
              <a:ext uri="{FF2B5EF4-FFF2-40B4-BE49-F238E27FC236}">
                <a16:creationId xmlns:a16="http://schemas.microsoft.com/office/drawing/2014/main" id="{310025B6-CD88-4521-B0E8-EC5BA4F90A49}"/>
              </a:ext>
            </a:extLst>
          </p:cNvPr>
          <p:cNvSpPr>
            <a:spLocks noGrp="1" noChangeArrowheads="1"/>
          </p:cNvSpPr>
          <p:nvPr>
            <p:ph type="body" idx="1"/>
          </p:nvPr>
        </p:nvSpPr>
        <p:spPr>
          <a:xfrm>
            <a:off x="2209800" y="1697038"/>
            <a:ext cx="3886200" cy="1296987"/>
          </a:xfrm>
        </p:spPr>
        <p:txBody>
          <a:bodyPr/>
          <a:lstStyle/>
          <a:p>
            <a:pPr>
              <a:defRPr/>
            </a:pPr>
            <a:r>
              <a:rPr lang="zh-CN" altLang="en-US">
                <a:ea typeface="宋体" pitchFamily="2" charset="-122"/>
                <a:cs typeface="Times New Roman" pitchFamily="18" charset="0"/>
              </a:rPr>
              <a:t>计算公式：</a:t>
            </a:r>
            <a:br>
              <a:rPr lang="zh-CN" altLang="en-US">
                <a:ea typeface="宋体" pitchFamily="2" charset="-122"/>
                <a:cs typeface="Times New Roman" pitchFamily="18" charset="0"/>
              </a:rPr>
            </a:br>
            <a:r>
              <a:rPr lang="en-US" altLang="zh-CN" i="1">
                <a:ea typeface="宋体" pitchFamily="2" charset="-122"/>
                <a:cs typeface="Times New Roman" pitchFamily="18" charset="0"/>
              </a:rPr>
              <a:t>C</a:t>
            </a:r>
            <a:r>
              <a:rPr lang="en-US" altLang="zh-CN">
                <a:ea typeface="宋体" pitchFamily="2" charset="-122"/>
                <a:cs typeface="Times New Roman" pitchFamily="18" charset="0"/>
              </a:rPr>
              <a:t>=(5/9)(</a:t>
            </a:r>
            <a:r>
              <a:rPr lang="en-US" altLang="zh-CN" i="1">
                <a:ea typeface="宋体" pitchFamily="2" charset="-122"/>
                <a:cs typeface="Times New Roman" pitchFamily="18" charset="0"/>
              </a:rPr>
              <a:t>F</a:t>
            </a:r>
            <a:r>
              <a:rPr lang="en-US" altLang="zh-CN">
                <a:ea typeface="宋体" pitchFamily="2" charset="-122"/>
                <a:cs typeface="Times New Roman" pitchFamily="18" charset="0"/>
              </a:rPr>
              <a:t>-32)</a:t>
            </a:r>
          </a:p>
        </p:txBody>
      </p:sp>
      <p:graphicFrame>
        <p:nvGraphicFramePr>
          <p:cNvPr id="46084" name="Object 4">
            <a:extLst>
              <a:ext uri="{FF2B5EF4-FFF2-40B4-BE49-F238E27FC236}">
                <a16:creationId xmlns:a16="http://schemas.microsoft.com/office/drawing/2014/main" id="{8C0E696D-7FA2-403E-A730-B1E3AE9A1F4E}"/>
              </a:ext>
            </a:extLst>
          </p:cNvPr>
          <p:cNvGraphicFramePr>
            <a:graphicFrameLocks noChangeAspect="1"/>
          </p:cNvGraphicFramePr>
          <p:nvPr/>
        </p:nvGraphicFramePr>
        <p:xfrm>
          <a:off x="7319963" y="1412875"/>
          <a:ext cx="2016125" cy="4895850"/>
        </p:xfrm>
        <a:graphic>
          <a:graphicData uri="http://schemas.openxmlformats.org/presentationml/2006/ole">
            <mc:AlternateContent xmlns:mc="http://schemas.openxmlformats.org/markup-compatibility/2006">
              <mc:Choice xmlns:v="urn:schemas-microsoft-com:vml" Requires="v">
                <p:oleObj spid="_x0000_s46086" name="位图图像" r:id="rId4" imgW="2266667" imgH="7295238" progId="Paint.Picture">
                  <p:embed/>
                </p:oleObj>
              </mc:Choice>
              <mc:Fallback>
                <p:oleObj name="位图图像" r:id="rId4" imgW="2266667" imgH="729523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963" y="1412875"/>
                        <a:ext cx="2016125" cy="4895850"/>
                      </a:xfrm>
                      <a:prstGeom prst="rect">
                        <a:avLst/>
                      </a:prstGeom>
                      <a:solidFill>
                        <a:srgbClr val="0033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389" name="Rectangle 5">
            <a:extLst>
              <a:ext uri="{FF2B5EF4-FFF2-40B4-BE49-F238E27FC236}">
                <a16:creationId xmlns:a16="http://schemas.microsoft.com/office/drawing/2014/main" id="{33D8481A-4D7A-4E4B-B82D-FC00B243A63C}"/>
              </a:ext>
            </a:extLst>
          </p:cNvPr>
          <p:cNvSpPr>
            <a:spLocks noChangeArrowheads="1"/>
          </p:cNvSpPr>
          <p:nvPr/>
        </p:nvSpPr>
        <p:spPr bwMode="auto">
          <a:xfrm>
            <a:off x="4259263" y="6308725"/>
            <a:ext cx="3241675" cy="360363"/>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73F6F47C-4FD8-4951-8D67-DBA131A02D26}"/>
              </a:ext>
            </a:extLst>
          </p:cNvPr>
          <p:cNvSpPr>
            <a:spLocks noGrp="1" noChangeArrowheads="1"/>
          </p:cNvSpPr>
          <p:nvPr>
            <p:ph type="title"/>
          </p:nvPr>
        </p:nvSpPr>
        <p:spPr/>
        <p:txBody>
          <a:bodyPr/>
          <a:lstStyle/>
          <a:p>
            <a:pPr>
              <a:defRPr/>
            </a:pPr>
            <a:r>
              <a:rPr lang="zh-CN" altLang="en-US" sz="4000"/>
              <a:t>打印华氏温度与摄氏温度对照表</a:t>
            </a:r>
          </a:p>
        </p:txBody>
      </p:sp>
      <p:sp>
        <p:nvSpPr>
          <p:cNvPr id="146435" name="Rectangle 3">
            <a:extLst>
              <a:ext uri="{FF2B5EF4-FFF2-40B4-BE49-F238E27FC236}">
                <a16:creationId xmlns:a16="http://schemas.microsoft.com/office/drawing/2014/main" id="{42ED7FF1-3198-4497-A264-DF7854AF85E8}"/>
              </a:ext>
            </a:extLst>
          </p:cNvPr>
          <p:cNvSpPr>
            <a:spLocks noGrp="1" noChangeArrowheads="1"/>
          </p:cNvSpPr>
          <p:nvPr>
            <p:ph type="body" idx="1"/>
          </p:nvPr>
        </p:nvSpPr>
        <p:spPr>
          <a:xfrm>
            <a:off x="2209800" y="1484313"/>
            <a:ext cx="7772400" cy="5113337"/>
          </a:xfrm>
        </p:spPr>
        <p:txBody>
          <a:bodyPr/>
          <a:lstStyle/>
          <a:p>
            <a:pPr>
              <a:lnSpc>
                <a:spcPct val="75000"/>
              </a:lnSpc>
              <a:buFont typeface="Monotype Sorts" charset="2"/>
              <a:buNone/>
              <a:defRPr/>
            </a:pPr>
            <a:r>
              <a:rPr lang="zh-CN" altLang="zh-CN" sz="1800">
                <a:solidFill>
                  <a:srgbClr val="0000FF"/>
                </a:solidFill>
                <a:latin typeface="Courier New" pitchFamily="49" charset="0"/>
                <a:ea typeface="宋体" pitchFamily="2" charset="-122"/>
                <a:cs typeface="Times New Roman" pitchFamily="18" charset="0"/>
              </a:rPr>
              <a:t>#include</a:t>
            </a:r>
            <a:r>
              <a:rPr lang="zh-CN" altLang="zh-CN" sz="1800">
                <a:solidFill>
                  <a:schemeClr val="tx1"/>
                </a:solidFill>
                <a:latin typeface="Courier New" pitchFamily="49" charset="0"/>
                <a:ea typeface="宋体" pitchFamily="2" charset="-122"/>
                <a:cs typeface="Times New Roman" pitchFamily="18" charset="0"/>
              </a:rPr>
              <a:t> &lt;stdio.h&gt;</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1800">
                <a:solidFill>
                  <a:srgbClr val="008800"/>
                </a:solidFill>
                <a:latin typeface="Courier New" pitchFamily="49" charset="0"/>
                <a:ea typeface="宋体" pitchFamily="2" charset="-122"/>
                <a:cs typeface="Times New Roman" pitchFamily="18" charset="0"/>
              </a:rPr>
              <a:t>/* 对 fahr = 0, 20, ..., 300 </a:t>
            </a:r>
            <a:endParaRPr lang="zh-CN" altLang="en-US" sz="1800">
              <a:solidFill>
                <a:srgbClr val="008800"/>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rgbClr val="008800"/>
                </a:solidFill>
                <a:latin typeface="Courier New" pitchFamily="49" charset="0"/>
                <a:ea typeface="宋体" pitchFamily="2" charset="-122"/>
                <a:cs typeface="Times New Roman" pitchFamily="18" charset="0"/>
              </a:rPr>
              <a:t>	</a:t>
            </a:r>
            <a:r>
              <a:rPr lang="zh-CN" altLang="zh-CN" sz="1800">
                <a:solidFill>
                  <a:srgbClr val="008800"/>
                </a:solidFill>
                <a:latin typeface="Courier New" pitchFamily="49" charset="0"/>
                <a:ea typeface="宋体" pitchFamily="2" charset="-122"/>
                <a:cs typeface="Times New Roman" pitchFamily="18" charset="0"/>
              </a:rPr>
              <a:t>打印华氏温度与摄氏温度对照表 */</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1800">
                <a:solidFill>
                  <a:schemeClr val="tx1"/>
                </a:solidFill>
                <a:latin typeface="Courier New" pitchFamily="49" charset="0"/>
                <a:ea typeface="宋体" pitchFamily="2" charset="-122"/>
                <a:cs typeface="Times New Roman" pitchFamily="18" charset="0"/>
              </a:rPr>
              <a:t>main()</a:t>
            </a:r>
            <a:endParaRPr lang="en-US" altLang="zh-CN"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1800">
                <a:solidFill>
                  <a:schemeClr val="tx1"/>
                </a:solidFill>
                <a:latin typeface="Courier New" pitchFamily="49" charset="0"/>
                <a:ea typeface="宋体" pitchFamily="2" charset="-122"/>
                <a:cs typeface="Times New Roman" pitchFamily="18" charset="0"/>
              </a:rPr>
              <a:t>{</a:t>
            </a:r>
            <a:r>
              <a:rPr lang="zh-CN" altLang="en-US" sz="1800">
                <a:solidFill>
                  <a:srgbClr val="0000FF"/>
                </a:solidFill>
                <a:latin typeface="Courier New" pitchFamily="49" charset="0"/>
                <a:ea typeface="宋体" pitchFamily="2" charset="-122"/>
                <a:cs typeface="Times New Roman" pitchFamily="18" charset="0"/>
              </a:rPr>
              <a:t>	</a:t>
            </a:r>
          </a:p>
          <a:p>
            <a:pPr>
              <a:lnSpc>
                <a:spcPct val="75000"/>
              </a:lnSpc>
              <a:buFont typeface="Monotype Sorts" charset="2"/>
              <a:buNone/>
              <a:defRPr/>
            </a:pPr>
            <a:r>
              <a:rPr lang="zh-CN" altLang="en-US" sz="1800">
                <a:solidFill>
                  <a:srgbClr val="0000FF"/>
                </a:solidFill>
                <a:latin typeface="Courier New" pitchFamily="49" charset="0"/>
                <a:ea typeface="宋体" pitchFamily="2" charset="-122"/>
                <a:cs typeface="Times New Roman" pitchFamily="18" charset="0"/>
              </a:rPr>
              <a:t>	</a:t>
            </a:r>
            <a:r>
              <a:rPr lang="zh-CN" altLang="zh-CN" sz="1800">
                <a:solidFill>
                  <a:srgbClr val="0000FF"/>
                </a:solidFill>
                <a:latin typeface="Courier New" pitchFamily="49" charset="0"/>
                <a:ea typeface="宋体" pitchFamily="2" charset="-122"/>
                <a:cs typeface="Times New Roman" pitchFamily="18" charset="0"/>
              </a:rPr>
              <a:t>int</a:t>
            </a:r>
            <a:r>
              <a:rPr lang="zh-CN" altLang="en-US" sz="1800">
                <a:solidFill>
                  <a:srgbClr val="0000FF"/>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fahr, celsius;</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rgbClr val="0000FF"/>
                </a:solidFill>
                <a:latin typeface="Courier New" pitchFamily="49" charset="0"/>
                <a:ea typeface="宋体" pitchFamily="2" charset="-122"/>
                <a:cs typeface="Times New Roman" pitchFamily="18" charset="0"/>
              </a:rPr>
              <a:t>int</a:t>
            </a:r>
            <a:r>
              <a:rPr lang="zh-CN" altLang="en-US" sz="1800">
                <a:solidFill>
                  <a:srgbClr val="0000FF"/>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lower, upper, step;</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lower = 0;      </a:t>
            </a:r>
            <a:r>
              <a:rPr lang="zh-CN" altLang="zh-CN" sz="1800">
                <a:solidFill>
                  <a:srgbClr val="008800"/>
                </a:solidFill>
                <a:latin typeface="Courier New" pitchFamily="49" charset="0"/>
                <a:ea typeface="宋体" pitchFamily="2" charset="-122"/>
                <a:cs typeface="Times New Roman" pitchFamily="18" charset="0"/>
              </a:rPr>
              <a:t>/* 温度表的下限 */</a:t>
            </a:r>
            <a:endParaRPr lang="zh-CN" altLang="en-US" sz="1800">
              <a:solidFill>
                <a:srgbClr val="008800"/>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upper = 300;  </a:t>
            </a: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 </a:t>
            </a:r>
            <a:r>
              <a:rPr lang="zh-CN" altLang="zh-CN" sz="1800">
                <a:solidFill>
                  <a:srgbClr val="008800"/>
                </a:solidFill>
                <a:latin typeface="Courier New" pitchFamily="49" charset="0"/>
                <a:ea typeface="宋体" pitchFamily="2" charset="-122"/>
                <a:cs typeface="Times New Roman" pitchFamily="18" charset="0"/>
              </a:rPr>
              <a:t>/* 温度表的上限 */</a:t>
            </a:r>
            <a:endParaRPr lang="zh-CN" altLang="en-US" sz="1800">
              <a:solidFill>
                <a:srgbClr val="008800"/>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step  = 20;     </a:t>
            </a:r>
            <a:r>
              <a:rPr lang="zh-CN" altLang="zh-CN" sz="1800">
                <a:solidFill>
                  <a:srgbClr val="008800"/>
                </a:solidFill>
                <a:latin typeface="Courier New" pitchFamily="49" charset="0"/>
                <a:ea typeface="宋体" pitchFamily="2" charset="-122"/>
                <a:cs typeface="Times New Roman" pitchFamily="18" charset="0"/>
              </a:rPr>
              <a:t>/* 步长 */</a:t>
            </a:r>
            <a:endParaRPr lang="zh-CN" altLang="en-US" sz="1800">
              <a:solidFill>
                <a:srgbClr val="008800"/>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fahr</a:t>
            </a: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 = lower;</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rgbClr val="0000FF"/>
                </a:solidFill>
                <a:latin typeface="Courier New" pitchFamily="49" charset="0"/>
                <a:ea typeface="宋体" pitchFamily="2" charset="-122"/>
                <a:cs typeface="Times New Roman" pitchFamily="18" charset="0"/>
              </a:rPr>
              <a:t>while</a:t>
            </a:r>
            <a:r>
              <a:rPr lang="zh-CN" altLang="zh-CN" sz="1800">
                <a:solidFill>
                  <a:schemeClr val="tx1"/>
                </a:solidFill>
                <a:latin typeface="Courier New" pitchFamily="49" charset="0"/>
                <a:ea typeface="宋体" pitchFamily="2" charset="-122"/>
                <a:cs typeface="Times New Roman" pitchFamily="18" charset="0"/>
              </a:rPr>
              <a:t> (fahr &lt;= upper) </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celsius = 5 * (fahr-32) / 9;</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printf(</a:t>
            </a:r>
            <a:r>
              <a:rPr lang="zh-CN" altLang="en-US" sz="1800">
                <a:solidFill>
                  <a:schemeClr val="tx1"/>
                </a:solidFill>
                <a:latin typeface="Courier New" pitchFamily="49" charset="0"/>
                <a:ea typeface="宋体" pitchFamily="2" charset="-122"/>
                <a:cs typeface="Times New Roman" pitchFamily="18" charset="0"/>
              </a:rPr>
              <a:t>"</a:t>
            </a:r>
            <a:r>
              <a:rPr lang="zh-CN" altLang="zh-CN" sz="1800">
                <a:solidFill>
                  <a:schemeClr val="tx1"/>
                </a:solidFill>
                <a:latin typeface="Courier New" pitchFamily="49" charset="0"/>
                <a:ea typeface="宋体" pitchFamily="2" charset="-122"/>
                <a:cs typeface="Times New Roman" pitchFamily="18" charset="0"/>
              </a:rPr>
              <a:t>%d\t%d\n</a:t>
            </a:r>
            <a:r>
              <a:rPr lang="en-US" altLang="zh-CN" sz="1800">
                <a:solidFill>
                  <a:schemeClr val="tx1"/>
                </a:solidFill>
                <a:latin typeface="Courier New" pitchFamily="49" charset="0"/>
                <a:ea typeface="宋体" pitchFamily="2" charset="-122"/>
                <a:cs typeface="Times New Roman" pitchFamily="18" charset="0"/>
              </a:rPr>
              <a:t>"</a:t>
            </a:r>
            <a:r>
              <a:rPr lang="zh-CN" altLang="zh-CN" sz="1800">
                <a:solidFill>
                  <a:schemeClr val="tx1"/>
                </a:solidFill>
                <a:latin typeface="Courier New" pitchFamily="49" charset="0"/>
                <a:ea typeface="宋体" pitchFamily="2" charset="-122"/>
                <a:cs typeface="Times New Roman" pitchFamily="18" charset="0"/>
              </a:rPr>
              <a:t>, fahr, celsius);</a:t>
            </a:r>
            <a:endParaRPr lang="en-US" altLang="zh-CN"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fahr = fahr + step;</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1800">
                <a:solidFill>
                  <a:schemeClr val="tx1"/>
                </a:solidFill>
                <a:latin typeface="Courier New" pitchFamily="49" charset="0"/>
                <a:ea typeface="宋体" pitchFamily="2" charset="-122"/>
                <a:cs typeface="Times New Roman" pitchFamily="18" charset="0"/>
              </a:rPr>
              <a:t>}</a:t>
            </a:r>
            <a:endParaRPr lang="en-US" altLang="zh-CN" sz="1800">
              <a:solidFill>
                <a:schemeClr val="tx1"/>
              </a:solidFill>
              <a:latin typeface="Courier New" pitchFamily="49" charset="0"/>
              <a:ea typeface="宋体" pitchFamily="2" charset="-122"/>
              <a:cs typeface="Times New Roman" pitchFamily="18" charset="0"/>
            </a:endParaRPr>
          </a:p>
        </p:txBody>
      </p:sp>
      <p:sp>
        <p:nvSpPr>
          <p:cNvPr id="146436" name="Rectangle 4">
            <a:extLst>
              <a:ext uri="{FF2B5EF4-FFF2-40B4-BE49-F238E27FC236}">
                <a16:creationId xmlns:a16="http://schemas.microsoft.com/office/drawing/2014/main" id="{47D78D3A-97F3-4EF7-B833-E15132821E95}"/>
              </a:ext>
            </a:extLst>
          </p:cNvPr>
          <p:cNvSpPr>
            <a:spLocks noChangeArrowheads="1"/>
          </p:cNvSpPr>
          <p:nvPr/>
        </p:nvSpPr>
        <p:spPr bwMode="auto">
          <a:xfrm>
            <a:off x="2279650" y="1700213"/>
            <a:ext cx="4537075" cy="576262"/>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6437" name="Rectangle 5">
            <a:extLst>
              <a:ext uri="{FF2B5EF4-FFF2-40B4-BE49-F238E27FC236}">
                <a16:creationId xmlns:a16="http://schemas.microsoft.com/office/drawing/2014/main" id="{E634FF3F-1A97-4BBE-A3DB-10BAF6C3C938}"/>
              </a:ext>
            </a:extLst>
          </p:cNvPr>
          <p:cNvSpPr>
            <a:spLocks noChangeArrowheads="1"/>
          </p:cNvSpPr>
          <p:nvPr/>
        </p:nvSpPr>
        <p:spPr bwMode="auto">
          <a:xfrm>
            <a:off x="2566988" y="2781300"/>
            <a:ext cx="3773487" cy="503238"/>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6438" name="Rectangle 6">
            <a:extLst>
              <a:ext uri="{FF2B5EF4-FFF2-40B4-BE49-F238E27FC236}">
                <a16:creationId xmlns:a16="http://schemas.microsoft.com/office/drawing/2014/main" id="{FA83E2B1-5494-4E8F-8CD7-29E5AD3D05A7}"/>
              </a:ext>
            </a:extLst>
          </p:cNvPr>
          <p:cNvSpPr>
            <a:spLocks noChangeArrowheads="1"/>
          </p:cNvSpPr>
          <p:nvPr/>
        </p:nvSpPr>
        <p:spPr bwMode="auto">
          <a:xfrm>
            <a:off x="2566988" y="3284538"/>
            <a:ext cx="2190750" cy="1081087"/>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6439" name="Rectangle 7">
            <a:extLst>
              <a:ext uri="{FF2B5EF4-FFF2-40B4-BE49-F238E27FC236}">
                <a16:creationId xmlns:a16="http://schemas.microsoft.com/office/drawing/2014/main" id="{2F27B1E6-539E-4242-92DC-57703E6827A7}"/>
              </a:ext>
            </a:extLst>
          </p:cNvPr>
          <p:cNvSpPr>
            <a:spLocks noChangeArrowheads="1"/>
          </p:cNvSpPr>
          <p:nvPr/>
        </p:nvSpPr>
        <p:spPr bwMode="auto">
          <a:xfrm>
            <a:off x="2566988" y="4365625"/>
            <a:ext cx="5862637" cy="1584325"/>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6440" name="Rectangle 8">
            <a:extLst>
              <a:ext uri="{FF2B5EF4-FFF2-40B4-BE49-F238E27FC236}">
                <a16:creationId xmlns:a16="http://schemas.microsoft.com/office/drawing/2014/main" id="{C7F660A0-7B60-4D36-A3BD-046C2A93B54B}"/>
              </a:ext>
            </a:extLst>
          </p:cNvPr>
          <p:cNvSpPr>
            <a:spLocks noChangeArrowheads="1"/>
          </p:cNvSpPr>
          <p:nvPr/>
        </p:nvSpPr>
        <p:spPr bwMode="auto">
          <a:xfrm>
            <a:off x="4511675" y="4840288"/>
            <a:ext cx="2808288" cy="287337"/>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6441" name="Rectangle 9">
            <a:extLst>
              <a:ext uri="{FF2B5EF4-FFF2-40B4-BE49-F238E27FC236}">
                <a16:creationId xmlns:a16="http://schemas.microsoft.com/office/drawing/2014/main" id="{3D7D2E51-EBAE-4C16-95CE-5686566A7331}"/>
              </a:ext>
            </a:extLst>
          </p:cNvPr>
          <p:cNvSpPr>
            <a:spLocks noChangeArrowheads="1"/>
          </p:cNvSpPr>
          <p:nvPr/>
        </p:nvSpPr>
        <p:spPr bwMode="auto">
          <a:xfrm>
            <a:off x="4179888" y="5129213"/>
            <a:ext cx="1411287" cy="244475"/>
          </a:xfrm>
          <a:prstGeom prst="rect">
            <a:avLst/>
          </a:prstGeom>
          <a:noFill/>
          <a:ln w="28575">
            <a:solidFill>
              <a:srgbClr val="FF00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6443" name="Rectangle 11">
            <a:extLst>
              <a:ext uri="{FF2B5EF4-FFF2-40B4-BE49-F238E27FC236}">
                <a16:creationId xmlns:a16="http://schemas.microsoft.com/office/drawing/2014/main" id="{6634FD2D-9557-4FDC-89EA-0FA2EDA452EA}"/>
              </a:ext>
            </a:extLst>
          </p:cNvPr>
          <p:cNvSpPr>
            <a:spLocks noChangeArrowheads="1"/>
          </p:cNvSpPr>
          <p:nvPr/>
        </p:nvSpPr>
        <p:spPr bwMode="auto">
          <a:xfrm>
            <a:off x="7680325" y="1484313"/>
            <a:ext cx="2881313" cy="1296987"/>
          </a:xfrm>
          <a:prstGeom prst="rect">
            <a:avLst/>
          </a:prstGeom>
          <a:noFill/>
          <a:ln w="9525">
            <a:noFill/>
            <a:miter lim="800000"/>
            <a:headEnd/>
            <a:tailEnd/>
          </a:ln>
          <a:effectLst/>
        </p:spPr>
        <p:txBody>
          <a:bodyPr lIns="92075" tIns="46037" rIns="92075" bIns="46037"/>
          <a:lstStyle/>
          <a:p>
            <a:pPr marL="374650" indent="-374650">
              <a:lnSpc>
                <a:spcPct val="95000"/>
              </a:lnSpc>
              <a:spcBef>
                <a:spcPct val="20000"/>
              </a:spcBef>
              <a:buClr>
                <a:srgbClr val="FFCC66"/>
              </a:buClr>
              <a:buSzPct val="80000"/>
              <a:buFont typeface="Monotype Sorts" charset="2"/>
              <a:buChar char=""/>
              <a:defRPr/>
            </a:pPr>
            <a:r>
              <a:rPr lang="zh-CN" altLang="en-US" sz="2800" b="1">
                <a:solidFill>
                  <a:srgbClr val="000099"/>
                </a:solidFill>
                <a:effectLst>
                  <a:outerShdw blurRad="38100" dist="38100" dir="2700000" algn="tl">
                    <a:srgbClr val="C0C0C0"/>
                  </a:outerShdw>
                </a:effectLst>
                <a:ea typeface="宋体" pitchFamily="2" charset="-122"/>
                <a:cs typeface="Times New Roman" pitchFamily="18" charset="0"/>
              </a:rPr>
              <a:t>计算公式：</a:t>
            </a:r>
            <a:br>
              <a:rPr lang="zh-CN" altLang="en-US" sz="2800" b="1">
                <a:solidFill>
                  <a:srgbClr val="000099"/>
                </a:solidFill>
                <a:effectLst>
                  <a:outerShdw blurRad="38100" dist="38100" dir="2700000" algn="tl">
                    <a:srgbClr val="C0C0C0"/>
                  </a:outerShdw>
                </a:effectLst>
                <a:ea typeface="宋体" pitchFamily="2" charset="-122"/>
                <a:cs typeface="Times New Roman" pitchFamily="18" charset="0"/>
              </a:rPr>
            </a:br>
            <a:r>
              <a:rPr lang="en-US" altLang="zh-CN" sz="2800" b="1" i="1">
                <a:solidFill>
                  <a:srgbClr val="000099"/>
                </a:solidFill>
                <a:effectLst>
                  <a:outerShdw blurRad="38100" dist="38100" dir="2700000" algn="tl">
                    <a:srgbClr val="C0C0C0"/>
                  </a:outerShdw>
                </a:effectLst>
                <a:ea typeface="宋体" pitchFamily="2" charset="-122"/>
                <a:cs typeface="Times New Roman" pitchFamily="18" charset="0"/>
              </a:rPr>
              <a:t>C</a:t>
            </a:r>
            <a:r>
              <a:rPr lang="en-US" altLang="zh-CN" sz="2800" b="1">
                <a:solidFill>
                  <a:srgbClr val="000099"/>
                </a:solidFill>
                <a:effectLst>
                  <a:outerShdw blurRad="38100" dist="38100" dir="2700000" algn="tl">
                    <a:srgbClr val="C0C0C0"/>
                  </a:outerShdw>
                </a:effectLst>
                <a:ea typeface="宋体" pitchFamily="2" charset="-122"/>
                <a:cs typeface="Times New Roman" pitchFamily="18" charset="0"/>
              </a:rPr>
              <a:t>=(5/9)(</a:t>
            </a:r>
            <a:r>
              <a:rPr lang="en-US" altLang="zh-CN" sz="2800" b="1" i="1">
                <a:solidFill>
                  <a:srgbClr val="000099"/>
                </a:solidFill>
                <a:effectLst>
                  <a:outerShdw blurRad="38100" dist="38100" dir="2700000" algn="tl">
                    <a:srgbClr val="C0C0C0"/>
                  </a:outerShdw>
                </a:effectLst>
                <a:ea typeface="宋体" pitchFamily="2" charset="-122"/>
                <a:cs typeface="Times New Roman" pitchFamily="18" charset="0"/>
              </a:rPr>
              <a:t>F</a:t>
            </a:r>
            <a:r>
              <a:rPr lang="en-US" altLang="zh-CN" sz="2800" b="1">
                <a:solidFill>
                  <a:srgbClr val="000099"/>
                </a:solidFill>
                <a:effectLst>
                  <a:outerShdw blurRad="38100" dist="38100" dir="2700000" algn="tl">
                    <a:srgbClr val="C0C0C0"/>
                  </a:outerShdw>
                </a:effectLst>
                <a:ea typeface="宋体" pitchFamily="2" charset="-122"/>
                <a:cs typeface="Times New Roman" pitchFamily="18" charset="0"/>
              </a:rPr>
              <a:t>-32)</a:t>
            </a:r>
          </a:p>
        </p:txBody>
      </p:sp>
      <p:sp>
        <p:nvSpPr>
          <p:cNvPr id="146444" name="Rectangle 12">
            <a:extLst>
              <a:ext uri="{FF2B5EF4-FFF2-40B4-BE49-F238E27FC236}">
                <a16:creationId xmlns:a16="http://schemas.microsoft.com/office/drawing/2014/main" id="{491A7C53-0C45-4B11-B33E-0DA3D581F5D6}"/>
              </a:ext>
            </a:extLst>
          </p:cNvPr>
          <p:cNvSpPr>
            <a:spLocks noChangeArrowheads="1"/>
          </p:cNvSpPr>
          <p:nvPr/>
        </p:nvSpPr>
        <p:spPr bwMode="auto">
          <a:xfrm>
            <a:off x="4259263" y="6308725"/>
            <a:ext cx="3241675" cy="360363"/>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 calcmode="lin" valueType="num">
                                      <p:cBhvr>
                                        <p:cTn id="7" dur="500" fill="hold"/>
                                        <p:tgtEl>
                                          <p:spTgt spid="146436"/>
                                        </p:tgtEl>
                                        <p:attrNameLst>
                                          <p:attrName>ppt_w</p:attrName>
                                        </p:attrNameLst>
                                      </p:cBhvr>
                                      <p:tavLst>
                                        <p:tav tm="0">
                                          <p:val>
                                            <p:strVal val="4/3*#ppt_w"/>
                                          </p:val>
                                        </p:tav>
                                        <p:tav tm="100000">
                                          <p:val>
                                            <p:strVal val="#ppt_w"/>
                                          </p:val>
                                        </p:tav>
                                      </p:tavLst>
                                    </p:anim>
                                    <p:anim calcmode="lin" valueType="num">
                                      <p:cBhvr>
                                        <p:cTn id="8" dur="500" fill="hold"/>
                                        <p:tgtEl>
                                          <p:spTgt spid="146436"/>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xit" presetSubtype="0" fill="hold" grpId="1" nodeType="clickEffect">
                                  <p:stCondLst>
                                    <p:cond delay="0"/>
                                  </p:stCondLst>
                                  <p:childTnLst>
                                    <p:animEffect transition="out" filter="fade">
                                      <p:cBhvr>
                                        <p:cTn id="12" dur="500"/>
                                        <p:tgtEl>
                                          <p:spTgt spid="146436"/>
                                        </p:tgtEl>
                                      </p:cBhvr>
                                    </p:animEffect>
                                    <p:set>
                                      <p:cBhvr>
                                        <p:cTn id="13" dur="1" fill="hold">
                                          <p:stCondLst>
                                            <p:cond delay="499"/>
                                          </p:stCondLst>
                                        </p:cTn>
                                        <p:tgtEl>
                                          <p:spTgt spid="146436"/>
                                        </p:tgtEl>
                                        <p:attrNameLst>
                                          <p:attrName>style.visibility</p:attrName>
                                        </p:attrNameLst>
                                      </p:cBhvr>
                                      <p:to>
                                        <p:strVal val="hidden"/>
                                      </p:to>
                                    </p:set>
                                  </p:childTnLst>
                                </p:cTn>
                              </p:par>
                              <p:par>
                                <p:cTn id="14" presetID="23" presetClass="entr" presetSubtype="288" fill="hold" grpId="0" nodeType="withEffect">
                                  <p:stCondLst>
                                    <p:cond delay="0"/>
                                  </p:stCondLst>
                                  <p:childTnLst>
                                    <p:set>
                                      <p:cBhvr>
                                        <p:cTn id="15" dur="1" fill="hold">
                                          <p:stCondLst>
                                            <p:cond delay="0"/>
                                          </p:stCondLst>
                                        </p:cTn>
                                        <p:tgtEl>
                                          <p:spTgt spid="146437"/>
                                        </p:tgtEl>
                                        <p:attrNameLst>
                                          <p:attrName>style.visibility</p:attrName>
                                        </p:attrNameLst>
                                      </p:cBhvr>
                                      <p:to>
                                        <p:strVal val="visible"/>
                                      </p:to>
                                    </p:set>
                                    <p:anim calcmode="lin" valueType="num">
                                      <p:cBhvr>
                                        <p:cTn id="16" dur="500" fill="hold"/>
                                        <p:tgtEl>
                                          <p:spTgt spid="146437"/>
                                        </p:tgtEl>
                                        <p:attrNameLst>
                                          <p:attrName>ppt_w</p:attrName>
                                        </p:attrNameLst>
                                      </p:cBhvr>
                                      <p:tavLst>
                                        <p:tav tm="0">
                                          <p:val>
                                            <p:strVal val="4/3*#ppt_w"/>
                                          </p:val>
                                        </p:tav>
                                        <p:tav tm="100000">
                                          <p:val>
                                            <p:strVal val="#ppt_w"/>
                                          </p:val>
                                        </p:tav>
                                      </p:tavLst>
                                    </p:anim>
                                    <p:anim calcmode="lin" valueType="num">
                                      <p:cBhvr>
                                        <p:cTn id="17" dur="500" fill="hold"/>
                                        <p:tgtEl>
                                          <p:spTgt spid="146437"/>
                                        </p:tgtEl>
                                        <p:attrNameLst>
                                          <p:attrName>ppt_h</p:attrName>
                                        </p:attrNameLst>
                                      </p:cBhvr>
                                      <p:tavLst>
                                        <p:tav tm="0">
                                          <p:val>
                                            <p:strVal val="4/3*#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1" nodeType="clickEffect">
                                  <p:stCondLst>
                                    <p:cond delay="0"/>
                                  </p:stCondLst>
                                  <p:childTnLst>
                                    <p:animEffect transition="out" filter="fade">
                                      <p:cBhvr>
                                        <p:cTn id="21" dur="500"/>
                                        <p:tgtEl>
                                          <p:spTgt spid="146437"/>
                                        </p:tgtEl>
                                      </p:cBhvr>
                                    </p:animEffect>
                                    <p:set>
                                      <p:cBhvr>
                                        <p:cTn id="22" dur="1" fill="hold">
                                          <p:stCondLst>
                                            <p:cond delay="499"/>
                                          </p:stCondLst>
                                        </p:cTn>
                                        <p:tgtEl>
                                          <p:spTgt spid="146437"/>
                                        </p:tgtEl>
                                        <p:attrNameLst>
                                          <p:attrName>style.visibility</p:attrName>
                                        </p:attrNameLst>
                                      </p:cBhvr>
                                      <p:to>
                                        <p:strVal val="hidden"/>
                                      </p:to>
                                    </p:set>
                                  </p:childTnLst>
                                </p:cTn>
                              </p:par>
                              <p:par>
                                <p:cTn id="23" presetID="23" presetClass="entr" presetSubtype="288" fill="hold" grpId="0" nodeType="withEffect">
                                  <p:stCondLst>
                                    <p:cond delay="0"/>
                                  </p:stCondLst>
                                  <p:childTnLst>
                                    <p:set>
                                      <p:cBhvr>
                                        <p:cTn id="24" dur="1" fill="hold">
                                          <p:stCondLst>
                                            <p:cond delay="0"/>
                                          </p:stCondLst>
                                        </p:cTn>
                                        <p:tgtEl>
                                          <p:spTgt spid="146438"/>
                                        </p:tgtEl>
                                        <p:attrNameLst>
                                          <p:attrName>style.visibility</p:attrName>
                                        </p:attrNameLst>
                                      </p:cBhvr>
                                      <p:to>
                                        <p:strVal val="visible"/>
                                      </p:to>
                                    </p:set>
                                    <p:anim calcmode="lin" valueType="num">
                                      <p:cBhvr>
                                        <p:cTn id="25" dur="500" fill="hold"/>
                                        <p:tgtEl>
                                          <p:spTgt spid="146438"/>
                                        </p:tgtEl>
                                        <p:attrNameLst>
                                          <p:attrName>ppt_w</p:attrName>
                                        </p:attrNameLst>
                                      </p:cBhvr>
                                      <p:tavLst>
                                        <p:tav tm="0">
                                          <p:val>
                                            <p:strVal val="4/3*#ppt_w"/>
                                          </p:val>
                                        </p:tav>
                                        <p:tav tm="100000">
                                          <p:val>
                                            <p:strVal val="#ppt_w"/>
                                          </p:val>
                                        </p:tav>
                                      </p:tavLst>
                                    </p:anim>
                                    <p:anim calcmode="lin" valueType="num">
                                      <p:cBhvr>
                                        <p:cTn id="26" dur="500" fill="hold"/>
                                        <p:tgtEl>
                                          <p:spTgt spid="146438"/>
                                        </p:tgtEl>
                                        <p:attrNameLst>
                                          <p:attrName>ppt_h</p:attrName>
                                        </p:attrNameLst>
                                      </p:cBhvr>
                                      <p:tavLst>
                                        <p:tav tm="0">
                                          <p:val>
                                            <p:strVal val="4/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xit" presetSubtype="0" fill="hold" grpId="1" nodeType="clickEffect">
                                  <p:stCondLst>
                                    <p:cond delay="0"/>
                                  </p:stCondLst>
                                  <p:childTnLst>
                                    <p:animEffect transition="out" filter="fade">
                                      <p:cBhvr>
                                        <p:cTn id="30" dur="500"/>
                                        <p:tgtEl>
                                          <p:spTgt spid="146438"/>
                                        </p:tgtEl>
                                      </p:cBhvr>
                                    </p:animEffect>
                                    <p:set>
                                      <p:cBhvr>
                                        <p:cTn id="31" dur="1" fill="hold">
                                          <p:stCondLst>
                                            <p:cond delay="499"/>
                                          </p:stCondLst>
                                        </p:cTn>
                                        <p:tgtEl>
                                          <p:spTgt spid="146438"/>
                                        </p:tgtEl>
                                        <p:attrNameLst>
                                          <p:attrName>style.visibility</p:attrName>
                                        </p:attrNameLst>
                                      </p:cBhvr>
                                      <p:to>
                                        <p:strVal val="hidden"/>
                                      </p:to>
                                    </p:set>
                                  </p:childTnLst>
                                </p:cTn>
                              </p:par>
                              <p:par>
                                <p:cTn id="32" presetID="23" presetClass="entr" presetSubtype="288" fill="hold" grpId="0" nodeType="withEffect">
                                  <p:stCondLst>
                                    <p:cond delay="0"/>
                                  </p:stCondLst>
                                  <p:childTnLst>
                                    <p:set>
                                      <p:cBhvr>
                                        <p:cTn id="33" dur="1" fill="hold">
                                          <p:stCondLst>
                                            <p:cond delay="0"/>
                                          </p:stCondLst>
                                        </p:cTn>
                                        <p:tgtEl>
                                          <p:spTgt spid="146439"/>
                                        </p:tgtEl>
                                        <p:attrNameLst>
                                          <p:attrName>style.visibility</p:attrName>
                                        </p:attrNameLst>
                                      </p:cBhvr>
                                      <p:to>
                                        <p:strVal val="visible"/>
                                      </p:to>
                                    </p:set>
                                    <p:anim calcmode="lin" valueType="num">
                                      <p:cBhvr>
                                        <p:cTn id="34" dur="500" fill="hold"/>
                                        <p:tgtEl>
                                          <p:spTgt spid="146439"/>
                                        </p:tgtEl>
                                        <p:attrNameLst>
                                          <p:attrName>ppt_w</p:attrName>
                                        </p:attrNameLst>
                                      </p:cBhvr>
                                      <p:tavLst>
                                        <p:tav tm="0">
                                          <p:val>
                                            <p:strVal val="4/3*#ppt_w"/>
                                          </p:val>
                                        </p:tav>
                                        <p:tav tm="100000">
                                          <p:val>
                                            <p:strVal val="#ppt_w"/>
                                          </p:val>
                                        </p:tav>
                                      </p:tavLst>
                                    </p:anim>
                                    <p:anim calcmode="lin" valueType="num">
                                      <p:cBhvr>
                                        <p:cTn id="35" dur="500" fill="hold"/>
                                        <p:tgtEl>
                                          <p:spTgt spid="146439"/>
                                        </p:tgtEl>
                                        <p:attrNameLst>
                                          <p:attrName>ppt_h</p:attrName>
                                        </p:attrNameLst>
                                      </p:cBhvr>
                                      <p:tavLst>
                                        <p:tav tm="0">
                                          <p:val>
                                            <p:strVal val="4/3*#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xit" presetSubtype="0" fill="hold" grpId="1" nodeType="clickEffect">
                                  <p:stCondLst>
                                    <p:cond delay="0"/>
                                  </p:stCondLst>
                                  <p:childTnLst>
                                    <p:animEffect transition="out" filter="fade">
                                      <p:cBhvr>
                                        <p:cTn id="39" dur="500"/>
                                        <p:tgtEl>
                                          <p:spTgt spid="146439"/>
                                        </p:tgtEl>
                                      </p:cBhvr>
                                    </p:animEffect>
                                    <p:set>
                                      <p:cBhvr>
                                        <p:cTn id="40" dur="1" fill="hold">
                                          <p:stCondLst>
                                            <p:cond delay="499"/>
                                          </p:stCondLst>
                                        </p:cTn>
                                        <p:tgtEl>
                                          <p:spTgt spid="146439"/>
                                        </p:tgtEl>
                                        <p:attrNameLst>
                                          <p:attrName>style.visibility</p:attrName>
                                        </p:attrNameLst>
                                      </p:cBhvr>
                                      <p:to>
                                        <p:strVal val="hidden"/>
                                      </p:to>
                                    </p:set>
                                  </p:childTnLst>
                                </p:cTn>
                              </p:par>
                              <p:par>
                                <p:cTn id="41" presetID="23" presetClass="entr" presetSubtype="288" fill="hold" grpId="0" nodeType="withEffect">
                                  <p:stCondLst>
                                    <p:cond delay="0"/>
                                  </p:stCondLst>
                                  <p:childTnLst>
                                    <p:set>
                                      <p:cBhvr>
                                        <p:cTn id="42" dur="1" fill="hold">
                                          <p:stCondLst>
                                            <p:cond delay="0"/>
                                          </p:stCondLst>
                                        </p:cTn>
                                        <p:tgtEl>
                                          <p:spTgt spid="146440"/>
                                        </p:tgtEl>
                                        <p:attrNameLst>
                                          <p:attrName>style.visibility</p:attrName>
                                        </p:attrNameLst>
                                      </p:cBhvr>
                                      <p:to>
                                        <p:strVal val="visible"/>
                                      </p:to>
                                    </p:set>
                                    <p:anim calcmode="lin" valueType="num">
                                      <p:cBhvr>
                                        <p:cTn id="43" dur="500" fill="hold"/>
                                        <p:tgtEl>
                                          <p:spTgt spid="146440"/>
                                        </p:tgtEl>
                                        <p:attrNameLst>
                                          <p:attrName>ppt_w</p:attrName>
                                        </p:attrNameLst>
                                      </p:cBhvr>
                                      <p:tavLst>
                                        <p:tav tm="0">
                                          <p:val>
                                            <p:strVal val="4/3*#ppt_w"/>
                                          </p:val>
                                        </p:tav>
                                        <p:tav tm="100000">
                                          <p:val>
                                            <p:strVal val="#ppt_w"/>
                                          </p:val>
                                        </p:tav>
                                      </p:tavLst>
                                    </p:anim>
                                    <p:anim calcmode="lin" valueType="num">
                                      <p:cBhvr>
                                        <p:cTn id="44" dur="500" fill="hold"/>
                                        <p:tgtEl>
                                          <p:spTgt spid="146440"/>
                                        </p:tgtEl>
                                        <p:attrNameLst>
                                          <p:attrName>ppt_h</p:attrName>
                                        </p:attrNameLst>
                                      </p:cBhvr>
                                      <p:tavLst>
                                        <p:tav tm="0">
                                          <p:val>
                                            <p:strVal val="4/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xit" presetSubtype="0" fill="hold" grpId="1" nodeType="clickEffect">
                                  <p:stCondLst>
                                    <p:cond delay="0"/>
                                  </p:stCondLst>
                                  <p:childTnLst>
                                    <p:animEffect transition="out" filter="fade">
                                      <p:cBhvr>
                                        <p:cTn id="48" dur="500"/>
                                        <p:tgtEl>
                                          <p:spTgt spid="146440"/>
                                        </p:tgtEl>
                                      </p:cBhvr>
                                    </p:animEffect>
                                    <p:set>
                                      <p:cBhvr>
                                        <p:cTn id="49" dur="1" fill="hold">
                                          <p:stCondLst>
                                            <p:cond delay="499"/>
                                          </p:stCondLst>
                                        </p:cTn>
                                        <p:tgtEl>
                                          <p:spTgt spid="146440"/>
                                        </p:tgtEl>
                                        <p:attrNameLst>
                                          <p:attrName>style.visibility</p:attrName>
                                        </p:attrNameLst>
                                      </p:cBhvr>
                                      <p:to>
                                        <p:strVal val="hidden"/>
                                      </p:to>
                                    </p:set>
                                  </p:childTnLst>
                                </p:cTn>
                              </p:par>
                              <p:par>
                                <p:cTn id="50" presetID="23" presetClass="entr" presetSubtype="288" fill="hold" grpId="0" nodeType="withEffect">
                                  <p:stCondLst>
                                    <p:cond delay="0"/>
                                  </p:stCondLst>
                                  <p:childTnLst>
                                    <p:set>
                                      <p:cBhvr>
                                        <p:cTn id="51" dur="1" fill="hold">
                                          <p:stCondLst>
                                            <p:cond delay="0"/>
                                          </p:stCondLst>
                                        </p:cTn>
                                        <p:tgtEl>
                                          <p:spTgt spid="146441"/>
                                        </p:tgtEl>
                                        <p:attrNameLst>
                                          <p:attrName>style.visibility</p:attrName>
                                        </p:attrNameLst>
                                      </p:cBhvr>
                                      <p:to>
                                        <p:strVal val="visible"/>
                                      </p:to>
                                    </p:set>
                                    <p:anim calcmode="lin" valueType="num">
                                      <p:cBhvr>
                                        <p:cTn id="52" dur="500" fill="hold"/>
                                        <p:tgtEl>
                                          <p:spTgt spid="146441"/>
                                        </p:tgtEl>
                                        <p:attrNameLst>
                                          <p:attrName>ppt_w</p:attrName>
                                        </p:attrNameLst>
                                      </p:cBhvr>
                                      <p:tavLst>
                                        <p:tav tm="0">
                                          <p:val>
                                            <p:strVal val="4/3*#ppt_w"/>
                                          </p:val>
                                        </p:tav>
                                        <p:tav tm="100000">
                                          <p:val>
                                            <p:strVal val="#ppt_w"/>
                                          </p:val>
                                        </p:tav>
                                      </p:tavLst>
                                    </p:anim>
                                    <p:anim calcmode="lin" valueType="num">
                                      <p:cBhvr>
                                        <p:cTn id="53" dur="500" fill="hold"/>
                                        <p:tgtEl>
                                          <p:spTgt spid="146441"/>
                                        </p:tgtEl>
                                        <p:attrNameLst>
                                          <p:attrName>ppt_h</p:attrName>
                                        </p:attrNameLst>
                                      </p:cBhvr>
                                      <p:tavLst>
                                        <p:tav tm="0">
                                          <p:val>
                                            <p:strVal val="4/3*#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xit" presetSubtype="0" fill="hold" grpId="1" nodeType="clickEffect">
                                  <p:stCondLst>
                                    <p:cond delay="0"/>
                                  </p:stCondLst>
                                  <p:childTnLst>
                                    <p:animEffect transition="out" filter="fade">
                                      <p:cBhvr>
                                        <p:cTn id="57" dur="500"/>
                                        <p:tgtEl>
                                          <p:spTgt spid="146441"/>
                                        </p:tgtEl>
                                      </p:cBhvr>
                                    </p:animEffect>
                                    <p:set>
                                      <p:cBhvr>
                                        <p:cTn id="58" dur="1" fill="hold">
                                          <p:stCondLst>
                                            <p:cond delay="499"/>
                                          </p:stCondLst>
                                        </p:cTn>
                                        <p:tgtEl>
                                          <p:spTgt spid="1464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P spid="146436" grpId="1" animBg="1"/>
      <p:bldP spid="146437" grpId="0" animBg="1"/>
      <p:bldP spid="146437" grpId="1" animBg="1"/>
      <p:bldP spid="146438" grpId="0" animBg="1"/>
      <p:bldP spid="146438" grpId="1" animBg="1"/>
      <p:bldP spid="146439" grpId="0" animBg="1"/>
      <p:bldP spid="146439" grpId="1" animBg="1"/>
      <p:bldP spid="146440" grpId="0" animBg="1"/>
      <p:bldP spid="146440" grpId="1" animBg="1"/>
      <p:bldP spid="146441" grpId="0" animBg="1"/>
      <p:bldP spid="146441"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92B2096F-B64E-4AD9-A48F-79550EC57111}"/>
              </a:ext>
            </a:extLst>
          </p:cNvPr>
          <p:cNvSpPr>
            <a:spLocks noGrp="1" noChangeArrowheads="1"/>
          </p:cNvSpPr>
          <p:nvPr>
            <p:ph type="title"/>
          </p:nvPr>
        </p:nvSpPr>
        <p:spPr/>
        <p:txBody>
          <a:bodyPr/>
          <a:lstStyle/>
          <a:p>
            <a:pPr>
              <a:defRPr/>
            </a:pPr>
            <a:r>
              <a:rPr lang="zh-CN" altLang="en-US"/>
              <a:t>代码风格（</a:t>
            </a:r>
            <a:r>
              <a:rPr lang="en-US" altLang="zh-CN"/>
              <a:t>Coding Stytle</a:t>
            </a:r>
            <a:r>
              <a:rPr lang="zh-CN" altLang="en-US"/>
              <a:t>）</a:t>
            </a:r>
          </a:p>
        </p:txBody>
      </p:sp>
      <p:sp>
        <p:nvSpPr>
          <p:cNvPr id="148483" name="Rectangle 3">
            <a:extLst>
              <a:ext uri="{FF2B5EF4-FFF2-40B4-BE49-F238E27FC236}">
                <a16:creationId xmlns:a16="http://schemas.microsoft.com/office/drawing/2014/main" id="{B7B0D3AF-7AA6-49B4-B384-5091AAFC4C79}"/>
              </a:ext>
            </a:extLst>
          </p:cNvPr>
          <p:cNvSpPr>
            <a:spLocks noGrp="1" noChangeArrowheads="1"/>
          </p:cNvSpPr>
          <p:nvPr>
            <p:ph type="body" idx="1"/>
          </p:nvPr>
        </p:nvSpPr>
        <p:spPr>
          <a:xfrm>
            <a:off x="2209800" y="1485900"/>
            <a:ext cx="7772400" cy="5111750"/>
          </a:xfrm>
        </p:spPr>
        <p:txBody>
          <a:bodyPr/>
          <a:lstStyle/>
          <a:p>
            <a:pPr>
              <a:lnSpc>
                <a:spcPct val="75000"/>
              </a:lnSpc>
              <a:buFont typeface="Monotype Sorts" charset="2"/>
              <a:buNone/>
              <a:defRPr/>
            </a:pPr>
            <a:r>
              <a:rPr lang="zh-CN" altLang="zh-CN" sz="1800">
                <a:solidFill>
                  <a:srgbClr val="0000FF"/>
                </a:solidFill>
                <a:latin typeface="Courier New" pitchFamily="49" charset="0"/>
                <a:ea typeface="宋体" pitchFamily="2" charset="-122"/>
                <a:cs typeface="Times New Roman" pitchFamily="18" charset="0"/>
              </a:rPr>
              <a:t>#include</a:t>
            </a:r>
            <a:r>
              <a:rPr lang="zh-CN" altLang="zh-CN" sz="1800">
                <a:solidFill>
                  <a:schemeClr val="tx1"/>
                </a:solidFill>
                <a:latin typeface="Courier New" pitchFamily="49" charset="0"/>
                <a:ea typeface="宋体" pitchFamily="2" charset="-122"/>
                <a:cs typeface="Times New Roman" pitchFamily="18" charset="0"/>
              </a:rPr>
              <a:t> &lt;stdio.h&gt;</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1800">
                <a:solidFill>
                  <a:srgbClr val="008800"/>
                </a:solidFill>
                <a:latin typeface="Courier New" pitchFamily="49" charset="0"/>
                <a:ea typeface="宋体" pitchFamily="2" charset="-122"/>
                <a:cs typeface="Times New Roman" pitchFamily="18" charset="0"/>
              </a:rPr>
              <a:t>/* 对 fahr = 0, 20, ..., 300 </a:t>
            </a:r>
            <a:endParaRPr lang="zh-CN" altLang="en-US" sz="1800">
              <a:solidFill>
                <a:srgbClr val="008800"/>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rgbClr val="008800"/>
                </a:solidFill>
                <a:latin typeface="Courier New" pitchFamily="49" charset="0"/>
                <a:ea typeface="宋体" pitchFamily="2" charset="-122"/>
                <a:cs typeface="Times New Roman" pitchFamily="18" charset="0"/>
              </a:rPr>
              <a:t>	</a:t>
            </a:r>
            <a:r>
              <a:rPr lang="zh-CN" altLang="zh-CN" sz="1800">
                <a:solidFill>
                  <a:srgbClr val="008800"/>
                </a:solidFill>
                <a:latin typeface="Courier New" pitchFamily="49" charset="0"/>
                <a:ea typeface="宋体" pitchFamily="2" charset="-122"/>
                <a:cs typeface="Times New Roman" pitchFamily="18" charset="0"/>
              </a:rPr>
              <a:t>打印华氏温度与摄氏温度对照表 */</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1800">
                <a:solidFill>
                  <a:schemeClr val="tx1"/>
                </a:solidFill>
                <a:latin typeface="Courier New" pitchFamily="49" charset="0"/>
                <a:ea typeface="宋体" pitchFamily="2" charset="-122"/>
                <a:cs typeface="Times New Roman" pitchFamily="18" charset="0"/>
              </a:rPr>
              <a:t>main()</a:t>
            </a:r>
            <a:endParaRPr lang="en-US" altLang="zh-CN"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1800">
                <a:solidFill>
                  <a:schemeClr val="tx1"/>
                </a:solidFill>
                <a:latin typeface="Courier New" pitchFamily="49" charset="0"/>
                <a:ea typeface="宋体" pitchFamily="2" charset="-122"/>
                <a:cs typeface="Times New Roman" pitchFamily="18" charset="0"/>
              </a:rPr>
              <a:t>{</a:t>
            </a:r>
            <a:r>
              <a:rPr lang="zh-CN" altLang="en-US" sz="1800">
                <a:solidFill>
                  <a:srgbClr val="0000FF"/>
                </a:solidFill>
                <a:latin typeface="Courier New" pitchFamily="49" charset="0"/>
                <a:ea typeface="宋体" pitchFamily="2" charset="-122"/>
                <a:cs typeface="Times New Roman" pitchFamily="18" charset="0"/>
              </a:rPr>
              <a:t>	</a:t>
            </a:r>
          </a:p>
          <a:p>
            <a:pPr>
              <a:lnSpc>
                <a:spcPct val="75000"/>
              </a:lnSpc>
              <a:buFont typeface="Monotype Sorts" charset="2"/>
              <a:buNone/>
              <a:defRPr/>
            </a:pPr>
            <a:r>
              <a:rPr lang="zh-CN" altLang="en-US" sz="1800">
                <a:solidFill>
                  <a:srgbClr val="0000FF"/>
                </a:solidFill>
                <a:latin typeface="Courier New" pitchFamily="49" charset="0"/>
                <a:ea typeface="宋体" pitchFamily="2" charset="-122"/>
                <a:cs typeface="Times New Roman" pitchFamily="18" charset="0"/>
              </a:rPr>
              <a:t>    </a:t>
            </a:r>
            <a:r>
              <a:rPr lang="zh-CN" altLang="zh-CN" sz="1800">
                <a:solidFill>
                  <a:srgbClr val="0000FF"/>
                </a:solidFill>
                <a:latin typeface="Courier New" pitchFamily="49" charset="0"/>
                <a:ea typeface="宋体" pitchFamily="2" charset="-122"/>
                <a:cs typeface="Times New Roman" pitchFamily="18" charset="0"/>
              </a:rPr>
              <a:t>int</a:t>
            </a:r>
            <a:r>
              <a:rPr lang="zh-CN" altLang="en-US" sz="1800">
                <a:solidFill>
                  <a:srgbClr val="0000FF"/>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fahr, celsius;</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rgbClr val="0000FF"/>
                </a:solidFill>
                <a:latin typeface="Courier New" pitchFamily="49" charset="0"/>
                <a:ea typeface="宋体" pitchFamily="2" charset="-122"/>
                <a:cs typeface="Times New Roman" pitchFamily="18" charset="0"/>
              </a:rPr>
              <a:t>    </a:t>
            </a:r>
            <a:r>
              <a:rPr lang="zh-CN" altLang="zh-CN" sz="1800">
                <a:solidFill>
                  <a:srgbClr val="0000FF"/>
                </a:solidFill>
                <a:latin typeface="Courier New" pitchFamily="49" charset="0"/>
                <a:ea typeface="宋体" pitchFamily="2" charset="-122"/>
                <a:cs typeface="Times New Roman" pitchFamily="18" charset="0"/>
              </a:rPr>
              <a:t>int</a:t>
            </a:r>
            <a:r>
              <a:rPr lang="zh-CN" altLang="en-US" sz="1800">
                <a:solidFill>
                  <a:srgbClr val="0000FF"/>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lower, upper, step;</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lower = 0;      </a:t>
            </a:r>
            <a:r>
              <a:rPr lang="zh-CN" altLang="zh-CN" sz="1800">
                <a:solidFill>
                  <a:srgbClr val="008800"/>
                </a:solidFill>
                <a:latin typeface="Courier New" pitchFamily="49" charset="0"/>
                <a:ea typeface="宋体" pitchFamily="2" charset="-122"/>
                <a:cs typeface="Times New Roman" pitchFamily="18" charset="0"/>
              </a:rPr>
              <a:t>/* 温度表的下限 */</a:t>
            </a:r>
            <a:endParaRPr lang="zh-CN" altLang="en-US" sz="1800">
              <a:solidFill>
                <a:srgbClr val="008800"/>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upper = 300;  </a:t>
            </a: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 </a:t>
            </a:r>
            <a:r>
              <a:rPr lang="zh-CN" altLang="zh-CN" sz="1800">
                <a:solidFill>
                  <a:srgbClr val="008800"/>
                </a:solidFill>
                <a:latin typeface="Courier New" pitchFamily="49" charset="0"/>
                <a:ea typeface="宋体" pitchFamily="2" charset="-122"/>
                <a:cs typeface="Times New Roman" pitchFamily="18" charset="0"/>
              </a:rPr>
              <a:t>/* 温度表的上限 */</a:t>
            </a:r>
            <a:endParaRPr lang="zh-CN" altLang="en-US" sz="1800">
              <a:solidFill>
                <a:srgbClr val="008800"/>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step  = 20;     </a:t>
            </a:r>
            <a:r>
              <a:rPr lang="zh-CN" altLang="zh-CN" sz="1800">
                <a:solidFill>
                  <a:srgbClr val="008800"/>
                </a:solidFill>
                <a:latin typeface="Courier New" pitchFamily="49" charset="0"/>
                <a:ea typeface="宋体" pitchFamily="2" charset="-122"/>
                <a:cs typeface="Times New Roman" pitchFamily="18" charset="0"/>
              </a:rPr>
              <a:t>/* 步长 */</a:t>
            </a:r>
            <a:endParaRPr lang="zh-CN" altLang="en-US" sz="1800">
              <a:solidFill>
                <a:srgbClr val="008800"/>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fahr</a:t>
            </a: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 = lower;</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rgbClr val="0000FF"/>
                </a:solidFill>
                <a:latin typeface="Courier New" pitchFamily="49" charset="0"/>
                <a:ea typeface="宋体" pitchFamily="2" charset="-122"/>
                <a:cs typeface="Times New Roman" pitchFamily="18" charset="0"/>
              </a:rPr>
              <a:t>    </a:t>
            </a:r>
            <a:r>
              <a:rPr lang="zh-CN" altLang="zh-CN" sz="1800">
                <a:solidFill>
                  <a:srgbClr val="0000FF"/>
                </a:solidFill>
                <a:latin typeface="Courier New" pitchFamily="49" charset="0"/>
                <a:ea typeface="宋体" pitchFamily="2" charset="-122"/>
                <a:cs typeface="Times New Roman" pitchFamily="18" charset="0"/>
              </a:rPr>
              <a:t>while</a:t>
            </a:r>
            <a:r>
              <a:rPr lang="zh-CN" altLang="zh-CN" sz="1800">
                <a:solidFill>
                  <a:schemeClr val="tx1"/>
                </a:solidFill>
                <a:latin typeface="Courier New" pitchFamily="49" charset="0"/>
                <a:ea typeface="宋体" pitchFamily="2" charset="-122"/>
                <a:cs typeface="Times New Roman" pitchFamily="18" charset="0"/>
              </a:rPr>
              <a:t> (fahr &lt;= upper) {</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celsius = 5 * (fahr-32) / 9;</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printf(</a:t>
            </a:r>
            <a:r>
              <a:rPr lang="zh-CN" altLang="en-US" sz="1800">
                <a:solidFill>
                  <a:schemeClr val="tx1"/>
                </a:solidFill>
                <a:latin typeface="Courier New" pitchFamily="49" charset="0"/>
                <a:ea typeface="宋体" pitchFamily="2" charset="-122"/>
                <a:cs typeface="Times New Roman" pitchFamily="18" charset="0"/>
              </a:rPr>
              <a:t>"</a:t>
            </a:r>
            <a:r>
              <a:rPr lang="zh-CN" altLang="zh-CN" sz="1800">
                <a:solidFill>
                  <a:schemeClr val="tx1"/>
                </a:solidFill>
                <a:latin typeface="Courier New" pitchFamily="49" charset="0"/>
                <a:ea typeface="宋体" pitchFamily="2" charset="-122"/>
                <a:cs typeface="Times New Roman" pitchFamily="18" charset="0"/>
              </a:rPr>
              <a:t>%d\t%d\n</a:t>
            </a:r>
            <a:r>
              <a:rPr lang="zh-CN" altLang="en-US" sz="1800">
                <a:solidFill>
                  <a:schemeClr val="tx1"/>
                </a:solidFill>
                <a:latin typeface="Courier New" pitchFamily="49" charset="0"/>
                <a:ea typeface="宋体" pitchFamily="2" charset="-122"/>
                <a:cs typeface="Times New Roman" pitchFamily="18" charset="0"/>
              </a:rPr>
              <a:t>"</a:t>
            </a:r>
            <a:r>
              <a:rPr lang="zh-CN" altLang="zh-CN" sz="1800">
                <a:solidFill>
                  <a:schemeClr val="tx1"/>
                </a:solidFill>
                <a:latin typeface="Courier New" pitchFamily="49" charset="0"/>
                <a:ea typeface="宋体" pitchFamily="2" charset="-122"/>
                <a:cs typeface="Times New Roman" pitchFamily="18" charset="0"/>
              </a:rPr>
              <a:t>, fahr, celsius);</a:t>
            </a:r>
            <a:endParaRPr lang="en-US" altLang="zh-CN"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fahr = fahr + step;</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en-US" sz="1800">
                <a:solidFill>
                  <a:schemeClr val="tx1"/>
                </a:solidFill>
                <a:latin typeface="Courier New" pitchFamily="49" charset="0"/>
                <a:ea typeface="宋体" pitchFamily="2" charset="-122"/>
                <a:cs typeface="Times New Roman" pitchFamily="18" charset="0"/>
              </a:rPr>
              <a:t>    </a:t>
            </a:r>
            <a:r>
              <a:rPr lang="zh-CN" altLang="zh-CN" sz="1800">
                <a:solidFill>
                  <a:schemeClr val="tx1"/>
                </a:solidFill>
                <a:latin typeface="Courier New" pitchFamily="49" charset="0"/>
                <a:ea typeface="宋体" pitchFamily="2" charset="-122"/>
                <a:cs typeface="Times New Roman" pitchFamily="18" charset="0"/>
              </a:rPr>
              <a:t>}</a:t>
            </a:r>
            <a:endParaRPr lang="zh-CN" altLang="en-US" sz="18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1800">
                <a:solidFill>
                  <a:schemeClr val="tx1"/>
                </a:solidFill>
                <a:latin typeface="Courier New" pitchFamily="49" charset="0"/>
                <a:ea typeface="宋体" pitchFamily="2" charset="-122"/>
                <a:cs typeface="Times New Roman" pitchFamily="18" charset="0"/>
              </a:rPr>
              <a:t>}</a:t>
            </a:r>
            <a:endParaRPr lang="en-US" altLang="zh-CN" sz="1800">
              <a:solidFill>
                <a:schemeClr val="tx1"/>
              </a:solidFill>
              <a:latin typeface="Courier New" pitchFamily="49" charset="0"/>
              <a:ea typeface="宋体" pitchFamily="2" charset="-122"/>
              <a:cs typeface="Times New Roman" pitchFamily="18" charset="0"/>
            </a:endParaRPr>
          </a:p>
        </p:txBody>
      </p:sp>
      <p:sp>
        <p:nvSpPr>
          <p:cNvPr id="148484" name="Rectangle 4">
            <a:extLst>
              <a:ext uri="{FF2B5EF4-FFF2-40B4-BE49-F238E27FC236}">
                <a16:creationId xmlns:a16="http://schemas.microsoft.com/office/drawing/2014/main" id="{18F4524B-CDA5-4364-B444-CEBA69611781}"/>
              </a:ext>
            </a:extLst>
          </p:cNvPr>
          <p:cNvSpPr>
            <a:spLocks noChangeArrowheads="1"/>
          </p:cNvSpPr>
          <p:nvPr/>
        </p:nvSpPr>
        <p:spPr bwMode="auto">
          <a:xfrm>
            <a:off x="2279650" y="2852738"/>
            <a:ext cx="563563" cy="3313112"/>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148485" name="Rectangle 5">
            <a:extLst>
              <a:ext uri="{FF2B5EF4-FFF2-40B4-BE49-F238E27FC236}">
                <a16:creationId xmlns:a16="http://schemas.microsoft.com/office/drawing/2014/main" id="{1D01AB85-8AA6-42C0-9E26-0AD337C349D6}"/>
              </a:ext>
            </a:extLst>
          </p:cNvPr>
          <p:cNvSpPr>
            <a:spLocks noChangeArrowheads="1"/>
          </p:cNvSpPr>
          <p:nvPr/>
        </p:nvSpPr>
        <p:spPr bwMode="auto">
          <a:xfrm>
            <a:off x="2855913" y="5157788"/>
            <a:ext cx="503237" cy="792162"/>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148486" name="Rectangle 6">
            <a:extLst>
              <a:ext uri="{FF2B5EF4-FFF2-40B4-BE49-F238E27FC236}">
                <a16:creationId xmlns:a16="http://schemas.microsoft.com/office/drawing/2014/main" id="{1D5C391C-F451-49CA-88FD-E36B7409CEDA}"/>
              </a:ext>
            </a:extLst>
          </p:cNvPr>
          <p:cNvSpPr>
            <a:spLocks noChangeArrowheads="1"/>
          </p:cNvSpPr>
          <p:nvPr/>
        </p:nvSpPr>
        <p:spPr bwMode="auto">
          <a:xfrm>
            <a:off x="2279650" y="1730375"/>
            <a:ext cx="4103688" cy="576263"/>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148487" name="Rectangle 7">
            <a:extLst>
              <a:ext uri="{FF2B5EF4-FFF2-40B4-BE49-F238E27FC236}">
                <a16:creationId xmlns:a16="http://schemas.microsoft.com/office/drawing/2014/main" id="{F6AABCCD-BE6A-4B06-9F3A-F31D0DCB8E66}"/>
              </a:ext>
            </a:extLst>
          </p:cNvPr>
          <p:cNvSpPr>
            <a:spLocks noChangeArrowheads="1"/>
          </p:cNvSpPr>
          <p:nvPr/>
        </p:nvSpPr>
        <p:spPr bwMode="auto">
          <a:xfrm>
            <a:off x="4943475" y="3573463"/>
            <a:ext cx="2447925" cy="792162"/>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148488" name="Rectangle 8">
            <a:extLst>
              <a:ext uri="{FF2B5EF4-FFF2-40B4-BE49-F238E27FC236}">
                <a16:creationId xmlns:a16="http://schemas.microsoft.com/office/drawing/2014/main" id="{6C53EBE4-1CF9-43C5-B399-A0E736158707}"/>
              </a:ext>
            </a:extLst>
          </p:cNvPr>
          <p:cNvSpPr>
            <a:spLocks noChangeArrowheads="1"/>
          </p:cNvSpPr>
          <p:nvPr/>
        </p:nvSpPr>
        <p:spPr bwMode="auto">
          <a:xfrm>
            <a:off x="2855913" y="3286125"/>
            <a:ext cx="5111750" cy="287338"/>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148489" name="Rectangle 9">
            <a:extLst>
              <a:ext uri="{FF2B5EF4-FFF2-40B4-BE49-F238E27FC236}">
                <a16:creationId xmlns:a16="http://schemas.microsoft.com/office/drawing/2014/main" id="{69E7D9CC-D575-4E6F-9FE4-321BF979FDD7}"/>
              </a:ext>
            </a:extLst>
          </p:cNvPr>
          <p:cNvSpPr>
            <a:spLocks noChangeArrowheads="1"/>
          </p:cNvSpPr>
          <p:nvPr/>
        </p:nvSpPr>
        <p:spPr bwMode="auto">
          <a:xfrm>
            <a:off x="2855913" y="4652963"/>
            <a:ext cx="5111750" cy="288925"/>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148490" name="Rectangle 10">
            <a:extLst>
              <a:ext uri="{FF2B5EF4-FFF2-40B4-BE49-F238E27FC236}">
                <a16:creationId xmlns:a16="http://schemas.microsoft.com/office/drawing/2014/main" id="{DD0BDC52-9463-47F2-82B6-5E2EBB13225B}"/>
              </a:ext>
            </a:extLst>
          </p:cNvPr>
          <p:cNvSpPr>
            <a:spLocks noChangeArrowheads="1"/>
          </p:cNvSpPr>
          <p:nvPr/>
        </p:nvSpPr>
        <p:spPr bwMode="auto">
          <a:xfrm>
            <a:off x="3322638" y="2781300"/>
            <a:ext cx="2268537" cy="287338"/>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148492" name="Rectangle 12">
            <a:extLst>
              <a:ext uri="{FF2B5EF4-FFF2-40B4-BE49-F238E27FC236}">
                <a16:creationId xmlns:a16="http://schemas.microsoft.com/office/drawing/2014/main" id="{3D98638B-C4FF-4552-9998-4155CA081A24}"/>
              </a:ext>
            </a:extLst>
          </p:cNvPr>
          <p:cNvSpPr>
            <a:spLocks noChangeArrowheads="1"/>
          </p:cNvSpPr>
          <p:nvPr/>
        </p:nvSpPr>
        <p:spPr bwMode="auto">
          <a:xfrm>
            <a:off x="4259263" y="6453188"/>
            <a:ext cx="3241675" cy="360362"/>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48493" name="Text Box 13">
            <a:extLst>
              <a:ext uri="{FF2B5EF4-FFF2-40B4-BE49-F238E27FC236}">
                <a16:creationId xmlns:a16="http://schemas.microsoft.com/office/drawing/2014/main" id="{17018F07-8D6D-4F71-948C-1F0D0FD3E424}"/>
              </a:ext>
            </a:extLst>
          </p:cNvPr>
          <p:cNvSpPr txBox="1">
            <a:spLocks noChangeArrowheads="1"/>
          </p:cNvSpPr>
          <p:nvPr/>
        </p:nvSpPr>
        <p:spPr bwMode="auto">
          <a:xfrm>
            <a:off x="8256588" y="1700213"/>
            <a:ext cx="2160587" cy="4884737"/>
          </a:xfrm>
          <a:prstGeom prst="rect">
            <a:avLst/>
          </a:prstGeom>
          <a:noFill/>
          <a:ln w="12700">
            <a:noFill/>
            <a:miter lim="800000"/>
            <a:headEnd type="none" w="sm" len="sm"/>
            <a:tailEnd type="none" w="sm" len="sm"/>
          </a:ln>
          <a:effectLst/>
        </p:spPr>
        <p:txBody>
          <a:bodyPr>
            <a:spAutoFit/>
          </a:bodyPr>
          <a:lstStyle/>
          <a:p>
            <a:pPr marL="457200" indent="-457200">
              <a:lnSpc>
                <a:spcPct val="120000"/>
              </a:lnSpc>
              <a:defRPr/>
            </a:pPr>
            <a:r>
              <a:rPr lang="en-US" altLang="zh-CN" sz="1800" b="1">
                <a:solidFill>
                  <a:srgbClr val="000099"/>
                </a:solidFill>
                <a:effectLst>
                  <a:outerShdw blurRad="38100" dist="38100" dir="2700000" algn="tl">
                    <a:srgbClr val="C0C0C0"/>
                  </a:outerShdw>
                </a:effectLst>
                <a:ea typeface="宋体" pitchFamily="2" charset="-122"/>
              </a:rPr>
              <a:t>“</a:t>
            </a:r>
            <a:r>
              <a:rPr lang="zh-CN" altLang="en-US" sz="1800" b="1">
                <a:solidFill>
                  <a:srgbClr val="000099"/>
                </a:solidFill>
                <a:effectLst>
                  <a:outerShdw blurRad="38100" dist="38100" dir="2700000" algn="tl">
                    <a:srgbClr val="C0C0C0"/>
                  </a:outerShdw>
                </a:effectLst>
                <a:ea typeface="宋体" pitchFamily="2" charset="-122"/>
              </a:rPr>
              <a:t>代码风格”的目标是让代码清晰，增强可读性，使代码更容易被他人维护</a:t>
            </a:r>
            <a:endParaRPr lang="en-US" altLang="zh-CN" sz="1800" b="1">
              <a:solidFill>
                <a:srgbClr val="000099"/>
              </a:solidFill>
              <a:effectLst>
                <a:outerShdw blurRad="38100" dist="38100" dir="2700000" algn="tl">
                  <a:srgbClr val="C0C0C0"/>
                </a:outerShdw>
              </a:effectLst>
              <a:ea typeface="宋体" pitchFamily="2" charset="-122"/>
            </a:endParaRPr>
          </a:p>
          <a:p>
            <a:pPr marL="457200" indent="-457200">
              <a:lnSpc>
                <a:spcPct val="120000"/>
              </a:lnSpc>
              <a:defRPr/>
            </a:pPr>
            <a:r>
              <a:rPr lang="en-US" altLang="zh-CN" sz="1800" b="1">
                <a:solidFill>
                  <a:schemeClr val="hlink"/>
                </a:solidFill>
                <a:effectLst>
                  <a:outerShdw blurRad="38100" dist="38100" dir="2700000" algn="tl">
                    <a:srgbClr val="C0C0C0"/>
                  </a:outerShdw>
                </a:effectLst>
                <a:ea typeface="宋体" pitchFamily="2" charset="-122"/>
              </a:rPr>
              <a:t>1 </a:t>
            </a:r>
            <a:r>
              <a:rPr lang="zh-CN" altLang="en-US" sz="1800" b="1">
                <a:solidFill>
                  <a:schemeClr val="hlink"/>
                </a:solidFill>
                <a:effectLst>
                  <a:outerShdw blurRad="38100" dist="38100" dir="2700000" algn="tl">
                    <a:srgbClr val="C0C0C0"/>
                  </a:outerShdw>
                </a:effectLst>
                <a:ea typeface="宋体" pitchFamily="2" charset="-122"/>
              </a:rPr>
              <a:t>良好的注释；</a:t>
            </a:r>
          </a:p>
          <a:p>
            <a:pPr marL="457200" indent="-457200">
              <a:lnSpc>
                <a:spcPct val="120000"/>
              </a:lnSpc>
              <a:defRPr/>
            </a:pPr>
            <a:r>
              <a:rPr lang="en-US" altLang="zh-CN" sz="1800" b="1">
                <a:solidFill>
                  <a:schemeClr val="hlink"/>
                </a:solidFill>
                <a:effectLst>
                  <a:outerShdw blurRad="38100" dist="38100" dir="2700000" algn="tl">
                    <a:srgbClr val="C0C0C0"/>
                  </a:outerShdw>
                </a:effectLst>
                <a:ea typeface="宋体" pitchFamily="2" charset="-122"/>
              </a:rPr>
              <a:t>2 </a:t>
            </a:r>
            <a:r>
              <a:rPr lang="zh-CN" altLang="en-US" sz="1800" b="1">
                <a:solidFill>
                  <a:schemeClr val="hlink"/>
                </a:solidFill>
                <a:effectLst>
                  <a:outerShdw blurRad="38100" dist="38100" dir="2700000" algn="tl">
                    <a:srgbClr val="C0C0C0"/>
                  </a:outerShdw>
                </a:effectLst>
                <a:ea typeface="宋体" pitchFamily="2" charset="-122"/>
              </a:rPr>
              <a:t>整齐的缩进；</a:t>
            </a:r>
          </a:p>
          <a:p>
            <a:pPr marL="457200" indent="-457200">
              <a:lnSpc>
                <a:spcPct val="120000"/>
              </a:lnSpc>
              <a:defRPr/>
            </a:pPr>
            <a:r>
              <a:rPr lang="en-US" altLang="zh-CN" sz="1800" b="1">
                <a:solidFill>
                  <a:schemeClr val="hlink"/>
                </a:solidFill>
                <a:effectLst>
                  <a:outerShdw blurRad="38100" dist="38100" dir="2700000" algn="tl">
                    <a:srgbClr val="C0C0C0"/>
                  </a:outerShdw>
                </a:effectLst>
                <a:ea typeface="宋体" pitchFamily="2" charset="-122"/>
              </a:rPr>
              <a:t>3 </a:t>
            </a:r>
            <a:r>
              <a:rPr lang="zh-CN" altLang="en-US" sz="1800" b="1">
                <a:solidFill>
                  <a:schemeClr val="hlink"/>
                </a:solidFill>
                <a:effectLst>
                  <a:outerShdw blurRad="38100" dist="38100" dir="2700000" algn="tl">
                    <a:srgbClr val="C0C0C0"/>
                  </a:outerShdw>
                </a:effectLst>
                <a:ea typeface="宋体" pitchFamily="2" charset="-122"/>
              </a:rPr>
              <a:t>适当的空行；</a:t>
            </a:r>
          </a:p>
          <a:p>
            <a:pPr marL="457200" indent="-457200">
              <a:lnSpc>
                <a:spcPct val="120000"/>
              </a:lnSpc>
              <a:defRPr/>
            </a:pPr>
            <a:r>
              <a:rPr lang="en-US" altLang="zh-CN" sz="1800" b="1">
                <a:solidFill>
                  <a:schemeClr val="hlink"/>
                </a:solidFill>
                <a:effectLst>
                  <a:outerShdw blurRad="38100" dist="38100" dir="2700000" algn="tl">
                    <a:srgbClr val="C0C0C0"/>
                  </a:outerShdw>
                </a:effectLst>
                <a:ea typeface="宋体" pitchFamily="2" charset="-122"/>
              </a:rPr>
              <a:t>4 </a:t>
            </a:r>
            <a:r>
              <a:rPr lang="zh-CN" altLang="en-US" sz="1800" b="1">
                <a:solidFill>
                  <a:schemeClr val="hlink"/>
                </a:solidFill>
                <a:effectLst>
                  <a:outerShdw blurRad="38100" dist="38100" dir="2700000" algn="tl">
                    <a:srgbClr val="C0C0C0"/>
                  </a:outerShdw>
                </a:effectLst>
                <a:ea typeface="宋体" pitchFamily="2" charset="-122"/>
              </a:rPr>
              <a:t>见名知义的变量命名</a:t>
            </a:r>
          </a:p>
          <a:p>
            <a:pPr marL="457200" indent="-457200">
              <a:lnSpc>
                <a:spcPct val="120000"/>
              </a:lnSpc>
              <a:defRPr/>
            </a:pPr>
            <a:r>
              <a:rPr lang="en-US" altLang="zh-CN" sz="1800" b="1">
                <a:solidFill>
                  <a:schemeClr val="hlink"/>
                </a:solidFill>
                <a:effectLst>
                  <a:outerShdw blurRad="38100" dist="38100" dir="2700000" algn="tl">
                    <a:srgbClr val="C0C0C0"/>
                  </a:outerShdw>
                </a:effectLst>
                <a:ea typeface="宋体" pitchFamily="2" charset="-122"/>
              </a:rPr>
              <a:t>5 </a:t>
            </a:r>
            <a:r>
              <a:rPr lang="zh-CN" altLang="en-US" sz="1800" b="1">
                <a:solidFill>
                  <a:schemeClr val="hlink"/>
                </a:solidFill>
                <a:effectLst>
                  <a:outerShdw blurRad="38100" dist="38100" dir="2700000" algn="tl">
                    <a:srgbClr val="C0C0C0"/>
                  </a:outerShdw>
                </a:effectLst>
                <a:ea typeface="宋体" pitchFamily="2" charset="-122"/>
              </a:rPr>
              <a:t>恰当位置的空格</a:t>
            </a:r>
          </a:p>
          <a:p>
            <a:pPr marL="457200" indent="-457200">
              <a:lnSpc>
                <a:spcPct val="120000"/>
              </a:lnSpc>
              <a:defRPr/>
            </a:pPr>
            <a:r>
              <a:rPr lang="en-US" altLang="zh-CN" sz="1800" b="1">
                <a:solidFill>
                  <a:schemeClr val="hlink"/>
                </a:solidFill>
                <a:effectLst>
                  <a:outerShdw blurRad="38100" dist="38100" dir="2700000" algn="tl">
                    <a:srgbClr val="C0C0C0"/>
                  </a:outerShdw>
                </a:effectLst>
                <a:ea typeface="宋体" pitchFamily="2" charset="-122"/>
              </a:rPr>
              <a:t>6 </a:t>
            </a:r>
            <a:r>
              <a:rPr lang="zh-CN" altLang="en-US" sz="1800" b="1">
                <a:solidFill>
                  <a:schemeClr val="hlink"/>
                </a:solidFill>
                <a:effectLst>
                  <a:outerShdw blurRad="38100" dist="38100" dir="2700000" algn="tl">
                    <a:srgbClr val="C0C0C0"/>
                  </a:outerShdw>
                </a:effectLst>
                <a:ea typeface="宋体" pitchFamily="2" charset="-122"/>
              </a:rPr>
              <a:t>每行最多只有一条语句</a:t>
            </a:r>
          </a:p>
          <a:p>
            <a:pPr marL="457200" indent="-457200">
              <a:lnSpc>
                <a:spcPct val="120000"/>
              </a:lnSpc>
              <a:spcBef>
                <a:spcPct val="50000"/>
              </a:spcBef>
              <a:defRPr/>
            </a:pPr>
            <a:endParaRPr lang="zh-CN" altLang="en-US" sz="1800" b="1">
              <a:solidFill>
                <a:schemeClr val="hlink"/>
              </a:solidFill>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8493"/>
                                        </p:tgtEl>
                                        <p:attrNameLst>
                                          <p:attrName>style.visibility</p:attrName>
                                        </p:attrNameLst>
                                      </p:cBhvr>
                                      <p:to>
                                        <p:strVal val="visible"/>
                                      </p:to>
                                    </p:set>
                                    <p:animEffect transition="in" filter="box(out)">
                                      <p:cBhvr>
                                        <p:cTn id="7" dur="500"/>
                                        <p:tgtEl>
                                          <p:spTgt spid="148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grpId="0" nodeType="clickEffect">
                                  <p:stCondLst>
                                    <p:cond delay="0"/>
                                  </p:stCondLst>
                                  <p:childTnLst>
                                    <p:set>
                                      <p:cBhvr>
                                        <p:cTn id="11" dur="1" fill="hold">
                                          <p:stCondLst>
                                            <p:cond delay="0"/>
                                          </p:stCondLst>
                                        </p:cTn>
                                        <p:tgtEl>
                                          <p:spTgt spid="148486"/>
                                        </p:tgtEl>
                                        <p:attrNameLst>
                                          <p:attrName>style.visibility</p:attrName>
                                        </p:attrNameLst>
                                      </p:cBhvr>
                                      <p:to>
                                        <p:strVal val="visible"/>
                                      </p:to>
                                    </p:set>
                                    <p:anim calcmode="lin" valueType="num">
                                      <p:cBhvr>
                                        <p:cTn id="12" dur="500" fill="hold"/>
                                        <p:tgtEl>
                                          <p:spTgt spid="148486"/>
                                        </p:tgtEl>
                                        <p:attrNameLst>
                                          <p:attrName>ppt_w</p:attrName>
                                        </p:attrNameLst>
                                      </p:cBhvr>
                                      <p:tavLst>
                                        <p:tav tm="0">
                                          <p:val>
                                            <p:strVal val="4/3*#ppt_w"/>
                                          </p:val>
                                        </p:tav>
                                        <p:tav tm="100000">
                                          <p:val>
                                            <p:strVal val="#ppt_w"/>
                                          </p:val>
                                        </p:tav>
                                      </p:tavLst>
                                    </p:anim>
                                    <p:anim calcmode="lin" valueType="num">
                                      <p:cBhvr>
                                        <p:cTn id="13" dur="500" fill="hold"/>
                                        <p:tgtEl>
                                          <p:spTgt spid="148486"/>
                                        </p:tgtEl>
                                        <p:attrNameLst>
                                          <p:attrName>ppt_h</p:attrName>
                                        </p:attrNameLst>
                                      </p:cBhvr>
                                      <p:tavLst>
                                        <p:tav tm="0">
                                          <p:val>
                                            <p:strVal val="4/3*#ppt_h"/>
                                          </p:val>
                                        </p:tav>
                                        <p:tav tm="100000">
                                          <p:val>
                                            <p:strVal val="#ppt_h"/>
                                          </p:val>
                                        </p:tav>
                                      </p:tavLst>
                                    </p:anim>
                                  </p:childTnLst>
                                </p:cTn>
                              </p:par>
                              <p:par>
                                <p:cTn id="14" presetID="23" presetClass="entr" presetSubtype="288" fill="hold" grpId="0" nodeType="withEffect">
                                  <p:stCondLst>
                                    <p:cond delay="0"/>
                                  </p:stCondLst>
                                  <p:childTnLst>
                                    <p:set>
                                      <p:cBhvr>
                                        <p:cTn id="15" dur="1" fill="hold">
                                          <p:stCondLst>
                                            <p:cond delay="0"/>
                                          </p:stCondLst>
                                        </p:cTn>
                                        <p:tgtEl>
                                          <p:spTgt spid="148487"/>
                                        </p:tgtEl>
                                        <p:attrNameLst>
                                          <p:attrName>style.visibility</p:attrName>
                                        </p:attrNameLst>
                                      </p:cBhvr>
                                      <p:to>
                                        <p:strVal val="visible"/>
                                      </p:to>
                                    </p:set>
                                    <p:anim calcmode="lin" valueType="num">
                                      <p:cBhvr>
                                        <p:cTn id="16" dur="500" fill="hold"/>
                                        <p:tgtEl>
                                          <p:spTgt spid="148487"/>
                                        </p:tgtEl>
                                        <p:attrNameLst>
                                          <p:attrName>ppt_w</p:attrName>
                                        </p:attrNameLst>
                                      </p:cBhvr>
                                      <p:tavLst>
                                        <p:tav tm="0">
                                          <p:val>
                                            <p:strVal val="4/3*#ppt_w"/>
                                          </p:val>
                                        </p:tav>
                                        <p:tav tm="100000">
                                          <p:val>
                                            <p:strVal val="#ppt_w"/>
                                          </p:val>
                                        </p:tav>
                                      </p:tavLst>
                                    </p:anim>
                                    <p:anim calcmode="lin" valueType="num">
                                      <p:cBhvr>
                                        <p:cTn id="17" dur="500" fill="hold"/>
                                        <p:tgtEl>
                                          <p:spTgt spid="148487"/>
                                        </p:tgtEl>
                                        <p:attrNameLst>
                                          <p:attrName>ppt_h</p:attrName>
                                        </p:attrNameLst>
                                      </p:cBhvr>
                                      <p:tavLst>
                                        <p:tav tm="0">
                                          <p:val>
                                            <p:strVal val="4/3*#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1" nodeType="clickEffect">
                                  <p:stCondLst>
                                    <p:cond delay="0"/>
                                  </p:stCondLst>
                                  <p:childTnLst>
                                    <p:animEffect transition="out" filter="fade">
                                      <p:cBhvr>
                                        <p:cTn id="21" dur="500"/>
                                        <p:tgtEl>
                                          <p:spTgt spid="148486"/>
                                        </p:tgtEl>
                                      </p:cBhvr>
                                    </p:animEffect>
                                    <p:set>
                                      <p:cBhvr>
                                        <p:cTn id="22" dur="1" fill="hold">
                                          <p:stCondLst>
                                            <p:cond delay="499"/>
                                          </p:stCondLst>
                                        </p:cTn>
                                        <p:tgtEl>
                                          <p:spTgt spid="14848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48487"/>
                                        </p:tgtEl>
                                      </p:cBhvr>
                                    </p:animEffect>
                                    <p:set>
                                      <p:cBhvr>
                                        <p:cTn id="25" dur="1" fill="hold">
                                          <p:stCondLst>
                                            <p:cond delay="499"/>
                                          </p:stCondLst>
                                        </p:cTn>
                                        <p:tgtEl>
                                          <p:spTgt spid="148487"/>
                                        </p:tgtEl>
                                        <p:attrNameLst>
                                          <p:attrName>style.visibility</p:attrName>
                                        </p:attrNameLst>
                                      </p:cBhvr>
                                      <p:to>
                                        <p:strVal val="hidden"/>
                                      </p:to>
                                    </p:set>
                                  </p:childTnLst>
                                </p:cTn>
                              </p:par>
                              <p:par>
                                <p:cTn id="26" presetID="23" presetClass="entr" presetSubtype="288" fill="hold" grpId="0" nodeType="withEffect">
                                  <p:stCondLst>
                                    <p:cond delay="0"/>
                                  </p:stCondLst>
                                  <p:childTnLst>
                                    <p:set>
                                      <p:cBhvr>
                                        <p:cTn id="27" dur="1" fill="hold">
                                          <p:stCondLst>
                                            <p:cond delay="0"/>
                                          </p:stCondLst>
                                        </p:cTn>
                                        <p:tgtEl>
                                          <p:spTgt spid="148484"/>
                                        </p:tgtEl>
                                        <p:attrNameLst>
                                          <p:attrName>style.visibility</p:attrName>
                                        </p:attrNameLst>
                                      </p:cBhvr>
                                      <p:to>
                                        <p:strVal val="visible"/>
                                      </p:to>
                                    </p:set>
                                    <p:anim calcmode="lin" valueType="num">
                                      <p:cBhvr>
                                        <p:cTn id="28" dur="500" fill="hold"/>
                                        <p:tgtEl>
                                          <p:spTgt spid="148484"/>
                                        </p:tgtEl>
                                        <p:attrNameLst>
                                          <p:attrName>ppt_w</p:attrName>
                                        </p:attrNameLst>
                                      </p:cBhvr>
                                      <p:tavLst>
                                        <p:tav tm="0">
                                          <p:val>
                                            <p:strVal val="4/3*#ppt_w"/>
                                          </p:val>
                                        </p:tav>
                                        <p:tav tm="100000">
                                          <p:val>
                                            <p:strVal val="#ppt_w"/>
                                          </p:val>
                                        </p:tav>
                                      </p:tavLst>
                                    </p:anim>
                                    <p:anim calcmode="lin" valueType="num">
                                      <p:cBhvr>
                                        <p:cTn id="29" dur="500" fill="hold"/>
                                        <p:tgtEl>
                                          <p:spTgt spid="148484"/>
                                        </p:tgtEl>
                                        <p:attrNameLst>
                                          <p:attrName>ppt_h</p:attrName>
                                        </p:attrNameLst>
                                      </p:cBhvr>
                                      <p:tavLst>
                                        <p:tav tm="0">
                                          <p:val>
                                            <p:strVal val="4/3*#ppt_h"/>
                                          </p:val>
                                        </p:tav>
                                        <p:tav tm="100000">
                                          <p:val>
                                            <p:strVal val="#ppt_h"/>
                                          </p:val>
                                        </p:tav>
                                      </p:tavLst>
                                    </p:anim>
                                  </p:childTnLst>
                                </p:cTn>
                              </p:par>
                              <p:par>
                                <p:cTn id="30" presetID="23" presetClass="entr" presetSubtype="288" fill="hold" grpId="0" nodeType="withEffect">
                                  <p:stCondLst>
                                    <p:cond delay="0"/>
                                  </p:stCondLst>
                                  <p:childTnLst>
                                    <p:set>
                                      <p:cBhvr>
                                        <p:cTn id="31" dur="1" fill="hold">
                                          <p:stCondLst>
                                            <p:cond delay="0"/>
                                          </p:stCondLst>
                                        </p:cTn>
                                        <p:tgtEl>
                                          <p:spTgt spid="148485"/>
                                        </p:tgtEl>
                                        <p:attrNameLst>
                                          <p:attrName>style.visibility</p:attrName>
                                        </p:attrNameLst>
                                      </p:cBhvr>
                                      <p:to>
                                        <p:strVal val="visible"/>
                                      </p:to>
                                    </p:set>
                                    <p:anim calcmode="lin" valueType="num">
                                      <p:cBhvr>
                                        <p:cTn id="32" dur="500" fill="hold"/>
                                        <p:tgtEl>
                                          <p:spTgt spid="148485"/>
                                        </p:tgtEl>
                                        <p:attrNameLst>
                                          <p:attrName>ppt_w</p:attrName>
                                        </p:attrNameLst>
                                      </p:cBhvr>
                                      <p:tavLst>
                                        <p:tav tm="0">
                                          <p:val>
                                            <p:strVal val="4/3*#ppt_w"/>
                                          </p:val>
                                        </p:tav>
                                        <p:tav tm="100000">
                                          <p:val>
                                            <p:strVal val="#ppt_w"/>
                                          </p:val>
                                        </p:tav>
                                      </p:tavLst>
                                    </p:anim>
                                    <p:anim calcmode="lin" valueType="num">
                                      <p:cBhvr>
                                        <p:cTn id="33" dur="500" fill="hold"/>
                                        <p:tgtEl>
                                          <p:spTgt spid="148485"/>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xit" presetSubtype="0" fill="hold" grpId="1" nodeType="clickEffect">
                                  <p:stCondLst>
                                    <p:cond delay="0"/>
                                  </p:stCondLst>
                                  <p:childTnLst>
                                    <p:animEffect transition="out" filter="fade">
                                      <p:cBhvr>
                                        <p:cTn id="37" dur="500"/>
                                        <p:tgtEl>
                                          <p:spTgt spid="148484"/>
                                        </p:tgtEl>
                                      </p:cBhvr>
                                    </p:animEffect>
                                    <p:set>
                                      <p:cBhvr>
                                        <p:cTn id="38" dur="1" fill="hold">
                                          <p:stCondLst>
                                            <p:cond delay="499"/>
                                          </p:stCondLst>
                                        </p:cTn>
                                        <p:tgtEl>
                                          <p:spTgt spid="148484"/>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48485"/>
                                        </p:tgtEl>
                                      </p:cBhvr>
                                    </p:animEffect>
                                    <p:set>
                                      <p:cBhvr>
                                        <p:cTn id="41" dur="1" fill="hold">
                                          <p:stCondLst>
                                            <p:cond delay="499"/>
                                          </p:stCondLst>
                                        </p:cTn>
                                        <p:tgtEl>
                                          <p:spTgt spid="148485"/>
                                        </p:tgtEl>
                                        <p:attrNameLst>
                                          <p:attrName>style.visibility</p:attrName>
                                        </p:attrNameLst>
                                      </p:cBhvr>
                                      <p:to>
                                        <p:strVal val="hidden"/>
                                      </p:to>
                                    </p:set>
                                  </p:childTnLst>
                                </p:cTn>
                              </p:par>
                              <p:par>
                                <p:cTn id="42" presetID="23" presetClass="entr" presetSubtype="288" fill="hold" grpId="0" nodeType="withEffect">
                                  <p:stCondLst>
                                    <p:cond delay="0"/>
                                  </p:stCondLst>
                                  <p:childTnLst>
                                    <p:set>
                                      <p:cBhvr>
                                        <p:cTn id="43" dur="1" fill="hold">
                                          <p:stCondLst>
                                            <p:cond delay="0"/>
                                          </p:stCondLst>
                                        </p:cTn>
                                        <p:tgtEl>
                                          <p:spTgt spid="148488"/>
                                        </p:tgtEl>
                                        <p:attrNameLst>
                                          <p:attrName>style.visibility</p:attrName>
                                        </p:attrNameLst>
                                      </p:cBhvr>
                                      <p:to>
                                        <p:strVal val="visible"/>
                                      </p:to>
                                    </p:set>
                                    <p:anim calcmode="lin" valueType="num">
                                      <p:cBhvr>
                                        <p:cTn id="44" dur="500" fill="hold"/>
                                        <p:tgtEl>
                                          <p:spTgt spid="148488"/>
                                        </p:tgtEl>
                                        <p:attrNameLst>
                                          <p:attrName>ppt_w</p:attrName>
                                        </p:attrNameLst>
                                      </p:cBhvr>
                                      <p:tavLst>
                                        <p:tav tm="0">
                                          <p:val>
                                            <p:strVal val="4/3*#ppt_w"/>
                                          </p:val>
                                        </p:tav>
                                        <p:tav tm="100000">
                                          <p:val>
                                            <p:strVal val="#ppt_w"/>
                                          </p:val>
                                        </p:tav>
                                      </p:tavLst>
                                    </p:anim>
                                    <p:anim calcmode="lin" valueType="num">
                                      <p:cBhvr>
                                        <p:cTn id="45" dur="500" fill="hold"/>
                                        <p:tgtEl>
                                          <p:spTgt spid="148488"/>
                                        </p:tgtEl>
                                        <p:attrNameLst>
                                          <p:attrName>ppt_h</p:attrName>
                                        </p:attrNameLst>
                                      </p:cBhvr>
                                      <p:tavLst>
                                        <p:tav tm="0">
                                          <p:val>
                                            <p:strVal val="4/3*#ppt_h"/>
                                          </p:val>
                                        </p:tav>
                                        <p:tav tm="100000">
                                          <p:val>
                                            <p:strVal val="#ppt_h"/>
                                          </p:val>
                                        </p:tav>
                                      </p:tavLst>
                                    </p:anim>
                                  </p:childTnLst>
                                </p:cTn>
                              </p:par>
                              <p:par>
                                <p:cTn id="46" presetID="23" presetClass="entr" presetSubtype="288" fill="hold" grpId="0" nodeType="withEffect">
                                  <p:stCondLst>
                                    <p:cond delay="0"/>
                                  </p:stCondLst>
                                  <p:childTnLst>
                                    <p:set>
                                      <p:cBhvr>
                                        <p:cTn id="47" dur="1" fill="hold">
                                          <p:stCondLst>
                                            <p:cond delay="0"/>
                                          </p:stCondLst>
                                        </p:cTn>
                                        <p:tgtEl>
                                          <p:spTgt spid="148489"/>
                                        </p:tgtEl>
                                        <p:attrNameLst>
                                          <p:attrName>style.visibility</p:attrName>
                                        </p:attrNameLst>
                                      </p:cBhvr>
                                      <p:to>
                                        <p:strVal val="visible"/>
                                      </p:to>
                                    </p:set>
                                    <p:anim calcmode="lin" valueType="num">
                                      <p:cBhvr>
                                        <p:cTn id="48" dur="500" fill="hold"/>
                                        <p:tgtEl>
                                          <p:spTgt spid="148489"/>
                                        </p:tgtEl>
                                        <p:attrNameLst>
                                          <p:attrName>ppt_w</p:attrName>
                                        </p:attrNameLst>
                                      </p:cBhvr>
                                      <p:tavLst>
                                        <p:tav tm="0">
                                          <p:val>
                                            <p:strVal val="4/3*#ppt_w"/>
                                          </p:val>
                                        </p:tav>
                                        <p:tav tm="100000">
                                          <p:val>
                                            <p:strVal val="#ppt_w"/>
                                          </p:val>
                                        </p:tav>
                                      </p:tavLst>
                                    </p:anim>
                                    <p:anim calcmode="lin" valueType="num">
                                      <p:cBhvr>
                                        <p:cTn id="49" dur="500" fill="hold"/>
                                        <p:tgtEl>
                                          <p:spTgt spid="148489"/>
                                        </p:tgtEl>
                                        <p:attrNameLst>
                                          <p:attrName>ppt_h</p:attrName>
                                        </p:attrNameLst>
                                      </p:cBhvr>
                                      <p:tavLst>
                                        <p:tav tm="0">
                                          <p:val>
                                            <p:strVal val="4/3*#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xit" presetSubtype="0" fill="hold" grpId="1" nodeType="clickEffect">
                                  <p:stCondLst>
                                    <p:cond delay="0"/>
                                  </p:stCondLst>
                                  <p:childTnLst>
                                    <p:animEffect transition="out" filter="fade">
                                      <p:cBhvr>
                                        <p:cTn id="53" dur="500"/>
                                        <p:tgtEl>
                                          <p:spTgt spid="148488"/>
                                        </p:tgtEl>
                                      </p:cBhvr>
                                    </p:animEffect>
                                    <p:set>
                                      <p:cBhvr>
                                        <p:cTn id="54" dur="1" fill="hold">
                                          <p:stCondLst>
                                            <p:cond delay="499"/>
                                          </p:stCondLst>
                                        </p:cTn>
                                        <p:tgtEl>
                                          <p:spTgt spid="14848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48489"/>
                                        </p:tgtEl>
                                      </p:cBhvr>
                                    </p:animEffect>
                                    <p:set>
                                      <p:cBhvr>
                                        <p:cTn id="57" dur="1" fill="hold">
                                          <p:stCondLst>
                                            <p:cond delay="499"/>
                                          </p:stCondLst>
                                        </p:cTn>
                                        <p:tgtEl>
                                          <p:spTgt spid="148489"/>
                                        </p:tgtEl>
                                        <p:attrNameLst>
                                          <p:attrName>style.visibility</p:attrName>
                                        </p:attrNameLst>
                                      </p:cBhvr>
                                      <p:to>
                                        <p:strVal val="hidden"/>
                                      </p:to>
                                    </p:set>
                                  </p:childTnLst>
                                </p:cTn>
                              </p:par>
                              <p:par>
                                <p:cTn id="58" presetID="23" presetClass="entr" presetSubtype="288" fill="hold" grpId="0" nodeType="withEffect">
                                  <p:stCondLst>
                                    <p:cond delay="0"/>
                                  </p:stCondLst>
                                  <p:childTnLst>
                                    <p:set>
                                      <p:cBhvr>
                                        <p:cTn id="59" dur="1" fill="hold">
                                          <p:stCondLst>
                                            <p:cond delay="0"/>
                                          </p:stCondLst>
                                        </p:cTn>
                                        <p:tgtEl>
                                          <p:spTgt spid="148490"/>
                                        </p:tgtEl>
                                        <p:attrNameLst>
                                          <p:attrName>style.visibility</p:attrName>
                                        </p:attrNameLst>
                                      </p:cBhvr>
                                      <p:to>
                                        <p:strVal val="visible"/>
                                      </p:to>
                                    </p:set>
                                    <p:anim calcmode="lin" valueType="num">
                                      <p:cBhvr>
                                        <p:cTn id="60" dur="500" fill="hold"/>
                                        <p:tgtEl>
                                          <p:spTgt spid="148490"/>
                                        </p:tgtEl>
                                        <p:attrNameLst>
                                          <p:attrName>ppt_w</p:attrName>
                                        </p:attrNameLst>
                                      </p:cBhvr>
                                      <p:tavLst>
                                        <p:tav tm="0">
                                          <p:val>
                                            <p:strVal val="4/3*#ppt_w"/>
                                          </p:val>
                                        </p:tav>
                                        <p:tav tm="100000">
                                          <p:val>
                                            <p:strVal val="#ppt_w"/>
                                          </p:val>
                                        </p:tav>
                                      </p:tavLst>
                                    </p:anim>
                                    <p:anim calcmode="lin" valueType="num">
                                      <p:cBhvr>
                                        <p:cTn id="61" dur="500" fill="hold"/>
                                        <p:tgtEl>
                                          <p:spTgt spid="148490"/>
                                        </p:tgtEl>
                                        <p:attrNameLst>
                                          <p:attrName>ppt_h</p:attrName>
                                        </p:attrNameLst>
                                      </p:cBhvr>
                                      <p:tavLst>
                                        <p:tav tm="0">
                                          <p:val>
                                            <p:strVal val="4/3*#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xit" presetSubtype="0" fill="hold" grpId="1" nodeType="clickEffect">
                                  <p:stCondLst>
                                    <p:cond delay="0"/>
                                  </p:stCondLst>
                                  <p:childTnLst>
                                    <p:animEffect transition="out" filter="fade">
                                      <p:cBhvr>
                                        <p:cTn id="65" dur="500"/>
                                        <p:tgtEl>
                                          <p:spTgt spid="148490"/>
                                        </p:tgtEl>
                                      </p:cBhvr>
                                    </p:animEffect>
                                    <p:set>
                                      <p:cBhvr>
                                        <p:cTn id="66" dur="1" fill="hold">
                                          <p:stCondLst>
                                            <p:cond delay="499"/>
                                          </p:stCondLst>
                                        </p:cTn>
                                        <p:tgtEl>
                                          <p:spTgt spid="1484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nimBg="1"/>
      <p:bldP spid="148484" grpId="1" animBg="1"/>
      <p:bldP spid="148485" grpId="0" animBg="1"/>
      <p:bldP spid="148485" grpId="1" animBg="1"/>
      <p:bldP spid="148486" grpId="0" animBg="1"/>
      <p:bldP spid="148486" grpId="1" animBg="1"/>
      <p:bldP spid="148487" grpId="0" animBg="1"/>
      <p:bldP spid="148487" grpId="1" animBg="1"/>
      <p:bldP spid="148488" grpId="0" animBg="1"/>
      <p:bldP spid="148488" grpId="1" animBg="1"/>
      <p:bldP spid="148489" grpId="0" animBg="1"/>
      <p:bldP spid="148489" grpId="1" animBg="1"/>
      <p:bldP spid="148490" grpId="0" animBg="1"/>
      <p:bldP spid="148490" grpId="1" animBg="1"/>
      <p:bldP spid="14849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23BA0D0A-B0A7-417D-8BE5-3D8176F16A57}"/>
              </a:ext>
            </a:extLst>
          </p:cNvPr>
          <p:cNvSpPr>
            <a:spLocks noGrp="1" noChangeArrowheads="1"/>
          </p:cNvSpPr>
          <p:nvPr>
            <p:ph type="title"/>
          </p:nvPr>
        </p:nvSpPr>
        <p:spPr/>
        <p:txBody>
          <a:bodyPr/>
          <a:lstStyle/>
          <a:p>
            <a:pPr>
              <a:defRPr/>
            </a:pPr>
            <a:r>
              <a:rPr lang="zh-CN" altLang="en-US"/>
              <a:t>如果没有代码风格，</a:t>
            </a:r>
            <a:r>
              <a:rPr lang="en-US" altLang="zh-CN"/>
              <a:t>…</a:t>
            </a:r>
          </a:p>
        </p:txBody>
      </p:sp>
      <p:sp>
        <p:nvSpPr>
          <p:cNvPr id="150531" name="Rectangle 3">
            <a:extLst>
              <a:ext uri="{FF2B5EF4-FFF2-40B4-BE49-F238E27FC236}">
                <a16:creationId xmlns:a16="http://schemas.microsoft.com/office/drawing/2014/main" id="{A5578192-CE55-4BB6-A0F9-3121D1DA51B9}"/>
              </a:ext>
            </a:extLst>
          </p:cNvPr>
          <p:cNvSpPr>
            <a:spLocks noGrp="1" noChangeArrowheads="1"/>
          </p:cNvSpPr>
          <p:nvPr>
            <p:ph type="body" idx="1"/>
          </p:nvPr>
        </p:nvSpPr>
        <p:spPr>
          <a:xfrm>
            <a:off x="2209800" y="1989138"/>
            <a:ext cx="7772400" cy="2519362"/>
          </a:xfrm>
        </p:spPr>
        <p:txBody>
          <a:bodyPr/>
          <a:lstStyle/>
          <a:p>
            <a:pPr>
              <a:lnSpc>
                <a:spcPct val="75000"/>
              </a:lnSpc>
              <a:buFont typeface="Monotype Sorts" charset="2"/>
              <a:buNone/>
              <a:defRPr/>
            </a:pPr>
            <a:r>
              <a:rPr lang="zh-CN" altLang="zh-CN" sz="2000">
                <a:solidFill>
                  <a:srgbClr val="0000FF"/>
                </a:solidFill>
                <a:latin typeface="Courier New" pitchFamily="49" charset="0"/>
                <a:ea typeface="宋体" pitchFamily="2" charset="-122"/>
                <a:cs typeface="Times New Roman" pitchFamily="18" charset="0"/>
              </a:rPr>
              <a:t>#include</a:t>
            </a:r>
            <a:r>
              <a:rPr lang="zh-CN" altLang="zh-CN" sz="2000">
                <a:solidFill>
                  <a:schemeClr val="tx1"/>
                </a:solidFill>
                <a:latin typeface="Courier New" pitchFamily="49" charset="0"/>
                <a:ea typeface="宋体" pitchFamily="2" charset="-122"/>
                <a:cs typeface="Times New Roman" pitchFamily="18" charset="0"/>
              </a:rPr>
              <a:t> &lt;stdio.h&gt;</a:t>
            </a:r>
            <a:endParaRPr lang="zh-CN" altLang="en-US" sz="20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2000">
                <a:solidFill>
                  <a:schemeClr val="tx1"/>
                </a:solidFill>
                <a:latin typeface="Courier New" pitchFamily="49" charset="0"/>
                <a:ea typeface="宋体" pitchFamily="2" charset="-122"/>
                <a:cs typeface="Times New Roman" pitchFamily="18" charset="0"/>
              </a:rPr>
              <a:t>main(){</a:t>
            </a:r>
            <a:r>
              <a:rPr lang="zh-CN" altLang="zh-CN" sz="2000">
                <a:solidFill>
                  <a:srgbClr val="0000FF"/>
                </a:solidFill>
                <a:latin typeface="Courier New" pitchFamily="49" charset="0"/>
                <a:ea typeface="宋体" pitchFamily="2" charset="-122"/>
                <a:cs typeface="Times New Roman" pitchFamily="18" charset="0"/>
              </a:rPr>
              <a:t>int</a:t>
            </a:r>
            <a:r>
              <a:rPr lang="en-US" altLang="zh-CN" sz="2000">
                <a:solidFill>
                  <a:srgbClr val="0000FF"/>
                </a:solidFill>
                <a:latin typeface="Courier New" pitchFamily="49" charset="0"/>
                <a:ea typeface="宋体" pitchFamily="2" charset="-122"/>
                <a:cs typeface="Times New Roman" pitchFamily="18" charset="0"/>
              </a:rPr>
              <a:t> </a:t>
            </a:r>
            <a:r>
              <a:rPr lang="zh-CN" altLang="zh-CN" sz="2000">
                <a:solidFill>
                  <a:schemeClr val="tx1"/>
                </a:solidFill>
                <a:latin typeface="Courier New" pitchFamily="49" charset="0"/>
                <a:ea typeface="宋体" pitchFamily="2" charset="-122"/>
                <a:cs typeface="Times New Roman" pitchFamily="18" charset="0"/>
              </a:rPr>
              <a:t>fahr,celsius;</a:t>
            </a:r>
            <a:endParaRPr lang="en-US" altLang="zh-CN" sz="20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2000">
                <a:solidFill>
                  <a:srgbClr val="0000FF"/>
                </a:solidFill>
                <a:latin typeface="Courier New" pitchFamily="49" charset="0"/>
                <a:ea typeface="宋体" pitchFamily="2" charset="-122"/>
                <a:cs typeface="Times New Roman" pitchFamily="18" charset="0"/>
              </a:rPr>
              <a:t>int</a:t>
            </a:r>
            <a:r>
              <a:rPr lang="zh-CN" altLang="en-US" sz="2000">
                <a:solidFill>
                  <a:srgbClr val="0000FF"/>
                </a:solidFill>
                <a:latin typeface="Courier New" pitchFamily="49" charset="0"/>
                <a:ea typeface="宋体" pitchFamily="2" charset="-122"/>
                <a:cs typeface="Times New Roman" pitchFamily="18" charset="0"/>
              </a:rPr>
              <a:t> </a:t>
            </a:r>
            <a:r>
              <a:rPr lang="zh-CN" altLang="zh-CN" sz="2000">
                <a:solidFill>
                  <a:schemeClr val="tx1"/>
                </a:solidFill>
                <a:latin typeface="Courier New" pitchFamily="49" charset="0"/>
                <a:ea typeface="宋体" pitchFamily="2" charset="-122"/>
                <a:cs typeface="Times New Roman" pitchFamily="18" charset="0"/>
              </a:rPr>
              <a:t>lower,upper,step;</a:t>
            </a:r>
            <a:endParaRPr lang="zh-CN" altLang="en-US" sz="20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2000">
                <a:solidFill>
                  <a:schemeClr val="tx1"/>
                </a:solidFill>
                <a:latin typeface="Courier New" pitchFamily="49" charset="0"/>
                <a:ea typeface="宋体" pitchFamily="2" charset="-122"/>
                <a:cs typeface="Times New Roman" pitchFamily="18" charset="0"/>
              </a:rPr>
              <a:t>lower=0;upper=300;step=20;fahr=lower;</a:t>
            </a:r>
            <a:endParaRPr lang="zh-CN" altLang="en-US" sz="20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2000">
                <a:solidFill>
                  <a:srgbClr val="0000FF"/>
                </a:solidFill>
                <a:latin typeface="Courier New" pitchFamily="49" charset="0"/>
                <a:ea typeface="宋体" pitchFamily="2" charset="-122"/>
                <a:cs typeface="Times New Roman" pitchFamily="18" charset="0"/>
              </a:rPr>
              <a:t>while</a:t>
            </a:r>
            <a:r>
              <a:rPr lang="zh-CN" altLang="zh-CN" sz="2000">
                <a:solidFill>
                  <a:schemeClr val="tx1"/>
                </a:solidFill>
                <a:latin typeface="Courier New" pitchFamily="49" charset="0"/>
                <a:ea typeface="宋体" pitchFamily="2" charset="-122"/>
                <a:cs typeface="Times New Roman" pitchFamily="18" charset="0"/>
              </a:rPr>
              <a:t> (fahr&lt;=upper){</a:t>
            </a:r>
            <a:endParaRPr lang="zh-CN" altLang="en-US" sz="20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2000">
                <a:solidFill>
                  <a:schemeClr val="tx1"/>
                </a:solidFill>
                <a:latin typeface="Courier New" pitchFamily="49" charset="0"/>
                <a:ea typeface="宋体" pitchFamily="2" charset="-122"/>
                <a:cs typeface="Times New Roman" pitchFamily="18" charset="0"/>
              </a:rPr>
              <a:t>celsius=5*(fahr-32)/9;</a:t>
            </a:r>
            <a:endParaRPr lang="zh-CN" altLang="en-US" sz="20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2000">
                <a:solidFill>
                  <a:schemeClr val="tx1"/>
                </a:solidFill>
                <a:latin typeface="Courier New" pitchFamily="49" charset="0"/>
                <a:ea typeface="宋体" pitchFamily="2" charset="-122"/>
                <a:cs typeface="Times New Roman" pitchFamily="18" charset="0"/>
              </a:rPr>
              <a:t>printf(</a:t>
            </a:r>
            <a:r>
              <a:rPr lang="zh-CN" altLang="en-US" sz="2000">
                <a:solidFill>
                  <a:schemeClr val="tx1"/>
                </a:solidFill>
                <a:latin typeface="Courier New" pitchFamily="49" charset="0"/>
                <a:ea typeface="宋体" pitchFamily="2" charset="-122"/>
                <a:cs typeface="Times New Roman" pitchFamily="18" charset="0"/>
              </a:rPr>
              <a:t>"</a:t>
            </a:r>
            <a:r>
              <a:rPr lang="zh-CN" altLang="zh-CN" sz="2000">
                <a:solidFill>
                  <a:schemeClr val="tx1"/>
                </a:solidFill>
                <a:latin typeface="Courier New" pitchFamily="49" charset="0"/>
                <a:ea typeface="宋体" pitchFamily="2" charset="-122"/>
                <a:cs typeface="Times New Roman" pitchFamily="18" charset="0"/>
              </a:rPr>
              <a:t>%d\t%d\n</a:t>
            </a:r>
            <a:r>
              <a:rPr lang="zh-CN" altLang="en-US" sz="2000">
                <a:solidFill>
                  <a:schemeClr val="tx1"/>
                </a:solidFill>
                <a:latin typeface="Courier New" pitchFamily="49" charset="0"/>
                <a:ea typeface="宋体" pitchFamily="2" charset="-122"/>
                <a:cs typeface="Times New Roman" pitchFamily="18" charset="0"/>
              </a:rPr>
              <a:t>"</a:t>
            </a:r>
            <a:r>
              <a:rPr lang="zh-CN" altLang="zh-CN" sz="2000">
                <a:solidFill>
                  <a:schemeClr val="tx1"/>
                </a:solidFill>
                <a:latin typeface="Courier New" pitchFamily="49" charset="0"/>
                <a:ea typeface="宋体" pitchFamily="2" charset="-122"/>
                <a:cs typeface="Times New Roman" pitchFamily="18" charset="0"/>
              </a:rPr>
              <a:t>,fahr,celsius);</a:t>
            </a:r>
            <a:endParaRPr lang="en-US" altLang="zh-CN" sz="2000">
              <a:solidFill>
                <a:schemeClr val="tx1"/>
              </a:solidFill>
              <a:latin typeface="Courier New" pitchFamily="49" charset="0"/>
              <a:ea typeface="宋体" pitchFamily="2" charset="-122"/>
              <a:cs typeface="Times New Roman" pitchFamily="18" charset="0"/>
            </a:endParaRPr>
          </a:p>
          <a:p>
            <a:pPr>
              <a:lnSpc>
                <a:spcPct val="75000"/>
              </a:lnSpc>
              <a:buFont typeface="Monotype Sorts" charset="2"/>
              <a:buNone/>
              <a:defRPr/>
            </a:pPr>
            <a:r>
              <a:rPr lang="zh-CN" altLang="zh-CN" sz="2000">
                <a:solidFill>
                  <a:schemeClr val="tx1"/>
                </a:solidFill>
                <a:latin typeface="Courier New" pitchFamily="49" charset="0"/>
                <a:ea typeface="宋体" pitchFamily="2" charset="-122"/>
                <a:cs typeface="Times New Roman" pitchFamily="18" charset="0"/>
              </a:rPr>
              <a:t>fahr=fahr+step;}}</a:t>
            </a:r>
            <a:endParaRPr lang="en-US" altLang="zh-CN" sz="2000">
              <a:solidFill>
                <a:schemeClr val="tx1"/>
              </a:solidFill>
              <a:latin typeface="Courier New" pitchFamily="49" charset="0"/>
              <a:ea typeface="宋体" pitchFamily="2" charset="-122"/>
              <a:cs typeface="Times New Roman" pitchFamily="18" charset="0"/>
            </a:endParaRPr>
          </a:p>
        </p:txBody>
      </p:sp>
      <p:pic>
        <p:nvPicPr>
          <p:cNvPr id="52228" name="Picture 4" descr="j0303364">
            <a:extLst>
              <a:ext uri="{FF2B5EF4-FFF2-40B4-BE49-F238E27FC236}">
                <a16:creationId xmlns:a16="http://schemas.microsoft.com/office/drawing/2014/main" id="{80F40FD9-C5FE-4B40-9D54-6DEC8A6A64C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12125" y="4437063"/>
            <a:ext cx="11525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5" name="Rectangle 7">
            <a:extLst>
              <a:ext uri="{FF2B5EF4-FFF2-40B4-BE49-F238E27FC236}">
                <a16:creationId xmlns:a16="http://schemas.microsoft.com/office/drawing/2014/main" id="{072550D5-BF79-4585-A8F3-852404FA9B2D}"/>
              </a:ext>
            </a:extLst>
          </p:cNvPr>
          <p:cNvSpPr>
            <a:spLocks noChangeArrowheads="1"/>
          </p:cNvSpPr>
          <p:nvPr/>
        </p:nvSpPr>
        <p:spPr bwMode="auto">
          <a:xfrm>
            <a:off x="4259263" y="6308725"/>
            <a:ext cx="3241675" cy="360363"/>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79AFCF66-C745-4B8B-A653-9785E4B80472}"/>
              </a:ext>
            </a:extLst>
          </p:cNvPr>
          <p:cNvSpPr>
            <a:spLocks noGrp="1" noChangeArrowheads="1"/>
          </p:cNvSpPr>
          <p:nvPr>
            <p:ph type="title"/>
          </p:nvPr>
        </p:nvSpPr>
        <p:spPr/>
        <p:txBody>
          <a:bodyPr/>
          <a:lstStyle/>
          <a:p>
            <a:pPr>
              <a:defRPr/>
            </a:pPr>
            <a:r>
              <a:rPr lang="en-US" altLang="zh-CN" dirty="0"/>
              <a:t>C</a:t>
            </a:r>
            <a:r>
              <a:rPr lang="zh-CN" altLang="en-US" dirty="0"/>
              <a:t>程序的三种编译环境</a:t>
            </a:r>
          </a:p>
        </p:txBody>
      </p:sp>
      <p:sp>
        <p:nvSpPr>
          <p:cNvPr id="186371" name="Rectangle 3">
            <a:extLst>
              <a:ext uri="{FF2B5EF4-FFF2-40B4-BE49-F238E27FC236}">
                <a16:creationId xmlns:a16="http://schemas.microsoft.com/office/drawing/2014/main" id="{377987EA-69DD-4175-BDBA-85EEBCC3869E}"/>
              </a:ext>
            </a:extLst>
          </p:cNvPr>
          <p:cNvSpPr>
            <a:spLocks noGrp="1" noChangeArrowheads="1"/>
          </p:cNvSpPr>
          <p:nvPr>
            <p:ph type="body" idx="1"/>
          </p:nvPr>
        </p:nvSpPr>
        <p:spPr>
          <a:xfrm>
            <a:off x="1271588" y="1697038"/>
            <a:ext cx="9504362" cy="4611687"/>
          </a:xfrm>
        </p:spPr>
        <p:txBody>
          <a:bodyPr/>
          <a:lstStyle/>
          <a:p>
            <a:pPr>
              <a:defRPr/>
            </a:pPr>
            <a:r>
              <a:rPr lang="en-US" altLang="zh-CN" sz="3600" dirty="0">
                <a:ea typeface="宋体" pitchFamily="2" charset="-122"/>
              </a:rPr>
              <a:t>Turbo C2.0 </a:t>
            </a:r>
            <a:r>
              <a:rPr lang="zh-CN" altLang="en-US" sz="3600" dirty="0">
                <a:ea typeface="宋体" pitchFamily="2" charset="-122"/>
              </a:rPr>
              <a:t>（或</a:t>
            </a:r>
            <a:r>
              <a:rPr lang="en-US" altLang="zh-CN" sz="3600" dirty="0">
                <a:ea typeface="宋体" pitchFamily="2" charset="-122"/>
              </a:rPr>
              <a:t>WIN-TC</a:t>
            </a:r>
            <a:r>
              <a:rPr lang="zh-CN" altLang="en-US" sz="3600" dirty="0">
                <a:ea typeface="宋体" pitchFamily="2" charset="-122"/>
              </a:rPr>
              <a:t>或</a:t>
            </a:r>
            <a:r>
              <a:rPr lang="en-US" altLang="zh-CN" sz="3600" dirty="0">
                <a:ea typeface="宋体" pitchFamily="2" charset="-122"/>
              </a:rPr>
              <a:t>Borland C++</a:t>
            </a:r>
            <a:r>
              <a:rPr lang="zh-CN" altLang="en-US" sz="3600" dirty="0">
                <a:ea typeface="宋体" pitchFamily="2" charset="-122"/>
              </a:rPr>
              <a:t>）</a:t>
            </a:r>
            <a:endParaRPr lang="en-US" altLang="zh-CN" sz="3600" dirty="0">
              <a:ea typeface="宋体" pitchFamily="2" charset="-122"/>
            </a:endParaRPr>
          </a:p>
          <a:p>
            <a:pPr>
              <a:defRPr/>
            </a:pPr>
            <a:r>
              <a:rPr lang="en-US" altLang="zh-CN" sz="3600" dirty="0">
                <a:ea typeface="宋体" pitchFamily="2" charset="-122"/>
              </a:rPr>
              <a:t>Visual C++</a:t>
            </a:r>
          </a:p>
          <a:p>
            <a:pPr>
              <a:defRPr/>
            </a:pPr>
            <a:r>
              <a:rPr lang="en-US" altLang="zh-CN" sz="3600" dirty="0">
                <a:ea typeface="宋体" pitchFamily="2" charset="-122"/>
              </a:rPr>
              <a:t>Code::Blocks</a:t>
            </a:r>
          </a:p>
          <a:p>
            <a:pPr lvl="1">
              <a:defRPr/>
            </a:pPr>
            <a:r>
              <a:rPr lang="zh-CN" altLang="en-US" sz="3200" dirty="0">
                <a:ea typeface="宋体" pitchFamily="2" charset="-122"/>
              </a:rPr>
              <a:t>（简称</a:t>
            </a:r>
            <a:r>
              <a:rPr lang="en-US" altLang="zh-CN" sz="3200" dirty="0">
                <a:ea typeface="宋体" pitchFamily="2" charset="-122"/>
              </a:rPr>
              <a:t>CB</a:t>
            </a:r>
            <a:r>
              <a:rPr lang="zh-CN" altLang="en-US" sz="3200" dirty="0">
                <a:ea typeface="宋体" pitchFamily="2" charset="-122"/>
              </a:rPr>
              <a:t>，</a:t>
            </a:r>
            <a:r>
              <a:rPr lang="en-US" altLang="zh-CN" sz="3200" b="0" dirty="0">
                <a:ea typeface="宋体" pitchFamily="2" charset="-122"/>
              </a:rPr>
              <a:t>http://www.codeblocks.org</a:t>
            </a:r>
            <a:r>
              <a:rPr lang="zh-CN" altLang="en-US" sz="3200" dirty="0">
                <a:ea typeface="宋体" pitchFamily="2" charset="-122"/>
              </a:rPr>
              <a:t>）</a:t>
            </a:r>
            <a:endParaRPr lang="en-US" altLang="zh-CN" sz="3200" dirty="0">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33AAE563-33B7-423D-9362-191F46FC4630}"/>
              </a:ext>
            </a:extLst>
          </p:cNvPr>
          <p:cNvSpPr>
            <a:spLocks noGrp="1" noChangeArrowheads="1"/>
          </p:cNvSpPr>
          <p:nvPr>
            <p:ph type="title"/>
          </p:nvPr>
        </p:nvSpPr>
        <p:spPr/>
        <p:txBody>
          <a:bodyPr/>
          <a:lstStyle/>
          <a:p>
            <a:pPr>
              <a:defRPr/>
            </a:pPr>
            <a:r>
              <a:rPr lang="en-US" altLang="zh-CN" dirty="0"/>
              <a:t>C</a:t>
            </a:r>
            <a:r>
              <a:rPr lang="zh-CN" altLang="en-US" dirty="0"/>
              <a:t>程序的三种编译环境</a:t>
            </a:r>
          </a:p>
        </p:txBody>
      </p:sp>
      <p:sp>
        <p:nvSpPr>
          <p:cNvPr id="187395" name="Rectangle 3">
            <a:extLst>
              <a:ext uri="{FF2B5EF4-FFF2-40B4-BE49-F238E27FC236}">
                <a16:creationId xmlns:a16="http://schemas.microsoft.com/office/drawing/2014/main" id="{7DFE1AF2-94FC-4F65-966A-684B6AF79EB8}"/>
              </a:ext>
            </a:extLst>
          </p:cNvPr>
          <p:cNvSpPr>
            <a:spLocks noGrp="1" noChangeArrowheads="1"/>
          </p:cNvSpPr>
          <p:nvPr>
            <p:ph type="body" idx="1"/>
          </p:nvPr>
        </p:nvSpPr>
        <p:spPr/>
        <p:txBody>
          <a:bodyPr/>
          <a:lstStyle/>
          <a:p>
            <a:pPr>
              <a:defRPr/>
            </a:pPr>
            <a:r>
              <a:rPr lang="en-US" altLang="zh-CN" sz="3200" dirty="0">
                <a:ea typeface="宋体" pitchFamily="2" charset="-122"/>
              </a:rPr>
              <a:t>Turbo C2.0 </a:t>
            </a:r>
            <a:r>
              <a:rPr lang="zh-CN" altLang="en-US" sz="3200" dirty="0">
                <a:ea typeface="宋体" pitchFamily="2" charset="-122"/>
              </a:rPr>
              <a:t>（或</a:t>
            </a:r>
            <a:r>
              <a:rPr lang="en-US" altLang="zh-CN" sz="3200" dirty="0">
                <a:ea typeface="宋体" pitchFamily="2" charset="-122"/>
              </a:rPr>
              <a:t>WIN-TC</a:t>
            </a:r>
            <a:r>
              <a:rPr lang="zh-CN" altLang="en-US" sz="3200" dirty="0">
                <a:ea typeface="宋体" pitchFamily="2" charset="-122"/>
              </a:rPr>
              <a:t>或</a:t>
            </a:r>
            <a:r>
              <a:rPr lang="en-US" altLang="zh-CN" sz="3200" dirty="0">
                <a:ea typeface="宋体" pitchFamily="2" charset="-122"/>
              </a:rPr>
              <a:t>Borland</a:t>
            </a:r>
            <a:r>
              <a:rPr lang="zh-CN" altLang="en-US" sz="3200" dirty="0">
                <a:ea typeface="宋体" pitchFamily="2" charset="-122"/>
              </a:rPr>
              <a:t> </a:t>
            </a:r>
            <a:r>
              <a:rPr lang="en-US" altLang="zh-CN" sz="3200" dirty="0">
                <a:ea typeface="宋体" pitchFamily="2" charset="-122"/>
              </a:rPr>
              <a:t>C++</a:t>
            </a:r>
            <a:r>
              <a:rPr lang="zh-CN" altLang="en-US" sz="3200" dirty="0">
                <a:ea typeface="宋体" pitchFamily="2" charset="-122"/>
              </a:rPr>
              <a:t>）</a:t>
            </a:r>
          </a:p>
          <a:p>
            <a:pPr lvl="1">
              <a:defRPr/>
            </a:pPr>
            <a:r>
              <a:rPr lang="zh-CN" altLang="en-US" sz="3200" dirty="0">
                <a:ea typeface="宋体" pitchFamily="2" charset="-122"/>
              </a:rPr>
              <a:t>可能是仅存的还在使用的</a:t>
            </a:r>
            <a:r>
              <a:rPr lang="en-US" altLang="zh-CN" sz="3200" dirty="0">
                <a:ea typeface="宋体" pitchFamily="2" charset="-122"/>
              </a:rPr>
              <a:t>DOS</a:t>
            </a:r>
            <a:r>
              <a:rPr lang="zh-CN" altLang="en-US" sz="3200" dirty="0">
                <a:ea typeface="宋体" pitchFamily="2" charset="-122"/>
              </a:rPr>
              <a:t>软件，方便性不如</a:t>
            </a:r>
            <a:r>
              <a:rPr lang="en-US" altLang="zh-CN" sz="3200" dirty="0">
                <a:ea typeface="宋体" pitchFamily="2" charset="-122"/>
              </a:rPr>
              <a:t>Windows</a:t>
            </a:r>
            <a:r>
              <a:rPr lang="zh-CN" altLang="en-US" sz="3200" dirty="0">
                <a:ea typeface="宋体" pitchFamily="2" charset="-122"/>
              </a:rPr>
              <a:t>下的软件</a:t>
            </a:r>
          </a:p>
          <a:p>
            <a:pPr lvl="1">
              <a:defRPr/>
            </a:pPr>
            <a:r>
              <a:rPr lang="zh-CN" altLang="en-US" sz="3200" dirty="0">
                <a:ea typeface="宋体" pitchFamily="2" charset="-122"/>
              </a:rPr>
              <a:t>缺少对很多先进的程序设计理念和方法的支持</a:t>
            </a:r>
          </a:p>
          <a:p>
            <a:pPr lvl="1">
              <a:defRPr/>
            </a:pPr>
            <a:r>
              <a:rPr lang="zh-CN" altLang="en-US" sz="3200" dirty="0">
                <a:ea typeface="宋体" pitchFamily="2" charset="-122"/>
              </a:rPr>
              <a:t>因其自身的局限性，会给初学者带来一些错觉，把一些错误或不当的用法当成是正确的或有效的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left)">
                                      <p:cBhvr>
                                        <p:cTn id="7" dur="500"/>
                                        <p:tgtEl>
                                          <p:spTgt spid="18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wipe(left)">
                                      <p:cBhvr>
                                        <p:cTn id="12" dur="500"/>
                                        <p:tgtEl>
                                          <p:spTgt spid="187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wipe(left)">
                                      <p:cBhvr>
                                        <p:cTn id="17" dur="500"/>
                                        <p:tgtEl>
                                          <p:spTgt spid="187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wipe(left)">
                                      <p:cBhvr>
                                        <p:cTn id="22" dur="500"/>
                                        <p:tgtEl>
                                          <p:spTgt spid="187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33AAE563-33B7-423D-9362-191F46FC4630}"/>
              </a:ext>
            </a:extLst>
          </p:cNvPr>
          <p:cNvSpPr>
            <a:spLocks noGrp="1" noChangeArrowheads="1"/>
          </p:cNvSpPr>
          <p:nvPr>
            <p:ph type="title"/>
          </p:nvPr>
        </p:nvSpPr>
        <p:spPr/>
        <p:txBody>
          <a:bodyPr/>
          <a:lstStyle/>
          <a:p>
            <a:pPr>
              <a:defRPr/>
            </a:pPr>
            <a:r>
              <a:rPr lang="en-US" altLang="zh-CN" dirty="0"/>
              <a:t>C</a:t>
            </a:r>
            <a:r>
              <a:rPr lang="zh-CN" altLang="en-US" dirty="0"/>
              <a:t>程序的三种编译环境</a:t>
            </a:r>
          </a:p>
        </p:txBody>
      </p:sp>
      <p:sp>
        <p:nvSpPr>
          <p:cNvPr id="187395" name="Rectangle 3">
            <a:extLst>
              <a:ext uri="{FF2B5EF4-FFF2-40B4-BE49-F238E27FC236}">
                <a16:creationId xmlns:a16="http://schemas.microsoft.com/office/drawing/2014/main" id="{7DFE1AF2-94FC-4F65-966A-684B6AF79EB8}"/>
              </a:ext>
            </a:extLst>
          </p:cNvPr>
          <p:cNvSpPr>
            <a:spLocks noGrp="1" noChangeArrowheads="1"/>
          </p:cNvSpPr>
          <p:nvPr>
            <p:ph type="body" idx="1"/>
          </p:nvPr>
        </p:nvSpPr>
        <p:spPr/>
        <p:txBody>
          <a:bodyPr/>
          <a:lstStyle/>
          <a:p>
            <a:pPr>
              <a:defRPr/>
            </a:pPr>
            <a:r>
              <a:rPr lang="en-US" altLang="zh-CN" sz="3200" dirty="0">
                <a:ea typeface="宋体" pitchFamily="2" charset="-122"/>
              </a:rPr>
              <a:t>Visual C++</a:t>
            </a:r>
          </a:p>
          <a:p>
            <a:pPr lvl="1">
              <a:defRPr/>
            </a:pPr>
            <a:r>
              <a:rPr lang="en-US" altLang="zh-CN" sz="3200" dirty="0">
                <a:ea typeface="宋体" pitchFamily="2" charset="-122"/>
              </a:rPr>
              <a:t>Windows</a:t>
            </a:r>
            <a:r>
              <a:rPr lang="zh-CN" altLang="en-US" sz="3200" dirty="0">
                <a:ea typeface="宋体" pitchFamily="2" charset="-122"/>
              </a:rPr>
              <a:t>平台上最流行的</a:t>
            </a:r>
            <a:r>
              <a:rPr lang="en-US" altLang="zh-CN" sz="3200" dirty="0">
                <a:ea typeface="宋体" pitchFamily="2" charset="-122"/>
              </a:rPr>
              <a:t>C/C++</a:t>
            </a:r>
            <a:r>
              <a:rPr lang="zh-CN" altLang="en-US" sz="3200" dirty="0">
                <a:ea typeface="宋体" pitchFamily="2" charset="-122"/>
              </a:rPr>
              <a:t>集成开发环境之一。</a:t>
            </a:r>
          </a:p>
          <a:p>
            <a:pPr lvl="1">
              <a:defRPr/>
            </a:pPr>
            <a:r>
              <a:rPr lang="zh-CN" altLang="en-US" sz="3200" dirty="0">
                <a:ea typeface="宋体" pitchFamily="2" charset="-122"/>
              </a:rPr>
              <a:t>从</a:t>
            </a:r>
            <a:r>
              <a:rPr lang="en-US" altLang="zh-CN" sz="3200" dirty="0">
                <a:ea typeface="宋体" pitchFamily="2" charset="-122"/>
              </a:rPr>
              <a:t>1993</a:t>
            </a:r>
            <a:r>
              <a:rPr lang="zh-CN" altLang="en-US" sz="3200" dirty="0">
                <a:ea typeface="宋体" pitchFamily="2" charset="-122"/>
              </a:rPr>
              <a:t>年发行</a:t>
            </a:r>
            <a:r>
              <a:rPr lang="en-US" altLang="zh-CN" sz="3200" dirty="0">
                <a:ea typeface="宋体" pitchFamily="2" charset="-122"/>
              </a:rPr>
              <a:t>1.0</a:t>
            </a:r>
            <a:r>
              <a:rPr lang="zh-CN" altLang="en-US" sz="3200" dirty="0">
                <a:ea typeface="宋体" pitchFamily="2" charset="-122"/>
              </a:rPr>
              <a:t>版本开始，历经多年锤炼，于</a:t>
            </a:r>
            <a:r>
              <a:rPr lang="en-US" altLang="zh-CN" sz="3200" dirty="0">
                <a:ea typeface="宋体" pitchFamily="2" charset="-122"/>
              </a:rPr>
              <a:t>2017</a:t>
            </a:r>
            <a:r>
              <a:rPr lang="zh-CN" altLang="en-US" sz="3200" dirty="0">
                <a:ea typeface="宋体" pitchFamily="2" charset="-122"/>
              </a:rPr>
              <a:t>年推出最新的</a:t>
            </a:r>
            <a:r>
              <a:rPr lang="en-US" altLang="zh-CN" sz="3200" dirty="0">
                <a:ea typeface="宋体" pitchFamily="2" charset="-122"/>
              </a:rPr>
              <a:t>Visual Studio 2017(</a:t>
            </a:r>
            <a:r>
              <a:rPr lang="zh-CN" altLang="en-US" sz="3200" dirty="0">
                <a:ea typeface="宋体" pitchFamily="2" charset="-122"/>
              </a:rPr>
              <a:t>包含</a:t>
            </a:r>
            <a:r>
              <a:rPr lang="en-US" altLang="zh-CN" sz="3200" dirty="0">
                <a:ea typeface="宋体" pitchFamily="2" charset="-122"/>
              </a:rPr>
              <a:t>Visual C++)</a:t>
            </a:r>
          </a:p>
          <a:p>
            <a:pPr lvl="1">
              <a:defRPr/>
            </a:pPr>
            <a:r>
              <a:rPr lang="zh-CN" altLang="en-US" sz="3200" dirty="0">
                <a:ea typeface="宋体" pitchFamily="2" charset="-122"/>
              </a:rPr>
              <a:t>但</a:t>
            </a:r>
            <a:r>
              <a:rPr lang="en-US" altLang="zh-CN" sz="3200" dirty="0">
                <a:ea typeface="宋体" pitchFamily="2" charset="-122"/>
              </a:rPr>
              <a:t>Visual C++ 2003</a:t>
            </a:r>
            <a:r>
              <a:rPr lang="zh-CN" altLang="en-US" sz="3200" dirty="0">
                <a:ea typeface="宋体" pitchFamily="2" charset="-122"/>
              </a:rPr>
              <a:t>及以后的版本过于庞大，安装过程缓慢且烦琐，不适合初学者</a:t>
            </a:r>
          </a:p>
          <a:p>
            <a:pPr lvl="1">
              <a:defRPr/>
            </a:pPr>
            <a:r>
              <a:rPr lang="zh-CN" altLang="en-US" sz="3200" dirty="0">
                <a:ea typeface="宋体" pitchFamily="2" charset="-122"/>
              </a:rPr>
              <a:t>一般初学在</a:t>
            </a:r>
            <a:r>
              <a:rPr lang="en-US" altLang="zh-CN" sz="3200" dirty="0">
                <a:ea typeface="宋体" pitchFamily="2" charset="-122"/>
              </a:rPr>
              <a:t>Visual C++ 6.0</a:t>
            </a:r>
            <a:r>
              <a:rPr lang="zh-CN" altLang="en-US" sz="3200" dirty="0">
                <a:ea typeface="宋体" pitchFamily="2" charset="-122"/>
              </a:rPr>
              <a:t>（以下简称</a:t>
            </a:r>
            <a:r>
              <a:rPr lang="en-US" altLang="zh-CN" sz="3200" dirty="0">
                <a:ea typeface="宋体" pitchFamily="2" charset="-122"/>
              </a:rPr>
              <a:t>VC</a:t>
            </a:r>
            <a:r>
              <a:rPr lang="zh-CN" altLang="en-US" sz="3200" dirty="0">
                <a:ea typeface="宋体" pitchFamily="2" charset="-122"/>
              </a:rPr>
              <a:t>）下开发和调试</a:t>
            </a:r>
            <a:r>
              <a:rPr lang="en-US" altLang="zh-CN" sz="3200" dirty="0">
                <a:ea typeface="宋体" pitchFamily="2" charset="-122"/>
              </a:rPr>
              <a:t>C</a:t>
            </a:r>
            <a:r>
              <a:rPr lang="zh-CN" altLang="en-US" sz="3200" dirty="0">
                <a:ea typeface="宋体" pitchFamily="2" charset="-122"/>
              </a:rPr>
              <a:t>程序</a:t>
            </a:r>
            <a:endParaRPr lang="en-US" altLang="zh-CN" sz="32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left)">
                                      <p:cBhvr>
                                        <p:cTn id="7" dur="500"/>
                                        <p:tgtEl>
                                          <p:spTgt spid="18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wipe(left)">
                                      <p:cBhvr>
                                        <p:cTn id="12" dur="500"/>
                                        <p:tgtEl>
                                          <p:spTgt spid="187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wipe(left)">
                                      <p:cBhvr>
                                        <p:cTn id="17" dur="500"/>
                                        <p:tgtEl>
                                          <p:spTgt spid="187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wipe(left)">
                                      <p:cBhvr>
                                        <p:cTn id="22" dur="500"/>
                                        <p:tgtEl>
                                          <p:spTgt spid="187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7395">
                                            <p:txEl>
                                              <p:pRg st="4" end="4"/>
                                            </p:txEl>
                                          </p:spTgt>
                                        </p:tgtEl>
                                        <p:attrNameLst>
                                          <p:attrName>style.visibility</p:attrName>
                                        </p:attrNameLst>
                                      </p:cBhvr>
                                      <p:to>
                                        <p:strVal val="visible"/>
                                      </p:to>
                                    </p:set>
                                    <p:animEffect transition="in" filter="wipe(left)">
                                      <p:cBhvr>
                                        <p:cTn id="27" dur="500"/>
                                        <p:tgtEl>
                                          <p:spTgt spid="187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Image:C on vc6 1.PNG">
            <a:extLst>
              <a:ext uri="{FF2B5EF4-FFF2-40B4-BE49-F238E27FC236}">
                <a16:creationId xmlns:a16="http://schemas.microsoft.com/office/drawing/2014/main" id="{5AFC0A3B-F513-4B7C-8CFC-3024778EE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4" descr="Image:C on vc6 2.PNG">
            <a:extLst>
              <a:ext uri="{FF2B5EF4-FFF2-40B4-BE49-F238E27FC236}">
                <a16:creationId xmlns:a16="http://schemas.microsoft.com/office/drawing/2014/main" id="{1F2D71D2-3870-4DE4-AF15-E485B43B5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1442" name="Group 4">
            <a:extLst>
              <a:ext uri="{FF2B5EF4-FFF2-40B4-BE49-F238E27FC236}">
                <a16:creationId xmlns:a16="http://schemas.microsoft.com/office/drawing/2014/main" id="{B6028A3E-D7F7-4432-AAE2-B60CF69CFAF0}"/>
              </a:ext>
            </a:extLst>
          </p:cNvPr>
          <p:cNvGrpSpPr>
            <a:grpSpLocks/>
          </p:cNvGrpSpPr>
          <p:nvPr/>
        </p:nvGrpSpPr>
        <p:grpSpPr bwMode="auto">
          <a:xfrm>
            <a:off x="1524000" y="0"/>
            <a:ext cx="9144000" cy="6858000"/>
            <a:chOff x="1357" y="680"/>
            <a:chExt cx="6355" cy="4715"/>
          </a:xfrm>
        </p:grpSpPr>
        <p:pic>
          <p:nvPicPr>
            <p:cNvPr id="61448" name="Picture 5">
              <a:extLst>
                <a:ext uri="{FF2B5EF4-FFF2-40B4-BE49-F238E27FC236}">
                  <a16:creationId xmlns:a16="http://schemas.microsoft.com/office/drawing/2014/main" id="{113FC0AC-D08E-44D1-B989-180DADA8F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 y="680"/>
              <a:ext cx="6355" cy="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70" name="Text Box 6">
              <a:extLst>
                <a:ext uri="{FF2B5EF4-FFF2-40B4-BE49-F238E27FC236}">
                  <a16:creationId xmlns:a16="http://schemas.microsoft.com/office/drawing/2014/main" id="{9D87FAEB-2A6F-4AE0-8F6F-B9DE5A58D203}"/>
                </a:ext>
              </a:extLst>
            </p:cNvPr>
            <p:cNvSpPr txBox="1">
              <a:spLocks noChangeAspect="1" noChangeArrowheads="1"/>
            </p:cNvSpPr>
            <p:nvPr/>
          </p:nvSpPr>
          <p:spPr bwMode="auto">
            <a:xfrm>
              <a:off x="1357" y="1086"/>
              <a:ext cx="330" cy="396"/>
            </a:xfrm>
            <a:prstGeom prst="rect">
              <a:avLst/>
            </a:prstGeom>
            <a:noFill/>
            <a:ln w="9525">
              <a:noFill/>
              <a:miter lim="800000"/>
              <a:headEnd/>
              <a:tailEnd/>
            </a:ln>
          </p:spPr>
          <p:txBody>
            <a:bodyPr lIns="0"/>
            <a:lstStyle/>
            <a:p>
              <a:pPr>
                <a:defRPr/>
              </a:pPr>
              <a:endParaRPr lang="zh-CN" altLang="en-US">
                <a:effectLst>
                  <a:outerShdw blurRad="38100" dist="38100" dir="2700000" algn="tl">
                    <a:srgbClr val="C0C0C0"/>
                  </a:outerShdw>
                </a:effectLst>
                <a:ea typeface="宋体" pitchFamily="2" charset="-122"/>
              </a:endParaRPr>
            </a:p>
          </p:txBody>
        </p:sp>
        <p:sp>
          <p:nvSpPr>
            <p:cNvPr id="164871" name="AutoShape 7">
              <a:extLst>
                <a:ext uri="{FF2B5EF4-FFF2-40B4-BE49-F238E27FC236}">
                  <a16:creationId xmlns:a16="http://schemas.microsoft.com/office/drawing/2014/main" id="{BD8E81D4-B5BC-4EB0-9388-5A2454835881}"/>
                </a:ext>
              </a:extLst>
            </p:cNvPr>
            <p:cNvSpPr>
              <a:spLocks noChangeAspect="1"/>
            </p:cNvSpPr>
            <p:nvPr/>
          </p:nvSpPr>
          <p:spPr bwMode="auto">
            <a:xfrm>
              <a:off x="2008" y="1666"/>
              <a:ext cx="861" cy="264"/>
            </a:xfrm>
            <a:prstGeom prst="callout2">
              <a:avLst>
                <a:gd name="adj1" fmla="val 52023"/>
                <a:gd name="adj2" fmla="val -10667"/>
                <a:gd name="adj3" fmla="val 52023"/>
                <a:gd name="adj4" fmla="val -44269"/>
                <a:gd name="adj5" fmla="val -182657"/>
                <a:gd name="adj6" fmla="val -54222"/>
              </a:avLst>
            </a:prstGeom>
            <a:noFill/>
            <a:ln w="9525">
              <a:solidFill>
                <a:srgbClr val="000000"/>
              </a:solidFill>
              <a:miter lim="800000"/>
              <a:headEnd/>
              <a:tailEnd/>
            </a:ln>
          </p:spPr>
          <p:txBody>
            <a:bodyPr lIns="0" tIns="0"/>
            <a:lstStyle/>
            <a:p>
              <a:pPr algn="ctr">
                <a:defRPr/>
              </a:pPr>
              <a:r>
                <a:rPr lang="zh-CN" altLang="en-US" sz="1400">
                  <a:solidFill>
                    <a:srgbClr val="000000"/>
                  </a:solidFill>
                  <a:ea typeface="宋体" pitchFamily="2" charset="-122"/>
                </a:rPr>
                <a:t>建立新文件</a:t>
              </a:r>
              <a:endParaRPr lang="zh-CN" altLang="en-US" sz="1400">
                <a:effectLst>
                  <a:outerShdw blurRad="38100" dist="38100" dir="2700000" algn="tl">
                    <a:srgbClr val="C0C0C0"/>
                  </a:outerShdw>
                </a:effectLst>
                <a:ea typeface="宋体" pitchFamily="2" charset="-122"/>
              </a:endParaRPr>
            </a:p>
          </p:txBody>
        </p:sp>
        <p:sp>
          <p:nvSpPr>
            <p:cNvPr id="164872" name="AutoShape 8">
              <a:extLst>
                <a:ext uri="{FF2B5EF4-FFF2-40B4-BE49-F238E27FC236}">
                  <a16:creationId xmlns:a16="http://schemas.microsoft.com/office/drawing/2014/main" id="{0409250A-C4DF-40A8-854D-D000025380B3}"/>
                </a:ext>
              </a:extLst>
            </p:cNvPr>
            <p:cNvSpPr>
              <a:spLocks noChangeAspect="1"/>
            </p:cNvSpPr>
            <p:nvPr/>
          </p:nvSpPr>
          <p:spPr bwMode="auto">
            <a:xfrm>
              <a:off x="2198" y="1425"/>
              <a:ext cx="863" cy="263"/>
            </a:xfrm>
            <a:prstGeom prst="callout2">
              <a:avLst>
                <a:gd name="adj1" fmla="val 52023"/>
                <a:gd name="adj2" fmla="val -10667"/>
                <a:gd name="adj3" fmla="val 52023"/>
                <a:gd name="adj4" fmla="val -27556"/>
                <a:gd name="adj5" fmla="val -87282"/>
                <a:gd name="adj6" fmla="val -36356"/>
              </a:avLst>
            </a:prstGeom>
            <a:noFill/>
            <a:ln w="9525">
              <a:solidFill>
                <a:srgbClr val="000000"/>
              </a:solidFill>
              <a:miter lim="800000"/>
              <a:headEnd/>
              <a:tailEnd/>
            </a:ln>
          </p:spPr>
          <p:txBody>
            <a:bodyPr lIns="0" tIns="0"/>
            <a:lstStyle/>
            <a:p>
              <a:pPr algn="ctr">
                <a:defRPr/>
              </a:pPr>
              <a:r>
                <a:rPr lang="zh-CN" altLang="en-US" sz="1400">
                  <a:solidFill>
                    <a:srgbClr val="000000"/>
                  </a:solidFill>
                  <a:ea typeface="宋体" pitchFamily="2" charset="-122"/>
                </a:rPr>
                <a:t>保存文件</a:t>
              </a:r>
              <a:endParaRPr lang="zh-CN" altLang="en-US" sz="1400">
                <a:effectLst>
                  <a:outerShdw blurRad="38100" dist="38100" dir="2700000" algn="tl">
                    <a:srgbClr val="C0C0C0"/>
                  </a:outerShdw>
                </a:effectLst>
                <a:ea typeface="宋体" pitchFamily="2" charset="-122"/>
              </a:endParaRPr>
            </a:p>
          </p:txBody>
        </p:sp>
        <p:sp>
          <p:nvSpPr>
            <p:cNvPr id="164873" name="Text Box 9">
              <a:extLst>
                <a:ext uri="{FF2B5EF4-FFF2-40B4-BE49-F238E27FC236}">
                  <a16:creationId xmlns:a16="http://schemas.microsoft.com/office/drawing/2014/main" id="{B1BC1F28-5385-4652-A1ED-13ECDA01FD37}"/>
                </a:ext>
              </a:extLst>
            </p:cNvPr>
            <p:cNvSpPr txBox="1">
              <a:spLocks noChangeAspect="1" noChangeArrowheads="1"/>
            </p:cNvSpPr>
            <p:nvPr/>
          </p:nvSpPr>
          <p:spPr bwMode="auto">
            <a:xfrm>
              <a:off x="1778" y="1086"/>
              <a:ext cx="477" cy="396"/>
            </a:xfrm>
            <a:prstGeom prst="rect">
              <a:avLst/>
            </a:prstGeom>
            <a:noFill/>
            <a:ln w="9525">
              <a:noFill/>
              <a:miter lim="800000"/>
              <a:headEnd/>
              <a:tailEnd/>
            </a:ln>
          </p:spPr>
          <p:txBody>
            <a:bodyPr/>
            <a:lstStyle/>
            <a:p>
              <a:pPr>
                <a:defRPr/>
              </a:pPr>
              <a:endParaRPr lang="zh-CN" altLang="en-US">
                <a:effectLst>
                  <a:outerShdw blurRad="38100" dist="38100" dir="2700000" algn="tl">
                    <a:srgbClr val="C0C0C0"/>
                  </a:outerShdw>
                </a:effectLst>
                <a:ea typeface="宋体" pitchFamily="2" charset="-122"/>
              </a:endParaRPr>
            </a:p>
          </p:txBody>
        </p:sp>
        <p:sp>
          <p:nvSpPr>
            <p:cNvPr id="164874" name="AutoShape 10">
              <a:extLst>
                <a:ext uri="{FF2B5EF4-FFF2-40B4-BE49-F238E27FC236}">
                  <a16:creationId xmlns:a16="http://schemas.microsoft.com/office/drawing/2014/main" id="{33BD93B6-74E2-4D81-A5BE-996D1BE6E56F}"/>
                </a:ext>
              </a:extLst>
            </p:cNvPr>
            <p:cNvSpPr>
              <a:spLocks noChangeAspect="1"/>
            </p:cNvSpPr>
            <p:nvPr/>
          </p:nvSpPr>
          <p:spPr bwMode="auto">
            <a:xfrm>
              <a:off x="6209" y="1840"/>
              <a:ext cx="856" cy="265"/>
            </a:xfrm>
            <a:prstGeom prst="callout2">
              <a:avLst>
                <a:gd name="adj1" fmla="val 52023"/>
                <a:gd name="adj2" fmla="val -10667"/>
                <a:gd name="adj3" fmla="val 52023"/>
                <a:gd name="adj4" fmla="val -27023"/>
                <a:gd name="adj5" fmla="val -244218"/>
                <a:gd name="adj6" fmla="val -55824"/>
              </a:avLst>
            </a:prstGeom>
            <a:noFill/>
            <a:ln w="9525">
              <a:solidFill>
                <a:srgbClr val="000000"/>
              </a:solidFill>
              <a:miter lim="800000"/>
              <a:headEnd/>
              <a:tailEnd/>
            </a:ln>
          </p:spPr>
          <p:txBody>
            <a:bodyPr lIns="0" tIns="0"/>
            <a:lstStyle/>
            <a:p>
              <a:pPr algn="just">
                <a:defRPr/>
              </a:pPr>
              <a:r>
                <a:rPr lang="zh-CN" altLang="en-US" sz="1400">
                  <a:solidFill>
                    <a:srgbClr val="000000"/>
                  </a:solidFill>
                  <a:ea typeface="宋体" pitchFamily="2" charset="-122"/>
                </a:rPr>
                <a:t>编译</a:t>
              </a:r>
              <a:endParaRPr lang="zh-CN" altLang="en-US" sz="1400">
                <a:effectLst>
                  <a:outerShdw blurRad="38100" dist="38100" dir="2700000" algn="tl">
                    <a:srgbClr val="C0C0C0"/>
                  </a:outerShdw>
                </a:effectLst>
                <a:ea typeface="宋体" pitchFamily="2" charset="-122"/>
              </a:endParaRPr>
            </a:p>
          </p:txBody>
        </p:sp>
        <p:sp>
          <p:nvSpPr>
            <p:cNvPr id="164875" name="Text Box 11">
              <a:extLst>
                <a:ext uri="{FF2B5EF4-FFF2-40B4-BE49-F238E27FC236}">
                  <a16:creationId xmlns:a16="http://schemas.microsoft.com/office/drawing/2014/main" id="{0FC94FC7-BE6C-4A3B-9132-2757354B9440}"/>
                </a:ext>
              </a:extLst>
            </p:cNvPr>
            <p:cNvSpPr txBox="1">
              <a:spLocks noChangeAspect="1" noChangeArrowheads="1"/>
            </p:cNvSpPr>
            <p:nvPr/>
          </p:nvSpPr>
          <p:spPr bwMode="auto">
            <a:xfrm>
              <a:off x="5413" y="1114"/>
              <a:ext cx="478" cy="395"/>
            </a:xfrm>
            <a:prstGeom prst="rect">
              <a:avLst/>
            </a:prstGeom>
            <a:noFill/>
            <a:ln w="9525">
              <a:noFill/>
              <a:miter lim="800000"/>
              <a:headEnd/>
              <a:tailEnd/>
            </a:ln>
          </p:spPr>
          <p:txBody>
            <a:bodyPr/>
            <a:lstStyle/>
            <a:p>
              <a:pPr>
                <a:defRPr/>
              </a:pPr>
              <a:endParaRPr lang="zh-CN" altLang="en-US">
                <a:effectLst>
                  <a:outerShdw blurRad="38100" dist="38100" dir="2700000" algn="tl">
                    <a:srgbClr val="C0C0C0"/>
                  </a:outerShdw>
                </a:effectLst>
                <a:ea typeface="宋体" pitchFamily="2" charset="-122"/>
              </a:endParaRPr>
            </a:p>
          </p:txBody>
        </p:sp>
        <p:sp>
          <p:nvSpPr>
            <p:cNvPr id="164876" name="AutoShape 12">
              <a:extLst>
                <a:ext uri="{FF2B5EF4-FFF2-40B4-BE49-F238E27FC236}">
                  <a16:creationId xmlns:a16="http://schemas.microsoft.com/office/drawing/2014/main" id="{49C8C9D6-FE14-4E16-84FA-1A6903CA5934}"/>
                </a:ext>
              </a:extLst>
            </p:cNvPr>
            <p:cNvSpPr>
              <a:spLocks noChangeAspect="1"/>
            </p:cNvSpPr>
            <p:nvPr/>
          </p:nvSpPr>
          <p:spPr bwMode="auto">
            <a:xfrm>
              <a:off x="6392" y="1519"/>
              <a:ext cx="855" cy="265"/>
            </a:xfrm>
            <a:prstGeom prst="callout2">
              <a:avLst>
                <a:gd name="adj1" fmla="val 52023"/>
                <a:gd name="adj2" fmla="val -10667"/>
                <a:gd name="adj3" fmla="val 52023"/>
                <a:gd name="adj4" fmla="val -22755"/>
                <a:gd name="adj5" fmla="val -118495"/>
                <a:gd name="adj6" fmla="val -38491"/>
              </a:avLst>
            </a:prstGeom>
            <a:noFill/>
            <a:ln w="9525">
              <a:solidFill>
                <a:srgbClr val="000000"/>
              </a:solidFill>
              <a:miter lim="800000"/>
              <a:headEnd/>
              <a:tailEnd/>
            </a:ln>
          </p:spPr>
          <p:txBody>
            <a:bodyPr lIns="0" tIns="0"/>
            <a:lstStyle/>
            <a:p>
              <a:pPr algn="just">
                <a:defRPr/>
              </a:pPr>
              <a:r>
                <a:rPr lang="zh-CN" altLang="en-US" sz="1400">
                  <a:solidFill>
                    <a:srgbClr val="000000"/>
                  </a:solidFill>
                  <a:ea typeface="宋体" pitchFamily="2" charset="-122"/>
                </a:rPr>
                <a:t>运行</a:t>
              </a:r>
              <a:endParaRPr lang="zh-CN" altLang="en-US" sz="1400">
                <a:effectLst>
                  <a:outerShdw blurRad="38100" dist="38100" dir="2700000" algn="tl">
                    <a:srgbClr val="C0C0C0"/>
                  </a:outerShdw>
                </a:effectLst>
                <a:ea typeface="宋体" pitchFamily="2" charset="-122"/>
              </a:endParaRPr>
            </a:p>
          </p:txBody>
        </p:sp>
        <p:sp>
          <p:nvSpPr>
            <p:cNvPr id="164877" name="Text Box 13">
              <a:extLst>
                <a:ext uri="{FF2B5EF4-FFF2-40B4-BE49-F238E27FC236}">
                  <a16:creationId xmlns:a16="http://schemas.microsoft.com/office/drawing/2014/main" id="{7B9EF31D-5F1A-4FDD-B2C4-AC2C5767AF36}"/>
                </a:ext>
              </a:extLst>
            </p:cNvPr>
            <p:cNvSpPr txBox="1">
              <a:spLocks noChangeAspect="1" noChangeArrowheads="1"/>
            </p:cNvSpPr>
            <p:nvPr/>
          </p:nvSpPr>
          <p:spPr bwMode="auto">
            <a:xfrm>
              <a:off x="6004" y="1086"/>
              <a:ext cx="478" cy="396"/>
            </a:xfrm>
            <a:prstGeom prst="rect">
              <a:avLst/>
            </a:prstGeom>
            <a:noFill/>
            <a:ln w="9525">
              <a:noFill/>
              <a:miter lim="800000"/>
              <a:headEnd/>
              <a:tailEnd/>
            </a:ln>
          </p:spPr>
          <p:txBody>
            <a:bodyPr/>
            <a:lstStyle/>
            <a:p>
              <a:pPr>
                <a:defRPr/>
              </a:pPr>
              <a:endParaRPr lang="zh-CN" altLang="en-US">
                <a:effectLst>
                  <a:outerShdw blurRad="38100" dist="38100" dir="2700000" algn="tl">
                    <a:srgbClr val="C0C0C0"/>
                  </a:outerShdw>
                </a:effectLst>
                <a:ea typeface="宋体" pitchFamily="2" charset="-122"/>
              </a:endParaRPr>
            </a:p>
          </p:txBody>
        </p:sp>
      </p:grpSp>
      <p:pic>
        <p:nvPicPr>
          <p:cNvPr id="164878" name="图片 155">
            <a:extLst>
              <a:ext uri="{FF2B5EF4-FFF2-40B4-BE49-F238E27FC236}">
                <a16:creationId xmlns:a16="http://schemas.microsoft.com/office/drawing/2014/main" id="{6F6EAA77-7E83-4335-BAA2-548526A3C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75" y="4926013"/>
            <a:ext cx="91281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44" name="Group 17">
            <a:extLst>
              <a:ext uri="{FF2B5EF4-FFF2-40B4-BE49-F238E27FC236}">
                <a16:creationId xmlns:a16="http://schemas.microsoft.com/office/drawing/2014/main" id="{8900FC3E-F8F3-48B5-88F3-23C686E54A83}"/>
              </a:ext>
            </a:extLst>
          </p:cNvPr>
          <p:cNvGrpSpPr>
            <a:grpSpLocks/>
          </p:cNvGrpSpPr>
          <p:nvPr/>
        </p:nvGrpSpPr>
        <p:grpSpPr bwMode="auto">
          <a:xfrm>
            <a:off x="2351088" y="2349500"/>
            <a:ext cx="7704137" cy="2652713"/>
            <a:chOff x="521" y="1480"/>
            <a:chExt cx="4853" cy="1671"/>
          </a:xfrm>
        </p:grpSpPr>
        <p:sp>
          <p:nvSpPr>
            <p:cNvPr id="164880" name="Rectangle 16">
              <a:extLst>
                <a:ext uri="{FF2B5EF4-FFF2-40B4-BE49-F238E27FC236}">
                  <a16:creationId xmlns:a16="http://schemas.microsoft.com/office/drawing/2014/main" id="{C4A9183B-2CAE-43CD-9D4B-6832729FE6B8}"/>
                </a:ext>
              </a:extLst>
            </p:cNvPr>
            <p:cNvSpPr>
              <a:spLocks noChangeArrowheads="1"/>
            </p:cNvSpPr>
            <p:nvPr/>
          </p:nvSpPr>
          <p:spPr bwMode="auto">
            <a:xfrm>
              <a:off x="1610" y="1480"/>
              <a:ext cx="2676" cy="1633"/>
            </a:xfrm>
            <a:prstGeom prst="rect">
              <a:avLst/>
            </a:prstGeom>
            <a:solidFill>
              <a:schemeClr val="bg1"/>
            </a:solidFill>
            <a:ln w="12700">
              <a:solidFill>
                <a:schemeClr val="bg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pic>
          <p:nvPicPr>
            <p:cNvPr id="61447" name="图片 6">
              <a:extLst>
                <a:ext uri="{FF2B5EF4-FFF2-40B4-BE49-F238E27FC236}">
                  <a16:creationId xmlns:a16="http://schemas.microsoft.com/office/drawing/2014/main" id="{CC74C9DD-4906-4F54-A07D-EEDB2E85FD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 y="2205"/>
              <a:ext cx="4853" cy="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5" name="Text Box 18">
            <a:extLst>
              <a:ext uri="{FF2B5EF4-FFF2-40B4-BE49-F238E27FC236}">
                <a16:creationId xmlns:a16="http://schemas.microsoft.com/office/drawing/2014/main" id="{8FDB06D8-594D-4942-8061-3D19F1504E72}"/>
              </a:ext>
            </a:extLst>
          </p:cNvPr>
          <p:cNvSpPr txBox="1">
            <a:spLocks noChangeArrowheads="1"/>
          </p:cNvSpPr>
          <p:nvPr/>
        </p:nvSpPr>
        <p:spPr bwMode="auto">
          <a:xfrm>
            <a:off x="3792538" y="2043113"/>
            <a:ext cx="662463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1600">
                <a:ea typeface="宋体" panose="02010600030101010101" pitchFamily="2" charset="-122"/>
              </a:rPr>
              <a:t>在编译之前，</a:t>
            </a:r>
            <a:r>
              <a:rPr lang="en-US" altLang="zh-CN" sz="1600">
                <a:ea typeface="宋体" panose="02010600030101010101" pitchFamily="2" charset="-122"/>
              </a:rPr>
              <a:t>VC</a:t>
            </a:r>
            <a:r>
              <a:rPr lang="zh-CN" altLang="en-US" sz="1600">
                <a:ea typeface="宋体" panose="02010600030101010101" pitchFamily="2" charset="-122"/>
              </a:rPr>
              <a:t>先弹出对话框，询问是否建立一个缺省的项目工作区。</a:t>
            </a:r>
            <a:r>
              <a:rPr lang="en-US" altLang="zh-CN" sz="1600">
                <a:ea typeface="宋体" panose="02010600030101010101" pitchFamily="2" charset="-122"/>
              </a:rPr>
              <a:t>VC</a:t>
            </a:r>
            <a:r>
              <a:rPr lang="zh-CN" altLang="en-US" sz="1600">
                <a:ea typeface="宋体" panose="02010600030101010101" pitchFamily="2" charset="-122"/>
              </a:rPr>
              <a:t>必须有项目才能编译，所以这里必须回答“</a:t>
            </a:r>
            <a:r>
              <a:rPr lang="en-US" altLang="zh-CN" sz="1600">
                <a:ea typeface="宋体" panose="02010600030101010101" pitchFamily="2" charset="-122"/>
              </a:rPr>
              <a:t>Yes”</a:t>
            </a:r>
            <a:r>
              <a:rPr lang="zh-CN" altLang="en-US" sz="1600">
                <a:ea typeface="宋体" panose="02010600030101010101" pitchFamily="2" charset="-122"/>
              </a:rPr>
              <a:t>。</a:t>
            </a:r>
          </a:p>
          <a:p>
            <a:pPr>
              <a:spcBef>
                <a:spcPct val="50000"/>
              </a:spcBef>
            </a:pPr>
            <a:r>
              <a:rPr lang="zh-CN" altLang="en-US" sz="1600">
                <a:ea typeface="宋体" panose="02010600030101010101" pitchFamily="2" charset="-122"/>
              </a:rPr>
              <a:t>系统在保存</a:t>
            </a:r>
            <a:r>
              <a:rPr lang="en-US" altLang="zh-CN" sz="1600">
                <a:ea typeface="宋体" panose="02010600030101010101" pitchFamily="2" charset="-122"/>
              </a:rPr>
              <a:t>.c</a:t>
            </a:r>
            <a:r>
              <a:rPr lang="zh-CN" altLang="en-US" sz="1600">
                <a:ea typeface="宋体" panose="02010600030101010101" pitchFamily="2" charset="-122"/>
              </a:rPr>
              <a:t>文件的目录里自动生成与</a:t>
            </a:r>
            <a:r>
              <a:rPr lang="en-US" altLang="zh-CN" sz="1600">
                <a:ea typeface="宋体" panose="02010600030101010101" pitchFamily="2" charset="-122"/>
              </a:rPr>
              <a:t>c</a:t>
            </a:r>
            <a:r>
              <a:rPr lang="zh-CN" altLang="en-US" sz="1600">
                <a:ea typeface="宋体" panose="02010600030101010101" pitchFamily="2" charset="-122"/>
              </a:rPr>
              <a:t>源文件同名的</a:t>
            </a:r>
            <a:r>
              <a:rPr lang="en-US" altLang="zh-CN" sz="1600">
                <a:ea typeface="宋体" panose="02010600030101010101" pitchFamily="2" charset="-122"/>
              </a:rPr>
              <a:t>.dsw</a:t>
            </a:r>
            <a:r>
              <a:rPr lang="zh-CN" altLang="en-US" sz="1600">
                <a:ea typeface="宋体" panose="02010600030101010101" pitchFamily="2" charset="-122"/>
              </a:rPr>
              <a:t>和</a:t>
            </a:r>
            <a:r>
              <a:rPr lang="en-US" altLang="zh-CN" sz="1600">
                <a:ea typeface="宋体" panose="02010600030101010101" pitchFamily="2" charset="-122"/>
              </a:rPr>
              <a:t>.dsp</a:t>
            </a:r>
            <a:r>
              <a:rPr lang="zh-CN" altLang="en-US" sz="1600">
                <a:ea typeface="宋体" panose="02010600030101010101" pitchFamily="2" charset="-122"/>
              </a:rPr>
              <a:t>等文件。</a:t>
            </a:r>
          </a:p>
          <a:p>
            <a:pPr>
              <a:spcBef>
                <a:spcPct val="50000"/>
              </a:spcBef>
            </a:pPr>
            <a:r>
              <a:rPr lang="zh-CN" altLang="en-US" sz="1600">
                <a:ea typeface="宋体" panose="02010600030101010101" pitchFamily="2" charset="-122"/>
              </a:rPr>
              <a:t>以后可直接打开这些文件来修改程序，不必再重复上面的过程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504777DE-2B36-4AD5-8D25-042F199F42CE}"/>
              </a:ext>
            </a:extLst>
          </p:cNvPr>
          <p:cNvSpPr>
            <a:spLocks noGrp="1" noChangeArrowheads="1"/>
          </p:cNvSpPr>
          <p:nvPr>
            <p:ph type="body" idx="1"/>
          </p:nvPr>
        </p:nvSpPr>
        <p:spPr>
          <a:xfrm>
            <a:off x="2209800" y="2417763"/>
            <a:ext cx="7772400" cy="3890962"/>
          </a:xfrm>
        </p:spPr>
        <p:txBody>
          <a:bodyPr/>
          <a:lstStyle/>
          <a:p>
            <a:pPr>
              <a:lnSpc>
                <a:spcPct val="110000"/>
              </a:lnSpc>
              <a:defRPr/>
            </a:pPr>
            <a:r>
              <a:rPr lang="zh-CN" altLang="en-US">
                <a:ea typeface="宋体" pitchFamily="2" charset="-122"/>
              </a:rPr>
              <a:t>很像厨师的菜谱，定义了执行某个任务所需的步骤</a:t>
            </a:r>
          </a:p>
          <a:p>
            <a:pPr>
              <a:lnSpc>
                <a:spcPct val="110000"/>
              </a:lnSpc>
              <a:defRPr/>
            </a:pPr>
            <a:r>
              <a:rPr lang="zh-CN" altLang="en-US">
                <a:ea typeface="宋体" pitchFamily="2" charset="-122"/>
              </a:rPr>
              <a:t>但不幸和不同的是，你不能使用你自己的母语来写程序</a:t>
            </a:r>
          </a:p>
        </p:txBody>
      </p:sp>
      <p:sp>
        <p:nvSpPr>
          <p:cNvPr id="99331" name="Rectangle 3">
            <a:extLst>
              <a:ext uri="{FF2B5EF4-FFF2-40B4-BE49-F238E27FC236}">
                <a16:creationId xmlns:a16="http://schemas.microsoft.com/office/drawing/2014/main" id="{87F327D2-BA47-44AF-9A1E-CA6F249F8585}"/>
              </a:ext>
            </a:extLst>
          </p:cNvPr>
          <p:cNvSpPr>
            <a:spLocks noGrp="1" noChangeArrowheads="1"/>
          </p:cNvSpPr>
          <p:nvPr>
            <p:ph type="title"/>
          </p:nvPr>
        </p:nvSpPr>
        <p:spPr>
          <a:xfrm>
            <a:off x="1524000" y="242888"/>
            <a:ext cx="9144000" cy="1314450"/>
          </a:xfrm>
        </p:spPr>
        <p:txBody>
          <a:bodyPr lIns="91440" tIns="45720" rIns="91440" bIns="45720" anchor="b"/>
          <a:lstStyle/>
          <a:p>
            <a:pPr>
              <a:defRPr/>
            </a:pPr>
            <a:r>
              <a:rPr lang="zh-CN" altLang="en-US"/>
              <a:t>何谓程序？ </a:t>
            </a:r>
          </a:p>
        </p:txBody>
      </p:sp>
      <p:sp>
        <p:nvSpPr>
          <p:cNvPr id="99332" name="Rectangle 4">
            <a:extLst>
              <a:ext uri="{FF2B5EF4-FFF2-40B4-BE49-F238E27FC236}">
                <a16:creationId xmlns:a16="http://schemas.microsoft.com/office/drawing/2014/main" id="{4D8A5E01-2EF7-42E5-AFE1-6DD89CCA98FD}"/>
              </a:ext>
            </a:extLst>
          </p:cNvPr>
          <p:cNvSpPr>
            <a:spLocks noChangeArrowheads="1"/>
          </p:cNvSpPr>
          <p:nvPr/>
        </p:nvSpPr>
        <p:spPr bwMode="auto">
          <a:xfrm>
            <a:off x="4259263" y="6308725"/>
            <a:ext cx="3241675" cy="360363"/>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0">
                                            <p:txEl>
                                              <p:pRg st="0" end="0"/>
                                            </p:txEl>
                                          </p:spTgt>
                                        </p:tgtEl>
                                        <p:attrNameLst>
                                          <p:attrName>style.visibility</p:attrName>
                                        </p:attrNameLst>
                                      </p:cBhvr>
                                      <p:to>
                                        <p:strVal val="visible"/>
                                      </p:to>
                                    </p:set>
                                    <p:animEffect transition="in" filter="wipe(left)">
                                      <p:cBhvr>
                                        <p:cTn id="7" dur="500"/>
                                        <p:tgtEl>
                                          <p:spTgt spid="99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30">
                                            <p:txEl>
                                              <p:pRg st="1" end="1"/>
                                            </p:txEl>
                                          </p:spTgt>
                                        </p:tgtEl>
                                        <p:attrNameLst>
                                          <p:attrName>style.visibility</p:attrName>
                                        </p:attrNameLst>
                                      </p:cBhvr>
                                      <p:to>
                                        <p:strVal val="visible"/>
                                      </p:to>
                                    </p:set>
                                    <p:animEffect transition="in" filter="wipe(left)">
                                      <p:cBhvr>
                                        <p:cTn id="12" dur="500"/>
                                        <p:tgtEl>
                                          <p:spTgt spid="993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descr="Image:C on vc6 3.PNG">
            <a:extLst>
              <a:ext uri="{FF2B5EF4-FFF2-40B4-BE49-F238E27FC236}">
                <a16:creationId xmlns:a16="http://schemas.microsoft.com/office/drawing/2014/main" id="{0931A10C-473F-4CE6-B51C-A7241D0E3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C5EFCD99-D00E-4940-A61F-F5B85A98813D}"/>
              </a:ext>
            </a:extLst>
          </p:cNvPr>
          <p:cNvSpPr>
            <a:spLocks noGrp="1" noChangeArrowheads="1"/>
          </p:cNvSpPr>
          <p:nvPr>
            <p:ph type="title"/>
          </p:nvPr>
        </p:nvSpPr>
        <p:spPr/>
        <p:txBody>
          <a:bodyPr/>
          <a:lstStyle/>
          <a:p>
            <a:pPr>
              <a:defRPr/>
            </a:pPr>
            <a:r>
              <a:rPr lang="en-US" altLang="zh-CN" dirty="0"/>
              <a:t>C</a:t>
            </a:r>
            <a:r>
              <a:rPr lang="zh-CN" altLang="en-US" dirty="0"/>
              <a:t>程序的三种编译环境</a:t>
            </a:r>
          </a:p>
        </p:txBody>
      </p:sp>
      <p:sp>
        <p:nvSpPr>
          <p:cNvPr id="188419" name="Rectangle 3">
            <a:extLst>
              <a:ext uri="{FF2B5EF4-FFF2-40B4-BE49-F238E27FC236}">
                <a16:creationId xmlns:a16="http://schemas.microsoft.com/office/drawing/2014/main" id="{B1312CF2-D16D-429A-83D5-7E3C988A25DE}"/>
              </a:ext>
            </a:extLst>
          </p:cNvPr>
          <p:cNvSpPr>
            <a:spLocks noGrp="1" noChangeArrowheads="1"/>
          </p:cNvSpPr>
          <p:nvPr>
            <p:ph type="body" idx="1"/>
          </p:nvPr>
        </p:nvSpPr>
        <p:spPr/>
        <p:txBody>
          <a:bodyPr/>
          <a:lstStyle/>
          <a:p>
            <a:pPr>
              <a:defRPr/>
            </a:pPr>
            <a:r>
              <a:rPr lang="en-US" altLang="zh-CN" sz="3200" dirty="0">
                <a:ea typeface="宋体" pitchFamily="2" charset="-122"/>
              </a:rPr>
              <a:t>Code::Blocks</a:t>
            </a:r>
            <a:r>
              <a:rPr lang="zh-CN" altLang="en-US" sz="3200" dirty="0">
                <a:ea typeface="宋体" pitchFamily="2" charset="-122"/>
              </a:rPr>
              <a:t>（</a:t>
            </a:r>
            <a:r>
              <a:rPr lang="en-US" altLang="zh-CN" sz="3200" dirty="0">
                <a:ea typeface="宋体" pitchFamily="2" charset="-122"/>
              </a:rPr>
              <a:t>CB</a:t>
            </a:r>
            <a:r>
              <a:rPr lang="zh-CN" altLang="en-US" sz="3200" dirty="0">
                <a:ea typeface="宋体" pitchFamily="2" charset="-122"/>
              </a:rPr>
              <a:t>）</a:t>
            </a:r>
          </a:p>
          <a:p>
            <a:pPr lvl="1">
              <a:defRPr/>
            </a:pPr>
            <a:r>
              <a:rPr lang="zh-CN" altLang="en-US" sz="3200" dirty="0">
                <a:ea typeface="宋体" pitchFamily="2" charset="-122"/>
              </a:rPr>
              <a:t>是近年出现并获得关注的</a:t>
            </a:r>
            <a:r>
              <a:rPr lang="en-US" altLang="zh-CN" sz="3200" dirty="0">
                <a:ea typeface="宋体" pitchFamily="2" charset="-122"/>
              </a:rPr>
              <a:t>C/C++</a:t>
            </a:r>
            <a:r>
              <a:rPr lang="zh-CN" altLang="en-US" sz="3200" dirty="0">
                <a:ea typeface="宋体" pitchFamily="2" charset="-122"/>
              </a:rPr>
              <a:t>开发环境 </a:t>
            </a:r>
          </a:p>
          <a:p>
            <a:pPr lvl="1">
              <a:defRPr/>
            </a:pPr>
            <a:r>
              <a:rPr lang="en-US" altLang="zh-CN" sz="3200" dirty="0">
                <a:ea typeface="宋体" pitchFamily="2" charset="-122"/>
              </a:rPr>
              <a:t>CB</a:t>
            </a:r>
            <a:r>
              <a:rPr lang="zh-CN" altLang="en-US" sz="3200" dirty="0">
                <a:ea typeface="宋体" pitchFamily="2" charset="-122"/>
              </a:rPr>
              <a:t>的功能远远优于</a:t>
            </a:r>
            <a:r>
              <a:rPr lang="en-US" altLang="zh-CN" sz="3200" dirty="0">
                <a:ea typeface="宋体" pitchFamily="2" charset="-122"/>
              </a:rPr>
              <a:t>TC</a:t>
            </a:r>
            <a:r>
              <a:rPr lang="zh-CN" altLang="en-US" sz="3200" dirty="0">
                <a:ea typeface="宋体" pitchFamily="2" charset="-122"/>
              </a:rPr>
              <a:t>，也优于</a:t>
            </a:r>
            <a:r>
              <a:rPr lang="en-US" altLang="zh-CN" sz="3200" dirty="0">
                <a:ea typeface="宋体" pitchFamily="2" charset="-122"/>
              </a:rPr>
              <a:t>VC 6.0 </a:t>
            </a:r>
          </a:p>
          <a:p>
            <a:pPr lvl="1">
              <a:defRPr/>
            </a:pPr>
            <a:r>
              <a:rPr lang="en-US" altLang="zh-CN" sz="3200" dirty="0">
                <a:ea typeface="宋体" pitchFamily="2" charset="-122"/>
              </a:rPr>
              <a:t>CB</a:t>
            </a:r>
            <a:r>
              <a:rPr lang="zh-CN" altLang="en-US" sz="3200" dirty="0">
                <a:ea typeface="宋体" pitchFamily="2" charset="-122"/>
              </a:rPr>
              <a:t>只是一个</a:t>
            </a:r>
            <a:r>
              <a:rPr lang="en-US" altLang="zh-CN" sz="3200" dirty="0">
                <a:ea typeface="宋体" pitchFamily="2" charset="-122"/>
              </a:rPr>
              <a:t>IDE</a:t>
            </a:r>
            <a:r>
              <a:rPr lang="zh-CN" altLang="en-US" sz="3200" dirty="0">
                <a:ea typeface="宋体" pitchFamily="2" charset="-122"/>
              </a:rPr>
              <a:t>（集成开发环境），没有内置的编译器和调试器</a:t>
            </a:r>
          </a:p>
          <a:p>
            <a:pPr lvl="1">
              <a:defRPr/>
            </a:pPr>
            <a:r>
              <a:rPr lang="zh-CN" altLang="en-US" sz="3200" dirty="0">
                <a:ea typeface="宋体" pitchFamily="2" charset="-122"/>
              </a:rPr>
              <a:t>但可以支持多种编译器（不包括</a:t>
            </a:r>
            <a:r>
              <a:rPr lang="en-US" altLang="zh-CN" sz="3200" dirty="0">
                <a:ea typeface="宋体" pitchFamily="2" charset="-122"/>
              </a:rPr>
              <a:t>TC</a:t>
            </a:r>
            <a:r>
              <a:rPr lang="zh-CN" altLang="en-US" sz="3200" dirty="0">
                <a:ea typeface="宋体" pitchFamily="2" charset="-122"/>
              </a:rPr>
              <a:t>），例如</a:t>
            </a:r>
            <a:r>
              <a:rPr lang="en-US" altLang="zh-CN" sz="3200" dirty="0">
                <a:ea typeface="宋体" pitchFamily="2" charset="-122"/>
              </a:rPr>
              <a:t>GCC</a:t>
            </a:r>
            <a:r>
              <a:rPr lang="zh-CN" altLang="en-US" sz="3200" dirty="0">
                <a:ea typeface="宋体" pitchFamily="2" charset="-122"/>
              </a:rPr>
              <a:t>编译器和</a:t>
            </a:r>
            <a:r>
              <a:rPr lang="en-US" altLang="zh-CN" sz="3200" dirty="0">
                <a:ea typeface="宋体" pitchFamily="2" charset="-122"/>
              </a:rPr>
              <a:t>GDB</a:t>
            </a:r>
            <a:r>
              <a:rPr lang="zh-CN" altLang="en-US" sz="3200" dirty="0">
                <a:ea typeface="宋体" pitchFamily="2" charset="-122"/>
              </a:rPr>
              <a:t>调试器（跨平台的编译器和调试器）</a:t>
            </a:r>
            <a:endParaRPr lang="en-US" altLang="zh-CN" sz="3200" dirty="0">
              <a:ea typeface="宋体" pitchFamily="2" charset="-122"/>
            </a:endParaRPr>
          </a:p>
          <a:p>
            <a:pPr>
              <a:defRPr/>
            </a:pPr>
            <a:endParaRPr lang="en-US" altLang="zh-CN" sz="32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down)">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wipe(down)">
                                      <p:cBhvr>
                                        <p:cTn id="12" dur="500"/>
                                        <p:tgtEl>
                                          <p:spTgt spid="188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wipe(down)">
                                      <p:cBhvr>
                                        <p:cTn id="17" dur="500"/>
                                        <p:tgtEl>
                                          <p:spTgt spid="188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8419">
                                            <p:txEl>
                                              <p:pRg st="3" end="3"/>
                                            </p:txEl>
                                          </p:spTgt>
                                        </p:tgtEl>
                                        <p:attrNameLst>
                                          <p:attrName>style.visibility</p:attrName>
                                        </p:attrNameLst>
                                      </p:cBhvr>
                                      <p:to>
                                        <p:strVal val="visible"/>
                                      </p:to>
                                    </p:set>
                                    <p:animEffect transition="in" filter="wipe(down)">
                                      <p:cBhvr>
                                        <p:cTn id="22" dur="500"/>
                                        <p:tgtEl>
                                          <p:spTgt spid="188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8419">
                                            <p:txEl>
                                              <p:pRg st="4" end="4"/>
                                            </p:txEl>
                                          </p:spTgt>
                                        </p:tgtEl>
                                        <p:attrNameLst>
                                          <p:attrName>style.visibility</p:attrName>
                                        </p:attrNameLst>
                                      </p:cBhvr>
                                      <p:to>
                                        <p:strVal val="visible"/>
                                      </p:to>
                                    </p:set>
                                    <p:animEffect transition="in" filter="wipe(down)">
                                      <p:cBhvr>
                                        <p:cTn id="27" dur="500"/>
                                        <p:tgtEl>
                                          <p:spTgt spid="188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a:extLst>
              <a:ext uri="{FF2B5EF4-FFF2-40B4-BE49-F238E27FC236}">
                <a16:creationId xmlns:a16="http://schemas.microsoft.com/office/drawing/2014/main" id="{6202644D-E6B2-4107-9A04-6B79D5B43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75"/>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94565" name="Rectangle 5">
            <a:extLst>
              <a:ext uri="{FF2B5EF4-FFF2-40B4-BE49-F238E27FC236}">
                <a16:creationId xmlns:a16="http://schemas.microsoft.com/office/drawing/2014/main" id="{A2DAD0CF-CC9F-42A2-8E57-9FF974777778}"/>
              </a:ext>
            </a:extLst>
          </p:cNvPr>
          <p:cNvSpPr>
            <a:spLocks noChangeArrowheads="1"/>
          </p:cNvSpPr>
          <p:nvPr/>
        </p:nvSpPr>
        <p:spPr bwMode="auto">
          <a:xfrm>
            <a:off x="8451850" y="3500438"/>
            <a:ext cx="2216150" cy="457200"/>
          </a:xfrm>
          <a:prstGeom prst="rect">
            <a:avLst/>
          </a:prstGeom>
          <a:noFill/>
          <a:ln w="12700">
            <a:noFill/>
            <a:miter lim="800000"/>
            <a:headEnd type="none" w="sm" len="sm"/>
            <a:tailEnd type="none" w="sm" len="sm"/>
          </a:ln>
          <a:effectLst/>
        </p:spPr>
        <p:txBody>
          <a:bodyPr wrap="none" anchor="ctr">
            <a:spAutoFit/>
          </a:bodyPr>
          <a:lstStyle/>
          <a:p>
            <a:pPr>
              <a:defRPr/>
            </a:pPr>
            <a:r>
              <a:rPr lang="en-US" altLang="zh-CN" b="1">
                <a:solidFill>
                  <a:srgbClr val="880000"/>
                </a:solidFill>
                <a:effectLst>
                  <a:outerShdw blurRad="38100" dist="38100" dir="2700000" algn="tl">
                    <a:srgbClr val="C0C0C0"/>
                  </a:outerShdw>
                </a:effectLst>
                <a:ea typeface="宋体" pitchFamily="2" charset="-122"/>
              </a:rPr>
              <a:t>CB</a:t>
            </a:r>
            <a:r>
              <a:rPr lang="zh-CN" altLang="en-US" b="1">
                <a:solidFill>
                  <a:srgbClr val="880000"/>
                </a:solidFill>
                <a:effectLst>
                  <a:outerShdw blurRad="38100" dist="38100" dir="2700000" algn="tl">
                    <a:srgbClr val="C0C0C0"/>
                  </a:outerShdw>
                </a:effectLst>
                <a:ea typeface="宋体" pitchFamily="2" charset="-122"/>
              </a:rPr>
              <a:t>的初始界面</a:t>
            </a:r>
            <a:r>
              <a:rPr lang="zh-CN" altLang="en-US">
                <a:effectLst>
                  <a:outerShdw blurRad="38100" dist="38100" dir="2700000" algn="tl">
                    <a:srgbClr val="C0C0C0"/>
                  </a:outerShdw>
                </a:effectLst>
                <a:ea typeface="宋体" pitchFamily="2" charset="-122"/>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6">
            <a:extLst>
              <a:ext uri="{FF2B5EF4-FFF2-40B4-BE49-F238E27FC236}">
                <a16:creationId xmlns:a16="http://schemas.microsoft.com/office/drawing/2014/main" id="{EB24EF03-AB10-4DBD-B257-468AAA066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a:extLst>
              <a:ext uri="{FF2B5EF4-FFF2-40B4-BE49-F238E27FC236}">
                <a16:creationId xmlns:a16="http://schemas.microsoft.com/office/drawing/2014/main" id="{594C308D-1335-4CD2-ADCA-66668AAB3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a:extLst>
              <a:ext uri="{FF2B5EF4-FFF2-40B4-BE49-F238E27FC236}">
                <a16:creationId xmlns:a16="http://schemas.microsoft.com/office/drawing/2014/main" id="{3D592871-B97A-443D-B8FF-C99C1CB5D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a:extLst>
              <a:ext uri="{FF2B5EF4-FFF2-40B4-BE49-F238E27FC236}">
                <a16:creationId xmlns:a16="http://schemas.microsoft.com/office/drawing/2014/main" id="{DA5A670C-920C-495D-893E-370C970CC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5">
            <a:extLst>
              <a:ext uri="{FF2B5EF4-FFF2-40B4-BE49-F238E27FC236}">
                <a16:creationId xmlns:a16="http://schemas.microsoft.com/office/drawing/2014/main" id="{79D6F0D5-6C4E-4191-BF00-F330CE805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73C98523-A055-4FB7-8BA7-BB00746860A2}"/>
              </a:ext>
            </a:extLst>
          </p:cNvPr>
          <p:cNvSpPr>
            <a:spLocks noGrp="1" noChangeArrowheads="1"/>
          </p:cNvSpPr>
          <p:nvPr>
            <p:ph type="title"/>
          </p:nvPr>
        </p:nvSpPr>
        <p:spPr/>
        <p:txBody>
          <a:bodyPr/>
          <a:lstStyle/>
          <a:p>
            <a:pPr>
              <a:defRPr/>
            </a:pPr>
            <a:endParaRPr lang="zh-CN" altLang="en-US"/>
          </a:p>
        </p:txBody>
      </p:sp>
      <p:sp>
        <p:nvSpPr>
          <p:cNvPr id="199683" name="Rectangle 3">
            <a:extLst>
              <a:ext uri="{FF2B5EF4-FFF2-40B4-BE49-F238E27FC236}">
                <a16:creationId xmlns:a16="http://schemas.microsoft.com/office/drawing/2014/main" id="{49D72B47-1C17-4927-A150-1A6672F7C863}"/>
              </a:ext>
            </a:extLst>
          </p:cNvPr>
          <p:cNvSpPr>
            <a:spLocks noGrp="1" noChangeArrowheads="1"/>
          </p:cNvSpPr>
          <p:nvPr>
            <p:ph type="body" idx="1"/>
          </p:nvPr>
        </p:nvSpPr>
        <p:spPr/>
        <p:txBody>
          <a:bodyPr/>
          <a:lstStyle/>
          <a:p>
            <a:pPr>
              <a:defRPr/>
            </a:pPr>
            <a:r>
              <a:rPr lang="zh-CN" altLang="en-US">
                <a:solidFill>
                  <a:schemeClr val="hlink"/>
                </a:solidFill>
                <a:ea typeface="宋体" pitchFamily="2" charset="-122"/>
              </a:rPr>
              <a:t>动画演示一遍这个过程</a:t>
            </a:r>
          </a:p>
          <a:p>
            <a:pPr>
              <a:defRPr/>
            </a:pPr>
            <a:r>
              <a:rPr lang="zh-CN" altLang="en-US">
                <a:solidFill>
                  <a:schemeClr val="hlink"/>
                </a:solidFill>
                <a:ea typeface="宋体" pitchFamily="2" charset="-122"/>
              </a:rPr>
              <a:t>现场演示一遍</a:t>
            </a:r>
            <a:r>
              <a:rPr lang="en-US" altLang="zh-CN">
                <a:solidFill>
                  <a:schemeClr val="hlink"/>
                </a:solidFill>
                <a:ea typeface="宋体" pitchFamily="2" charset="-122"/>
              </a:rPr>
              <a:t>Hello world</a:t>
            </a:r>
            <a:r>
              <a:rPr lang="zh-CN" altLang="en-US">
                <a:solidFill>
                  <a:schemeClr val="hlink"/>
                </a:solidFill>
                <a:ea typeface="宋体" pitchFamily="2" charset="-122"/>
              </a:rPr>
              <a:t>程序的运行过程</a:t>
            </a:r>
            <a:endParaRPr lang="en-US" altLang="zh-CN">
              <a:solidFill>
                <a:schemeClr val="hlink"/>
              </a:solidFill>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7D50BB58-D93E-4EAF-8080-C21EBC2253FA}"/>
              </a:ext>
            </a:extLst>
          </p:cNvPr>
          <p:cNvSpPr>
            <a:spLocks noGrp="1" noChangeArrowheads="1"/>
          </p:cNvSpPr>
          <p:nvPr>
            <p:ph type="title"/>
          </p:nvPr>
        </p:nvSpPr>
        <p:spPr/>
        <p:txBody>
          <a:bodyPr/>
          <a:lstStyle/>
          <a:p>
            <a:pPr>
              <a:defRPr/>
            </a:pPr>
            <a:r>
              <a:rPr lang="zh-CN" altLang="en-US"/>
              <a:t>怎样学好编程？</a:t>
            </a:r>
          </a:p>
        </p:txBody>
      </p:sp>
      <p:sp>
        <p:nvSpPr>
          <p:cNvPr id="174083" name="Rectangle 3">
            <a:extLst>
              <a:ext uri="{FF2B5EF4-FFF2-40B4-BE49-F238E27FC236}">
                <a16:creationId xmlns:a16="http://schemas.microsoft.com/office/drawing/2014/main" id="{EF6D0766-BD55-4B39-8A67-14E4398581D5}"/>
              </a:ext>
            </a:extLst>
          </p:cNvPr>
          <p:cNvSpPr>
            <a:spLocks noGrp="1" noChangeArrowheads="1"/>
          </p:cNvSpPr>
          <p:nvPr>
            <p:ph type="body" idx="1"/>
          </p:nvPr>
        </p:nvSpPr>
        <p:spPr/>
        <p:txBody>
          <a:bodyPr/>
          <a:lstStyle/>
          <a:p>
            <a:pPr>
              <a:lnSpc>
                <a:spcPct val="115000"/>
              </a:lnSpc>
              <a:defRPr/>
            </a:pPr>
            <a:r>
              <a:rPr lang="zh-CN" altLang="en-US">
                <a:ea typeface="宋体" pitchFamily="2" charset="-122"/>
              </a:rPr>
              <a:t>多读 </a:t>
            </a:r>
          </a:p>
          <a:p>
            <a:pPr>
              <a:lnSpc>
                <a:spcPct val="115000"/>
              </a:lnSpc>
              <a:defRPr/>
            </a:pPr>
            <a:r>
              <a:rPr lang="zh-CN" altLang="en-US">
                <a:ea typeface="宋体" pitchFamily="2" charset="-122"/>
              </a:rPr>
              <a:t>多写</a:t>
            </a:r>
          </a:p>
          <a:p>
            <a:pPr>
              <a:lnSpc>
                <a:spcPct val="115000"/>
              </a:lnSpc>
              <a:defRPr/>
            </a:pPr>
            <a:r>
              <a:rPr lang="zh-CN" altLang="en-US">
                <a:ea typeface="宋体" pitchFamily="2" charset="-122"/>
              </a:rPr>
              <a:t>擅于利用身边的工具与环境</a:t>
            </a:r>
          </a:p>
          <a:p>
            <a:pPr>
              <a:lnSpc>
                <a:spcPct val="115000"/>
              </a:lnSpc>
              <a:defRPr/>
            </a:pPr>
            <a:endParaRPr lang="en-US" altLang="zh-CN">
              <a:solidFill>
                <a:srgbClr val="880000"/>
              </a:solidFill>
              <a:ea typeface="宋体" pitchFamily="2" charset="-122"/>
            </a:endParaRPr>
          </a:p>
          <a:p>
            <a:pPr>
              <a:defRPr/>
            </a:pPr>
            <a:endParaRPr lang="zh-CN" altLang="en-US">
              <a:solidFill>
                <a:srgbClr val="880000"/>
              </a:solidFill>
              <a:ea typeface="宋体" pitchFamily="2" charset="-122"/>
            </a:endParaRPr>
          </a:p>
        </p:txBody>
      </p:sp>
      <p:pic>
        <p:nvPicPr>
          <p:cNvPr id="73732" name="Picture 5" descr="surfing the net cartoons, surfing the net cartoon, surfing the net picture, surfing the net pictures, surfing the net image, surfing the net images, surfing the net illustration, surfing the net illustrations">
            <a:extLst>
              <a:ext uri="{FF2B5EF4-FFF2-40B4-BE49-F238E27FC236}">
                <a16:creationId xmlns:a16="http://schemas.microsoft.com/office/drawing/2014/main" id="{762C34EA-0F9B-4B8B-B756-3208A1A65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525" y="3516313"/>
            <a:ext cx="3311525"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6" name="Rectangle 6">
            <a:extLst>
              <a:ext uri="{FF2B5EF4-FFF2-40B4-BE49-F238E27FC236}">
                <a16:creationId xmlns:a16="http://schemas.microsoft.com/office/drawing/2014/main" id="{516D653F-39BC-4304-A241-ECCC67556324}"/>
              </a:ext>
            </a:extLst>
          </p:cNvPr>
          <p:cNvSpPr>
            <a:spLocks noChangeArrowheads="1"/>
          </p:cNvSpPr>
          <p:nvPr/>
        </p:nvSpPr>
        <p:spPr bwMode="auto">
          <a:xfrm>
            <a:off x="2351088" y="3644900"/>
            <a:ext cx="5113337" cy="839788"/>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lnSpc>
                <a:spcPct val="85000"/>
              </a:lnSpc>
              <a:defRPr/>
            </a:pPr>
            <a:r>
              <a:rPr lang="en-US" altLang="zh-CN" sz="3200" b="1" i="1">
                <a:solidFill>
                  <a:schemeClr val="hlink"/>
                </a:solidFill>
                <a:effectLst>
                  <a:outerShdw blurRad="38100" dist="38100" dir="2700000" algn="tl">
                    <a:srgbClr val="C0C0C0"/>
                  </a:outerShdw>
                </a:effectLst>
                <a:ea typeface="宋体" pitchFamily="2" charset="-122"/>
              </a:rPr>
              <a:t>Knowlegde, Practice, Skills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0652B0E-4D6B-4AD8-8FE4-6BB1A56E0869}"/>
              </a:ext>
            </a:extLst>
          </p:cNvPr>
          <p:cNvSpPr>
            <a:spLocks noGrp="1" noChangeArrowheads="1"/>
          </p:cNvSpPr>
          <p:nvPr>
            <p:ph type="title"/>
          </p:nvPr>
        </p:nvSpPr>
        <p:spPr>
          <a:xfrm>
            <a:off x="2205038" y="717550"/>
            <a:ext cx="7797800" cy="839788"/>
          </a:xfrm>
        </p:spPr>
        <p:txBody>
          <a:bodyPr/>
          <a:lstStyle/>
          <a:p>
            <a:pPr>
              <a:defRPr/>
            </a:pPr>
            <a:r>
              <a:rPr lang="zh-CN" altLang="en-US"/>
              <a:t>计算机能读懂的语言？ </a:t>
            </a:r>
          </a:p>
        </p:txBody>
      </p:sp>
      <p:sp>
        <p:nvSpPr>
          <p:cNvPr id="100355" name="Rectangle 3">
            <a:extLst>
              <a:ext uri="{FF2B5EF4-FFF2-40B4-BE49-F238E27FC236}">
                <a16:creationId xmlns:a16="http://schemas.microsoft.com/office/drawing/2014/main" id="{A93F639B-704B-4C90-9EE0-A16C09545230}"/>
              </a:ext>
            </a:extLst>
          </p:cNvPr>
          <p:cNvSpPr>
            <a:spLocks noGrp="1" noChangeArrowheads="1"/>
          </p:cNvSpPr>
          <p:nvPr>
            <p:ph type="body" idx="1"/>
          </p:nvPr>
        </p:nvSpPr>
        <p:spPr>
          <a:xfrm>
            <a:off x="1981200" y="1600200"/>
            <a:ext cx="8229600" cy="4708525"/>
          </a:xfrm>
        </p:spPr>
        <p:txBody>
          <a:bodyPr/>
          <a:lstStyle/>
          <a:p>
            <a:pPr>
              <a:lnSpc>
                <a:spcPct val="110000"/>
              </a:lnSpc>
              <a:defRPr/>
            </a:pPr>
            <a:r>
              <a:rPr lang="zh-CN" altLang="en-US" i="1" u="sng" dirty="0">
                <a:solidFill>
                  <a:srgbClr val="000066"/>
                </a:solidFill>
                <a:ea typeface="宋体" pitchFamily="2" charset="-122"/>
              </a:rPr>
              <a:t>机器语言</a:t>
            </a:r>
            <a:r>
              <a:rPr lang="zh-CN" altLang="en-US" dirty="0">
                <a:ea typeface="宋体" pitchFamily="2" charset="-122"/>
              </a:rPr>
              <a:t>（</a:t>
            </a:r>
            <a:r>
              <a:rPr lang="en-US" altLang="zh-CN" i="1" dirty="0">
                <a:ea typeface="宋体" pitchFamily="2" charset="-122"/>
              </a:rPr>
              <a:t>Machine Language</a:t>
            </a:r>
            <a:r>
              <a:rPr lang="zh-CN" altLang="en-US" dirty="0">
                <a:ea typeface="宋体" pitchFamily="2" charset="-122"/>
              </a:rPr>
              <a:t>）</a:t>
            </a:r>
            <a:endParaRPr lang="zh-CN" altLang="en-US" i="1" dirty="0">
              <a:ea typeface="宋体" pitchFamily="2" charset="-122"/>
            </a:endParaRPr>
          </a:p>
          <a:p>
            <a:pPr lvl="1">
              <a:lnSpc>
                <a:spcPct val="110000"/>
              </a:lnSpc>
              <a:defRPr/>
            </a:pPr>
            <a:r>
              <a:rPr lang="zh-CN" altLang="en-US" dirty="0">
                <a:ea typeface="宋体" pitchFamily="2" charset="-122"/>
              </a:rPr>
              <a:t>由一系列二进制</a:t>
            </a:r>
            <a:r>
              <a:rPr lang="en-US" altLang="zh-CN" dirty="0">
                <a:ea typeface="宋体" pitchFamily="2" charset="-122"/>
              </a:rPr>
              <a:t>0</a:t>
            </a:r>
            <a:r>
              <a:rPr lang="zh-CN" altLang="en-US" dirty="0">
                <a:ea typeface="宋体" pitchFamily="2" charset="-122"/>
              </a:rPr>
              <a:t>和</a:t>
            </a:r>
            <a:r>
              <a:rPr lang="en-US" altLang="zh-CN" dirty="0">
                <a:ea typeface="宋体" pitchFamily="2" charset="-122"/>
              </a:rPr>
              <a:t>1</a:t>
            </a:r>
            <a:r>
              <a:rPr lang="zh-CN" altLang="en-US" dirty="0">
                <a:ea typeface="宋体" pitchFamily="2" charset="-122"/>
              </a:rPr>
              <a:t>组成</a:t>
            </a:r>
            <a:endParaRPr lang="zh-CN" altLang="en-US" sz="2000" dirty="0">
              <a:ea typeface="宋体" pitchFamily="2" charset="-122"/>
            </a:endParaRPr>
          </a:p>
          <a:p>
            <a:pPr lvl="1">
              <a:lnSpc>
                <a:spcPct val="110000"/>
              </a:lnSpc>
              <a:defRPr/>
            </a:pPr>
            <a:r>
              <a:rPr lang="zh-CN" altLang="en-US" dirty="0">
                <a:ea typeface="宋体" pitchFamily="2" charset="-122"/>
              </a:rPr>
              <a:t>机器语言编写的</a:t>
            </a:r>
            <a:r>
              <a:rPr lang="en-US" altLang="zh-CN" dirty="0">
                <a:ea typeface="宋体" pitchFamily="2" charset="-122"/>
              </a:rPr>
              <a:t>1+1</a:t>
            </a:r>
            <a:r>
              <a:rPr lang="zh-CN" altLang="en-US" dirty="0">
                <a:ea typeface="宋体" pitchFamily="2" charset="-122"/>
              </a:rPr>
              <a:t>程序</a:t>
            </a:r>
          </a:p>
          <a:p>
            <a:pPr lvl="1">
              <a:lnSpc>
                <a:spcPct val="110000"/>
              </a:lnSpc>
              <a:defRPr/>
            </a:pPr>
            <a:endParaRPr lang="zh-CN" altLang="en-US" dirty="0">
              <a:ea typeface="宋体" pitchFamily="2" charset="-122"/>
            </a:endParaRPr>
          </a:p>
          <a:p>
            <a:pPr lvl="1">
              <a:lnSpc>
                <a:spcPct val="110000"/>
              </a:lnSpc>
              <a:defRPr/>
            </a:pPr>
            <a:endParaRPr lang="zh-CN" altLang="en-US" dirty="0">
              <a:ea typeface="宋体" pitchFamily="2" charset="-122"/>
            </a:endParaRPr>
          </a:p>
          <a:p>
            <a:pPr lvl="1">
              <a:lnSpc>
                <a:spcPct val="110000"/>
              </a:lnSpc>
              <a:defRPr/>
            </a:pPr>
            <a:endParaRPr lang="zh-CN" altLang="en-US" dirty="0">
              <a:ea typeface="宋体" pitchFamily="2" charset="-122"/>
            </a:endParaRPr>
          </a:p>
          <a:p>
            <a:pPr lvl="1">
              <a:lnSpc>
                <a:spcPct val="110000"/>
              </a:lnSpc>
              <a:defRPr/>
            </a:pPr>
            <a:endParaRPr lang="zh-CN" altLang="en-US" dirty="0">
              <a:ea typeface="宋体" pitchFamily="2" charset="-122"/>
            </a:endParaRPr>
          </a:p>
          <a:p>
            <a:pPr lvl="1">
              <a:lnSpc>
                <a:spcPct val="110000"/>
              </a:lnSpc>
              <a:defRPr/>
            </a:pPr>
            <a:r>
              <a:rPr lang="zh-CN" altLang="en-US" dirty="0">
                <a:ea typeface="宋体" pitchFamily="2" charset="-122"/>
              </a:rPr>
              <a:t>低级语言</a:t>
            </a:r>
            <a:endParaRPr lang="en-US" altLang="zh-CN" dirty="0">
              <a:ea typeface="宋体" pitchFamily="2" charset="-122"/>
            </a:endParaRPr>
          </a:p>
          <a:p>
            <a:pPr marL="565150" lvl="1" indent="0">
              <a:lnSpc>
                <a:spcPct val="110000"/>
              </a:lnSpc>
              <a:buFontTx/>
              <a:buNone/>
              <a:defRPr/>
            </a:pPr>
            <a:r>
              <a:rPr lang="en-US" altLang="zh-CN" sz="1800" dirty="0">
                <a:solidFill>
                  <a:srgbClr val="002060"/>
                </a:solidFill>
                <a:ea typeface="宋体" pitchFamily="2" charset="-122"/>
              </a:rPr>
              <a:t>      MOV AX, 1</a:t>
            </a:r>
          </a:p>
          <a:p>
            <a:pPr marL="565150" lvl="1" indent="0">
              <a:lnSpc>
                <a:spcPct val="110000"/>
              </a:lnSpc>
              <a:buFontTx/>
              <a:buNone/>
              <a:defRPr/>
            </a:pPr>
            <a:r>
              <a:rPr lang="en-US" altLang="zh-CN" sz="1800" dirty="0">
                <a:solidFill>
                  <a:srgbClr val="002060"/>
                </a:solidFill>
                <a:ea typeface="宋体" pitchFamily="2" charset="-122"/>
              </a:rPr>
              <a:t>      ADD AX, 1</a:t>
            </a:r>
            <a:endParaRPr lang="zh-CN" altLang="en-US" sz="1800" dirty="0">
              <a:solidFill>
                <a:srgbClr val="002060"/>
              </a:solidFill>
              <a:ea typeface="宋体" pitchFamily="2" charset="-122"/>
            </a:endParaRPr>
          </a:p>
        </p:txBody>
      </p:sp>
      <p:sp>
        <p:nvSpPr>
          <p:cNvPr id="100356" name="Rectangle 4">
            <a:extLst>
              <a:ext uri="{FF2B5EF4-FFF2-40B4-BE49-F238E27FC236}">
                <a16:creationId xmlns:a16="http://schemas.microsoft.com/office/drawing/2014/main" id="{6E5DC669-910B-4791-8426-FA11442F6E79}"/>
              </a:ext>
            </a:extLst>
          </p:cNvPr>
          <p:cNvSpPr>
            <a:spLocks noChangeArrowheads="1"/>
          </p:cNvSpPr>
          <p:nvPr/>
        </p:nvSpPr>
        <p:spPr bwMode="auto">
          <a:xfrm>
            <a:off x="2936875" y="3213100"/>
            <a:ext cx="14795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tabLst>
                <a:tab pos="528638" algn="l"/>
                <a:tab pos="792163" algn="l"/>
                <a:tab pos="1057275" algn="l"/>
              </a:tabLst>
              <a:defRPr sz="2400">
                <a:solidFill>
                  <a:schemeClr val="tx1"/>
                </a:solidFill>
                <a:latin typeface="Times New Roman" panose="02020603050405020304" pitchFamily="18" charset="0"/>
              </a:defRPr>
            </a:lvl1pPr>
            <a:lvl2pPr marL="742950" indent="-285750">
              <a:tabLst>
                <a:tab pos="528638" algn="l"/>
                <a:tab pos="792163" algn="l"/>
                <a:tab pos="1057275" algn="l"/>
              </a:tabLst>
              <a:defRPr sz="2400">
                <a:solidFill>
                  <a:schemeClr val="tx1"/>
                </a:solidFill>
                <a:latin typeface="Times New Roman" panose="02020603050405020304" pitchFamily="18" charset="0"/>
              </a:defRPr>
            </a:lvl2pPr>
            <a:lvl3pPr marL="1143000" indent="-228600">
              <a:tabLst>
                <a:tab pos="528638" algn="l"/>
                <a:tab pos="792163" algn="l"/>
                <a:tab pos="1057275" algn="l"/>
              </a:tabLst>
              <a:defRPr sz="2400">
                <a:solidFill>
                  <a:schemeClr val="tx1"/>
                </a:solidFill>
                <a:latin typeface="Times New Roman" panose="02020603050405020304" pitchFamily="18" charset="0"/>
              </a:defRPr>
            </a:lvl3pPr>
            <a:lvl4pPr marL="1600200" indent="-228600">
              <a:tabLst>
                <a:tab pos="528638" algn="l"/>
                <a:tab pos="792163" algn="l"/>
                <a:tab pos="1057275" algn="l"/>
              </a:tabLst>
              <a:defRPr sz="2400">
                <a:solidFill>
                  <a:schemeClr val="tx1"/>
                </a:solidFill>
                <a:latin typeface="Times New Roman" panose="02020603050405020304" pitchFamily="18" charset="0"/>
              </a:defRPr>
            </a:lvl4pPr>
            <a:lvl5pPr marL="2057400" indent="-228600">
              <a:tabLst>
                <a:tab pos="528638" algn="l"/>
                <a:tab pos="792163" algn="l"/>
                <a:tab pos="10572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9pPr>
          </a:lstStyle>
          <a:p>
            <a:pPr algn="ctr" eaLnBrk="1" hangingPunct="1"/>
            <a:r>
              <a:rPr lang="en-US" altLang="zh-CN" sz="1800" b="1">
                <a:solidFill>
                  <a:srgbClr val="000066"/>
                </a:solidFill>
                <a:latin typeface="Verdana" panose="020B0604030504040204" pitchFamily="34" charset="0"/>
                <a:ea typeface="宋体" panose="02010600030101010101" pitchFamily="2" charset="-122"/>
              </a:rPr>
              <a:t>10111000</a:t>
            </a:r>
          </a:p>
          <a:p>
            <a:pPr algn="ctr" eaLnBrk="1" hangingPunct="1"/>
            <a:r>
              <a:rPr lang="en-US" altLang="zh-CN" sz="1800" b="1">
                <a:solidFill>
                  <a:srgbClr val="000066"/>
                </a:solidFill>
                <a:latin typeface="Verdana" panose="020B0604030504040204" pitchFamily="34" charset="0"/>
                <a:ea typeface="宋体" panose="02010600030101010101" pitchFamily="2" charset="-122"/>
              </a:rPr>
              <a:t>00000001</a:t>
            </a:r>
          </a:p>
          <a:p>
            <a:pPr algn="ctr" eaLnBrk="1" hangingPunct="1"/>
            <a:r>
              <a:rPr lang="en-US" altLang="zh-CN" sz="1800" b="1">
                <a:solidFill>
                  <a:srgbClr val="000066"/>
                </a:solidFill>
                <a:latin typeface="Verdana" panose="020B0604030504040204" pitchFamily="34" charset="0"/>
                <a:ea typeface="宋体" panose="02010600030101010101" pitchFamily="2" charset="-122"/>
              </a:rPr>
              <a:t>00000000</a:t>
            </a:r>
          </a:p>
          <a:p>
            <a:pPr algn="ctr" eaLnBrk="1" hangingPunct="1"/>
            <a:r>
              <a:rPr lang="en-US" altLang="zh-CN" sz="1800" b="1">
                <a:solidFill>
                  <a:srgbClr val="000066"/>
                </a:solidFill>
                <a:latin typeface="Verdana" panose="020B0604030504040204" pitchFamily="34" charset="0"/>
                <a:ea typeface="宋体" panose="02010600030101010101" pitchFamily="2" charset="-122"/>
              </a:rPr>
              <a:t>00000101</a:t>
            </a:r>
          </a:p>
          <a:p>
            <a:pPr algn="ctr" eaLnBrk="1" hangingPunct="1"/>
            <a:r>
              <a:rPr lang="en-US" altLang="zh-CN" sz="1800" b="1">
                <a:solidFill>
                  <a:srgbClr val="000066"/>
                </a:solidFill>
                <a:latin typeface="Verdana" panose="020B0604030504040204" pitchFamily="34" charset="0"/>
                <a:ea typeface="宋体" panose="02010600030101010101" pitchFamily="2" charset="-122"/>
              </a:rPr>
              <a:t>00000001</a:t>
            </a:r>
          </a:p>
          <a:p>
            <a:pPr algn="ctr" eaLnBrk="1" hangingPunct="1"/>
            <a:r>
              <a:rPr lang="en-US" altLang="zh-CN" sz="1800" b="1">
                <a:solidFill>
                  <a:srgbClr val="000066"/>
                </a:solidFill>
                <a:latin typeface="Verdana" panose="020B0604030504040204" pitchFamily="34" charset="0"/>
                <a:ea typeface="宋体" panose="02010600030101010101" pitchFamily="2" charset="-122"/>
              </a:rPr>
              <a:t>00000000</a:t>
            </a:r>
          </a:p>
        </p:txBody>
      </p:sp>
      <p:sp>
        <p:nvSpPr>
          <p:cNvPr id="100357" name="AutoShape 5">
            <a:extLst>
              <a:ext uri="{FF2B5EF4-FFF2-40B4-BE49-F238E27FC236}">
                <a16:creationId xmlns:a16="http://schemas.microsoft.com/office/drawing/2014/main" id="{779BFF05-BCF4-47A5-87C2-AC745FB552CB}"/>
              </a:ext>
            </a:extLst>
          </p:cNvPr>
          <p:cNvSpPr>
            <a:spLocks noChangeArrowheads="1"/>
          </p:cNvSpPr>
          <p:nvPr/>
        </p:nvSpPr>
        <p:spPr bwMode="auto">
          <a:xfrm>
            <a:off x="6600825" y="3716338"/>
            <a:ext cx="2374900" cy="720725"/>
          </a:xfrm>
          <a:prstGeom prst="cloudCallout">
            <a:avLst>
              <a:gd name="adj1" fmla="val -119583"/>
              <a:gd name="adj2" fmla="val 67403"/>
            </a:avLst>
          </a:prstGeom>
          <a:solidFill>
            <a:srgbClr val="CCFFCC"/>
          </a:solidFill>
          <a:ln w="12700">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1800" b="1">
                <a:solidFill>
                  <a:srgbClr val="000066"/>
                </a:solidFill>
                <a:latin typeface="Verdana" panose="020B0604030504040204" pitchFamily="34" charset="0"/>
                <a:ea typeface="宋体" panose="02010600030101010101" pitchFamily="2" charset="-122"/>
              </a:rPr>
              <a:t>像不像天书？</a:t>
            </a:r>
          </a:p>
        </p:txBody>
      </p:sp>
      <p:sp>
        <p:nvSpPr>
          <p:cNvPr id="100358" name="Rectangle 6">
            <a:extLst>
              <a:ext uri="{FF2B5EF4-FFF2-40B4-BE49-F238E27FC236}">
                <a16:creationId xmlns:a16="http://schemas.microsoft.com/office/drawing/2014/main" id="{6EA5F1C6-17EB-4E6B-AAA1-677DF5000C86}"/>
              </a:ext>
            </a:extLst>
          </p:cNvPr>
          <p:cNvSpPr>
            <a:spLocks noChangeArrowheads="1"/>
          </p:cNvSpPr>
          <p:nvPr/>
        </p:nvSpPr>
        <p:spPr bwMode="auto">
          <a:xfrm>
            <a:off x="4259263" y="6308725"/>
            <a:ext cx="3241675" cy="360363"/>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left)">
                                      <p:cBhvr>
                                        <p:cTn id="7" dur="500"/>
                                        <p:tgtEl>
                                          <p:spTgt spid="1003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0355">
                                            <p:txEl>
                                              <p:pRg st="1" end="1"/>
                                            </p:txEl>
                                          </p:spTgt>
                                        </p:tgtEl>
                                        <p:attrNameLst>
                                          <p:attrName>style.visibility</p:attrName>
                                        </p:attrNameLst>
                                      </p:cBhvr>
                                      <p:to>
                                        <p:strVal val="visible"/>
                                      </p:to>
                                    </p:set>
                                    <p:animEffect transition="in" filter="wipe(left)">
                                      <p:cBhvr>
                                        <p:cTn id="10" dur="500"/>
                                        <p:tgtEl>
                                          <p:spTgt spid="10035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Effect transition="in" filter="wipe(left)">
                                      <p:cBhvr>
                                        <p:cTn id="13" dur="500"/>
                                        <p:tgtEl>
                                          <p:spTgt spid="10035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0356"/>
                                        </p:tgtEl>
                                        <p:attrNameLst>
                                          <p:attrName>style.visibility</p:attrName>
                                        </p:attrNameLst>
                                      </p:cBhvr>
                                      <p:to>
                                        <p:strVal val="visible"/>
                                      </p:to>
                                    </p:set>
                                    <p:animEffect transition="in" filter="wipe(up)">
                                      <p:cBhvr>
                                        <p:cTn id="18" dur="500"/>
                                        <p:tgtEl>
                                          <p:spTgt spid="1003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0357"/>
                                        </p:tgtEl>
                                        <p:attrNameLst>
                                          <p:attrName>style.visibility</p:attrName>
                                        </p:attrNameLst>
                                      </p:cBhvr>
                                      <p:to>
                                        <p:strVal val="visible"/>
                                      </p:to>
                                    </p:set>
                                    <p:animEffect transition="in" filter="wipe(down)">
                                      <p:cBhvr>
                                        <p:cTn id="23" dur="500"/>
                                        <p:tgtEl>
                                          <p:spTgt spid="1003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0355">
                                            <p:txEl>
                                              <p:pRg st="7" end="7"/>
                                            </p:txEl>
                                          </p:spTgt>
                                        </p:tgtEl>
                                        <p:attrNameLst>
                                          <p:attrName>style.visibility</p:attrName>
                                        </p:attrNameLst>
                                      </p:cBhvr>
                                      <p:to>
                                        <p:strVal val="visible"/>
                                      </p:to>
                                    </p:set>
                                    <p:animEffect transition="in" filter="wipe(left)">
                                      <p:cBhvr>
                                        <p:cTn id="28" dur="500"/>
                                        <p:tgtEl>
                                          <p:spTgt spid="100355">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0355">
                                            <p:txEl>
                                              <p:pRg st="8" end="8"/>
                                            </p:txEl>
                                          </p:spTgt>
                                        </p:tgtEl>
                                        <p:attrNameLst>
                                          <p:attrName>style.visibility</p:attrName>
                                        </p:attrNameLst>
                                      </p:cBhvr>
                                      <p:to>
                                        <p:strVal val="visible"/>
                                      </p:to>
                                    </p:set>
                                    <p:animEffect transition="in" filter="wipe(left)">
                                      <p:cBhvr>
                                        <p:cTn id="31" dur="500"/>
                                        <p:tgtEl>
                                          <p:spTgt spid="100355">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0355">
                                            <p:txEl>
                                              <p:pRg st="9" end="9"/>
                                            </p:txEl>
                                          </p:spTgt>
                                        </p:tgtEl>
                                        <p:attrNameLst>
                                          <p:attrName>style.visibility</p:attrName>
                                        </p:attrNameLst>
                                      </p:cBhvr>
                                      <p:to>
                                        <p:strVal val="visible"/>
                                      </p:to>
                                    </p:set>
                                    <p:animEffect transition="in" filter="wipe(left)">
                                      <p:cBhvr>
                                        <p:cTn id="34" dur="500"/>
                                        <p:tgtEl>
                                          <p:spTgt spid="1003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P spid="100356" grpId="0"/>
      <p:bldP spid="10035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F2C6C3FA-8392-4E5C-B151-0C2C85B8D080}"/>
              </a:ext>
            </a:extLst>
          </p:cNvPr>
          <p:cNvSpPr>
            <a:spLocks noGrp="1" noChangeArrowheads="1"/>
          </p:cNvSpPr>
          <p:nvPr>
            <p:ph type="title"/>
          </p:nvPr>
        </p:nvSpPr>
        <p:spPr/>
        <p:txBody>
          <a:bodyPr/>
          <a:lstStyle/>
          <a:p>
            <a:pPr>
              <a:defRPr/>
            </a:pPr>
            <a:r>
              <a:rPr lang="zh-CN" altLang="en-US"/>
              <a:t>本章知识点小结</a:t>
            </a:r>
          </a:p>
        </p:txBody>
      </p:sp>
      <p:sp>
        <p:nvSpPr>
          <p:cNvPr id="185347" name="Rectangle 3">
            <a:extLst>
              <a:ext uri="{FF2B5EF4-FFF2-40B4-BE49-F238E27FC236}">
                <a16:creationId xmlns:a16="http://schemas.microsoft.com/office/drawing/2014/main" id="{EC10FED7-F579-4F34-8186-DAB4102EF3F9}"/>
              </a:ext>
            </a:extLst>
          </p:cNvPr>
          <p:cNvSpPr>
            <a:spLocks noGrp="1" noChangeArrowheads="1"/>
          </p:cNvSpPr>
          <p:nvPr>
            <p:ph type="body" idx="1"/>
          </p:nvPr>
        </p:nvSpPr>
        <p:spPr>
          <a:xfrm>
            <a:off x="1558925" y="1697038"/>
            <a:ext cx="7772400" cy="4611687"/>
          </a:xfrm>
        </p:spPr>
        <p:txBody>
          <a:bodyPr/>
          <a:lstStyle/>
          <a:p>
            <a:pPr>
              <a:lnSpc>
                <a:spcPct val="90000"/>
              </a:lnSpc>
              <a:defRPr/>
            </a:pPr>
            <a:r>
              <a:rPr lang="en-US" altLang="zh-CN" sz="2400" dirty="0">
                <a:ea typeface="宋体" pitchFamily="2" charset="-122"/>
              </a:rPr>
              <a:t>C</a:t>
            </a:r>
            <a:r>
              <a:rPr lang="zh-CN" altLang="en-US" sz="2400" dirty="0">
                <a:ea typeface="宋体" pitchFamily="2" charset="-122"/>
              </a:rPr>
              <a:t>程序结构</a:t>
            </a:r>
          </a:p>
          <a:p>
            <a:pPr lvl="1">
              <a:lnSpc>
                <a:spcPct val="90000"/>
              </a:lnSpc>
              <a:defRPr/>
            </a:pPr>
            <a:r>
              <a:rPr lang="zh-CN" altLang="en-US" sz="2000" dirty="0">
                <a:ea typeface="宋体" pitchFamily="2" charset="-122"/>
              </a:rPr>
              <a:t>由函数组成，至少有一个主函数</a:t>
            </a:r>
            <a:r>
              <a:rPr lang="en-US" altLang="zh-CN" sz="2000" dirty="0">
                <a:ea typeface="宋体" pitchFamily="2" charset="-122"/>
              </a:rPr>
              <a:t>main()</a:t>
            </a:r>
            <a:r>
              <a:rPr lang="zh-CN" altLang="en-US" sz="2000" dirty="0">
                <a:ea typeface="宋体" pitchFamily="2" charset="-122"/>
              </a:rPr>
              <a:t> </a:t>
            </a:r>
          </a:p>
          <a:p>
            <a:pPr lvl="1">
              <a:lnSpc>
                <a:spcPct val="90000"/>
              </a:lnSpc>
              <a:defRPr/>
            </a:pPr>
            <a:r>
              <a:rPr lang="zh-CN" altLang="en-US" sz="2000" dirty="0">
                <a:ea typeface="宋体" pitchFamily="2" charset="-122"/>
              </a:rPr>
              <a:t>一对花括号“</a:t>
            </a:r>
            <a:r>
              <a:rPr lang="en-US" altLang="zh-CN" sz="2000" dirty="0">
                <a:ea typeface="宋体" pitchFamily="2" charset="-122"/>
              </a:rPr>
              <a:t>{ }”</a:t>
            </a:r>
            <a:r>
              <a:rPr lang="zh-CN" altLang="en-US" sz="2000" dirty="0">
                <a:ea typeface="宋体" pitchFamily="2" charset="-122"/>
              </a:rPr>
              <a:t>是主函数的定界符 </a:t>
            </a:r>
          </a:p>
          <a:p>
            <a:pPr lvl="1">
              <a:lnSpc>
                <a:spcPct val="90000"/>
              </a:lnSpc>
              <a:defRPr/>
            </a:pPr>
            <a:r>
              <a:rPr lang="zh-CN" altLang="en-US" sz="2000" dirty="0">
                <a:ea typeface="宋体" pitchFamily="2" charset="-122"/>
              </a:rPr>
              <a:t>语句用分号结束；</a:t>
            </a:r>
          </a:p>
          <a:p>
            <a:pPr lvl="1">
              <a:lnSpc>
                <a:spcPct val="90000"/>
              </a:lnSpc>
              <a:defRPr/>
            </a:pPr>
            <a:r>
              <a:rPr lang="zh-CN" altLang="en-US" sz="2000" dirty="0">
                <a:ea typeface="宋体" pitchFamily="2" charset="-122"/>
              </a:rPr>
              <a:t>字母区分大小写</a:t>
            </a:r>
          </a:p>
          <a:p>
            <a:pPr lvl="1">
              <a:lnSpc>
                <a:spcPct val="90000"/>
              </a:lnSpc>
              <a:defRPr/>
            </a:pPr>
            <a:r>
              <a:rPr lang="zh-CN" altLang="en-US" sz="2000" dirty="0">
                <a:ea typeface="宋体" pitchFamily="2" charset="-122"/>
              </a:rPr>
              <a:t>注释行</a:t>
            </a:r>
            <a:endParaRPr lang="en-US" altLang="zh-CN" sz="2000" dirty="0">
              <a:ea typeface="宋体" pitchFamily="2" charset="-122"/>
            </a:endParaRPr>
          </a:p>
          <a:p>
            <a:pPr lvl="2">
              <a:lnSpc>
                <a:spcPct val="90000"/>
              </a:lnSpc>
              <a:defRPr/>
            </a:pPr>
            <a:r>
              <a:rPr lang="zh-CN" altLang="en-US" sz="1800" dirty="0">
                <a:ea typeface="宋体" pitchFamily="2" charset="-122"/>
              </a:rPr>
              <a:t>多行注释：</a:t>
            </a:r>
            <a:r>
              <a:rPr lang="en-US" altLang="zh-CN" sz="1800" dirty="0">
                <a:ea typeface="宋体" pitchFamily="2" charset="-122"/>
              </a:rPr>
              <a:t>/*      */</a:t>
            </a:r>
          </a:p>
          <a:p>
            <a:pPr lvl="2">
              <a:lnSpc>
                <a:spcPct val="90000"/>
              </a:lnSpc>
              <a:defRPr/>
            </a:pPr>
            <a:r>
              <a:rPr lang="zh-CN" altLang="en-US" sz="1800" dirty="0">
                <a:ea typeface="宋体" pitchFamily="2" charset="-122"/>
              </a:rPr>
              <a:t>单行注释：</a:t>
            </a:r>
            <a:r>
              <a:rPr lang="en-US" altLang="zh-CN" sz="1800" dirty="0">
                <a:ea typeface="宋体" pitchFamily="2" charset="-122"/>
              </a:rPr>
              <a:t>// </a:t>
            </a:r>
          </a:p>
          <a:p>
            <a:pPr lvl="1">
              <a:lnSpc>
                <a:spcPct val="90000"/>
              </a:lnSpc>
              <a:defRPr/>
            </a:pPr>
            <a:r>
              <a:rPr lang="zh-CN" altLang="en-US" sz="2000" dirty="0">
                <a:ea typeface="宋体" pitchFamily="2" charset="-122"/>
              </a:rPr>
              <a:t>代码风格</a:t>
            </a:r>
          </a:p>
          <a:p>
            <a:pPr>
              <a:lnSpc>
                <a:spcPct val="90000"/>
              </a:lnSpc>
              <a:defRPr/>
            </a:pPr>
            <a:r>
              <a:rPr lang="en-US" altLang="zh-CN" sz="2400" dirty="0">
                <a:ea typeface="宋体" pitchFamily="2" charset="-122"/>
              </a:rPr>
              <a:t>C</a:t>
            </a:r>
            <a:r>
              <a:rPr lang="zh-CN" altLang="en-US" sz="2400" dirty="0">
                <a:ea typeface="宋体" pitchFamily="2" charset="-122"/>
              </a:rPr>
              <a:t>语言的编译环境</a:t>
            </a:r>
          </a:p>
          <a:p>
            <a:pPr lvl="1">
              <a:lnSpc>
                <a:spcPct val="90000"/>
              </a:lnSpc>
              <a:defRPr/>
            </a:pPr>
            <a:r>
              <a:rPr lang="en-US" altLang="zh-CN" sz="2000" dirty="0">
                <a:ea typeface="宋体" pitchFamily="2" charset="-122"/>
              </a:rPr>
              <a:t>TC</a:t>
            </a:r>
          </a:p>
          <a:p>
            <a:pPr lvl="1">
              <a:lnSpc>
                <a:spcPct val="90000"/>
              </a:lnSpc>
              <a:defRPr/>
            </a:pPr>
            <a:r>
              <a:rPr lang="en-US" altLang="zh-CN" sz="2000" dirty="0">
                <a:ea typeface="宋体" pitchFamily="2" charset="-122"/>
              </a:rPr>
              <a:t>VC</a:t>
            </a:r>
          </a:p>
          <a:p>
            <a:pPr lvl="1">
              <a:lnSpc>
                <a:spcPct val="90000"/>
              </a:lnSpc>
              <a:defRPr/>
            </a:pPr>
            <a:r>
              <a:rPr lang="en-US" altLang="zh-CN" sz="2000" dirty="0">
                <a:ea typeface="宋体" pitchFamily="2" charset="-122"/>
              </a:rPr>
              <a:t>CB</a:t>
            </a:r>
          </a:p>
        </p:txBody>
      </p:sp>
      <p:sp>
        <p:nvSpPr>
          <p:cNvPr id="185348" name="AutoShape 4">
            <a:extLst>
              <a:ext uri="{FF2B5EF4-FFF2-40B4-BE49-F238E27FC236}">
                <a16:creationId xmlns:a16="http://schemas.microsoft.com/office/drawing/2014/main" id="{4B2A9347-76A7-4856-B2E6-63AB89CC5562}"/>
              </a:ext>
            </a:extLst>
          </p:cNvPr>
          <p:cNvSpPr>
            <a:spLocks noChangeArrowheads="1"/>
          </p:cNvSpPr>
          <p:nvPr/>
        </p:nvSpPr>
        <p:spPr bwMode="auto">
          <a:xfrm>
            <a:off x="6888163" y="2017713"/>
            <a:ext cx="3744912" cy="4724400"/>
          </a:xfrm>
          <a:prstGeom prst="roundRect">
            <a:avLst>
              <a:gd name="adj" fmla="val 16667"/>
            </a:avLst>
          </a:prstGeom>
          <a:solidFill>
            <a:schemeClr val="accent1"/>
          </a:solidFill>
          <a:ln w="9525">
            <a:solidFill>
              <a:schemeClr val="tx1"/>
            </a:solidFill>
            <a:round/>
            <a:headEnd/>
            <a:tailEnd/>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185349" name="Text Box 5">
            <a:extLst>
              <a:ext uri="{FF2B5EF4-FFF2-40B4-BE49-F238E27FC236}">
                <a16:creationId xmlns:a16="http://schemas.microsoft.com/office/drawing/2014/main" id="{323F3853-A8D8-4830-A6DF-136A93BA789C}"/>
              </a:ext>
            </a:extLst>
          </p:cNvPr>
          <p:cNvSpPr txBox="1">
            <a:spLocks noChangeArrowheads="1"/>
          </p:cNvSpPr>
          <p:nvPr/>
        </p:nvSpPr>
        <p:spPr bwMode="auto">
          <a:xfrm>
            <a:off x="7267575" y="2322513"/>
            <a:ext cx="2074863" cy="369887"/>
          </a:xfrm>
          <a:prstGeom prst="rect">
            <a:avLst/>
          </a:prstGeom>
          <a:solidFill>
            <a:srgbClr val="33CCCC"/>
          </a:solidFill>
          <a:ln w="9525">
            <a:solidFill>
              <a:schemeClr val="tx1"/>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1800" b="1">
                <a:ea typeface="宋体" panose="02010600030101010101" pitchFamily="2" charset="-122"/>
              </a:rPr>
              <a:t>预处理命令</a:t>
            </a:r>
            <a:endParaRPr lang="en-US" altLang="zh-CN" sz="1800" b="1">
              <a:ea typeface="宋体" panose="02010600030101010101" pitchFamily="2" charset="-122"/>
            </a:endParaRPr>
          </a:p>
        </p:txBody>
      </p:sp>
      <p:sp>
        <p:nvSpPr>
          <p:cNvPr id="185350" name="Text Box 6">
            <a:extLst>
              <a:ext uri="{FF2B5EF4-FFF2-40B4-BE49-F238E27FC236}">
                <a16:creationId xmlns:a16="http://schemas.microsoft.com/office/drawing/2014/main" id="{10B80206-3879-4BB6-B26D-723471000205}"/>
              </a:ext>
            </a:extLst>
          </p:cNvPr>
          <p:cNvSpPr txBox="1">
            <a:spLocks noChangeArrowheads="1"/>
          </p:cNvSpPr>
          <p:nvPr/>
        </p:nvSpPr>
        <p:spPr bwMode="auto">
          <a:xfrm>
            <a:off x="7115175" y="4151313"/>
            <a:ext cx="3352800" cy="2298700"/>
          </a:xfrm>
          <a:prstGeom prst="rect">
            <a:avLst/>
          </a:prstGeom>
          <a:solidFill>
            <a:srgbClr val="D7D31D"/>
          </a:solidFill>
          <a:ln w="9525">
            <a:solidFill>
              <a:schemeClr val="tx1"/>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a:ea typeface="宋体" panose="02010600030101010101" pitchFamily="2" charset="-122"/>
              </a:rPr>
              <a:t>main ()</a:t>
            </a:r>
          </a:p>
          <a:p>
            <a:pPr eaLnBrk="1" hangingPunct="1"/>
            <a:r>
              <a:rPr lang="en-US" altLang="zh-CN" sz="1800" b="1">
                <a:ea typeface="宋体" panose="02010600030101010101" pitchFamily="2" charset="-122"/>
              </a:rPr>
              <a:t>{</a:t>
            </a:r>
          </a:p>
          <a:p>
            <a:pPr eaLnBrk="1" hangingPunct="1"/>
            <a:endParaRPr lang="en-US" altLang="zh-CN" sz="1800" b="1">
              <a:ea typeface="宋体" panose="02010600030101010101" pitchFamily="2" charset="-122"/>
            </a:endParaRPr>
          </a:p>
          <a:p>
            <a:pPr eaLnBrk="1" hangingPunct="1"/>
            <a:endParaRPr lang="en-US" altLang="zh-CN" sz="1800" b="1">
              <a:ea typeface="宋体" panose="02010600030101010101" pitchFamily="2" charset="-122"/>
            </a:endParaRPr>
          </a:p>
          <a:p>
            <a:pPr eaLnBrk="1" hangingPunct="1"/>
            <a:endParaRPr lang="en-US" altLang="zh-CN" sz="1800" b="1">
              <a:ea typeface="宋体" panose="02010600030101010101" pitchFamily="2" charset="-122"/>
            </a:endParaRPr>
          </a:p>
          <a:p>
            <a:pPr eaLnBrk="1" hangingPunct="1"/>
            <a:endParaRPr lang="en-US" altLang="zh-CN" sz="1800" b="1">
              <a:ea typeface="宋体" panose="02010600030101010101" pitchFamily="2" charset="-122"/>
            </a:endParaRPr>
          </a:p>
          <a:p>
            <a:pPr eaLnBrk="1" hangingPunct="1"/>
            <a:endParaRPr lang="en-US" altLang="zh-CN" sz="1800" b="1">
              <a:ea typeface="宋体" panose="02010600030101010101" pitchFamily="2" charset="-122"/>
            </a:endParaRPr>
          </a:p>
          <a:p>
            <a:pPr eaLnBrk="1" hangingPunct="1"/>
            <a:r>
              <a:rPr lang="en-US" altLang="zh-CN" sz="1800" b="1">
                <a:ea typeface="宋体" panose="02010600030101010101" pitchFamily="2" charset="-122"/>
              </a:rPr>
              <a:t>}</a:t>
            </a:r>
          </a:p>
        </p:txBody>
      </p:sp>
      <p:sp>
        <p:nvSpPr>
          <p:cNvPr id="185351" name="Text Box 7">
            <a:extLst>
              <a:ext uri="{FF2B5EF4-FFF2-40B4-BE49-F238E27FC236}">
                <a16:creationId xmlns:a16="http://schemas.microsoft.com/office/drawing/2014/main" id="{CC545A94-6078-4EBB-B190-661F7E6F9B87}"/>
              </a:ext>
            </a:extLst>
          </p:cNvPr>
          <p:cNvSpPr txBox="1">
            <a:spLocks noChangeArrowheads="1"/>
          </p:cNvSpPr>
          <p:nvPr/>
        </p:nvSpPr>
        <p:spPr bwMode="auto">
          <a:xfrm>
            <a:off x="7572375" y="5522913"/>
            <a:ext cx="1676400" cy="376237"/>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1800" b="1">
                <a:ea typeface="宋体" panose="02010600030101010101" pitchFamily="2" charset="-122"/>
              </a:rPr>
              <a:t>语句</a:t>
            </a:r>
            <a:endParaRPr lang="en-US" altLang="zh-CN" sz="1800" b="1">
              <a:ea typeface="宋体" panose="02010600030101010101" pitchFamily="2" charset="-122"/>
            </a:endParaRPr>
          </a:p>
        </p:txBody>
      </p:sp>
      <p:sp>
        <p:nvSpPr>
          <p:cNvPr id="185352" name="Text Box 8">
            <a:extLst>
              <a:ext uri="{FF2B5EF4-FFF2-40B4-BE49-F238E27FC236}">
                <a16:creationId xmlns:a16="http://schemas.microsoft.com/office/drawing/2014/main" id="{F016C6B4-8199-469D-B94F-85C3E8F9A95B}"/>
              </a:ext>
            </a:extLst>
          </p:cNvPr>
          <p:cNvSpPr txBox="1">
            <a:spLocks noChangeArrowheads="1"/>
          </p:cNvSpPr>
          <p:nvPr/>
        </p:nvSpPr>
        <p:spPr bwMode="auto">
          <a:xfrm>
            <a:off x="7267575" y="3313113"/>
            <a:ext cx="2362200" cy="376237"/>
          </a:xfrm>
          <a:prstGeom prst="rect">
            <a:avLst/>
          </a:prstGeom>
          <a:solidFill>
            <a:schemeClr val="accent2"/>
          </a:solidFill>
          <a:ln w="9525">
            <a:solidFill>
              <a:schemeClr val="tx1"/>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1800" b="1">
                <a:ea typeface="宋体" panose="02010600030101010101" pitchFamily="2" charset="-122"/>
              </a:rPr>
              <a:t>全局声明</a:t>
            </a:r>
            <a:endParaRPr lang="en-US" altLang="zh-CN" sz="1800" b="1">
              <a:ea typeface="宋体" panose="02010600030101010101" pitchFamily="2" charset="-122"/>
            </a:endParaRPr>
          </a:p>
        </p:txBody>
      </p:sp>
      <p:sp>
        <p:nvSpPr>
          <p:cNvPr id="185353" name="Text Box 9">
            <a:extLst>
              <a:ext uri="{FF2B5EF4-FFF2-40B4-BE49-F238E27FC236}">
                <a16:creationId xmlns:a16="http://schemas.microsoft.com/office/drawing/2014/main" id="{97CF92BB-3BDF-4B8B-A83D-2183E7923B67}"/>
              </a:ext>
            </a:extLst>
          </p:cNvPr>
          <p:cNvSpPr txBox="1">
            <a:spLocks noChangeArrowheads="1"/>
          </p:cNvSpPr>
          <p:nvPr/>
        </p:nvSpPr>
        <p:spPr bwMode="auto">
          <a:xfrm>
            <a:off x="7572375" y="4913313"/>
            <a:ext cx="2209800" cy="376237"/>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1800" b="1">
                <a:ea typeface="宋体" panose="02010600030101010101" pitchFamily="2" charset="-122"/>
              </a:rPr>
              <a:t>局部声明</a:t>
            </a:r>
            <a:endParaRPr lang="en-US" altLang="zh-CN" sz="1800" b="1">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2000"/>
                                  </p:stCondLst>
                                  <p:iterate type="lt">
                                    <p:tmPct val="100000"/>
                                  </p:iterate>
                                  <p:childTnLst>
                                    <p:set>
                                      <p:cBhvr>
                                        <p:cTn id="6" dur="1" fill="hold">
                                          <p:stCondLst>
                                            <p:cond delay="0"/>
                                          </p:stCondLst>
                                        </p:cTn>
                                        <p:tgtEl>
                                          <p:spTgt spid="185349"/>
                                        </p:tgtEl>
                                        <p:attrNameLst>
                                          <p:attrName>style.visibility</p:attrName>
                                        </p:attrNameLst>
                                      </p:cBhvr>
                                      <p:to>
                                        <p:strVal val="visible"/>
                                      </p:to>
                                    </p:set>
                                    <p:anim calcmode="lin" valueType="num">
                                      <p:cBhvr>
                                        <p:cTn id="7" dur="75" fill="hold"/>
                                        <p:tgtEl>
                                          <p:spTgt spid="185349"/>
                                        </p:tgtEl>
                                        <p:attrNameLst>
                                          <p:attrName>ppt_w</p:attrName>
                                        </p:attrNameLst>
                                      </p:cBhvr>
                                      <p:tavLst>
                                        <p:tav tm="0">
                                          <p:val>
                                            <p:fltVal val="0"/>
                                          </p:val>
                                        </p:tav>
                                        <p:tav tm="100000">
                                          <p:val>
                                            <p:strVal val="#ppt_w"/>
                                          </p:val>
                                        </p:tav>
                                      </p:tavLst>
                                    </p:anim>
                                    <p:anim calcmode="lin" valueType="num">
                                      <p:cBhvr>
                                        <p:cTn id="8" dur="75" fill="hold"/>
                                        <p:tgtEl>
                                          <p:spTgt spid="185349"/>
                                        </p:tgtEl>
                                        <p:attrNameLst>
                                          <p:attrName>ppt_h</p:attrName>
                                        </p:attrNameLst>
                                      </p:cBhvr>
                                      <p:tavLst>
                                        <p:tav tm="0">
                                          <p:val>
                                            <p:fltVal val="0"/>
                                          </p:val>
                                        </p:tav>
                                        <p:tav tm="100000">
                                          <p:val>
                                            <p:strVal val="#ppt_h"/>
                                          </p:val>
                                        </p:tav>
                                      </p:tavLst>
                                    </p:anim>
                                  </p:childTnLst>
                                </p:cTn>
                              </p:par>
                            </p:childTnLst>
                          </p:cTn>
                        </p:par>
                        <p:par>
                          <p:cTn id="9" fill="hold" nodeType="afterGroup">
                            <p:stCondLst>
                              <p:cond delay="2375"/>
                            </p:stCondLst>
                            <p:childTnLst>
                              <p:par>
                                <p:cTn id="10" presetID="23" presetClass="entr" presetSubtype="16" fill="hold" grpId="0" nodeType="afterEffect">
                                  <p:stCondLst>
                                    <p:cond delay="2000"/>
                                  </p:stCondLst>
                                  <p:iterate type="lt">
                                    <p:tmPct val="100000"/>
                                  </p:iterate>
                                  <p:childTnLst>
                                    <p:set>
                                      <p:cBhvr>
                                        <p:cTn id="11" dur="1" fill="hold">
                                          <p:stCondLst>
                                            <p:cond delay="0"/>
                                          </p:stCondLst>
                                        </p:cTn>
                                        <p:tgtEl>
                                          <p:spTgt spid="185352"/>
                                        </p:tgtEl>
                                        <p:attrNameLst>
                                          <p:attrName>style.visibility</p:attrName>
                                        </p:attrNameLst>
                                      </p:cBhvr>
                                      <p:to>
                                        <p:strVal val="visible"/>
                                      </p:to>
                                    </p:set>
                                    <p:anim calcmode="lin" valueType="num">
                                      <p:cBhvr>
                                        <p:cTn id="12" dur="75" fill="hold"/>
                                        <p:tgtEl>
                                          <p:spTgt spid="185352"/>
                                        </p:tgtEl>
                                        <p:attrNameLst>
                                          <p:attrName>ppt_w</p:attrName>
                                        </p:attrNameLst>
                                      </p:cBhvr>
                                      <p:tavLst>
                                        <p:tav tm="0">
                                          <p:val>
                                            <p:fltVal val="0"/>
                                          </p:val>
                                        </p:tav>
                                        <p:tav tm="100000">
                                          <p:val>
                                            <p:strVal val="#ppt_w"/>
                                          </p:val>
                                        </p:tav>
                                      </p:tavLst>
                                    </p:anim>
                                    <p:anim calcmode="lin" valueType="num">
                                      <p:cBhvr>
                                        <p:cTn id="13" dur="75" fill="hold"/>
                                        <p:tgtEl>
                                          <p:spTgt spid="185352"/>
                                        </p:tgtEl>
                                        <p:attrNameLst>
                                          <p:attrName>ppt_h</p:attrName>
                                        </p:attrNameLst>
                                      </p:cBhvr>
                                      <p:tavLst>
                                        <p:tav tm="0">
                                          <p:val>
                                            <p:fltVal val="0"/>
                                          </p:val>
                                        </p:tav>
                                        <p:tav tm="100000">
                                          <p:val>
                                            <p:strVal val="#ppt_h"/>
                                          </p:val>
                                        </p:tav>
                                      </p:tavLst>
                                    </p:anim>
                                  </p:childTnLst>
                                </p:cTn>
                              </p:par>
                            </p:childTnLst>
                          </p:cTn>
                        </p:par>
                        <p:par>
                          <p:cTn id="14" fill="hold" nodeType="afterGroup">
                            <p:stCondLst>
                              <p:cond delay="4675"/>
                            </p:stCondLst>
                            <p:childTnLst>
                              <p:par>
                                <p:cTn id="15" presetID="23" presetClass="entr" presetSubtype="16" fill="hold" grpId="0" nodeType="afterEffect">
                                  <p:stCondLst>
                                    <p:cond delay="2000"/>
                                  </p:stCondLst>
                                  <p:iterate type="lt">
                                    <p:tmPct val="100000"/>
                                  </p:iterate>
                                  <p:childTnLst>
                                    <p:set>
                                      <p:cBhvr>
                                        <p:cTn id="16" dur="1" fill="hold">
                                          <p:stCondLst>
                                            <p:cond delay="0"/>
                                          </p:stCondLst>
                                        </p:cTn>
                                        <p:tgtEl>
                                          <p:spTgt spid="185350"/>
                                        </p:tgtEl>
                                        <p:attrNameLst>
                                          <p:attrName>style.visibility</p:attrName>
                                        </p:attrNameLst>
                                      </p:cBhvr>
                                      <p:to>
                                        <p:strVal val="visible"/>
                                      </p:to>
                                    </p:set>
                                    <p:anim calcmode="lin" valueType="num">
                                      <p:cBhvr>
                                        <p:cTn id="17" dur="75" fill="hold"/>
                                        <p:tgtEl>
                                          <p:spTgt spid="185350"/>
                                        </p:tgtEl>
                                        <p:attrNameLst>
                                          <p:attrName>ppt_w</p:attrName>
                                        </p:attrNameLst>
                                      </p:cBhvr>
                                      <p:tavLst>
                                        <p:tav tm="0">
                                          <p:val>
                                            <p:fltVal val="0"/>
                                          </p:val>
                                        </p:tav>
                                        <p:tav tm="100000">
                                          <p:val>
                                            <p:strVal val="#ppt_w"/>
                                          </p:val>
                                        </p:tav>
                                      </p:tavLst>
                                    </p:anim>
                                    <p:anim calcmode="lin" valueType="num">
                                      <p:cBhvr>
                                        <p:cTn id="18" dur="75" fill="hold"/>
                                        <p:tgtEl>
                                          <p:spTgt spid="185350"/>
                                        </p:tgtEl>
                                        <p:attrNameLst>
                                          <p:attrName>ppt_h</p:attrName>
                                        </p:attrNameLst>
                                      </p:cBhvr>
                                      <p:tavLst>
                                        <p:tav tm="0">
                                          <p:val>
                                            <p:fltVal val="0"/>
                                          </p:val>
                                        </p:tav>
                                        <p:tav tm="100000">
                                          <p:val>
                                            <p:strVal val="#ppt_h"/>
                                          </p:val>
                                        </p:tav>
                                      </p:tavLst>
                                    </p:anim>
                                  </p:childTnLst>
                                </p:cTn>
                              </p:par>
                            </p:childTnLst>
                          </p:cTn>
                        </p:par>
                        <p:par>
                          <p:cTn id="19" fill="hold" nodeType="afterGroup">
                            <p:stCondLst>
                              <p:cond delay="7275"/>
                            </p:stCondLst>
                            <p:childTnLst>
                              <p:par>
                                <p:cTn id="20" presetID="23" presetClass="entr" presetSubtype="16" fill="hold" grpId="0" nodeType="afterEffect">
                                  <p:stCondLst>
                                    <p:cond delay="2000"/>
                                  </p:stCondLst>
                                  <p:iterate type="lt">
                                    <p:tmPct val="100000"/>
                                  </p:iterate>
                                  <p:childTnLst>
                                    <p:set>
                                      <p:cBhvr>
                                        <p:cTn id="21" dur="1" fill="hold">
                                          <p:stCondLst>
                                            <p:cond delay="0"/>
                                          </p:stCondLst>
                                        </p:cTn>
                                        <p:tgtEl>
                                          <p:spTgt spid="185353"/>
                                        </p:tgtEl>
                                        <p:attrNameLst>
                                          <p:attrName>style.visibility</p:attrName>
                                        </p:attrNameLst>
                                      </p:cBhvr>
                                      <p:to>
                                        <p:strVal val="visible"/>
                                      </p:to>
                                    </p:set>
                                    <p:anim calcmode="lin" valueType="num">
                                      <p:cBhvr>
                                        <p:cTn id="22" dur="75" fill="hold"/>
                                        <p:tgtEl>
                                          <p:spTgt spid="185353"/>
                                        </p:tgtEl>
                                        <p:attrNameLst>
                                          <p:attrName>ppt_w</p:attrName>
                                        </p:attrNameLst>
                                      </p:cBhvr>
                                      <p:tavLst>
                                        <p:tav tm="0">
                                          <p:val>
                                            <p:fltVal val="0"/>
                                          </p:val>
                                        </p:tav>
                                        <p:tav tm="100000">
                                          <p:val>
                                            <p:strVal val="#ppt_w"/>
                                          </p:val>
                                        </p:tav>
                                      </p:tavLst>
                                    </p:anim>
                                    <p:anim calcmode="lin" valueType="num">
                                      <p:cBhvr>
                                        <p:cTn id="23" dur="75" fill="hold"/>
                                        <p:tgtEl>
                                          <p:spTgt spid="185353"/>
                                        </p:tgtEl>
                                        <p:attrNameLst>
                                          <p:attrName>ppt_h</p:attrName>
                                        </p:attrNameLst>
                                      </p:cBhvr>
                                      <p:tavLst>
                                        <p:tav tm="0">
                                          <p:val>
                                            <p:fltVal val="0"/>
                                          </p:val>
                                        </p:tav>
                                        <p:tav tm="100000">
                                          <p:val>
                                            <p:strVal val="#ppt_h"/>
                                          </p:val>
                                        </p:tav>
                                      </p:tavLst>
                                    </p:anim>
                                  </p:childTnLst>
                                </p:cTn>
                              </p:par>
                            </p:childTnLst>
                          </p:cTn>
                        </p:par>
                        <p:par>
                          <p:cTn id="24" fill="hold" nodeType="afterGroup">
                            <p:stCondLst>
                              <p:cond delay="9575"/>
                            </p:stCondLst>
                            <p:childTnLst>
                              <p:par>
                                <p:cTn id="25" presetID="23" presetClass="entr" presetSubtype="16" fill="hold" grpId="0" nodeType="afterEffect">
                                  <p:stCondLst>
                                    <p:cond delay="2000"/>
                                  </p:stCondLst>
                                  <p:iterate type="lt">
                                    <p:tmPct val="100000"/>
                                  </p:iterate>
                                  <p:childTnLst>
                                    <p:set>
                                      <p:cBhvr>
                                        <p:cTn id="26" dur="1" fill="hold">
                                          <p:stCondLst>
                                            <p:cond delay="0"/>
                                          </p:stCondLst>
                                        </p:cTn>
                                        <p:tgtEl>
                                          <p:spTgt spid="185351"/>
                                        </p:tgtEl>
                                        <p:attrNameLst>
                                          <p:attrName>style.visibility</p:attrName>
                                        </p:attrNameLst>
                                      </p:cBhvr>
                                      <p:to>
                                        <p:strVal val="visible"/>
                                      </p:to>
                                    </p:set>
                                    <p:anim calcmode="lin" valueType="num">
                                      <p:cBhvr>
                                        <p:cTn id="27" dur="75" fill="hold"/>
                                        <p:tgtEl>
                                          <p:spTgt spid="185351"/>
                                        </p:tgtEl>
                                        <p:attrNameLst>
                                          <p:attrName>ppt_w</p:attrName>
                                        </p:attrNameLst>
                                      </p:cBhvr>
                                      <p:tavLst>
                                        <p:tav tm="0">
                                          <p:val>
                                            <p:fltVal val="0"/>
                                          </p:val>
                                        </p:tav>
                                        <p:tav tm="100000">
                                          <p:val>
                                            <p:strVal val="#ppt_w"/>
                                          </p:val>
                                        </p:tav>
                                      </p:tavLst>
                                    </p:anim>
                                    <p:anim calcmode="lin" valueType="num">
                                      <p:cBhvr>
                                        <p:cTn id="28" dur="75" fill="hold"/>
                                        <p:tgtEl>
                                          <p:spTgt spid="1853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animBg="1" autoUpdateAnimBg="0"/>
      <p:bldP spid="185350" grpId="0" animBg="1" autoUpdateAnimBg="0"/>
      <p:bldP spid="185351" grpId="0" animBg="1" autoUpdateAnimBg="0"/>
      <p:bldP spid="185352" grpId="0" animBg="1" autoUpdateAnimBg="0"/>
      <p:bldP spid="185353"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EE604EE5-0035-4AE3-A4D9-7658AC951198}"/>
              </a:ext>
            </a:extLst>
          </p:cNvPr>
          <p:cNvSpPr>
            <a:spLocks noGrp="1" noChangeArrowheads="1"/>
          </p:cNvSpPr>
          <p:nvPr>
            <p:ph type="title"/>
          </p:nvPr>
        </p:nvSpPr>
        <p:spPr/>
        <p:txBody>
          <a:bodyPr/>
          <a:lstStyle/>
          <a:p>
            <a:pPr>
              <a:defRPr/>
            </a:pPr>
            <a:r>
              <a:rPr lang="zh-CN" altLang="en-US"/>
              <a:t>作业</a:t>
            </a:r>
          </a:p>
        </p:txBody>
      </p:sp>
      <p:sp>
        <p:nvSpPr>
          <p:cNvPr id="140291" name="Rectangle 3">
            <a:extLst>
              <a:ext uri="{FF2B5EF4-FFF2-40B4-BE49-F238E27FC236}">
                <a16:creationId xmlns:a16="http://schemas.microsoft.com/office/drawing/2014/main" id="{608DF3CE-F090-493D-B60B-164D180C9CB9}"/>
              </a:ext>
            </a:extLst>
          </p:cNvPr>
          <p:cNvSpPr>
            <a:spLocks noGrp="1" noChangeArrowheads="1"/>
          </p:cNvSpPr>
          <p:nvPr>
            <p:ph type="body" idx="1"/>
          </p:nvPr>
        </p:nvSpPr>
        <p:spPr/>
        <p:txBody>
          <a:bodyPr/>
          <a:lstStyle/>
          <a:p>
            <a:pPr>
              <a:defRPr/>
            </a:pPr>
            <a:r>
              <a:rPr lang="zh-CN" altLang="en-US">
                <a:ea typeface="宋体" pitchFamily="2" charset="-122"/>
              </a:rPr>
              <a:t>习题</a:t>
            </a:r>
            <a:r>
              <a:rPr lang="en-US" altLang="zh-CN">
                <a:ea typeface="宋体" pitchFamily="2" charset="-122"/>
              </a:rPr>
              <a:t>1</a:t>
            </a:r>
          </a:p>
          <a:p>
            <a:pPr lvl="1">
              <a:defRPr/>
            </a:pPr>
            <a:r>
              <a:rPr lang="en-US" altLang="zh-CN">
                <a:ea typeface="宋体" pitchFamily="2" charset="-122"/>
              </a:rPr>
              <a:t>1.1,1.4,1.5</a:t>
            </a:r>
          </a:p>
        </p:txBody>
      </p:sp>
      <p:sp>
        <p:nvSpPr>
          <p:cNvPr id="140292" name="Rectangle 4">
            <a:extLst>
              <a:ext uri="{FF2B5EF4-FFF2-40B4-BE49-F238E27FC236}">
                <a16:creationId xmlns:a16="http://schemas.microsoft.com/office/drawing/2014/main" id="{9447F13B-F697-48E3-85DA-2C80521C88C5}"/>
              </a:ext>
            </a:extLst>
          </p:cNvPr>
          <p:cNvSpPr>
            <a:spLocks noChangeArrowheads="1"/>
          </p:cNvSpPr>
          <p:nvPr/>
        </p:nvSpPr>
        <p:spPr bwMode="auto">
          <a:xfrm>
            <a:off x="4259263" y="6308725"/>
            <a:ext cx="3241675" cy="360363"/>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C0E6763D-A18D-4917-8436-6DB977F02954}"/>
              </a:ext>
            </a:extLst>
          </p:cNvPr>
          <p:cNvSpPr>
            <a:spLocks noChangeArrowheads="1"/>
          </p:cNvSpPr>
          <p:nvPr/>
        </p:nvSpPr>
        <p:spPr bwMode="auto">
          <a:xfrm>
            <a:off x="2782888" y="2708275"/>
            <a:ext cx="2176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266616" rIns="266616" anchor="ctr">
            <a:spAutoFit/>
          </a:bodyPr>
          <a:lstStyle>
            <a:lvl1pPr>
              <a:tabLst>
                <a:tab pos="528638" algn="l"/>
                <a:tab pos="792163" algn="l"/>
                <a:tab pos="1057275" algn="l"/>
              </a:tabLst>
              <a:defRPr sz="2400">
                <a:solidFill>
                  <a:schemeClr val="tx1"/>
                </a:solidFill>
                <a:latin typeface="Times New Roman" panose="02020603050405020304" pitchFamily="18" charset="0"/>
              </a:defRPr>
            </a:lvl1pPr>
            <a:lvl2pPr marL="742950" indent="-285750">
              <a:tabLst>
                <a:tab pos="528638" algn="l"/>
                <a:tab pos="792163" algn="l"/>
                <a:tab pos="1057275" algn="l"/>
              </a:tabLst>
              <a:defRPr sz="2400">
                <a:solidFill>
                  <a:schemeClr val="tx1"/>
                </a:solidFill>
                <a:latin typeface="Times New Roman" panose="02020603050405020304" pitchFamily="18" charset="0"/>
              </a:defRPr>
            </a:lvl2pPr>
            <a:lvl3pPr marL="1143000" indent="-228600">
              <a:tabLst>
                <a:tab pos="528638" algn="l"/>
                <a:tab pos="792163" algn="l"/>
                <a:tab pos="1057275" algn="l"/>
              </a:tabLst>
              <a:defRPr sz="2400">
                <a:solidFill>
                  <a:schemeClr val="tx1"/>
                </a:solidFill>
                <a:latin typeface="Times New Roman" panose="02020603050405020304" pitchFamily="18" charset="0"/>
              </a:defRPr>
            </a:lvl3pPr>
            <a:lvl4pPr marL="1600200" indent="-228600">
              <a:tabLst>
                <a:tab pos="528638" algn="l"/>
                <a:tab pos="792163" algn="l"/>
                <a:tab pos="1057275" algn="l"/>
              </a:tabLst>
              <a:defRPr sz="2400">
                <a:solidFill>
                  <a:schemeClr val="tx1"/>
                </a:solidFill>
                <a:latin typeface="Times New Roman" panose="02020603050405020304" pitchFamily="18" charset="0"/>
              </a:defRPr>
            </a:lvl4pPr>
            <a:lvl5pPr marL="2057400" indent="-228600">
              <a:tabLst>
                <a:tab pos="528638" algn="l"/>
                <a:tab pos="792163" algn="l"/>
                <a:tab pos="10572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9pPr>
          </a:lstStyle>
          <a:p>
            <a:r>
              <a:rPr lang="en-US" altLang="zh-CN" b="1">
                <a:solidFill>
                  <a:srgbClr val="000066"/>
                </a:solidFill>
                <a:latin typeface="Courier New" panose="02070309020205020404" pitchFamily="49" charset="0"/>
                <a:ea typeface="宋体" panose="02010600030101010101" pitchFamily="2" charset="-122"/>
              </a:rPr>
              <a:t>PRINT 1+1</a:t>
            </a:r>
          </a:p>
        </p:txBody>
      </p:sp>
      <p:sp>
        <p:nvSpPr>
          <p:cNvPr id="101380" name="AutoShape 4">
            <a:extLst>
              <a:ext uri="{FF2B5EF4-FFF2-40B4-BE49-F238E27FC236}">
                <a16:creationId xmlns:a16="http://schemas.microsoft.com/office/drawing/2014/main" id="{7B26F6B3-8819-466B-94B5-04678729E58F}"/>
              </a:ext>
            </a:extLst>
          </p:cNvPr>
          <p:cNvSpPr>
            <a:spLocks noChangeArrowheads="1"/>
          </p:cNvSpPr>
          <p:nvPr/>
        </p:nvSpPr>
        <p:spPr bwMode="auto">
          <a:xfrm>
            <a:off x="6816725" y="2708275"/>
            <a:ext cx="2016125" cy="720725"/>
          </a:xfrm>
          <a:prstGeom prst="cloudCallout">
            <a:avLst>
              <a:gd name="adj1" fmla="val -124171"/>
              <a:gd name="adj2" fmla="val -13657"/>
            </a:avLst>
          </a:prstGeom>
          <a:solidFill>
            <a:srgbClr val="CCFFCC"/>
          </a:solidFill>
          <a:ln w="12700">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1800" b="1">
                <a:solidFill>
                  <a:srgbClr val="000066"/>
                </a:solidFill>
                <a:latin typeface="Verdana" panose="020B0604030504040204" pitchFamily="34" charset="0"/>
                <a:ea typeface="宋体" panose="02010600030101010101" pitchFamily="2" charset="-122"/>
              </a:rPr>
              <a:t>结果显示在屏幕上</a:t>
            </a:r>
          </a:p>
        </p:txBody>
      </p:sp>
      <p:sp>
        <p:nvSpPr>
          <p:cNvPr id="101381" name="Rectangle 5">
            <a:extLst>
              <a:ext uri="{FF2B5EF4-FFF2-40B4-BE49-F238E27FC236}">
                <a16:creationId xmlns:a16="http://schemas.microsoft.com/office/drawing/2014/main" id="{EF411F83-AA58-43D1-8917-B8AA7909CABA}"/>
              </a:ext>
            </a:extLst>
          </p:cNvPr>
          <p:cNvSpPr>
            <a:spLocks noChangeArrowheads="1"/>
          </p:cNvSpPr>
          <p:nvPr/>
        </p:nvSpPr>
        <p:spPr bwMode="auto">
          <a:xfrm>
            <a:off x="2495550" y="3567113"/>
            <a:ext cx="41402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266616" rIns="266616" anchor="ctr">
            <a:spAutoFit/>
          </a:bodyPr>
          <a:lstStyle>
            <a:lvl1pPr>
              <a:tabLst>
                <a:tab pos="528638" algn="l"/>
                <a:tab pos="792163" algn="l"/>
                <a:tab pos="1057275" algn="l"/>
              </a:tabLst>
              <a:defRPr sz="2400">
                <a:solidFill>
                  <a:schemeClr val="tx1"/>
                </a:solidFill>
                <a:latin typeface="Times New Roman" panose="02020603050405020304" pitchFamily="18" charset="0"/>
              </a:defRPr>
            </a:lvl1pPr>
            <a:lvl2pPr marL="742950" indent="-285750">
              <a:tabLst>
                <a:tab pos="528638" algn="l"/>
                <a:tab pos="792163" algn="l"/>
                <a:tab pos="1057275" algn="l"/>
              </a:tabLst>
              <a:defRPr sz="2400">
                <a:solidFill>
                  <a:schemeClr val="tx1"/>
                </a:solidFill>
                <a:latin typeface="Times New Roman" panose="02020603050405020304" pitchFamily="18" charset="0"/>
              </a:defRPr>
            </a:lvl2pPr>
            <a:lvl3pPr marL="1143000" indent="-228600">
              <a:tabLst>
                <a:tab pos="528638" algn="l"/>
                <a:tab pos="792163" algn="l"/>
                <a:tab pos="1057275" algn="l"/>
              </a:tabLst>
              <a:defRPr sz="2400">
                <a:solidFill>
                  <a:schemeClr val="tx1"/>
                </a:solidFill>
                <a:latin typeface="Times New Roman" panose="02020603050405020304" pitchFamily="18" charset="0"/>
              </a:defRPr>
            </a:lvl3pPr>
            <a:lvl4pPr marL="1600200" indent="-228600">
              <a:tabLst>
                <a:tab pos="528638" algn="l"/>
                <a:tab pos="792163" algn="l"/>
                <a:tab pos="1057275" algn="l"/>
              </a:tabLst>
              <a:defRPr sz="2400">
                <a:solidFill>
                  <a:schemeClr val="tx1"/>
                </a:solidFill>
                <a:latin typeface="Times New Roman" panose="02020603050405020304" pitchFamily="18" charset="0"/>
              </a:defRPr>
            </a:lvl4pPr>
            <a:lvl5pPr marL="2057400" indent="-228600">
              <a:tabLst>
                <a:tab pos="528638" algn="l"/>
                <a:tab pos="792163" algn="l"/>
                <a:tab pos="10572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528638" algn="l"/>
                <a:tab pos="792163" algn="l"/>
                <a:tab pos="1057275" algn="l"/>
              </a:tabLst>
              <a:defRPr sz="2400">
                <a:solidFill>
                  <a:schemeClr val="tx1"/>
                </a:solidFill>
                <a:latin typeface="Times New Roman" panose="02020603050405020304" pitchFamily="18" charset="0"/>
              </a:defRPr>
            </a:lvl9pPr>
          </a:lstStyle>
          <a:p>
            <a:pPr eaLnBrk="1" hangingPunct="1">
              <a:lnSpc>
                <a:spcPct val="70000"/>
              </a:lnSpc>
            </a:pPr>
            <a:r>
              <a:rPr lang="en-US" altLang="zh-CN" sz="2000" b="1">
                <a:solidFill>
                  <a:srgbClr val="000066"/>
                </a:solidFill>
                <a:latin typeface="Courier New" panose="02070309020205020404" pitchFamily="49" charset="0"/>
                <a:ea typeface="宋体" panose="02010600030101010101" pitchFamily="2" charset="-122"/>
              </a:rPr>
              <a:t>#include &lt;stdio.h&gt;</a:t>
            </a:r>
          </a:p>
          <a:p>
            <a:pPr eaLnBrk="1" hangingPunct="1">
              <a:lnSpc>
                <a:spcPct val="70000"/>
              </a:lnSpc>
            </a:pPr>
            <a:r>
              <a:rPr lang="en-US" altLang="zh-CN" sz="2000" b="1">
                <a:solidFill>
                  <a:srgbClr val="000066"/>
                </a:solidFill>
                <a:latin typeface="Courier New" panose="02070309020205020404" pitchFamily="49" charset="0"/>
                <a:ea typeface="宋体" panose="02010600030101010101" pitchFamily="2" charset="-122"/>
              </a:rPr>
              <a:t>main()</a:t>
            </a:r>
          </a:p>
          <a:p>
            <a:pPr eaLnBrk="1" hangingPunct="1">
              <a:lnSpc>
                <a:spcPct val="70000"/>
              </a:lnSpc>
            </a:pPr>
            <a:r>
              <a:rPr lang="en-US" altLang="zh-CN" sz="2000" b="1">
                <a:solidFill>
                  <a:srgbClr val="000066"/>
                </a:solidFill>
                <a:latin typeface="Courier New" panose="02070309020205020404" pitchFamily="49" charset="0"/>
                <a:ea typeface="宋体" panose="02010600030101010101" pitchFamily="2" charset="-122"/>
              </a:rPr>
              <a:t>{</a:t>
            </a:r>
          </a:p>
          <a:p>
            <a:pPr eaLnBrk="1" hangingPunct="1">
              <a:lnSpc>
                <a:spcPct val="70000"/>
              </a:lnSpc>
            </a:pPr>
            <a:r>
              <a:rPr lang="en-US" altLang="zh-CN" sz="2000" b="1">
                <a:solidFill>
                  <a:srgbClr val="000066"/>
                </a:solidFill>
                <a:latin typeface="Courier New" panose="02070309020205020404" pitchFamily="49" charset="0"/>
                <a:ea typeface="宋体" panose="02010600030101010101" pitchFamily="2" charset="-122"/>
              </a:rPr>
              <a:t>	printf("%d\n", 1+1);</a:t>
            </a:r>
          </a:p>
          <a:p>
            <a:pPr eaLnBrk="1" hangingPunct="1">
              <a:lnSpc>
                <a:spcPct val="70000"/>
              </a:lnSpc>
            </a:pPr>
            <a:r>
              <a:rPr lang="en-US" altLang="zh-CN" sz="2000" b="1">
                <a:solidFill>
                  <a:srgbClr val="000066"/>
                </a:solidFill>
                <a:latin typeface="Courier New" panose="02070309020205020404" pitchFamily="49" charset="0"/>
                <a:ea typeface="宋体" panose="02010600030101010101" pitchFamily="2" charset="-122"/>
              </a:rPr>
              <a:t>}</a:t>
            </a:r>
          </a:p>
        </p:txBody>
      </p:sp>
      <p:sp>
        <p:nvSpPr>
          <p:cNvPr id="101383" name="Rectangle 7">
            <a:extLst>
              <a:ext uri="{FF2B5EF4-FFF2-40B4-BE49-F238E27FC236}">
                <a16:creationId xmlns:a16="http://schemas.microsoft.com/office/drawing/2014/main" id="{669D9994-91E8-464B-BF93-CFE678321547}"/>
              </a:ext>
            </a:extLst>
          </p:cNvPr>
          <p:cNvSpPr>
            <a:spLocks noGrp="1" noChangeArrowheads="1"/>
          </p:cNvSpPr>
          <p:nvPr>
            <p:ph type="body" idx="1"/>
          </p:nvPr>
        </p:nvSpPr>
        <p:spPr>
          <a:xfrm>
            <a:off x="1970088" y="1989138"/>
            <a:ext cx="8229600" cy="4464050"/>
          </a:xfrm>
        </p:spPr>
        <p:txBody>
          <a:bodyPr/>
          <a:lstStyle/>
          <a:p>
            <a:pPr>
              <a:lnSpc>
                <a:spcPct val="105000"/>
              </a:lnSpc>
              <a:defRPr/>
            </a:pPr>
            <a:r>
              <a:rPr lang="zh-CN" altLang="en-US" sz="2400">
                <a:ea typeface="宋体" pitchFamily="2" charset="-122"/>
              </a:rPr>
              <a:t>人与计算机进行交流的语言</a:t>
            </a:r>
            <a:endParaRPr lang="en-US" altLang="zh-CN" sz="2400">
              <a:ea typeface="宋体" pitchFamily="2" charset="-122"/>
            </a:endParaRPr>
          </a:p>
          <a:p>
            <a:pPr lvl="1">
              <a:lnSpc>
                <a:spcPct val="105000"/>
              </a:lnSpc>
              <a:defRPr/>
            </a:pPr>
            <a:r>
              <a:rPr lang="en-US" altLang="zh-CN" sz="2000">
                <a:ea typeface="宋体" pitchFamily="2" charset="-122"/>
              </a:rPr>
              <a:t>BASIC</a:t>
            </a:r>
            <a:r>
              <a:rPr lang="zh-CN" altLang="en-US" sz="2000">
                <a:ea typeface="宋体" pitchFamily="2" charset="-122"/>
              </a:rPr>
              <a:t>语言编写的</a:t>
            </a:r>
            <a:r>
              <a:rPr lang="en-US" altLang="zh-CN" sz="2000">
                <a:ea typeface="宋体" pitchFamily="2" charset="-122"/>
              </a:rPr>
              <a:t>1+1</a:t>
            </a:r>
            <a:r>
              <a:rPr lang="zh-CN" altLang="en-US" sz="2000">
                <a:ea typeface="宋体" pitchFamily="2" charset="-122"/>
              </a:rPr>
              <a:t>程序</a:t>
            </a:r>
          </a:p>
          <a:p>
            <a:pPr lvl="1">
              <a:lnSpc>
                <a:spcPct val="105000"/>
              </a:lnSpc>
              <a:defRPr/>
            </a:pPr>
            <a:endParaRPr lang="zh-CN" altLang="en-US" sz="2000">
              <a:ea typeface="宋体" pitchFamily="2" charset="-122"/>
            </a:endParaRPr>
          </a:p>
          <a:p>
            <a:pPr lvl="1">
              <a:lnSpc>
                <a:spcPct val="105000"/>
              </a:lnSpc>
              <a:defRPr/>
            </a:pPr>
            <a:r>
              <a:rPr lang="en-US" altLang="zh-CN" sz="2000">
                <a:ea typeface="宋体" pitchFamily="2" charset="-122"/>
              </a:rPr>
              <a:t>C</a:t>
            </a:r>
            <a:r>
              <a:rPr lang="zh-CN" altLang="en-US" sz="2000">
                <a:ea typeface="宋体" pitchFamily="2" charset="-122"/>
              </a:rPr>
              <a:t>语言编写的</a:t>
            </a:r>
            <a:r>
              <a:rPr lang="en-US" altLang="zh-CN" sz="2000">
                <a:ea typeface="宋体" pitchFamily="2" charset="-122"/>
              </a:rPr>
              <a:t>1+1</a:t>
            </a:r>
            <a:r>
              <a:rPr lang="zh-CN" altLang="en-US" sz="2000">
                <a:ea typeface="宋体" pitchFamily="2" charset="-122"/>
              </a:rPr>
              <a:t>程序</a:t>
            </a:r>
          </a:p>
          <a:p>
            <a:pPr lvl="1">
              <a:lnSpc>
                <a:spcPct val="105000"/>
              </a:lnSpc>
              <a:defRPr/>
            </a:pPr>
            <a:endParaRPr lang="zh-CN" altLang="en-US" sz="2000">
              <a:ea typeface="宋体" pitchFamily="2" charset="-122"/>
            </a:endParaRPr>
          </a:p>
          <a:p>
            <a:pPr lvl="1">
              <a:lnSpc>
                <a:spcPct val="105000"/>
              </a:lnSpc>
              <a:defRPr/>
            </a:pPr>
            <a:endParaRPr lang="zh-CN" altLang="en-US" sz="2000">
              <a:ea typeface="宋体" pitchFamily="2" charset="-122"/>
            </a:endParaRPr>
          </a:p>
          <a:p>
            <a:pPr lvl="1">
              <a:lnSpc>
                <a:spcPct val="105000"/>
              </a:lnSpc>
              <a:defRPr/>
            </a:pPr>
            <a:endParaRPr lang="zh-CN" altLang="en-US" sz="2000">
              <a:ea typeface="宋体" pitchFamily="2" charset="-122"/>
            </a:endParaRPr>
          </a:p>
          <a:p>
            <a:pPr lvl="1">
              <a:lnSpc>
                <a:spcPct val="105000"/>
              </a:lnSpc>
              <a:defRPr/>
            </a:pPr>
            <a:r>
              <a:rPr lang="zh-CN" altLang="en-US" sz="2000">
                <a:ea typeface="宋体" pitchFamily="2" charset="-122"/>
              </a:rPr>
              <a:t>既不是英语，也非机器语言</a:t>
            </a:r>
          </a:p>
          <a:p>
            <a:pPr lvl="2">
              <a:lnSpc>
                <a:spcPct val="105000"/>
              </a:lnSpc>
              <a:defRPr/>
            </a:pPr>
            <a:r>
              <a:rPr lang="zh-CN" altLang="en-US" sz="1800">
                <a:ea typeface="宋体" pitchFamily="2" charset="-122"/>
              </a:rPr>
              <a:t>但更像英语</a:t>
            </a:r>
          </a:p>
          <a:p>
            <a:pPr lvl="1">
              <a:lnSpc>
                <a:spcPct val="105000"/>
              </a:lnSpc>
              <a:defRPr/>
            </a:pPr>
            <a:r>
              <a:rPr lang="zh-CN" altLang="en-US" sz="2000">
                <a:ea typeface="宋体" pitchFamily="2" charset="-122"/>
              </a:rPr>
              <a:t>高级语言</a:t>
            </a:r>
          </a:p>
          <a:p>
            <a:pPr lvl="2">
              <a:lnSpc>
                <a:spcPct val="105000"/>
              </a:lnSpc>
              <a:defRPr/>
            </a:pPr>
            <a:r>
              <a:rPr lang="zh-CN" altLang="en-US" sz="1800">
                <a:ea typeface="宋体" pitchFamily="2" charset="-122"/>
              </a:rPr>
              <a:t>比写机器语言程序容易，但比使用英语难</a:t>
            </a:r>
          </a:p>
        </p:txBody>
      </p:sp>
      <p:sp>
        <p:nvSpPr>
          <p:cNvPr id="101385" name="Rectangle 9">
            <a:extLst>
              <a:ext uri="{FF2B5EF4-FFF2-40B4-BE49-F238E27FC236}">
                <a16:creationId xmlns:a16="http://schemas.microsoft.com/office/drawing/2014/main" id="{7FCA0D44-9B03-45E7-8023-E8841F4529E0}"/>
              </a:ext>
            </a:extLst>
          </p:cNvPr>
          <p:cNvSpPr>
            <a:spLocks noGrp="1" noChangeArrowheads="1"/>
          </p:cNvSpPr>
          <p:nvPr>
            <p:ph type="title"/>
          </p:nvPr>
        </p:nvSpPr>
        <p:spPr>
          <a:xfrm>
            <a:off x="2205038" y="933450"/>
            <a:ext cx="7797800" cy="839788"/>
          </a:xfrm>
        </p:spPr>
        <p:txBody>
          <a:bodyPr/>
          <a:lstStyle/>
          <a:p>
            <a:pPr>
              <a:defRPr/>
            </a:pPr>
            <a:r>
              <a:rPr lang="zh-CN" altLang="en-US"/>
              <a:t>何谓程序设计语言 </a:t>
            </a:r>
            <a:br>
              <a:rPr lang="zh-CN" altLang="en-US"/>
            </a:br>
            <a:r>
              <a:rPr lang="zh-CN" altLang="en-US" i="0">
                <a:ea typeface="宋体" pitchFamily="2" charset="-122"/>
              </a:rPr>
              <a:t>（</a:t>
            </a:r>
            <a:r>
              <a:rPr lang="en-US" altLang="zh-CN" i="0">
                <a:ea typeface="宋体" pitchFamily="2" charset="-122"/>
              </a:rPr>
              <a:t>programming language</a:t>
            </a:r>
            <a:r>
              <a:rPr lang="zh-CN" altLang="en-US" i="0">
                <a:ea typeface="宋体" pitchFamily="2" charset="-122"/>
              </a:rPr>
              <a:t>）</a:t>
            </a:r>
            <a:r>
              <a:rPr lang="zh-CN" altLang="en-US" i="0"/>
              <a:t> ？</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83">
                                            <p:txEl>
                                              <p:pRg st="0" end="0"/>
                                            </p:txEl>
                                          </p:spTgt>
                                        </p:tgtEl>
                                        <p:attrNameLst>
                                          <p:attrName>style.visibility</p:attrName>
                                        </p:attrNameLst>
                                      </p:cBhvr>
                                      <p:to>
                                        <p:strVal val="visible"/>
                                      </p:to>
                                    </p:set>
                                    <p:animEffect transition="in" filter="wipe(left)">
                                      <p:cBhvr>
                                        <p:cTn id="7" dur="500"/>
                                        <p:tgtEl>
                                          <p:spTgt spid="10138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1383">
                                            <p:txEl>
                                              <p:pRg st="1" end="1"/>
                                            </p:txEl>
                                          </p:spTgt>
                                        </p:tgtEl>
                                        <p:attrNameLst>
                                          <p:attrName>style.visibility</p:attrName>
                                        </p:attrNameLst>
                                      </p:cBhvr>
                                      <p:to>
                                        <p:strVal val="visible"/>
                                      </p:to>
                                    </p:set>
                                    <p:animEffect transition="in" filter="wipe(left)">
                                      <p:cBhvr>
                                        <p:cTn id="10" dur="500"/>
                                        <p:tgtEl>
                                          <p:spTgt spid="10138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1379"/>
                                        </p:tgtEl>
                                        <p:attrNameLst>
                                          <p:attrName>style.visibility</p:attrName>
                                        </p:attrNameLst>
                                      </p:cBhvr>
                                      <p:to>
                                        <p:strVal val="visible"/>
                                      </p:to>
                                    </p:set>
                                    <p:animEffect transition="in" filter="wipe(up)">
                                      <p:cBhvr>
                                        <p:cTn id="13" dur="500"/>
                                        <p:tgtEl>
                                          <p:spTgt spid="10137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1380"/>
                                        </p:tgtEl>
                                        <p:attrNameLst>
                                          <p:attrName>style.visibility</p:attrName>
                                        </p:attrNameLst>
                                      </p:cBhvr>
                                      <p:to>
                                        <p:strVal val="visible"/>
                                      </p:to>
                                    </p:set>
                                    <p:animEffect transition="in" filter="wipe(left)">
                                      <p:cBhvr>
                                        <p:cTn id="16" dur="500"/>
                                        <p:tgtEl>
                                          <p:spTgt spid="1013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1383">
                                            <p:txEl>
                                              <p:pRg st="3" end="3"/>
                                            </p:txEl>
                                          </p:spTgt>
                                        </p:tgtEl>
                                        <p:attrNameLst>
                                          <p:attrName>style.visibility</p:attrName>
                                        </p:attrNameLst>
                                      </p:cBhvr>
                                      <p:to>
                                        <p:strVal val="visible"/>
                                      </p:to>
                                    </p:set>
                                    <p:animEffect transition="in" filter="wipe(left)">
                                      <p:cBhvr>
                                        <p:cTn id="21" dur="500"/>
                                        <p:tgtEl>
                                          <p:spTgt spid="101383">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1381"/>
                                        </p:tgtEl>
                                        <p:attrNameLst>
                                          <p:attrName>style.visibility</p:attrName>
                                        </p:attrNameLst>
                                      </p:cBhvr>
                                      <p:to>
                                        <p:strVal val="visible"/>
                                      </p:to>
                                    </p:set>
                                    <p:animEffect transition="in" filter="wipe(up)">
                                      <p:cBhvr>
                                        <p:cTn id="24" dur="500"/>
                                        <p:tgtEl>
                                          <p:spTgt spid="1013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1383">
                                            <p:txEl>
                                              <p:pRg st="7" end="7"/>
                                            </p:txEl>
                                          </p:spTgt>
                                        </p:tgtEl>
                                        <p:attrNameLst>
                                          <p:attrName>style.visibility</p:attrName>
                                        </p:attrNameLst>
                                      </p:cBhvr>
                                      <p:to>
                                        <p:strVal val="visible"/>
                                      </p:to>
                                    </p:set>
                                    <p:animEffect transition="in" filter="wipe(left)">
                                      <p:cBhvr>
                                        <p:cTn id="29" dur="500"/>
                                        <p:tgtEl>
                                          <p:spTgt spid="101383">
                                            <p:txEl>
                                              <p:pRg st="7" end="7"/>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1383">
                                            <p:txEl>
                                              <p:pRg st="8" end="8"/>
                                            </p:txEl>
                                          </p:spTgt>
                                        </p:tgtEl>
                                        <p:attrNameLst>
                                          <p:attrName>style.visibility</p:attrName>
                                        </p:attrNameLst>
                                      </p:cBhvr>
                                      <p:to>
                                        <p:strVal val="visible"/>
                                      </p:to>
                                    </p:set>
                                    <p:animEffect transition="in" filter="wipe(left)">
                                      <p:cBhvr>
                                        <p:cTn id="32" dur="500"/>
                                        <p:tgtEl>
                                          <p:spTgt spid="10138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1383">
                                            <p:txEl>
                                              <p:pRg st="9" end="9"/>
                                            </p:txEl>
                                          </p:spTgt>
                                        </p:tgtEl>
                                        <p:attrNameLst>
                                          <p:attrName>style.visibility</p:attrName>
                                        </p:attrNameLst>
                                      </p:cBhvr>
                                      <p:to>
                                        <p:strVal val="visible"/>
                                      </p:to>
                                    </p:set>
                                    <p:animEffect transition="in" filter="wipe(left)">
                                      <p:cBhvr>
                                        <p:cTn id="37" dur="500"/>
                                        <p:tgtEl>
                                          <p:spTgt spid="101383">
                                            <p:txEl>
                                              <p:pRg st="9" end="9"/>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1383">
                                            <p:txEl>
                                              <p:pRg st="10" end="10"/>
                                            </p:txEl>
                                          </p:spTgt>
                                        </p:tgtEl>
                                        <p:attrNameLst>
                                          <p:attrName>style.visibility</p:attrName>
                                        </p:attrNameLst>
                                      </p:cBhvr>
                                      <p:to>
                                        <p:strVal val="visible"/>
                                      </p:to>
                                    </p:set>
                                    <p:animEffect transition="in" filter="wipe(left)">
                                      <p:cBhvr>
                                        <p:cTn id="40" dur="500"/>
                                        <p:tgtEl>
                                          <p:spTgt spid="1013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p:bldP spid="101380" grpId="0" animBg="1"/>
      <p:bldP spid="101381" grpId="0"/>
      <p:bldP spid="10138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7226430-7CC1-4FB7-88F9-C67085160A1A}"/>
              </a:ext>
            </a:extLst>
          </p:cNvPr>
          <p:cNvSpPr>
            <a:spLocks noGrp="1" noChangeArrowheads="1"/>
          </p:cNvSpPr>
          <p:nvPr>
            <p:ph type="title"/>
          </p:nvPr>
        </p:nvSpPr>
        <p:spPr>
          <a:xfrm>
            <a:off x="2205038" y="933450"/>
            <a:ext cx="7797800" cy="839788"/>
          </a:xfrm>
        </p:spPr>
        <p:txBody>
          <a:bodyPr/>
          <a:lstStyle/>
          <a:p>
            <a:pPr>
              <a:defRPr/>
            </a:pPr>
            <a:r>
              <a:rPr lang="zh-CN" altLang="en-US"/>
              <a:t>何谓程序员</a:t>
            </a:r>
            <a:br>
              <a:rPr lang="zh-CN" altLang="en-US"/>
            </a:br>
            <a:r>
              <a:rPr lang="zh-CN" altLang="en-US" i="0">
                <a:ea typeface="宋体" pitchFamily="2" charset="-122"/>
              </a:rPr>
              <a:t>（</a:t>
            </a:r>
            <a:r>
              <a:rPr lang="en-US" altLang="zh-CN" i="0">
                <a:ea typeface="宋体" pitchFamily="2" charset="-122"/>
              </a:rPr>
              <a:t>Programmer</a:t>
            </a:r>
            <a:r>
              <a:rPr lang="zh-CN" altLang="en-US" i="0">
                <a:ea typeface="宋体" pitchFamily="2" charset="-122"/>
              </a:rPr>
              <a:t>）</a:t>
            </a:r>
            <a:r>
              <a:rPr lang="zh-CN" altLang="en-US" i="0"/>
              <a:t> ？</a:t>
            </a:r>
          </a:p>
        </p:txBody>
      </p:sp>
      <p:sp>
        <p:nvSpPr>
          <p:cNvPr id="102403" name="Rectangle 3">
            <a:extLst>
              <a:ext uri="{FF2B5EF4-FFF2-40B4-BE49-F238E27FC236}">
                <a16:creationId xmlns:a16="http://schemas.microsoft.com/office/drawing/2014/main" id="{DFF538DC-1562-4E4E-A979-08679736012C}"/>
              </a:ext>
            </a:extLst>
          </p:cNvPr>
          <p:cNvSpPr>
            <a:spLocks noGrp="1" noChangeArrowheads="1"/>
          </p:cNvSpPr>
          <p:nvPr>
            <p:ph type="body" idx="1"/>
          </p:nvPr>
        </p:nvSpPr>
        <p:spPr>
          <a:xfrm>
            <a:off x="1981200" y="2203450"/>
            <a:ext cx="8229600" cy="3673475"/>
          </a:xfrm>
        </p:spPr>
        <p:txBody>
          <a:bodyPr/>
          <a:lstStyle/>
          <a:p>
            <a:pPr>
              <a:lnSpc>
                <a:spcPct val="110000"/>
              </a:lnSpc>
              <a:defRPr/>
            </a:pPr>
            <a:r>
              <a:rPr lang="zh-CN" altLang="en-US">
                <a:ea typeface="宋体" pitchFamily="2" charset="-122"/>
              </a:rPr>
              <a:t>编写程序</a:t>
            </a:r>
            <a:r>
              <a:rPr lang="zh-CN" altLang="en-US" i="1" u="sng">
                <a:solidFill>
                  <a:srgbClr val="000066"/>
                </a:solidFill>
                <a:ea typeface="宋体" pitchFamily="2" charset="-122"/>
              </a:rPr>
              <a:t>源代码</a:t>
            </a:r>
            <a:r>
              <a:rPr lang="zh-CN" altLang="en-US">
                <a:ea typeface="宋体" pitchFamily="2" charset="-122"/>
              </a:rPr>
              <a:t>（</a:t>
            </a:r>
            <a:r>
              <a:rPr lang="en-US" altLang="zh-CN" i="1">
                <a:ea typeface="宋体" pitchFamily="2" charset="-122"/>
              </a:rPr>
              <a:t>Source Code</a:t>
            </a:r>
            <a:r>
              <a:rPr lang="zh-CN" altLang="en-US">
                <a:ea typeface="宋体" pitchFamily="2" charset="-122"/>
              </a:rPr>
              <a:t>）的人</a:t>
            </a:r>
          </a:p>
          <a:p>
            <a:pPr lvl="1">
              <a:lnSpc>
                <a:spcPct val="110000"/>
              </a:lnSpc>
              <a:defRPr/>
            </a:pPr>
            <a:endParaRPr lang="zh-CN" altLang="en-US">
              <a:ea typeface="宋体" pitchFamily="2" charset="-122"/>
            </a:endParaRPr>
          </a:p>
          <a:p>
            <a:pPr>
              <a:lnSpc>
                <a:spcPct val="110000"/>
              </a:lnSpc>
              <a:defRPr/>
            </a:pPr>
            <a:r>
              <a:rPr lang="zh-CN" altLang="en-US">
                <a:ea typeface="宋体" pitchFamily="2" charset="-122"/>
              </a:rPr>
              <a:t>计算机、程序员、程序之间的关系</a:t>
            </a:r>
          </a:p>
          <a:p>
            <a:pPr lvl="1">
              <a:lnSpc>
                <a:spcPct val="110000"/>
              </a:lnSpc>
              <a:defRPr/>
            </a:pPr>
            <a:r>
              <a:rPr lang="zh-CN" altLang="en-US">
                <a:ea typeface="宋体" pitchFamily="2" charset="-122"/>
              </a:rPr>
              <a:t>如果计算机是乐队，那么程序员就是指挥家，程序就是乐谱。</a:t>
            </a:r>
          </a:p>
          <a:p>
            <a:pPr lvl="1">
              <a:lnSpc>
                <a:spcPct val="110000"/>
              </a:lnSpc>
              <a:defRPr/>
            </a:pPr>
            <a:r>
              <a:rPr lang="zh-CN" altLang="en-US">
                <a:ea typeface="宋体" pitchFamily="2" charset="-122"/>
              </a:rPr>
              <a:t>如果计算机是军队，那么程序员就是总司令，程序就是作战计划。</a:t>
            </a:r>
          </a:p>
          <a:p>
            <a:pPr lvl="3">
              <a:defRPr/>
            </a:pPr>
            <a:endParaRPr lang="zh-CN" altLang="en-US" b="0">
              <a:ea typeface="宋体" pitchFamily="2" charset="-122"/>
            </a:endParaRPr>
          </a:p>
        </p:txBody>
      </p:sp>
      <p:sp>
        <p:nvSpPr>
          <p:cNvPr id="102404" name="Rectangle 4">
            <a:extLst>
              <a:ext uri="{FF2B5EF4-FFF2-40B4-BE49-F238E27FC236}">
                <a16:creationId xmlns:a16="http://schemas.microsoft.com/office/drawing/2014/main" id="{36330338-490A-4580-9598-D703278A46B7}"/>
              </a:ext>
            </a:extLst>
          </p:cNvPr>
          <p:cNvSpPr>
            <a:spLocks noChangeArrowheads="1"/>
          </p:cNvSpPr>
          <p:nvPr/>
        </p:nvSpPr>
        <p:spPr bwMode="auto">
          <a:xfrm>
            <a:off x="4259263" y="6308725"/>
            <a:ext cx="3241675" cy="360363"/>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3">
                                            <p:txEl>
                                              <p:pRg st="2" end="2"/>
                                            </p:txEl>
                                          </p:spTgt>
                                        </p:tgtEl>
                                        <p:attrNameLst>
                                          <p:attrName>style.visibility</p:attrName>
                                        </p:attrNameLst>
                                      </p:cBhvr>
                                      <p:to>
                                        <p:strVal val="visible"/>
                                      </p:to>
                                    </p:set>
                                    <p:animEffect transition="in" filter="wipe(left)">
                                      <p:cBhvr>
                                        <p:cTn id="12" dur="500"/>
                                        <p:tgtEl>
                                          <p:spTgt spid="102403">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2403">
                                            <p:txEl>
                                              <p:pRg st="3" end="3"/>
                                            </p:txEl>
                                          </p:spTgt>
                                        </p:tgtEl>
                                        <p:attrNameLst>
                                          <p:attrName>style.visibility</p:attrName>
                                        </p:attrNameLst>
                                      </p:cBhvr>
                                      <p:to>
                                        <p:strVal val="visible"/>
                                      </p:to>
                                    </p:set>
                                    <p:animEffect transition="in" filter="wipe(left)">
                                      <p:cBhvr>
                                        <p:cTn id="15" dur="500"/>
                                        <p:tgtEl>
                                          <p:spTgt spid="10240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2403">
                                            <p:txEl>
                                              <p:pRg st="4" end="4"/>
                                            </p:txEl>
                                          </p:spTgt>
                                        </p:tgtEl>
                                        <p:attrNameLst>
                                          <p:attrName>style.visibility</p:attrName>
                                        </p:attrNameLst>
                                      </p:cBhvr>
                                      <p:to>
                                        <p:strVal val="visible"/>
                                      </p:to>
                                    </p:set>
                                    <p:animEffect transition="in" filter="wipe(left)">
                                      <p:cBhvr>
                                        <p:cTn id="18" dur="500"/>
                                        <p:tgtEl>
                                          <p:spTgt spid="10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08399526-2D47-4024-B3D4-324D3850DCD2}"/>
              </a:ext>
            </a:extLst>
          </p:cNvPr>
          <p:cNvSpPr>
            <a:spLocks noChangeArrowheads="1"/>
          </p:cNvSpPr>
          <p:nvPr/>
        </p:nvSpPr>
        <p:spPr bwMode="auto">
          <a:xfrm>
            <a:off x="4943475" y="6237288"/>
            <a:ext cx="3384550" cy="431800"/>
          </a:xfrm>
          <a:prstGeom prst="rect">
            <a:avLst/>
          </a:prstGeom>
          <a:solidFill>
            <a:schemeClr val="bg1"/>
          </a:solidFill>
          <a:ln w="12700">
            <a:solidFill>
              <a:schemeClr val="bg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66915" name="Rectangle 3">
            <a:extLst>
              <a:ext uri="{FF2B5EF4-FFF2-40B4-BE49-F238E27FC236}">
                <a16:creationId xmlns:a16="http://schemas.microsoft.com/office/drawing/2014/main" id="{DBEA2FEF-9496-4659-B5E5-20FEA2099905}"/>
              </a:ext>
            </a:extLst>
          </p:cNvPr>
          <p:cNvSpPr>
            <a:spLocks noGrp="1" noChangeArrowheads="1"/>
          </p:cNvSpPr>
          <p:nvPr>
            <p:ph type="title"/>
          </p:nvPr>
        </p:nvSpPr>
        <p:spPr>
          <a:xfrm>
            <a:off x="1847850" y="458788"/>
            <a:ext cx="8243888" cy="1314450"/>
          </a:xfrm>
        </p:spPr>
        <p:txBody>
          <a:bodyPr/>
          <a:lstStyle/>
          <a:p>
            <a:pPr algn="l">
              <a:defRPr/>
            </a:pPr>
            <a:r>
              <a:rPr lang="zh-CN" altLang="en-US"/>
              <a:t>程序开发步骤</a:t>
            </a:r>
          </a:p>
        </p:txBody>
      </p:sp>
      <p:sp>
        <p:nvSpPr>
          <p:cNvPr id="166916" name="Rectangle 4">
            <a:extLst>
              <a:ext uri="{FF2B5EF4-FFF2-40B4-BE49-F238E27FC236}">
                <a16:creationId xmlns:a16="http://schemas.microsoft.com/office/drawing/2014/main" id="{92DA5925-0048-41FF-A112-4458EFDB6025}"/>
              </a:ext>
            </a:extLst>
          </p:cNvPr>
          <p:cNvSpPr>
            <a:spLocks noGrp="1" noChangeArrowheads="1"/>
          </p:cNvSpPr>
          <p:nvPr>
            <p:ph type="body" idx="1"/>
          </p:nvPr>
        </p:nvSpPr>
        <p:spPr>
          <a:xfrm>
            <a:off x="4727575" y="6094413"/>
            <a:ext cx="4319588" cy="647700"/>
          </a:xfrm>
        </p:spPr>
        <p:txBody>
          <a:bodyPr/>
          <a:lstStyle/>
          <a:p>
            <a:pPr lvl="1">
              <a:defRPr/>
            </a:pPr>
            <a:r>
              <a:rPr lang="en-US" altLang="zh-CN" i="1">
                <a:solidFill>
                  <a:srgbClr val="000000"/>
                </a:solidFill>
                <a:ea typeface="宋体" pitchFamily="2" charset="-122"/>
              </a:rPr>
              <a:t>What is to be done</a:t>
            </a:r>
            <a:r>
              <a:rPr lang="zh-CN" altLang="en-US">
                <a:solidFill>
                  <a:srgbClr val="000000"/>
                </a:solidFill>
                <a:ea typeface="宋体" pitchFamily="2" charset="-122"/>
              </a:rPr>
              <a:t>？</a:t>
            </a:r>
          </a:p>
        </p:txBody>
      </p:sp>
      <p:sp>
        <p:nvSpPr>
          <p:cNvPr id="166917" name="Rectangle 5">
            <a:extLst>
              <a:ext uri="{FF2B5EF4-FFF2-40B4-BE49-F238E27FC236}">
                <a16:creationId xmlns:a16="http://schemas.microsoft.com/office/drawing/2014/main" id="{37E88AE7-F61F-4FDF-913F-C63692CCE004}"/>
              </a:ext>
            </a:extLst>
          </p:cNvPr>
          <p:cNvSpPr>
            <a:spLocks noChangeArrowheads="1"/>
          </p:cNvSpPr>
          <p:nvPr/>
        </p:nvSpPr>
        <p:spPr bwMode="auto">
          <a:xfrm>
            <a:off x="7032625" y="2347913"/>
            <a:ext cx="3816350" cy="936625"/>
          </a:xfrm>
          <a:prstGeom prst="rect">
            <a:avLst/>
          </a:prstGeom>
          <a:noFill/>
          <a:ln w="9525">
            <a:noFill/>
            <a:miter lim="800000"/>
            <a:headEnd/>
            <a:tailEnd/>
          </a:ln>
        </p:spPr>
        <p:txBody>
          <a:bodyPr/>
          <a:lstStyle/>
          <a:p>
            <a:pPr marL="850900" lvl="1" indent="-285750">
              <a:lnSpc>
                <a:spcPct val="80000"/>
              </a:lnSpc>
              <a:spcBef>
                <a:spcPct val="20000"/>
              </a:spcBef>
              <a:buClr>
                <a:srgbClr val="FFCC66"/>
              </a:buClr>
              <a:buSzPct val="115000"/>
              <a:buFontTx/>
              <a:buChar char="–"/>
              <a:defRPr/>
            </a:pPr>
            <a:r>
              <a:rPr lang="zh-CN" altLang="en-US" sz="2000" b="1">
                <a:solidFill>
                  <a:srgbClr val="000000"/>
                </a:solidFill>
                <a:effectLst>
                  <a:outerShdw blurRad="38100" dist="38100" dir="2700000" algn="tl">
                    <a:srgbClr val="C0C0C0"/>
                  </a:outerShdw>
                </a:effectLst>
                <a:ea typeface="宋体" pitchFamily="2" charset="-122"/>
              </a:rPr>
              <a:t>可执行文件</a:t>
            </a:r>
          </a:p>
          <a:p>
            <a:pPr marL="850900" lvl="1" indent="-285750">
              <a:lnSpc>
                <a:spcPct val="80000"/>
              </a:lnSpc>
              <a:spcBef>
                <a:spcPct val="20000"/>
              </a:spcBef>
              <a:buClr>
                <a:srgbClr val="FFCC66"/>
              </a:buClr>
              <a:buSzPct val="115000"/>
              <a:buFontTx/>
              <a:buChar char="–"/>
              <a:defRPr/>
            </a:pPr>
            <a:r>
              <a:rPr lang="zh-CN" altLang="en-US" sz="2000" b="1">
                <a:solidFill>
                  <a:srgbClr val="000000"/>
                </a:solidFill>
                <a:effectLst>
                  <a:outerShdw blurRad="38100" dist="38100" dir="2700000" algn="tl">
                    <a:srgbClr val="C0C0C0"/>
                  </a:outerShdw>
                </a:effectLst>
                <a:ea typeface="宋体" pitchFamily="2" charset="-122"/>
              </a:rPr>
              <a:t>扩展名为</a:t>
            </a:r>
            <a:r>
              <a:rPr lang="en-US" altLang="zh-CN" sz="2000" b="1">
                <a:solidFill>
                  <a:srgbClr val="000000"/>
                </a:solidFill>
                <a:effectLst>
                  <a:outerShdw blurRad="38100" dist="38100" dir="2700000" algn="tl">
                    <a:srgbClr val="C0C0C0"/>
                  </a:outerShdw>
                </a:effectLst>
                <a:ea typeface="宋体" pitchFamily="2" charset="-122"/>
              </a:rPr>
              <a:t>.</a:t>
            </a:r>
            <a:r>
              <a:rPr lang="en-US" altLang="zh-CN" sz="2000" b="1" i="1">
                <a:solidFill>
                  <a:srgbClr val="000000"/>
                </a:solidFill>
                <a:effectLst>
                  <a:outerShdw blurRad="38100" dist="38100" dir="2700000" algn="tl">
                    <a:srgbClr val="C0C0C0"/>
                  </a:outerShdw>
                </a:effectLst>
                <a:ea typeface="宋体" pitchFamily="2" charset="-122"/>
              </a:rPr>
              <a:t>exe</a:t>
            </a:r>
            <a:r>
              <a:rPr lang="zh-CN" altLang="en-US" sz="2000" b="1">
                <a:solidFill>
                  <a:srgbClr val="000000"/>
                </a:solidFill>
                <a:effectLst>
                  <a:outerShdw blurRad="38100" dist="38100" dir="2700000" algn="tl">
                    <a:srgbClr val="C0C0C0"/>
                  </a:outerShdw>
                </a:effectLst>
                <a:ea typeface="宋体" pitchFamily="2" charset="-122"/>
              </a:rPr>
              <a:t>的文件</a:t>
            </a:r>
            <a:r>
              <a:rPr lang="zh-CN" altLang="en-US" sz="2000">
                <a:solidFill>
                  <a:srgbClr val="000000"/>
                </a:solidFill>
                <a:effectLst>
                  <a:outerShdw blurRad="38100" dist="38100" dir="2700000" algn="tl">
                    <a:srgbClr val="C0C0C0"/>
                  </a:outerShdw>
                </a:effectLst>
                <a:ea typeface="宋体" pitchFamily="2" charset="-122"/>
              </a:rPr>
              <a:t>  </a:t>
            </a:r>
          </a:p>
        </p:txBody>
      </p:sp>
      <p:grpSp>
        <p:nvGrpSpPr>
          <p:cNvPr id="2" name="Group 6">
            <a:extLst>
              <a:ext uri="{FF2B5EF4-FFF2-40B4-BE49-F238E27FC236}">
                <a16:creationId xmlns:a16="http://schemas.microsoft.com/office/drawing/2014/main" id="{B85E8232-B2CE-402D-8D09-BCF537F0B7CD}"/>
              </a:ext>
            </a:extLst>
          </p:cNvPr>
          <p:cNvGrpSpPr>
            <a:grpSpLocks/>
          </p:cNvGrpSpPr>
          <p:nvPr/>
        </p:nvGrpSpPr>
        <p:grpSpPr bwMode="auto">
          <a:xfrm>
            <a:off x="1992313" y="5876925"/>
            <a:ext cx="3240087" cy="865188"/>
            <a:chOff x="249" y="3249"/>
            <a:chExt cx="1905" cy="545"/>
          </a:xfrm>
        </p:grpSpPr>
        <p:sp>
          <p:nvSpPr>
            <p:cNvPr id="166919" name="AutoShape 7">
              <a:extLst>
                <a:ext uri="{FF2B5EF4-FFF2-40B4-BE49-F238E27FC236}">
                  <a16:creationId xmlns:a16="http://schemas.microsoft.com/office/drawing/2014/main" id="{52D8F4CB-5EF5-4D7D-AE8D-BB1AA756478D}"/>
                </a:ext>
              </a:extLst>
            </p:cNvPr>
            <p:cNvSpPr>
              <a:spLocks noChangeArrowheads="1"/>
            </p:cNvSpPr>
            <p:nvPr/>
          </p:nvSpPr>
          <p:spPr bwMode="auto">
            <a:xfrm>
              <a:off x="249" y="3249"/>
              <a:ext cx="1905" cy="545"/>
            </a:xfrm>
            <a:prstGeom prst="cube">
              <a:avLst>
                <a:gd name="adj" fmla="val 25000"/>
              </a:avLst>
            </a:prstGeom>
            <a:solidFill>
              <a:srgbClr val="000080"/>
            </a:solidFill>
            <a:ln w="12700">
              <a:solidFill>
                <a:schemeClr val="tx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24608" name="Text Box 8">
              <a:extLst>
                <a:ext uri="{FF2B5EF4-FFF2-40B4-BE49-F238E27FC236}">
                  <a16:creationId xmlns:a16="http://schemas.microsoft.com/office/drawing/2014/main" id="{F6911140-C67E-4775-AC8D-55E5BDCEF377}"/>
                </a:ext>
              </a:extLst>
            </p:cNvPr>
            <p:cNvSpPr txBox="1">
              <a:spLocks noChangeArrowheads="1"/>
            </p:cNvSpPr>
            <p:nvPr/>
          </p:nvSpPr>
          <p:spPr bwMode="auto">
            <a:xfrm>
              <a:off x="295" y="3439"/>
              <a:ext cx="16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CN" altLang="en-US" b="1" i="1" u="sng">
                  <a:solidFill>
                    <a:srgbClr val="FFFF66"/>
                  </a:solidFill>
                  <a:latin typeface="Verdana" panose="020B0604030504040204" pitchFamily="34" charset="0"/>
                  <a:ea typeface="宋体" panose="02010600030101010101" pitchFamily="2" charset="-122"/>
                </a:rPr>
                <a:t>分析</a:t>
              </a:r>
              <a:r>
                <a:rPr lang="zh-CN" altLang="en-US" b="1">
                  <a:solidFill>
                    <a:srgbClr val="FFFF66"/>
                  </a:solidFill>
                  <a:latin typeface="Verdana" panose="020B0604030504040204" pitchFamily="34" charset="0"/>
                  <a:ea typeface="宋体" panose="02010600030101010101" pitchFamily="2" charset="-122"/>
                </a:rPr>
                <a:t>（</a:t>
              </a:r>
              <a:r>
                <a:rPr lang="en-US" altLang="zh-CN" b="1" i="1">
                  <a:solidFill>
                    <a:srgbClr val="FFFF66"/>
                  </a:solidFill>
                  <a:latin typeface="Verdana" panose="020B0604030504040204" pitchFamily="34" charset="0"/>
                  <a:ea typeface="宋体" panose="02010600030101010101" pitchFamily="2" charset="-122"/>
                </a:rPr>
                <a:t>Analysis</a:t>
              </a:r>
              <a:r>
                <a:rPr lang="zh-CN" altLang="en-US" b="1">
                  <a:solidFill>
                    <a:srgbClr val="FFFF66"/>
                  </a:solidFill>
                  <a:latin typeface="Verdana" panose="020B0604030504040204" pitchFamily="34" charset="0"/>
                  <a:ea typeface="宋体" panose="02010600030101010101" pitchFamily="2" charset="-122"/>
                </a:rPr>
                <a:t>）</a:t>
              </a:r>
            </a:p>
          </p:txBody>
        </p:sp>
      </p:grpSp>
      <p:grpSp>
        <p:nvGrpSpPr>
          <p:cNvPr id="3" name="Group 9">
            <a:extLst>
              <a:ext uri="{FF2B5EF4-FFF2-40B4-BE49-F238E27FC236}">
                <a16:creationId xmlns:a16="http://schemas.microsoft.com/office/drawing/2014/main" id="{BA888FDB-3DBE-4199-8A8B-4C2C97F24C63}"/>
              </a:ext>
            </a:extLst>
          </p:cNvPr>
          <p:cNvGrpSpPr>
            <a:grpSpLocks/>
          </p:cNvGrpSpPr>
          <p:nvPr/>
        </p:nvGrpSpPr>
        <p:grpSpPr bwMode="auto">
          <a:xfrm>
            <a:off x="2495550" y="5156200"/>
            <a:ext cx="3240088" cy="865188"/>
            <a:chOff x="249" y="3249"/>
            <a:chExt cx="1905" cy="545"/>
          </a:xfrm>
        </p:grpSpPr>
        <p:sp>
          <p:nvSpPr>
            <p:cNvPr id="166922" name="AutoShape 10">
              <a:extLst>
                <a:ext uri="{FF2B5EF4-FFF2-40B4-BE49-F238E27FC236}">
                  <a16:creationId xmlns:a16="http://schemas.microsoft.com/office/drawing/2014/main" id="{90A7553E-5C6B-4AF3-8301-67724DBCC2C2}"/>
                </a:ext>
              </a:extLst>
            </p:cNvPr>
            <p:cNvSpPr>
              <a:spLocks noChangeArrowheads="1"/>
            </p:cNvSpPr>
            <p:nvPr/>
          </p:nvSpPr>
          <p:spPr bwMode="auto">
            <a:xfrm>
              <a:off x="249" y="3249"/>
              <a:ext cx="1905" cy="545"/>
            </a:xfrm>
            <a:prstGeom prst="cube">
              <a:avLst>
                <a:gd name="adj" fmla="val 25000"/>
              </a:avLst>
            </a:prstGeom>
            <a:solidFill>
              <a:srgbClr val="000080"/>
            </a:solidFill>
            <a:ln w="12700">
              <a:solidFill>
                <a:schemeClr val="tx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24606" name="Text Box 11">
              <a:extLst>
                <a:ext uri="{FF2B5EF4-FFF2-40B4-BE49-F238E27FC236}">
                  <a16:creationId xmlns:a16="http://schemas.microsoft.com/office/drawing/2014/main" id="{3E6AF5AF-98B0-449B-8871-C243153B4B70}"/>
                </a:ext>
              </a:extLst>
            </p:cNvPr>
            <p:cNvSpPr txBox="1">
              <a:spLocks noChangeArrowheads="1"/>
            </p:cNvSpPr>
            <p:nvPr/>
          </p:nvSpPr>
          <p:spPr bwMode="auto">
            <a:xfrm>
              <a:off x="295" y="3439"/>
              <a:ext cx="16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CN" altLang="en-US" b="1" i="1" u="sng">
                  <a:solidFill>
                    <a:srgbClr val="FFFF66"/>
                  </a:solidFill>
                  <a:latin typeface="Verdana" panose="020B0604030504040204" pitchFamily="34" charset="0"/>
                  <a:ea typeface="宋体" panose="02010600030101010101" pitchFamily="2" charset="-122"/>
                </a:rPr>
                <a:t>设计</a:t>
              </a:r>
              <a:r>
                <a:rPr lang="zh-CN" altLang="en-US" b="1">
                  <a:solidFill>
                    <a:srgbClr val="FFFF66"/>
                  </a:solidFill>
                  <a:latin typeface="Verdana" panose="020B0604030504040204" pitchFamily="34" charset="0"/>
                  <a:ea typeface="宋体" panose="02010600030101010101" pitchFamily="2" charset="-122"/>
                </a:rPr>
                <a:t>（</a:t>
              </a:r>
              <a:r>
                <a:rPr lang="en-US" altLang="zh-CN" b="1" i="1">
                  <a:solidFill>
                    <a:srgbClr val="FFFF66"/>
                  </a:solidFill>
                  <a:latin typeface="Verdana" panose="020B0604030504040204" pitchFamily="34" charset="0"/>
                  <a:ea typeface="宋体" panose="02010600030101010101" pitchFamily="2" charset="-122"/>
                </a:rPr>
                <a:t>Design</a:t>
              </a:r>
              <a:r>
                <a:rPr lang="zh-CN" altLang="en-US" b="1">
                  <a:solidFill>
                    <a:srgbClr val="FFFF66"/>
                  </a:solidFill>
                  <a:latin typeface="Verdana" panose="020B0604030504040204" pitchFamily="34" charset="0"/>
                  <a:ea typeface="宋体" panose="02010600030101010101" pitchFamily="2" charset="-122"/>
                </a:rPr>
                <a:t>）</a:t>
              </a:r>
            </a:p>
          </p:txBody>
        </p:sp>
      </p:grpSp>
      <p:grpSp>
        <p:nvGrpSpPr>
          <p:cNvPr id="4" name="Group 12">
            <a:extLst>
              <a:ext uri="{FF2B5EF4-FFF2-40B4-BE49-F238E27FC236}">
                <a16:creationId xmlns:a16="http://schemas.microsoft.com/office/drawing/2014/main" id="{7AA27A0D-5C3A-45EC-BC4D-E8EE6300AF09}"/>
              </a:ext>
            </a:extLst>
          </p:cNvPr>
          <p:cNvGrpSpPr>
            <a:grpSpLocks/>
          </p:cNvGrpSpPr>
          <p:nvPr/>
        </p:nvGrpSpPr>
        <p:grpSpPr bwMode="auto">
          <a:xfrm>
            <a:off x="3000375" y="4435475"/>
            <a:ext cx="3240088" cy="865188"/>
            <a:chOff x="249" y="3249"/>
            <a:chExt cx="1905" cy="545"/>
          </a:xfrm>
        </p:grpSpPr>
        <p:sp>
          <p:nvSpPr>
            <p:cNvPr id="166925" name="AutoShape 13">
              <a:extLst>
                <a:ext uri="{FF2B5EF4-FFF2-40B4-BE49-F238E27FC236}">
                  <a16:creationId xmlns:a16="http://schemas.microsoft.com/office/drawing/2014/main" id="{F8E471D1-B914-46F1-BD88-594AE56487E2}"/>
                </a:ext>
              </a:extLst>
            </p:cNvPr>
            <p:cNvSpPr>
              <a:spLocks noChangeArrowheads="1"/>
            </p:cNvSpPr>
            <p:nvPr/>
          </p:nvSpPr>
          <p:spPr bwMode="auto">
            <a:xfrm>
              <a:off x="249" y="3249"/>
              <a:ext cx="1905" cy="545"/>
            </a:xfrm>
            <a:prstGeom prst="cube">
              <a:avLst>
                <a:gd name="adj" fmla="val 25000"/>
              </a:avLst>
            </a:prstGeom>
            <a:solidFill>
              <a:srgbClr val="000080"/>
            </a:solidFill>
            <a:ln w="12700">
              <a:solidFill>
                <a:srgbClr val="003300"/>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166926" name="Text Box 14">
              <a:extLst>
                <a:ext uri="{FF2B5EF4-FFF2-40B4-BE49-F238E27FC236}">
                  <a16:creationId xmlns:a16="http://schemas.microsoft.com/office/drawing/2014/main" id="{EADA037A-8E0E-417F-936D-A00E435DC89C}"/>
                </a:ext>
              </a:extLst>
            </p:cNvPr>
            <p:cNvSpPr txBox="1">
              <a:spLocks noChangeArrowheads="1"/>
            </p:cNvSpPr>
            <p:nvPr/>
          </p:nvSpPr>
          <p:spPr bwMode="auto">
            <a:xfrm>
              <a:off x="295" y="3439"/>
              <a:ext cx="1679" cy="288"/>
            </a:xfrm>
            <a:prstGeom prst="rect">
              <a:avLst/>
            </a:prstGeom>
            <a:solidFill>
              <a:srgbClr val="000080"/>
            </a:solidFill>
            <a:ln w="12700">
              <a:noFill/>
              <a:miter lim="800000"/>
              <a:headEnd type="none" w="sm" len="sm"/>
              <a:tailEnd type="none" w="sm" len="sm"/>
            </a:ln>
            <a:effectLst/>
          </p:spPr>
          <p:txBody>
            <a:bodyPr>
              <a:spAutoFit/>
            </a:bodyPr>
            <a:lstStyle/>
            <a:p>
              <a:pPr eaLnBrk="1" hangingPunct="1">
                <a:spcBef>
                  <a:spcPct val="50000"/>
                </a:spcBef>
                <a:defRPr/>
              </a:pPr>
              <a:r>
                <a:rPr lang="zh-CN" altLang="en-US" b="1" i="1" u="sng">
                  <a:solidFill>
                    <a:srgbClr val="FFFF66"/>
                  </a:solidFill>
                  <a:effectLst>
                    <a:outerShdw blurRad="38100" dist="38100" dir="2700000" algn="tl">
                      <a:srgbClr val="000000"/>
                    </a:outerShdw>
                  </a:effectLst>
                  <a:latin typeface="Verdana" pitchFamily="34" charset="0"/>
                  <a:ea typeface="宋体" pitchFamily="2" charset="-122"/>
                </a:rPr>
                <a:t>编码</a:t>
              </a:r>
              <a:r>
                <a:rPr lang="zh-CN" altLang="en-US" b="1">
                  <a:solidFill>
                    <a:srgbClr val="FFFF66"/>
                  </a:solidFill>
                  <a:effectLst>
                    <a:outerShdw blurRad="38100" dist="38100" dir="2700000" algn="tl">
                      <a:srgbClr val="000000"/>
                    </a:outerShdw>
                  </a:effectLst>
                  <a:latin typeface="Verdana" pitchFamily="34" charset="0"/>
                  <a:ea typeface="宋体" pitchFamily="2" charset="-122"/>
                </a:rPr>
                <a:t>（</a:t>
              </a:r>
              <a:r>
                <a:rPr lang="en-US" altLang="zh-CN" b="1" i="1">
                  <a:solidFill>
                    <a:srgbClr val="FFFF66"/>
                  </a:solidFill>
                  <a:effectLst>
                    <a:outerShdw blurRad="38100" dist="38100" dir="2700000" algn="tl">
                      <a:srgbClr val="000000"/>
                    </a:outerShdw>
                  </a:effectLst>
                  <a:latin typeface="Verdana" pitchFamily="34" charset="0"/>
                  <a:ea typeface="宋体" pitchFamily="2" charset="-122"/>
                </a:rPr>
                <a:t>Write</a:t>
              </a:r>
              <a:r>
                <a:rPr lang="zh-CN" altLang="en-US" b="1">
                  <a:solidFill>
                    <a:srgbClr val="FFFF66"/>
                  </a:solidFill>
                  <a:effectLst>
                    <a:outerShdw blurRad="38100" dist="38100" dir="2700000" algn="tl">
                      <a:srgbClr val="000000"/>
                    </a:outerShdw>
                  </a:effectLst>
                  <a:latin typeface="Verdana" pitchFamily="34" charset="0"/>
                  <a:ea typeface="宋体" pitchFamily="2" charset="-122"/>
                </a:rPr>
                <a:t>）</a:t>
              </a:r>
            </a:p>
          </p:txBody>
        </p:sp>
      </p:grpSp>
      <p:grpSp>
        <p:nvGrpSpPr>
          <p:cNvPr id="5" name="Group 15">
            <a:extLst>
              <a:ext uri="{FF2B5EF4-FFF2-40B4-BE49-F238E27FC236}">
                <a16:creationId xmlns:a16="http://schemas.microsoft.com/office/drawing/2014/main" id="{D55D42A6-318C-42DA-8F79-6585CB5E91AE}"/>
              </a:ext>
            </a:extLst>
          </p:cNvPr>
          <p:cNvGrpSpPr>
            <a:grpSpLocks/>
          </p:cNvGrpSpPr>
          <p:nvPr/>
        </p:nvGrpSpPr>
        <p:grpSpPr bwMode="auto">
          <a:xfrm>
            <a:off x="3503613" y="3644900"/>
            <a:ext cx="3240087" cy="865188"/>
            <a:chOff x="249" y="3249"/>
            <a:chExt cx="1905" cy="545"/>
          </a:xfrm>
        </p:grpSpPr>
        <p:sp>
          <p:nvSpPr>
            <p:cNvPr id="166928" name="AutoShape 16">
              <a:extLst>
                <a:ext uri="{FF2B5EF4-FFF2-40B4-BE49-F238E27FC236}">
                  <a16:creationId xmlns:a16="http://schemas.microsoft.com/office/drawing/2014/main" id="{D7626860-46C9-465B-B744-8E24D65A0859}"/>
                </a:ext>
              </a:extLst>
            </p:cNvPr>
            <p:cNvSpPr>
              <a:spLocks noChangeArrowheads="1"/>
            </p:cNvSpPr>
            <p:nvPr/>
          </p:nvSpPr>
          <p:spPr bwMode="auto">
            <a:xfrm>
              <a:off x="249" y="3249"/>
              <a:ext cx="1905" cy="545"/>
            </a:xfrm>
            <a:prstGeom prst="cube">
              <a:avLst>
                <a:gd name="adj" fmla="val 25000"/>
              </a:avLst>
            </a:prstGeom>
            <a:solidFill>
              <a:srgbClr val="000080"/>
            </a:solidFill>
            <a:ln w="12700">
              <a:solidFill>
                <a:schemeClr val="tx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166929" name="Text Box 17">
              <a:extLst>
                <a:ext uri="{FF2B5EF4-FFF2-40B4-BE49-F238E27FC236}">
                  <a16:creationId xmlns:a16="http://schemas.microsoft.com/office/drawing/2014/main" id="{7F547648-66D1-45B1-8E42-BF46DC8AFFE3}"/>
                </a:ext>
              </a:extLst>
            </p:cNvPr>
            <p:cNvSpPr txBox="1">
              <a:spLocks noChangeArrowheads="1"/>
            </p:cNvSpPr>
            <p:nvPr/>
          </p:nvSpPr>
          <p:spPr bwMode="auto">
            <a:xfrm>
              <a:off x="295" y="3439"/>
              <a:ext cx="1679" cy="288"/>
            </a:xfrm>
            <a:prstGeom prst="rect">
              <a:avLst/>
            </a:prstGeom>
            <a:solidFill>
              <a:srgbClr val="000080"/>
            </a:solidFill>
            <a:ln w="12700">
              <a:noFill/>
              <a:miter lim="800000"/>
              <a:headEnd type="none" w="sm" len="sm"/>
              <a:tailEnd type="none" w="sm" len="sm"/>
            </a:ln>
            <a:effectLst/>
          </p:spPr>
          <p:txBody>
            <a:bodyPr>
              <a:spAutoFit/>
            </a:bodyPr>
            <a:lstStyle/>
            <a:p>
              <a:pPr eaLnBrk="1" hangingPunct="1">
                <a:spcBef>
                  <a:spcPct val="50000"/>
                </a:spcBef>
                <a:defRPr/>
              </a:pPr>
              <a:r>
                <a:rPr lang="zh-CN" altLang="en-US" b="1" i="1" u="sng">
                  <a:solidFill>
                    <a:srgbClr val="FFFF66"/>
                  </a:solidFill>
                  <a:effectLst>
                    <a:outerShdw blurRad="38100" dist="38100" dir="2700000" algn="tl">
                      <a:srgbClr val="000000"/>
                    </a:outerShdw>
                  </a:effectLst>
                  <a:latin typeface="Verdana" pitchFamily="34" charset="0"/>
                  <a:ea typeface="宋体" pitchFamily="2" charset="-122"/>
                </a:rPr>
                <a:t>编辑</a:t>
              </a:r>
              <a:r>
                <a:rPr lang="zh-CN" altLang="en-US" b="1">
                  <a:solidFill>
                    <a:srgbClr val="FFFF66"/>
                  </a:solidFill>
                  <a:effectLst>
                    <a:outerShdw blurRad="38100" dist="38100" dir="2700000" algn="tl">
                      <a:srgbClr val="000000"/>
                    </a:outerShdw>
                  </a:effectLst>
                  <a:latin typeface="Verdana" pitchFamily="34" charset="0"/>
                  <a:ea typeface="宋体" pitchFamily="2" charset="-122"/>
                </a:rPr>
                <a:t>（</a:t>
              </a:r>
              <a:r>
                <a:rPr lang="en-US" altLang="zh-CN" b="1" i="1">
                  <a:solidFill>
                    <a:srgbClr val="FFFF66"/>
                  </a:solidFill>
                  <a:effectLst>
                    <a:outerShdw blurRad="38100" dist="38100" dir="2700000" algn="tl">
                      <a:srgbClr val="000000"/>
                    </a:outerShdw>
                  </a:effectLst>
                  <a:latin typeface="Verdana" pitchFamily="34" charset="0"/>
                  <a:ea typeface="宋体" pitchFamily="2" charset="-122"/>
                </a:rPr>
                <a:t>Edit</a:t>
              </a:r>
              <a:r>
                <a:rPr lang="zh-CN" altLang="en-US" b="1">
                  <a:solidFill>
                    <a:srgbClr val="FFFF66"/>
                  </a:solidFill>
                  <a:effectLst>
                    <a:outerShdw blurRad="38100" dist="38100" dir="2700000" algn="tl">
                      <a:srgbClr val="000000"/>
                    </a:outerShdw>
                  </a:effectLst>
                  <a:latin typeface="Verdana" pitchFamily="34" charset="0"/>
                  <a:ea typeface="宋体" pitchFamily="2" charset="-122"/>
                </a:rPr>
                <a:t>）</a:t>
              </a:r>
            </a:p>
          </p:txBody>
        </p:sp>
      </p:grpSp>
      <p:grpSp>
        <p:nvGrpSpPr>
          <p:cNvPr id="6" name="Group 18">
            <a:extLst>
              <a:ext uri="{FF2B5EF4-FFF2-40B4-BE49-F238E27FC236}">
                <a16:creationId xmlns:a16="http://schemas.microsoft.com/office/drawing/2014/main" id="{F82E0C5C-7655-4575-AAAE-7E160A9094C9}"/>
              </a:ext>
            </a:extLst>
          </p:cNvPr>
          <p:cNvGrpSpPr>
            <a:grpSpLocks/>
          </p:cNvGrpSpPr>
          <p:nvPr/>
        </p:nvGrpSpPr>
        <p:grpSpPr bwMode="auto">
          <a:xfrm>
            <a:off x="3863975" y="2924175"/>
            <a:ext cx="3384550" cy="865188"/>
            <a:chOff x="249" y="3249"/>
            <a:chExt cx="1905" cy="545"/>
          </a:xfrm>
        </p:grpSpPr>
        <p:sp>
          <p:nvSpPr>
            <p:cNvPr id="166931" name="AutoShape 19">
              <a:extLst>
                <a:ext uri="{FF2B5EF4-FFF2-40B4-BE49-F238E27FC236}">
                  <a16:creationId xmlns:a16="http://schemas.microsoft.com/office/drawing/2014/main" id="{3D6A4FDB-45BE-4B15-8156-3B30FA737A82}"/>
                </a:ext>
              </a:extLst>
            </p:cNvPr>
            <p:cNvSpPr>
              <a:spLocks noChangeArrowheads="1"/>
            </p:cNvSpPr>
            <p:nvPr/>
          </p:nvSpPr>
          <p:spPr bwMode="auto">
            <a:xfrm>
              <a:off x="249" y="3249"/>
              <a:ext cx="1905" cy="545"/>
            </a:xfrm>
            <a:prstGeom prst="cube">
              <a:avLst>
                <a:gd name="adj" fmla="val 25000"/>
              </a:avLst>
            </a:prstGeom>
            <a:solidFill>
              <a:srgbClr val="000080"/>
            </a:solidFill>
            <a:ln w="12700">
              <a:solidFill>
                <a:schemeClr val="tx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166932" name="Text Box 20">
              <a:extLst>
                <a:ext uri="{FF2B5EF4-FFF2-40B4-BE49-F238E27FC236}">
                  <a16:creationId xmlns:a16="http://schemas.microsoft.com/office/drawing/2014/main" id="{5BDE0FD2-8270-4E13-8161-97B62B685EC8}"/>
                </a:ext>
              </a:extLst>
            </p:cNvPr>
            <p:cNvSpPr txBox="1">
              <a:spLocks noChangeArrowheads="1"/>
            </p:cNvSpPr>
            <p:nvPr/>
          </p:nvSpPr>
          <p:spPr bwMode="auto">
            <a:xfrm>
              <a:off x="295" y="3439"/>
              <a:ext cx="1683" cy="265"/>
            </a:xfrm>
            <a:prstGeom prst="rect">
              <a:avLst/>
            </a:prstGeom>
            <a:solidFill>
              <a:srgbClr val="000080"/>
            </a:solidFill>
            <a:ln w="12700">
              <a:noFill/>
              <a:miter lim="800000"/>
              <a:headEnd type="none" w="sm" len="sm"/>
              <a:tailEnd type="none" w="sm" len="sm"/>
            </a:ln>
            <a:effectLst/>
          </p:spPr>
          <p:txBody>
            <a:bodyPr>
              <a:spAutoFit/>
            </a:bodyPr>
            <a:lstStyle/>
            <a:p>
              <a:pPr eaLnBrk="1" hangingPunct="1">
                <a:lnSpc>
                  <a:spcPct val="90000"/>
                </a:lnSpc>
                <a:spcBef>
                  <a:spcPct val="20000"/>
                </a:spcBef>
                <a:buFontTx/>
                <a:buChar char="•"/>
                <a:defRPr/>
              </a:pPr>
              <a:r>
                <a:rPr lang="zh-CN" altLang="en-US" b="1" i="1" u="sng">
                  <a:solidFill>
                    <a:srgbClr val="FFFF66"/>
                  </a:solidFill>
                  <a:effectLst>
                    <a:outerShdw blurRad="38100" dist="38100" dir="2700000" algn="tl">
                      <a:srgbClr val="000000"/>
                    </a:outerShdw>
                  </a:effectLst>
                  <a:latin typeface="Verdana" pitchFamily="34" charset="0"/>
                  <a:ea typeface="宋体" pitchFamily="2" charset="-122"/>
                </a:rPr>
                <a:t>编译</a:t>
              </a:r>
              <a:r>
                <a:rPr lang="zh-CN" altLang="en-US" b="1">
                  <a:solidFill>
                    <a:srgbClr val="FFFF66"/>
                  </a:solidFill>
                  <a:effectLst>
                    <a:outerShdw blurRad="38100" dist="38100" dir="2700000" algn="tl">
                      <a:srgbClr val="000000"/>
                    </a:outerShdw>
                  </a:effectLst>
                  <a:latin typeface="Verdana" pitchFamily="34" charset="0"/>
                  <a:ea typeface="宋体" pitchFamily="2" charset="-122"/>
                </a:rPr>
                <a:t>（</a:t>
              </a:r>
              <a:r>
                <a:rPr lang="en-US" altLang="zh-CN" b="1" i="1">
                  <a:solidFill>
                    <a:srgbClr val="FFFF66"/>
                  </a:solidFill>
                  <a:effectLst>
                    <a:outerShdw blurRad="38100" dist="38100" dir="2700000" algn="tl">
                      <a:srgbClr val="000000"/>
                    </a:outerShdw>
                  </a:effectLst>
                  <a:latin typeface="Verdana" pitchFamily="34" charset="0"/>
                  <a:ea typeface="宋体" pitchFamily="2" charset="-122"/>
                </a:rPr>
                <a:t>Compile</a:t>
              </a:r>
              <a:r>
                <a:rPr lang="zh-CN" altLang="en-US" b="1">
                  <a:solidFill>
                    <a:srgbClr val="FFFF66"/>
                  </a:solidFill>
                  <a:effectLst>
                    <a:outerShdw blurRad="38100" dist="38100" dir="2700000" algn="tl">
                      <a:srgbClr val="000000"/>
                    </a:outerShdw>
                  </a:effectLst>
                  <a:latin typeface="Verdana" pitchFamily="34" charset="0"/>
                  <a:ea typeface="宋体" pitchFamily="2" charset="-122"/>
                </a:rPr>
                <a:t>）</a:t>
              </a:r>
              <a:endParaRPr lang="en-US" altLang="zh-CN" b="1">
                <a:solidFill>
                  <a:srgbClr val="FFFF66"/>
                </a:solidFill>
                <a:effectLst>
                  <a:outerShdw blurRad="38100" dist="38100" dir="2700000" algn="tl">
                    <a:srgbClr val="000000"/>
                  </a:outerShdw>
                </a:effectLst>
                <a:latin typeface="Verdana" pitchFamily="34" charset="0"/>
                <a:ea typeface="宋体" pitchFamily="2" charset="-122"/>
              </a:endParaRPr>
            </a:p>
          </p:txBody>
        </p:sp>
      </p:grpSp>
      <p:grpSp>
        <p:nvGrpSpPr>
          <p:cNvPr id="7" name="Group 21">
            <a:extLst>
              <a:ext uri="{FF2B5EF4-FFF2-40B4-BE49-F238E27FC236}">
                <a16:creationId xmlns:a16="http://schemas.microsoft.com/office/drawing/2014/main" id="{5A7ED331-43CE-4A0B-AB8A-68F53D76C44B}"/>
              </a:ext>
            </a:extLst>
          </p:cNvPr>
          <p:cNvGrpSpPr>
            <a:grpSpLocks/>
          </p:cNvGrpSpPr>
          <p:nvPr/>
        </p:nvGrpSpPr>
        <p:grpSpPr bwMode="auto">
          <a:xfrm>
            <a:off x="4368800" y="2205038"/>
            <a:ext cx="3240088" cy="865187"/>
            <a:chOff x="249" y="3249"/>
            <a:chExt cx="1905" cy="545"/>
          </a:xfrm>
        </p:grpSpPr>
        <p:sp>
          <p:nvSpPr>
            <p:cNvPr id="166934" name="AutoShape 22">
              <a:extLst>
                <a:ext uri="{FF2B5EF4-FFF2-40B4-BE49-F238E27FC236}">
                  <a16:creationId xmlns:a16="http://schemas.microsoft.com/office/drawing/2014/main" id="{1C4E8206-FE1B-4262-A36D-FBF63577B339}"/>
                </a:ext>
              </a:extLst>
            </p:cNvPr>
            <p:cNvSpPr>
              <a:spLocks noChangeArrowheads="1"/>
            </p:cNvSpPr>
            <p:nvPr/>
          </p:nvSpPr>
          <p:spPr bwMode="auto">
            <a:xfrm>
              <a:off x="249" y="3249"/>
              <a:ext cx="1905" cy="545"/>
            </a:xfrm>
            <a:prstGeom prst="cube">
              <a:avLst>
                <a:gd name="adj" fmla="val 25000"/>
              </a:avLst>
            </a:prstGeom>
            <a:solidFill>
              <a:srgbClr val="333399"/>
            </a:solidFill>
            <a:ln w="12700">
              <a:solidFill>
                <a:schemeClr val="tx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166935" name="Text Box 23">
              <a:extLst>
                <a:ext uri="{FF2B5EF4-FFF2-40B4-BE49-F238E27FC236}">
                  <a16:creationId xmlns:a16="http://schemas.microsoft.com/office/drawing/2014/main" id="{4B002788-0250-4AC1-BACB-ED4383C2347A}"/>
                </a:ext>
              </a:extLst>
            </p:cNvPr>
            <p:cNvSpPr txBox="1">
              <a:spLocks noChangeArrowheads="1"/>
            </p:cNvSpPr>
            <p:nvPr/>
          </p:nvSpPr>
          <p:spPr bwMode="auto">
            <a:xfrm>
              <a:off x="295" y="3439"/>
              <a:ext cx="1679" cy="288"/>
            </a:xfrm>
            <a:prstGeom prst="rect">
              <a:avLst/>
            </a:prstGeom>
            <a:solidFill>
              <a:srgbClr val="333399"/>
            </a:solidFill>
            <a:ln w="12700">
              <a:noFill/>
              <a:miter lim="800000"/>
              <a:headEnd type="none" w="sm" len="sm"/>
              <a:tailEnd type="none" w="sm" len="sm"/>
            </a:ln>
            <a:effectLst/>
          </p:spPr>
          <p:txBody>
            <a:bodyPr>
              <a:spAutoFit/>
            </a:bodyPr>
            <a:lstStyle/>
            <a:p>
              <a:pPr eaLnBrk="1" hangingPunct="1">
                <a:spcBef>
                  <a:spcPct val="50000"/>
                </a:spcBef>
                <a:defRPr/>
              </a:pPr>
              <a:r>
                <a:rPr lang="zh-CN" altLang="en-US" b="1" i="1" u="sng">
                  <a:solidFill>
                    <a:srgbClr val="FFFF66"/>
                  </a:solidFill>
                  <a:effectLst>
                    <a:outerShdw blurRad="38100" dist="38100" dir="2700000" algn="tl">
                      <a:srgbClr val="000000"/>
                    </a:outerShdw>
                  </a:effectLst>
                  <a:latin typeface="Verdana" pitchFamily="34" charset="0"/>
                  <a:ea typeface="宋体" pitchFamily="2" charset="-122"/>
                </a:rPr>
                <a:t>链接</a:t>
              </a:r>
              <a:r>
                <a:rPr lang="zh-CN" altLang="en-US" b="1">
                  <a:solidFill>
                    <a:srgbClr val="FFFF66"/>
                  </a:solidFill>
                  <a:effectLst>
                    <a:outerShdw blurRad="38100" dist="38100" dir="2700000" algn="tl">
                      <a:srgbClr val="000000"/>
                    </a:outerShdw>
                  </a:effectLst>
                  <a:latin typeface="Verdana" pitchFamily="34" charset="0"/>
                  <a:ea typeface="宋体" pitchFamily="2" charset="-122"/>
                </a:rPr>
                <a:t>（</a:t>
              </a:r>
              <a:r>
                <a:rPr lang="en-US" altLang="zh-CN" b="1" i="1">
                  <a:solidFill>
                    <a:srgbClr val="FFFF66"/>
                  </a:solidFill>
                  <a:effectLst>
                    <a:outerShdw blurRad="38100" dist="38100" dir="2700000" algn="tl">
                      <a:srgbClr val="000000"/>
                    </a:outerShdw>
                  </a:effectLst>
                  <a:latin typeface="Verdana" pitchFamily="34" charset="0"/>
                  <a:ea typeface="宋体" pitchFamily="2" charset="-122"/>
                </a:rPr>
                <a:t>Link</a:t>
              </a:r>
              <a:r>
                <a:rPr lang="zh-CN" altLang="en-US" b="1">
                  <a:solidFill>
                    <a:srgbClr val="FFFF66"/>
                  </a:solidFill>
                  <a:effectLst>
                    <a:outerShdw blurRad="38100" dist="38100" dir="2700000" algn="tl">
                      <a:srgbClr val="000000"/>
                    </a:outerShdw>
                  </a:effectLst>
                  <a:latin typeface="Verdana" pitchFamily="34" charset="0"/>
                  <a:ea typeface="宋体" pitchFamily="2" charset="-122"/>
                </a:rPr>
                <a:t>）</a:t>
              </a:r>
            </a:p>
          </p:txBody>
        </p:sp>
      </p:grpSp>
      <p:grpSp>
        <p:nvGrpSpPr>
          <p:cNvPr id="8" name="Group 24">
            <a:extLst>
              <a:ext uri="{FF2B5EF4-FFF2-40B4-BE49-F238E27FC236}">
                <a16:creationId xmlns:a16="http://schemas.microsoft.com/office/drawing/2014/main" id="{A2737321-A2ED-4D74-8C9C-CFF0051DF18B}"/>
              </a:ext>
            </a:extLst>
          </p:cNvPr>
          <p:cNvGrpSpPr>
            <a:grpSpLocks/>
          </p:cNvGrpSpPr>
          <p:nvPr/>
        </p:nvGrpSpPr>
        <p:grpSpPr bwMode="auto">
          <a:xfrm>
            <a:off x="5087938" y="1484313"/>
            <a:ext cx="3240087" cy="865187"/>
            <a:chOff x="249" y="3249"/>
            <a:chExt cx="1905" cy="545"/>
          </a:xfrm>
        </p:grpSpPr>
        <p:sp>
          <p:nvSpPr>
            <p:cNvPr id="166937" name="AutoShape 25">
              <a:extLst>
                <a:ext uri="{FF2B5EF4-FFF2-40B4-BE49-F238E27FC236}">
                  <a16:creationId xmlns:a16="http://schemas.microsoft.com/office/drawing/2014/main" id="{8BA3822C-6EA4-4ED1-BE95-FA42478B3BEE}"/>
                </a:ext>
              </a:extLst>
            </p:cNvPr>
            <p:cNvSpPr>
              <a:spLocks noChangeArrowheads="1"/>
            </p:cNvSpPr>
            <p:nvPr/>
          </p:nvSpPr>
          <p:spPr bwMode="auto">
            <a:xfrm>
              <a:off x="249" y="3249"/>
              <a:ext cx="1905" cy="545"/>
            </a:xfrm>
            <a:prstGeom prst="cube">
              <a:avLst>
                <a:gd name="adj" fmla="val 25000"/>
              </a:avLst>
            </a:prstGeom>
            <a:solidFill>
              <a:srgbClr val="333399"/>
            </a:solidFill>
            <a:ln w="12700">
              <a:solidFill>
                <a:schemeClr val="tx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166938" name="Text Box 26">
              <a:extLst>
                <a:ext uri="{FF2B5EF4-FFF2-40B4-BE49-F238E27FC236}">
                  <a16:creationId xmlns:a16="http://schemas.microsoft.com/office/drawing/2014/main" id="{2F43D3A3-B79D-4836-9AC1-EEED1DF4C97B}"/>
                </a:ext>
              </a:extLst>
            </p:cNvPr>
            <p:cNvSpPr txBox="1">
              <a:spLocks noChangeArrowheads="1"/>
            </p:cNvSpPr>
            <p:nvPr/>
          </p:nvSpPr>
          <p:spPr bwMode="auto">
            <a:xfrm>
              <a:off x="295" y="3439"/>
              <a:ext cx="1679" cy="265"/>
            </a:xfrm>
            <a:prstGeom prst="rect">
              <a:avLst/>
            </a:prstGeom>
            <a:solidFill>
              <a:srgbClr val="333399"/>
            </a:solidFill>
            <a:ln w="12700">
              <a:noFill/>
              <a:miter lim="800000"/>
              <a:headEnd type="none" w="sm" len="sm"/>
              <a:tailEnd type="none" w="sm" len="sm"/>
            </a:ln>
            <a:effectLst/>
          </p:spPr>
          <p:txBody>
            <a:bodyPr>
              <a:spAutoFit/>
            </a:bodyPr>
            <a:lstStyle/>
            <a:p>
              <a:pPr eaLnBrk="1" hangingPunct="1">
                <a:lnSpc>
                  <a:spcPct val="90000"/>
                </a:lnSpc>
                <a:spcBef>
                  <a:spcPct val="20000"/>
                </a:spcBef>
                <a:buFontTx/>
                <a:buChar char="•"/>
                <a:defRPr/>
              </a:pPr>
              <a:r>
                <a:rPr lang="zh-CN" altLang="en-US" b="1" i="1" u="sng">
                  <a:solidFill>
                    <a:srgbClr val="FFFF66"/>
                  </a:solidFill>
                  <a:effectLst>
                    <a:outerShdw blurRad="38100" dist="38100" dir="2700000" algn="tl">
                      <a:srgbClr val="000000"/>
                    </a:outerShdw>
                  </a:effectLst>
                  <a:latin typeface="Verdana" pitchFamily="34" charset="0"/>
                  <a:ea typeface="宋体" pitchFamily="2" charset="-122"/>
                </a:rPr>
                <a:t>运行</a:t>
              </a:r>
              <a:r>
                <a:rPr lang="zh-CN" altLang="en-US" b="1">
                  <a:solidFill>
                    <a:srgbClr val="FFFF66"/>
                  </a:solidFill>
                  <a:effectLst>
                    <a:outerShdw blurRad="38100" dist="38100" dir="2700000" algn="tl">
                      <a:srgbClr val="000000"/>
                    </a:outerShdw>
                  </a:effectLst>
                  <a:latin typeface="Verdana" pitchFamily="34" charset="0"/>
                  <a:ea typeface="宋体" pitchFamily="2" charset="-122"/>
                </a:rPr>
                <a:t> （</a:t>
              </a:r>
              <a:r>
                <a:rPr lang="en-US" altLang="zh-CN" b="1" i="1">
                  <a:solidFill>
                    <a:srgbClr val="FFFF66"/>
                  </a:solidFill>
                  <a:effectLst>
                    <a:outerShdw blurRad="38100" dist="38100" dir="2700000" algn="tl">
                      <a:srgbClr val="000000"/>
                    </a:outerShdw>
                  </a:effectLst>
                  <a:latin typeface="Verdana" pitchFamily="34" charset="0"/>
                  <a:ea typeface="宋体" pitchFamily="2" charset="-122"/>
                </a:rPr>
                <a:t>Run</a:t>
              </a:r>
              <a:r>
                <a:rPr lang="zh-CN" altLang="en-US" b="1">
                  <a:solidFill>
                    <a:srgbClr val="FFFF66"/>
                  </a:solidFill>
                  <a:effectLst>
                    <a:outerShdw blurRad="38100" dist="38100" dir="2700000" algn="tl">
                      <a:srgbClr val="000000"/>
                    </a:outerShdw>
                  </a:effectLst>
                  <a:latin typeface="Verdana" pitchFamily="34" charset="0"/>
                  <a:ea typeface="宋体" pitchFamily="2" charset="-122"/>
                </a:rPr>
                <a:t>）</a:t>
              </a:r>
            </a:p>
          </p:txBody>
        </p:sp>
      </p:grpSp>
      <p:grpSp>
        <p:nvGrpSpPr>
          <p:cNvPr id="9" name="Group 27">
            <a:extLst>
              <a:ext uri="{FF2B5EF4-FFF2-40B4-BE49-F238E27FC236}">
                <a16:creationId xmlns:a16="http://schemas.microsoft.com/office/drawing/2014/main" id="{CE78B29C-AC59-4BB5-87E3-C8A1864E49F9}"/>
              </a:ext>
            </a:extLst>
          </p:cNvPr>
          <p:cNvGrpSpPr>
            <a:grpSpLocks/>
          </p:cNvGrpSpPr>
          <p:nvPr/>
        </p:nvGrpSpPr>
        <p:grpSpPr bwMode="auto">
          <a:xfrm>
            <a:off x="5880100" y="692150"/>
            <a:ext cx="3240088" cy="865188"/>
            <a:chOff x="249" y="3249"/>
            <a:chExt cx="1905" cy="545"/>
          </a:xfrm>
        </p:grpSpPr>
        <p:sp>
          <p:nvSpPr>
            <p:cNvPr id="166940" name="AutoShape 28">
              <a:extLst>
                <a:ext uri="{FF2B5EF4-FFF2-40B4-BE49-F238E27FC236}">
                  <a16:creationId xmlns:a16="http://schemas.microsoft.com/office/drawing/2014/main" id="{A4F4B40E-DC2E-4709-9BA6-C193077D546C}"/>
                </a:ext>
              </a:extLst>
            </p:cNvPr>
            <p:cNvSpPr>
              <a:spLocks noChangeArrowheads="1"/>
            </p:cNvSpPr>
            <p:nvPr/>
          </p:nvSpPr>
          <p:spPr bwMode="auto">
            <a:xfrm>
              <a:off x="249" y="3249"/>
              <a:ext cx="1905" cy="545"/>
            </a:xfrm>
            <a:prstGeom prst="cube">
              <a:avLst>
                <a:gd name="adj" fmla="val 25000"/>
              </a:avLst>
            </a:prstGeom>
            <a:solidFill>
              <a:srgbClr val="000080"/>
            </a:solidFill>
            <a:ln w="12700">
              <a:solidFill>
                <a:schemeClr val="tx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FFFFFF"/>
                  </a:outerShdw>
                </a:effectLst>
                <a:ea typeface="宋体" panose="02010600030101010101" pitchFamily="2" charset="-122"/>
              </a:endParaRPr>
            </a:p>
          </p:txBody>
        </p:sp>
        <p:sp>
          <p:nvSpPr>
            <p:cNvPr id="166941" name="Text Box 29">
              <a:extLst>
                <a:ext uri="{FF2B5EF4-FFF2-40B4-BE49-F238E27FC236}">
                  <a16:creationId xmlns:a16="http://schemas.microsoft.com/office/drawing/2014/main" id="{496B3DE2-6B33-4DDD-A4D7-A3836CF341FF}"/>
                </a:ext>
              </a:extLst>
            </p:cNvPr>
            <p:cNvSpPr txBox="1">
              <a:spLocks noChangeArrowheads="1"/>
            </p:cNvSpPr>
            <p:nvPr/>
          </p:nvSpPr>
          <p:spPr bwMode="auto">
            <a:xfrm>
              <a:off x="295" y="3439"/>
              <a:ext cx="1679" cy="265"/>
            </a:xfrm>
            <a:prstGeom prst="rect">
              <a:avLst/>
            </a:prstGeom>
            <a:solidFill>
              <a:srgbClr val="000080"/>
            </a:solidFill>
            <a:ln w="12700">
              <a:noFill/>
              <a:miter lim="800000"/>
              <a:headEnd type="none" w="sm" len="sm"/>
              <a:tailEnd type="none" w="sm" len="sm"/>
            </a:ln>
            <a:effectLst/>
          </p:spPr>
          <p:txBody>
            <a:bodyPr>
              <a:spAutoFit/>
            </a:bodyPr>
            <a:lstStyle/>
            <a:p>
              <a:pPr eaLnBrk="1" hangingPunct="1">
                <a:lnSpc>
                  <a:spcPct val="90000"/>
                </a:lnSpc>
                <a:spcBef>
                  <a:spcPct val="20000"/>
                </a:spcBef>
                <a:buFontTx/>
                <a:buChar char="•"/>
                <a:defRPr/>
              </a:pPr>
              <a:r>
                <a:rPr lang="zh-CN" altLang="en-US" b="1" i="1" u="sng">
                  <a:solidFill>
                    <a:srgbClr val="FFFF66"/>
                  </a:solidFill>
                  <a:effectLst>
                    <a:outerShdw blurRad="38100" dist="38100" dir="2700000" algn="tl">
                      <a:srgbClr val="000000"/>
                    </a:outerShdw>
                  </a:effectLst>
                  <a:latin typeface="Verdana" pitchFamily="34" charset="0"/>
                  <a:ea typeface="宋体" pitchFamily="2" charset="-122"/>
                </a:rPr>
                <a:t>调试</a:t>
              </a:r>
              <a:r>
                <a:rPr lang="zh-CN" altLang="en-US" b="1">
                  <a:solidFill>
                    <a:srgbClr val="FFFF66"/>
                  </a:solidFill>
                  <a:effectLst>
                    <a:outerShdw blurRad="38100" dist="38100" dir="2700000" algn="tl">
                      <a:srgbClr val="000000"/>
                    </a:outerShdw>
                  </a:effectLst>
                  <a:latin typeface="Verdana" pitchFamily="34" charset="0"/>
                  <a:ea typeface="宋体" pitchFamily="2" charset="-122"/>
                </a:rPr>
                <a:t>（</a:t>
              </a:r>
              <a:r>
                <a:rPr lang="en-US" altLang="zh-CN" b="1" i="1">
                  <a:solidFill>
                    <a:srgbClr val="FFFF66"/>
                  </a:solidFill>
                  <a:effectLst>
                    <a:outerShdw blurRad="38100" dist="38100" dir="2700000" algn="tl">
                      <a:srgbClr val="000000"/>
                    </a:outerShdw>
                  </a:effectLst>
                  <a:latin typeface="Verdana" pitchFamily="34" charset="0"/>
                  <a:ea typeface="宋体" pitchFamily="2" charset="-122"/>
                </a:rPr>
                <a:t>Debug</a:t>
              </a:r>
              <a:r>
                <a:rPr lang="zh-CN" altLang="en-US" b="1">
                  <a:solidFill>
                    <a:srgbClr val="FFFF66"/>
                  </a:solidFill>
                  <a:effectLst>
                    <a:outerShdw blurRad="38100" dist="38100" dir="2700000" algn="tl">
                      <a:srgbClr val="000000"/>
                    </a:outerShdw>
                  </a:effectLst>
                  <a:latin typeface="Verdana" pitchFamily="34" charset="0"/>
                  <a:ea typeface="宋体" pitchFamily="2" charset="-122"/>
                </a:rPr>
                <a:t>）</a:t>
              </a:r>
            </a:p>
          </p:txBody>
        </p:sp>
      </p:grpSp>
      <p:sp>
        <p:nvSpPr>
          <p:cNvPr id="166942" name="Rectangle 30">
            <a:extLst>
              <a:ext uri="{FF2B5EF4-FFF2-40B4-BE49-F238E27FC236}">
                <a16:creationId xmlns:a16="http://schemas.microsoft.com/office/drawing/2014/main" id="{5FDB0651-1FBA-40A3-8966-E61B7127D542}"/>
              </a:ext>
            </a:extLst>
          </p:cNvPr>
          <p:cNvSpPr>
            <a:spLocks noChangeArrowheads="1"/>
          </p:cNvSpPr>
          <p:nvPr/>
        </p:nvSpPr>
        <p:spPr bwMode="auto">
          <a:xfrm>
            <a:off x="5232400" y="5373688"/>
            <a:ext cx="4319588" cy="647700"/>
          </a:xfrm>
          <a:prstGeom prst="rect">
            <a:avLst/>
          </a:prstGeom>
          <a:noFill/>
          <a:ln w="9525">
            <a:noFill/>
            <a:miter lim="800000"/>
            <a:headEnd/>
            <a:tailEnd/>
          </a:ln>
        </p:spPr>
        <p:txBody>
          <a:bodyPr/>
          <a:lstStyle/>
          <a:p>
            <a:pPr marL="850900" lvl="1" indent="-285750">
              <a:lnSpc>
                <a:spcPct val="80000"/>
              </a:lnSpc>
              <a:spcBef>
                <a:spcPct val="20000"/>
              </a:spcBef>
              <a:buClr>
                <a:srgbClr val="FFCC66"/>
              </a:buClr>
              <a:buSzPct val="115000"/>
              <a:buFontTx/>
              <a:buChar char="–"/>
              <a:defRPr/>
            </a:pPr>
            <a:r>
              <a:rPr lang="en-US" altLang="zh-CN" b="1" i="1">
                <a:solidFill>
                  <a:srgbClr val="000000"/>
                </a:solidFill>
                <a:effectLst>
                  <a:outerShdw blurRad="38100" dist="38100" dir="2700000" algn="tl">
                    <a:srgbClr val="C0C0C0"/>
                  </a:outerShdw>
                </a:effectLst>
                <a:ea typeface="宋体" pitchFamily="2" charset="-122"/>
              </a:rPr>
              <a:t>How is it to be done</a:t>
            </a:r>
            <a:r>
              <a:rPr lang="zh-CN" altLang="en-US" b="1">
                <a:solidFill>
                  <a:srgbClr val="000000"/>
                </a:solidFill>
                <a:effectLst>
                  <a:outerShdw blurRad="38100" dist="38100" dir="2700000" algn="tl">
                    <a:srgbClr val="C0C0C0"/>
                  </a:outerShdw>
                </a:effectLst>
                <a:ea typeface="宋体" pitchFamily="2" charset="-122"/>
              </a:rPr>
              <a:t>？</a:t>
            </a:r>
          </a:p>
          <a:p>
            <a:pPr marL="374650" indent="-374650">
              <a:lnSpc>
                <a:spcPct val="80000"/>
              </a:lnSpc>
              <a:spcBef>
                <a:spcPct val="20000"/>
              </a:spcBef>
              <a:buClr>
                <a:srgbClr val="FFCC66"/>
              </a:buClr>
              <a:buSzPct val="80000"/>
              <a:buFont typeface="Monotype Sorts" charset="2"/>
              <a:buChar char=""/>
              <a:defRPr/>
            </a:pPr>
            <a:endParaRPr lang="zh-CN" altLang="en-US" b="1">
              <a:solidFill>
                <a:srgbClr val="000000"/>
              </a:solidFill>
              <a:effectLst>
                <a:outerShdw blurRad="38100" dist="38100" dir="2700000" algn="tl">
                  <a:srgbClr val="C0C0C0"/>
                </a:outerShdw>
              </a:effectLst>
              <a:ea typeface="宋体" pitchFamily="2" charset="-122"/>
            </a:endParaRPr>
          </a:p>
        </p:txBody>
      </p:sp>
      <p:sp>
        <p:nvSpPr>
          <p:cNvPr id="166943" name="Rectangle 31">
            <a:extLst>
              <a:ext uri="{FF2B5EF4-FFF2-40B4-BE49-F238E27FC236}">
                <a16:creationId xmlns:a16="http://schemas.microsoft.com/office/drawing/2014/main" id="{A3986FF3-6256-4F63-B132-A6144CA2BB78}"/>
              </a:ext>
            </a:extLst>
          </p:cNvPr>
          <p:cNvSpPr>
            <a:spLocks noChangeArrowheads="1"/>
          </p:cNvSpPr>
          <p:nvPr/>
        </p:nvSpPr>
        <p:spPr bwMode="auto">
          <a:xfrm>
            <a:off x="5808663" y="3933825"/>
            <a:ext cx="5184775" cy="647700"/>
          </a:xfrm>
          <a:prstGeom prst="rect">
            <a:avLst/>
          </a:prstGeom>
          <a:noFill/>
          <a:ln w="9525">
            <a:noFill/>
            <a:miter lim="800000"/>
            <a:headEnd/>
            <a:tailEnd/>
          </a:ln>
        </p:spPr>
        <p:txBody>
          <a:bodyPr/>
          <a:lstStyle/>
          <a:p>
            <a:pPr marL="850900" lvl="1" indent="-285750">
              <a:lnSpc>
                <a:spcPct val="90000"/>
              </a:lnSpc>
              <a:spcBef>
                <a:spcPct val="20000"/>
              </a:spcBef>
              <a:buClr>
                <a:srgbClr val="FFCC66"/>
              </a:buClr>
              <a:buSzPct val="115000"/>
              <a:buFontTx/>
              <a:buChar char="–"/>
              <a:defRPr/>
            </a:pPr>
            <a:r>
              <a:rPr lang="zh-CN" altLang="en-US" sz="2000" b="1">
                <a:solidFill>
                  <a:srgbClr val="000000"/>
                </a:solidFill>
                <a:effectLst>
                  <a:outerShdw blurRad="38100" dist="38100" dir="2700000" algn="tl">
                    <a:srgbClr val="C0C0C0"/>
                  </a:outerShdw>
                </a:effectLst>
                <a:ea typeface="宋体" pitchFamily="2" charset="-122"/>
              </a:rPr>
              <a:t>扩展名为</a:t>
            </a:r>
            <a:r>
              <a:rPr lang="en-US" altLang="zh-CN" sz="2000" b="1">
                <a:solidFill>
                  <a:srgbClr val="000000"/>
                </a:solidFill>
                <a:effectLst>
                  <a:outerShdw blurRad="38100" dist="38100" dir="2700000" algn="tl">
                    <a:srgbClr val="C0C0C0"/>
                  </a:outerShdw>
                </a:effectLst>
                <a:ea typeface="宋体" pitchFamily="2" charset="-122"/>
              </a:rPr>
              <a:t>.</a:t>
            </a:r>
            <a:r>
              <a:rPr lang="en-US" altLang="zh-CN" sz="2000" b="1" i="1">
                <a:solidFill>
                  <a:srgbClr val="000000"/>
                </a:solidFill>
                <a:effectLst>
                  <a:outerShdw blurRad="38100" dist="38100" dir="2700000" algn="tl">
                    <a:srgbClr val="C0C0C0"/>
                  </a:outerShdw>
                </a:effectLst>
                <a:ea typeface="宋体" pitchFamily="2" charset="-122"/>
              </a:rPr>
              <a:t>c</a:t>
            </a:r>
            <a:r>
              <a:rPr lang="zh-CN" altLang="en-US" sz="2000" b="1">
                <a:solidFill>
                  <a:srgbClr val="000000"/>
                </a:solidFill>
                <a:effectLst>
                  <a:outerShdw blurRad="38100" dist="38100" dir="2700000" algn="tl">
                    <a:srgbClr val="C0C0C0"/>
                  </a:outerShdw>
                </a:effectLst>
                <a:ea typeface="宋体" pitchFamily="2" charset="-122"/>
              </a:rPr>
              <a:t>的文件（对</a:t>
            </a:r>
            <a:r>
              <a:rPr lang="en-US" altLang="zh-CN" sz="2000" b="1">
                <a:solidFill>
                  <a:srgbClr val="000000"/>
                </a:solidFill>
                <a:effectLst>
                  <a:outerShdw blurRad="38100" dist="38100" dir="2700000" algn="tl">
                    <a:srgbClr val="C0C0C0"/>
                  </a:outerShdw>
                </a:effectLst>
                <a:ea typeface="宋体" pitchFamily="2" charset="-122"/>
              </a:rPr>
              <a:t>C</a:t>
            </a:r>
            <a:r>
              <a:rPr lang="zh-CN" altLang="en-US" sz="2000" b="1">
                <a:solidFill>
                  <a:srgbClr val="000000"/>
                </a:solidFill>
                <a:effectLst>
                  <a:outerShdw blurRad="38100" dist="38100" dir="2700000" algn="tl">
                    <a:srgbClr val="C0C0C0"/>
                  </a:outerShdw>
                </a:effectLst>
                <a:ea typeface="宋体" pitchFamily="2" charset="-122"/>
              </a:rPr>
              <a:t>而言） </a:t>
            </a:r>
          </a:p>
        </p:txBody>
      </p:sp>
      <p:sp>
        <p:nvSpPr>
          <p:cNvPr id="166944" name="Rectangle 32">
            <a:extLst>
              <a:ext uri="{FF2B5EF4-FFF2-40B4-BE49-F238E27FC236}">
                <a16:creationId xmlns:a16="http://schemas.microsoft.com/office/drawing/2014/main" id="{9C233670-A1BC-44FA-B0BD-5C1CCA98A484}"/>
              </a:ext>
            </a:extLst>
          </p:cNvPr>
          <p:cNvSpPr>
            <a:spLocks noChangeArrowheads="1"/>
          </p:cNvSpPr>
          <p:nvPr/>
        </p:nvSpPr>
        <p:spPr bwMode="auto">
          <a:xfrm>
            <a:off x="6672263" y="3141663"/>
            <a:ext cx="3816350" cy="647700"/>
          </a:xfrm>
          <a:prstGeom prst="rect">
            <a:avLst/>
          </a:prstGeom>
          <a:noFill/>
          <a:ln w="9525">
            <a:noFill/>
            <a:miter lim="800000"/>
            <a:headEnd/>
            <a:tailEnd/>
          </a:ln>
        </p:spPr>
        <p:txBody>
          <a:bodyPr/>
          <a:lstStyle/>
          <a:p>
            <a:pPr marL="850900" lvl="1" indent="-285750">
              <a:lnSpc>
                <a:spcPct val="90000"/>
              </a:lnSpc>
              <a:spcBef>
                <a:spcPct val="20000"/>
              </a:spcBef>
              <a:buClr>
                <a:srgbClr val="FFCC66"/>
              </a:buClr>
              <a:buSzPct val="115000"/>
              <a:buFontTx/>
              <a:buChar char="–"/>
              <a:defRPr/>
            </a:pPr>
            <a:r>
              <a:rPr lang="zh-CN" altLang="en-US" sz="2000" b="1">
                <a:solidFill>
                  <a:srgbClr val="000000"/>
                </a:solidFill>
                <a:effectLst>
                  <a:outerShdw blurRad="38100" dist="38100" dir="2700000" algn="tl">
                    <a:srgbClr val="C0C0C0"/>
                  </a:outerShdw>
                </a:effectLst>
                <a:ea typeface="宋体" pitchFamily="2" charset="-122"/>
              </a:rPr>
              <a:t>扩展名为</a:t>
            </a:r>
            <a:r>
              <a:rPr lang="en-US" altLang="zh-CN" sz="2000" b="1">
                <a:solidFill>
                  <a:srgbClr val="000000"/>
                </a:solidFill>
                <a:effectLst>
                  <a:outerShdw blurRad="38100" dist="38100" dir="2700000" algn="tl">
                    <a:srgbClr val="C0C0C0"/>
                  </a:outerShdw>
                </a:effectLst>
                <a:ea typeface="宋体" pitchFamily="2" charset="-122"/>
              </a:rPr>
              <a:t>.</a:t>
            </a:r>
            <a:r>
              <a:rPr lang="en-US" altLang="zh-CN" sz="2000" b="1" i="1">
                <a:solidFill>
                  <a:srgbClr val="000000"/>
                </a:solidFill>
                <a:effectLst>
                  <a:outerShdw blurRad="38100" dist="38100" dir="2700000" algn="tl">
                    <a:srgbClr val="C0C0C0"/>
                  </a:outerShdw>
                </a:effectLst>
                <a:ea typeface="宋体" pitchFamily="2" charset="-122"/>
              </a:rPr>
              <a:t>obj</a:t>
            </a:r>
            <a:r>
              <a:rPr lang="zh-CN" altLang="en-US" sz="2000" b="1">
                <a:solidFill>
                  <a:srgbClr val="000000"/>
                </a:solidFill>
                <a:effectLst>
                  <a:outerShdw blurRad="38100" dist="38100" dir="2700000" algn="tl">
                    <a:srgbClr val="C0C0C0"/>
                  </a:outerShdw>
                </a:effectLst>
                <a:ea typeface="宋体" pitchFamily="2" charset="-122"/>
              </a:rPr>
              <a:t>的文件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16">
                                            <p:txEl>
                                              <p:pRg st="0" end="0"/>
                                            </p:txEl>
                                          </p:spTgt>
                                        </p:tgtEl>
                                        <p:attrNameLst>
                                          <p:attrName>style.visibility</p:attrName>
                                        </p:attrNameLst>
                                      </p:cBhvr>
                                      <p:to>
                                        <p:strVal val="visible"/>
                                      </p:to>
                                    </p:set>
                                    <p:animEffect transition="in" filter="wipe(left)">
                                      <p:cBhvr>
                                        <p:cTn id="12" dur="500"/>
                                        <p:tgtEl>
                                          <p:spTgt spid="1669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6942"/>
                                        </p:tgtEl>
                                        <p:attrNameLst>
                                          <p:attrName>style.visibility</p:attrName>
                                        </p:attrNameLst>
                                      </p:cBhvr>
                                      <p:to>
                                        <p:strVal val="visible"/>
                                      </p:to>
                                    </p:set>
                                    <p:animEffect transition="in" filter="wipe(left)">
                                      <p:cBhvr>
                                        <p:cTn id="22" dur="500"/>
                                        <p:tgtEl>
                                          <p:spTgt spid="1669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in)">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6943"/>
                                        </p:tgtEl>
                                        <p:attrNameLst>
                                          <p:attrName>style.visibility</p:attrName>
                                        </p:attrNameLst>
                                      </p:cBhvr>
                                      <p:to>
                                        <p:strVal val="visible"/>
                                      </p:to>
                                    </p:set>
                                    <p:animEffect transition="in" filter="wipe(left)">
                                      <p:cBhvr>
                                        <p:cTn id="37" dur="500"/>
                                        <p:tgtEl>
                                          <p:spTgt spid="1669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in)">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6944"/>
                                        </p:tgtEl>
                                        <p:attrNameLst>
                                          <p:attrName>style.visibility</p:attrName>
                                        </p:attrNameLst>
                                      </p:cBhvr>
                                      <p:to>
                                        <p:strVal val="visible"/>
                                      </p:to>
                                    </p:set>
                                    <p:animEffect transition="in" filter="wipe(left)">
                                      <p:cBhvr>
                                        <p:cTn id="47" dur="500"/>
                                        <p:tgtEl>
                                          <p:spTgt spid="16694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ox(in)">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6917"/>
                                        </p:tgtEl>
                                        <p:attrNameLst>
                                          <p:attrName>style.visibility</p:attrName>
                                        </p:attrNameLst>
                                      </p:cBhvr>
                                      <p:to>
                                        <p:strVal val="visible"/>
                                      </p:to>
                                    </p:set>
                                    <p:animEffect transition="in" filter="wipe(left)">
                                      <p:cBhvr>
                                        <p:cTn id="57" dur="500"/>
                                        <p:tgtEl>
                                          <p:spTgt spid="16691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ox(in)">
                                      <p:cBhvr>
                                        <p:cTn id="62" dur="500"/>
                                        <p:tgtEl>
                                          <p:spTgt spid="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ox(in)">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build="p"/>
      <p:bldP spid="166917" grpId="0"/>
      <p:bldP spid="166942" grpId="0"/>
      <p:bldP spid="166943" grpId="0"/>
      <p:bldP spid="16694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5D525A1C-51C9-4A13-BA59-A181B2EC349C}"/>
              </a:ext>
            </a:extLst>
          </p:cNvPr>
          <p:cNvSpPr>
            <a:spLocks noGrp="1" noChangeArrowheads="1"/>
          </p:cNvSpPr>
          <p:nvPr>
            <p:ph type="title"/>
          </p:nvPr>
        </p:nvSpPr>
        <p:spPr/>
        <p:txBody>
          <a:bodyPr/>
          <a:lstStyle/>
          <a:p>
            <a:pPr>
              <a:defRPr/>
            </a:pPr>
            <a:r>
              <a:rPr lang="zh-CN" altLang="zh-CN"/>
              <a:t>开发</a:t>
            </a:r>
            <a:r>
              <a:rPr lang="en-US" altLang="zh-CN"/>
              <a:t>C</a:t>
            </a:r>
            <a:r>
              <a:rPr lang="zh-CN" altLang="en-US"/>
              <a:t>程序的步骤</a:t>
            </a:r>
          </a:p>
        </p:txBody>
      </p:sp>
      <p:sp>
        <p:nvSpPr>
          <p:cNvPr id="180227" name="Rectangle 3">
            <a:extLst>
              <a:ext uri="{FF2B5EF4-FFF2-40B4-BE49-F238E27FC236}">
                <a16:creationId xmlns:a16="http://schemas.microsoft.com/office/drawing/2014/main" id="{C3652466-DE2F-4C83-A4A0-A5D5B162F068}"/>
              </a:ext>
            </a:extLst>
          </p:cNvPr>
          <p:cNvSpPr>
            <a:spLocks noGrp="1" noChangeArrowheads="1"/>
          </p:cNvSpPr>
          <p:nvPr>
            <p:ph type="body" idx="1"/>
          </p:nvPr>
        </p:nvSpPr>
        <p:spPr>
          <a:xfrm>
            <a:off x="2209800" y="1697038"/>
            <a:ext cx="4965700" cy="4611687"/>
          </a:xfrm>
        </p:spPr>
        <p:txBody>
          <a:bodyPr/>
          <a:lstStyle/>
          <a:p>
            <a:pPr>
              <a:lnSpc>
                <a:spcPct val="110000"/>
              </a:lnSpc>
              <a:defRPr/>
            </a:pPr>
            <a:r>
              <a:rPr lang="en-US" altLang="zh-CN" sz="2400">
                <a:ea typeface="宋体" pitchFamily="2" charset="-122"/>
              </a:rPr>
              <a:t>1.</a:t>
            </a:r>
            <a:r>
              <a:rPr lang="zh-CN" altLang="en-US" sz="2400">
                <a:ea typeface="宋体" pitchFamily="2" charset="-122"/>
              </a:rPr>
              <a:t>设计算法</a:t>
            </a:r>
          </a:p>
          <a:p>
            <a:pPr>
              <a:lnSpc>
                <a:spcPct val="110000"/>
              </a:lnSpc>
              <a:defRPr/>
            </a:pPr>
            <a:r>
              <a:rPr lang="en-US" altLang="zh-CN" sz="2400">
                <a:ea typeface="宋体" pitchFamily="2" charset="-122"/>
              </a:rPr>
              <a:t>2. </a:t>
            </a:r>
            <a:r>
              <a:rPr lang="zh-CN" altLang="en-US" sz="2400">
                <a:ea typeface="宋体" pitchFamily="2" charset="-122"/>
              </a:rPr>
              <a:t>根据算法思路或数学模型，按照该语言的语法编写程序源代码</a:t>
            </a:r>
          </a:p>
          <a:p>
            <a:pPr lvl="1">
              <a:lnSpc>
                <a:spcPct val="110000"/>
              </a:lnSpc>
              <a:defRPr/>
            </a:pPr>
            <a:r>
              <a:rPr lang="zh-CN" altLang="en-US" sz="2000">
                <a:ea typeface="宋体" pitchFamily="2" charset="-122"/>
              </a:rPr>
              <a:t>把自己的意图写入源代码中</a:t>
            </a:r>
          </a:p>
          <a:p>
            <a:pPr>
              <a:lnSpc>
                <a:spcPct val="110000"/>
              </a:lnSpc>
              <a:defRPr/>
            </a:pPr>
            <a:r>
              <a:rPr lang="en-US" altLang="zh-CN" sz="2400">
                <a:ea typeface="宋体" pitchFamily="2" charset="-122"/>
              </a:rPr>
              <a:t>3. </a:t>
            </a:r>
            <a:r>
              <a:rPr lang="zh-CN" altLang="en-US" sz="2400">
                <a:ea typeface="宋体" pitchFamily="2" charset="-122"/>
              </a:rPr>
              <a:t>编辑源程序</a:t>
            </a:r>
          </a:p>
          <a:p>
            <a:pPr>
              <a:lnSpc>
                <a:spcPct val="110000"/>
              </a:lnSpc>
              <a:defRPr/>
            </a:pPr>
            <a:r>
              <a:rPr lang="en-US" altLang="zh-CN" sz="2400">
                <a:ea typeface="宋体" pitchFamily="2" charset="-122"/>
              </a:rPr>
              <a:t>4. </a:t>
            </a:r>
            <a:r>
              <a:rPr lang="zh-CN" altLang="en-US" sz="2400">
                <a:ea typeface="宋体" pitchFamily="2" charset="-122"/>
              </a:rPr>
              <a:t>编译和连接</a:t>
            </a:r>
          </a:p>
          <a:p>
            <a:pPr>
              <a:lnSpc>
                <a:spcPct val="110000"/>
              </a:lnSpc>
              <a:defRPr/>
            </a:pPr>
            <a:r>
              <a:rPr lang="en-US" altLang="zh-CN" sz="2400">
                <a:ea typeface="宋体" pitchFamily="2" charset="-122"/>
              </a:rPr>
              <a:t>5. </a:t>
            </a:r>
            <a:r>
              <a:rPr lang="zh-CN" altLang="en-US" sz="2400">
                <a:ea typeface="宋体" pitchFamily="2" charset="-122"/>
              </a:rPr>
              <a:t>反复上机调试程序</a:t>
            </a:r>
            <a:r>
              <a:rPr lang="en-US" altLang="zh-CN" sz="2400">
                <a:ea typeface="宋体" pitchFamily="2" charset="-122"/>
              </a:rPr>
              <a:t>, </a:t>
            </a:r>
            <a:r>
              <a:rPr lang="zh-CN" altLang="en-US" sz="2400">
                <a:ea typeface="宋体" pitchFamily="2" charset="-122"/>
              </a:rPr>
              <a:t>直到改正了所有的编译错误和运行错误</a:t>
            </a:r>
          </a:p>
          <a:p>
            <a:pPr>
              <a:lnSpc>
                <a:spcPct val="110000"/>
              </a:lnSpc>
              <a:defRPr/>
            </a:pPr>
            <a:r>
              <a:rPr lang="en-US" altLang="zh-CN" sz="2400">
                <a:ea typeface="宋体" pitchFamily="2" charset="-122"/>
              </a:rPr>
              <a:t>6. </a:t>
            </a:r>
            <a:r>
              <a:rPr lang="zh-CN" altLang="en-US" sz="2400">
                <a:ea typeface="宋体" pitchFamily="2" charset="-122"/>
              </a:rPr>
              <a:t>运行</a:t>
            </a:r>
          </a:p>
        </p:txBody>
      </p:sp>
      <p:pic>
        <p:nvPicPr>
          <p:cNvPr id="26628" name="Picture 4">
            <a:extLst>
              <a:ext uri="{FF2B5EF4-FFF2-40B4-BE49-F238E27FC236}">
                <a16:creationId xmlns:a16="http://schemas.microsoft.com/office/drawing/2014/main" id="{5DF4F56D-4748-4FC0-9958-EFF9348FF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0" y="1341438"/>
            <a:ext cx="3255963"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wipe(left)">
                                      <p:cBhvr>
                                        <p:cTn id="12" dur="500"/>
                                        <p:tgtEl>
                                          <p:spTgt spid="180227">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0227">
                                            <p:txEl>
                                              <p:pRg st="2" end="2"/>
                                            </p:txEl>
                                          </p:spTgt>
                                        </p:tgtEl>
                                        <p:attrNameLst>
                                          <p:attrName>style.visibility</p:attrName>
                                        </p:attrNameLst>
                                      </p:cBhvr>
                                      <p:to>
                                        <p:strVal val="visible"/>
                                      </p:to>
                                    </p:set>
                                    <p:animEffect transition="in" filter="wipe(left)">
                                      <p:cBhvr>
                                        <p:cTn id="16" dur="500"/>
                                        <p:tgtEl>
                                          <p:spTgt spid="18022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0227">
                                            <p:txEl>
                                              <p:pRg st="3" end="3"/>
                                            </p:txEl>
                                          </p:spTgt>
                                        </p:tgtEl>
                                        <p:attrNameLst>
                                          <p:attrName>style.visibility</p:attrName>
                                        </p:attrNameLst>
                                      </p:cBhvr>
                                      <p:to>
                                        <p:strVal val="visible"/>
                                      </p:to>
                                    </p:set>
                                    <p:animEffect transition="in" filter="wipe(left)">
                                      <p:cBhvr>
                                        <p:cTn id="21" dur="500"/>
                                        <p:tgtEl>
                                          <p:spTgt spid="18022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0227">
                                            <p:txEl>
                                              <p:pRg st="4" end="4"/>
                                            </p:txEl>
                                          </p:spTgt>
                                        </p:tgtEl>
                                        <p:attrNameLst>
                                          <p:attrName>style.visibility</p:attrName>
                                        </p:attrNameLst>
                                      </p:cBhvr>
                                      <p:to>
                                        <p:strVal val="visible"/>
                                      </p:to>
                                    </p:set>
                                    <p:animEffect transition="in" filter="wipe(left)">
                                      <p:cBhvr>
                                        <p:cTn id="26" dur="500"/>
                                        <p:tgtEl>
                                          <p:spTgt spid="180227">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0227">
                                            <p:txEl>
                                              <p:pRg st="5" end="5"/>
                                            </p:txEl>
                                          </p:spTgt>
                                        </p:tgtEl>
                                        <p:attrNameLst>
                                          <p:attrName>style.visibility</p:attrName>
                                        </p:attrNameLst>
                                      </p:cBhvr>
                                      <p:to>
                                        <p:strVal val="visible"/>
                                      </p:to>
                                    </p:set>
                                    <p:animEffect transition="in" filter="wipe(left)">
                                      <p:cBhvr>
                                        <p:cTn id="31" dur="500"/>
                                        <p:tgtEl>
                                          <p:spTgt spid="180227">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0227">
                                            <p:txEl>
                                              <p:pRg st="6" end="6"/>
                                            </p:txEl>
                                          </p:spTgt>
                                        </p:tgtEl>
                                        <p:attrNameLst>
                                          <p:attrName>style.visibility</p:attrName>
                                        </p:attrNameLst>
                                      </p:cBhvr>
                                      <p:to>
                                        <p:strVal val="visible"/>
                                      </p:to>
                                    </p:set>
                                    <p:animEffect transition="in" filter="wipe(left)">
                                      <p:cBhvr>
                                        <p:cTn id="36" dur="500"/>
                                        <p:tgtEl>
                                          <p:spTgt spid="180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E93FC04-AB63-42B4-984F-CFB6FC13D3F7}"/>
              </a:ext>
            </a:extLst>
          </p:cNvPr>
          <p:cNvSpPr>
            <a:spLocks noChangeArrowheads="1"/>
          </p:cNvSpPr>
          <p:nvPr/>
        </p:nvSpPr>
        <p:spPr bwMode="auto">
          <a:xfrm>
            <a:off x="4511675" y="6308725"/>
            <a:ext cx="3168650" cy="360363"/>
          </a:xfrm>
          <a:prstGeom prst="rect">
            <a:avLst/>
          </a:prstGeom>
          <a:solidFill>
            <a:schemeClr val="bg1"/>
          </a:solidFill>
          <a:ln w="12700">
            <a:no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106499" name="Rectangle 3">
            <a:extLst>
              <a:ext uri="{FF2B5EF4-FFF2-40B4-BE49-F238E27FC236}">
                <a16:creationId xmlns:a16="http://schemas.microsoft.com/office/drawing/2014/main" id="{CB9F98F5-D7F3-412B-9C43-F6FC91C2B32D}"/>
              </a:ext>
            </a:extLst>
          </p:cNvPr>
          <p:cNvSpPr>
            <a:spLocks noGrp="1" noChangeArrowheads="1"/>
          </p:cNvSpPr>
          <p:nvPr>
            <p:ph type="title"/>
          </p:nvPr>
        </p:nvSpPr>
        <p:spPr>
          <a:xfrm>
            <a:off x="1966913" y="674688"/>
            <a:ext cx="8243887" cy="1314450"/>
          </a:xfrm>
        </p:spPr>
        <p:txBody>
          <a:bodyPr/>
          <a:lstStyle/>
          <a:p>
            <a:pPr>
              <a:defRPr/>
            </a:pPr>
            <a:r>
              <a:rPr lang="zh-CN" altLang="en-US"/>
              <a:t>如何让计算机读懂</a:t>
            </a:r>
            <a:br>
              <a:rPr lang="zh-CN" altLang="en-US"/>
            </a:br>
            <a:r>
              <a:rPr lang="zh-CN" altLang="en-US"/>
              <a:t>程序设计语言？</a:t>
            </a:r>
          </a:p>
        </p:txBody>
      </p:sp>
      <p:sp>
        <p:nvSpPr>
          <p:cNvPr id="106500" name="Rectangle 4">
            <a:extLst>
              <a:ext uri="{FF2B5EF4-FFF2-40B4-BE49-F238E27FC236}">
                <a16:creationId xmlns:a16="http://schemas.microsoft.com/office/drawing/2014/main" id="{C0E0D2E1-4E19-4820-A183-462C60821EB3}"/>
              </a:ext>
            </a:extLst>
          </p:cNvPr>
          <p:cNvSpPr>
            <a:spLocks noGrp="1" noChangeArrowheads="1"/>
          </p:cNvSpPr>
          <p:nvPr>
            <p:ph type="body" idx="1"/>
          </p:nvPr>
        </p:nvSpPr>
        <p:spPr>
          <a:xfrm>
            <a:off x="1905000" y="2141538"/>
            <a:ext cx="8512175" cy="4456112"/>
          </a:xfrm>
        </p:spPr>
        <p:txBody>
          <a:bodyPr/>
          <a:lstStyle/>
          <a:p>
            <a:pPr>
              <a:defRPr/>
            </a:pPr>
            <a:r>
              <a:rPr lang="zh-CN" altLang="en-US">
                <a:ea typeface="宋体" pitchFamily="2" charset="-122"/>
              </a:rPr>
              <a:t>编译程序（</a:t>
            </a:r>
            <a:r>
              <a:rPr lang="zh-CN" altLang="en-US" i="1" u="sng">
                <a:solidFill>
                  <a:schemeClr val="tx1"/>
                </a:solidFill>
                <a:ea typeface="宋体" pitchFamily="2" charset="-122"/>
              </a:rPr>
              <a:t>编译器，</a:t>
            </a:r>
            <a:r>
              <a:rPr lang="en-US" altLang="zh-CN" i="1" u="sng">
                <a:solidFill>
                  <a:schemeClr val="tx1"/>
                </a:solidFill>
                <a:ea typeface="宋体" pitchFamily="2" charset="-122"/>
              </a:rPr>
              <a:t>Compiler</a:t>
            </a:r>
            <a:r>
              <a:rPr lang="zh-CN" altLang="en-US">
                <a:ea typeface="宋体" pitchFamily="2" charset="-122"/>
              </a:rPr>
              <a:t>）的功能</a:t>
            </a:r>
          </a:p>
          <a:p>
            <a:pPr lvl="1">
              <a:defRPr/>
            </a:pPr>
            <a:r>
              <a:rPr lang="zh-CN" altLang="en-US">
                <a:ea typeface="宋体" pitchFamily="2" charset="-122"/>
              </a:rPr>
              <a:t>读入高级语言编写的程序源代码，将其翻译成在逻辑上与之等价的目标程序</a:t>
            </a:r>
            <a:r>
              <a:rPr lang="en-US" altLang="zh-CN">
                <a:ea typeface="宋体" pitchFamily="2" charset="-122"/>
              </a:rPr>
              <a:t>,</a:t>
            </a:r>
            <a:r>
              <a:rPr lang="zh-CN" altLang="en-US">
                <a:ea typeface="宋体" pitchFamily="2" charset="-122"/>
              </a:rPr>
              <a:t>即转换成机器代码（可执行程序）</a:t>
            </a:r>
          </a:p>
          <a:p>
            <a:pPr lvl="1">
              <a:defRPr/>
            </a:pPr>
            <a:r>
              <a:rPr lang="zh-CN" altLang="en-US">
                <a:ea typeface="宋体" pitchFamily="2" charset="-122"/>
              </a:rPr>
              <a:t>一种程序设计语言对应一种编译器</a:t>
            </a:r>
          </a:p>
          <a:p>
            <a:pPr>
              <a:buFont typeface="Monotype Sorts" charset="2"/>
              <a:buNone/>
              <a:defRPr/>
            </a:pPr>
            <a:endParaRPr lang="zh-CN" altLang="en-US" sz="2400">
              <a:ea typeface="宋体" pitchFamily="2" charset="-122"/>
            </a:endParaRPr>
          </a:p>
        </p:txBody>
      </p:sp>
      <p:pic>
        <p:nvPicPr>
          <p:cNvPr id="106501" name="Picture 5" descr="j0189219">
            <a:extLst>
              <a:ext uri="{FF2B5EF4-FFF2-40B4-BE49-F238E27FC236}">
                <a16:creationId xmlns:a16="http://schemas.microsoft.com/office/drawing/2014/main" id="{C304A9E8-3459-49AB-AFE9-16C66409946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H="1">
            <a:off x="1992313" y="4292600"/>
            <a:ext cx="1560512"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2" name="Picture 6" descr="j0295184">
            <a:extLst>
              <a:ext uri="{FF2B5EF4-FFF2-40B4-BE49-F238E27FC236}">
                <a16:creationId xmlns:a16="http://schemas.microsoft.com/office/drawing/2014/main" id="{FB5BCEF8-B879-45B4-BF8C-00744B1B5352}"/>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616950" y="5588000"/>
            <a:ext cx="1439863"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3" name="Picture 7" descr="j0160152[1]">
            <a:extLst>
              <a:ext uri="{FF2B5EF4-FFF2-40B4-BE49-F238E27FC236}">
                <a16:creationId xmlns:a16="http://schemas.microsoft.com/office/drawing/2014/main" id="{605C3726-9078-4223-AE8C-5E02CF59DE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7050" y="4940300"/>
            <a:ext cx="97631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4" name="Freeform 8">
            <a:extLst>
              <a:ext uri="{FF2B5EF4-FFF2-40B4-BE49-F238E27FC236}">
                <a16:creationId xmlns:a16="http://schemas.microsoft.com/office/drawing/2014/main" id="{90960AFA-B8F3-4B9E-9415-8E20649A9C10}"/>
              </a:ext>
            </a:extLst>
          </p:cNvPr>
          <p:cNvSpPr>
            <a:spLocks/>
          </p:cNvSpPr>
          <p:nvPr/>
        </p:nvSpPr>
        <p:spPr bwMode="auto">
          <a:xfrm>
            <a:off x="3479800" y="4816475"/>
            <a:ext cx="2630488" cy="663575"/>
          </a:xfrm>
          <a:custGeom>
            <a:avLst/>
            <a:gdLst/>
            <a:ahLst/>
            <a:cxnLst>
              <a:cxn ang="0">
                <a:pos x="0" y="418"/>
              </a:cxn>
              <a:cxn ang="0">
                <a:pos x="461" y="134"/>
              </a:cxn>
              <a:cxn ang="0">
                <a:pos x="939" y="10"/>
              </a:cxn>
              <a:cxn ang="0">
                <a:pos x="1471" y="72"/>
              </a:cxn>
              <a:cxn ang="0">
                <a:pos x="1657" y="240"/>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33CCCC"/>
            </a:solidFill>
            <a:prstDash val="solid"/>
            <a:round/>
            <a:headEnd type="oval" w="med" len="sm"/>
            <a:tailEnd type="stealth" w="lg"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6505" name="Text Box 9">
            <a:extLst>
              <a:ext uri="{FF2B5EF4-FFF2-40B4-BE49-F238E27FC236}">
                <a16:creationId xmlns:a16="http://schemas.microsoft.com/office/drawing/2014/main" id="{5A37DA9D-16CB-46A7-A2FA-446D20D5F5A5}"/>
              </a:ext>
            </a:extLst>
          </p:cNvPr>
          <p:cNvSpPr txBox="1">
            <a:spLocks noChangeArrowheads="1"/>
          </p:cNvSpPr>
          <p:nvPr/>
        </p:nvSpPr>
        <p:spPr bwMode="auto">
          <a:xfrm>
            <a:off x="4295775" y="5011738"/>
            <a:ext cx="1655763" cy="457200"/>
          </a:xfrm>
          <a:prstGeom prst="rect">
            <a:avLst/>
          </a:prstGeom>
          <a:noFill/>
          <a:ln w="12700">
            <a:noFill/>
            <a:miter lim="800000"/>
            <a:headEnd type="none" w="sm" len="sm"/>
            <a:tailEnd type="none" w="sm" len="sm"/>
          </a:ln>
          <a:effectLst/>
        </p:spPr>
        <p:txBody>
          <a:bodyPr>
            <a:spAutoFit/>
          </a:bodyPr>
          <a:lstStyle/>
          <a:p>
            <a:pPr>
              <a:defRPr/>
            </a:pPr>
            <a:r>
              <a:rPr lang="en-US" altLang="zh-CN" b="1">
                <a:solidFill>
                  <a:srgbClr val="FF0066"/>
                </a:solidFill>
                <a:effectLst>
                  <a:outerShdw blurRad="38100" dist="38100" dir="2700000" algn="tl">
                    <a:srgbClr val="C0C0C0"/>
                  </a:outerShdw>
                </a:effectLst>
                <a:ea typeface="宋体" pitchFamily="2" charset="-122"/>
              </a:rPr>
              <a:t>C</a:t>
            </a:r>
            <a:r>
              <a:rPr lang="zh-CN" altLang="en-US" b="1">
                <a:solidFill>
                  <a:srgbClr val="FF0066"/>
                </a:solidFill>
                <a:effectLst>
                  <a:outerShdw blurRad="38100" dist="38100" dir="2700000" algn="tl">
                    <a:srgbClr val="C0C0C0"/>
                  </a:outerShdw>
                </a:effectLst>
                <a:ea typeface="宋体" pitchFamily="2" charset="-122"/>
              </a:rPr>
              <a:t>语言</a:t>
            </a:r>
          </a:p>
        </p:txBody>
      </p:sp>
      <p:sp>
        <p:nvSpPr>
          <p:cNvPr id="106506" name="Freeform 10">
            <a:extLst>
              <a:ext uri="{FF2B5EF4-FFF2-40B4-BE49-F238E27FC236}">
                <a16:creationId xmlns:a16="http://schemas.microsoft.com/office/drawing/2014/main" id="{8D2E9059-338C-4D9E-AFCF-57A2EBC7FE0B}"/>
              </a:ext>
            </a:extLst>
          </p:cNvPr>
          <p:cNvSpPr>
            <a:spLocks/>
          </p:cNvSpPr>
          <p:nvPr/>
        </p:nvSpPr>
        <p:spPr bwMode="auto">
          <a:xfrm>
            <a:off x="6194425" y="6308725"/>
            <a:ext cx="2616200" cy="496888"/>
          </a:xfrm>
          <a:custGeom>
            <a:avLst/>
            <a:gdLst/>
            <a:ahLst/>
            <a:cxnLst>
              <a:cxn ang="0">
                <a:pos x="0" y="0"/>
              </a:cxn>
              <a:cxn ang="0">
                <a:pos x="310" y="151"/>
              </a:cxn>
              <a:cxn ang="0">
                <a:pos x="727" y="275"/>
              </a:cxn>
              <a:cxn ang="0">
                <a:pos x="1205" y="266"/>
              </a:cxn>
              <a:cxn ang="0">
                <a:pos x="1648" y="45"/>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33CCCC"/>
            </a:solidFill>
            <a:prstDash val="solid"/>
            <a:round/>
            <a:headEnd type="oval" w="med" len="sm"/>
            <a:tailEnd type="stealth" w="lg"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6507" name="Text Box 11">
            <a:extLst>
              <a:ext uri="{FF2B5EF4-FFF2-40B4-BE49-F238E27FC236}">
                <a16:creationId xmlns:a16="http://schemas.microsoft.com/office/drawing/2014/main" id="{E1D81795-DABB-44F7-9F47-BE6BCDE886B7}"/>
              </a:ext>
            </a:extLst>
          </p:cNvPr>
          <p:cNvSpPr txBox="1">
            <a:spLocks noChangeArrowheads="1"/>
          </p:cNvSpPr>
          <p:nvPr/>
        </p:nvSpPr>
        <p:spPr bwMode="auto">
          <a:xfrm>
            <a:off x="6743700" y="6164263"/>
            <a:ext cx="2447925" cy="457200"/>
          </a:xfrm>
          <a:prstGeom prst="rect">
            <a:avLst/>
          </a:prstGeom>
          <a:noFill/>
          <a:ln w="12700">
            <a:noFill/>
            <a:miter lim="800000"/>
            <a:headEnd type="none" w="sm" len="sm"/>
            <a:tailEnd type="none" w="sm" len="sm"/>
          </a:ln>
          <a:effectLst/>
        </p:spPr>
        <p:txBody>
          <a:bodyPr>
            <a:spAutoFit/>
          </a:bodyPr>
          <a:lstStyle/>
          <a:p>
            <a:pPr>
              <a:defRPr/>
            </a:pPr>
            <a:r>
              <a:rPr lang="zh-CN" altLang="en-US" b="1">
                <a:solidFill>
                  <a:srgbClr val="FF0066"/>
                </a:solidFill>
                <a:effectLst>
                  <a:outerShdw blurRad="38100" dist="38100" dir="2700000" algn="tl">
                    <a:srgbClr val="C0C0C0"/>
                  </a:outerShdw>
                </a:effectLst>
                <a:ea typeface="宋体" pitchFamily="2" charset="-122"/>
              </a:rPr>
              <a:t>可执行程序</a:t>
            </a:r>
          </a:p>
        </p:txBody>
      </p:sp>
      <p:sp>
        <p:nvSpPr>
          <p:cNvPr id="106508" name="AutoShape 12">
            <a:extLst>
              <a:ext uri="{FF2B5EF4-FFF2-40B4-BE49-F238E27FC236}">
                <a16:creationId xmlns:a16="http://schemas.microsoft.com/office/drawing/2014/main" id="{E719DD58-8B6A-417E-AB5F-2C58CBBEC388}"/>
              </a:ext>
            </a:extLst>
          </p:cNvPr>
          <p:cNvSpPr>
            <a:spLocks noChangeArrowheads="1"/>
          </p:cNvSpPr>
          <p:nvPr/>
        </p:nvSpPr>
        <p:spPr bwMode="auto">
          <a:xfrm>
            <a:off x="7175500" y="4435475"/>
            <a:ext cx="1225550" cy="504825"/>
          </a:xfrm>
          <a:prstGeom prst="wedgeRectCallout">
            <a:avLst>
              <a:gd name="adj1" fmla="val -108810"/>
              <a:gd name="adj2" fmla="val 132389"/>
            </a:avLst>
          </a:prstGeom>
          <a:solidFill>
            <a:schemeClr val="accent1"/>
          </a:solidFill>
          <a:ln w="12700">
            <a:solidFill>
              <a:schemeClr val="tx1"/>
            </a:solidFill>
            <a:miter lim="800000"/>
            <a:headEnd type="none" w="sm" len="sm"/>
            <a:tailEnd type="none" w="sm" len="sm"/>
          </a:ln>
          <a:effectLst/>
        </p:spPr>
        <p:txBody>
          <a:bodyPr/>
          <a:lstStyle/>
          <a:p>
            <a:pPr algn="ctr">
              <a:defRPr/>
            </a:pPr>
            <a:r>
              <a:rPr lang="zh-CN" altLang="en-US" b="1">
                <a:effectLst>
                  <a:outerShdw blurRad="38100" dist="38100" dir="2700000" algn="tl">
                    <a:srgbClr val="FFFFFF"/>
                  </a:outerShdw>
                </a:effectLst>
                <a:ea typeface="宋体" pitchFamily="2" charset="-122"/>
              </a:rPr>
              <a:t>编译器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ntr" presetSubtype="0" fill="hold" nodeType="afterEffect">
                                  <p:stCondLst>
                                    <p:cond delay="0"/>
                                  </p:stCondLst>
                                  <p:childTnLst>
                                    <p:set>
                                      <p:cBhvr>
                                        <p:cTn id="6" dur="1" fill="hold">
                                          <p:stCondLst>
                                            <p:cond delay="0"/>
                                          </p:stCondLst>
                                        </p:cTn>
                                        <p:tgtEl>
                                          <p:spTgt spid="106503"/>
                                        </p:tgtEl>
                                        <p:attrNameLst>
                                          <p:attrName>style.visibility</p:attrName>
                                        </p:attrNameLst>
                                      </p:cBhvr>
                                      <p:to>
                                        <p:strVal val="visible"/>
                                      </p:to>
                                    </p:set>
                                    <p:anim from="(-#ppt_w/2)" to="(#ppt_x)" calcmode="lin" valueType="num">
                                      <p:cBhvr>
                                        <p:cTn id="7" dur="600" fill="hold">
                                          <p:stCondLst>
                                            <p:cond delay="0"/>
                                          </p:stCondLst>
                                        </p:cTn>
                                        <p:tgtEl>
                                          <p:spTgt spid="106503"/>
                                        </p:tgtEl>
                                        <p:attrNameLst>
                                          <p:attrName>ppt_x</p:attrName>
                                        </p:attrNameLst>
                                      </p:cBhvr>
                                    </p:anim>
                                    <p:anim from="0" to="-1.0" calcmode="lin" valueType="num">
                                      <p:cBhvr>
                                        <p:cTn id="8" dur="200" decel="50000" autoRev="1" fill="hold">
                                          <p:stCondLst>
                                            <p:cond delay="600"/>
                                          </p:stCondLst>
                                        </p:cTn>
                                        <p:tgtEl>
                                          <p:spTgt spid="106503"/>
                                        </p:tgtEl>
                                        <p:attrNameLst>
                                          <p:attrName>xshear</p:attrName>
                                        </p:attrNameLst>
                                      </p:cBhvr>
                                    </p:anim>
                                    <p:animScale>
                                      <p:cBhvr>
                                        <p:cTn id="9" dur="200" decel="100000" autoRev="1" fill="hold">
                                          <p:stCondLst>
                                            <p:cond delay="600"/>
                                          </p:stCondLst>
                                        </p:cTn>
                                        <p:tgtEl>
                                          <p:spTgt spid="106503"/>
                                        </p:tgtEl>
                                      </p:cBhvr>
                                      <p:from x="100000" y="100000"/>
                                      <p:to x="80000" y="100000"/>
                                    </p:animScale>
                                    <p:anim by="(#ppt_h/3+#ppt_w*0.1)" calcmode="lin" valueType="num">
                                      <p:cBhvr additive="sum">
                                        <p:cTn id="10" dur="200" decel="100000" autoRev="1" fill="hold">
                                          <p:stCondLst>
                                            <p:cond delay="600"/>
                                          </p:stCondLst>
                                        </p:cTn>
                                        <p:tgtEl>
                                          <p:spTgt spid="106503"/>
                                        </p:tgtEl>
                                        <p:attrNameLst>
                                          <p:attrName>ppt_x</p:attrName>
                                        </p:attrNameLst>
                                      </p:cBhvr>
                                    </p:anim>
                                  </p:childTnLst>
                                </p:cTn>
                              </p:par>
                            </p:childTnLst>
                          </p:cTn>
                        </p:par>
                        <p:par>
                          <p:cTn id="11" fill="hold" nodeType="afterGroup">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06508"/>
                                        </p:tgtEl>
                                        <p:attrNameLst>
                                          <p:attrName>style.visibility</p:attrName>
                                        </p:attrNameLst>
                                      </p:cBhvr>
                                      <p:to>
                                        <p:strVal val="visible"/>
                                      </p:to>
                                    </p:set>
                                    <p:anim calcmode="lin" valueType="num">
                                      <p:cBhvr>
                                        <p:cTn id="14" dur="500" fill="hold"/>
                                        <p:tgtEl>
                                          <p:spTgt spid="10650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06508"/>
                                        </p:tgtEl>
                                        <p:attrNameLst>
                                          <p:attrName>ppt_y</p:attrName>
                                        </p:attrNameLst>
                                      </p:cBhvr>
                                      <p:tavLst>
                                        <p:tav tm="0">
                                          <p:val>
                                            <p:strVal val="#ppt_y"/>
                                          </p:val>
                                        </p:tav>
                                        <p:tav tm="100000">
                                          <p:val>
                                            <p:strVal val="#ppt_y"/>
                                          </p:val>
                                        </p:tav>
                                      </p:tavLst>
                                    </p:anim>
                                    <p:anim calcmode="lin" valueType="num">
                                      <p:cBhvr>
                                        <p:cTn id="16" dur="500" fill="hold"/>
                                        <p:tgtEl>
                                          <p:spTgt spid="10650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0650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06508"/>
                                        </p:tgtEl>
                                      </p:cBhvr>
                                    </p:animEffect>
                                  </p:childTnLst>
                                </p:cTn>
                              </p:par>
                            </p:childTnLst>
                          </p:cTn>
                        </p:par>
                        <p:par>
                          <p:cTn id="19" fill="hold" nodeType="afterGroup">
                            <p:stCondLst>
                              <p:cond delay="1600"/>
                            </p:stCondLst>
                            <p:childTnLst>
                              <p:par>
                                <p:cTn id="20" presetID="23" presetClass="entr" presetSubtype="16" fill="hold" nodeType="afterEffect">
                                  <p:stCondLst>
                                    <p:cond delay="0"/>
                                  </p:stCondLst>
                                  <p:childTnLst>
                                    <p:set>
                                      <p:cBhvr>
                                        <p:cTn id="21" dur="1" fill="hold">
                                          <p:stCondLst>
                                            <p:cond delay="0"/>
                                          </p:stCondLst>
                                        </p:cTn>
                                        <p:tgtEl>
                                          <p:spTgt spid="106501"/>
                                        </p:tgtEl>
                                        <p:attrNameLst>
                                          <p:attrName>style.visibility</p:attrName>
                                        </p:attrNameLst>
                                      </p:cBhvr>
                                      <p:to>
                                        <p:strVal val="visible"/>
                                      </p:to>
                                    </p:set>
                                    <p:anim calcmode="lin" valueType="num">
                                      <p:cBhvr>
                                        <p:cTn id="22" dur="500" fill="hold"/>
                                        <p:tgtEl>
                                          <p:spTgt spid="106501"/>
                                        </p:tgtEl>
                                        <p:attrNameLst>
                                          <p:attrName>ppt_w</p:attrName>
                                        </p:attrNameLst>
                                      </p:cBhvr>
                                      <p:tavLst>
                                        <p:tav tm="0">
                                          <p:val>
                                            <p:fltVal val="0"/>
                                          </p:val>
                                        </p:tav>
                                        <p:tav tm="100000">
                                          <p:val>
                                            <p:strVal val="#ppt_w"/>
                                          </p:val>
                                        </p:tav>
                                      </p:tavLst>
                                    </p:anim>
                                    <p:anim calcmode="lin" valueType="num">
                                      <p:cBhvr>
                                        <p:cTn id="23" dur="500" fill="hold"/>
                                        <p:tgtEl>
                                          <p:spTgt spid="106501"/>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6500">
                                            <p:txEl>
                                              <p:pRg st="0" end="0"/>
                                            </p:txEl>
                                          </p:spTgt>
                                        </p:tgtEl>
                                        <p:attrNameLst>
                                          <p:attrName>style.visibility</p:attrName>
                                        </p:attrNameLst>
                                      </p:cBhvr>
                                      <p:to>
                                        <p:strVal val="visible"/>
                                      </p:to>
                                    </p:set>
                                    <p:animEffect transition="in" filter="wipe(left)">
                                      <p:cBhvr>
                                        <p:cTn id="28" dur="500"/>
                                        <p:tgtEl>
                                          <p:spTgt spid="106500">
                                            <p:txEl>
                                              <p:pRg st="0" end="0"/>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6500">
                                            <p:txEl>
                                              <p:pRg st="1" end="1"/>
                                            </p:txEl>
                                          </p:spTgt>
                                        </p:tgtEl>
                                        <p:attrNameLst>
                                          <p:attrName>style.visibility</p:attrName>
                                        </p:attrNameLst>
                                      </p:cBhvr>
                                      <p:to>
                                        <p:strVal val="visible"/>
                                      </p:to>
                                    </p:set>
                                    <p:animEffect transition="in" filter="wipe(left)">
                                      <p:cBhvr>
                                        <p:cTn id="31" dur="500"/>
                                        <p:tgtEl>
                                          <p:spTgt spid="106500">
                                            <p:txEl>
                                              <p:pRg st="1" end="1"/>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6500">
                                            <p:txEl>
                                              <p:pRg st="2" end="2"/>
                                            </p:txEl>
                                          </p:spTgt>
                                        </p:tgtEl>
                                        <p:attrNameLst>
                                          <p:attrName>style.visibility</p:attrName>
                                        </p:attrNameLst>
                                      </p:cBhvr>
                                      <p:to>
                                        <p:strVal val="visible"/>
                                      </p:to>
                                    </p:set>
                                    <p:animEffect transition="in" filter="wipe(left)">
                                      <p:cBhvr>
                                        <p:cTn id="34" dur="500"/>
                                        <p:tgtEl>
                                          <p:spTgt spid="106500">
                                            <p:txEl>
                                              <p:pRg st="2" end="2"/>
                                            </p:txEl>
                                          </p:spTgt>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06504"/>
                                        </p:tgtEl>
                                        <p:attrNameLst>
                                          <p:attrName>style.visibility</p:attrName>
                                        </p:attrNameLst>
                                      </p:cBhvr>
                                      <p:to>
                                        <p:strVal val="visible"/>
                                      </p:to>
                                    </p:set>
                                    <p:animEffect transition="in" filter="wipe(left)">
                                      <p:cBhvr>
                                        <p:cTn id="38" dur="500"/>
                                        <p:tgtEl>
                                          <p:spTgt spid="106504"/>
                                        </p:tgtEl>
                                      </p:cBhvr>
                                    </p:animEffect>
                                  </p:childTnLst>
                                </p:cTn>
                              </p:par>
                              <p:par>
                                <p:cTn id="39" presetID="19" presetClass="entr" presetSubtype="10" fill="hold" grpId="0" nodeType="withEffect">
                                  <p:stCondLst>
                                    <p:cond delay="0"/>
                                  </p:stCondLst>
                                  <p:childTnLst>
                                    <p:set>
                                      <p:cBhvr>
                                        <p:cTn id="40" dur="1" fill="hold">
                                          <p:stCondLst>
                                            <p:cond delay="0"/>
                                          </p:stCondLst>
                                        </p:cTn>
                                        <p:tgtEl>
                                          <p:spTgt spid="106505"/>
                                        </p:tgtEl>
                                        <p:attrNameLst>
                                          <p:attrName>style.visibility</p:attrName>
                                        </p:attrNameLst>
                                      </p:cBhvr>
                                      <p:to>
                                        <p:strVal val="visible"/>
                                      </p:to>
                                    </p:set>
                                    <p:anim calcmode="lin" valueType="num">
                                      <p:cBhvr>
                                        <p:cTn id="41" dur="500" fill="hold"/>
                                        <p:tgtEl>
                                          <p:spTgt spid="106505"/>
                                        </p:tgtEl>
                                        <p:attrNameLst>
                                          <p:attrName>ppt_w</p:attrName>
                                        </p:attrNameLst>
                                      </p:cBhvr>
                                      <p:tavLst>
                                        <p:tav tm="0" fmla="#ppt_w*sin(2.5*pi*$)">
                                          <p:val>
                                            <p:fltVal val="0"/>
                                          </p:val>
                                        </p:tav>
                                        <p:tav tm="100000">
                                          <p:val>
                                            <p:fltVal val="1"/>
                                          </p:val>
                                        </p:tav>
                                      </p:tavLst>
                                    </p:anim>
                                    <p:anim calcmode="lin" valueType="num">
                                      <p:cBhvr>
                                        <p:cTn id="42" dur="500" fill="hold"/>
                                        <p:tgtEl>
                                          <p:spTgt spid="106505"/>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1000"/>
                            </p:stCondLst>
                            <p:childTnLst>
                              <p:par>
                                <p:cTn id="44" presetID="23" presetClass="entr" presetSubtype="16" fill="hold" nodeType="afterEffect">
                                  <p:stCondLst>
                                    <p:cond delay="0"/>
                                  </p:stCondLst>
                                  <p:childTnLst>
                                    <p:set>
                                      <p:cBhvr>
                                        <p:cTn id="45" dur="1" fill="hold">
                                          <p:stCondLst>
                                            <p:cond delay="0"/>
                                          </p:stCondLst>
                                        </p:cTn>
                                        <p:tgtEl>
                                          <p:spTgt spid="106502"/>
                                        </p:tgtEl>
                                        <p:attrNameLst>
                                          <p:attrName>style.visibility</p:attrName>
                                        </p:attrNameLst>
                                      </p:cBhvr>
                                      <p:to>
                                        <p:strVal val="visible"/>
                                      </p:to>
                                    </p:set>
                                    <p:anim calcmode="lin" valueType="num">
                                      <p:cBhvr>
                                        <p:cTn id="46" dur="500" fill="hold"/>
                                        <p:tgtEl>
                                          <p:spTgt spid="106502"/>
                                        </p:tgtEl>
                                        <p:attrNameLst>
                                          <p:attrName>ppt_w</p:attrName>
                                        </p:attrNameLst>
                                      </p:cBhvr>
                                      <p:tavLst>
                                        <p:tav tm="0">
                                          <p:val>
                                            <p:fltVal val="0"/>
                                          </p:val>
                                        </p:tav>
                                        <p:tav tm="100000">
                                          <p:val>
                                            <p:strVal val="#ppt_w"/>
                                          </p:val>
                                        </p:tav>
                                      </p:tavLst>
                                    </p:anim>
                                    <p:anim calcmode="lin" valueType="num">
                                      <p:cBhvr>
                                        <p:cTn id="47" dur="500" fill="hold"/>
                                        <p:tgtEl>
                                          <p:spTgt spid="106502"/>
                                        </p:tgtEl>
                                        <p:attrNameLst>
                                          <p:attrName>ppt_h</p:attrName>
                                        </p:attrNameLst>
                                      </p:cBhvr>
                                      <p:tavLst>
                                        <p:tav tm="0">
                                          <p:val>
                                            <p:fltVal val="0"/>
                                          </p:val>
                                        </p:tav>
                                        <p:tav tm="100000">
                                          <p:val>
                                            <p:strVal val="#ppt_h"/>
                                          </p:val>
                                        </p:tav>
                                      </p:tavLst>
                                    </p:anim>
                                  </p:childTnLst>
                                </p:cTn>
                              </p:par>
                            </p:childTnLst>
                          </p:cTn>
                        </p:par>
                        <p:par>
                          <p:cTn id="48" fill="hold" nodeType="afterGroup">
                            <p:stCondLst>
                              <p:cond delay="1500"/>
                            </p:stCondLst>
                            <p:childTnLst>
                              <p:par>
                                <p:cTn id="49" presetID="22" presetClass="entr" presetSubtype="8" fill="hold" nodeType="afterEffect">
                                  <p:stCondLst>
                                    <p:cond delay="1000"/>
                                  </p:stCondLst>
                                  <p:childTnLst>
                                    <p:set>
                                      <p:cBhvr>
                                        <p:cTn id="50" dur="1" fill="hold">
                                          <p:stCondLst>
                                            <p:cond delay="0"/>
                                          </p:stCondLst>
                                        </p:cTn>
                                        <p:tgtEl>
                                          <p:spTgt spid="106506"/>
                                        </p:tgtEl>
                                        <p:attrNameLst>
                                          <p:attrName>style.visibility</p:attrName>
                                        </p:attrNameLst>
                                      </p:cBhvr>
                                      <p:to>
                                        <p:strVal val="visible"/>
                                      </p:to>
                                    </p:set>
                                    <p:animEffect transition="in" filter="wipe(left)">
                                      <p:cBhvr>
                                        <p:cTn id="51" dur="500"/>
                                        <p:tgtEl>
                                          <p:spTgt spid="106506"/>
                                        </p:tgtEl>
                                      </p:cBhvr>
                                    </p:animEffect>
                                  </p:childTnLst>
                                </p:cTn>
                              </p:par>
                              <p:par>
                                <p:cTn id="52" presetID="19" presetClass="entr" presetSubtype="10" fill="hold" grpId="0" nodeType="withEffect">
                                  <p:stCondLst>
                                    <p:cond delay="1000"/>
                                  </p:stCondLst>
                                  <p:childTnLst>
                                    <p:set>
                                      <p:cBhvr>
                                        <p:cTn id="53" dur="1" fill="hold">
                                          <p:stCondLst>
                                            <p:cond delay="0"/>
                                          </p:stCondLst>
                                        </p:cTn>
                                        <p:tgtEl>
                                          <p:spTgt spid="106507"/>
                                        </p:tgtEl>
                                        <p:attrNameLst>
                                          <p:attrName>style.visibility</p:attrName>
                                        </p:attrNameLst>
                                      </p:cBhvr>
                                      <p:to>
                                        <p:strVal val="visible"/>
                                      </p:to>
                                    </p:set>
                                    <p:anim calcmode="lin" valueType="num">
                                      <p:cBhvr>
                                        <p:cTn id="54" dur="500" fill="hold"/>
                                        <p:tgtEl>
                                          <p:spTgt spid="106507"/>
                                        </p:tgtEl>
                                        <p:attrNameLst>
                                          <p:attrName>ppt_w</p:attrName>
                                        </p:attrNameLst>
                                      </p:cBhvr>
                                      <p:tavLst>
                                        <p:tav tm="0" fmla="#ppt_w*sin(2.5*pi*$)">
                                          <p:val>
                                            <p:fltVal val="0"/>
                                          </p:val>
                                        </p:tav>
                                        <p:tav tm="100000">
                                          <p:val>
                                            <p:fltVal val="1"/>
                                          </p:val>
                                        </p:tav>
                                      </p:tavLst>
                                    </p:anim>
                                    <p:anim calcmode="lin" valueType="num">
                                      <p:cBhvr>
                                        <p:cTn id="55" dur="500" fill="hold"/>
                                        <p:tgtEl>
                                          <p:spTgt spid="10650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p"/>
      <p:bldP spid="106505" grpId="0"/>
      <p:bldP spid="106507" grpId="0"/>
      <p:bldP spid="106508" grpId="0" animBg="1"/>
    </p:bldLst>
  </p:timing>
</p:sld>
</file>

<file path=ppt/theme/theme1.xml><?xml version="1.0" encoding="utf-8"?>
<a:theme xmlns:a="http://schemas.openxmlformats.org/drawingml/2006/main" name="bluedb">
  <a:themeElements>
    <a:clrScheme name="blued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bluedb">
      <a:majorFont>
        <a:latin typeface="Times New Roman"/>
        <a:ea typeface="黑体"/>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blued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ued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ued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ued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ued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ued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ued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bluedb</Template>
  <TotalTime>14458</TotalTime>
  <Words>2677</Words>
  <Application>Microsoft Office PowerPoint</Application>
  <PresentationFormat>宽屏</PresentationFormat>
  <Paragraphs>356</Paragraphs>
  <Slides>41</Slides>
  <Notes>19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3" baseType="lpstr">
      <vt:lpstr>Times New Roman</vt:lpstr>
      <vt:lpstr>Arial</vt:lpstr>
      <vt:lpstr>黑体</vt:lpstr>
      <vt:lpstr>Monotype Sorts</vt:lpstr>
      <vt:lpstr>宋体</vt:lpstr>
      <vt:lpstr>Times</vt:lpstr>
      <vt:lpstr>隶书</vt:lpstr>
      <vt:lpstr>Verdana</vt:lpstr>
      <vt:lpstr>Courier New</vt:lpstr>
      <vt:lpstr>Comic Sans MS</vt:lpstr>
      <vt:lpstr>bluedb</vt:lpstr>
      <vt:lpstr>位图图像</vt:lpstr>
      <vt:lpstr>PowerPoint 演示文稿</vt:lpstr>
      <vt:lpstr>本章学习内容</vt:lpstr>
      <vt:lpstr>何谓程序？ </vt:lpstr>
      <vt:lpstr>计算机能读懂的语言？ </vt:lpstr>
      <vt:lpstr>何谓程序设计语言  （programming language） ？ </vt:lpstr>
      <vt:lpstr>何谓程序员 （Programmer） ？</vt:lpstr>
      <vt:lpstr>程序开发步骤</vt:lpstr>
      <vt:lpstr>开发C程序的步骤</vt:lpstr>
      <vt:lpstr>如何让计算机读懂 程序设计语言？</vt:lpstr>
      <vt:lpstr>编译程序的执行过程？</vt:lpstr>
      <vt:lpstr>程序在计算机内部是如何运行的？</vt:lpstr>
      <vt:lpstr>高级语言的魅力</vt:lpstr>
      <vt:lpstr>C语言的产生背景和历程</vt:lpstr>
      <vt:lpstr>C语言的设计者</vt:lpstr>
      <vt:lpstr>C程序设计语言</vt:lpstr>
      <vt:lpstr>C程序设计语言</vt:lpstr>
      <vt:lpstr>认识 C语言从这里开始</vt:lpstr>
      <vt:lpstr>预处理命令</vt:lpstr>
      <vt:lpstr>预处理命令</vt:lpstr>
      <vt:lpstr>打印华氏温度与摄氏温度对照表</vt:lpstr>
      <vt:lpstr>打印华氏温度与摄氏温度对照表</vt:lpstr>
      <vt:lpstr>代码风格（Coding Stytle）</vt:lpstr>
      <vt:lpstr>如果没有代码风格，…</vt:lpstr>
      <vt:lpstr>C程序的三种编译环境</vt:lpstr>
      <vt:lpstr>C程序的三种编译环境</vt:lpstr>
      <vt:lpstr>C程序的三种编译环境</vt:lpstr>
      <vt:lpstr>PowerPoint 演示文稿</vt:lpstr>
      <vt:lpstr>PowerPoint 演示文稿</vt:lpstr>
      <vt:lpstr>PowerPoint 演示文稿</vt:lpstr>
      <vt:lpstr>PowerPoint 演示文稿</vt:lpstr>
      <vt:lpstr>C程序的三种编译环境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怎样学好编程？</vt:lpstr>
      <vt:lpstr>本章知识点小结</vt:lpstr>
      <vt:lpstr>作业</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Sunner Sun</dc:creator>
  <cp:lastModifiedBy>wu xiaoqiang</cp:lastModifiedBy>
  <cp:revision>317</cp:revision>
  <dcterms:created xsi:type="dcterms:W3CDTF">2003-08-29T03:23:54Z</dcterms:created>
  <dcterms:modified xsi:type="dcterms:W3CDTF">2018-10-29T05:26:40Z</dcterms:modified>
</cp:coreProperties>
</file>