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304" r:id="rId2"/>
    <p:sldId id="305" r:id="rId3"/>
    <p:sldId id="341" r:id="rId4"/>
    <p:sldId id="348" r:id="rId5"/>
    <p:sldId id="306" r:id="rId6"/>
    <p:sldId id="345" r:id="rId7"/>
    <p:sldId id="342" r:id="rId8"/>
    <p:sldId id="346" r:id="rId9"/>
    <p:sldId id="343" r:id="rId10"/>
    <p:sldId id="344" r:id="rId11"/>
    <p:sldId id="347" r:id="rId12"/>
    <p:sldId id="349" r:id="rId13"/>
    <p:sldId id="360" r:id="rId14"/>
    <p:sldId id="361" r:id="rId15"/>
    <p:sldId id="368" r:id="rId16"/>
    <p:sldId id="362" r:id="rId17"/>
    <p:sldId id="363" r:id="rId18"/>
    <p:sldId id="367" r:id="rId19"/>
    <p:sldId id="329" r:id="rId20"/>
    <p:sldId id="369" r:id="rId21"/>
    <p:sldId id="370" r:id="rId22"/>
    <p:sldId id="371" r:id="rId23"/>
    <p:sldId id="435" r:id="rId24"/>
    <p:sldId id="433" r:id="rId25"/>
    <p:sldId id="434" r:id="rId26"/>
    <p:sldId id="350" r:id="rId27"/>
    <p:sldId id="351" r:id="rId28"/>
    <p:sldId id="352" r:id="rId29"/>
    <p:sldId id="278" r:id="rId30"/>
    <p:sldId id="322" r:id="rId31"/>
    <p:sldId id="321" r:id="rId32"/>
    <p:sldId id="312" r:id="rId33"/>
    <p:sldId id="366" r:id="rId34"/>
    <p:sldId id="286" r:id="rId35"/>
    <p:sldId id="283" r:id="rId36"/>
    <p:sldId id="372" r:id="rId37"/>
    <p:sldId id="287" r:id="rId38"/>
    <p:sldId id="314" r:id="rId39"/>
    <p:sldId id="323" r:id="rId40"/>
    <p:sldId id="338" r:id="rId41"/>
    <p:sldId id="373" r:id="rId42"/>
    <p:sldId id="332" r:id="rId43"/>
    <p:sldId id="331" r:id="rId44"/>
    <p:sldId id="374" r:id="rId45"/>
    <p:sldId id="381" r:id="rId46"/>
    <p:sldId id="382" r:id="rId47"/>
    <p:sldId id="383" r:id="rId48"/>
    <p:sldId id="384" r:id="rId49"/>
    <p:sldId id="389" r:id="rId50"/>
    <p:sldId id="385" r:id="rId51"/>
    <p:sldId id="386" r:id="rId52"/>
    <p:sldId id="387" r:id="rId53"/>
    <p:sldId id="388" r:id="rId54"/>
    <p:sldId id="394" r:id="rId55"/>
    <p:sldId id="395" r:id="rId56"/>
    <p:sldId id="399" r:id="rId57"/>
    <p:sldId id="396" r:id="rId58"/>
    <p:sldId id="400" r:id="rId59"/>
    <p:sldId id="397" r:id="rId60"/>
    <p:sldId id="401" r:id="rId61"/>
    <p:sldId id="402" r:id="rId62"/>
    <p:sldId id="403" r:id="rId63"/>
    <p:sldId id="404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3" r:id="rId72"/>
    <p:sldId id="414" r:id="rId73"/>
    <p:sldId id="415" r:id="rId74"/>
    <p:sldId id="436" r:id="rId75"/>
    <p:sldId id="437" r:id="rId76"/>
    <p:sldId id="416" r:id="rId77"/>
    <p:sldId id="419" r:id="rId78"/>
    <p:sldId id="430" r:id="rId79"/>
    <p:sldId id="431" r:id="rId80"/>
    <p:sldId id="432" r:id="rId81"/>
    <p:sldId id="292" r:id="rId82"/>
    <p:sldId id="422" r:id="rId83"/>
    <p:sldId id="423" r:id="rId84"/>
    <p:sldId id="424" r:id="rId85"/>
    <p:sldId id="425" r:id="rId86"/>
    <p:sldId id="426" r:id="rId87"/>
    <p:sldId id="317" r:id="rId88"/>
    <p:sldId id="298" r:id="rId89"/>
    <p:sldId id="427" r:id="rId90"/>
    <p:sldId id="429" r:id="rId91"/>
    <p:sldId id="428" r:id="rId92"/>
    <p:sldId id="438" r:id="rId93"/>
    <p:sldId id="318" r:id="rId94"/>
    <p:sldId id="375" r:id="rId95"/>
    <p:sldId id="376" r:id="rId96"/>
    <p:sldId id="302" r:id="rId97"/>
    <p:sldId id="269" r:id="rId98"/>
    <p:sldId id="326" r:id="rId99"/>
  </p:sldIdLst>
  <p:sldSz cx="12192000" cy="6858000"/>
  <p:notesSz cx="6670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0000"/>
    <a:srgbClr val="996600"/>
    <a:srgbClr val="FFFFCC"/>
    <a:srgbClr val="CCFFFF"/>
    <a:srgbClr val="66CCFF"/>
    <a:srgbClr val="CCECFF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9839" autoAdjust="0"/>
  </p:normalViewPr>
  <p:slideViewPr>
    <p:cSldViewPr>
      <p:cViewPr varScale="1">
        <p:scale>
          <a:sx n="115" d="100"/>
          <a:sy n="115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7.xml"/><Relationship Id="rId13" Type="http://schemas.openxmlformats.org/officeDocument/2006/relationships/slide" Target="slides/slide64.xml"/><Relationship Id="rId18" Type="http://schemas.openxmlformats.org/officeDocument/2006/relationships/slide" Target="slides/slide72.xml"/><Relationship Id="rId26" Type="http://schemas.openxmlformats.org/officeDocument/2006/relationships/slide" Target="slides/slide86.xml"/><Relationship Id="rId3" Type="http://schemas.openxmlformats.org/officeDocument/2006/relationships/slide" Target="slides/slide48.xml"/><Relationship Id="rId21" Type="http://schemas.openxmlformats.org/officeDocument/2006/relationships/slide" Target="slides/slide78.xml"/><Relationship Id="rId7" Type="http://schemas.openxmlformats.org/officeDocument/2006/relationships/slide" Target="slides/slide55.xml"/><Relationship Id="rId12" Type="http://schemas.openxmlformats.org/officeDocument/2006/relationships/slide" Target="slides/slide61.xml"/><Relationship Id="rId17" Type="http://schemas.openxmlformats.org/officeDocument/2006/relationships/slide" Target="slides/slide70.xml"/><Relationship Id="rId25" Type="http://schemas.openxmlformats.org/officeDocument/2006/relationships/slide" Target="slides/slide85.xml"/><Relationship Id="rId2" Type="http://schemas.openxmlformats.org/officeDocument/2006/relationships/slide" Target="slides/slide46.xml"/><Relationship Id="rId16" Type="http://schemas.openxmlformats.org/officeDocument/2006/relationships/slide" Target="slides/slide69.xml"/><Relationship Id="rId20" Type="http://schemas.openxmlformats.org/officeDocument/2006/relationships/slide" Target="slides/slide76.xml"/><Relationship Id="rId29" Type="http://schemas.openxmlformats.org/officeDocument/2006/relationships/slide" Target="slides/slide92.xml"/><Relationship Id="rId1" Type="http://schemas.openxmlformats.org/officeDocument/2006/relationships/slide" Target="slides/slide45.xml"/><Relationship Id="rId6" Type="http://schemas.openxmlformats.org/officeDocument/2006/relationships/slide" Target="slides/slide52.xml"/><Relationship Id="rId11" Type="http://schemas.openxmlformats.org/officeDocument/2006/relationships/slide" Target="slides/slide60.xml"/><Relationship Id="rId24" Type="http://schemas.openxmlformats.org/officeDocument/2006/relationships/slide" Target="slides/slide84.xml"/><Relationship Id="rId5" Type="http://schemas.openxmlformats.org/officeDocument/2006/relationships/slide" Target="slides/slide51.xml"/><Relationship Id="rId15" Type="http://schemas.openxmlformats.org/officeDocument/2006/relationships/slide" Target="slides/slide68.xml"/><Relationship Id="rId23" Type="http://schemas.openxmlformats.org/officeDocument/2006/relationships/slide" Target="slides/slide80.xml"/><Relationship Id="rId28" Type="http://schemas.openxmlformats.org/officeDocument/2006/relationships/slide" Target="slides/slide91.xml"/><Relationship Id="rId10" Type="http://schemas.openxmlformats.org/officeDocument/2006/relationships/slide" Target="slides/slide59.xml"/><Relationship Id="rId19" Type="http://schemas.openxmlformats.org/officeDocument/2006/relationships/slide" Target="slides/slide73.xml"/><Relationship Id="rId4" Type="http://schemas.openxmlformats.org/officeDocument/2006/relationships/slide" Target="slides/slide50.xml"/><Relationship Id="rId9" Type="http://schemas.openxmlformats.org/officeDocument/2006/relationships/slide" Target="slides/slide58.xml"/><Relationship Id="rId14" Type="http://schemas.openxmlformats.org/officeDocument/2006/relationships/slide" Target="slides/slide65.xml"/><Relationship Id="rId22" Type="http://schemas.openxmlformats.org/officeDocument/2006/relationships/slide" Target="slides/slide79.xml"/><Relationship Id="rId27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A1189DB-CDCB-46D1-A695-E40447B9C5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228B9D6-F555-4414-9C9A-FDED6267C4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45B1C07-A359-4E41-B053-3634E03001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BAC1F5C6-3089-4B96-9E1D-F678F47A7A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B5CDEB6F-6E05-45F8-9BE2-7F5A954E4B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3F07477-780A-46D4-9BF8-A9AEA671F5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01673A-181C-4C10-BF51-DECD7C26E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4716463"/>
            <a:ext cx="5335587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4B78FFF-646E-4AE7-93FC-5D82DE6275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C81E3B9-2C7D-45B5-A5E1-C663B9802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命名风格的选择主要依照习惯。比如在</a:t>
            </a:r>
            <a:r>
              <a:rPr lang="en-US" altLang="zh-CN"/>
              <a:t>Unix/Linux</a:t>
            </a:r>
            <a:r>
              <a:rPr lang="zh-CN" altLang="en-US"/>
              <a:t>下，</a:t>
            </a:r>
            <a:r>
              <a:rPr lang="en-US" altLang="zh-CN"/>
              <a:t>variable_name</a:t>
            </a:r>
            <a:r>
              <a:rPr lang="zh-CN" altLang="en-US"/>
              <a:t>的形式就多见，而在</a:t>
            </a:r>
            <a:r>
              <a:rPr lang="en-US" altLang="zh-CN"/>
              <a:t>Windows</a:t>
            </a:r>
            <a:r>
              <a:rPr lang="zh-CN" altLang="en-US"/>
              <a:t>下，广泛采用的是基于</a:t>
            </a:r>
            <a:r>
              <a:rPr lang="en-US" altLang="zh-CN"/>
              <a:t>VariableName</a:t>
            </a:r>
            <a:r>
              <a:rPr lang="zh-CN" altLang="en-US"/>
              <a:t>形式的匈牙利命名法。</a:t>
            </a:r>
            <a:r>
              <a:rPr lang="en-US" altLang="zh-CN"/>
              <a:t>Java</a:t>
            </a:r>
            <a:r>
              <a:rPr lang="zh-CN" altLang="en-US"/>
              <a:t>语言里常用</a:t>
            </a:r>
            <a:r>
              <a:rPr lang="en-US" altLang="zh-CN"/>
              <a:t>variableName</a:t>
            </a:r>
            <a:r>
              <a:rPr lang="zh-CN" altLang="en-US"/>
              <a:t>形式。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7DA58E2-FD71-43E8-AFAF-8D1980C927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F412E5C-DA38-434D-9358-985551721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为什么是</a:t>
            </a:r>
            <a:r>
              <a:rPr lang="en-US" altLang="zh-CN"/>
              <a:t>1024</a:t>
            </a:r>
            <a:r>
              <a:rPr lang="zh-CN" altLang="en-US"/>
              <a:t>而不是更容易计算的</a:t>
            </a:r>
            <a:r>
              <a:rPr lang="en-US" altLang="zh-CN"/>
              <a:t>1000</a:t>
            </a:r>
            <a:r>
              <a:rPr lang="zh-CN" altLang="en-US"/>
              <a:t>？</a:t>
            </a:r>
          </a:p>
          <a:p>
            <a:pPr eaLnBrk="1" hangingPunct="1"/>
            <a:r>
              <a:rPr lang="zh-CN" altLang="en-US"/>
              <a:t>为什么是</a:t>
            </a:r>
            <a:r>
              <a:rPr lang="en-US" altLang="zh-CN"/>
              <a:t>8</a:t>
            </a:r>
            <a:r>
              <a:rPr lang="zh-CN" altLang="en-US"/>
              <a:t>而不是更直观的</a:t>
            </a:r>
            <a:r>
              <a:rPr lang="en-US" altLang="zh-CN"/>
              <a:t>10</a:t>
            </a:r>
            <a:r>
              <a:rPr lang="zh-CN" altLang="en-US"/>
              <a:t>？</a:t>
            </a:r>
          </a:p>
          <a:p>
            <a:pPr eaLnBrk="1" hangingPunct="1"/>
            <a:r>
              <a:rPr lang="zh-CN" altLang="en-US"/>
              <a:t>这将在计算机原理课解答。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C8F9E66-EACE-4610-A6E6-F151533C8C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33BBCA3-09F4-447D-A457-DEB024ADD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未来的趋势是任何字符，无论英文、中文还是其它文字，都用两个字节来表示。这种编码叫做</a:t>
            </a:r>
            <a:r>
              <a:rPr lang="en-US" altLang="zh-CN"/>
              <a:t>UNICODE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42E17AD-9B1E-4D64-87D5-D40FE295A8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33DD2AB-CB88-4FE9-B4B7-69B92A5F5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6C7A24C-2AD2-4949-9D89-9E08CECD16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F8EAEFB-1933-4697-8AD7-334EB14BC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教材</a:t>
            </a:r>
            <a:r>
              <a:rPr lang="en-US" altLang="zh-CN"/>
              <a:t>P229</a:t>
            </a:r>
            <a:r>
              <a:rPr lang="zh-CN" altLang="en-US"/>
              <a:t>页有对各种类型变量取值范围的描述。在程序中最好的确定范围的方法就是使用这些宏。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73D2DDD-E62B-4E45-8B02-486249379E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44DAAB8-5E0A-477D-8E64-400F65E61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/>
            <a:r>
              <a:rPr lang="zh-CN" altLang="en-US"/>
              <a:t>对此表的详细说明见教材</a:t>
            </a:r>
            <a:r>
              <a:rPr lang="en-US" altLang="zh-CN"/>
              <a:t>P229</a:t>
            </a:r>
            <a:r>
              <a:rPr lang="zh-CN" altLang="en-US"/>
              <a:t>页。更深入的内容将在计算机原理课讲述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5B18704-34B0-4E3F-9746-AF7CACA868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115ECF-823B-47AD-BCBF-4EC4B2B3F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/>
            <a:r>
              <a:rPr lang="zh-CN" altLang="en-US"/>
              <a:t>对此表的详细说明见教材</a:t>
            </a:r>
            <a:r>
              <a:rPr lang="en-US" altLang="zh-CN"/>
              <a:t>P229</a:t>
            </a:r>
            <a:r>
              <a:rPr lang="zh-CN" altLang="en-US"/>
              <a:t>页。更深入的内容将在计算机原理课讲述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86885" y="2203450"/>
            <a:ext cx="10418233" cy="1295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937000"/>
            <a:ext cx="10261600" cy="2032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Monotype Sorts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359AAB-54EA-48B5-83B4-5443478EF8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fld id="{4D04E143-E629-467B-BF6C-7DDA2A87FB2D}" type="datetime1">
              <a:rPr lang="zh-CN" altLang="en-US"/>
              <a:pPr>
                <a:defRPr/>
              </a:pPr>
              <a:t>2018/10/29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7256C6-00D5-4779-BAFE-B5CA65ED70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wrap="none" lIns="92075" tIns="46037" rIns="92075" bIns="46037" anchor="ctr"/>
          <a:lstStyle>
            <a:lvl1pPr algn="ctr" eaLnBrk="0"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556FAE-F916-4D41-A1BE-04C3505693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1DF679D-4605-4061-A996-8630038ECF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8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25E73-7B89-45DE-B6A2-7AC60D3028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38370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5851" y="620713"/>
            <a:ext cx="2599267" cy="5688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8051" y="620713"/>
            <a:ext cx="7594600" cy="5688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A052CB-A03C-4619-B48E-32AE70557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96931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620714"/>
            <a:ext cx="10397067" cy="8397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97039"/>
            <a:ext cx="10363200" cy="4611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AC17A-BEC4-412A-92BC-01677827E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106204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BD24F-C447-4783-927D-C83351DD68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27920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CB2B5-A29E-4AB0-A8C5-F28D8132BD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194904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97039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97039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963AD-3891-4568-AAC1-3AFBA3BE12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397097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B5FF879-11D4-4DFA-9BD3-516AFDA629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126724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93936-CC2D-4D78-BF44-81EF79D93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224825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6DD3C2-980F-4AA0-8673-9E8C4C9CDD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600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A2F5C-C99E-48B4-9E62-77B8D3B517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19229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25BDC-D224-464A-99D1-DDB92437A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3888" y="6324600"/>
            <a:ext cx="3263900" cy="27305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b="1">
                <a:effectLst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en-US" altLang="zh-CN"/>
              <a:t>HIT-C Programming</a:t>
            </a:r>
            <a:r>
              <a:rPr lang="en-US" altLang="zh-CN">
                <a:latin typeface="+mn-lt"/>
              </a:rPr>
              <a:t>				 		</a:t>
            </a:r>
          </a:p>
        </p:txBody>
      </p:sp>
    </p:spTree>
    <p:extLst>
      <p:ext uri="{BB962C8B-B14F-4D97-AF65-F5344CB8AC3E}">
        <p14:creationId xmlns:p14="http://schemas.microsoft.com/office/powerpoint/2010/main" val="13890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521F6454-0340-4E4E-8239-EB1022075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620713"/>
            <a:ext cx="10396538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E17C2C-264C-4CCB-B9FE-6276400B7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97038"/>
            <a:ext cx="103632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09FF8C41-ECDD-4063-BC1A-AF34DDAF32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37600" y="63373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E8CD23D6-57D2-464B-9221-FDE0F3004160}" type="slidenum">
              <a:rPr lang="zh-CN" altLang="en-US" sz="1400" b="0" smtClean="0">
                <a:solidFill>
                  <a:schemeClr val="tx1"/>
                </a:solidFill>
                <a:latin typeface="Times" panose="02020603050405020304" pitchFamily="18" charset="0"/>
              </a:rPr>
              <a:pPr algn="r">
                <a:defRPr/>
              </a:pPr>
              <a:t>‹#›</a:t>
            </a:fld>
            <a:r>
              <a:rPr lang="en-US" altLang="zh-CN" sz="1400" b="0">
                <a:solidFill>
                  <a:schemeClr val="tx1"/>
                </a:solidFill>
                <a:latin typeface="Times" panose="02020603050405020304" pitchFamily="18" charset="0"/>
              </a:rPr>
              <a:t>/98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74650" indent="-3746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800" b="1">
          <a:solidFill>
            <a:srgbClr val="3366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5090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400" b="1">
          <a:solidFill>
            <a:srgbClr val="CC00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333500" indent="-292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752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2288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6860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31432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6004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40576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4CCF026B-A563-4D6B-BCB7-09FFFA7FAF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388" y="3717925"/>
            <a:ext cx="8820150" cy="8636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zh-CN" altLang="en-US" sz="44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4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44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章 数据类型、运算符与表达式</a:t>
            </a:r>
          </a:p>
        </p:txBody>
      </p:sp>
      <p:sp>
        <p:nvSpPr>
          <p:cNvPr id="124934" name="WordArt 6">
            <a:extLst>
              <a:ext uri="{FF2B5EF4-FFF2-40B4-BE49-F238E27FC236}">
                <a16:creationId xmlns:a16="http://schemas.microsoft.com/office/drawing/2014/main" id="{424170E0-5AF7-450E-8CF4-E23B3854C66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51584" y="2204864"/>
            <a:ext cx="7561262" cy="1223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3600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sz="3600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语言大学实用教程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>
            <a:extLst>
              <a:ext uri="{FF2B5EF4-FFF2-40B4-BE49-F238E27FC236}">
                <a16:creationId xmlns:a16="http://schemas.microsoft.com/office/drawing/2014/main" id="{A3EA3A71-4DC7-49F6-8173-F1394B255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97038"/>
            <a:ext cx="4752975" cy="461168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99"/>
                </a:solidFill>
                <a:ea typeface="宋体" pitchFamily="2" charset="-122"/>
              </a:rPr>
              <a:t>一个位有多大？</a:t>
            </a: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只能是“</a:t>
            </a:r>
            <a:r>
              <a:rPr lang="en-US" altLang="zh-CN" dirty="0">
                <a:ea typeface="宋体" pitchFamily="2" charset="-122"/>
              </a:rPr>
              <a:t>0”</a:t>
            </a:r>
            <a:r>
              <a:rPr lang="zh-CN" altLang="en-US" dirty="0">
                <a:ea typeface="宋体" pitchFamily="2" charset="-122"/>
              </a:rPr>
              <a:t>或者“</a:t>
            </a:r>
            <a:r>
              <a:rPr lang="en-US" altLang="zh-CN" dirty="0">
                <a:ea typeface="宋体" pitchFamily="2" charset="-122"/>
              </a:rPr>
              <a:t>1”</a:t>
            </a:r>
            <a:r>
              <a:rPr lang="zh-CN" altLang="en-US" dirty="0">
                <a:ea typeface="宋体" pitchFamily="2" charset="-122"/>
              </a:rPr>
              <a:t>，二进制</a:t>
            </a:r>
          </a:p>
          <a:p>
            <a:pPr lvl="1">
              <a:buFontTx/>
              <a:buNone/>
              <a:defRPr/>
            </a:pPr>
            <a:endParaRPr lang="zh-CN" altLang="en-US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000099"/>
                </a:solidFill>
                <a:ea typeface="宋体" pitchFamily="2" charset="-122"/>
              </a:rPr>
              <a:t>一个字节有多大？</a:t>
            </a: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可以表示数字</a:t>
            </a:r>
            <a:r>
              <a:rPr lang="en-US" altLang="zh-CN" dirty="0">
                <a:ea typeface="宋体" pitchFamily="2" charset="-122"/>
              </a:rPr>
              <a:t>0~255</a:t>
            </a:r>
            <a:r>
              <a:rPr lang="zh-CN" altLang="en-US" dirty="0">
                <a:ea typeface="宋体" pitchFamily="2" charset="-122"/>
              </a:rPr>
              <a:t>之间的整数</a:t>
            </a: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保存一个字符（英文字母、数字、符号）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ASCII</a:t>
            </a:r>
            <a:r>
              <a:rPr lang="zh-CN" altLang="en-US" dirty="0">
                <a:ea typeface="宋体" pitchFamily="2" charset="-122"/>
              </a:rPr>
              <a:t>（美国标准信息交换码）编码</a:t>
            </a:r>
          </a:p>
        </p:txBody>
      </p:sp>
      <p:pic>
        <p:nvPicPr>
          <p:cNvPr id="27651" name="Picture 4" descr="j0103172[1]">
            <a:extLst>
              <a:ext uri="{FF2B5EF4-FFF2-40B4-BE49-F238E27FC236}">
                <a16:creationId xmlns:a16="http://schemas.microsoft.com/office/drawing/2014/main" id="{2310BFC3-D64D-4DC0-A5F1-E0620057F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423988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3" name="Rectangle 7">
            <a:extLst>
              <a:ext uri="{FF2B5EF4-FFF2-40B4-BE49-F238E27FC236}">
                <a16:creationId xmlns:a16="http://schemas.microsoft.com/office/drawing/2014/main" id="{97AD1FCB-6162-4EDB-8D98-798AEE04C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6350" y="620713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如何衡量变量所占空间大小？</a:t>
            </a:r>
            <a:endParaRPr lang="en-US" altLang="zh-CN"/>
          </a:p>
        </p:txBody>
      </p:sp>
      <p:pic>
        <p:nvPicPr>
          <p:cNvPr id="203784" name="Picture 8">
            <a:extLst>
              <a:ext uri="{FF2B5EF4-FFF2-40B4-BE49-F238E27FC236}">
                <a16:creationId xmlns:a16="http://schemas.microsoft.com/office/drawing/2014/main" id="{1FC5FF4D-858D-42CD-A875-CE9397CB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3429000"/>
            <a:ext cx="38512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>
            <a:extLst>
              <a:ext uri="{FF2B5EF4-FFF2-40B4-BE49-F238E27FC236}">
                <a16:creationId xmlns:a16="http://schemas.microsoft.com/office/drawing/2014/main" id="{336C67CC-C9F6-4D03-A3C1-6D241B93D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600200"/>
            <a:ext cx="5472113" cy="2971800"/>
          </a:xfrm>
        </p:spPr>
        <p:txBody>
          <a:bodyPr lIns="91440" tIns="45720" rIns="91440" bIns="45720"/>
          <a:lstStyle/>
          <a:p>
            <a:pPr marL="293688" indent="-293688">
              <a:defRPr/>
            </a:pPr>
            <a:r>
              <a:rPr lang="zh-CN" altLang="en-US" sz="3200" dirty="0">
                <a:solidFill>
                  <a:srgbClr val="000099"/>
                </a:solidFill>
                <a:ea typeface="宋体" pitchFamily="2" charset="-122"/>
              </a:rPr>
              <a:t>变量必须声明后才能使用</a:t>
            </a:r>
            <a:r>
              <a:rPr lang="en-US" altLang="zh-CN" sz="3200" dirty="0">
                <a:solidFill>
                  <a:srgbClr val="000099"/>
                </a:solidFill>
                <a:ea typeface="宋体" pitchFamily="2" charset="-122"/>
              </a:rPr>
              <a:t>:</a:t>
            </a:r>
          </a:p>
          <a:p>
            <a:pPr marL="1027113" lvl="1" indent="-455613">
              <a:lnSpc>
                <a:spcPct val="0"/>
              </a:lnSpc>
              <a:buFontTx/>
              <a:buNone/>
              <a:defRPr/>
            </a:pPr>
            <a:r>
              <a:rPr lang="en-US" altLang="zh-CN" b="0" dirty="0">
                <a:ea typeface="宋体" pitchFamily="2" charset="-122"/>
              </a:rPr>
              <a:t> </a:t>
            </a:r>
          </a:p>
          <a:p>
            <a:pPr marL="1027113" lvl="1" indent="-455613">
              <a:buFontTx/>
              <a:buNone/>
              <a:defRPr/>
            </a:pPr>
            <a:r>
              <a:rPr lang="zh-CN" altLang="en-US" sz="3200" dirty="0">
                <a:solidFill>
                  <a:srgbClr val="FC2906"/>
                </a:solidFill>
                <a:ea typeface="宋体" pitchFamily="2" charset="-122"/>
              </a:rPr>
              <a:t>         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变量类型   变量名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</p:txBody>
      </p:sp>
      <p:sp>
        <p:nvSpPr>
          <p:cNvPr id="208900" name="Text Box 4">
            <a:extLst>
              <a:ext uri="{FF2B5EF4-FFF2-40B4-BE49-F238E27FC236}">
                <a16:creationId xmlns:a16="http://schemas.microsoft.com/office/drawing/2014/main" id="{7EC01097-AC8A-4438-B59E-68983BE55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933825"/>
            <a:ext cx="4752975" cy="19510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55563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:</a:t>
            </a:r>
            <a:r>
              <a:rPr lang="en-US" altLang="zh-CN" sz="3200" b="0" dirty="0">
                <a:solidFill>
                  <a:schemeClr val="tx1"/>
                </a:solidFill>
              </a:rPr>
              <a:t>	</a:t>
            </a:r>
          </a:p>
          <a:p>
            <a:pPr indent="55563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int sum;</a:t>
            </a:r>
          </a:p>
          <a:p>
            <a:pPr indent="55563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int </a:t>
            </a:r>
            <a:r>
              <a:rPr lang="en-US" altLang="zh-CN" sz="3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x,y,sum</a:t>
            </a:r>
            <a:r>
              <a:rPr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=0;</a:t>
            </a:r>
          </a:p>
          <a:p>
            <a:pPr indent="55563" eaLnBrk="1" hangingPunct="1">
              <a:lnSpc>
                <a:spcPct val="6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lang="zh-CN" altLang="en-US" sz="2400" b="0" dirty="0">
              <a:solidFill>
                <a:srgbClr val="000099"/>
              </a:solidFill>
              <a:latin typeface="Courier New" pitchFamily="49" charset="0"/>
              <a:cs typeface="Arial" charset="0"/>
            </a:endParaRPr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A8BF71DA-A6E3-4AA0-A4A4-E037E794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349500"/>
            <a:ext cx="34925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03" name="Rectangle 7">
            <a:extLst>
              <a:ext uri="{FF2B5EF4-FFF2-40B4-BE49-F238E27FC236}">
                <a16:creationId xmlns:a16="http://schemas.microsoft.com/office/drawing/2014/main" id="{B3DBDAD5-1504-463C-8AB7-353BE47DD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变量声明</a:t>
            </a:r>
            <a:r>
              <a:rPr lang="en-US" altLang="zh-CN" sz="4000"/>
              <a:t>(Variable Declaration)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214EE42B-F736-4F19-A8C4-1E651A306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变量声明</a:t>
            </a:r>
            <a:r>
              <a:rPr lang="en-US" altLang="zh-CN" sz="4000"/>
              <a:t>(</a:t>
            </a:r>
            <a:r>
              <a:rPr lang="en-US" altLang="zh-CN">
                <a:ea typeface="宋体" pitchFamily="2" charset="-122"/>
              </a:rPr>
              <a:t>Variable Declaration</a:t>
            </a:r>
            <a:r>
              <a:rPr lang="en-US" altLang="zh-CN" sz="4000"/>
              <a:t>)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2C1EB43A-8CA2-47AA-A18F-2D957DF28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771650"/>
            <a:ext cx="5256212" cy="4681538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使用变量的基本原则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变量必须先定义，后使用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所有变量必须在第一条可执行语句前定义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声明的顺序无关紧要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一条声明语句可声明若干个同类型的变量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声明变量是初始化变量的最好时机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不被初始化的变量，其值为随机数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		</a:t>
            </a:r>
            <a:endParaRPr lang="zh-CN" altLang="en-US" sz="20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10950" name="AutoShape 6">
            <a:extLst>
              <a:ext uri="{FF2B5EF4-FFF2-40B4-BE49-F238E27FC236}">
                <a16:creationId xmlns:a16="http://schemas.microsoft.com/office/drawing/2014/main" id="{998E5E96-99F3-4BAA-A6F6-2225DC86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941888"/>
            <a:ext cx="2881312" cy="647700"/>
          </a:xfrm>
          <a:prstGeom prst="cloudCallout">
            <a:avLst>
              <a:gd name="adj1" fmla="val -35343"/>
              <a:gd name="adj2" fmla="val -160537"/>
            </a:avLst>
          </a:prstGeom>
          <a:solidFill>
            <a:srgbClr val="FFCC99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结果会是什么？</a:t>
            </a:r>
            <a:endParaRPr lang="en-US" altLang="zh-CN" sz="18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25" name="Picture 9">
            <a:extLst>
              <a:ext uri="{FF2B5EF4-FFF2-40B4-BE49-F238E27FC236}">
                <a16:creationId xmlns:a16="http://schemas.microsoft.com/office/drawing/2014/main" id="{D10462D6-10AE-4B05-BB20-D736410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63" y="1909763"/>
            <a:ext cx="34782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>
            <a:extLst>
              <a:ext uri="{FF2B5EF4-FFF2-40B4-BE49-F238E27FC236}">
                <a16:creationId xmlns:a16="http://schemas.microsoft.com/office/drawing/2014/main" id="{97073286-B9FF-4D4D-8D39-8F5D4293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828800"/>
            <a:ext cx="7696200" cy="4300538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例</a:t>
            </a:r>
            <a:r>
              <a:rPr lang="en-US" altLang="zh-CN" sz="3600" dirty="0">
                <a:solidFill>
                  <a:schemeClr val="tx1"/>
                </a:solidFill>
              </a:rPr>
              <a:t>:</a:t>
            </a:r>
          </a:p>
          <a:p>
            <a:pPr indent="55563">
              <a:defRPr/>
            </a:pPr>
            <a:r>
              <a:rPr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number1, number2;</a:t>
            </a:r>
          </a:p>
          <a:p>
            <a:pPr indent="55563">
              <a:defRPr/>
            </a:pPr>
            <a:endParaRPr lang="en-US" altLang="zh-CN" sz="32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indent="55563">
              <a:defRPr/>
            </a:pPr>
            <a:r>
              <a:rPr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number1 = 25;</a:t>
            </a:r>
          </a:p>
          <a:p>
            <a:pPr indent="55563">
              <a:defRPr/>
            </a:pPr>
            <a:r>
              <a:rPr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number2 = 23;</a:t>
            </a:r>
          </a:p>
          <a:p>
            <a:pPr indent="55563">
              <a:defRPr/>
            </a:pPr>
            <a:r>
              <a:rPr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number1 = number2;</a:t>
            </a:r>
          </a:p>
          <a:p>
            <a:pPr indent="55563">
              <a:defRPr/>
            </a:pPr>
            <a:r>
              <a:rPr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…</a:t>
            </a:r>
          </a:p>
          <a:p>
            <a:pPr indent="55563">
              <a:defRPr/>
            </a:pPr>
            <a:r>
              <a:rPr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…	</a:t>
            </a:r>
          </a:p>
        </p:txBody>
      </p:sp>
      <p:sp>
        <p:nvSpPr>
          <p:cNvPr id="227332" name="Line 4">
            <a:extLst>
              <a:ext uri="{FF2B5EF4-FFF2-40B4-BE49-F238E27FC236}">
                <a16:creationId xmlns:a16="http://schemas.microsoft.com/office/drawing/2014/main" id="{A412B687-17DA-4675-819A-11B08695C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609600" cy="0"/>
          </a:xfrm>
          <a:prstGeom prst="line">
            <a:avLst/>
          </a:prstGeom>
          <a:noFill/>
          <a:ln w="57150">
            <a:solidFill>
              <a:srgbClr val="FC290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7333" name="Line 5">
            <a:extLst>
              <a:ext uri="{FF2B5EF4-FFF2-40B4-BE49-F238E27FC236}">
                <a16:creationId xmlns:a16="http://schemas.microsoft.com/office/drawing/2014/main" id="{F4660959-56B3-4DF7-9985-CC3E46ED6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86200"/>
            <a:ext cx="609600" cy="0"/>
          </a:xfrm>
          <a:prstGeom prst="line">
            <a:avLst/>
          </a:prstGeom>
          <a:noFill/>
          <a:ln w="57150">
            <a:solidFill>
              <a:srgbClr val="FC290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7334" name="Line 6">
            <a:extLst>
              <a:ext uri="{FF2B5EF4-FFF2-40B4-BE49-F238E27FC236}">
                <a16:creationId xmlns:a16="http://schemas.microsoft.com/office/drawing/2014/main" id="{841ACB50-8432-491F-9885-41B5AA656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43400"/>
            <a:ext cx="609600" cy="0"/>
          </a:xfrm>
          <a:prstGeom prst="line">
            <a:avLst/>
          </a:prstGeom>
          <a:noFill/>
          <a:ln w="57150">
            <a:solidFill>
              <a:srgbClr val="FC290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7335" name="Line 7">
            <a:extLst>
              <a:ext uri="{FF2B5EF4-FFF2-40B4-BE49-F238E27FC236}">
                <a16:creationId xmlns:a16="http://schemas.microsoft.com/office/drawing/2014/main" id="{F1D8AD39-D338-4F2E-BA4E-57F6FC388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76800"/>
            <a:ext cx="609600" cy="0"/>
          </a:xfrm>
          <a:prstGeom prst="line">
            <a:avLst/>
          </a:prstGeom>
          <a:noFill/>
          <a:ln w="57150">
            <a:solidFill>
              <a:srgbClr val="FC290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11F39AB-5CE0-4783-B575-7DC18D4767AC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892550"/>
            <a:ext cx="2286000" cy="1212850"/>
            <a:chOff x="4032" y="2452"/>
            <a:chExt cx="1440" cy="764"/>
          </a:xfrm>
        </p:grpSpPr>
        <p:grpSp>
          <p:nvGrpSpPr>
            <p:cNvPr id="31756" name="Group 9">
              <a:extLst>
                <a:ext uri="{FF2B5EF4-FFF2-40B4-BE49-F238E27FC236}">
                  <a16:creationId xmlns:a16="http://schemas.microsoft.com/office/drawing/2014/main" id="{FA2FADE6-0C3E-4E87-ADE4-2B362FE71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52"/>
              <a:ext cx="1440" cy="332"/>
              <a:chOff x="4032" y="2064"/>
              <a:chExt cx="1440" cy="332"/>
            </a:xfrm>
          </p:grpSpPr>
          <p:sp>
            <p:nvSpPr>
              <p:cNvPr id="31760" name="Text Box 10">
                <a:extLst>
                  <a:ext uri="{FF2B5EF4-FFF2-40B4-BE49-F238E27FC236}">
                    <a16:creationId xmlns:a16="http://schemas.microsoft.com/office/drawing/2014/main" id="{85E6871B-3920-4CB5-AC7A-CFA4D2F8D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064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2E287C"/>
                    </a:solidFill>
                  </a:rPr>
                  <a:t>number1</a:t>
                </a:r>
              </a:p>
            </p:txBody>
          </p:sp>
          <p:sp>
            <p:nvSpPr>
              <p:cNvPr id="31761" name="Text Box 11">
                <a:extLst>
                  <a:ext uri="{FF2B5EF4-FFF2-40B4-BE49-F238E27FC236}">
                    <a16:creationId xmlns:a16="http://schemas.microsoft.com/office/drawing/2014/main" id="{D487BCC8-797A-4AB6-A30F-B5CDA9658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064"/>
                <a:ext cx="576" cy="33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31757" name="Group 12">
              <a:extLst>
                <a:ext uri="{FF2B5EF4-FFF2-40B4-BE49-F238E27FC236}">
                  <a16:creationId xmlns:a16="http://schemas.microsoft.com/office/drawing/2014/main" id="{0588F6CA-B165-49CC-8492-EFF603263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884"/>
              <a:ext cx="1440" cy="332"/>
              <a:chOff x="4032" y="2064"/>
              <a:chExt cx="1440" cy="332"/>
            </a:xfrm>
          </p:grpSpPr>
          <p:sp>
            <p:nvSpPr>
              <p:cNvPr id="31758" name="Text Box 13">
                <a:extLst>
                  <a:ext uri="{FF2B5EF4-FFF2-40B4-BE49-F238E27FC236}">
                    <a16:creationId xmlns:a16="http://schemas.microsoft.com/office/drawing/2014/main" id="{8560D1C3-B462-4849-96BE-9E517E3DC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064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2E287C"/>
                    </a:solidFill>
                  </a:rPr>
                  <a:t>number2</a:t>
                </a:r>
              </a:p>
            </p:txBody>
          </p:sp>
          <p:sp>
            <p:nvSpPr>
              <p:cNvPr id="31759" name="Text Box 14">
                <a:extLst>
                  <a:ext uri="{FF2B5EF4-FFF2-40B4-BE49-F238E27FC236}">
                    <a16:creationId xmlns:a16="http://schemas.microsoft.com/office/drawing/2014/main" id="{4F948C78-407A-420D-96A6-153F1E8AF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064"/>
                <a:ext cx="576" cy="33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</p:grpSp>
      <p:sp>
        <p:nvSpPr>
          <p:cNvPr id="227343" name="Text Box 15">
            <a:extLst>
              <a:ext uri="{FF2B5EF4-FFF2-40B4-BE49-F238E27FC236}">
                <a16:creationId xmlns:a16="http://schemas.microsoft.com/office/drawing/2014/main" id="{6487CCC9-3864-4A67-8AF6-A467D38D0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890963"/>
            <a:ext cx="914400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7344" name="Text Box 16">
            <a:extLst>
              <a:ext uri="{FF2B5EF4-FFF2-40B4-BE49-F238E27FC236}">
                <a16:creationId xmlns:a16="http://schemas.microsoft.com/office/drawing/2014/main" id="{16085E03-35DF-4BC1-82AD-76B4CD760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890963"/>
            <a:ext cx="914400" cy="5286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7345" name="Text Box 17">
            <a:extLst>
              <a:ext uri="{FF2B5EF4-FFF2-40B4-BE49-F238E27FC236}">
                <a16:creationId xmlns:a16="http://schemas.microsoft.com/office/drawing/2014/main" id="{5EE53217-9542-4A51-AEC0-996F1BCE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4576763"/>
            <a:ext cx="914400" cy="5286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7348" name="Rectangle 20">
            <a:extLst>
              <a:ext uri="{FF2B5EF4-FFF2-40B4-BE49-F238E27FC236}">
                <a16:creationId xmlns:a16="http://schemas.microsoft.com/office/drawing/2014/main" id="{CD6DD470-4E7B-4459-B0FD-AC0BFCC20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20713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变量赋值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Assignment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3" grpId="0" animBg="1" autoUpdateAnimBg="0"/>
      <p:bldP spid="227344" grpId="0" animBg="1" autoUpdateAnimBg="0"/>
      <p:bldP spid="22734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>
            <a:extLst>
              <a:ext uri="{FF2B5EF4-FFF2-40B4-BE49-F238E27FC236}">
                <a16:creationId xmlns:a16="http://schemas.microsoft.com/office/drawing/2014/main" id="{7F550B23-140D-49FE-A00E-370CC03A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7924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5563" indent="-55563">
              <a:defRPr/>
            </a:pPr>
            <a:r>
              <a:rPr lang="zh-CN" altLang="en-US" dirty="0">
                <a:solidFill>
                  <a:schemeClr val="tx1"/>
                </a:solidFill>
              </a:rPr>
              <a:t>功能</a:t>
            </a:r>
            <a:endParaRPr lang="en-US" altLang="zh-CN" dirty="0">
              <a:solidFill>
                <a:schemeClr val="tx1"/>
              </a:solidFill>
            </a:endParaRPr>
          </a:p>
          <a:p>
            <a:pPr marL="55563" indent="-55563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		       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</a:t>
            </a:r>
            <a:r>
              <a:rPr lang="zh-CN" altLang="en-US" dirty="0">
                <a:solidFill>
                  <a:srgbClr val="FC290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dirty="0">
                <a:solidFill>
                  <a:srgbClr val="FC29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</a:t>
            </a:r>
            <a:r>
              <a:rPr lang="zh-CN" altLang="en-US" dirty="0">
                <a:solidFill>
                  <a:srgbClr val="FC290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表达式</a:t>
            </a:r>
            <a:r>
              <a:rPr lang="en-US" altLang="zh-CN" b="0" dirty="0">
                <a:solidFill>
                  <a:schemeClr val="tx1"/>
                </a:solidFill>
              </a:rPr>
              <a:t> 		</a:t>
            </a:r>
          </a:p>
          <a:p>
            <a:pPr marL="55563" indent="-55563">
              <a:defRPr/>
            </a:pPr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pPr marL="55563" indent="-55563"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		       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</a:t>
            </a:r>
            <a:r>
              <a:rPr lang="en-US" altLang="zh-CN" dirty="0">
                <a:solidFill>
                  <a:srgbClr val="FC290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=   </a:t>
            </a:r>
            <a:r>
              <a:rPr lang="zh-CN" altLang="en-US" dirty="0">
                <a:solidFill>
                  <a:srgbClr val="FC290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marL="1600200" lvl="3" indent="-228600">
              <a:lnSpc>
                <a:spcPct val="60000"/>
              </a:lnSpc>
              <a:defRPr/>
            </a:pPr>
            <a:endParaRPr lang="en-US" altLang="zh-CN" b="0" dirty="0">
              <a:solidFill>
                <a:srgbClr val="333399"/>
              </a:solidFill>
            </a:endParaRPr>
          </a:p>
          <a:p>
            <a:pPr marL="55563" indent="-55563">
              <a:defRPr/>
            </a:pPr>
            <a:r>
              <a:rPr lang="zh-CN" altLang="en-US" dirty="0">
                <a:solidFill>
                  <a:schemeClr val="tx1"/>
                </a:solidFill>
              </a:rPr>
              <a:t>规则：</a:t>
            </a:r>
            <a:r>
              <a:rPr lang="zh-CN" altLang="en-US" sz="2400" dirty="0">
                <a:solidFill>
                  <a:srgbClr val="333399"/>
                </a:solidFill>
              </a:rPr>
              <a:t>类型一致</a:t>
            </a:r>
          </a:p>
          <a:p>
            <a:pPr marL="55563" indent="-55563"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表达式的类型必须与变量的类型相同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55563" indent="-55563">
              <a:defRPr/>
            </a:pPr>
            <a:endParaRPr lang="en-US" altLang="zh-CN" b="0" dirty="0">
              <a:solidFill>
                <a:schemeClr val="tx1"/>
              </a:solidFill>
            </a:endParaRPr>
          </a:p>
          <a:p>
            <a:pPr marL="55563" indent="-55563" eaLnBrk="1" hangingPunct="1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lang="zh-CN" altLang="en-US" dirty="0">
              <a:solidFill>
                <a:srgbClr val="FC290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8356" name="Text Box 4">
            <a:extLst>
              <a:ext uri="{FF2B5EF4-FFF2-40B4-BE49-F238E27FC236}">
                <a16:creationId xmlns:a16="http://schemas.microsoft.com/office/drawing/2014/main" id="{5C2AB3AC-05FC-4EC3-AF90-601DA962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7620000" cy="14017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55563">
              <a:defRPr/>
            </a:pPr>
            <a:r>
              <a:rPr lang="zh-CN" altLang="en-US" dirty="0">
                <a:solidFill>
                  <a:schemeClr val="tx1"/>
                </a:solidFill>
              </a:rPr>
              <a:t>合法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b="0" dirty="0">
                <a:solidFill>
                  <a:schemeClr val="tx1"/>
                </a:solidFill>
              </a:rPr>
              <a:t>			                    </a:t>
            </a:r>
            <a:r>
              <a:rPr lang="zh-CN" altLang="en-US" dirty="0">
                <a:solidFill>
                  <a:schemeClr val="tx1"/>
                </a:solidFill>
              </a:rPr>
              <a:t>非法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FC290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x; 				int y;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	x = 12;				y = 5.75;</a:t>
            </a:r>
            <a:endParaRPr lang="en-US" altLang="zh-CN" b="0" dirty="0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228358" name="Rectangle 6">
            <a:extLst>
              <a:ext uri="{FF2B5EF4-FFF2-40B4-BE49-F238E27FC236}">
                <a16:creationId xmlns:a16="http://schemas.microsoft.com/office/drawing/2014/main" id="{CA1E6F06-6E76-4039-9937-180106952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20713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变量赋值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Assignment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sp>
        <p:nvSpPr>
          <p:cNvPr id="228359" name="Line 7">
            <a:extLst>
              <a:ext uri="{FF2B5EF4-FFF2-40B4-BE49-F238E27FC236}">
                <a16:creationId xmlns:a16="http://schemas.microsoft.com/office/drawing/2014/main" id="{B924718D-E936-4D53-A1CD-997B4934F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713" y="5734050"/>
            <a:ext cx="17272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360" name="Line 8">
            <a:extLst>
              <a:ext uri="{FF2B5EF4-FFF2-40B4-BE49-F238E27FC236}">
                <a16:creationId xmlns:a16="http://schemas.microsoft.com/office/drawing/2014/main" id="{BF1398CF-FB7A-4A2D-9DB4-C587D49519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3713" y="5734050"/>
            <a:ext cx="17272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361" name="Freeform 9">
            <a:extLst>
              <a:ext uri="{FF2B5EF4-FFF2-40B4-BE49-F238E27FC236}">
                <a16:creationId xmlns:a16="http://schemas.microsoft.com/office/drawing/2014/main" id="{069D016C-A417-4F4E-8E90-30AF73ACB4EC}"/>
              </a:ext>
            </a:extLst>
          </p:cNvPr>
          <p:cNvSpPr>
            <a:spLocks/>
          </p:cNvSpPr>
          <p:nvPr/>
        </p:nvSpPr>
        <p:spPr bwMode="auto">
          <a:xfrm>
            <a:off x="5232400" y="5732463"/>
            <a:ext cx="504825" cy="288925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91" y="182"/>
              </a:cxn>
              <a:cxn ang="0">
                <a:pos x="318" y="0"/>
              </a:cxn>
            </a:cxnLst>
            <a:rect l="0" t="0" r="r" b="b"/>
            <a:pathLst>
              <a:path w="318" h="182">
                <a:moveTo>
                  <a:pt x="0" y="46"/>
                </a:moveTo>
                <a:lnTo>
                  <a:pt x="91" y="182"/>
                </a:lnTo>
                <a:lnTo>
                  <a:pt x="31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Text Box 3">
            <a:extLst>
              <a:ext uri="{FF2B5EF4-FFF2-40B4-BE49-F238E27FC236}">
                <a16:creationId xmlns:a16="http://schemas.microsoft.com/office/drawing/2014/main" id="{530DB462-0732-43C8-869E-FE7FCC2E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55750"/>
            <a:ext cx="7010400" cy="3754438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例</a:t>
            </a:r>
            <a:r>
              <a:rPr lang="en-US" altLang="zh-CN" sz="3600" dirty="0">
                <a:solidFill>
                  <a:schemeClr val="tx1"/>
                </a:solidFill>
              </a:rPr>
              <a:t>:</a:t>
            </a:r>
          </a:p>
          <a:p>
            <a:pPr indent="55563" eaLnBrk="1" hangingPunct="1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输入苹果的单价和重量，计算其价格。</a:t>
            </a:r>
            <a:endParaRPr lang="en-US" altLang="zh-CN" b="0" dirty="0">
              <a:solidFill>
                <a:schemeClr val="tx1"/>
              </a:solidFill>
            </a:endParaRPr>
          </a:p>
          <a:p>
            <a:pPr indent="55563" eaLnBrk="1" hangingPunct="1">
              <a:lnSpc>
                <a:spcPct val="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lang="en-US" altLang="zh-CN" b="0" dirty="0">
              <a:solidFill>
                <a:schemeClr val="tx1"/>
              </a:solidFill>
            </a:endParaRPr>
          </a:p>
          <a:p>
            <a:pPr indent="55563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b="0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rgbClr val="FC290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quantity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和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C290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pricePerkg</a:t>
            </a:r>
            <a:endParaRPr lang="en-US" altLang="zh-CN" dirty="0">
              <a:solidFill>
                <a:srgbClr val="FC290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55563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b="0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rgbClr val="FC290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</a:t>
            </a:r>
          </a:p>
          <a:p>
            <a:pPr indent="55563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计算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b="0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rgbClr val="FC290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</a:t>
            </a:r>
            <a:r>
              <a:rPr lang="en-US" altLang="zh-CN" b="0" dirty="0">
                <a:solidFill>
                  <a:schemeClr val="tx1"/>
                </a:solidFill>
              </a:rPr>
              <a:t> = </a:t>
            </a:r>
            <a:r>
              <a:rPr lang="en-US" altLang="zh-CN" dirty="0">
                <a:solidFill>
                  <a:srgbClr val="FC290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quantity</a:t>
            </a:r>
            <a:r>
              <a:rPr lang="en-US" altLang="zh-CN" b="0" dirty="0">
                <a:solidFill>
                  <a:schemeClr val="tx1"/>
                </a:solidFill>
              </a:rPr>
              <a:t> * </a:t>
            </a:r>
            <a:r>
              <a:rPr lang="en-US" altLang="zh-CN" dirty="0" err="1">
                <a:solidFill>
                  <a:srgbClr val="FC290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pricePerkg</a:t>
            </a:r>
            <a:endParaRPr lang="en-US" altLang="zh-CN" dirty="0">
              <a:solidFill>
                <a:srgbClr val="FC290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55563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36549" name="Rectangle 5">
            <a:extLst>
              <a:ext uri="{FF2B5EF4-FFF2-40B4-BE49-F238E27FC236}">
                <a16:creationId xmlns:a16="http://schemas.microsoft.com/office/drawing/2014/main" id="{50039621-9422-401C-9795-CBE1F198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20713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变量赋值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Assignment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Text Box 3">
            <a:extLst>
              <a:ext uri="{FF2B5EF4-FFF2-40B4-BE49-F238E27FC236}">
                <a16:creationId xmlns:a16="http://schemas.microsoft.com/office/drawing/2014/main" id="{B0007B6F-F418-4829-B04F-1F2F1800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828800"/>
            <a:ext cx="7696200" cy="3878263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例</a:t>
            </a:r>
            <a:r>
              <a:rPr lang="en-US" altLang="zh-CN" sz="3600" dirty="0">
                <a:solidFill>
                  <a:schemeClr val="tx1"/>
                </a:solidFill>
              </a:rPr>
              <a:t>: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quantity;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float 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pricePerkg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, price;</a:t>
            </a:r>
          </a:p>
          <a:p>
            <a:pPr indent="55563">
              <a:defRPr/>
            </a:pPr>
            <a:endParaRPr lang="en-US" altLang="zh-CN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quantity = 5;</a:t>
            </a:r>
          </a:p>
          <a:p>
            <a:pPr indent="55563">
              <a:defRPr/>
            </a:pP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pricePerkg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= 4.50;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price = quantity * 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pricePerkg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…</a:t>
            </a:r>
          </a:p>
        </p:txBody>
      </p:sp>
      <p:sp>
        <p:nvSpPr>
          <p:cNvPr id="229380" name="Text Box 4">
            <a:extLst>
              <a:ext uri="{FF2B5EF4-FFF2-40B4-BE49-F238E27FC236}">
                <a16:creationId xmlns:a16="http://schemas.microsoft.com/office/drawing/2014/main" id="{51AD7385-0822-4D06-B721-A1C359EC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1989138"/>
            <a:ext cx="3001963" cy="106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does this program work?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2" name="Rectangle 6">
            <a:extLst>
              <a:ext uri="{FF2B5EF4-FFF2-40B4-BE49-F238E27FC236}">
                <a16:creationId xmlns:a16="http://schemas.microsoft.com/office/drawing/2014/main" id="{97EA524D-73AD-446A-9360-22095140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20713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变量赋值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Assignment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>
            <a:extLst>
              <a:ext uri="{FF2B5EF4-FFF2-40B4-BE49-F238E27FC236}">
                <a16:creationId xmlns:a16="http://schemas.microsoft.com/office/drawing/2014/main" id="{EE2C8C59-3494-4D70-95AA-624BBFCF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95463"/>
            <a:ext cx="7696200" cy="3878262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例</a:t>
            </a:r>
            <a:r>
              <a:rPr lang="en-US" altLang="zh-CN" sz="3600" dirty="0">
                <a:solidFill>
                  <a:schemeClr val="tx1"/>
                </a:solidFill>
              </a:rPr>
              <a:t>: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quantity;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float 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pricePerkg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, price;</a:t>
            </a:r>
          </a:p>
          <a:p>
            <a:pPr indent="55563">
              <a:defRPr/>
            </a:pPr>
            <a:endParaRPr lang="en-US" altLang="zh-CN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quantity = 2;</a:t>
            </a:r>
          </a:p>
          <a:p>
            <a:pPr indent="55563">
              <a:defRPr/>
            </a:pP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pricePerkg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= 4.50;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price = quantity * 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pricePerkg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</a:p>
          <a:p>
            <a:pPr indent="55563"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…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2E00E3D-FB00-4E30-AA65-419F1AFAD52A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671763"/>
            <a:ext cx="2133600" cy="528637"/>
            <a:chOff x="4320" y="1683"/>
            <a:chExt cx="1344" cy="333"/>
          </a:xfrm>
        </p:grpSpPr>
        <p:sp>
          <p:nvSpPr>
            <p:cNvPr id="35858" name="Text Box 5">
              <a:extLst>
                <a:ext uri="{FF2B5EF4-FFF2-40B4-BE49-F238E27FC236}">
                  <a16:creationId xmlns:a16="http://schemas.microsoft.com/office/drawing/2014/main" id="{EA125ED7-F41A-47F1-B23E-1241431D3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83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quantity</a:t>
              </a:r>
            </a:p>
          </p:txBody>
        </p:sp>
        <p:sp>
          <p:nvSpPr>
            <p:cNvPr id="35859" name="Text Box 6">
              <a:extLst>
                <a:ext uri="{FF2B5EF4-FFF2-40B4-BE49-F238E27FC236}">
                  <a16:creationId xmlns:a16="http://schemas.microsoft.com/office/drawing/2014/main" id="{6BE90731-256F-46E6-8685-B90727273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83"/>
              <a:ext cx="576" cy="3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230407" name="Line 7">
            <a:extLst>
              <a:ext uri="{FF2B5EF4-FFF2-40B4-BE49-F238E27FC236}">
                <a16:creationId xmlns:a16="http://schemas.microsoft.com/office/drawing/2014/main" id="{6C17CFB4-AD2C-466A-99FB-7DF7EF602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47975"/>
            <a:ext cx="609600" cy="0"/>
          </a:xfrm>
          <a:prstGeom prst="line">
            <a:avLst/>
          </a:prstGeom>
          <a:noFill/>
          <a:ln w="57150">
            <a:solidFill>
              <a:srgbClr val="FC290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FC5911D5-39F4-4E08-8B9E-3B669F9AFB9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276600"/>
            <a:ext cx="2819400" cy="1143000"/>
            <a:chOff x="3696" y="2770"/>
            <a:chExt cx="1776" cy="720"/>
          </a:xfrm>
        </p:grpSpPr>
        <p:sp>
          <p:nvSpPr>
            <p:cNvPr id="35854" name="Text Box 9">
              <a:extLst>
                <a:ext uri="{FF2B5EF4-FFF2-40B4-BE49-F238E27FC236}">
                  <a16:creationId xmlns:a16="http://schemas.microsoft.com/office/drawing/2014/main" id="{25EDBBF7-919A-449B-84E0-5E01A0DBC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770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       pricePerkg</a:t>
              </a:r>
            </a:p>
          </p:txBody>
        </p:sp>
        <p:sp>
          <p:nvSpPr>
            <p:cNvPr id="35855" name="Text Box 10">
              <a:extLst>
                <a:ext uri="{FF2B5EF4-FFF2-40B4-BE49-F238E27FC236}">
                  <a16:creationId xmlns:a16="http://schemas.microsoft.com/office/drawing/2014/main" id="{F7F723ED-B482-4737-95D4-9EB71C0D8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70"/>
              <a:ext cx="576" cy="3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5856" name="Text Box 11">
              <a:extLst>
                <a:ext uri="{FF2B5EF4-FFF2-40B4-BE49-F238E27FC236}">
                  <a16:creationId xmlns:a16="http://schemas.microsoft.com/office/drawing/2014/main" id="{D6D7499F-D978-4C89-B60E-B06E9A39B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157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  price</a:t>
              </a:r>
            </a:p>
          </p:txBody>
        </p:sp>
        <p:sp>
          <p:nvSpPr>
            <p:cNvPr id="35857" name="Text Box 12">
              <a:extLst>
                <a:ext uri="{FF2B5EF4-FFF2-40B4-BE49-F238E27FC236}">
                  <a16:creationId xmlns:a16="http://schemas.microsoft.com/office/drawing/2014/main" id="{50E67C63-2F6A-4D99-8167-44A9C7D72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57"/>
              <a:ext cx="576" cy="3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230413" name="Line 13">
            <a:extLst>
              <a:ext uri="{FF2B5EF4-FFF2-40B4-BE49-F238E27FC236}">
                <a16:creationId xmlns:a16="http://schemas.microsoft.com/office/drawing/2014/main" id="{F24B7DA9-1B46-43C9-86F4-754DD991D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84538"/>
            <a:ext cx="609600" cy="0"/>
          </a:xfrm>
          <a:prstGeom prst="line">
            <a:avLst/>
          </a:prstGeom>
          <a:noFill/>
          <a:ln w="57150">
            <a:solidFill>
              <a:srgbClr val="FC290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414" name="Line 14">
            <a:extLst>
              <a:ext uri="{FF2B5EF4-FFF2-40B4-BE49-F238E27FC236}">
                <a16:creationId xmlns:a16="http://schemas.microsoft.com/office/drawing/2014/main" id="{30D2D313-B5F6-45A7-AB9D-4C5B254D7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49725"/>
            <a:ext cx="609600" cy="0"/>
          </a:xfrm>
          <a:prstGeom prst="line">
            <a:avLst/>
          </a:prstGeom>
          <a:noFill/>
          <a:ln w="57150">
            <a:solidFill>
              <a:srgbClr val="FC290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415" name="Line 15">
            <a:extLst>
              <a:ext uri="{FF2B5EF4-FFF2-40B4-BE49-F238E27FC236}">
                <a16:creationId xmlns:a16="http://schemas.microsoft.com/office/drawing/2014/main" id="{224EB8E7-0452-4BC4-B362-F0EE4C365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579938"/>
            <a:ext cx="609600" cy="0"/>
          </a:xfrm>
          <a:prstGeom prst="line">
            <a:avLst/>
          </a:prstGeom>
          <a:noFill/>
          <a:ln w="57150">
            <a:solidFill>
              <a:srgbClr val="FC290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416" name="Line 16">
            <a:extLst>
              <a:ext uri="{FF2B5EF4-FFF2-40B4-BE49-F238E27FC236}">
                <a16:creationId xmlns:a16="http://schemas.microsoft.com/office/drawing/2014/main" id="{6DB0E35E-253B-4A29-9201-1FD84E461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013325"/>
            <a:ext cx="609600" cy="0"/>
          </a:xfrm>
          <a:prstGeom prst="line">
            <a:avLst/>
          </a:prstGeom>
          <a:noFill/>
          <a:ln w="57150">
            <a:solidFill>
              <a:srgbClr val="FC290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417" name="Text Box 17">
            <a:extLst>
              <a:ext uri="{FF2B5EF4-FFF2-40B4-BE49-F238E27FC236}">
                <a16:creationId xmlns:a16="http://schemas.microsoft.com/office/drawing/2014/main" id="{1DB15FBB-13C8-4575-B1A0-8CDB61F9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0725" y="3281363"/>
            <a:ext cx="914400" cy="5286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4.50</a:t>
            </a:r>
          </a:p>
        </p:txBody>
      </p:sp>
      <p:sp>
        <p:nvSpPr>
          <p:cNvPr id="230418" name="Text Box 18">
            <a:extLst>
              <a:ext uri="{FF2B5EF4-FFF2-40B4-BE49-F238E27FC236}">
                <a16:creationId xmlns:a16="http://schemas.microsoft.com/office/drawing/2014/main" id="{DE8DB10C-7B37-4FAF-BFD5-B364BCA7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0725" y="3890963"/>
            <a:ext cx="914400" cy="5286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9.00</a:t>
            </a:r>
          </a:p>
        </p:txBody>
      </p:sp>
      <p:sp>
        <p:nvSpPr>
          <p:cNvPr id="230419" name="Text Box 19">
            <a:extLst>
              <a:ext uri="{FF2B5EF4-FFF2-40B4-BE49-F238E27FC236}">
                <a16:creationId xmlns:a16="http://schemas.microsoft.com/office/drawing/2014/main" id="{ED4EC1FB-7129-4088-A82D-8825A48A3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0725" y="2671763"/>
            <a:ext cx="914400" cy="5286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0420" name="Rectangle 20">
            <a:extLst>
              <a:ext uri="{FF2B5EF4-FFF2-40B4-BE49-F238E27FC236}">
                <a16:creationId xmlns:a16="http://schemas.microsoft.com/office/drawing/2014/main" id="{72EA208D-E58D-4619-8DF4-923AD76A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20713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变量赋值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lang="en-US" altLang="zh-CN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Assignment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7" grpId="0" animBg="1" autoUpdateAnimBg="0"/>
      <p:bldP spid="230418" grpId="0" animBg="1" autoUpdateAnimBg="0"/>
      <p:bldP spid="23041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>
            <a:extLst>
              <a:ext uri="{FF2B5EF4-FFF2-40B4-BE49-F238E27FC236}">
                <a16:creationId xmlns:a16="http://schemas.microsoft.com/office/drawing/2014/main" id="{7629CF45-E41C-4623-8EEE-08ABC611D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700213"/>
            <a:ext cx="7010400" cy="3454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例</a:t>
            </a:r>
            <a:r>
              <a:rPr lang="en-US" altLang="zh-CN" sz="3600" dirty="0">
                <a:solidFill>
                  <a:schemeClr val="tx1"/>
                </a:solidFill>
              </a:rPr>
              <a:t>:</a:t>
            </a:r>
          </a:p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int quantity;</a:t>
            </a:r>
          </a:p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float 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pricePerkg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;</a:t>
            </a:r>
          </a:p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charset="0"/>
              </a:rPr>
              <a:t>float price;</a:t>
            </a:r>
          </a:p>
          <a:p>
            <a:pPr indent="55563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endParaRPr lang="zh-CN" altLang="en-US" b="0" dirty="0">
              <a:solidFill>
                <a:srgbClr val="000099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F53CC6D-C08A-42CB-984A-0527E270E030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2565400"/>
            <a:ext cx="6840537" cy="762000"/>
            <a:chOff x="768" y="1680"/>
            <a:chExt cx="4003" cy="480"/>
          </a:xfrm>
        </p:grpSpPr>
        <p:sp>
          <p:nvSpPr>
            <p:cNvPr id="235525" name="Rectangle 5">
              <a:extLst>
                <a:ext uri="{FF2B5EF4-FFF2-40B4-BE49-F238E27FC236}">
                  <a16:creationId xmlns:a16="http://schemas.microsoft.com/office/drawing/2014/main" id="{8BD71B27-2950-4A0C-B532-AC2AFD0CC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1728" cy="432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26" name="Line 6">
              <a:extLst>
                <a:ext uri="{FF2B5EF4-FFF2-40B4-BE49-F238E27FC236}">
                  <a16:creationId xmlns:a16="http://schemas.microsoft.com/office/drawing/2014/main" id="{843D60C4-F284-4B8B-8B5E-C33473FEC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6" y="1872"/>
              <a:ext cx="384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27" name="Text Box 7">
              <a:extLst>
                <a:ext uri="{FF2B5EF4-FFF2-40B4-BE49-F238E27FC236}">
                  <a16:creationId xmlns:a16="http://schemas.microsoft.com/office/drawing/2014/main" id="{84D8F4F1-5468-4878-873F-C70674573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1891" cy="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为什么声明为</a:t>
              </a:r>
              <a:r>
                <a:rPr lang="en-US" altLang="zh-CN" i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?</a:t>
              </a:r>
              <a:endPara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995BE07A-C238-40A0-8B23-A60618D4D96F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429000"/>
            <a:ext cx="7292975" cy="1604963"/>
            <a:chOff x="768" y="2205"/>
            <a:chExt cx="4964" cy="1011"/>
          </a:xfrm>
        </p:grpSpPr>
        <p:sp>
          <p:nvSpPr>
            <p:cNvPr id="235529" name="Rectangle 9">
              <a:extLst>
                <a:ext uri="{FF2B5EF4-FFF2-40B4-BE49-F238E27FC236}">
                  <a16:creationId xmlns:a16="http://schemas.microsoft.com/office/drawing/2014/main" id="{34BDE81B-6228-44C5-84EA-837D147C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05"/>
              <a:ext cx="2496" cy="101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0" name="Line 10">
              <a:extLst>
                <a:ext uri="{FF2B5EF4-FFF2-40B4-BE49-F238E27FC236}">
                  <a16:creationId xmlns:a16="http://schemas.microsoft.com/office/drawing/2014/main" id="{18C17035-A512-40BC-BC89-F46CDBA30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3072"/>
              <a:ext cx="384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1" name="Text Box 11">
              <a:extLst>
                <a:ext uri="{FF2B5EF4-FFF2-40B4-BE49-F238E27FC236}">
                  <a16:creationId xmlns:a16="http://schemas.microsoft.com/office/drawing/2014/main" id="{B954C1A6-5273-42EA-A877-68662AF6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2834"/>
              <a:ext cx="2199" cy="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为什么声明为</a:t>
              </a:r>
              <a:r>
                <a:rPr lang="en-US" altLang="zh-CN" i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float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?</a:t>
              </a:r>
              <a:endPara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35533" name="Rectangle 13">
            <a:extLst>
              <a:ext uri="{FF2B5EF4-FFF2-40B4-BE49-F238E27FC236}">
                <a16:creationId xmlns:a16="http://schemas.microsoft.com/office/drawing/2014/main" id="{7E0D4847-5B9B-473B-883A-33ED12A29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变量类型</a:t>
            </a:r>
            <a:r>
              <a:rPr lang="en-US" altLang="zh-CN"/>
              <a:t>(Variable Type)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F11E8EC8-4E17-4A50-A05F-2F61D08DD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908050"/>
            <a:ext cx="7797800" cy="839788"/>
          </a:xfrm>
        </p:spPr>
        <p:txBody>
          <a:bodyPr/>
          <a:lstStyle/>
          <a:p>
            <a:pPr marL="838200" indent="-838200">
              <a:defRPr/>
            </a:pPr>
            <a:r>
              <a:rPr lang="zh-CN" altLang="en-US"/>
              <a:t>数据类型（</a:t>
            </a:r>
            <a:r>
              <a:rPr lang="en-US" altLang="zh-CN"/>
              <a:t>Data Type</a:t>
            </a:r>
            <a:r>
              <a:rPr lang="zh-CN" altLang="en-US"/>
              <a:t>）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99F031F5-9DA9-4428-9F22-C3FF0CFD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17700"/>
            <a:ext cx="7772400" cy="4824413"/>
          </a:xfrm>
        </p:spPr>
        <p:txBody>
          <a:bodyPr/>
          <a:lstStyle/>
          <a:p>
            <a:pPr marL="533400" indent="-533400"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为什么要区分类型？</a:t>
            </a:r>
          </a:p>
          <a:p>
            <a:pPr marL="533400" indent="-533400"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不同类型有什么不同？</a:t>
            </a:r>
          </a:p>
          <a:p>
            <a:pPr marL="1022350" lvl="1" indent="-457200">
              <a:defRPr/>
            </a:pPr>
            <a:r>
              <a:rPr lang="zh-CN" altLang="en-US">
                <a:ea typeface="宋体" pitchFamily="2" charset="-122"/>
              </a:rPr>
              <a:t>数据表示形式</a:t>
            </a:r>
          </a:p>
          <a:p>
            <a:pPr marL="1022350" lvl="1" indent="-457200">
              <a:defRPr/>
            </a:pPr>
            <a:r>
              <a:rPr lang="zh-CN" altLang="en-US">
                <a:ea typeface="宋体" pitchFamily="2" charset="-122"/>
              </a:rPr>
              <a:t>合法的取值范围</a:t>
            </a:r>
          </a:p>
          <a:p>
            <a:pPr marL="1022350" lvl="1" indent="-457200">
              <a:defRPr/>
            </a:pPr>
            <a:r>
              <a:rPr lang="zh-CN" altLang="en-US">
                <a:ea typeface="宋体" pitchFamily="2" charset="-122"/>
              </a:rPr>
              <a:t>占用内存空间大小</a:t>
            </a:r>
          </a:p>
          <a:p>
            <a:pPr marL="1022350" lvl="1" indent="-457200">
              <a:defRPr/>
            </a:pPr>
            <a:r>
              <a:rPr lang="zh-CN" altLang="en-US">
                <a:ea typeface="宋体" pitchFamily="2" charset="-122"/>
              </a:rPr>
              <a:t>可参与的运算种类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90126EDA-3A71-4E90-A908-3B37F0CB2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8604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本章学习内容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BF7006A6-B778-45EA-BA60-44D59B1B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28838"/>
            <a:ext cx="7772400" cy="4179887"/>
          </a:xfrm>
        </p:spPr>
        <p:txBody>
          <a:bodyPr/>
          <a:lstStyle/>
          <a:p>
            <a:pPr marL="533400" indent="-533400">
              <a:defRPr/>
            </a:pPr>
            <a:r>
              <a:rPr lang="zh-CN" altLang="en-US" dirty="0">
                <a:solidFill>
                  <a:srgbClr val="0033CC"/>
                </a:solidFill>
                <a:ea typeface="宋体" pitchFamily="2" charset="-122"/>
              </a:rPr>
              <a:t>标识符命名</a:t>
            </a:r>
          </a:p>
          <a:p>
            <a:pPr marL="533400" indent="-533400">
              <a:defRPr/>
            </a:pPr>
            <a:r>
              <a:rPr lang="zh-CN" altLang="en-US" dirty="0">
                <a:solidFill>
                  <a:srgbClr val="0033CC"/>
                </a:solidFill>
                <a:ea typeface="宋体" pitchFamily="2" charset="-122"/>
              </a:rPr>
              <a:t>变量和常量 </a:t>
            </a:r>
          </a:p>
          <a:p>
            <a:pPr marL="533400" indent="-533400">
              <a:defRPr/>
            </a:pPr>
            <a:r>
              <a:rPr lang="zh-CN" altLang="en-US" dirty="0">
                <a:solidFill>
                  <a:srgbClr val="0033CC"/>
                </a:solidFill>
                <a:ea typeface="宋体" pitchFamily="2" charset="-122"/>
              </a:rPr>
              <a:t>数据类型</a:t>
            </a:r>
          </a:p>
          <a:p>
            <a:pPr marL="533400" indent="-533400">
              <a:defRPr/>
            </a:pPr>
            <a:r>
              <a:rPr lang="zh-CN" altLang="en-US" dirty="0">
                <a:solidFill>
                  <a:srgbClr val="0033CC"/>
                </a:solidFill>
                <a:ea typeface="宋体" pitchFamily="2" charset="-122"/>
              </a:rPr>
              <a:t>常用运算符和表达式</a:t>
            </a:r>
          </a:p>
          <a:p>
            <a:pPr marL="533400" indent="-533400">
              <a:defRPr/>
            </a:pPr>
            <a:r>
              <a:rPr lang="zh-CN" altLang="en-US" dirty="0">
                <a:solidFill>
                  <a:srgbClr val="0033CC"/>
                </a:solidFill>
                <a:ea typeface="宋体" pitchFamily="2" charset="-122"/>
              </a:rPr>
              <a:t>运算符的优先级与结合性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1178491D-EC3B-4ADF-840D-A873350E3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数据类型（</a:t>
            </a:r>
            <a:r>
              <a:rPr lang="en-US" altLang="zh-CN"/>
              <a:t>Data Type</a:t>
            </a:r>
            <a:r>
              <a:rPr lang="zh-CN" altLang="en-US"/>
              <a:t>）</a:t>
            </a:r>
          </a:p>
        </p:txBody>
      </p:sp>
      <p:grpSp>
        <p:nvGrpSpPr>
          <p:cNvPr id="38915" name="Group 3">
            <a:extLst>
              <a:ext uri="{FF2B5EF4-FFF2-40B4-BE49-F238E27FC236}">
                <a16:creationId xmlns:a16="http://schemas.microsoft.com/office/drawing/2014/main" id="{B442166F-9B56-4E94-B144-D2AE7FE9469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1412875"/>
            <a:ext cx="6911975" cy="4968875"/>
            <a:chOff x="1981" y="5730"/>
            <a:chExt cx="5758" cy="5304"/>
          </a:xfrm>
        </p:grpSpPr>
        <p:sp>
          <p:nvSpPr>
            <p:cNvPr id="237572" name="Text Box 4">
              <a:extLst>
                <a:ext uri="{FF2B5EF4-FFF2-40B4-BE49-F238E27FC236}">
                  <a16:creationId xmlns:a16="http://schemas.microsoft.com/office/drawing/2014/main" id="{98FC16D1-041C-4282-ACD5-CDA239019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" y="8226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数据类型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73" name="Text Box 5">
              <a:extLst>
                <a:ext uri="{FF2B5EF4-FFF2-40B4-BE49-F238E27FC236}">
                  <a16:creationId xmlns:a16="http://schemas.microsoft.com/office/drawing/2014/main" id="{CED78723-9233-484C-A536-7CF5C20F5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6821"/>
              <a:ext cx="1259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基本类型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74" name="Text Box 6">
              <a:extLst>
                <a:ext uri="{FF2B5EF4-FFF2-40B4-BE49-F238E27FC236}">
                  <a16:creationId xmlns:a16="http://schemas.microsoft.com/office/drawing/2014/main" id="{A3FB6E4B-E2A9-4346-B9D5-F90EECDDC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9006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构造类型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75" name="Text Box 7">
              <a:extLst>
                <a:ext uri="{FF2B5EF4-FFF2-40B4-BE49-F238E27FC236}">
                  <a16:creationId xmlns:a16="http://schemas.microsoft.com/office/drawing/2014/main" id="{D91F1E57-4AB0-484E-9628-3E70E2B43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10099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指针类型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76" name="Text Box 8">
              <a:extLst>
                <a:ext uri="{FF2B5EF4-FFF2-40B4-BE49-F238E27FC236}">
                  <a16:creationId xmlns:a16="http://schemas.microsoft.com/office/drawing/2014/main" id="{550EE94E-4B0E-47FF-B5F5-40C8C382A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1" y="10566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空类型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77" name="Text Box 9">
              <a:extLst>
                <a:ext uri="{FF2B5EF4-FFF2-40B4-BE49-F238E27FC236}">
                  <a16:creationId xmlns:a16="http://schemas.microsoft.com/office/drawing/2014/main" id="{05757EED-76E0-4396-92AA-85318556A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6198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整型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78" name="Text Box 10">
              <a:extLst>
                <a:ext uri="{FF2B5EF4-FFF2-40B4-BE49-F238E27FC236}">
                  <a16:creationId xmlns:a16="http://schemas.microsoft.com/office/drawing/2014/main" id="{E4CA2434-E472-486D-90ED-2D438F47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7291"/>
              <a:ext cx="179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实型（浮点型）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79" name="Text Box 11">
              <a:extLst>
                <a:ext uri="{FF2B5EF4-FFF2-40B4-BE49-F238E27FC236}">
                  <a16:creationId xmlns:a16="http://schemas.microsoft.com/office/drawing/2014/main" id="{ACF760A4-0901-44D2-988E-E32901713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7692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字符型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0" name="Text Box 12">
              <a:extLst>
                <a:ext uri="{FF2B5EF4-FFF2-40B4-BE49-F238E27FC236}">
                  <a16:creationId xmlns:a16="http://schemas.microsoft.com/office/drawing/2014/main" id="{99CABE9C-151A-43D5-AF99-3EF675983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8070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枚举类型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1" name="Text Box 13">
              <a:extLst>
                <a:ext uri="{FF2B5EF4-FFF2-40B4-BE49-F238E27FC236}">
                  <a16:creationId xmlns:a16="http://schemas.microsoft.com/office/drawing/2014/main" id="{041307BE-1994-495A-A0AD-6EC52A900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8538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数组类型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2" name="Text Box 14">
              <a:extLst>
                <a:ext uri="{FF2B5EF4-FFF2-40B4-BE49-F238E27FC236}">
                  <a16:creationId xmlns:a16="http://schemas.microsoft.com/office/drawing/2014/main" id="{81C2EB1D-352E-4DC9-AB76-B5C7B5122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9006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结构体类型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3" name="Text Box 15">
              <a:extLst>
                <a:ext uri="{FF2B5EF4-FFF2-40B4-BE49-F238E27FC236}">
                  <a16:creationId xmlns:a16="http://schemas.microsoft.com/office/drawing/2014/main" id="{3B4B8567-045C-461A-823A-BA5A557AA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9473"/>
              <a:ext cx="162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>
                  <a:solidFill>
                    <a:schemeClr val="tx1"/>
                  </a:solidFill>
                </a:rPr>
                <a:t>共用体类型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4" name="Text Box 16">
              <a:extLst>
                <a:ext uri="{FF2B5EF4-FFF2-40B4-BE49-F238E27FC236}">
                  <a16:creationId xmlns:a16="http://schemas.microsoft.com/office/drawing/2014/main" id="{23E28FAD-BCDC-4DBB-B724-D87625AC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7059"/>
              <a:ext cx="161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b="0">
                  <a:solidFill>
                    <a:schemeClr val="tx1"/>
                  </a:solidFill>
                </a:rPr>
                <a:t>单精度实型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5" name="Text Box 17">
              <a:extLst>
                <a:ext uri="{FF2B5EF4-FFF2-40B4-BE49-F238E27FC236}">
                  <a16:creationId xmlns:a16="http://schemas.microsoft.com/office/drawing/2014/main" id="{0E3B8543-A2DE-4B2A-9310-114EDE70F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7526"/>
              <a:ext cx="1619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b="0">
                  <a:solidFill>
                    <a:schemeClr val="tx1"/>
                  </a:solidFill>
                </a:rPr>
                <a:t>双精度实型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6" name="Text Box 18">
              <a:extLst>
                <a:ext uri="{FF2B5EF4-FFF2-40B4-BE49-F238E27FC236}">
                  <a16:creationId xmlns:a16="http://schemas.microsoft.com/office/drawing/2014/main" id="{65621669-E05A-4C73-A84C-0CC5927ED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5730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b="0">
                  <a:solidFill>
                    <a:schemeClr val="tx1"/>
                  </a:solidFill>
                </a:rPr>
                <a:t>基本整型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7" name="Text Box 19">
              <a:extLst>
                <a:ext uri="{FF2B5EF4-FFF2-40B4-BE49-F238E27FC236}">
                  <a16:creationId xmlns:a16="http://schemas.microsoft.com/office/drawing/2014/main" id="{6194CB1F-DF4B-4632-9E44-0DFBB83F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6042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b="0">
                  <a:solidFill>
                    <a:schemeClr val="tx1"/>
                  </a:solidFill>
                </a:rPr>
                <a:t>长整型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8" name="Text Box 20">
              <a:extLst>
                <a:ext uri="{FF2B5EF4-FFF2-40B4-BE49-F238E27FC236}">
                  <a16:creationId xmlns:a16="http://schemas.microsoft.com/office/drawing/2014/main" id="{20D32A5A-39D5-4F28-8968-157F55622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6354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b="0">
                  <a:solidFill>
                    <a:schemeClr val="tx1"/>
                  </a:solidFill>
                </a:rPr>
                <a:t>短整型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89" name="Text Box 21">
              <a:extLst>
                <a:ext uri="{FF2B5EF4-FFF2-40B4-BE49-F238E27FC236}">
                  <a16:creationId xmlns:a16="http://schemas.microsoft.com/office/drawing/2014/main" id="{39EDEFB7-9747-4B35-A72A-1436828B2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6665"/>
              <a:ext cx="180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b="0">
                  <a:solidFill>
                    <a:schemeClr val="tx1"/>
                  </a:solidFill>
                </a:rPr>
                <a:t>无符号整型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90" name="AutoShape 22">
              <a:extLst>
                <a:ext uri="{FF2B5EF4-FFF2-40B4-BE49-F238E27FC236}">
                  <a16:creationId xmlns:a16="http://schemas.microsoft.com/office/drawing/2014/main" id="{13CC097C-71D6-422C-9199-DB44480FF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6665"/>
              <a:ext cx="180" cy="4213"/>
            </a:xfrm>
            <a:prstGeom prst="leftBrace">
              <a:avLst>
                <a:gd name="adj1" fmla="val 19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591" name="AutoShape 23">
              <a:extLst>
                <a:ext uri="{FF2B5EF4-FFF2-40B4-BE49-F238E27FC236}">
                  <a16:creationId xmlns:a16="http://schemas.microsoft.com/office/drawing/2014/main" id="{A88B7F74-94A4-4178-8A26-F7F1B9F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6354"/>
              <a:ext cx="180" cy="1872"/>
            </a:xfrm>
            <a:prstGeom prst="leftBrace">
              <a:avLst>
                <a:gd name="adj1" fmla="val 86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592" name="AutoShape 24">
              <a:extLst>
                <a:ext uri="{FF2B5EF4-FFF2-40B4-BE49-F238E27FC236}">
                  <a16:creationId xmlns:a16="http://schemas.microsoft.com/office/drawing/2014/main" id="{3B1D4C7E-8DF9-486F-9B16-C49B4A821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5796"/>
              <a:ext cx="180" cy="1247"/>
            </a:xfrm>
            <a:prstGeom prst="leftBrace">
              <a:avLst>
                <a:gd name="adj1" fmla="val 577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593" name="AutoShape 25">
              <a:extLst>
                <a:ext uri="{FF2B5EF4-FFF2-40B4-BE49-F238E27FC236}">
                  <a16:creationId xmlns:a16="http://schemas.microsoft.com/office/drawing/2014/main" id="{FA3BA792-CA10-4B64-82DE-1E94E1D63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" y="7098"/>
              <a:ext cx="180" cy="781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594" name="AutoShape 26">
              <a:extLst>
                <a:ext uri="{FF2B5EF4-FFF2-40B4-BE49-F238E27FC236}">
                  <a16:creationId xmlns:a16="http://schemas.microsoft.com/office/drawing/2014/main" id="{7DE224A0-705B-44A0-9654-EF073BB3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8597"/>
              <a:ext cx="180" cy="1249"/>
            </a:xfrm>
            <a:prstGeom prst="leftBrace">
              <a:avLst>
                <a:gd name="adj1" fmla="val 577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1C3F5130-ADB8-47FF-A4AD-9C6E92DA8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基本数据类型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DE1BC766-BEE3-4424-A3D5-C92D847A2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84313"/>
            <a:ext cx="7772400" cy="482441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ea typeface="宋体" pitchFamily="2" charset="-122"/>
              </a:rPr>
              <a:t>整数，在目前绝大多数机器上占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个字节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CN" dirty="0">
                <a:ea typeface="宋体" pitchFamily="2" charset="-122"/>
              </a:rPr>
              <a:t>TC2.0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个字节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float</a:t>
            </a:r>
            <a:endParaRPr lang="en-US" altLang="zh-CN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ea typeface="宋体" pitchFamily="2" charset="-122"/>
              </a:rPr>
              <a:t>单精度浮点数，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个字节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double</a:t>
            </a:r>
            <a:endParaRPr lang="en-US" altLang="zh-CN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ea typeface="宋体" pitchFamily="2" charset="-122"/>
              </a:rPr>
              <a:t>双精度浮点数，</a:t>
            </a:r>
            <a:r>
              <a:rPr lang="en-US" altLang="zh-CN" dirty="0">
                <a:ea typeface="宋体" pitchFamily="2" charset="-122"/>
              </a:rPr>
              <a:t>8</a:t>
            </a:r>
            <a:r>
              <a:rPr lang="zh-CN" altLang="en-US" dirty="0">
                <a:ea typeface="宋体" pitchFamily="2" charset="-122"/>
              </a:rPr>
              <a:t>个字节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char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ea typeface="宋体" pitchFamily="2" charset="-122"/>
              </a:rPr>
              <a:t>字符，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个字节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ea typeface="宋体" pitchFamily="2" charset="-122"/>
              </a:rPr>
              <a:t>表示</a:t>
            </a:r>
            <a:r>
              <a:rPr lang="en-US" altLang="zh-CN" dirty="0">
                <a:ea typeface="宋体" pitchFamily="2" charset="-122"/>
              </a:rPr>
              <a:t>256</a:t>
            </a:r>
            <a:r>
              <a:rPr lang="zh-CN" altLang="en-US" dirty="0">
                <a:ea typeface="宋体" pitchFamily="2" charset="-122"/>
              </a:rPr>
              <a:t>个</a:t>
            </a:r>
            <a:r>
              <a:rPr lang="en-US" altLang="zh-CN" dirty="0">
                <a:ea typeface="宋体" pitchFamily="2" charset="-122"/>
              </a:rPr>
              <a:t>ASCII</a:t>
            </a:r>
            <a:r>
              <a:rPr lang="zh-CN" altLang="en-US" dirty="0">
                <a:ea typeface="宋体" pitchFamily="2" charset="-122"/>
              </a:rPr>
              <a:t>字符，或</a:t>
            </a:r>
            <a:r>
              <a:rPr lang="en-US" altLang="zh-CN" dirty="0">
                <a:ea typeface="宋体" pitchFamily="2" charset="-122"/>
              </a:rPr>
              <a:t>0~255</a:t>
            </a:r>
            <a:r>
              <a:rPr lang="zh-CN" altLang="en-US" dirty="0">
                <a:ea typeface="宋体" pitchFamily="2" charset="-122"/>
              </a:rPr>
              <a:t>的整数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7D7A2106-FDEC-40B0-B1CF-0099DC976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数据类型修饰符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4876D257-AD00-4B8A-928F-867E0BA35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484313"/>
            <a:ext cx="8642350" cy="504031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short</a:t>
            </a:r>
            <a:endParaRPr lang="en-US" altLang="zh-CN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，简写为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short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短整数，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个字节</a:t>
            </a:r>
            <a:endParaRPr lang="en-US" altLang="zh-CN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long</a:t>
            </a:r>
            <a:endParaRPr lang="en-US" altLang="zh-CN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，简写为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长整数，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个字节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double</a:t>
            </a:r>
            <a:r>
              <a:rPr lang="zh-CN" altLang="en-US" dirty="0">
                <a:ea typeface="宋体" pitchFamily="2" charset="-122"/>
              </a:rPr>
              <a:t>，长双精度（高精度）浮点数，</a:t>
            </a:r>
            <a:r>
              <a:rPr lang="en-US" altLang="zh-CN">
                <a:ea typeface="宋体" pitchFamily="2" charset="-122"/>
              </a:rPr>
              <a:t>12</a:t>
            </a:r>
            <a:r>
              <a:rPr lang="zh-CN" altLang="en-US">
                <a:ea typeface="宋体" pitchFamily="2" charset="-122"/>
              </a:rPr>
              <a:t>个字节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unsigned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ea typeface="宋体" pitchFamily="2" charset="-122"/>
              </a:rPr>
              <a:t>用来修饰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zh-CN" altLang="en-US" dirty="0">
                <a:latin typeface="Courier New" pitchFamily="49" charset="0"/>
                <a:ea typeface="宋体" pitchFamily="2" charset="-122"/>
              </a:rPr>
              <a:t>、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zh-CN" altLang="en-US" dirty="0">
                <a:latin typeface="Courier New" pitchFamily="49" charset="0"/>
                <a:ea typeface="宋体" pitchFamily="2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short</a:t>
            </a:r>
            <a:r>
              <a:rPr lang="zh-CN" altLang="en-US" dirty="0"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long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无符号</a:t>
            </a:r>
            <a:r>
              <a:rPr lang="zh-CN" altLang="en-US" dirty="0">
                <a:ea typeface="宋体" pitchFamily="2" charset="-122"/>
              </a:rPr>
              <a:t>整数（正整数和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6C67ADA5-E87C-4D59-9490-C0EC79E6A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不同类型取值范围不同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5BFF2C1D-952A-43B7-9D2E-132DAF106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28775"/>
            <a:ext cx="7989888" cy="20161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333399"/>
                </a:solidFill>
                <a:ea typeface="宋体" pitchFamily="2" charset="-122"/>
              </a:rPr>
              <a:t>C</a:t>
            </a: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语言直接提供的任何类型都有取值范围。</a:t>
            </a:r>
          </a:p>
          <a:p>
            <a:pPr lvl="1">
              <a:defRPr/>
            </a:pPr>
            <a:endParaRPr lang="en-US" altLang="zh-CN">
              <a:solidFill>
                <a:srgbClr val="333399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6EC59F78-0085-4D54-8974-97B73DD2A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整型类型的取值范围</a:t>
            </a:r>
          </a:p>
        </p:txBody>
      </p:sp>
      <p:pic>
        <p:nvPicPr>
          <p:cNvPr id="45059" name="Picture 3" descr="HS5ClipImage_3f588991">
            <a:extLst>
              <a:ext uri="{FF2B5EF4-FFF2-40B4-BE49-F238E27FC236}">
                <a16:creationId xmlns:a16="http://schemas.microsoft.com/office/drawing/2014/main" id="{C68B514C-84AE-4F42-9680-8775C2A2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614488"/>
            <a:ext cx="7505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E7E38565-E706-46DD-AF78-9920F3CE7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浮点类型的取值范围</a:t>
            </a:r>
          </a:p>
        </p:txBody>
      </p:sp>
      <p:pic>
        <p:nvPicPr>
          <p:cNvPr id="47107" name="Picture 3" descr="HS5ClipImage_3f588a05">
            <a:extLst>
              <a:ext uri="{FF2B5EF4-FFF2-40B4-BE49-F238E27FC236}">
                <a16:creationId xmlns:a16="http://schemas.microsoft.com/office/drawing/2014/main" id="{ACB7A874-B582-49E6-9712-9C0583E2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341438"/>
            <a:ext cx="75723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7D78886E-CBFF-4180-BC53-C392792D6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不同类型取值范围不同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C6ECEC16-24B3-4CB7-B132-AE89F00B2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28775"/>
            <a:ext cx="7989888" cy="20161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333399"/>
                </a:solidFill>
                <a:ea typeface="宋体" pitchFamily="2" charset="-122"/>
              </a:rPr>
              <a:t>C</a:t>
            </a: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语言直接提供的任何类型都有取值范围。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当向其赋超过此范围的数值时，结果会怎样呢？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产生数值类型溢出，得到一个不正确的结果。</a:t>
            </a:r>
            <a:endParaRPr lang="en-US" altLang="zh-CN">
              <a:ea typeface="宋体" pitchFamily="2" charset="-122"/>
            </a:endParaRPr>
          </a:p>
        </p:txBody>
      </p:sp>
      <p:pic>
        <p:nvPicPr>
          <p:cNvPr id="211972" name="Picture 4" descr="j0078622[1]">
            <a:extLst>
              <a:ext uri="{FF2B5EF4-FFF2-40B4-BE49-F238E27FC236}">
                <a16:creationId xmlns:a16="http://schemas.microsoft.com/office/drawing/2014/main" id="{9E07E0ED-6190-4EF8-8FC7-D33714AB7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581525"/>
            <a:ext cx="969962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3" name="Picture 5" descr="j0215227">
            <a:extLst>
              <a:ext uri="{FF2B5EF4-FFF2-40B4-BE49-F238E27FC236}">
                <a16:creationId xmlns:a16="http://schemas.microsoft.com/office/drawing/2014/main" id="{DA60D064-805F-43C2-A54C-60979DA4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24788" y="4149725"/>
            <a:ext cx="176688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4" name="Picture 6" descr="j0126395[1]">
            <a:extLst>
              <a:ext uri="{FF2B5EF4-FFF2-40B4-BE49-F238E27FC236}">
                <a16:creationId xmlns:a16="http://schemas.microsoft.com/office/drawing/2014/main" id="{D1B93700-E430-4EB0-9EEA-60E5E2F7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5556250"/>
            <a:ext cx="17287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75" name="AutoShape 7">
            <a:extLst>
              <a:ext uri="{FF2B5EF4-FFF2-40B4-BE49-F238E27FC236}">
                <a16:creationId xmlns:a16="http://schemas.microsoft.com/office/drawing/2014/main" id="{E55D2B7C-7283-49FA-A8FE-B574C199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4292600"/>
            <a:ext cx="2159000" cy="820738"/>
          </a:xfrm>
          <a:prstGeom prst="cloudCallout">
            <a:avLst>
              <a:gd name="adj1" fmla="val -94634"/>
              <a:gd name="adj2" fmla="val -20986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小蛇能吞下大象吗？</a:t>
            </a:r>
          </a:p>
        </p:txBody>
      </p:sp>
      <p:sp>
        <p:nvSpPr>
          <p:cNvPr id="211976" name="Text Box 8">
            <a:extLst>
              <a:ext uri="{FF2B5EF4-FFF2-40B4-BE49-F238E27FC236}">
                <a16:creationId xmlns:a16="http://schemas.microsoft.com/office/drawing/2014/main" id="{C98F1D6F-C974-496F-A30D-4DD65AA5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6302375"/>
            <a:ext cx="2087562" cy="439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7" rIns="92075" bIns="46037">
            <a:spAutoFit/>
          </a:bodyPr>
          <a:lstStyle/>
          <a:p>
            <a:pPr marL="374650" indent="-374650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typeoverflow.c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70" decel="100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770" decel="100000"/>
                                        <p:tgtEl>
                                          <p:spTgt spid="21197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  <p:bldP spid="2119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868E79FB-5729-473B-996E-42BC4F070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何谓类型溢出</a:t>
            </a:r>
            <a:r>
              <a:rPr lang="zh-CN" altLang="en-US" i="0"/>
              <a:t>（</a:t>
            </a:r>
            <a:r>
              <a:rPr lang="en-US" altLang="zh-CN"/>
              <a:t>Overflow</a:t>
            </a:r>
            <a:r>
              <a:rPr lang="zh-CN" altLang="en-US" i="0"/>
              <a:t>）？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E9BE2FBF-253C-403A-A005-DBF22E642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484313"/>
            <a:ext cx="8134350" cy="482441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生活中的例子：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身份证号码中的出生年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阿利亚娜号火箭发射失败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现象与危害：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ea typeface="宋体" pitchFamily="2" charset="-122"/>
              </a:rPr>
              <a:t>溢出后的数值是可预料的，但不同平台会有所不同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ea typeface="宋体" pitchFamily="2" charset="-122"/>
              </a:rPr>
              <a:t>当程序从高位计算机向低位计算机移植（比如从</a:t>
            </a:r>
            <a:r>
              <a:rPr lang="en-US" altLang="zh-CN">
                <a:ea typeface="宋体" pitchFamily="2" charset="-122"/>
              </a:rPr>
              <a:t>64</a:t>
            </a:r>
            <a:r>
              <a:rPr lang="zh-CN" altLang="en-US">
                <a:ea typeface="宋体" pitchFamily="2" charset="-122"/>
              </a:rPr>
              <a:t>位系统移植到</a:t>
            </a:r>
            <a:r>
              <a:rPr lang="en-US" altLang="zh-CN">
                <a:ea typeface="宋体" pitchFamily="2" charset="-122"/>
              </a:rPr>
              <a:t>32</a:t>
            </a:r>
            <a:r>
              <a:rPr lang="zh-CN" altLang="en-US">
                <a:ea typeface="宋体" pitchFamily="2" charset="-122"/>
              </a:rPr>
              <a:t>位系统）时，以前从不出现的溢出问题可能出现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E934550B-78F1-4214-A202-21B6EFD30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解决方案</a:t>
            </a:r>
            <a:r>
              <a:rPr lang="zh-CN" altLang="en-US" i="0"/>
              <a:t>？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05CF0DC4-D61F-4508-ABC5-18AC0436F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412875"/>
            <a:ext cx="8134350" cy="51117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预先估算运算结果的可能范围，采用取值范围更大的类型。</a:t>
            </a:r>
          </a:p>
          <a:p>
            <a:pPr lvl="2">
              <a:defRPr/>
            </a:pPr>
            <a:r>
              <a:rPr lang="en-US" altLang="zh-CN">
                <a:ea typeface="宋体" pitchFamily="2" charset="-122"/>
              </a:rPr>
              <a:t>1+2+3+…</a:t>
            </a:r>
          </a:p>
          <a:p>
            <a:pPr lvl="2">
              <a:defRPr/>
            </a:pPr>
            <a:r>
              <a:rPr lang="en-US" altLang="zh-CN">
                <a:ea typeface="宋体" pitchFamily="2" charset="-122"/>
              </a:rPr>
              <a:t>1!+2!+3!+…</a:t>
            </a:r>
          </a:p>
          <a:p>
            <a:pPr lvl="2">
              <a:defRPr/>
            </a:pPr>
            <a:r>
              <a:rPr lang="en-US" altLang="zh-CN">
                <a:ea typeface="宋体" pitchFamily="2" charset="-122"/>
              </a:rPr>
              <a:t>1</a:t>
            </a:r>
            <a:r>
              <a:rPr lang="en-US" altLang="zh-CN" baseline="30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+2</a:t>
            </a:r>
            <a:r>
              <a:rPr lang="en-US" altLang="zh-CN" baseline="30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+3</a:t>
            </a:r>
            <a:r>
              <a:rPr lang="en-US" altLang="zh-CN" baseline="30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+…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在运算还没开始之前就判断运算数是否在合理的取值范围内。如果超出，则停止运算，转错误处理。</a:t>
            </a:r>
          </a:p>
          <a:p>
            <a:pPr lvl="1">
              <a:defRPr/>
            </a:pPr>
            <a:endParaRPr lang="zh-CN" altLang="en-US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31B6916-A3B9-4B44-9A19-BD54F742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不同类型占用的内存字节数不同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BDA42CF-0339-4AEB-8047-39E111EA1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557338"/>
            <a:ext cx="8207375" cy="33845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因为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同种类型在不同的平台其占字节数不尽相同。如</a:t>
            </a:r>
            <a:r>
              <a:rPr lang="en-US" altLang="zh-CN">
                <a:ea typeface="宋体" pitchFamily="2" charset="-122"/>
              </a:rPr>
              <a:t>int</a:t>
            </a:r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16</a:t>
            </a:r>
            <a:r>
              <a:rPr lang="zh-CN" altLang="en-US">
                <a:ea typeface="宋体" pitchFamily="2" charset="-122"/>
              </a:rPr>
              <a:t>位、</a:t>
            </a:r>
            <a:r>
              <a:rPr lang="en-US" altLang="zh-CN">
                <a:ea typeface="宋体" pitchFamily="2" charset="-122"/>
              </a:rPr>
              <a:t>32</a:t>
            </a:r>
            <a:r>
              <a:rPr lang="zh-CN" altLang="en-US">
                <a:ea typeface="宋体" pitchFamily="2" charset="-122"/>
              </a:rPr>
              <a:t>位和</a:t>
            </a:r>
            <a:r>
              <a:rPr lang="en-US" altLang="zh-CN">
                <a:ea typeface="宋体" pitchFamily="2" charset="-122"/>
              </a:rPr>
              <a:t>64</a:t>
            </a:r>
            <a:r>
              <a:rPr lang="zh-CN" altLang="en-US">
                <a:ea typeface="宋体" pitchFamily="2" charset="-122"/>
              </a:rPr>
              <a:t>位系统分别占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8</a:t>
            </a:r>
            <a:r>
              <a:rPr lang="zh-CN" altLang="en-US">
                <a:ea typeface="宋体" pitchFamily="2" charset="-122"/>
              </a:rPr>
              <a:t>个字节。</a:t>
            </a:r>
          </a:p>
          <a:p>
            <a:pPr>
              <a:defRPr/>
            </a:pPr>
            <a:r>
              <a:rPr lang="zh-CN" altLang="en-US">
                <a:solidFill>
                  <a:srgbClr val="000099"/>
                </a:solidFill>
                <a:ea typeface="宋体" pitchFamily="2" charset="-122"/>
              </a:rPr>
              <a:t>不要对变量所占的内存空间字节数想当然</a:t>
            </a:r>
          </a:p>
          <a:p>
            <a:pPr lvl="1">
              <a:defRPr/>
            </a:pPr>
            <a:r>
              <a:rPr lang="zh-CN" altLang="en-US" sz="2800">
                <a:ea typeface="宋体" pitchFamily="2" charset="-122"/>
              </a:rPr>
              <a:t>用</a:t>
            </a:r>
            <a:r>
              <a:rPr lang="en-US" altLang="zh-CN" sz="28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sizeof</a:t>
            </a:r>
            <a:r>
              <a:rPr lang="zh-CN" altLang="en-US" sz="2800">
                <a:ea typeface="宋体" pitchFamily="2" charset="-122"/>
              </a:rPr>
              <a:t>获得变量或者数据类型的长度</a:t>
            </a:r>
          </a:p>
          <a:p>
            <a:pPr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现象与危害：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在平台间移植时会出现问题，导致数据丢失或者溢出</a:t>
            </a:r>
          </a:p>
        </p:txBody>
      </p:sp>
      <p:grpSp>
        <p:nvGrpSpPr>
          <p:cNvPr id="52228" name="Group 20">
            <a:extLst>
              <a:ext uri="{FF2B5EF4-FFF2-40B4-BE49-F238E27FC236}">
                <a16:creationId xmlns:a16="http://schemas.microsoft.com/office/drawing/2014/main" id="{6C9B4ADC-1835-4362-868F-BB8D104F369E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4889500"/>
            <a:ext cx="1965325" cy="1563688"/>
            <a:chOff x="3560" y="2542"/>
            <a:chExt cx="1551" cy="1348"/>
          </a:xfrm>
        </p:grpSpPr>
        <p:pic>
          <p:nvPicPr>
            <p:cNvPr id="52229" name="Picture 6" descr="t10jwg2t[1]">
              <a:extLst>
                <a:ext uri="{FF2B5EF4-FFF2-40B4-BE49-F238E27FC236}">
                  <a16:creationId xmlns:a16="http://schemas.microsoft.com/office/drawing/2014/main" id="{165D18D8-A495-47FD-8843-9ED4614F3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542"/>
              <a:ext cx="1407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8" name="Text Box 8">
              <a:extLst>
                <a:ext uri="{FF2B5EF4-FFF2-40B4-BE49-F238E27FC236}">
                  <a16:creationId xmlns:a16="http://schemas.microsoft.com/office/drawing/2014/main" id="{221B5A97-7E55-4283-8906-1EEAFCBE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18777">
              <a:off x="4361" y="2706"/>
              <a:ext cx="750" cy="3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注意！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D6666BF2-AD03-4274-AD33-EF30A0B68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en-US" dirty="0">
                <a:ea typeface="宋体" pitchFamily="2" charset="-122"/>
              </a:rPr>
              <a:t>程序的结构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0438EE1-978B-4783-AF79-33CE683FF15A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1557338"/>
            <a:ext cx="6934200" cy="4724400"/>
            <a:chOff x="720" y="960"/>
            <a:chExt cx="4368" cy="2976"/>
          </a:xfrm>
        </p:grpSpPr>
        <p:grpSp>
          <p:nvGrpSpPr>
            <p:cNvPr id="18436" name="Group 4">
              <a:extLst>
                <a:ext uri="{FF2B5EF4-FFF2-40B4-BE49-F238E27FC236}">
                  <a16:creationId xmlns:a16="http://schemas.microsoft.com/office/drawing/2014/main" id="{9E29CD73-DB8C-4D11-BDFC-47A1609B6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960"/>
              <a:ext cx="2496" cy="2976"/>
              <a:chOff x="2544" y="960"/>
              <a:chExt cx="2496" cy="2976"/>
            </a:xfrm>
          </p:grpSpPr>
          <p:sp>
            <p:nvSpPr>
              <p:cNvPr id="198661" name="AutoShape 5">
                <a:extLst>
                  <a:ext uri="{FF2B5EF4-FFF2-40B4-BE49-F238E27FC236}">
                    <a16:creationId xmlns:a16="http://schemas.microsoft.com/office/drawing/2014/main" id="{137C7B69-FA50-4070-84C9-440A6B5EC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960"/>
                <a:ext cx="2496" cy="297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39" name="Text Box 6">
                <a:extLst>
                  <a:ext uri="{FF2B5EF4-FFF2-40B4-BE49-F238E27FC236}">
                    <a16:creationId xmlns:a16="http://schemas.microsoft.com/office/drawing/2014/main" id="{040FDD66-5ED3-4C96-BADD-BFA6023F9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1307" cy="23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chemeClr val="tx1"/>
                    </a:solidFill>
                  </a:rPr>
                  <a:t>预处理命令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40" name="Text Box 7">
                <a:extLst>
                  <a:ext uri="{FF2B5EF4-FFF2-40B4-BE49-F238E27FC236}">
                    <a16:creationId xmlns:a16="http://schemas.microsoft.com/office/drawing/2014/main" id="{D0275317-9F96-44B6-A44A-FE225A4C2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776"/>
                <a:ext cx="14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Pengisytiharan globl</a:t>
                </a:r>
              </a:p>
            </p:txBody>
          </p:sp>
          <p:sp>
            <p:nvSpPr>
              <p:cNvPr id="18441" name="Text Box 8">
                <a:extLst>
                  <a:ext uri="{FF2B5EF4-FFF2-40B4-BE49-F238E27FC236}">
                    <a16:creationId xmlns:a16="http://schemas.microsoft.com/office/drawing/2014/main" id="{48C8E0DE-9D87-4A06-B479-9D6AF63FD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2112" cy="1448"/>
              </a:xfrm>
              <a:prstGeom prst="rect">
                <a:avLst/>
              </a:prstGeom>
              <a:solidFill>
                <a:srgbClr val="D7D31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main ()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{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80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80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80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80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80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18442" name="Text Box 9">
                <a:extLst>
                  <a:ext uri="{FF2B5EF4-FFF2-40B4-BE49-F238E27FC236}">
                    <a16:creationId xmlns:a16="http://schemas.microsoft.com/office/drawing/2014/main" id="{7FEED8EC-E330-4153-87A7-EBF28599D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736"/>
                <a:ext cx="20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Pengisytiharan setempat</a:t>
                </a:r>
              </a:p>
            </p:txBody>
          </p:sp>
          <p:sp>
            <p:nvSpPr>
              <p:cNvPr id="18443" name="Text Box 10">
                <a:extLst>
                  <a:ext uri="{FF2B5EF4-FFF2-40B4-BE49-F238E27FC236}">
                    <a16:creationId xmlns:a16="http://schemas.microsoft.com/office/drawing/2014/main" id="{5053EA9B-72EF-4ACA-BA8B-0B5994C25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3168"/>
                <a:ext cx="1056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chemeClr val="tx1"/>
                    </a:solidFill>
                  </a:rPr>
                  <a:t>语句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667" name="AutoShape 11">
                <a:extLst>
                  <a:ext uri="{FF2B5EF4-FFF2-40B4-BE49-F238E27FC236}">
                    <a16:creationId xmlns:a16="http://schemas.microsoft.com/office/drawing/2014/main" id="{5415648E-4910-403B-8A57-B94C396C0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1584" cy="240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668" name="AutoShape 12">
                <a:extLst>
                  <a:ext uri="{FF2B5EF4-FFF2-40B4-BE49-F238E27FC236}">
                    <a16:creationId xmlns:a16="http://schemas.microsoft.com/office/drawing/2014/main" id="{248DD3F4-189E-4434-A10C-BD32D979E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1680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46" name="Text Box 13">
                <a:extLst>
                  <a:ext uri="{FF2B5EF4-FFF2-40B4-BE49-F238E27FC236}">
                    <a16:creationId xmlns:a16="http://schemas.microsoft.com/office/drawing/2014/main" id="{6B766A4D-4EC3-4D17-8717-FA93948EC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18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chemeClr val="tx1"/>
                    </a:solidFill>
                  </a:rPr>
                  <a:t>全局声明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47" name="Text Box 14">
                <a:extLst>
                  <a:ext uri="{FF2B5EF4-FFF2-40B4-BE49-F238E27FC236}">
                    <a16:creationId xmlns:a16="http://schemas.microsoft.com/office/drawing/2014/main" id="{01AA9F10-2089-485C-AE8D-1FEC05D64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784"/>
                <a:ext cx="20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chemeClr val="tx1"/>
                    </a:solidFill>
                  </a:rPr>
                  <a:t>局部声明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671" name="Text Box 15">
              <a:extLst>
                <a:ext uri="{FF2B5EF4-FFF2-40B4-BE49-F238E27FC236}">
                  <a16:creationId xmlns:a16="http://schemas.microsoft.com/office/drawing/2014/main" id="{5763A13C-3A9B-4BB6-B4C4-871B2B9C1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76"/>
              <a:ext cx="1584" cy="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FC290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记住这个框图</a:t>
              </a:r>
              <a:endParaRPr lang="en-US" altLang="zh-CN" dirty="0">
                <a:solidFill>
                  <a:srgbClr val="FC290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v3hs1uzi[1]">
            <a:extLst>
              <a:ext uri="{FF2B5EF4-FFF2-40B4-BE49-F238E27FC236}">
                <a16:creationId xmlns:a16="http://schemas.microsoft.com/office/drawing/2014/main" id="{F3BA3BD0-9F90-474A-93DE-28A79806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63" y="3933825"/>
            <a:ext cx="167163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1" name="Rectangle 3">
            <a:extLst>
              <a:ext uri="{FF2B5EF4-FFF2-40B4-BE49-F238E27FC236}">
                <a16:creationId xmlns:a16="http://schemas.microsoft.com/office/drawing/2014/main" id="{C2FBA7E5-1397-48F5-AA50-FC5D1BD96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ourier New" pitchFamily="49" charset="0"/>
              </a:rPr>
              <a:t>sizeof</a:t>
            </a:r>
            <a:r>
              <a:rPr lang="zh-CN" altLang="en-US"/>
              <a:t>到底是什么？</a:t>
            </a:r>
            <a:endParaRPr lang="en-US" altLang="zh-CN"/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92B40978-C053-4086-BD20-CC1D210CE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7345362" cy="5184775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000099"/>
                </a:solidFill>
                <a:ea typeface="宋体" pitchFamily="2" charset="-122"/>
              </a:rPr>
              <a:t>C</a:t>
            </a:r>
            <a:r>
              <a:rPr lang="zh-CN" altLang="en-US">
                <a:solidFill>
                  <a:srgbClr val="000099"/>
                </a:solidFill>
                <a:ea typeface="宋体" pitchFamily="2" charset="-122"/>
              </a:rPr>
              <a:t>语言的关键字，并非函数</a:t>
            </a:r>
          </a:p>
          <a:p>
            <a:pPr lvl="1">
              <a:lnSpc>
                <a:spcPct val="125000"/>
              </a:lnSpc>
              <a:defRPr/>
            </a:pPr>
            <a:r>
              <a:rPr lang="zh-CN" altLang="en-US">
                <a:solidFill>
                  <a:schemeClr val="hlink"/>
                </a:solidFill>
                <a:ea typeface="宋体" pitchFamily="2" charset="-122"/>
              </a:rPr>
              <a:t>计算</a:t>
            </a:r>
            <a:r>
              <a:rPr lang="zh-CN" altLang="en-US" u="sng">
                <a:solidFill>
                  <a:srgbClr val="880000"/>
                </a:solidFill>
                <a:ea typeface="宋体" pitchFamily="2" charset="-122"/>
              </a:rPr>
              <a:t>类型</a:t>
            </a:r>
            <a:r>
              <a:rPr lang="zh-CN" altLang="en-US">
                <a:ea typeface="宋体" pitchFamily="2" charset="-122"/>
              </a:rPr>
              <a:t>占用的字节数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两种语法形式</a:t>
            </a:r>
          </a:p>
          <a:p>
            <a:pPr>
              <a:lnSpc>
                <a:spcPct val="125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      sizeof(</a:t>
            </a:r>
            <a:r>
              <a:rPr lang="zh-CN" altLang="en-US">
                <a:solidFill>
                  <a:srgbClr val="000099"/>
                </a:solidFill>
                <a:ea typeface="宋体" pitchFamily="2" charset="-122"/>
              </a:rPr>
              <a:t>类型</a:t>
            </a:r>
            <a:r>
              <a:rPr lang="en-US" altLang="zh-CN"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 lvl="1">
              <a:lnSpc>
                <a:spcPct val="125000"/>
              </a:lnSpc>
              <a:defRPr/>
            </a:pPr>
            <a:r>
              <a:rPr lang="zh-CN" altLang="en-US">
                <a:ea typeface="宋体" pitchFamily="2" charset="-122"/>
              </a:rPr>
              <a:t>结果为</a:t>
            </a:r>
            <a:r>
              <a:rPr lang="zh-CN" altLang="en-US" u="sng">
                <a:solidFill>
                  <a:srgbClr val="880000"/>
                </a:solidFill>
                <a:ea typeface="宋体" pitchFamily="2" charset="-122"/>
              </a:rPr>
              <a:t>类型</a:t>
            </a:r>
            <a:r>
              <a:rPr lang="zh-CN" altLang="en-US">
                <a:ea typeface="宋体" pitchFamily="2" charset="-122"/>
              </a:rPr>
              <a:t>占用的字节数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n-US" altLang="zh-CN"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   sizeof(</a:t>
            </a:r>
            <a:r>
              <a:rPr lang="zh-CN" altLang="en-US">
                <a:solidFill>
                  <a:srgbClr val="000099"/>
                </a:solidFill>
                <a:ea typeface="宋体" pitchFamily="2" charset="-122"/>
              </a:rPr>
              <a:t>表达式</a:t>
            </a:r>
            <a:r>
              <a:rPr lang="en-US" altLang="zh-CN"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 lvl="1">
              <a:lnSpc>
                <a:spcPct val="125000"/>
              </a:lnSpc>
              <a:defRPr/>
            </a:pPr>
            <a:r>
              <a:rPr lang="zh-CN" altLang="en-US">
                <a:ea typeface="宋体" pitchFamily="2" charset="-122"/>
              </a:rPr>
              <a:t>结果为</a:t>
            </a:r>
            <a:r>
              <a:rPr lang="zh-CN" altLang="en-US" u="sng">
                <a:solidFill>
                  <a:srgbClr val="880000"/>
                </a:solidFill>
                <a:ea typeface="宋体" pitchFamily="2" charset="-122"/>
              </a:rPr>
              <a:t>表达式值所属类型</a:t>
            </a:r>
            <a:r>
              <a:rPr lang="zh-CN" altLang="en-US">
                <a:ea typeface="宋体" pitchFamily="2" charset="-122"/>
              </a:rPr>
              <a:t>占用的字节数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zh-CN" altLang="en-US">
                <a:ea typeface="宋体" pitchFamily="2" charset="-122"/>
              </a:rPr>
              <a:t>    一般都使用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sizeof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变量名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1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12F9091-030B-4E8C-A771-A04636B41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933450"/>
            <a:ext cx="7797800" cy="839788"/>
          </a:xfrm>
          <a:effectLst/>
        </p:spPr>
        <p:txBody>
          <a:bodyPr/>
          <a:lstStyle/>
          <a:p>
            <a:pPr>
              <a:defRPr/>
            </a:pPr>
            <a:r>
              <a:rPr lang="zh-CN" altLang="en-US" sz="4000"/>
              <a:t>现场演示例</a:t>
            </a:r>
            <a:r>
              <a:rPr lang="en-US" altLang="zh-CN" sz="4000"/>
              <a:t>2.3</a:t>
            </a:r>
            <a:br>
              <a:rPr lang="en-US" altLang="zh-CN" sz="4000"/>
            </a:br>
            <a:r>
              <a:rPr lang="zh-CN" altLang="en-US" sz="4000"/>
              <a:t>在</a:t>
            </a:r>
            <a:r>
              <a:rPr lang="en-US" altLang="zh-CN" sz="4000"/>
              <a:t>TC</a:t>
            </a:r>
            <a:r>
              <a:rPr lang="zh-CN" altLang="en-US" sz="4000"/>
              <a:t>和</a:t>
            </a:r>
            <a:r>
              <a:rPr lang="en-US" altLang="zh-CN" sz="4000"/>
              <a:t>VC</a:t>
            </a:r>
            <a:r>
              <a:rPr lang="zh-CN" altLang="en-US" sz="4000"/>
              <a:t>、</a:t>
            </a:r>
            <a:r>
              <a:rPr lang="en-US" altLang="zh-CN" sz="4000"/>
              <a:t>CB</a:t>
            </a:r>
            <a:r>
              <a:rPr lang="zh-CN" altLang="en-US" sz="4000"/>
              <a:t>下的运行结果</a:t>
            </a:r>
          </a:p>
        </p:txBody>
      </p:sp>
      <p:sp>
        <p:nvSpPr>
          <p:cNvPr id="54275" name="Text Box 7">
            <a:extLst>
              <a:ext uri="{FF2B5EF4-FFF2-40B4-BE49-F238E27FC236}">
                <a16:creationId xmlns:a16="http://schemas.microsoft.com/office/drawing/2014/main" id="{4A15C0AE-90D4-4CA2-8883-9D9670339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2038350"/>
            <a:ext cx="8713788" cy="405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  &lt;stdio.h&gt;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("Data type      Number of bytes\n");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("------------ ---------------------\n");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("char             %d\n",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(char));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("int              %d\n",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(int));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("short int        %d\n",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(short));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("long int         %d\n",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(long));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("float            %d\n",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(float));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fr-FR" altLang="zh-CN" sz="2000">
                <a:solidFill>
                  <a:srgbClr val="880000"/>
                </a:solidFill>
                <a:latin typeface="Courier New" panose="02070309020205020404" pitchFamily="49" charset="0"/>
              </a:rPr>
              <a:t>printf</a:t>
            </a:r>
            <a:r>
              <a:rPr lang="fr-FR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("double           %d\n", </a:t>
            </a:r>
            <a:r>
              <a:rPr lang="fr-FR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sizeof</a:t>
            </a:r>
            <a:r>
              <a:rPr lang="fr-FR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(double));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70033" name="Text Box 49">
            <a:extLst>
              <a:ext uri="{FF2B5EF4-FFF2-40B4-BE49-F238E27FC236}">
                <a16:creationId xmlns:a16="http://schemas.microsoft.com/office/drawing/2014/main" id="{D6C58945-5BDE-4B89-A00F-0B5F53074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5949950"/>
            <a:ext cx="223202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7" rIns="92075" bIns="46037">
            <a:spAutoFit/>
          </a:bodyPr>
          <a:lstStyle/>
          <a:p>
            <a:pPr marL="374650" indent="-374650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P27,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2.3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57417890-A621-41C8-87B8-E7B66B295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8604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不同类型数据</a:t>
            </a:r>
            <a:br>
              <a:rPr lang="zh-CN" altLang="en-US" sz="4000"/>
            </a:br>
            <a:r>
              <a:rPr lang="zh-CN" altLang="en-US" sz="4000"/>
              <a:t>在内存中的存储形式不同 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EC915546-6C4F-43E2-B072-3DE708798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914525"/>
            <a:ext cx="7772400" cy="2306638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000099"/>
                </a:solidFill>
                <a:ea typeface="宋体" pitchFamily="2" charset="-122"/>
              </a:rPr>
              <a:t>字符型</a:t>
            </a:r>
          </a:p>
          <a:p>
            <a:pPr>
              <a:defRPr/>
            </a:pPr>
            <a:r>
              <a:rPr lang="zh-CN" altLang="en-US">
                <a:solidFill>
                  <a:srgbClr val="000099"/>
                </a:solidFill>
                <a:ea typeface="宋体" pitchFamily="2" charset="-122"/>
              </a:rPr>
              <a:t>整型</a:t>
            </a:r>
          </a:p>
          <a:p>
            <a:pPr>
              <a:defRPr/>
            </a:pPr>
            <a:r>
              <a:rPr lang="zh-CN" altLang="en-US">
                <a:solidFill>
                  <a:srgbClr val="000099"/>
                </a:solidFill>
                <a:ea typeface="宋体" pitchFamily="2" charset="-122"/>
              </a:rPr>
              <a:t>实型</a:t>
            </a:r>
          </a:p>
          <a:p>
            <a:pPr lvl="1">
              <a:buFontTx/>
              <a:buNone/>
              <a:defRPr/>
            </a:pPr>
            <a:r>
              <a:rPr lang="en-US" altLang="zh-CN">
                <a:ea typeface="宋体" pitchFamily="2" charset="-122"/>
              </a:rPr>
              <a:t>N=S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×2</a:t>
            </a:r>
            <a:r>
              <a:rPr lang="en-US" altLang="zh-CN" baseline="30000">
                <a:latin typeface="宋体" pitchFamily="2" charset="-122"/>
                <a:ea typeface="宋体" pitchFamily="2" charset="-122"/>
              </a:rPr>
              <a:t>j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6B45E439-26BB-4399-B71D-EEF12512DC10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4438650"/>
            <a:ext cx="5761037" cy="1443038"/>
            <a:chOff x="2290" y="2750"/>
            <a:chExt cx="2016" cy="500"/>
          </a:xfrm>
        </p:grpSpPr>
        <p:grpSp>
          <p:nvGrpSpPr>
            <p:cNvPr id="55303" name="Group 4">
              <a:extLst>
                <a:ext uri="{FF2B5EF4-FFF2-40B4-BE49-F238E27FC236}">
                  <a16:creationId xmlns:a16="http://schemas.microsoft.com/office/drawing/2014/main" id="{48D6CFC8-9E8A-4EF5-A9FC-DB640D89B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3062"/>
              <a:ext cx="2016" cy="188"/>
              <a:chOff x="3540" y="2843"/>
              <a:chExt cx="5041" cy="468"/>
            </a:xfrm>
          </p:grpSpPr>
          <p:sp>
            <p:nvSpPr>
              <p:cNvPr id="158725" name="Text Box 5">
                <a:extLst>
                  <a:ext uri="{FF2B5EF4-FFF2-40B4-BE49-F238E27FC236}">
                    <a16:creationId xmlns:a16="http://schemas.microsoft.com/office/drawing/2014/main" id="{F3F462B1-CF87-4A03-B4E2-D0195AD5F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2843"/>
                <a:ext cx="1079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阶码符号</a:t>
                </a:r>
              </a:p>
              <a:p>
                <a:pPr>
                  <a:defRPr/>
                </a:pPr>
                <a:endParaRPr lang="zh-CN" altLang="en-US"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8726" name="Text Box 6">
                <a:extLst>
                  <a:ext uri="{FF2B5EF4-FFF2-40B4-BE49-F238E27FC236}">
                    <a16:creationId xmlns:a16="http://schemas.microsoft.com/office/drawing/2014/main" id="{01A76AAA-79B3-4723-8F0B-685B0EC65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9" y="2843"/>
                <a:ext cx="1442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阶码的数值</a:t>
                </a:r>
              </a:p>
              <a:p>
                <a:pPr algn="just">
                  <a:defRPr/>
                </a:pPr>
                <a:endParaRPr lang="zh-CN" altLang="en-US" sz="200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zh-CN" altLang="en-US"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8727" name="Text Box 7">
                <a:extLst>
                  <a:ext uri="{FF2B5EF4-FFF2-40B4-BE49-F238E27FC236}">
                    <a16:creationId xmlns:a16="http://schemas.microsoft.com/office/drawing/2014/main" id="{BCD2700F-438D-4CCF-A438-460F138AC9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0" y="2843"/>
                <a:ext cx="1081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尾数符号</a:t>
                </a:r>
              </a:p>
              <a:p>
                <a:pPr>
                  <a:defRPr/>
                </a:pPr>
                <a:endParaRPr lang="zh-CN" altLang="en-US"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8728" name="Text Box 8">
                <a:extLst>
                  <a:ext uri="{FF2B5EF4-FFF2-40B4-BE49-F238E27FC236}">
                    <a16:creationId xmlns:a16="http://schemas.microsoft.com/office/drawing/2014/main" id="{27521818-5382-4815-A2FF-F898867C5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1" y="2843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尾数的数值</a:t>
                </a:r>
              </a:p>
              <a:p>
                <a:pPr algn="just">
                  <a:defRPr/>
                </a:pPr>
                <a:endParaRPr lang="zh-CN" altLang="en-US" sz="2000" b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zh-CN" altLang="en-US"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55304" name="Group 9">
              <a:extLst>
                <a:ext uri="{FF2B5EF4-FFF2-40B4-BE49-F238E27FC236}">
                  <a16:creationId xmlns:a16="http://schemas.microsoft.com/office/drawing/2014/main" id="{D6A4423A-368A-4F0D-8F76-BB7C1D3AC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750"/>
              <a:ext cx="2016" cy="188"/>
              <a:chOff x="3720" y="2999"/>
              <a:chExt cx="5040" cy="468"/>
            </a:xfrm>
          </p:grpSpPr>
          <p:sp>
            <p:nvSpPr>
              <p:cNvPr id="158730" name="Text Box 10">
                <a:extLst>
                  <a:ext uri="{FF2B5EF4-FFF2-40B4-BE49-F238E27FC236}">
                    <a16:creationId xmlns:a16="http://schemas.microsoft.com/office/drawing/2014/main" id="{BAA768AE-E5AC-4332-922F-660F262D8F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0" y="2999"/>
                <a:ext cx="2521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阶码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j</a:t>
                </a:r>
              </a:p>
              <a:p>
                <a:pPr algn="just">
                  <a:defRPr/>
                </a:pPr>
                <a:endParaRPr lang="en-US" altLang="zh-CN" sz="240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en-US" altLang="zh-CN"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8731" name="Text Box 11">
                <a:extLst>
                  <a:ext uri="{FF2B5EF4-FFF2-40B4-BE49-F238E27FC236}">
                    <a16:creationId xmlns:a16="http://schemas.microsoft.com/office/drawing/2014/main" id="{491EBB31-D88C-4518-BFBF-684376F951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1" y="2999"/>
                <a:ext cx="2519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尾数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S</a:t>
                </a:r>
              </a:p>
              <a:p>
                <a:pPr algn="just">
                  <a:defRPr/>
                </a:pPr>
                <a:endParaRPr lang="en-US" altLang="zh-CN" sz="240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en-US" altLang="zh-CN"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58733" name="AutoShape 13">
            <a:extLst>
              <a:ext uri="{FF2B5EF4-FFF2-40B4-BE49-F238E27FC236}">
                <a16:creationId xmlns:a16="http://schemas.microsoft.com/office/drawing/2014/main" id="{FA28B7AF-7615-49B4-889E-EEEBF2B81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2492375"/>
            <a:ext cx="3600450" cy="1296988"/>
          </a:xfrm>
          <a:prstGeom prst="cloudCallout">
            <a:avLst>
              <a:gd name="adj1" fmla="val -24208"/>
              <a:gd name="adj2" fmla="val 99940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所占位数决定</a:t>
            </a:r>
          </a:p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实数的取值范围</a:t>
            </a:r>
          </a:p>
        </p:txBody>
      </p:sp>
      <p:sp>
        <p:nvSpPr>
          <p:cNvPr id="158734" name="AutoShape 14">
            <a:extLst>
              <a:ext uri="{FF2B5EF4-FFF2-40B4-BE49-F238E27FC236}">
                <a16:creationId xmlns:a16="http://schemas.microsoft.com/office/drawing/2014/main" id="{77CFC036-E99B-4C4C-AC23-122B46529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2638425"/>
            <a:ext cx="3240088" cy="1296988"/>
          </a:xfrm>
          <a:prstGeom prst="cloudCallout">
            <a:avLst>
              <a:gd name="adj1" fmla="val -47699"/>
              <a:gd name="adj2" fmla="val 82560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所占位数决定</a:t>
            </a:r>
          </a:p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实数的精度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  <p:bldP spid="158733" grpId="0" animBg="1"/>
      <p:bldP spid="1587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2930008D-340E-4EF0-86F7-6337B4C53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常量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Constant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2AAAF78B-2F88-4680-827A-50FBF6337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8604250" cy="4752975"/>
          </a:xfrm>
        </p:spPr>
        <p:txBody>
          <a:bodyPr/>
          <a:lstStyle/>
          <a:p>
            <a:pPr>
              <a:lnSpc>
                <a:spcPct val="0"/>
              </a:lnSpc>
              <a:buFont typeface="Monotype Sorts" charset="2"/>
              <a:buNone/>
              <a:defRPr/>
            </a:pPr>
            <a:endParaRPr lang="zh-CN" altLang="en-US" sz="2400" dirty="0">
              <a:ea typeface="宋体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000099"/>
                </a:solidFill>
                <a:ea typeface="宋体" pitchFamily="2" charset="-122"/>
              </a:rPr>
              <a:t>在程序中保持类型和值都不变的数据</a:t>
            </a:r>
            <a:endParaRPr lang="en-US" altLang="zh-CN" dirty="0">
              <a:solidFill>
                <a:srgbClr val="000099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比如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:</a:t>
            </a:r>
          </a:p>
          <a:p>
            <a:pPr lvl="1">
              <a:defRPr/>
            </a:pPr>
            <a:r>
              <a:rPr lang="zh-CN" altLang="en-US" sz="2800" dirty="0">
                <a:ea typeface="宋体" pitchFamily="2" charset="-122"/>
              </a:rPr>
              <a:t>整型</a:t>
            </a:r>
            <a:r>
              <a:rPr lang="en-US" altLang="zh-CN" sz="2800" dirty="0">
                <a:ea typeface="宋体" pitchFamily="2" charset="-122"/>
              </a:rPr>
              <a:t>(e.g.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0 67 -2</a:t>
            </a:r>
            <a:r>
              <a:rPr lang="en-US" altLang="zh-CN" sz="2800" dirty="0">
                <a:ea typeface="宋体" pitchFamily="2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123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123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22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0x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12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pPr lvl="2">
              <a:defRPr/>
            </a:pPr>
            <a:r>
              <a:rPr lang="zh-CN" altLang="en-US" sz="2400" dirty="0">
                <a:ea typeface="宋体" pitchFamily="2" charset="-122"/>
              </a:rPr>
              <a:t>缺省为</a:t>
            </a:r>
            <a:r>
              <a:rPr lang="en-US" altLang="zh-CN" sz="24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int</a:t>
            </a:r>
          </a:p>
          <a:p>
            <a:pPr lvl="1">
              <a:defRPr/>
            </a:pPr>
            <a:r>
              <a:rPr lang="zh-CN" altLang="en-US" sz="2800" dirty="0">
                <a:ea typeface="宋体" pitchFamily="2" charset="-122"/>
              </a:rPr>
              <a:t>实型</a:t>
            </a:r>
            <a:r>
              <a:rPr lang="en-US" altLang="zh-CN" sz="2800" dirty="0">
                <a:ea typeface="宋体" pitchFamily="2" charset="-122"/>
              </a:rPr>
              <a:t>(e.g.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2.3  1.2e-5   2.73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2.73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L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pPr lvl="2">
              <a:defRPr/>
            </a:pPr>
            <a:r>
              <a:rPr lang="zh-CN" altLang="en-US" sz="2400" dirty="0">
                <a:ea typeface="宋体" pitchFamily="2" charset="-122"/>
              </a:rPr>
              <a:t>缺省为</a:t>
            </a:r>
            <a:r>
              <a:rPr lang="en-US" altLang="zh-CN" sz="24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double</a:t>
            </a:r>
          </a:p>
          <a:p>
            <a:pPr lvl="1">
              <a:defRPr/>
            </a:pPr>
            <a:r>
              <a:rPr lang="zh-CN" altLang="en-US" sz="2800" dirty="0">
                <a:ea typeface="宋体" pitchFamily="2" charset="-122"/>
              </a:rPr>
              <a:t>字符型</a:t>
            </a:r>
            <a:r>
              <a:rPr lang="en-US" altLang="zh-CN" sz="2800" dirty="0">
                <a:ea typeface="宋体" pitchFamily="2" charset="-122"/>
              </a:rPr>
              <a:t>(e.g. 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'z' '3' '$' '\n'</a:t>
            </a:r>
            <a:r>
              <a:rPr lang="en-US" altLang="zh-CN" sz="2800" dirty="0">
                <a:ea typeface="宋体" pitchFamily="2" charset="-122"/>
              </a:rPr>
              <a:t> )</a:t>
            </a:r>
          </a:p>
          <a:p>
            <a:pPr lvl="2">
              <a:defRPr/>
            </a:pPr>
            <a:r>
              <a:rPr lang="zh-CN" altLang="en-US" sz="2400" dirty="0">
                <a:ea typeface="宋体" pitchFamily="2" charset="-122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\</a:t>
            </a:r>
            <a:r>
              <a:rPr lang="zh-CN" altLang="en-US" sz="2400" dirty="0">
                <a:ea typeface="宋体" pitchFamily="2" charset="-122"/>
              </a:rPr>
              <a:t>开头的字符为转义字符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zh-CN" altLang="en-US" sz="2400" dirty="0">
                <a:ea typeface="宋体" pitchFamily="2" charset="-122"/>
              </a:rPr>
              <a:t>代表</a:t>
            </a:r>
            <a:r>
              <a:rPr lang="en-US" altLang="zh-CN" sz="24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个字符</a:t>
            </a:r>
            <a:endParaRPr lang="en-US" altLang="zh-CN" sz="2400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800" dirty="0">
                <a:ea typeface="宋体" pitchFamily="2" charset="-122"/>
              </a:rPr>
              <a:t>字符串</a:t>
            </a:r>
            <a:r>
              <a:rPr lang="en-US" altLang="zh-CN" sz="2800" dirty="0">
                <a:ea typeface="宋体" pitchFamily="2" charset="-122"/>
              </a:rPr>
              <a:t>(e.g.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"UKM" "1"  "5a"</a:t>
            </a:r>
            <a:r>
              <a:rPr lang="en-US" altLang="zh-CN" sz="2800" dirty="0">
                <a:ea typeface="宋体" pitchFamily="2" charset="-122"/>
              </a:rPr>
              <a:t> )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D485C24-AED9-4220-9B93-87BC2BD30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字符常量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DBE372A-45BC-47DF-9D76-90F2B99D5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8825" y="1484313"/>
            <a:ext cx="8027988" cy="4611687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转义字符</a:t>
            </a:r>
          </a:p>
          <a:p>
            <a:pPr lvl="1">
              <a:lnSpc>
                <a:spcPct val="85000"/>
              </a:lnSpc>
              <a:defRPr/>
            </a:pPr>
            <a:r>
              <a:rPr lang="zh-CN" altLang="en-US">
                <a:ea typeface="宋体" pitchFamily="2" charset="-122"/>
              </a:rPr>
              <a:t>一些特殊字符（无法从键盘输入或者另有它用）用转义字符表示</a:t>
            </a:r>
          </a:p>
          <a:p>
            <a:pPr lvl="1">
              <a:lnSpc>
                <a:spcPct val="85000"/>
              </a:lnSpc>
              <a:defRPr/>
            </a:pPr>
            <a:endParaRPr lang="zh-CN" altLang="en-US">
              <a:ea typeface="宋体" pitchFamily="2" charset="-122"/>
            </a:endParaRPr>
          </a:p>
          <a:p>
            <a:pPr lvl="1">
              <a:lnSpc>
                <a:spcPct val="85000"/>
              </a:lnSpc>
              <a:defRPr/>
            </a:pPr>
            <a:endParaRPr lang="zh-CN" altLang="en-US">
              <a:ea typeface="宋体" pitchFamily="2" charset="-122"/>
            </a:endParaRPr>
          </a:p>
          <a:p>
            <a:pPr lvl="1">
              <a:lnSpc>
                <a:spcPct val="85000"/>
              </a:lnSpc>
              <a:defRPr/>
            </a:pPr>
            <a:endParaRPr lang="zh-CN" altLang="en-US">
              <a:ea typeface="宋体" pitchFamily="2" charset="-122"/>
            </a:endParaRPr>
          </a:p>
          <a:p>
            <a:pPr lvl="1">
              <a:lnSpc>
                <a:spcPct val="85000"/>
              </a:lnSpc>
              <a:defRPr/>
            </a:pPr>
            <a:endParaRPr lang="zh-CN" altLang="en-US">
              <a:ea typeface="宋体" pitchFamily="2" charset="-122"/>
            </a:endParaRPr>
          </a:p>
          <a:p>
            <a:pPr lvl="1">
              <a:lnSpc>
                <a:spcPct val="85000"/>
              </a:lnSpc>
              <a:defRPr/>
            </a:pPr>
            <a:endParaRPr lang="zh-CN" altLang="en-US">
              <a:ea typeface="宋体" pitchFamily="2" charset="-122"/>
            </a:endParaRPr>
          </a:p>
          <a:p>
            <a:pPr lvl="1">
              <a:lnSpc>
                <a:spcPct val="85000"/>
              </a:lnSpc>
              <a:defRPr/>
            </a:pPr>
            <a:endParaRPr lang="zh-CN" altLang="en-US">
              <a:ea typeface="宋体" pitchFamily="2" charset="-122"/>
            </a:endParaRPr>
          </a:p>
          <a:p>
            <a:pPr lvl="1">
              <a:lnSpc>
                <a:spcPct val="85000"/>
              </a:lnSpc>
              <a:buFontTx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AA4AA8EF-FB68-4824-BD36-136D7B84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3068638"/>
            <a:ext cx="6265862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7349" name="文本框 1">
            <a:extLst>
              <a:ext uri="{FF2B5EF4-FFF2-40B4-BE49-F238E27FC236}">
                <a16:creationId xmlns:a16="http://schemas.microsoft.com/office/drawing/2014/main" id="{5C0398C3-49F6-4D3A-9674-7DEF70FE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5400675"/>
            <a:ext cx="5761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chemeClr val="tx1"/>
                </a:solidFill>
              </a:rPr>
              <a:t>\0                      </a:t>
            </a:r>
            <a:r>
              <a:rPr lang="zh-CN" altLang="en-US" sz="2000">
                <a:solidFill>
                  <a:schemeClr val="tx1"/>
                </a:solidFill>
              </a:rPr>
              <a:t>空字符，字符串结束标志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5B8A1F4-BD8D-4EAA-9C9A-7EE94280D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字符常量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99FE6E3-831F-400A-8445-37D3C089E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770063"/>
            <a:ext cx="8893175" cy="4611687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字符常数就是一个普通整数，也可参与各种数学运算</a:t>
            </a:r>
          </a:p>
          <a:p>
            <a:pPr lvl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每个字符具有一个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0~255</a:t>
            </a:r>
            <a:r>
              <a:rPr lang="zh-CN" altLang="en-US">
                <a:ea typeface="宋体" pitchFamily="2" charset="-122"/>
              </a:rPr>
              <a:t>之间的数值，可从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  <a:hlinkClick r:id="rId2" action="ppaction://hlinksldjump"/>
              </a:rPr>
              <a:t>ASCII</a:t>
            </a:r>
            <a:r>
              <a:rPr lang="zh-CN" altLang="en-US">
                <a:ea typeface="宋体" pitchFamily="2" charset="-122"/>
                <a:hlinkClick r:id="rId2" action="ppaction://hlinksldjump"/>
              </a:rPr>
              <a:t>表</a:t>
            </a:r>
            <a:r>
              <a:rPr lang="zh-CN" altLang="en-US">
                <a:ea typeface="宋体" pitchFamily="2" charset="-122"/>
              </a:rPr>
              <a:t>查出</a:t>
            </a:r>
            <a:endParaRPr lang="en-US" altLang="zh-CN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>
                <a:ea typeface="宋体" pitchFamily="2" charset="-122"/>
              </a:rPr>
              <a:t>注意：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’5’</a:t>
            </a:r>
            <a:r>
              <a:rPr lang="zh-CN" altLang="en-US">
                <a:ea typeface="宋体" pitchFamily="2" charset="-122"/>
              </a:rPr>
              <a:t>和整数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的区别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’5’</a:t>
            </a:r>
            <a:r>
              <a:rPr lang="zh-CN" altLang="en-US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ASCII</a:t>
            </a:r>
            <a:r>
              <a:rPr lang="zh-CN" altLang="en-US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码值是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53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zh-CN" altLang="en-US">
                <a:ea typeface="宋体" pitchFamily="2" charset="-122"/>
              </a:rPr>
              <a:t>   字符的数学运算在密码学内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zh-CN" altLang="en-US">
                <a:ea typeface="宋体" pitchFamily="2" charset="-122"/>
              </a:rPr>
              <a:t>   用得比较多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BCA24113-9349-4721-BA04-862DBC8E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3716338"/>
            <a:ext cx="38512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>
            <a:extLst>
              <a:ext uri="{FF2B5EF4-FFF2-40B4-BE49-F238E27FC236}">
                <a16:creationId xmlns:a16="http://schemas.microsoft.com/office/drawing/2014/main" id="{CDBCC294-5542-4086-8F91-159F09DEC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836613"/>
            <a:ext cx="7772400" cy="8636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zh-CN" altLang="en-US">
                <a:solidFill>
                  <a:srgbClr val="000099"/>
                </a:solidFill>
                <a:ea typeface="宋体" pitchFamily="2" charset="-122"/>
              </a:rPr>
              <a:t>例</a:t>
            </a:r>
            <a:r>
              <a:rPr lang="en-US" altLang="zh-CN">
                <a:solidFill>
                  <a:srgbClr val="000099"/>
                </a:solidFill>
                <a:ea typeface="宋体" pitchFamily="2" charset="-122"/>
              </a:rPr>
              <a:t>2.5</a:t>
            </a:r>
            <a:r>
              <a:rPr lang="zh-CN" altLang="en-US">
                <a:solidFill>
                  <a:srgbClr val="000099"/>
                </a:solidFill>
                <a:ea typeface="宋体" pitchFamily="2" charset="-122"/>
              </a:rPr>
              <a:t>：小写字母转换为大写字母 </a:t>
            </a: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44614A0C-0D97-40F4-9F76-926DB377A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557338"/>
            <a:ext cx="7993062" cy="25431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ch = 'b'; </a:t>
            </a:r>
          </a:p>
          <a:p>
            <a:pPr>
              <a:defRPr/>
            </a:pPr>
            <a:r>
              <a:rPr lang="fr-FR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printf</a:t>
            </a: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("%c, %d\n", ch, ch);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 = 'b' -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32</a:t>
            </a:r>
            <a:r>
              <a:rPr lang="en-US" altLang="zh-CN" sz="20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  <a:r>
              <a:rPr lang="en-US" altLang="zh-CN" sz="200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("%c, %d\n", ch, ch);</a:t>
            </a:r>
          </a:p>
          <a:p>
            <a:pPr>
              <a:defRPr/>
            </a:pP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242693" name="Text Box 5">
            <a:extLst>
              <a:ext uri="{FF2B5EF4-FFF2-40B4-BE49-F238E27FC236}">
                <a16:creationId xmlns:a16="http://schemas.microsoft.com/office/drawing/2014/main" id="{7F2225EF-889E-416E-A4FC-9B0AB37E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195763"/>
            <a:ext cx="7993062" cy="26035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&lt;stdio.h&gt;</a:t>
            </a:r>
          </a:p>
          <a:p>
            <a:pPr>
              <a:defRPr/>
            </a:pP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ch = 'b';</a:t>
            </a:r>
          </a:p>
          <a:p>
            <a:pPr>
              <a:defRPr/>
            </a:pPr>
            <a:r>
              <a:rPr lang="fr-FR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printf</a:t>
            </a: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("%c, %d\n", ch, ch);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 = 'b' -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('a' - 'A')</a:t>
            </a:r>
            <a:r>
              <a:rPr lang="en-US" altLang="zh-CN" sz="2400" b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 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fr-FR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("%c, %d\n", ch, ch);</a:t>
            </a:r>
          </a:p>
          <a:p>
            <a:pPr>
              <a:defRPr/>
            </a:pP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242694" name="Rectangle 6">
            <a:extLst>
              <a:ext uri="{FF2B5EF4-FFF2-40B4-BE49-F238E27FC236}">
                <a16:creationId xmlns:a16="http://schemas.microsoft.com/office/drawing/2014/main" id="{C046ADD4-0B67-43C9-9928-7F828882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1933575"/>
            <a:ext cx="1366838" cy="990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7" rIns="92075" bIns="46037" anchor="ctr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tabLst>
                <a:tab pos="342900" algn="l"/>
                <a:tab pos="692150" algn="l"/>
                <a:tab pos="754063" algn="l"/>
              </a:tabLst>
              <a:defRPr/>
            </a:pPr>
            <a:r>
              <a:rPr lang="en-US" altLang="zh-CN">
                <a:solidFill>
                  <a:schemeClr val="bg1"/>
                </a:solidFill>
                <a:latin typeface="Courier New" pitchFamily="49" charset="0"/>
              </a:rPr>
              <a:t>b, 98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tabLst>
                <a:tab pos="342900" algn="l"/>
                <a:tab pos="692150" algn="l"/>
                <a:tab pos="754063" algn="l"/>
              </a:tabLst>
              <a:defRPr/>
            </a:pPr>
            <a:r>
              <a:rPr lang="en-US" altLang="zh-CN">
                <a:solidFill>
                  <a:schemeClr val="bg1"/>
                </a:solidFill>
                <a:latin typeface="Courier New" pitchFamily="49" charset="0"/>
              </a:rPr>
              <a:t>B, 66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242695" name="Rectangle 7">
            <a:extLst>
              <a:ext uri="{FF2B5EF4-FFF2-40B4-BE49-F238E27FC236}">
                <a16:creationId xmlns:a16="http://schemas.microsoft.com/office/drawing/2014/main" id="{39F2287D-0788-4D5B-A085-330C35E91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4413250"/>
            <a:ext cx="1366837" cy="990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75" tIns="46037" rIns="92075" bIns="46037" anchor="ctr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tabLst>
                <a:tab pos="342900" algn="l"/>
                <a:tab pos="692150" algn="l"/>
                <a:tab pos="754063" algn="l"/>
              </a:tabLst>
              <a:defRPr/>
            </a:pPr>
            <a:r>
              <a:rPr lang="en-US" altLang="zh-CN">
                <a:solidFill>
                  <a:schemeClr val="bg1"/>
                </a:solidFill>
                <a:latin typeface="Courier New" pitchFamily="49" charset="0"/>
              </a:rPr>
              <a:t>b, 98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tabLst>
                <a:tab pos="342900" algn="l"/>
                <a:tab pos="692150" algn="l"/>
                <a:tab pos="754063" algn="l"/>
              </a:tabLst>
              <a:defRPr/>
            </a:pPr>
            <a:r>
              <a:rPr lang="en-US" altLang="zh-CN">
                <a:solidFill>
                  <a:schemeClr val="bg1"/>
                </a:solidFill>
                <a:latin typeface="Courier New" pitchFamily="49" charset="0"/>
              </a:rPr>
              <a:t>B, 66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242697" name="AutoShape 9">
            <a:extLst>
              <a:ext uri="{FF2B5EF4-FFF2-40B4-BE49-F238E27FC236}">
                <a16:creationId xmlns:a16="http://schemas.microsoft.com/office/drawing/2014/main" id="{9325854A-5898-44B0-AB5D-1155EE17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805488"/>
            <a:ext cx="2447925" cy="719137"/>
          </a:xfrm>
          <a:prstGeom prst="cloudCallout">
            <a:avLst>
              <a:gd name="adj1" fmla="val -78921"/>
              <a:gd name="adj2" fmla="val -24833"/>
            </a:avLst>
          </a:prstGeom>
          <a:solidFill>
            <a:srgbClr val="FFFF99"/>
          </a:solidFill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0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相当于</a:t>
            </a:r>
            <a:r>
              <a:rPr lang="en-US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97-65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animBg="1"/>
      <p:bldP spid="242693" grpId="0" animBg="1"/>
      <p:bldP spid="242694" grpId="0" animBg="1"/>
      <p:bldP spid="242695" grpId="0" animBg="1"/>
      <p:bldP spid="2426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58E99B5-BF98-4380-92B8-CB36F514B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字符串常量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E658266-638E-4B85-B7DD-4B136239C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625600"/>
            <a:ext cx="8785225" cy="46116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用双引号括住的由</a:t>
            </a:r>
            <a:r>
              <a:rPr lang="en-US" altLang="zh-CN" sz="2400">
                <a:solidFill>
                  <a:srgbClr val="333399"/>
                </a:solidFill>
                <a:ea typeface="宋体" pitchFamily="2" charset="-122"/>
              </a:rPr>
              <a:t>0</a:t>
            </a: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个或多个字符组成的字符序列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"I am a string"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""</a:t>
            </a:r>
            <a:r>
              <a:rPr lang="zh-CN" altLang="en-US" sz="2000">
                <a:ea typeface="宋体" pitchFamily="2" charset="-122"/>
              </a:rPr>
              <a:t>表示空字符串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sz="2000">
                <a:ea typeface="宋体" pitchFamily="2" charset="-122"/>
              </a:rPr>
              <a:t>除注释外，是唯一可以出现中文的地方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>
                <a:solidFill>
                  <a:srgbClr val="333399"/>
                </a:solidFill>
                <a:ea typeface="宋体" pitchFamily="2" charset="-122"/>
              </a:rPr>
              <a:t>C</a:t>
            </a: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语言内部用</a:t>
            </a:r>
            <a:r>
              <a:rPr lang="en-US" altLang="zh-CN" sz="24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’\0’</a:t>
            </a: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表示字符串的结束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"x"</a:t>
            </a:r>
            <a:r>
              <a:rPr lang="zh-CN" altLang="en-US" sz="2000">
                <a:ea typeface="宋体" pitchFamily="2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’x’</a:t>
            </a:r>
            <a:r>
              <a:rPr lang="zh-CN" altLang="en-US" sz="2000">
                <a:ea typeface="宋体" pitchFamily="2" charset="-122"/>
              </a:rPr>
              <a:t>是不同的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&lt;string.h&gt;</a:t>
            </a: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里定义了一系列专门的字符串处理函数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转义字符也可在字符串中使用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习题</a:t>
            </a:r>
            <a:r>
              <a:rPr lang="en-US" altLang="zh-CN" sz="2400">
                <a:solidFill>
                  <a:srgbClr val="333399"/>
                </a:solidFill>
                <a:ea typeface="宋体" pitchFamily="2" charset="-122"/>
              </a:rPr>
              <a:t>2.2(4)</a:t>
            </a: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字符串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"\t\"Name\\Address\n"</a:t>
            </a: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的长度？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>
                <a:solidFill>
                  <a:srgbClr val="333399"/>
                </a:solidFill>
                <a:ea typeface="宋体" pitchFamily="2" charset="-122"/>
              </a:rPr>
              <a:t>15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9358FA4B-6D6C-4ACC-8246-5398DB9E5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5197475"/>
            <a:ext cx="287338" cy="3603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43" name="Rectangle 19">
            <a:extLst>
              <a:ext uri="{FF2B5EF4-FFF2-40B4-BE49-F238E27FC236}">
                <a16:creationId xmlns:a16="http://schemas.microsoft.com/office/drawing/2014/main" id="{7AA6B34D-3576-4D22-A72B-D0BC6168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183188"/>
            <a:ext cx="287337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44" name="Rectangle 20">
            <a:extLst>
              <a:ext uri="{FF2B5EF4-FFF2-40B4-BE49-F238E27FC236}">
                <a16:creationId xmlns:a16="http://schemas.microsoft.com/office/drawing/2014/main" id="{D7EC7EA4-AC4F-47E8-8287-0145C91A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5183188"/>
            <a:ext cx="230188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45" name="Rectangle 21">
            <a:extLst>
              <a:ext uri="{FF2B5EF4-FFF2-40B4-BE49-F238E27FC236}">
                <a16:creationId xmlns:a16="http://schemas.microsoft.com/office/drawing/2014/main" id="{CB9C58FF-A6CB-4D00-8AF3-79008C9A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5183188"/>
            <a:ext cx="215900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46" name="Rectangle 22">
            <a:extLst>
              <a:ext uri="{FF2B5EF4-FFF2-40B4-BE49-F238E27FC236}">
                <a16:creationId xmlns:a16="http://schemas.microsoft.com/office/drawing/2014/main" id="{8F9A1DA8-63E4-4ADB-AB8B-117F04968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83188"/>
            <a:ext cx="215900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47" name="Rectangle 23">
            <a:extLst>
              <a:ext uri="{FF2B5EF4-FFF2-40B4-BE49-F238E27FC236}">
                <a16:creationId xmlns:a16="http://schemas.microsoft.com/office/drawing/2014/main" id="{19F76511-ED2D-42F2-A8CB-1AE73FAC7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5183188"/>
            <a:ext cx="287337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48" name="Rectangle 24">
            <a:extLst>
              <a:ext uri="{FF2B5EF4-FFF2-40B4-BE49-F238E27FC236}">
                <a16:creationId xmlns:a16="http://schemas.microsoft.com/office/drawing/2014/main" id="{A704EC91-23F2-4E3B-BC3C-788ADA850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5197475"/>
            <a:ext cx="287338" cy="3603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49" name="Rectangle 25">
            <a:extLst>
              <a:ext uri="{FF2B5EF4-FFF2-40B4-BE49-F238E27FC236}">
                <a16:creationId xmlns:a16="http://schemas.microsoft.com/office/drawing/2014/main" id="{0BC5B124-C05E-46AE-A786-1C23BF85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8" y="5197475"/>
            <a:ext cx="287337" cy="3603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50" name="Rectangle 26">
            <a:extLst>
              <a:ext uri="{FF2B5EF4-FFF2-40B4-BE49-F238E27FC236}">
                <a16:creationId xmlns:a16="http://schemas.microsoft.com/office/drawing/2014/main" id="{D448DA8C-96F6-4EBE-B3EB-DB5A0726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197475"/>
            <a:ext cx="215900" cy="3603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51" name="Rectangle 27">
            <a:extLst>
              <a:ext uri="{FF2B5EF4-FFF2-40B4-BE49-F238E27FC236}">
                <a16:creationId xmlns:a16="http://schemas.microsoft.com/office/drawing/2014/main" id="{A0FA8D3F-10A3-478B-84BC-DDE8C8CC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5197475"/>
            <a:ext cx="244475" cy="3603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52" name="Rectangle 28">
            <a:extLst>
              <a:ext uri="{FF2B5EF4-FFF2-40B4-BE49-F238E27FC236}">
                <a16:creationId xmlns:a16="http://schemas.microsoft.com/office/drawing/2014/main" id="{5D7D43A1-A4DE-4DA5-BD4E-E86B0878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197475"/>
            <a:ext cx="258762" cy="3603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53" name="Rectangle 29">
            <a:extLst>
              <a:ext uri="{FF2B5EF4-FFF2-40B4-BE49-F238E27FC236}">
                <a16:creationId xmlns:a16="http://schemas.microsoft.com/office/drawing/2014/main" id="{3536C49C-5CD7-4656-A3C4-792D342D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188" y="5197475"/>
            <a:ext cx="287337" cy="3603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54" name="Rectangle 30">
            <a:extLst>
              <a:ext uri="{FF2B5EF4-FFF2-40B4-BE49-F238E27FC236}">
                <a16:creationId xmlns:a16="http://schemas.microsoft.com/office/drawing/2014/main" id="{103848ED-C40E-4CCF-A2C8-C673D6102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226050"/>
            <a:ext cx="258762" cy="3317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55" name="Rectangle 31">
            <a:extLst>
              <a:ext uri="{FF2B5EF4-FFF2-40B4-BE49-F238E27FC236}">
                <a16:creationId xmlns:a16="http://schemas.microsoft.com/office/drawing/2014/main" id="{DF628081-8962-4F9E-97DA-1ACA03DB9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8" y="5197475"/>
            <a:ext cx="173037" cy="3603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56" name="Rectangle 32">
            <a:extLst>
              <a:ext uri="{FF2B5EF4-FFF2-40B4-BE49-F238E27FC236}">
                <a16:creationId xmlns:a16="http://schemas.microsoft.com/office/drawing/2014/main" id="{D250E791-D2BA-4040-9EEF-B1C79583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5197475"/>
            <a:ext cx="285750" cy="3603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28" grpId="0" animBg="1"/>
      <p:bldP spid="103443" grpId="0" animBg="1"/>
      <p:bldP spid="103444" grpId="0" animBg="1"/>
      <p:bldP spid="103445" grpId="0" animBg="1"/>
      <p:bldP spid="103446" grpId="0" animBg="1"/>
      <p:bldP spid="103447" grpId="0" animBg="1"/>
      <p:bldP spid="103448" grpId="0" animBg="1"/>
      <p:bldP spid="103449" grpId="0" animBg="1"/>
      <p:bldP spid="103450" grpId="0" animBg="1"/>
      <p:bldP spid="103451" grpId="0" animBg="1"/>
      <p:bldP spid="103452" grpId="0" animBg="1"/>
      <p:bldP spid="103453" grpId="0" animBg="1"/>
      <p:bldP spid="103454" grpId="0" animBg="1"/>
      <p:bldP spid="103455" grpId="0" animBg="1"/>
      <p:bldP spid="1034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A51190E2-A95B-4680-89E3-CA1D56285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>
              <a:defRPr/>
            </a:pPr>
            <a:r>
              <a:rPr lang="zh-CN" altLang="en-US"/>
              <a:t>宏常量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E3001740-2D39-4FB8-9260-1497402F2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5"/>
            <a:ext cx="7772400" cy="3744913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altLang="zh-CN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    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#define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标识符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  字符串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宏常量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ea typeface="宋体" pitchFamily="2" charset="-122"/>
              </a:rPr>
              <a:t>也称符号常量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ea typeface="宋体" pitchFamily="2" charset="-122"/>
              </a:rPr>
              <a:t>一般采用全大写字母表示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宏定义不是语句，而是一种编译预处理命令</a:t>
            </a:r>
          </a:p>
          <a:p>
            <a:pPr>
              <a:lnSpc>
                <a:spcPct val="120000"/>
              </a:lnSpc>
              <a:buFont typeface="Monotype Sorts" charset="2"/>
              <a:buNone/>
              <a:defRPr/>
            </a:pPr>
            <a:endParaRPr lang="zh-CN" altLang="en-US">
              <a:solidFill>
                <a:srgbClr val="3333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31063679-46CB-4F1D-8539-6C5B67AFD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44450"/>
            <a:ext cx="7797800" cy="839788"/>
          </a:xfrm>
        </p:spPr>
        <p:txBody>
          <a:bodyPr/>
          <a:lstStyle/>
          <a:p>
            <a:pPr marL="838200" indent="-838200">
              <a:defRPr/>
            </a:pPr>
            <a:r>
              <a:rPr lang="zh-CN" altLang="en-US"/>
              <a:t>例</a:t>
            </a:r>
            <a:r>
              <a:rPr lang="en-US" altLang="zh-CN"/>
              <a:t>2.2 </a:t>
            </a:r>
            <a:r>
              <a:rPr lang="zh-CN" altLang="en-US"/>
              <a:t>：计算圆的周长和面积 </a:t>
            </a:r>
          </a:p>
        </p:txBody>
      </p:sp>
      <p:sp>
        <p:nvSpPr>
          <p:cNvPr id="172036" name="Text Box 4">
            <a:extLst>
              <a:ext uri="{FF2B5EF4-FFF2-40B4-BE49-F238E27FC236}">
                <a16:creationId xmlns:a16="http://schemas.microsoft.com/office/drawing/2014/main" id="{A03D2988-72F6-4047-A5C2-E3BF5036A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114425"/>
            <a:ext cx="8964613" cy="25431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&lt;stdio.h&gt;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define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PI  3.14159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define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R   5.3</a:t>
            </a:r>
          </a:p>
          <a:p>
            <a:pPr>
              <a:defRPr/>
            </a:pP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("area = %f\n", PI * R * R);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("circumference = %f\n", 2 * PI * R);</a:t>
            </a:r>
            <a:endParaRPr lang="fr-FR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CF95F22B-89DD-4EF1-AE36-D2F702D4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5751513"/>
            <a:ext cx="6408738" cy="990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>
            <a:spAutoFit/>
          </a:bodyPr>
          <a:lstStyle>
            <a:lvl1pPr indent="5143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</a:rPr>
              <a:t>area = 88.247263</a:t>
            </a:r>
          </a:p>
          <a:p>
            <a:pPr>
              <a:buFont typeface="Monotype Sorts" charset="2"/>
              <a:buNone/>
            </a:pPr>
            <a:r>
              <a:rPr lang="en-US" altLang="zh-CN">
                <a:solidFill>
                  <a:schemeClr val="bg1"/>
                </a:solidFill>
                <a:latin typeface="Courier New" panose="02070309020205020404" pitchFamily="49" charset="0"/>
              </a:rPr>
              <a:t>circumference = 33.300854</a:t>
            </a:r>
          </a:p>
        </p:txBody>
      </p:sp>
      <p:sp>
        <p:nvSpPr>
          <p:cNvPr id="172039" name="Text Box 7">
            <a:extLst>
              <a:ext uri="{FF2B5EF4-FFF2-40B4-BE49-F238E27FC236}">
                <a16:creationId xmlns:a16="http://schemas.microsoft.com/office/drawing/2014/main" id="{24DD5C77-602E-481D-BEE6-64740DCB9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508375"/>
            <a:ext cx="8964613" cy="22383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相当于执行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&lt;stdio.h&gt;</a:t>
            </a:r>
          </a:p>
          <a:p>
            <a:pPr>
              <a:defRPr/>
            </a:pP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("area = %f\n", 3.14159 * 5.3 * 5.3);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("circumference = %f\n", 2 * 3.14159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* 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5.3);</a:t>
            </a:r>
            <a:endParaRPr lang="fr-FR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72040" name="AutoShape 8">
            <a:extLst>
              <a:ext uri="{FF2B5EF4-FFF2-40B4-BE49-F238E27FC236}">
                <a16:creationId xmlns:a16="http://schemas.microsoft.com/office/drawing/2014/main" id="{7861D7D6-67BB-42AA-B5EB-A0825E21D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429000"/>
            <a:ext cx="2160587" cy="936625"/>
          </a:xfrm>
          <a:prstGeom prst="cloudCallout">
            <a:avLst>
              <a:gd name="adj1" fmla="val -107236"/>
              <a:gd name="adj2" fmla="val 9356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宏替换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animBg="1"/>
      <p:bldP spid="172039" grpId="0" animBg="1"/>
      <p:bldP spid="1720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3B461725-B3C1-4D71-9F56-E0B1B0F8E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444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</a:t>
            </a:r>
            <a:r>
              <a:rPr lang="en-US" altLang="zh-CN" dirty="0"/>
              <a:t>2.1</a:t>
            </a:r>
            <a:r>
              <a:rPr lang="zh-CN" altLang="en-US" dirty="0"/>
              <a:t>：一个简单的</a:t>
            </a:r>
            <a:r>
              <a:rPr lang="en-US" altLang="zh-CN" dirty="0"/>
              <a:t>C</a:t>
            </a:r>
            <a:r>
              <a:rPr lang="zh-CN" altLang="en-US" dirty="0"/>
              <a:t>程序例子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03898DC-2D29-488D-B299-D144E0770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2925" y="1152525"/>
            <a:ext cx="8820150" cy="54451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180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&lt;stdio.h&gt;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endParaRPr lang="en-US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函数功能</a:t>
            </a:r>
            <a:r>
              <a:rPr lang="zh-CN" altLang="en-US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计算两个整数相加之和</a:t>
            </a:r>
            <a:endParaRPr lang="zh-CN" altLang="en-US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zh-CN" altLang="en-US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入口参数</a:t>
            </a:r>
            <a:r>
              <a:rPr lang="zh-CN" altLang="en-US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整型数据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返回值：  整型数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之和</a:t>
            </a:r>
            <a:endParaRPr lang="zh-CN" altLang="en-US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zh-CN" altLang="en-US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sz="1800">
                <a:solidFill>
                  <a:schemeClr val="accent2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>
                <a:solidFill>
                  <a:srgbClr val="0033CC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a, </a:t>
            </a:r>
            <a:r>
              <a:rPr lang="en-US" altLang="zh-CN" sz="1800">
                <a:solidFill>
                  <a:srgbClr val="0033CC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b)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0033CC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(a + b);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主函数*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0033CC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x, y, sum = 0;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endParaRPr lang="fr-FR" altLang="zh-CN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("Input two integers:");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("%d%d", &amp;x, &amp;y);         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输入两个整型数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y*/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sum = </a:t>
            </a: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(x, y);               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调用函数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计算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相加之和*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("sum = %d\n", sum);     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输出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相加之和*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1800"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9924" name="AutoShape 4">
            <a:extLst>
              <a:ext uri="{FF2B5EF4-FFF2-40B4-BE49-F238E27FC236}">
                <a16:creationId xmlns:a16="http://schemas.microsoft.com/office/drawing/2014/main" id="{25E532E3-5E7F-439B-9D1C-0C3D5485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2708275"/>
            <a:ext cx="3744912" cy="1655763"/>
          </a:xfrm>
          <a:prstGeom prst="cloudCallout">
            <a:avLst>
              <a:gd name="adj1" fmla="val -47583"/>
              <a:gd name="adj2" fmla="val 92282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并列的两个函数</a:t>
            </a:r>
          </a:p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其中一个是</a:t>
            </a:r>
          </a:p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程序的入口</a:t>
            </a: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B204724B-0DEA-4A5C-9B2B-BE060C61E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292600"/>
            <a:ext cx="4608513" cy="2376488"/>
          </a:xfrm>
          <a:prstGeom prst="rect">
            <a:avLst/>
          </a:prstGeom>
          <a:solidFill>
            <a:srgbClr val="FFFF99">
              <a:alpha val="33000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605524D0-4246-4DBF-9361-65098041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708275"/>
            <a:ext cx="4608513" cy="1081088"/>
          </a:xfrm>
          <a:prstGeom prst="rect">
            <a:avLst/>
          </a:prstGeom>
          <a:solidFill>
            <a:srgbClr val="FFFF99">
              <a:alpha val="33000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7" name="AutoShape 7">
            <a:extLst>
              <a:ext uri="{FF2B5EF4-FFF2-40B4-BE49-F238E27FC236}">
                <a16:creationId xmlns:a16="http://schemas.microsoft.com/office/drawing/2014/main" id="{736888D1-4BC0-4361-BA92-710DF431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1412875"/>
            <a:ext cx="2303462" cy="863600"/>
          </a:xfrm>
          <a:prstGeom prst="cloudCallout">
            <a:avLst>
              <a:gd name="adj1" fmla="val -87769"/>
              <a:gd name="adj2" fmla="val 65625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程序注释</a:t>
            </a: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5CE280DC-7793-43AB-88A5-0B3C1444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1598613"/>
            <a:ext cx="4608512" cy="1081087"/>
          </a:xfrm>
          <a:prstGeom prst="rect">
            <a:avLst/>
          </a:prstGeom>
          <a:solidFill>
            <a:srgbClr val="CCFFCC">
              <a:alpha val="33000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B879F503-CD2E-47DC-8DB5-92B36A6A9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5516563"/>
            <a:ext cx="3816350" cy="1081087"/>
          </a:xfrm>
          <a:prstGeom prst="rect">
            <a:avLst/>
          </a:prstGeom>
          <a:solidFill>
            <a:srgbClr val="CCFFCC">
              <a:alpha val="33000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BB06FC08-C6CD-4F36-9DF7-AA1D9087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3960813"/>
            <a:ext cx="4608512" cy="288925"/>
          </a:xfrm>
          <a:prstGeom prst="rect">
            <a:avLst/>
          </a:prstGeom>
          <a:solidFill>
            <a:srgbClr val="CCFFCC">
              <a:alpha val="33000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31" name="Rectangle 11">
            <a:extLst>
              <a:ext uri="{FF2B5EF4-FFF2-40B4-BE49-F238E27FC236}">
                <a16:creationId xmlns:a16="http://schemas.microsoft.com/office/drawing/2014/main" id="{89DBC789-024F-4DD8-82BB-D66A9C61F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1168400"/>
            <a:ext cx="4608512" cy="288925"/>
          </a:xfrm>
          <a:prstGeom prst="rect">
            <a:avLst/>
          </a:prstGeom>
          <a:solidFill>
            <a:srgbClr val="CCFFCC">
              <a:alpha val="33000"/>
            </a:srgbClr>
          </a:solidFill>
          <a:ln w="95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32" name="AutoShape 12">
            <a:extLst>
              <a:ext uri="{FF2B5EF4-FFF2-40B4-BE49-F238E27FC236}">
                <a16:creationId xmlns:a16="http://schemas.microsoft.com/office/drawing/2014/main" id="{292FA1E3-E285-41C3-BD75-5C2CE457A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620713"/>
            <a:ext cx="3600450" cy="719137"/>
          </a:xfrm>
          <a:prstGeom prst="cloudCallout">
            <a:avLst>
              <a:gd name="adj1" fmla="val -73236"/>
              <a:gd name="adj2" fmla="val 58611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编译预处理命令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/>
      <p:bldP spid="209925" grpId="0" animBg="1"/>
      <p:bldP spid="209926" grpId="0" animBg="1"/>
      <p:bldP spid="209927" grpId="0" animBg="1"/>
      <p:bldP spid="209928" grpId="0" animBg="1"/>
      <p:bldP spid="209929" grpId="0" animBg="1"/>
      <p:bldP spid="209930" grpId="0" animBg="1"/>
      <p:bldP spid="209931" grpId="0" animBg="1"/>
      <p:bldP spid="2099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98333BCA-8E16-4843-95BE-0943DF5DE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44450"/>
            <a:ext cx="7797800" cy="839788"/>
          </a:xfrm>
        </p:spPr>
        <p:txBody>
          <a:bodyPr/>
          <a:lstStyle/>
          <a:p>
            <a:pPr marL="838200" indent="-838200">
              <a:defRPr/>
            </a:pPr>
            <a:r>
              <a:rPr lang="zh-CN" altLang="en-US"/>
              <a:t>例</a:t>
            </a:r>
            <a:r>
              <a:rPr lang="en-US" altLang="zh-CN"/>
              <a:t>2.2 </a:t>
            </a:r>
            <a:r>
              <a:rPr lang="zh-CN" altLang="en-US"/>
              <a:t>：计算圆的周长和面积 </a:t>
            </a:r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4651DB2D-16FB-4BA2-BA22-531B671A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114425"/>
            <a:ext cx="8964613" cy="25431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&lt;stdio.h&gt;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define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PI  3.14159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define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R   5.3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("area = %f\n", PI * R * R);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("circumference = %f\n", 2 * PI * R);</a:t>
            </a:r>
            <a:endParaRPr lang="fr-FR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E31E07C4-9F17-4061-A323-821E0F5B9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508375"/>
            <a:ext cx="8964613" cy="22383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相当于执行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&lt;stdio.h&gt;</a:t>
            </a:r>
          </a:p>
          <a:p>
            <a:pPr>
              <a:defRPr/>
            </a:pP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("area = %f\n", 3.14159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*5.3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*5.3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("circumference = %f\n", 2*3.14159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*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5.3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;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);</a:t>
            </a:r>
            <a:endParaRPr lang="fr-FR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195590" name="AutoShape 6">
            <a:extLst>
              <a:ext uri="{FF2B5EF4-FFF2-40B4-BE49-F238E27FC236}">
                <a16:creationId xmlns:a16="http://schemas.microsoft.com/office/drawing/2014/main" id="{7EBD19FD-83FD-4C5F-871E-E02E6B4C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3429000"/>
            <a:ext cx="2736850" cy="863600"/>
          </a:xfrm>
          <a:prstGeom prst="cloudCallout">
            <a:avLst>
              <a:gd name="adj1" fmla="val -64009"/>
              <a:gd name="adj2" fmla="val 95954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语法错误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 animBg="1"/>
      <p:bldP spid="1955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57A1FF10-C967-4FAA-B53B-5676ACF63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44450"/>
            <a:ext cx="7797800" cy="839788"/>
          </a:xfrm>
        </p:spPr>
        <p:txBody>
          <a:bodyPr/>
          <a:lstStyle/>
          <a:p>
            <a:pPr marL="838200" indent="-838200">
              <a:defRPr/>
            </a:pPr>
            <a:r>
              <a:rPr lang="zh-CN" altLang="en-US"/>
              <a:t>例</a:t>
            </a:r>
            <a:r>
              <a:rPr lang="en-US" altLang="zh-CN"/>
              <a:t>2.2 </a:t>
            </a:r>
            <a:r>
              <a:rPr lang="zh-CN" altLang="en-US"/>
              <a:t>：计算圆的周长和面积 </a:t>
            </a:r>
          </a:p>
        </p:txBody>
      </p:sp>
      <p:sp>
        <p:nvSpPr>
          <p:cNvPr id="243715" name="Text Box 3">
            <a:extLst>
              <a:ext uri="{FF2B5EF4-FFF2-40B4-BE49-F238E27FC236}">
                <a16:creationId xmlns:a16="http://schemas.microsoft.com/office/drawing/2014/main" id="{66E900D5-7946-45FE-AE78-867C3C28C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114425"/>
            <a:ext cx="8280400" cy="28479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&lt;stdio.h&gt;</a:t>
            </a:r>
          </a:p>
          <a:p>
            <a:pPr>
              <a:defRPr/>
            </a:pPr>
            <a:endParaRPr lang="en-US" altLang="zh-CN" sz="2000">
              <a:solidFill>
                <a:srgbClr val="88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main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</a:t>
            </a:r>
            <a:r>
              <a:rPr lang="en-US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const float</a:t>
            </a:r>
            <a:r>
              <a:rPr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pi = 3.14259;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    </a:t>
            </a:r>
            <a:r>
              <a:rPr lang="en-US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const float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r = 5.3;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("area = %f\n", pi * r * r);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("circumference = %f\n", 2 * pi * r);</a:t>
            </a:r>
            <a:endParaRPr lang="fr-FR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}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243718" name="Rectangle 6">
            <a:extLst>
              <a:ext uri="{FF2B5EF4-FFF2-40B4-BE49-F238E27FC236}">
                <a16:creationId xmlns:a16="http://schemas.microsoft.com/office/drawing/2014/main" id="{3F6DCB03-2027-49D9-ACCD-3D7487990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4292600"/>
            <a:ext cx="8424862" cy="194468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用</a:t>
            </a:r>
            <a:r>
              <a:rPr lang="en-US" altLang="zh-CN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zh-CN" altLang="en-US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修饰定义的</a:t>
            </a:r>
            <a:r>
              <a:rPr lang="en-US" altLang="zh-CN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zh-CN" altLang="en-US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常量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zh-CN" altLang="en-US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常量与宏常量相比的优点是什么？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const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常量有</a:t>
            </a:r>
            <a:r>
              <a:rPr lang="zh-CN" altLang="en-US" sz="20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数据类型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sz="2000">
                <a:latin typeface="Courier New" pitchFamily="49" charset="0"/>
                <a:ea typeface="宋体" pitchFamily="2" charset="-122"/>
              </a:rPr>
              <a:t>某些集成化调试工具可以对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const</a:t>
            </a:r>
            <a:r>
              <a:rPr lang="zh-CN" altLang="en-US" sz="2000">
                <a:latin typeface="Courier New" pitchFamily="49" charset="0"/>
                <a:ea typeface="宋体" pitchFamily="2" charset="-122"/>
              </a:rPr>
              <a:t>常量进行调试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3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3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7B5E063F-4457-43DF-97DB-707C64837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枚举（</a:t>
            </a:r>
            <a:r>
              <a:rPr lang="en-US" altLang="zh-CN"/>
              <a:t>Enumeration</a:t>
            </a:r>
            <a:r>
              <a:rPr lang="zh-CN" altLang="en-US"/>
              <a:t>）常量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6E422C5-BB86-40AC-A6EC-81ED2AB18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00213"/>
            <a:ext cx="8280400" cy="496887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zh-CN" altLang="en-US" sz="2400" dirty="0">
                <a:solidFill>
                  <a:srgbClr val="333399"/>
                </a:solidFill>
                <a:ea typeface="宋体" pitchFamily="2" charset="-122"/>
              </a:rPr>
              <a:t>一个被遗忘的角色，从程序来窥其一斑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endParaRPr lang="en-US" altLang="zh-CN" sz="2400" dirty="0">
              <a:solidFill>
                <a:srgbClr val="333399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weeks {SUN, MON, TUE, WED, THU, FRI, SAT};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enum</a:t>
            </a: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weeks </a:t>
            </a:r>
            <a:r>
              <a:rPr lang="en-US" altLang="zh-CN" sz="2000" dirty="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today</a:t>
            </a: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response {no,  yes,  none};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response </a:t>
            </a:r>
            <a:r>
              <a:rPr lang="en-US" altLang="zh-CN" sz="2000" dirty="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answer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endParaRPr lang="en-US" altLang="zh-CN" sz="20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today</a:t>
            </a: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= TUE;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answer</a:t>
            </a: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yes;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endParaRPr lang="en-US" altLang="zh-CN" sz="20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endParaRPr lang="en-US" altLang="zh-CN" sz="20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    </a:t>
            </a: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response {no = -1,  yes = 1,  none = 0};</a:t>
            </a:r>
            <a:endParaRPr lang="en-US" altLang="zh-CN" sz="20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</a:t>
            </a:r>
          </a:p>
        </p:txBody>
      </p:sp>
      <p:sp>
        <p:nvSpPr>
          <p:cNvPr id="183300" name="AutoShape 4">
            <a:extLst>
              <a:ext uri="{FF2B5EF4-FFF2-40B4-BE49-F238E27FC236}">
                <a16:creationId xmlns:a16="http://schemas.microsoft.com/office/drawing/2014/main" id="{8662E3B7-92CD-4049-8A57-6AEF41BB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3789363"/>
            <a:ext cx="2447925" cy="576262"/>
          </a:xfrm>
          <a:prstGeom prst="cloudCallout">
            <a:avLst>
              <a:gd name="adj1" fmla="val -116019"/>
              <a:gd name="adj2" fmla="val 43940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其值为</a:t>
            </a:r>
            <a:r>
              <a:rPr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83301" name="AutoShape 5">
            <a:extLst>
              <a:ext uri="{FF2B5EF4-FFF2-40B4-BE49-F238E27FC236}">
                <a16:creationId xmlns:a16="http://schemas.microsoft.com/office/drawing/2014/main" id="{CDBDDDAC-5702-4253-81D5-4C340589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652963"/>
            <a:ext cx="2447925" cy="576262"/>
          </a:xfrm>
          <a:prstGeom prst="cloudCallout">
            <a:avLst>
              <a:gd name="adj1" fmla="val -118352"/>
              <a:gd name="adj2" fmla="val -50278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其值为</a:t>
            </a:r>
            <a:r>
              <a:rPr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18330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FE699CC7-BBBB-4250-B1AF-F4A7FDE89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为什么需要常量？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34FDF4C2-B3AD-4C44-901D-0C357AC4A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8569325" cy="4611687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假如不使用常量，直接使用常数，会有什么影响？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程序的可读性变差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容易发生书写错误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当常数需要改变时，要修改所有使用它的代码，工作量大，还可能有遗漏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解决方案：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避免使用幻数（直接使用的常数）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把幻数定义为宏常量、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const</a:t>
            </a:r>
            <a:r>
              <a:rPr lang="zh-CN" altLang="en-US">
                <a:ea typeface="宋体" pitchFamily="2" charset="-122"/>
              </a:rPr>
              <a:t>常量，或枚举常量</a:t>
            </a:r>
          </a:p>
          <a:p>
            <a:pPr lvl="2">
              <a:lnSpc>
                <a:spcPct val="110000"/>
              </a:lnSpc>
              <a:defRPr/>
            </a:pPr>
            <a:r>
              <a:rPr lang="zh-CN" altLang="en-US">
                <a:ea typeface="宋体" pitchFamily="2" charset="-122"/>
              </a:rPr>
              <a:t>建议使用后两者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F703DBB6-7DC1-4DF0-91C4-CE7078870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运算符（ </a:t>
            </a:r>
            <a:r>
              <a:rPr lang="en-US" altLang="zh-CN">
                <a:ea typeface="宋体" pitchFamily="2" charset="-122"/>
              </a:rPr>
              <a:t>Operator </a:t>
            </a:r>
            <a:r>
              <a:rPr lang="zh-CN" altLang="en-US"/>
              <a:t>）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7F74F946-AA0E-4D11-B51B-6261BEBDD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34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种，详见附录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C</a:t>
            </a:r>
          </a:p>
          <a:p>
            <a:pPr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常见的运算符</a:t>
            </a:r>
          </a:p>
          <a:p>
            <a:pPr lvl="1"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算术运算符</a:t>
            </a:r>
          </a:p>
          <a:p>
            <a:pPr lvl="1"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赋值运算符</a:t>
            </a:r>
          </a:p>
          <a:p>
            <a:pPr lvl="1"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类型强转</a:t>
            </a:r>
          </a:p>
          <a:p>
            <a:pPr lvl="1"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关系运算符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逻辑运算符</a:t>
            </a:r>
          </a:p>
          <a:p>
            <a:pPr lvl="1"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增１和减１</a:t>
            </a:r>
          </a:p>
          <a:p>
            <a:pPr lvl="1"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位运算符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21DBD5B4-8361-43D9-B9A5-9E1D8140E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8604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运算符和操作数</a:t>
            </a:r>
            <a:br>
              <a:rPr lang="zh-CN" altLang="en-US" sz="4000"/>
            </a:br>
            <a:r>
              <a:rPr lang="zh-CN" altLang="en-US" sz="4000"/>
              <a:t>（</a:t>
            </a:r>
            <a:r>
              <a:rPr lang="en-US" altLang="zh-CN" sz="4000">
                <a:ea typeface="宋体" pitchFamily="2" charset="-122"/>
              </a:rPr>
              <a:t>Operator and Operand</a:t>
            </a:r>
            <a:r>
              <a:rPr lang="zh-CN" altLang="en-US" sz="4000">
                <a:ea typeface="宋体" pitchFamily="2" charset="-122"/>
              </a:rPr>
              <a:t>）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681C4F4F-54BD-4F77-A2B6-AB2F7CC580D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482850"/>
            <a:ext cx="7543800" cy="1295400"/>
            <a:chOff x="672" y="1296"/>
            <a:chExt cx="4752" cy="816"/>
          </a:xfrm>
        </p:grpSpPr>
        <p:sp>
          <p:nvSpPr>
            <p:cNvPr id="68622" name="Text Box 4">
              <a:extLst>
                <a:ext uri="{FF2B5EF4-FFF2-40B4-BE49-F238E27FC236}">
                  <a16:creationId xmlns:a16="http://schemas.microsoft.com/office/drawing/2014/main" id="{2668A71F-FC24-4C07-A23B-5DFC445A2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96"/>
              <a:ext cx="4752" cy="816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>
              <a:lvl1pPr indent="55563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169863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600">
                  <a:solidFill>
                    <a:schemeClr val="tx1"/>
                  </a:solidFill>
                </a:rPr>
                <a:t>例</a:t>
              </a:r>
              <a:r>
                <a:rPr lang="en-US" altLang="zh-CN" sz="2600">
                  <a:solidFill>
                    <a:schemeClr val="tx1"/>
                  </a:solidFill>
                </a:rPr>
                <a:t>:</a:t>
              </a:r>
            </a:p>
            <a:p>
              <a:pPr eaLnBrk="1" hangingPunct="1">
                <a:lnSpc>
                  <a:spcPct val="140000"/>
                </a:lnSpc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1909" name="Text Box 5">
              <a:extLst>
                <a:ext uri="{FF2B5EF4-FFF2-40B4-BE49-F238E27FC236}">
                  <a16:creationId xmlns:a16="http://schemas.microsoft.com/office/drawing/2014/main" id="{CF0B354A-9ED3-49B9-8922-47E8000B4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440"/>
              <a:ext cx="211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5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 + Z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99001C66-C747-46EA-AACF-95DDDE99047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854450"/>
            <a:ext cx="2743200" cy="1555750"/>
            <a:chOff x="672" y="2160"/>
            <a:chExt cx="1728" cy="980"/>
          </a:xfrm>
        </p:grpSpPr>
        <p:sp>
          <p:nvSpPr>
            <p:cNvPr id="251911" name="Text Box 7">
              <a:extLst>
                <a:ext uri="{FF2B5EF4-FFF2-40B4-BE49-F238E27FC236}">
                  <a16:creationId xmlns:a16="http://schemas.microsoft.com/office/drawing/2014/main" id="{A8B83E71-F296-4831-8092-2C6C815E3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13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操作数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1912" name="Line 8">
              <a:extLst>
                <a:ext uri="{FF2B5EF4-FFF2-40B4-BE49-F238E27FC236}">
                  <a16:creationId xmlns:a16="http://schemas.microsoft.com/office/drawing/2014/main" id="{44EE74A6-0BC3-447A-9C24-488808AA7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160"/>
              <a:ext cx="720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2E1BB4EC-F923-436B-BC95-04BD57C33A2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006850"/>
            <a:ext cx="2133600" cy="2322513"/>
            <a:chOff x="2400" y="2256"/>
            <a:chExt cx="1344" cy="1463"/>
          </a:xfrm>
        </p:grpSpPr>
        <p:sp>
          <p:nvSpPr>
            <p:cNvPr id="251914" name="Text Box 10">
              <a:extLst>
                <a:ext uri="{FF2B5EF4-FFF2-40B4-BE49-F238E27FC236}">
                  <a16:creationId xmlns:a16="http://schemas.microsoft.com/office/drawing/2014/main" id="{86FAB976-D0AD-4C64-9CF5-4C3DA0486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312"/>
              <a:ext cx="134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运算符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1915" name="Line 11">
              <a:extLst>
                <a:ext uri="{FF2B5EF4-FFF2-40B4-BE49-F238E27FC236}">
                  <a16:creationId xmlns:a16="http://schemas.microsoft.com/office/drawing/2014/main" id="{14F0F493-36B0-4A12-AEE1-B88B46DDF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56"/>
              <a:ext cx="0" cy="11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CD4618FC-2BE6-42C5-9CCD-D425A840F6AD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854450"/>
            <a:ext cx="2743200" cy="1479550"/>
            <a:chOff x="3600" y="2160"/>
            <a:chExt cx="1728" cy="932"/>
          </a:xfrm>
        </p:grpSpPr>
        <p:sp>
          <p:nvSpPr>
            <p:cNvPr id="251917" name="Text Box 13">
              <a:extLst>
                <a:ext uri="{FF2B5EF4-FFF2-40B4-BE49-F238E27FC236}">
                  <a16:creationId xmlns:a16="http://schemas.microsoft.com/office/drawing/2014/main" id="{EFC03BE2-F651-446C-BF35-A365C3693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13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操作数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1918" name="Line 14">
              <a:extLst>
                <a:ext uri="{FF2B5EF4-FFF2-40B4-BE49-F238E27FC236}">
                  <a16:creationId xmlns:a16="http://schemas.microsoft.com/office/drawing/2014/main" id="{1553F06F-E35B-45F7-A635-58751B5BE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2160"/>
              <a:ext cx="672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1919" name="Rectangle 15">
            <a:extLst>
              <a:ext uri="{FF2B5EF4-FFF2-40B4-BE49-F238E27FC236}">
                <a16:creationId xmlns:a16="http://schemas.microsoft.com/office/drawing/2014/main" id="{E3C251F4-264B-4E47-A6E7-78314BDD4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39925"/>
            <a:ext cx="5410200" cy="7683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什么是运算符和操作数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8110FA8F-8390-425C-821C-FBCBA8036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20713"/>
            <a:ext cx="8212137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算术运算符（</a:t>
            </a:r>
            <a:r>
              <a:rPr lang="en-US" altLang="zh-CN" sz="4000">
                <a:ea typeface="宋体" pitchFamily="2" charset="-122"/>
              </a:rPr>
              <a:t>Arithmetic Operators</a:t>
            </a:r>
            <a:r>
              <a:rPr lang="zh-CN" altLang="en-US" sz="4000">
                <a:ea typeface="宋体" pitchFamily="2" charset="-122"/>
              </a:rPr>
              <a:t>）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B07C444-6843-479A-BE20-034A892EAE3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209800"/>
            <a:ext cx="2590800" cy="2089150"/>
            <a:chOff x="288" y="1536"/>
            <a:chExt cx="1344" cy="1316"/>
          </a:xfrm>
        </p:grpSpPr>
        <p:sp>
          <p:nvSpPr>
            <p:cNvPr id="252932" name="Text Box 4">
              <a:extLst>
                <a:ext uri="{FF2B5EF4-FFF2-40B4-BE49-F238E27FC236}">
                  <a16:creationId xmlns:a16="http://schemas.microsoft.com/office/drawing/2014/main" id="{B34E2170-1FC7-4DE7-832F-42BE04CB7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48"/>
              <a:ext cx="13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加法</a:t>
              </a:r>
              <a:r>
                <a:rPr lang="en-US" altLang="zh-CN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(+)</a:t>
              </a:r>
            </a:p>
          </p:txBody>
        </p:sp>
        <p:sp>
          <p:nvSpPr>
            <p:cNvPr id="252933" name="Line 5">
              <a:extLst>
                <a:ext uri="{FF2B5EF4-FFF2-40B4-BE49-F238E27FC236}">
                  <a16:creationId xmlns:a16="http://schemas.microsoft.com/office/drawing/2014/main" id="{A5DCE5F4-E7AC-4C84-A943-F75B74873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536"/>
              <a:ext cx="720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26F5D6A1-0974-4F09-9C23-09AC33FAE43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743200"/>
            <a:ext cx="3200400" cy="2774950"/>
            <a:chOff x="432" y="1728"/>
            <a:chExt cx="2016" cy="1748"/>
          </a:xfrm>
        </p:grpSpPr>
        <p:sp>
          <p:nvSpPr>
            <p:cNvPr id="252935" name="Text Box 7">
              <a:extLst>
                <a:ext uri="{FF2B5EF4-FFF2-40B4-BE49-F238E27FC236}">
                  <a16:creationId xmlns:a16="http://schemas.microsoft.com/office/drawing/2014/main" id="{FAACAC89-5B8B-47AE-8C41-726EBBA21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20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减法</a:t>
              </a:r>
              <a:r>
                <a:rPr lang="en-US" altLang="zh-CN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(-)</a:t>
              </a:r>
            </a:p>
          </p:txBody>
        </p:sp>
        <p:sp>
          <p:nvSpPr>
            <p:cNvPr id="252936" name="Line 8">
              <a:extLst>
                <a:ext uri="{FF2B5EF4-FFF2-40B4-BE49-F238E27FC236}">
                  <a16:creationId xmlns:a16="http://schemas.microsoft.com/office/drawing/2014/main" id="{05A0F61B-85D9-495A-8E2F-C63A2169D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728"/>
              <a:ext cx="384" cy="124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2FB33A79-7193-453F-9086-A5F94C2FDFC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819400"/>
            <a:ext cx="3886200" cy="3384550"/>
            <a:chOff x="1584" y="1776"/>
            <a:chExt cx="2448" cy="2132"/>
          </a:xfrm>
        </p:grpSpPr>
        <p:sp>
          <p:nvSpPr>
            <p:cNvPr id="252938" name="Text Box 10">
              <a:extLst>
                <a:ext uri="{FF2B5EF4-FFF2-40B4-BE49-F238E27FC236}">
                  <a16:creationId xmlns:a16="http://schemas.microsoft.com/office/drawing/2014/main" id="{8DC6D334-8AB2-4FFC-8A68-F7C7AE3A4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04"/>
              <a:ext cx="24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乘法</a:t>
              </a:r>
              <a:r>
                <a:rPr lang="en-US" altLang="zh-CN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(*)</a:t>
              </a:r>
            </a:p>
          </p:txBody>
        </p:sp>
        <p:sp>
          <p:nvSpPr>
            <p:cNvPr id="252939" name="Line 11">
              <a:extLst>
                <a:ext uri="{FF2B5EF4-FFF2-40B4-BE49-F238E27FC236}">
                  <a16:creationId xmlns:a16="http://schemas.microsoft.com/office/drawing/2014/main" id="{5A3C5E50-286D-414C-B271-AD93092D6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4" y="1776"/>
              <a:ext cx="0" cy="16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ACBCFEFF-FD57-4487-8CD5-C000D0F61B72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3200400" cy="2698750"/>
            <a:chOff x="3072" y="1776"/>
            <a:chExt cx="2016" cy="1700"/>
          </a:xfrm>
        </p:grpSpPr>
        <p:sp>
          <p:nvSpPr>
            <p:cNvPr id="252941" name="Text Box 13">
              <a:extLst>
                <a:ext uri="{FF2B5EF4-FFF2-40B4-BE49-F238E27FC236}">
                  <a16:creationId xmlns:a16="http://schemas.microsoft.com/office/drawing/2014/main" id="{592BE20D-E49E-4D39-954C-2199A5182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072"/>
              <a:ext cx="20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除法</a:t>
              </a:r>
              <a:r>
                <a:rPr lang="en-US" altLang="zh-CN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(/)</a:t>
              </a:r>
            </a:p>
          </p:txBody>
        </p:sp>
        <p:sp>
          <p:nvSpPr>
            <p:cNvPr id="252942" name="Line 14">
              <a:extLst>
                <a:ext uri="{FF2B5EF4-FFF2-40B4-BE49-F238E27FC236}">
                  <a16:creationId xmlns:a16="http://schemas.microsoft.com/office/drawing/2014/main" id="{2737284B-34BF-4E28-83A8-9FB89344F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1776"/>
              <a:ext cx="288" cy="124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0D382A58-B00E-4C05-B8D4-10D90DBDECE4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254250"/>
            <a:ext cx="2819400" cy="2165350"/>
            <a:chOff x="4080" y="1536"/>
            <a:chExt cx="1680" cy="1364"/>
          </a:xfrm>
        </p:grpSpPr>
        <p:sp>
          <p:nvSpPr>
            <p:cNvPr id="252944" name="Line 16">
              <a:extLst>
                <a:ext uri="{FF2B5EF4-FFF2-40B4-BE49-F238E27FC236}">
                  <a16:creationId xmlns:a16="http://schemas.microsoft.com/office/drawing/2014/main" id="{8E0EC086-EE5C-4B29-A66F-9BEE55A93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536"/>
              <a:ext cx="481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945" name="Text Box 17">
              <a:extLst>
                <a:ext uri="{FF2B5EF4-FFF2-40B4-BE49-F238E27FC236}">
                  <a16:creationId xmlns:a16="http://schemas.microsoft.com/office/drawing/2014/main" id="{BC440978-1A71-440E-B9CA-1EBFA188B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96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求余</a:t>
              </a:r>
              <a:r>
                <a:rPr lang="en-US" altLang="zh-CN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(%)</a:t>
              </a:r>
            </a:p>
          </p:txBody>
        </p:sp>
      </p:grpSp>
      <p:pic>
        <p:nvPicPr>
          <p:cNvPr id="69640" name="Picture 18" descr="bt2yphjt[1]">
            <a:extLst>
              <a:ext uri="{FF2B5EF4-FFF2-40B4-BE49-F238E27FC236}">
                <a16:creationId xmlns:a16="http://schemas.microsoft.com/office/drawing/2014/main" id="{4F4A6026-EC49-4155-AC1A-F2A9B930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1341438"/>
            <a:ext cx="1852612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>
            <a:extLst>
              <a:ext uri="{FF2B5EF4-FFF2-40B4-BE49-F238E27FC236}">
                <a16:creationId xmlns:a16="http://schemas.microsoft.com/office/drawing/2014/main" id="{ABF7F1BF-7944-43BF-9320-195DF8101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1676400"/>
            <a:ext cx="7758113" cy="4419600"/>
          </a:xfrm>
        </p:spPr>
        <p:txBody>
          <a:bodyPr/>
          <a:lstStyle/>
          <a:p>
            <a:pPr fontAlgn="t"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乘法（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加法（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减法（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） 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使用比较简单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 fontAlgn="t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除法（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也很容易使用，但要注意一些特殊的操作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 fontAlgn="t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求余（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%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通常会使初学者感到困惑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 fontAlgn="t">
              <a:lnSpc>
                <a:spcPct val="50000"/>
              </a:lnSpc>
              <a:buFont typeface="Monotype Sorts" charset="2"/>
              <a:buNone/>
              <a:defRPr/>
            </a:pP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 fontAlgn="t">
              <a:buFont typeface="Monotype Sorts" charset="2"/>
              <a:buNone/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所以我们专门来研究一下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除法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求余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ea typeface="宋体" pitchFamily="2" charset="-122"/>
              </a:rPr>
              <a:t>运算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53957" name="Rectangle 5">
            <a:extLst>
              <a:ext uri="{FF2B5EF4-FFF2-40B4-BE49-F238E27FC236}">
                <a16:creationId xmlns:a16="http://schemas.microsoft.com/office/drawing/2014/main" id="{93DC11DA-4C8A-46D3-8763-48F371FC0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20713"/>
            <a:ext cx="8212137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算术运算符（</a:t>
            </a:r>
            <a:r>
              <a:rPr lang="en-US" altLang="zh-CN" sz="4000"/>
              <a:t>Arithmetic Operators</a:t>
            </a:r>
            <a:r>
              <a:rPr lang="zh-CN" altLang="en-US" sz="4000"/>
              <a:t>）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9F9E2B95-E583-4A96-AC2D-4D81D2985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除法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Division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FFE8CB13-9B2F-4D7F-83A7-509FD6C686F1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700213"/>
            <a:ext cx="7543800" cy="1295400"/>
            <a:chOff x="672" y="1152"/>
            <a:chExt cx="4752" cy="816"/>
          </a:xfrm>
        </p:grpSpPr>
        <p:sp>
          <p:nvSpPr>
            <p:cNvPr id="71690" name="Text Box 4">
              <a:extLst>
                <a:ext uri="{FF2B5EF4-FFF2-40B4-BE49-F238E27FC236}">
                  <a16:creationId xmlns:a16="http://schemas.microsoft.com/office/drawing/2014/main" id="{F2183B97-F75E-450A-8E25-E601FBFF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52"/>
              <a:ext cx="4752" cy="816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>
              <a:lvl1pPr indent="55563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169863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lang="zh-CN" altLang="en-US" sz="2600">
                  <a:solidFill>
                    <a:schemeClr val="tx1"/>
                  </a:solidFill>
                </a:rPr>
                <a:t>例</a:t>
              </a:r>
              <a:r>
                <a:rPr lang="en-US" altLang="zh-CN" sz="2600">
                  <a:solidFill>
                    <a:schemeClr val="tx1"/>
                  </a:solidFill>
                </a:rPr>
                <a:t>:</a:t>
              </a:r>
            </a:p>
            <a:p>
              <a:pPr eaLnBrk="1" hangingPunct="1">
                <a:lnSpc>
                  <a:spcPct val="140000"/>
                </a:lnSpc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4981" name="Text Box 5">
              <a:extLst>
                <a:ext uri="{FF2B5EF4-FFF2-40B4-BE49-F238E27FC236}">
                  <a16:creationId xmlns:a16="http://schemas.microsoft.com/office/drawing/2014/main" id="{C12B5CE1-6E8C-4A3B-A1FD-A5E189CA3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200"/>
              <a:ext cx="211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5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 / Z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272C2673-75AB-435D-B7B2-62DDBE50D7EE}"/>
              </a:ext>
            </a:extLst>
          </p:cNvPr>
          <p:cNvGrpSpPr>
            <a:grpSpLocks/>
          </p:cNvGrpSpPr>
          <p:nvPr/>
        </p:nvGrpSpPr>
        <p:grpSpPr bwMode="auto">
          <a:xfrm>
            <a:off x="5664200" y="2708275"/>
            <a:ext cx="4752975" cy="3673475"/>
            <a:chOff x="2928" y="1824"/>
            <a:chExt cx="2544" cy="2314"/>
          </a:xfrm>
        </p:grpSpPr>
        <p:sp>
          <p:nvSpPr>
            <p:cNvPr id="254983" name="Rectangle 7">
              <a:extLst>
                <a:ext uri="{FF2B5EF4-FFF2-40B4-BE49-F238E27FC236}">
                  <a16:creationId xmlns:a16="http://schemas.microsoft.com/office/drawing/2014/main" id="{742CC243-29BC-466B-A32F-00F3565E4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40"/>
              <a:ext cx="2256" cy="1498"/>
            </a:xfrm>
            <a:prstGeom prst="rect">
              <a:avLst/>
            </a:prstGeom>
            <a:solidFill>
              <a:srgbClr val="C9E8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9250" indent="-349250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defRPr/>
              </a:pPr>
              <a:r>
                <a:rPr lang="zh-CN" altLang="en-US" dirty="0">
                  <a:solidFill>
                    <a:schemeClr val="tx2"/>
                  </a:solidFill>
                </a:rPr>
                <a:t>实数除法</a:t>
              </a:r>
            </a:p>
            <a:p>
              <a:pPr marL="349250" indent="-349250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defRPr/>
              </a:pPr>
              <a:r>
                <a:rPr lang="en-US" altLang="zh-CN" dirty="0">
                  <a:solidFill>
                    <a:schemeClr val="tx2"/>
                  </a:solidFill>
                </a:rPr>
                <a:t>Floating Division</a:t>
              </a:r>
            </a:p>
            <a:p>
              <a:pPr marL="349250" indent="-349250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/>
              </a:pP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</a:t>
              </a:r>
              <a:r>
                <a:rPr lang="en-US" altLang="zh-CN" b="0" dirty="0">
                  <a:solidFill>
                    <a:schemeClr val="tx1"/>
                  </a:solidFill>
                </a:rPr>
                <a:t> </a:t>
              </a:r>
              <a:r>
                <a:rPr lang="zh-CN" altLang="en-US" b="0" dirty="0">
                  <a:solidFill>
                    <a:schemeClr val="tx1"/>
                  </a:solidFill>
                </a:rPr>
                <a:t>和</a:t>
              </a:r>
              <a:r>
                <a:rPr lang="en-US" altLang="zh-CN" b="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r>
                <a:rPr lang="en-US" altLang="zh-CN" b="0" dirty="0">
                  <a:solidFill>
                    <a:schemeClr val="tx1"/>
                  </a:solidFill>
                </a:rPr>
                <a:t> </a:t>
              </a:r>
              <a:r>
                <a:rPr lang="zh-CN" altLang="en-US" b="0" dirty="0">
                  <a:solidFill>
                    <a:schemeClr val="tx1"/>
                  </a:solidFill>
                </a:rPr>
                <a:t>有一个或者两个都是实数</a:t>
              </a:r>
              <a:endParaRPr lang="en-US" altLang="zh-CN" b="0" dirty="0">
                <a:solidFill>
                  <a:schemeClr val="tx1"/>
                </a:solidFill>
              </a:endParaRPr>
            </a:p>
          </p:txBody>
        </p:sp>
        <p:sp>
          <p:nvSpPr>
            <p:cNvPr id="254984" name="Line 8">
              <a:extLst>
                <a:ext uri="{FF2B5EF4-FFF2-40B4-BE49-F238E27FC236}">
                  <a16:creationId xmlns:a16="http://schemas.microsoft.com/office/drawing/2014/main" id="{950F72C9-C3CC-469C-AA62-48D36A258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1824"/>
              <a:ext cx="720" cy="7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8906FFD0-3134-4102-B3B9-E06E61A88278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2708275"/>
            <a:ext cx="3581400" cy="3673475"/>
            <a:chOff x="816" y="1824"/>
            <a:chExt cx="2256" cy="2314"/>
          </a:xfrm>
        </p:grpSpPr>
        <p:sp>
          <p:nvSpPr>
            <p:cNvPr id="254986" name="Rectangle 10">
              <a:extLst>
                <a:ext uri="{FF2B5EF4-FFF2-40B4-BE49-F238E27FC236}">
                  <a16:creationId xmlns:a16="http://schemas.microsoft.com/office/drawing/2014/main" id="{9296DB03-4F27-42B9-9811-397C4EA4F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256" cy="1498"/>
            </a:xfrm>
            <a:prstGeom prst="rect">
              <a:avLst/>
            </a:prstGeom>
            <a:solidFill>
              <a:srgbClr val="C9E8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9250" indent="-349250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defRPr/>
              </a:pPr>
              <a:r>
                <a:rPr lang="zh-CN" altLang="en-US" dirty="0">
                  <a:solidFill>
                    <a:schemeClr val="tx2"/>
                  </a:solidFill>
                </a:rPr>
                <a:t>整数除法</a:t>
              </a:r>
            </a:p>
            <a:p>
              <a:pPr marL="349250" indent="-349250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defRPr/>
              </a:pPr>
              <a:r>
                <a:rPr lang="en-US" altLang="zh-CN" dirty="0">
                  <a:solidFill>
                    <a:schemeClr val="tx2"/>
                  </a:solidFill>
                </a:rPr>
                <a:t>Integer Division</a:t>
              </a:r>
            </a:p>
            <a:p>
              <a:pPr marL="349250" indent="-349250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/>
              </a:pP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</a:t>
              </a:r>
              <a:r>
                <a:rPr lang="en-US" altLang="zh-CN" b="0" dirty="0">
                  <a:solidFill>
                    <a:schemeClr val="tx1"/>
                  </a:solidFill>
                </a:rPr>
                <a:t> </a:t>
              </a:r>
              <a:r>
                <a:rPr lang="zh-CN" altLang="en-US" b="0" dirty="0">
                  <a:solidFill>
                    <a:schemeClr val="tx1"/>
                  </a:solidFill>
                </a:rPr>
                <a:t>和</a:t>
              </a:r>
              <a:r>
                <a:rPr lang="en-US" altLang="zh-CN" b="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r>
                <a:rPr lang="en-US" altLang="zh-CN" b="0" dirty="0">
                  <a:solidFill>
                    <a:schemeClr val="tx1"/>
                  </a:solidFill>
                </a:rPr>
                <a:t> </a:t>
              </a:r>
              <a:r>
                <a:rPr lang="zh-CN" altLang="en-US" b="0" dirty="0">
                  <a:solidFill>
                    <a:schemeClr val="tx1"/>
                  </a:solidFill>
                </a:rPr>
                <a:t>都是整数</a:t>
              </a:r>
            </a:p>
          </p:txBody>
        </p:sp>
        <p:sp>
          <p:nvSpPr>
            <p:cNvPr id="254987" name="Line 11">
              <a:extLst>
                <a:ext uri="{FF2B5EF4-FFF2-40B4-BE49-F238E27FC236}">
                  <a16:creationId xmlns:a16="http://schemas.microsoft.com/office/drawing/2014/main" id="{11A3F4B7-30F5-4E1C-BB03-FC82DB05D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824"/>
              <a:ext cx="720" cy="7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B8A73152-627E-4D15-BE5D-1B1D85758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自动类型转换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5B177F17-3AE0-43BF-BD36-C6C60572C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484313"/>
            <a:ext cx="8569325" cy="2016125"/>
          </a:xfrm>
        </p:spPr>
        <p:txBody>
          <a:bodyPr/>
          <a:lstStyle/>
          <a:p>
            <a:pPr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相同类型数据的运算结果，还是该类型</a:t>
            </a:r>
          </a:p>
          <a:p>
            <a:pPr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不同类型数据的运算结果，是两种类型中取值范围大的那种</a:t>
            </a:r>
          </a:p>
          <a:p>
            <a:pPr lvl="1">
              <a:defRPr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double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double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long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char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94759D85-5CC4-46F9-8B5B-84D6B78C7D27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3557588"/>
            <a:ext cx="6697663" cy="2679700"/>
            <a:chOff x="884" y="2241"/>
            <a:chExt cx="4219" cy="1688"/>
          </a:xfrm>
        </p:grpSpPr>
        <p:sp>
          <p:nvSpPr>
            <p:cNvPr id="72709" name="Text Box 4">
              <a:extLst>
                <a:ext uri="{FF2B5EF4-FFF2-40B4-BE49-F238E27FC236}">
                  <a16:creationId xmlns:a16="http://schemas.microsoft.com/office/drawing/2014/main" id="{04887F75-5EE4-4F89-BB6C-28D28BB7C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385"/>
              <a:ext cx="816" cy="296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rgbClr val="00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Courier New" panose="02070309020205020404" pitchFamily="49" charset="0"/>
                </a:rPr>
                <a:t>double</a:t>
              </a:r>
              <a:endParaRPr kumimoji="1" lang="en-US" altLang="zh-CN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2710" name="Text Box 5">
              <a:extLst>
                <a:ext uri="{FF2B5EF4-FFF2-40B4-BE49-F238E27FC236}">
                  <a16:creationId xmlns:a16="http://schemas.microsoft.com/office/drawing/2014/main" id="{B2CEB4DF-6508-454C-8B64-B8AC25D8E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385"/>
              <a:ext cx="816" cy="296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rgbClr val="00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Courier New" panose="02070309020205020404" pitchFamily="49" charset="0"/>
                </a:rPr>
                <a:t>float</a:t>
              </a:r>
              <a:endParaRPr kumimoji="1" lang="en-US" altLang="zh-CN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2711" name="Text Box 6">
              <a:extLst>
                <a:ext uri="{FF2B5EF4-FFF2-40B4-BE49-F238E27FC236}">
                  <a16:creationId xmlns:a16="http://schemas.microsoft.com/office/drawing/2014/main" id="{089F912A-9470-4945-ADBD-C6B0F9860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009"/>
              <a:ext cx="816" cy="296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rgbClr val="00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Courier New" panose="02070309020205020404" pitchFamily="49" charset="0"/>
                </a:rPr>
                <a:t>long</a:t>
              </a:r>
              <a:endParaRPr kumimoji="1" lang="en-US" altLang="zh-CN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2712" name="Text Box 7">
              <a:extLst>
                <a:ext uri="{FF2B5EF4-FFF2-40B4-BE49-F238E27FC236}">
                  <a16:creationId xmlns:a16="http://schemas.microsoft.com/office/drawing/2014/main" id="{2660BA14-D3AB-48B2-A552-7C4D3D0EB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633"/>
              <a:ext cx="1089" cy="296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rgbClr val="00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Courier New" panose="02070309020205020404" pitchFamily="49" charset="0"/>
                </a:rPr>
                <a:t>unsigned</a:t>
              </a:r>
              <a:endParaRPr kumimoji="1" lang="en-US" altLang="zh-CN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2713" name="Text Box 8">
              <a:extLst>
                <a:ext uri="{FF2B5EF4-FFF2-40B4-BE49-F238E27FC236}">
                  <a16:creationId xmlns:a16="http://schemas.microsoft.com/office/drawing/2014/main" id="{C7ECE0BB-01D1-4B7F-B89D-DC3EE5B80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3633"/>
              <a:ext cx="816" cy="296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rgbClr val="00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Courier New" panose="02070309020205020404" pitchFamily="49" charset="0"/>
                </a:rPr>
                <a:t>int</a:t>
              </a:r>
              <a:endParaRPr kumimoji="1" lang="en-US" altLang="zh-CN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2714" name="Text Box 9">
              <a:extLst>
                <a:ext uri="{FF2B5EF4-FFF2-40B4-BE49-F238E27FC236}">
                  <a16:creationId xmlns:a16="http://schemas.microsoft.com/office/drawing/2014/main" id="{E732FD14-F9BC-463F-ADE6-372857250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3633"/>
              <a:ext cx="1496" cy="296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rgbClr val="00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Courier New" panose="02070309020205020404" pitchFamily="49" charset="0"/>
                </a:rPr>
                <a:t>char</a:t>
              </a:r>
              <a:r>
                <a:rPr kumimoji="1" lang="zh-CN" altLang="en-US" sz="2400">
                  <a:solidFill>
                    <a:schemeClr val="bg1"/>
                  </a:solidFill>
                  <a:latin typeface="Courier New" panose="02070309020205020404" pitchFamily="49" charset="0"/>
                </a:rPr>
                <a:t>，</a:t>
              </a:r>
              <a:r>
                <a:rPr kumimoji="1" lang="en-US" altLang="zh-CN" sz="2400">
                  <a:solidFill>
                    <a:schemeClr val="bg1"/>
                  </a:solidFill>
                  <a:latin typeface="Courier New" panose="02070309020205020404" pitchFamily="49" charset="0"/>
                </a:rPr>
                <a:t>short</a:t>
              </a:r>
              <a:endParaRPr kumimoji="1" lang="en-US" altLang="zh-CN" sz="24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0106" name="Line 10">
              <a:extLst>
                <a:ext uri="{FF2B5EF4-FFF2-40B4-BE49-F238E27FC236}">
                  <a16:creationId xmlns:a16="http://schemas.microsoft.com/office/drawing/2014/main" id="{84F43AC3-3A55-42E1-8041-52A6DDBCB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673"/>
              <a:ext cx="0" cy="336"/>
            </a:xfrm>
            <a:prstGeom prst="line">
              <a:avLst/>
            </a:prstGeom>
            <a:noFill/>
            <a:ln w="12700" cap="sq">
              <a:solidFill>
                <a:srgbClr val="00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107" name="Line 11">
              <a:extLst>
                <a:ext uri="{FF2B5EF4-FFF2-40B4-BE49-F238E27FC236}">
                  <a16:creationId xmlns:a16="http://schemas.microsoft.com/office/drawing/2014/main" id="{9524EB0B-7033-4750-A7FE-044DEB66F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3297"/>
              <a:ext cx="0" cy="336"/>
            </a:xfrm>
            <a:prstGeom prst="line">
              <a:avLst/>
            </a:prstGeom>
            <a:noFill/>
            <a:ln w="12700" cap="sq">
              <a:solidFill>
                <a:srgbClr val="00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108" name="Line 12">
              <a:extLst>
                <a:ext uri="{FF2B5EF4-FFF2-40B4-BE49-F238E27FC236}">
                  <a16:creationId xmlns:a16="http://schemas.microsoft.com/office/drawing/2014/main" id="{3C20C213-F80A-40EA-B432-B62E9F383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5" y="3777"/>
              <a:ext cx="336" cy="0"/>
            </a:xfrm>
            <a:prstGeom prst="line">
              <a:avLst/>
            </a:prstGeom>
            <a:noFill/>
            <a:ln w="12700" cap="sq">
              <a:solidFill>
                <a:srgbClr val="00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109" name="Line 13">
              <a:extLst>
                <a:ext uri="{FF2B5EF4-FFF2-40B4-BE49-F238E27FC236}">
                  <a16:creationId xmlns:a16="http://schemas.microsoft.com/office/drawing/2014/main" id="{29A0F08F-EB89-4255-A67B-04BDA1C18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7" y="3777"/>
              <a:ext cx="480" cy="0"/>
            </a:xfrm>
            <a:prstGeom prst="line">
              <a:avLst/>
            </a:prstGeom>
            <a:noFill/>
            <a:ln w="12700" cap="sq">
              <a:solidFill>
                <a:srgbClr val="00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110" name="Line 14">
              <a:extLst>
                <a:ext uri="{FF2B5EF4-FFF2-40B4-BE49-F238E27FC236}">
                  <a16:creationId xmlns:a16="http://schemas.microsoft.com/office/drawing/2014/main" id="{ED7F2759-CE31-4990-80DB-E585CAF54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6" y="2523"/>
              <a:ext cx="520" cy="6"/>
            </a:xfrm>
            <a:prstGeom prst="line">
              <a:avLst/>
            </a:prstGeom>
            <a:noFill/>
            <a:ln w="12700" cap="sq">
              <a:solidFill>
                <a:srgbClr val="00CC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111" name="Line 15">
              <a:extLst>
                <a:ext uri="{FF2B5EF4-FFF2-40B4-BE49-F238E27FC236}">
                  <a16:creationId xmlns:a16="http://schemas.microsoft.com/office/drawing/2014/main" id="{12081BFF-D371-422B-8FDE-FD6714B28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3441"/>
              <a:ext cx="2544" cy="0"/>
            </a:xfrm>
            <a:prstGeom prst="line">
              <a:avLst/>
            </a:prstGeom>
            <a:noFill/>
            <a:ln w="50800" cap="sq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0112" name="Line 16">
              <a:extLst>
                <a:ext uri="{FF2B5EF4-FFF2-40B4-BE49-F238E27FC236}">
                  <a16:creationId xmlns:a16="http://schemas.microsoft.com/office/drawing/2014/main" id="{ED1113FD-D02E-4B68-8810-DF8534BB3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817"/>
              <a:ext cx="0" cy="624"/>
            </a:xfrm>
            <a:prstGeom prst="line">
              <a:avLst/>
            </a:prstGeom>
            <a:noFill/>
            <a:ln w="50800" cap="sq">
              <a:solidFill>
                <a:srgbClr val="00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722" name="Text Box 17">
              <a:extLst>
                <a:ext uri="{FF2B5EF4-FFF2-40B4-BE49-F238E27FC236}">
                  <a16:creationId xmlns:a16="http://schemas.microsoft.com/office/drawing/2014/main" id="{B784C374-A63F-40B0-B1AB-001258F42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3124"/>
              <a:ext cx="86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solidFill>
                    <a:schemeClr val="tx1"/>
                  </a:solidFill>
                </a:rPr>
                <a:t>低</a:t>
              </a:r>
              <a:endParaRPr kumimoji="1"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72723" name="Text Box 18">
              <a:extLst>
                <a:ext uri="{FF2B5EF4-FFF2-40B4-BE49-F238E27FC236}">
                  <a16:creationId xmlns:a16="http://schemas.microsoft.com/office/drawing/2014/main" id="{9C8FF44E-5256-4010-9BD5-B600FDFA8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2769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solidFill>
                    <a:schemeClr val="tx1"/>
                  </a:solidFill>
                </a:rPr>
                <a:t>高</a:t>
              </a:r>
            </a:p>
          </p:txBody>
        </p:sp>
        <p:sp>
          <p:nvSpPr>
            <p:cNvPr id="260115" name="Line 19">
              <a:extLst>
                <a:ext uri="{FF2B5EF4-FFF2-40B4-BE49-F238E27FC236}">
                  <a16:creationId xmlns:a16="http://schemas.microsoft.com/office/drawing/2014/main" id="{7CA47BFD-DE3A-4395-BAD3-6B3BDCF52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9" y="2241"/>
              <a:ext cx="1440" cy="0"/>
            </a:xfrm>
            <a:prstGeom prst="line">
              <a:avLst/>
            </a:prstGeom>
            <a:noFill/>
            <a:ln w="50800">
              <a:solidFill>
                <a:srgbClr val="00CC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EDFC28DC-FCC7-451D-90BA-67EBA8EA5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程序常见符号分类 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E818421-1272-47E5-B2BB-0798CE46E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0725" y="1701800"/>
            <a:ext cx="5184775" cy="46799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关键字（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Keyword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又称保留字（ </a:t>
            </a:r>
            <a:r>
              <a:rPr lang="en-US" altLang="zh-CN" sz="2000" dirty="0">
                <a:ea typeface="宋体" pitchFamily="2" charset="-122"/>
              </a:rPr>
              <a:t>C </a:t>
            </a:r>
            <a:r>
              <a:rPr lang="en-US" altLang="zh-CN" sz="1800" dirty="0">
                <a:ea typeface="宋体" pitchFamily="2" charset="-122"/>
              </a:rPr>
              <a:t>Reserved Word</a:t>
            </a:r>
            <a:r>
              <a:rPr lang="zh-CN" altLang="en-US" sz="2000" dirty="0">
                <a:ea typeface="宋体" pitchFamily="2" charset="-122"/>
              </a:rPr>
              <a:t> ）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sz="1800" dirty="0">
                <a:ea typeface="宋体" pitchFamily="2" charset="-122"/>
              </a:rPr>
              <a:t>C</a:t>
            </a:r>
            <a:r>
              <a:rPr lang="zh-CN" altLang="en-US" sz="1800" dirty="0">
                <a:ea typeface="宋体" pitchFamily="2" charset="-122"/>
              </a:rPr>
              <a:t>语言中预先规定的具有固定含义的一些单词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标识符（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Identifier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系统预定义标识符</a:t>
            </a:r>
            <a:r>
              <a:rPr lang="zh-CN" altLang="en-US" sz="1800" dirty="0">
                <a:ea typeface="宋体" pitchFamily="2" charset="-122"/>
              </a:rPr>
              <a:t>（</a:t>
            </a:r>
            <a:r>
              <a:rPr lang="en-US" altLang="zh-CN" sz="2000" dirty="0">
                <a:ea typeface="宋体" pitchFamily="2" charset="-122"/>
              </a:rPr>
              <a:t>C Standard Identifier</a:t>
            </a:r>
            <a:r>
              <a:rPr lang="zh-CN" altLang="en-US" sz="2000" dirty="0">
                <a:ea typeface="宋体" pitchFamily="2" charset="-122"/>
              </a:rPr>
              <a:t>）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1800" dirty="0">
                <a:ea typeface="宋体" pitchFamily="2" charset="-122"/>
              </a:rPr>
              <a:t>系统预先定义好但允许用户重新定义（强烈不推荐</a:t>
            </a:r>
            <a:r>
              <a:rPr lang="en-US" altLang="zh-CN" sz="1800" dirty="0">
                <a:ea typeface="宋体" pitchFamily="2" charset="-122"/>
              </a:rPr>
              <a:t>!!</a:t>
            </a:r>
            <a:r>
              <a:rPr lang="zh-CN" altLang="en-US" sz="1800" dirty="0">
                <a:ea typeface="宋体" pitchFamily="2" charset="-122"/>
              </a:rPr>
              <a:t>）的一些单词</a:t>
            </a:r>
            <a:endParaRPr lang="en-US" altLang="zh-CN" sz="1800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用户自定义标识符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1800" dirty="0">
                <a:ea typeface="宋体" pitchFamily="2" charset="-122"/>
              </a:rPr>
              <a:t>变量，函数名，</a:t>
            </a:r>
            <a:r>
              <a:rPr lang="en-US" altLang="zh-CN" sz="1800" dirty="0">
                <a:ea typeface="宋体" pitchFamily="2" charset="-122"/>
              </a:rPr>
              <a:t>…</a:t>
            </a:r>
          </a:p>
        </p:txBody>
      </p:sp>
      <p:pic>
        <p:nvPicPr>
          <p:cNvPr id="20484" name="Picture 12">
            <a:extLst>
              <a:ext uri="{FF2B5EF4-FFF2-40B4-BE49-F238E27FC236}">
                <a16:creationId xmlns:a16="http://schemas.microsoft.com/office/drawing/2014/main" id="{89BBEC19-E3B3-47CA-8C7C-2B1B60B2D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916113"/>
            <a:ext cx="3038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9" name="Rectangle 13">
            <a:extLst>
              <a:ext uri="{FF2B5EF4-FFF2-40B4-BE49-F238E27FC236}">
                <a16:creationId xmlns:a16="http://schemas.microsoft.com/office/drawing/2014/main" id="{43347A7E-B01F-43C5-BD5E-F35718AC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2708275"/>
            <a:ext cx="647700" cy="43338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590" name="Rectangle 14">
            <a:extLst>
              <a:ext uri="{FF2B5EF4-FFF2-40B4-BE49-F238E27FC236}">
                <a16:creationId xmlns:a16="http://schemas.microsoft.com/office/drawing/2014/main" id="{D55733CC-61F5-412C-B109-0B955962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4003675"/>
            <a:ext cx="519113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591" name="Rectangle 15">
            <a:extLst>
              <a:ext uri="{FF2B5EF4-FFF2-40B4-BE49-F238E27FC236}">
                <a16:creationId xmlns:a16="http://schemas.microsoft.com/office/drawing/2014/main" id="{DD386B78-0AF7-4D9E-BED1-576730B60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3500438"/>
            <a:ext cx="503237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592" name="Rectangle 16">
            <a:extLst>
              <a:ext uri="{FF2B5EF4-FFF2-40B4-BE49-F238E27FC236}">
                <a16:creationId xmlns:a16="http://schemas.microsoft.com/office/drawing/2014/main" id="{837B78F1-035A-4FD4-8006-1E1020BF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4437063"/>
            <a:ext cx="647700" cy="2873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593" name="Rectangle 17">
            <a:extLst>
              <a:ext uri="{FF2B5EF4-FFF2-40B4-BE49-F238E27FC236}">
                <a16:creationId xmlns:a16="http://schemas.microsoft.com/office/drawing/2014/main" id="{5C7048FC-6C5F-4651-A3F5-59B9754E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4724400"/>
            <a:ext cx="547688" cy="2317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594" name="Rectangle 18">
            <a:extLst>
              <a:ext uri="{FF2B5EF4-FFF2-40B4-BE49-F238E27FC236}">
                <a16:creationId xmlns:a16="http://schemas.microsoft.com/office/drawing/2014/main" id="{F9C33F41-D605-4E6A-BEF7-16284A05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2349500"/>
            <a:ext cx="360363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595" name="Rectangle 19">
            <a:extLst>
              <a:ext uri="{FF2B5EF4-FFF2-40B4-BE49-F238E27FC236}">
                <a16:creationId xmlns:a16="http://schemas.microsoft.com/office/drawing/2014/main" id="{51A0825C-F3EC-4345-8428-59569D23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4005263"/>
            <a:ext cx="936625" cy="2873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9" grpId="0" animBg="1"/>
      <p:bldP spid="152589" grpId="1" animBg="1"/>
      <p:bldP spid="152590" grpId="0" animBg="1"/>
      <p:bldP spid="152590" grpId="1" animBg="1"/>
      <p:bldP spid="152591" grpId="0" animBg="1"/>
      <p:bldP spid="152591" grpId="1" animBg="1"/>
      <p:bldP spid="152592" grpId="0" animBg="1"/>
      <p:bldP spid="152592" grpId="1" animBg="1"/>
      <p:bldP spid="152593" grpId="0" animBg="1"/>
      <p:bldP spid="152593" grpId="1" animBg="1"/>
      <p:bldP spid="152594" grpId="0" animBg="1"/>
      <p:bldP spid="15259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F27E975A-B2B0-4431-939A-75E1373D9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7543800" cy="12954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78D9D881-52A2-4B85-A726-8DA154BA0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整数除法（</a:t>
            </a:r>
            <a:r>
              <a:rPr lang="en-US" altLang="zh-CN">
                <a:ea typeface="宋体" pitchFamily="2" charset="-122"/>
              </a:rPr>
              <a:t>Integer Division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59D2A245-66EB-40E2-95AB-46D0A5D21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812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 / 2 = 4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B4F008A-815B-4269-BD69-E45C632150B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743200"/>
            <a:ext cx="2667000" cy="1828800"/>
            <a:chOff x="528" y="1728"/>
            <a:chExt cx="1680" cy="1152"/>
          </a:xfrm>
        </p:grpSpPr>
        <p:sp>
          <p:nvSpPr>
            <p:cNvPr id="256006" name="Text Box 6">
              <a:extLst>
                <a:ext uri="{FF2B5EF4-FFF2-40B4-BE49-F238E27FC236}">
                  <a16:creationId xmlns:a16="http://schemas.microsoft.com/office/drawing/2014/main" id="{772C81D6-C70A-4D5E-89CE-D4D238508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07" name="Line 7">
              <a:extLst>
                <a:ext uri="{FF2B5EF4-FFF2-40B4-BE49-F238E27FC236}">
                  <a16:creationId xmlns:a16="http://schemas.microsoft.com/office/drawing/2014/main" id="{95D60AAB-44BD-485B-996D-123113B73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1AB363A1-7C8E-4B1A-BC25-07C839FD2A5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2667000" cy="3003550"/>
            <a:chOff x="1824" y="1776"/>
            <a:chExt cx="1680" cy="1892"/>
          </a:xfrm>
        </p:grpSpPr>
        <p:sp>
          <p:nvSpPr>
            <p:cNvPr id="256009" name="Text Box 9">
              <a:extLst>
                <a:ext uri="{FF2B5EF4-FFF2-40B4-BE49-F238E27FC236}">
                  <a16:creationId xmlns:a16="http://schemas.microsoft.com/office/drawing/2014/main" id="{00255C8D-6A82-4411-BD90-8849EEB4E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0" name="Line 10">
              <a:extLst>
                <a:ext uri="{FF2B5EF4-FFF2-40B4-BE49-F238E27FC236}">
                  <a16:creationId xmlns:a16="http://schemas.microsoft.com/office/drawing/2014/main" id="{FF24B354-9991-418C-9B68-AAEDED845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70E5274F-9868-44B6-AE02-932E588C7BE7}"/>
              </a:ext>
            </a:extLst>
          </p:cNvPr>
          <p:cNvGrpSpPr>
            <a:grpSpLocks/>
          </p:cNvGrpSpPr>
          <p:nvPr/>
        </p:nvGrpSpPr>
        <p:grpSpPr bwMode="auto">
          <a:xfrm>
            <a:off x="7207250" y="2743200"/>
            <a:ext cx="3276600" cy="2212975"/>
            <a:chOff x="3580" y="1728"/>
            <a:chExt cx="2064" cy="1394"/>
          </a:xfrm>
        </p:grpSpPr>
        <p:sp>
          <p:nvSpPr>
            <p:cNvPr id="256012" name="Text Box 12">
              <a:extLst>
                <a:ext uri="{FF2B5EF4-FFF2-40B4-BE49-F238E27FC236}">
                  <a16:creationId xmlns:a16="http://schemas.microsoft.com/office/drawing/2014/main" id="{DD952C88-3B52-4248-B54D-C8E2A2BA4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2637"/>
              <a:ext cx="2064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44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</a:t>
              </a:r>
              <a:r>
                <a:rPr lang="zh-CN" altLang="en-US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结果也是整数</a:t>
              </a:r>
              <a:endPara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013" name="Line 13">
              <a:extLst>
                <a:ext uri="{FF2B5EF4-FFF2-40B4-BE49-F238E27FC236}">
                  <a16:creationId xmlns:a16="http://schemas.microsoft.com/office/drawing/2014/main" id="{9BF27FA5-65E6-4251-83D7-7DC46A73C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375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875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375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A619ADBB-D662-4EB8-819B-3D5723094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7543800" cy="12954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7028" name="Text Box 4">
            <a:extLst>
              <a:ext uri="{FF2B5EF4-FFF2-40B4-BE49-F238E27FC236}">
                <a16:creationId xmlns:a16="http://schemas.microsoft.com/office/drawing/2014/main" id="{FA245E63-AA2D-4110-BDD7-0CC8BAAF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050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 / 5 = 2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41BC9E0-5FB6-45CA-845F-FD37B66CF5D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743200"/>
            <a:ext cx="2667000" cy="1828800"/>
            <a:chOff x="528" y="1728"/>
            <a:chExt cx="1680" cy="1152"/>
          </a:xfrm>
        </p:grpSpPr>
        <p:sp>
          <p:nvSpPr>
            <p:cNvPr id="257030" name="Text Box 6">
              <a:extLst>
                <a:ext uri="{FF2B5EF4-FFF2-40B4-BE49-F238E27FC236}">
                  <a16:creationId xmlns:a16="http://schemas.microsoft.com/office/drawing/2014/main" id="{3FEB4C7B-FF12-4CAA-B6A2-35BA74032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7031" name="Line 7">
              <a:extLst>
                <a:ext uri="{FF2B5EF4-FFF2-40B4-BE49-F238E27FC236}">
                  <a16:creationId xmlns:a16="http://schemas.microsoft.com/office/drawing/2014/main" id="{7EF4F2C3-0013-4F0F-95F1-4E470F815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AE929032-1292-4ED5-A7CF-58D86240096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2667000" cy="3003550"/>
            <a:chOff x="1824" y="1776"/>
            <a:chExt cx="1680" cy="1892"/>
          </a:xfrm>
        </p:grpSpPr>
        <p:sp>
          <p:nvSpPr>
            <p:cNvPr id="257033" name="Text Box 9">
              <a:extLst>
                <a:ext uri="{FF2B5EF4-FFF2-40B4-BE49-F238E27FC236}">
                  <a16:creationId xmlns:a16="http://schemas.microsoft.com/office/drawing/2014/main" id="{9E9A42D5-F082-4E69-811D-703015070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7034" name="Line 10">
              <a:extLst>
                <a:ext uri="{FF2B5EF4-FFF2-40B4-BE49-F238E27FC236}">
                  <a16:creationId xmlns:a16="http://schemas.microsoft.com/office/drawing/2014/main" id="{25F70F1D-DFB2-4DE8-ADE4-167E5CB07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D4406316-815E-4564-91AA-406D0548C993}"/>
              </a:ext>
            </a:extLst>
          </p:cNvPr>
          <p:cNvGrpSpPr>
            <a:grpSpLocks/>
          </p:cNvGrpSpPr>
          <p:nvPr/>
        </p:nvGrpSpPr>
        <p:grpSpPr bwMode="auto">
          <a:xfrm>
            <a:off x="7191375" y="2743200"/>
            <a:ext cx="3276600" cy="2209800"/>
            <a:chOff x="3570" y="1728"/>
            <a:chExt cx="2064" cy="1392"/>
          </a:xfrm>
        </p:grpSpPr>
        <p:sp>
          <p:nvSpPr>
            <p:cNvPr id="257036" name="Text Box 12">
              <a:extLst>
                <a:ext uri="{FF2B5EF4-FFF2-40B4-BE49-F238E27FC236}">
                  <a16:creationId xmlns:a16="http://schemas.microsoft.com/office/drawing/2014/main" id="{A497F120-7465-422F-9A7F-9B4BD3CDA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2635"/>
              <a:ext cx="2064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44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</a:t>
              </a:r>
              <a:r>
                <a:rPr lang="zh-CN" altLang="en-US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结果还是整数</a:t>
              </a:r>
              <a:endPara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7037" name="Line 13">
              <a:extLst>
                <a:ext uri="{FF2B5EF4-FFF2-40B4-BE49-F238E27FC236}">
                  <a16:creationId xmlns:a16="http://schemas.microsoft.com/office/drawing/2014/main" id="{256FA5EC-6A35-40B4-8508-D9BA35CB6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7039" name="Rectangle 15">
            <a:extLst>
              <a:ext uri="{FF2B5EF4-FFF2-40B4-BE49-F238E27FC236}">
                <a16:creationId xmlns:a16="http://schemas.microsoft.com/office/drawing/2014/main" id="{EB2E7F73-9840-4D3B-AEE1-C599D13C6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整数除法（</a:t>
            </a:r>
            <a:r>
              <a:rPr lang="en-US" altLang="zh-CN"/>
              <a:t>Integer Division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45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B941662E-7904-4FC6-AE69-A97329BB8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7543800" cy="12954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5545C37F-E9CE-4419-AC9D-11F0E8846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实数除法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Floating Division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DB61BC50-13C7-44AE-B707-C07DE9E18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905000"/>
            <a:ext cx="3981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12.0 / 5 = 2.4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C943711-59D0-43B0-80A2-9B37EDA243E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743200"/>
            <a:ext cx="2667000" cy="1719263"/>
            <a:chOff x="528" y="1728"/>
            <a:chExt cx="1680" cy="1083"/>
          </a:xfrm>
        </p:grpSpPr>
        <p:sp>
          <p:nvSpPr>
            <p:cNvPr id="258054" name="Text Box 6">
              <a:extLst>
                <a:ext uri="{FF2B5EF4-FFF2-40B4-BE49-F238E27FC236}">
                  <a16:creationId xmlns:a16="http://schemas.microsoft.com/office/drawing/2014/main" id="{E9D3DEFD-02DA-44CE-9B8C-6161053F1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实数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8055" name="Line 7">
              <a:extLst>
                <a:ext uri="{FF2B5EF4-FFF2-40B4-BE49-F238E27FC236}">
                  <a16:creationId xmlns:a16="http://schemas.microsoft.com/office/drawing/2014/main" id="{AB2B2D29-8608-404A-89BF-48694C373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6E0EB465-9A51-421E-BA36-72391C1288F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19400"/>
            <a:ext cx="2667000" cy="3003550"/>
            <a:chOff x="1824" y="1776"/>
            <a:chExt cx="1680" cy="1892"/>
          </a:xfrm>
        </p:grpSpPr>
        <p:sp>
          <p:nvSpPr>
            <p:cNvPr id="258057" name="Text Box 9">
              <a:extLst>
                <a:ext uri="{FF2B5EF4-FFF2-40B4-BE49-F238E27FC236}">
                  <a16:creationId xmlns:a16="http://schemas.microsoft.com/office/drawing/2014/main" id="{93000AFF-1176-4806-893E-033439A4D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8058" name="Line 10">
              <a:extLst>
                <a:ext uri="{FF2B5EF4-FFF2-40B4-BE49-F238E27FC236}">
                  <a16:creationId xmlns:a16="http://schemas.microsoft.com/office/drawing/2014/main" id="{EB7CCD1B-B91B-405C-B610-637AFC6F3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03242DD7-1A55-4AFE-A15D-8571454F89C1}"/>
              </a:ext>
            </a:extLst>
          </p:cNvPr>
          <p:cNvGrpSpPr>
            <a:grpSpLocks/>
          </p:cNvGrpSpPr>
          <p:nvPr/>
        </p:nvGrpSpPr>
        <p:grpSpPr bwMode="auto">
          <a:xfrm>
            <a:off x="7727950" y="2743200"/>
            <a:ext cx="3048000" cy="1982788"/>
            <a:chOff x="3696" y="1728"/>
            <a:chExt cx="1920" cy="1249"/>
          </a:xfrm>
        </p:grpSpPr>
        <p:sp>
          <p:nvSpPr>
            <p:cNvPr id="258060" name="Text Box 12">
              <a:extLst>
                <a:ext uri="{FF2B5EF4-FFF2-40B4-BE49-F238E27FC236}">
                  <a16:creationId xmlns:a16="http://schemas.microsoft.com/office/drawing/2014/main" id="{E02B8765-86B0-48CE-8952-550FB0AE8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640"/>
              <a:ext cx="192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结果是实数</a:t>
              </a:r>
              <a:endPara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8061" name="Line 13">
              <a:extLst>
                <a:ext uri="{FF2B5EF4-FFF2-40B4-BE49-F238E27FC236}">
                  <a16:creationId xmlns:a16="http://schemas.microsoft.com/office/drawing/2014/main" id="{EE7DCE98-2563-490F-B583-BCC8244BA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75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17CF3592-9914-42C9-8D4A-D08372FD0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2363788"/>
            <a:ext cx="498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9075" name="Text Box 3">
            <a:extLst>
              <a:ext uri="{FF2B5EF4-FFF2-40B4-BE49-F238E27FC236}">
                <a16:creationId xmlns:a16="http://schemas.microsoft.com/office/drawing/2014/main" id="{2F378123-3605-417B-8508-42CEC4E8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913" y="2595563"/>
            <a:ext cx="4876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如果整数除以</a:t>
            </a: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zh-CN" altLang="en-US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会发生什么</a:t>
            </a: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 </a:t>
            </a:r>
          </a:p>
        </p:txBody>
      </p:sp>
      <p:sp>
        <p:nvSpPr>
          <p:cNvPr id="259076" name="Rectangle 4">
            <a:extLst>
              <a:ext uri="{FF2B5EF4-FFF2-40B4-BE49-F238E27FC236}">
                <a16:creationId xmlns:a16="http://schemas.microsoft.com/office/drawing/2014/main" id="{5A284123-4436-40BB-BD06-614C0F59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9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思考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…</a:t>
            </a:r>
          </a:p>
        </p:txBody>
      </p:sp>
      <p:pic>
        <p:nvPicPr>
          <p:cNvPr id="76805" name="Picture 5" descr="pe02097_">
            <a:extLst>
              <a:ext uri="{FF2B5EF4-FFF2-40B4-BE49-F238E27FC236}">
                <a16:creationId xmlns:a16="http://schemas.microsoft.com/office/drawing/2014/main" id="{4373230D-4B50-4428-8785-A565D65B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52663"/>
            <a:ext cx="3276600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BF9A4247-8DF1-42DE-A5E8-D128D388A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求余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Modulus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A037AE6E-3C39-4AA9-A363-CEC8BCD21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391400" cy="4114800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333399"/>
                </a:solidFill>
                <a:ea typeface="宋体" pitchFamily="2" charset="-122"/>
              </a:rPr>
              <a:t>算法：</a:t>
            </a:r>
            <a:endParaRPr lang="en-US" altLang="zh-CN" sz="3200" dirty="0">
              <a:solidFill>
                <a:srgbClr val="333399"/>
              </a:solidFill>
              <a:ea typeface="宋体" pitchFamily="2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      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返回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个操作数相除后的余数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lnSpc>
                <a:spcPct val="60000"/>
              </a:lnSpc>
              <a:buFont typeface="Monotype Sorts" charset="2"/>
              <a:buNone/>
              <a:defRPr/>
            </a:pPr>
            <a:endParaRPr lang="en-US" altLang="zh-CN" sz="3200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solidFill>
                  <a:srgbClr val="333399"/>
                </a:solidFill>
                <a:ea typeface="宋体" pitchFamily="2" charset="-122"/>
              </a:rPr>
              <a:t>规则</a:t>
            </a:r>
            <a:r>
              <a:rPr lang="en-US" altLang="zh-CN" sz="3200" dirty="0">
                <a:solidFill>
                  <a:srgbClr val="333399"/>
                </a:solidFill>
                <a:ea typeface="宋体" pitchFamily="2" charset="-122"/>
              </a:rPr>
              <a:t>:</a:t>
            </a:r>
            <a:r>
              <a:rPr lang="en-US" altLang="zh-CN" sz="3200" dirty="0">
                <a:ea typeface="宋体" pitchFamily="2" charset="-122"/>
              </a:rPr>
              <a:t> </a:t>
            </a:r>
          </a:p>
          <a:p>
            <a:pPr lvl="1">
              <a:defRPr/>
            </a:pPr>
            <a:r>
              <a:rPr lang="zh-CN" altLang="en-US" sz="2800" dirty="0">
                <a:solidFill>
                  <a:srgbClr val="333399"/>
                </a:solidFill>
                <a:ea typeface="宋体" pitchFamily="2" charset="-122"/>
              </a:rPr>
              <a:t>操作数必须是整数</a:t>
            </a:r>
            <a:endParaRPr lang="en-US" altLang="zh-CN" sz="2800" dirty="0">
              <a:solidFill>
                <a:srgbClr val="333399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olidFill>
                  <a:srgbClr val="333399"/>
                </a:solidFill>
                <a:ea typeface="宋体" pitchFamily="2" charset="-122"/>
              </a:rPr>
              <a:t>Operands must be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integers</a:t>
            </a: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E06AAC1C-57C3-47F6-964F-71385C11A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752600"/>
            <a:ext cx="7543800" cy="12954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AE3813F0-5B78-4EC6-8659-45D8768C5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050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12 % 5 = 2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965EF2E-66E4-42F0-B51E-B3A705805BE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43200"/>
            <a:ext cx="2667000" cy="1773238"/>
            <a:chOff x="528" y="1728"/>
            <a:chExt cx="1680" cy="1117"/>
          </a:xfrm>
        </p:grpSpPr>
        <p:sp>
          <p:nvSpPr>
            <p:cNvPr id="266246" name="Text Box 6">
              <a:extLst>
                <a:ext uri="{FF2B5EF4-FFF2-40B4-BE49-F238E27FC236}">
                  <a16:creationId xmlns:a16="http://schemas.microsoft.com/office/drawing/2014/main" id="{AA77A990-5CA9-46F4-9F42-C7E23D936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6247" name="Line 7">
              <a:extLst>
                <a:ext uri="{FF2B5EF4-FFF2-40B4-BE49-F238E27FC236}">
                  <a16:creationId xmlns:a16="http://schemas.microsoft.com/office/drawing/2014/main" id="{FBB521DB-6F9C-4DF8-9AA5-CF6183746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35D026A-A57F-446F-BAC0-875311128F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19400"/>
            <a:ext cx="2667000" cy="3003550"/>
            <a:chOff x="1824" y="1776"/>
            <a:chExt cx="1680" cy="1892"/>
          </a:xfrm>
        </p:grpSpPr>
        <p:sp>
          <p:nvSpPr>
            <p:cNvPr id="266249" name="Text Box 9">
              <a:extLst>
                <a:ext uri="{FF2B5EF4-FFF2-40B4-BE49-F238E27FC236}">
                  <a16:creationId xmlns:a16="http://schemas.microsoft.com/office/drawing/2014/main" id="{16AF3724-C9E8-4495-B130-423C9661F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6250" name="Line 10">
              <a:extLst>
                <a:ext uri="{FF2B5EF4-FFF2-40B4-BE49-F238E27FC236}">
                  <a16:creationId xmlns:a16="http://schemas.microsoft.com/office/drawing/2014/main" id="{CDFDDEC8-4B34-4904-94D9-523912870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938A3C42-667A-4E47-84CD-207CEB583EB7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743200"/>
            <a:ext cx="3276600" cy="1589088"/>
            <a:chOff x="3696" y="1728"/>
            <a:chExt cx="2064" cy="1001"/>
          </a:xfrm>
        </p:grpSpPr>
        <p:sp>
          <p:nvSpPr>
            <p:cNvPr id="266252" name="Text Box 12">
              <a:extLst>
                <a:ext uri="{FF2B5EF4-FFF2-40B4-BE49-F238E27FC236}">
                  <a16:creationId xmlns:a16="http://schemas.microsoft.com/office/drawing/2014/main" id="{14CAED36-3B86-4284-82A1-34AC4373F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12"/>
              <a:ext cx="2064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得到的结果是</a:t>
              </a:r>
              <a:r>
                <a:rPr lang="en-US" altLang="zh-CN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12/5</a:t>
              </a:r>
              <a:r>
                <a:rPr lang="zh-CN" altLang="en-US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的余数</a:t>
              </a:r>
              <a:endPara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6253" name="Line 13">
              <a:extLst>
                <a:ext uri="{FF2B5EF4-FFF2-40B4-BE49-F238E27FC236}">
                  <a16:creationId xmlns:a16="http://schemas.microsoft.com/office/drawing/2014/main" id="{02967136-1425-496A-9903-42ACB8B2B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528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6254" name="Text Box 14">
            <a:extLst>
              <a:ext uri="{FF2B5EF4-FFF2-40B4-BE49-F238E27FC236}">
                <a16:creationId xmlns:a16="http://schemas.microsoft.com/office/drawing/2014/main" id="{713755C7-B019-4D6C-86B1-4E522524B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560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12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75CA24D-0E98-4CB8-90A7-AA8B299207E0}"/>
              </a:ext>
            </a:extLst>
          </p:cNvPr>
          <p:cNvGrpSpPr>
            <a:grpSpLocks/>
          </p:cNvGrpSpPr>
          <p:nvPr/>
        </p:nvGrpSpPr>
        <p:grpSpPr bwMode="auto">
          <a:xfrm>
            <a:off x="5426075" y="4041775"/>
            <a:ext cx="762000" cy="381000"/>
            <a:chOff x="1872" y="3504"/>
            <a:chExt cx="480" cy="240"/>
          </a:xfrm>
        </p:grpSpPr>
        <p:sp>
          <p:nvSpPr>
            <p:cNvPr id="266256" name="Line 16">
              <a:extLst>
                <a:ext uri="{FF2B5EF4-FFF2-40B4-BE49-F238E27FC236}">
                  <a16:creationId xmlns:a16="http://schemas.microsoft.com/office/drawing/2014/main" id="{FC0BB6D7-5F21-4954-B465-11AA78E12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504"/>
              <a:ext cx="96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257" name="Line 17">
              <a:extLst>
                <a:ext uri="{FF2B5EF4-FFF2-40B4-BE49-F238E27FC236}">
                  <a16:creationId xmlns:a16="http://schemas.microsoft.com/office/drawing/2014/main" id="{D519076B-81BA-4D02-BB5F-2C3C84D41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504"/>
              <a:ext cx="384" cy="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6258" name="Text Box 18">
            <a:extLst>
              <a:ext uri="{FF2B5EF4-FFF2-40B4-BE49-F238E27FC236}">
                <a16:creationId xmlns:a16="http://schemas.microsoft.com/office/drawing/2014/main" id="{30BB996F-999E-4D67-B9E2-C4D5CB10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9560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6259" name="Text Box 19">
            <a:extLst>
              <a:ext uri="{FF2B5EF4-FFF2-40B4-BE49-F238E27FC236}">
                <a16:creationId xmlns:a16="http://schemas.microsoft.com/office/drawing/2014/main" id="{A2850266-5131-499E-8E84-897D2F6E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988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6260" name="Text Box 20">
            <a:extLst>
              <a:ext uri="{FF2B5EF4-FFF2-40B4-BE49-F238E27FC236}">
                <a16:creationId xmlns:a16="http://schemas.microsoft.com/office/drawing/2014/main" id="{40E80BE8-1FA3-44C8-9E64-D3473794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4132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6261" name="Line 21">
            <a:extLst>
              <a:ext uri="{FF2B5EF4-FFF2-40B4-BE49-F238E27FC236}">
                <a16:creationId xmlns:a16="http://schemas.microsoft.com/office/drawing/2014/main" id="{E4227BD1-13D1-40C9-BCAC-F4E58B4CA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4956175"/>
            <a:ext cx="5334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62" name="Text Box 22">
            <a:extLst>
              <a:ext uri="{FF2B5EF4-FFF2-40B4-BE49-F238E27FC236}">
                <a16:creationId xmlns:a16="http://schemas.microsoft.com/office/drawing/2014/main" id="{0674398A-C0C4-41E6-90F4-8C007854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66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69017D39-27F0-4E04-AF8B-CF0F6B5887D3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4387850"/>
            <a:ext cx="1774825" cy="873125"/>
            <a:chOff x="2938" y="3168"/>
            <a:chExt cx="1118" cy="550"/>
          </a:xfrm>
        </p:grpSpPr>
        <p:sp>
          <p:nvSpPr>
            <p:cNvPr id="266264" name="Freeform 24">
              <a:extLst>
                <a:ext uri="{FF2B5EF4-FFF2-40B4-BE49-F238E27FC236}">
                  <a16:creationId xmlns:a16="http://schemas.microsoft.com/office/drawing/2014/main" id="{0BE430D7-E347-4F5A-8433-11BFC4743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3382"/>
              <a:ext cx="528" cy="336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288" y="48"/>
                </a:cxn>
                <a:cxn ang="0">
                  <a:pos x="288" y="288"/>
                </a:cxn>
                <a:cxn ang="0">
                  <a:pos x="0" y="336"/>
                </a:cxn>
              </a:cxnLst>
              <a:rect l="0" t="0" r="r" b="b"/>
              <a:pathLst>
                <a:path w="528" h="336">
                  <a:moveTo>
                    <a:pt x="528" y="0"/>
                  </a:moveTo>
                  <a:cubicBezTo>
                    <a:pt x="428" y="0"/>
                    <a:pt x="328" y="0"/>
                    <a:pt x="288" y="48"/>
                  </a:cubicBezTo>
                  <a:cubicBezTo>
                    <a:pt x="248" y="96"/>
                    <a:pt x="336" y="240"/>
                    <a:pt x="288" y="288"/>
                  </a:cubicBezTo>
                  <a:cubicBezTo>
                    <a:pt x="240" y="336"/>
                    <a:pt x="48" y="328"/>
                    <a:pt x="0" y="336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869" name="Text Box 25">
              <a:extLst>
                <a:ext uri="{FF2B5EF4-FFF2-40B4-BE49-F238E27FC236}">
                  <a16:creationId xmlns:a16="http://schemas.microsoft.com/office/drawing/2014/main" id="{606A654A-7B7C-457F-8827-9F1089639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68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</a:rPr>
                <a:t>余数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8B6EA3A2-4FE0-40C1-B1D0-206A71DC4071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622675"/>
            <a:ext cx="2374900" cy="1227138"/>
            <a:chOff x="1058" y="2686"/>
            <a:chExt cx="1496" cy="773"/>
          </a:xfrm>
        </p:grpSpPr>
        <p:sp>
          <p:nvSpPr>
            <p:cNvPr id="266267" name="Freeform 27">
              <a:extLst>
                <a:ext uri="{FF2B5EF4-FFF2-40B4-BE49-F238E27FC236}">
                  <a16:creationId xmlns:a16="http://schemas.microsoft.com/office/drawing/2014/main" id="{9973AEE0-929F-4E65-89B5-D0F8A8E9F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686"/>
              <a:ext cx="1248" cy="456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288" y="72"/>
                </a:cxn>
                <a:cxn ang="0">
                  <a:pos x="720" y="24"/>
                </a:cxn>
                <a:cxn ang="0">
                  <a:pos x="864" y="168"/>
                </a:cxn>
                <a:cxn ang="0">
                  <a:pos x="1248" y="120"/>
                </a:cxn>
              </a:cxnLst>
              <a:rect l="0" t="0" r="r" b="b"/>
              <a:pathLst>
                <a:path w="1248" h="456">
                  <a:moveTo>
                    <a:pt x="0" y="456"/>
                  </a:moveTo>
                  <a:cubicBezTo>
                    <a:pt x="84" y="300"/>
                    <a:pt x="168" y="144"/>
                    <a:pt x="288" y="72"/>
                  </a:cubicBezTo>
                  <a:cubicBezTo>
                    <a:pt x="408" y="0"/>
                    <a:pt x="624" y="8"/>
                    <a:pt x="720" y="24"/>
                  </a:cubicBezTo>
                  <a:cubicBezTo>
                    <a:pt x="816" y="40"/>
                    <a:pt x="776" y="152"/>
                    <a:pt x="864" y="168"/>
                  </a:cubicBezTo>
                  <a:cubicBezTo>
                    <a:pt x="952" y="184"/>
                    <a:pt x="1184" y="128"/>
                    <a:pt x="1248" y="120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867" name="Text Box 28">
              <a:extLst>
                <a:ext uri="{FF2B5EF4-FFF2-40B4-BE49-F238E27FC236}">
                  <a16:creationId xmlns:a16="http://schemas.microsoft.com/office/drawing/2014/main" id="{9517E6F2-0FAC-4901-89A9-F1974B79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31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</a:rPr>
                <a:t>商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66269" name="Freeform 29">
            <a:extLst>
              <a:ext uri="{FF2B5EF4-FFF2-40B4-BE49-F238E27FC236}">
                <a16:creationId xmlns:a16="http://schemas.microsoft.com/office/drawing/2014/main" id="{BAD495F8-96A8-497D-9026-C2B1E256BC8A}"/>
              </a:ext>
            </a:extLst>
          </p:cNvPr>
          <p:cNvSpPr>
            <a:spLocks/>
          </p:cNvSpPr>
          <p:nvPr/>
        </p:nvSpPr>
        <p:spPr bwMode="auto">
          <a:xfrm>
            <a:off x="7239000" y="3168650"/>
            <a:ext cx="228600" cy="1219200"/>
          </a:xfrm>
          <a:custGeom>
            <a:avLst/>
            <a:gdLst/>
            <a:ahLst/>
            <a:cxnLst>
              <a:cxn ang="0">
                <a:pos x="480" y="1440"/>
              </a:cxn>
              <a:cxn ang="0">
                <a:pos x="240" y="1296"/>
              </a:cxn>
              <a:cxn ang="0">
                <a:pos x="336" y="528"/>
              </a:cxn>
              <a:cxn ang="0">
                <a:pos x="0" y="0"/>
              </a:cxn>
            </a:cxnLst>
            <a:rect l="0" t="0" r="r" b="b"/>
            <a:pathLst>
              <a:path w="480" h="1448">
                <a:moveTo>
                  <a:pt x="480" y="1440"/>
                </a:moveTo>
                <a:cubicBezTo>
                  <a:pt x="372" y="1444"/>
                  <a:pt x="264" y="1448"/>
                  <a:pt x="240" y="1296"/>
                </a:cubicBezTo>
                <a:cubicBezTo>
                  <a:pt x="216" y="1144"/>
                  <a:pt x="376" y="744"/>
                  <a:pt x="336" y="528"/>
                </a:cubicBezTo>
                <a:cubicBezTo>
                  <a:pt x="296" y="312"/>
                  <a:pt x="56" y="88"/>
                  <a:pt x="0" y="0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71" name="Rectangle 31">
            <a:extLst>
              <a:ext uri="{FF2B5EF4-FFF2-40B4-BE49-F238E27FC236}">
                <a16:creationId xmlns:a16="http://schemas.microsoft.com/office/drawing/2014/main" id="{0BD30B7E-D5AA-4EE2-AEEE-A43775551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求余（</a:t>
            </a:r>
            <a:r>
              <a:rPr lang="en-US" altLang="zh-CN"/>
              <a:t>Modulus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45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9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14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9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4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9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74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89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45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95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345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utoUpdateAnimBg="0"/>
      <p:bldP spid="266254" grpId="0" autoUpdateAnimBg="0"/>
      <p:bldP spid="266258" grpId="0" autoUpdateAnimBg="0"/>
      <p:bldP spid="266259" grpId="0" autoUpdateAnimBg="0"/>
      <p:bldP spid="266260" grpId="0" autoUpdateAnimBg="0"/>
      <p:bldP spid="26626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7A852CEE-749B-4721-8FDD-1DF11DE66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2363788"/>
            <a:ext cx="498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0339" name="Text Box 3">
            <a:extLst>
              <a:ext uri="{FF2B5EF4-FFF2-40B4-BE49-F238E27FC236}">
                <a16:creationId xmlns:a16="http://schemas.microsoft.com/office/drawing/2014/main" id="{159E3759-1AE6-4131-886E-04DC15B2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62200"/>
            <a:ext cx="4876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如果其中一个操作数是负整数会发生什么</a:t>
            </a: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338BEB9E-1336-4B15-81E9-D55E8E456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9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思考</a:t>
            </a:r>
            <a:r>
              <a:rPr lang="en-US" altLang="zh-CN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…</a:t>
            </a:r>
          </a:p>
        </p:txBody>
      </p:sp>
      <p:pic>
        <p:nvPicPr>
          <p:cNvPr id="79877" name="Picture 5" descr="pe02097_">
            <a:extLst>
              <a:ext uri="{FF2B5EF4-FFF2-40B4-BE49-F238E27FC236}">
                <a16:creationId xmlns:a16="http://schemas.microsoft.com/office/drawing/2014/main" id="{94E29AE9-E057-41E3-B28D-B8CCCD47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52663"/>
            <a:ext cx="3276600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0C1B03E4-8549-4F2D-B25E-96909CD73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752600"/>
            <a:ext cx="7543800" cy="12954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A87977D7-2B26-4686-9EF3-C698176AE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05000"/>
            <a:ext cx="37004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-7 % 3 = -1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294E20D-58CE-4A42-86D8-6BA81F679D1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43200"/>
            <a:ext cx="2667000" cy="1773238"/>
            <a:chOff x="528" y="1728"/>
            <a:chExt cx="1680" cy="1117"/>
          </a:xfrm>
        </p:grpSpPr>
        <p:sp>
          <p:nvSpPr>
            <p:cNvPr id="267270" name="Text Box 6">
              <a:extLst>
                <a:ext uri="{FF2B5EF4-FFF2-40B4-BE49-F238E27FC236}">
                  <a16:creationId xmlns:a16="http://schemas.microsoft.com/office/drawing/2014/main" id="{869CD5F7-6903-4C9E-AEE4-5D1BB7F6D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7271" name="Line 7">
              <a:extLst>
                <a:ext uri="{FF2B5EF4-FFF2-40B4-BE49-F238E27FC236}">
                  <a16:creationId xmlns:a16="http://schemas.microsoft.com/office/drawing/2014/main" id="{2E611F67-0A5E-4250-ACDD-01948FFCD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8C7781AB-4FEA-4486-954B-52B7C3DA6C9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2667000" cy="3003550"/>
            <a:chOff x="1824" y="1776"/>
            <a:chExt cx="1680" cy="1892"/>
          </a:xfrm>
        </p:grpSpPr>
        <p:sp>
          <p:nvSpPr>
            <p:cNvPr id="267273" name="Text Box 9">
              <a:extLst>
                <a:ext uri="{FF2B5EF4-FFF2-40B4-BE49-F238E27FC236}">
                  <a16:creationId xmlns:a16="http://schemas.microsoft.com/office/drawing/2014/main" id="{BD9D9D73-5388-47AB-AEAC-EDE067E18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7274" name="Line 10">
              <a:extLst>
                <a:ext uri="{FF2B5EF4-FFF2-40B4-BE49-F238E27FC236}">
                  <a16:creationId xmlns:a16="http://schemas.microsoft.com/office/drawing/2014/main" id="{97859C2E-D2EF-4BC0-BF1C-B983E0C12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7275" name="Text Box 11">
            <a:extLst>
              <a:ext uri="{FF2B5EF4-FFF2-40B4-BE49-F238E27FC236}">
                <a16:creationId xmlns:a16="http://schemas.microsoft.com/office/drawing/2014/main" id="{081BE183-477A-41BE-B1AF-262BA8024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7668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-7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DDF1933E-4ECE-4230-BA86-4A8BA7304AF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062413"/>
            <a:ext cx="762000" cy="381000"/>
            <a:chOff x="1872" y="3504"/>
            <a:chExt cx="480" cy="240"/>
          </a:xfrm>
        </p:grpSpPr>
        <p:sp>
          <p:nvSpPr>
            <p:cNvPr id="267277" name="Line 13">
              <a:extLst>
                <a:ext uri="{FF2B5EF4-FFF2-40B4-BE49-F238E27FC236}">
                  <a16:creationId xmlns:a16="http://schemas.microsoft.com/office/drawing/2014/main" id="{DEF3AF7B-F057-4E97-BAF1-36537B5A6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504"/>
              <a:ext cx="96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7278" name="Line 14">
              <a:extLst>
                <a:ext uri="{FF2B5EF4-FFF2-40B4-BE49-F238E27FC236}">
                  <a16:creationId xmlns:a16="http://schemas.microsoft.com/office/drawing/2014/main" id="{5EA330C0-08CD-408F-973E-15F99D84F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504"/>
              <a:ext cx="384" cy="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7279" name="Text Box 15">
            <a:extLst>
              <a:ext uri="{FF2B5EF4-FFF2-40B4-BE49-F238E27FC236}">
                <a16:creationId xmlns:a16="http://schemas.microsoft.com/office/drawing/2014/main" id="{89846B47-9D6C-44CF-9B80-1650E243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976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7280" name="Text Box 16">
            <a:extLst>
              <a:ext uri="{FF2B5EF4-FFF2-40B4-BE49-F238E27FC236}">
                <a16:creationId xmlns:a16="http://schemas.microsoft.com/office/drawing/2014/main" id="{267DE2B8-4729-43AD-884F-9E5B795BF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51948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267281" name="Text Box 17">
            <a:extLst>
              <a:ext uri="{FF2B5EF4-FFF2-40B4-BE49-F238E27FC236}">
                <a16:creationId xmlns:a16="http://schemas.microsoft.com/office/drawing/2014/main" id="{C2C4F7FC-DD78-4C8E-BFC0-B9BAD44F6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43388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-6</a:t>
            </a:r>
          </a:p>
        </p:txBody>
      </p:sp>
      <p:sp>
        <p:nvSpPr>
          <p:cNvPr id="267282" name="Line 18">
            <a:extLst>
              <a:ext uri="{FF2B5EF4-FFF2-40B4-BE49-F238E27FC236}">
                <a16:creationId xmlns:a16="http://schemas.microsoft.com/office/drawing/2014/main" id="{7847EC8E-ACA5-4D9A-9AA4-D1D12508C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4976813"/>
            <a:ext cx="5334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283" name="Text Box 19">
            <a:extLst>
              <a:ext uri="{FF2B5EF4-FFF2-40B4-BE49-F238E27FC236}">
                <a16:creationId xmlns:a16="http://schemas.microsoft.com/office/drawing/2014/main" id="{00381537-C079-4A10-90BC-7D24B9F73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6728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-1</a:t>
            </a: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95453E46-3F12-4B01-9615-B52D546892A8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4408488"/>
            <a:ext cx="1774825" cy="873125"/>
            <a:chOff x="2938" y="3168"/>
            <a:chExt cx="1118" cy="550"/>
          </a:xfrm>
        </p:grpSpPr>
        <p:sp>
          <p:nvSpPr>
            <p:cNvPr id="267285" name="Freeform 21">
              <a:extLst>
                <a:ext uri="{FF2B5EF4-FFF2-40B4-BE49-F238E27FC236}">
                  <a16:creationId xmlns:a16="http://schemas.microsoft.com/office/drawing/2014/main" id="{7D48EA0E-496B-4128-8ABE-A5BD45E1F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3382"/>
              <a:ext cx="528" cy="336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288" y="48"/>
                </a:cxn>
                <a:cxn ang="0">
                  <a:pos x="288" y="288"/>
                </a:cxn>
                <a:cxn ang="0">
                  <a:pos x="0" y="336"/>
                </a:cxn>
              </a:cxnLst>
              <a:rect l="0" t="0" r="r" b="b"/>
              <a:pathLst>
                <a:path w="528" h="336">
                  <a:moveTo>
                    <a:pt x="528" y="0"/>
                  </a:moveTo>
                  <a:cubicBezTo>
                    <a:pt x="428" y="0"/>
                    <a:pt x="328" y="0"/>
                    <a:pt x="288" y="48"/>
                  </a:cubicBezTo>
                  <a:cubicBezTo>
                    <a:pt x="248" y="96"/>
                    <a:pt x="336" y="240"/>
                    <a:pt x="288" y="288"/>
                  </a:cubicBezTo>
                  <a:cubicBezTo>
                    <a:pt x="240" y="336"/>
                    <a:pt x="48" y="328"/>
                    <a:pt x="0" y="336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919" name="Text Box 22">
              <a:extLst>
                <a:ext uri="{FF2B5EF4-FFF2-40B4-BE49-F238E27FC236}">
                  <a16:creationId xmlns:a16="http://schemas.microsoft.com/office/drawing/2014/main" id="{D8B7C6C2-E804-4F99-B896-49803EB15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68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</a:rPr>
                <a:t>余数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9A5699AE-E84E-4EE3-9ED1-EF90553F682C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643313"/>
            <a:ext cx="2374900" cy="1227137"/>
            <a:chOff x="1058" y="2686"/>
            <a:chExt cx="1496" cy="773"/>
          </a:xfrm>
        </p:grpSpPr>
        <p:sp>
          <p:nvSpPr>
            <p:cNvPr id="267288" name="Freeform 24">
              <a:extLst>
                <a:ext uri="{FF2B5EF4-FFF2-40B4-BE49-F238E27FC236}">
                  <a16:creationId xmlns:a16="http://schemas.microsoft.com/office/drawing/2014/main" id="{8D1C3DE5-CD0F-4463-848B-F35703139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686"/>
              <a:ext cx="1248" cy="456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288" y="72"/>
                </a:cxn>
                <a:cxn ang="0">
                  <a:pos x="720" y="24"/>
                </a:cxn>
                <a:cxn ang="0">
                  <a:pos x="864" y="168"/>
                </a:cxn>
                <a:cxn ang="0">
                  <a:pos x="1248" y="120"/>
                </a:cxn>
              </a:cxnLst>
              <a:rect l="0" t="0" r="r" b="b"/>
              <a:pathLst>
                <a:path w="1248" h="456">
                  <a:moveTo>
                    <a:pt x="0" y="456"/>
                  </a:moveTo>
                  <a:cubicBezTo>
                    <a:pt x="84" y="300"/>
                    <a:pt x="168" y="144"/>
                    <a:pt x="288" y="72"/>
                  </a:cubicBezTo>
                  <a:cubicBezTo>
                    <a:pt x="408" y="0"/>
                    <a:pt x="624" y="8"/>
                    <a:pt x="720" y="24"/>
                  </a:cubicBezTo>
                  <a:cubicBezTo>
                    <a:pt x="816" y="40"/>
                    <a:pt x="776" y="152"/>
                    <a:pt x="864" y="168"/>
                  </a:cubicBezTo>
                  <a:cubicBezTo>
                    <a:pt x="952" y="184"/>
                    <a:pt x="1184" y="128"/>
                    <a:pt x="1248" y="120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917" name="Text Box 25">
              <a:extLst>
                <a:ext uri="{FF2B5EF4-FFF2-40B4-BE49-F238E27FC236}">
                  <a16:creationId xmlns:a16="http://schemas.microsoft.com/office/drawing/2014/main" id="{E860B718-EE2B-4EFA-A3AF-E99682863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31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</a:rPr>
                <a:t>商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67290" name="Freeform 26">
            <a:extLst>
              <a:ext uri="{FF2B5EF4-FFF2-40B4-BE49-F238E27FC236}">
                <a16:creationId xmlns:a16="http://schemas.microsoft.com/office/drawing/2014/main" id="{73BE0BF5-6E25-4FC9-BCA3-6B2E05BF0AAF}"/>
              </a:ext>
            </a:extLst>
          </p:cNvPr>
          <p:cNvSpPr>
            <a:spLocks/>
          </p:cNvSpPr>
          <p:nvPr/>
        </p:nvSpPr>
        <p:spPr bwMode="auto">
          <a:xfrm>
            <a:off x="7239000" y="3189288"/>
            <a:ext cx="228600" cy="1219200"/>
          </a:xfrm>
          <a:custGeom>
            <a:avLst/>
            <a:gdLst/>
            <a:ahLst/>
            <a:cxnLst>
              <a:cxn ang="0">
                <a:pos x="480" y="1440"/>
              </a:cxn>
              <a:cxn ang="0">
                <a:pos x="240" y="1296"/>
              </a:cxn>
              <a:cxn ang="0">
                <a:pos x="336" y="528"/>
              </a:cxn>
              <a:cxn ang="0">
                <a:pos x="0" y="0"/>
              </a:cxn>
            </a:cxnLst>
            <a:rect l="0" t="0" r="r" b="b"/>
            <a:pathLst>
              <a:path w="480" h="1448">
                <a:moveTo>
                  <a:pt x="480" y="1440"/>
                </a:moveTo>
                <a:cubicBezTo>
                  <a:pt x="372" y="1444"/>
                  <a:pt x="264" y="1448"/>
                  <a:pt x="240" y="1296"/>
                </a:cubicBezTo>
                <a:cubicBezTo>
                  <a:pt x="216" y="1144"/>
                  <a:pt x="376" y="744"/>
                  <a:pt x="336" y="528"/>
                </a:cubicBezTo>
                <a:cubicBezTo>
                  <a:pt x="296" y="312"/>
                  <a:pt x="56" y="88"/>
                  <a:pt x="0" y="0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458B438B-D02F-4394-AF6E-096B7335934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743200"/>
            <a:ext cx="3276600" cy="1589088"/>
            <a:chOff x="3696" y="1728"/>
            <a:chExt cx="2064" cy="1001"/>
          </a:xfrm>
        </p:grpSpPr>
        <p:sp>
          <p:nvSpPr>
            <p:cNvPr id="267292" name="Text Box 28">
              <a:extLst>
                <a:ext uri="{FF2B5EF4-FFF2-40B4-BE49-F238E27FC236}">
                  <a16:creationId xmlns:a16="http://schemas.microsoft.com/office/drawing/2014/main" id="{F43059F5-7505-42AA-B291-F8AD6CD09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12"/>
              <a:ext cx="2064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结果是</a:t>
              </a:r>
              <a:r>
                <a:rPr lang="en-US" altLang="zh-CN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-7/3</a:t>
              </a:r>
              <a:r>
                <a:rPr lang="zh-CN" altLang="en-US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的余数</a:t>
              </a:r>
              <a:endPara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7293" name="Line 29">
              <a:extLst>
                <a:ext uri="{FF2B5EF4-FFF2-40B4-BE49-F238E27FC236}">
                  <a16:creationId xmlns:a16="http://schemas.microsoft.com/office/drawing/2014/main" id="{56AADAF9-7344-4EF9-9DDD-AC7DE5EAE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528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7295" name="Rectangle 31">
            <a:extLst>
              <a:ext uri="{FF2B5EF4-FFF2-40B4-BE49-F238E27FC236}">
                <a16:creationId xmlns:a16="http://schemas.microsoft.com/office/drawing/2014/main" id="{BC165AED-6B1D-47F5-89E8-3EA6CBAE2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求余（</a:t>
            </a:r>
            <a:r>
              <a:rPr lang="en-US" altLang="zh-CN"/>
              <a:t>Modulus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25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25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2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1525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30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5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602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7525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90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525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2025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3525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utoUpdateAnimBg="0"/>
      <p:bldP spid="267275" grpId="0" autoUpdateAnimBg="0"/>
      <p:bldP spid="267279" grpId="0" autoUpdateAnimBg="0"/>
      <p:bldP spid="267280" grpId="0" autoUpdateAnimBg="0"/>
      <p:bldP spid="267281" grpId="0" autoUpdateAnimBg="0"/>
      <p:bldP spid="26728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DF699880-928B-4C69-9578-F6C3207A5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752600"/>
            <a:ext cx="7543800" cy="12954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5E5B7426-ECA9-41E9-9429-7542B6C2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05000"/>
            <a:ext cx="37004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7 % -3 = 1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645C2EE-74A7-49E9-96AF-00EC2B5BC99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08275"/>
            <a:ext cx="2667000" cy="1773238"/>
            <a:chOff x="528" y="1728"/>
            <a:chExt cx="1680" cy="1117"/>
          </a:xfrm>
        </p:grpSpPr>
        <p:sp>
          <p:nvSpPr>
            <p:cNvPr id="271366" name="Text Box 6">
              <a:extLst>
                <a:ext uri="{FF2B5EF4-FFF2-40B4-BE49-F238E27FC236}">
                  <a16:creationId xmlns:a16="http://schemas.microsoft.com/office/drawing/2014/main" id="{B7DB2FF7-8B12-48EC-A24A-61D1F5847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1367" name="Line 7">
              <a:extLst>
                <a:ext uri="{FF2B5EF4-FFF2-40B4-BE49-F238E27FC236}">
                  <a16:creationId xmlns:a16="http://schemas.microsoft.com/office/drawing/2014/main" id="{16ABBCDD-B516-4915-8070-ACFE39EE9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2DF1223-152A-4F9B-A55F-F23629C16BC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2667000" cy="3003550"/>
            <a:chOff x="1824" y="1776"/>
            <a:chExt cx="1680" cy="1892"/>
          </a:xfrm>
        </p:grpSpPr>
        <p:sp>
          <p:nvSpPr>
            <p:cNvPr id="271369" name="Text Box 9">
              <a:extLst>
                <a:ext uri="{FF2B5EF4-FFF2-40B4-BE49-F238E27FC236}">
                  <a16:creationId xmlns:a16="http://schemas.microsoft.com/office/drawing/2014/main" id="{65551B6E-BA7D-4A09-9455-38122F5D9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1370" name="Line 10">
              <a:extLst>
                <a:ext uri="{FF2B5EF4-FFF2-40B4-BE49-F238E27FC236}">
                  <a16:creationId xmlns:a16="http://schemas.microsoft.com/office/drawing/2014/main" id="{DCB7143A-6196-4CC9-BE57-6898FF23E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1371" name="Text Box 11">
            <a:extLst>
              <a:ext uri="{FF2B5EF4-FFF2-40B4-BE49-F238E27FC236}">
                <a16:creationId xmlns:a16="http://schemas.microsoft.com/office/drawing/2014/main" id="{80F8F9B4-7408-42C0-80C6-8CF31A0AC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76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DB57F8AE-C3C7-4064-A6ED-70B9EB25DA6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062413"/>
            <a:ext cx="762000" cy="381000"/>
            <a:chOff x="1872" y="3504"/>
            <a:chExt cx="480" cy="240"/>
          </a:xfrm>
        </p:grpSpPr>
        <p:sp>
          <p:nvSpPr>
            <p:cNvPr id="271373" name="Line 13">
              <a:extLst>
                <a:ext uri="{FF2B5EF4-FFF2-40B4-BE49-F238E27FC236}">
                  <a16:creationId xmlns:a16="http://schemas.microsoft.com/office/drawing/2014/main" id="{196EB5C5-38E5-444B-A00A-5BCE6B1FB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504"/>
              <a:ext cx="96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1374" name="Line 14">
              <a:extLst>
                <a:ext uri="{FF2B5EF4-FFF2-40B4-BE49-F238E27FC236}">
                  <a16:creationId xmlns:a16="http://schemas.microsoft.com/office/drawing/2014/main" id="{577143B5-7C68-4F3E-A1F0-0423711A1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504"/>
              <a:ext cx="384" cy="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1375" name="Text Box 15">
            <a:extLst>
              <a:ext uri="{FF2B5EF4-FFF2-40B4-BE49-F238E27FC236}">
                <a16:creationId xmlns:a16="http://schemas.microsoft.com/office/drawing/2014/main" id="{4F345C7E-A823-4287-BD3A-3A86E1D41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97668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271376" name="Text Box 16">
            <a:extLst>
              <a:ext uri="{FF2B5EF4-FFF2-40B4-BE49-F238E27FC236}">
                <a16:creationId xmlns:a16="http://schemas.microsoft.com/office/drawing/2014/main" id="{2DA66232-FC89-4C60-B538-1C05BF9E6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1948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271377" name="Text Box 17">
            <a:extLst>
              <a:ext uri="{FF2B5EF4-FFF2-40B4-BE49-F238E27FC236}">
                <a16:creationId xmlns:a16="http://schemas.microsoft.com/office/drawing/2014/main" id="{03B30588-8B0F-4196-B62A-62A18937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433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1378" name="Line 18">
            <a:extLst>
              <a:ext uri="{FF2B5EF4-FFF2-40B4-BE49-F238E27FC236}">
                <a16:creationId xmlns:a16="http://schemas.microsoft.com/office/drawing/2014/main" id="{225413C6-DF1E-4753-BB0A-E6C62A1D4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4976813"/>
            <a:ext cx="5334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379" name="Text Box 19">
            <a:extLst>
              <a:ext uri="{FF2B5EF4-FFF2-40B4-BE49-F238E27FC236}">
                <a16:creationId xmlns:a16="http://schemas.microsoft.com/office/drawing/2014/main" id="{19437A1F-3A62-4FFB-8F14-D9BEEF70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67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5B5A83F3-5EAA-4B21-9EA6-FD061F3ECFAA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4408488"/>
            <a:ext cx="1774825" cy="873125"/>
            <a:chOff x="2938" y="3168"/>
            <a:chExt cx="1118" cy="550"/>
          </a:xfrm>
        </p:grpSpPr>
        <p:sp>
          <p:nvSpPr>
            <p:cNvPr id="271381" name="Freeform 21">
              <a:extLst>
                <a:ext uri="{FF2B5EF4-FFF2-40B4-BE49-F238E27FC236}">
                  <a16:creationId xmlns:a16="http://schemas.microsoft.com/office/drawing/2014/main" id="{105D1EE8-836C-4F85-A0AB-6A3B87779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3382"/>
              <a:ext cx="528" cy="336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288" y="48"/>
                </a:cxn>
                <a:cxn ang="0">
                  <a:pos x="288" y="288"/>
                </a:cxn>
                <a:cxn ang="0">
                  <a:pos x="0" y="336"/>
                </a:cxn>
              </a:cxnLst>
              <a:rect l="0" t="0" r="r" b="b"/>
              <a:pathLst>
                <a:path w="528" h="336">
                  <a:moveTo>
                    <a:pt x="528" y="0"/>
                  </a:moveTo>
                  <a:cubicBezTo>
                    <a:pt x="428" y="0"/>
                    <a:pt x="328" y="0"/>
                    <a:pt x="288" y="48"/>
                  </a:cubicBezTo>
                  <a:cubicBezTo>
                    <a:pt x="248" y="96"/>
                    <a:pt x="336" y="240"/>
                    <a:pt x="288" y="288"/>
                  </a:cubicBezTo>
                  <a:cubicBezTo>
                    <a:pt x="240" y="336"/>
                    <a:pt x="48" y="328"/>
                    <a:pt x="0" y="336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943" name="Text Box 22">
              <a:extLst>
                <a:ext uri="{FF2B5EF4-FFF2-40B4-BE49-F238E27FC236}">
                  <a16:creationId xmlns:a16="http://schemas.microsoft.com/office/drawing/2014/main" id="{BF1477CF-4933-4783-807A-B9BFA83D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68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</a:rPr>
                <a:t>余数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6CB1FE38-F7AB-4FC7-B6DF-AE727DD13BCB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790950"/>
            <a:ext cx="2374900" cy="1227138"/>
            <a:chOff x="1058" y="2686"/>
            <a:chExt cx="1496" cy="773"/>
          </a:xfrm>
        </p:grpSpPr>
        <p:sp>
          <p:nvSpPr>
            <p:cNvPr id="271384" name="Freeform 24">
              <a:extLst>
                <a:ext uri="{FF2B5EF4-FFF2-40B4-BE49-F238E27FC236}">
                  <a16:creationId xmlns:a16="http://schemas.microsoft.com/office/drawing/2014/main" id="{E483C8CF-D081-4650-8CD0-E0D3E1011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686"/>
              <a:ext cx="1248" cy="456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288" y="72"/>
                </a:cxn>
                <a:cxn ang="0">
                  <a:pos x="720" y="24"/>
                </a:cxn>
                <a:cxn ang="0">
                  <a:pos x="864" y="168"/>
                </a:cxn>
                <a:cxn ang="0">
                  <a:pos x="1248" y="120"/>
                </a:cxn>
              </a:cxnLst>
              <a:rect l="0" t="0" r="r" b="b"/>
              <a:pathLst>
                <a:path w="1248" h="456">
                  <a:moveTo>
                    <a:pt x="0" y="456"/>
                  </a:moveTo>
                  <a:cubicBezTo>
                    <a:pt x="84" y="300"/>
                    <a:pt x="168" y="144"/>
                    <a:pt x="288" y="72"/>
                  </a:cubicBezTo>
                  <a:cubicBezTo>
                    <a:pt x="408" y="0"/>
                    <a:pt x="624" y="8"/>
                    <a:pt x="720" y="24"/>
                  </a:cubicBezTo>
                  <a:cubicBezTo>
                    <a:pt x="816" y="40"/>
                    <a:pt x="776" y="152"/>
                    <a:pt x="864" y="168"/>
                  </a:cubicBezTo>
                  <a:cubicBezTo>
                    <a:pt x="952" y="184"/>
                    <a:pt x="1184" y="128"/>
                    <a:pt x="1248" y="120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941" name="Text Box 25">
              <a:extLst>
                <a:ext uri="{FF2B5EF4-FFF2-40B4-BE49-F238E27FC236}">
                  <a16:creationId xmlns:a16="http://schemas.microsoft.com/office/drawing/2014/main" id="{B2D79089-967B-4639-A405-3124FF594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31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</a:rPr>
                <a:t>商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71386" name="Freeform 26">
            <a:extLst>
              <a:ext uri="{FF2B5EF4-FFF2-40B4-BE49-F238E27FC236}">
                <a16:creationId xmlns:a16="http://schemas.microsoft.com/office/drawing/2014/main" id="{14FA85F6-2B77-4F8E-988A-D14C9024172A}"/>
              </a:ext>
            </a:extLst>
          </p:cNvPr>
          <p:cNvSpPr>
            <a:spLocks/>
          </p:cNvSpPr>
          <p:nvPr/>
        </p:nvSpPr>
        <p:spPr bwMode="auto">
          <a:xfrm>
            <a:off x="7239000" y="3189288"/>
            <a:ext cx="228600" cy="1219200"/>
          </a:xfrm>
          <a:custGeom>
            <a:avLst/>
            <a:gdLst/>
            <a:ahLst/>
            <a:cxnLst>
              <a:cxn ang="0">
                <a:pos x="480" y="1440"/>
              </a:cxn>
              <a:cxn ang="0">
                <a:pos x="240" y="1296"/>
              </a:cxn>
              <a:cxn ang="0">
                <a:pos x="336" y="528"/>
              </a:cxn>
              <a:cxn ang="0">
                <a:pos x="0" y="0"/>
              </a:cxn>
            </a:cxnLst>
            <a:rect l="0" t="0" r="r" b="b"/>
            <a:pathLst>
              <a:path w="480" h="1448">
                <a:moveTo>
                  <a:pt x="480" y="1440"/>
                </a:moveTo>
                <a:cubicBezTo>
                  <a:pt x="372" y="1444"/>
                  <a:pt x="264" y="1448"/>
                  <a:pt x="240" y="1296"/>
                </a:cubicBezTo>
                <a:cubicBezTo>
                  <a:pt x="216" y="1144"/>
                  <a:pt x="376" y="744"/>
                  <a:pt x="336" y="528"/>
                </a:cubicBezTo>
                <a:cubicBezTo>
                  <a:pt x="296" y="312"/>
                  <a:pt x="56" y="88"/>
                  <a:pt x="0" y="0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3E094673-C187-4242-B801-AE12BC96EBC7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743200"/>
            <a:ext cx="3276600" cy="1589088"/>
            <a:chOff x="3696" y="1728"/>
            <a:chExt cx="2064" cy="1001"/>
          </a:xfrm>
        </p:grpSpPr>
        <p:sp>
          <p:nvSpPr>
            <p:cNvPr id="271388" name="Text Box 28">
              <a:extLst>
                <a:ext uri="{FF2B5EF4-FFF2-40B4-BE49-F238E27FC236}">
                  <a16:creationId xmlns:a16="http://schemas.microsoft.com/office/drawing/2014/main" id="{B268FD68-D94C-44D9-8EB5-07AB74CA6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12"/>
              <a:ext cx="2064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结果是</a:t>
              </a:r>
              <a:r>
                <a:rPr lang="en-US" altLang="zh-CN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7/-3</a:t>
              </a:r>
              <a:r>
                <a:rPr lang="zh-CN" altLang="en-US" sz="32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的余数</a:t>
              </a:r>
              <a:endPara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1389" name="Line 29">
              <a:extLst>
                <a:ext uri="{FF2B5EF4-FFF2-40B4-BE49-F238E27FC236}">
                  <a16:creationId xmlns:a16="http://schemas.microsoft.com/office/drawing/2014/main" id="{4F581666-2AA5-4E76-B553-6E464CB86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528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1391" name="Rectangle 31">
            <a:extLst>
              <a:ext uri="{FF2B5EF4-FFF2-40B4-BE49-F238E27FC236}">
                <a16:creationId xmlns:a16="http://schemas.microsoft.com/office/drawing/2014/main" id="{DB97C29F-59E9-4326-8464-59ADC1762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求余（</a:t>
            </a:r>
            <a:r>
              <a:rPr lang="en-US" altLang="zh-CN"/>
              <a:t>Modulus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45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9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14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9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4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9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74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89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45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95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345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utoUpdateAnimBg="0"/>
      <p:bldP spid="271371" grpId="0" autoUpdateAnimBg="0"/>
      <p:bldP spid="271375" grpId="0" autoUpdateAnimBg="0"/>
      <p:bldP spid="271376" grpId="0" autoUpdateAnimBg="0"/>
      <p:bldP spid="271377" grpId="0" autoUpdateAnimBg="0"/>
      <p:bldP spid="27137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8A2700D3-98F9-47C4-8D4A-C2A3DAD2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676400"/>
            <a:ext cx="7543800" cy="12954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8292" name="Text Box 4">
            <a:extLst>
              <a:ext uri="{FF2B5EF4-FFF2-40B4-BE49-F238E27FC236}">
                <a16:creationId xmlns:a16="http://schemas.microsoft.com/office/drawing/2014/main" id="{46A59B6C-916C-40E7-9ACA-FDC2192F4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0500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12.0 % 3 = ??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9DEC950-15B6-4C93-BF17-10F444842A5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794000"/>
            <a:ext cx="2667000" cy="1719263"/>
            <a:chOff x="528" y="1728"/>
            <a:chExt cx="1680" cy="1083"/>
          </a:xfrm>
        </p:grpSpPr>
        <p:sp>
          <p:nvSpPr>
            <p:cNvPr id="268294" name="Text Box 6">
              <a:extLst>
                <a:ext uri="{FF2B5EF4-FFF2-40B4-BE49-F238E27FC236}">
                  <a16:creationId xmlns:a16="http://schemas.microsoft.com/office/drawing/2014/main" id="{BE89EF4E-6D4D-40D6-A943-83380654B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76"/>
              <a:ext cx="1658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实数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8295" name="Line 7">
              <a:extLst>
                <a:ext uri="{FF2B5EF4-FFF2-40B4-BE49-F238E27FC236}">
                  <a16:creationId xmlns:a16="http://schemas.microsoft.com/office/drawing/2014/main" id="{82689339-529F-4FEB-B74B-5C8BADA95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F3A3093B-EE0F-4CD6-8D39-DCBFC6D4040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11450"/>
            <a:ext cx="2667000" cy="3003550"/>
            <a:chOff x="1824" y="1776"/>
            <a:chExt cx="1680" cy="1892"/>
          </a:xfrm>
        </p:grpSpPr>
        <p:sp>
          <p:nvSpPr>
            <p:cNvPr id="268297" name="Text Box 9">
              <a:extLst>
                <a:ext uri="{FF2B5EF4-FFF2-40B4-BE49-F238E27FC236}">
                  <a16:creationId xmlns:a16="http://schemas.microsoft.com/office/drawing/2014/main" id="{525551B6-FA18-48E3-890C-CEA78D183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64"/>
              <a:ext cx="16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36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整数</a:t>
              </a:r>
              <a:endParaRPr lang="en-US" altLang="zh-CN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8298" name="Line 10">
              <a:extLst>
                <a:ext uri="{FF2B5EF4-FFF2-40B4-BE49-F238E27FC236}">
                  <a16:creationId xmlns:a16="http://schemas.microsoft.com/office/drawing/2014/main" id="{0183E0AB-D67A-423C-8DF0-38F2EDEBD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76"/>
              <a:ext cx="0" cy="15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82207550-8B4A-4167-88F5-F12CAFFAF770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2743200"/>
            <a:ext cx="3048000" cy="1982788"/>
            <a:chOff x="3696" y="1728"/>
            <a:chExt cx="1920" cy="1249"/>
          </a:xfrm>
        </p:grpSpPr>
        <p:sp>
          <p:nvSpPr>
            <p:cNvPr id="268300" name="Text Box 12">
              <a:extLst>
                <a:ext uri="{FF2B5EF4-FFF2-40B4-BE49-F238E27FC236}">
                  <a16:creationId xmlns:a16="http://schemas.microsoft.com/office/drawing/2014/main" id="{21B0F139-EB54-45C2-9CE8-383F9BBB6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640"/>
              <a:ext cx="192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非法</a:t>
              </a: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!</a:t>
              </a:r>
              <a:r>
                <a:rPr lang="en-US" altLang="zh-CN" sz="3200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268301" name="Line 13">
              <a:extLst>
                <a:ext uri="{FF2B5EF4-FFF2-40B4-BE49-F238E27FC236}">
                  <a16:creationId xmlns:a16="http://schemas.microsoft.com/office/drawing/2014/main" id="{8CBCF8B5-2153-46A1-80A8-0BF838730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728"/>
              <a:ext cx="81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8303" name="Rectangle 15">
            <a:extLst>
              <a:ext uri="{FF2B5EF4-FFF2-40B4-BE49-F238E27FC236}">
                <a16:creationId xmlns:a16="http://schemas.microsoft.com/office/drawing/2014/main" id="{3C3786B9-DCA4-4D14-8BC8-FC6D0A53F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175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求余（</a:t>
            </a:r>
            <a:r>
              <a:rPr lang="en-US" altLang="zh-CN"/>
              <a:t>Modulus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675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175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675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43535496-9815-4F7B-A1BE-BE70050EB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程序常见符号分类 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91E60DAF-A9DA-4943-AE46-AB3B09276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412875"/>
            <a:ext cx="5473700" cy="482441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运算符（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Operator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34</a:t>
            </a:r>
            <a:r>
              <a:rPr lang="zh-CN" altLang="en-US" dirty="0">
                <a:ea typeface="宋体" pitchFamily="2" charset="-122"/>
              </a:rPr>
              <a:t>种，详见附录</a:t>
            </a:r>
            <a:r>
              <a:rPr lang="en-US" altLang="zh-CN" dirty="0">
                <a:ea typeface="宋体" pitchFamily="2" charset="-122"/>
              </a:rPr>
              <a:t>C </a:t>
            </a:r>
            <a:r>
              <a:rPr lang="zh-CN" altLang="en-US" dirty="0"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分隔符（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Separator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 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ea typeface="宋体" pitchFamily="2" charset="-122"/>
              </a:rPr>
              <a:t>空格、回车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换行、逗号等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其它符号 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ea typeface="宋体" pitchFamily="2" charset="-122"/>
              </a:rPr>
              <a:t>“</a:t>
            </a:r>
            <a:r>
              <a:rPr lang="en-US" altLang="zh-CN" dirty="0">
                <a:ea typeface="宋体" pitchFamily="2" charset="-122"/>
              </a:rPr>
              <a:t>{”</a:t>
            </a:r>
            <a:r>
              <a:rPr lang="zh-CN" altLang="en-US" dirty="0">
                <a:ea typeface="宋体" pitchFamily="2" charset="-122"/>
              </a:rPr>
              <a:t>和“</a:t>
            </a:r>
            <a:r>
              <a:rPr lang="en-US" altLang="zh-CN" dirty="0">
                <a:ea typeface="宋体" pitchFamily="2" charset="-122"/>
              </a:rPr>
              <a:t>}”</a:t>
            </a:r>
            <a:r>
              <a:rPr lang="zh-CN" altLang="en-US" dirty="0">
                <a:ea typeface="宋体" pitchFamily="2" charset="-122"/>
              </a:rPr>
              <a:t>标识函数体或语句块 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ea typeface="宋体" pitchFamily="2" charset="-122"/>
              </a:rPr>
              <a:t>“</a:t>
            </a:r>
            <a:r>
              <a:rPr lang="en-US" altLang="zh-CN" dirty="0">
                <a:ea typeface="宋体" pitchFamily="2" charset="-122"/>
              </a:rPr>
              <a:t>/*”</a:t>
            </a:r>
            <a:r>
              <a:rPr lang="zh-CN" altLang="en-US" dirty="0">
                <a:ea typeface="宋体" pitchFamily="2" charset="-122"/>
              </a:rPr>
              <a:t>和“*</a:t>
            </a:r>
            <a:r>
              <a:rPr lang="en-US" altLang="zh-CN" dirty="0">
                <a:ea typeface="宋体" pitchFamily="2" charset="-122"/>
              </a:rPr>
              <a:t>/”</a:t>
            </a:r>
            <a:r>
              <a:rPr lang="zh-CN" altLang="en-US" dirty="0">
                <a:ea typeface="宋体" pitchFamily="2" charset="-122"/>
              </a:rPr>
              <a:t>程序注释的定界符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常量（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Constant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  <a:p>
            <a:pPr lvl="1">
              <a:defRPr/>
            </a:pP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id="{138C19C9-9490-498E-87C4-6865AD46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916113"/>
            <a:ext cx="3038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1" name="Rectangle 7">
            <a:extLst>
              <a:ext uri="{FF2B5EF4-FFF2-40B4-BE49-F238E27FC236}">
                <a16:creationId xmlns:a16="http://schemas.microsoft.com/office/drawing/2014/main" id="{A191BECA-2ECC-4408-89C5-AFB95713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2809875"/>
            <a:ext cx="215900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832" name="Rectangle 8">
            <a:extLst>
              <a:ext uri="{FF2B5EF4-FFF2-40B4-BE49-F238E27FC236}">
                <a16:creationId xmlns:a16="http://schemas.microsoft.com/office/drawing/2014/main" id="{AA0ACABB-EF65-474E-B59F-47FC0BD5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400" y="3975100"/>
            <a:ext cx="142875" cy="288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nimBg="1"/>
      <p:bldP spid="205831" grpId="1" animBg="1"/>
      <p:bldP spid="205832" grpId="0" animBg="1"/>
      <p:bldP spid="205832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ECE0D2F4-B44F-44E6-BF13-568546CB7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12938"/>
            <a:ext cx="7467600" cy="4611687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一个表达式可以包含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个或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个以上的算术运算符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Main issue: 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运算顺序</a:t>
            </a:r>
          </a:p>
          <a:p>
            <a:pPr>
              <a:lnSpc>
                <a:spcPct val="50000"/>
              </a:lnSpc>
              <a:buFont typeface="Monotype Sorts" charset="2"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ea typeface="宋体" pitchFamily="2" charset="-122"/>
              </a:rPr>
              <a:t>		</a:t>
            </a:r>
          </a:p>
          <a:p>
            <a:pPr>
              <a:lnSpc>
                <a:spcPct val="130000"/>
              </a:lnSpc>
              <a:buFont typeface="Monotype Sorts" charset="2"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ea typeface="宋体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ORDER OF PRECEDENCE</a:t>
            </a:r>
          </a:p>
          <a:p>
            <a:pPr>
              <a:lnSpc>
                <a:spcPct val="130000"/>
              </a:lnSpc>
              <a:buFont typeface="Monotype Sorts" charset="2"/>
              <a:buNone/>
              <a:defRPr/>
            </a:pPr>
            <a:r>
              <a:rPr lang="zh-CN" altLang="en-US" b="0" dirty="0">
                <a:solidFill>
                  <a:srgbClr val="FF0000"/>
                </a:solidFill>
                <a:ea typeface="宋体" pitchFamily="2" charset="-122"/>
              </a:rPr>
              <a:t>                           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优先级</a:t>
            </a:r>
            <a:endParaRPr lang="zh-CN" altLang="en-US" sz="2400" dirty="0">
              <a:solidFill>
                <a:srgbClr val="333399"/>
              </a:solidFill>
              <a:ea typeface="宋体" pitchFamily="2" charset="-122"/>
            </a:endParaRP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5907765D-89EE-487F-8854-9A5F746BD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65175"/>
            <a:ext cx="7797800" cy="1079500"/>
          </a:xfrm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 anchor="b"/>
          <a:lstStyle/>
          <a:p>
            <a:pPr>
              <a:defRPr/>
            </a:pPr>
            <a:r>
              <a:rPr lang="zh-CN" altLang="en-US" sz="4000"/>
              <a:t>算术表达式</a:t>
            </a:r>
            <a:br>
              <a:rPr lang="zh-CN" altLang="en-US" sz="4000"/>
            </a:br>
            <a:r>
              <a:rPr lang="zh-CN" altLang="en-US" sz="4000">
                <a:ea typeface="宋体" pitchFamily="2" charset="-122"/>
              </a:rPr>
              <a:t>（</a:t>
            </a:r>
            <a:r>
              <a:rPr lang="en-US" altLang="zh-CN" sz="4000">
                <a:ea typeface="宋体" pitchFamily="2" charset="-122"/>
              </a:rPr>
              <a:t>Arithmetic Expression</a:t>
            </a:r>
            <a:r>
              <a:rPr lang="zh-CN" altLang="en-US" sz="4000"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60BEBC7E-A81E-4A62-885C-74F74878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89125"/>
            <a:ext cx="7543800" cy="44196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4435" name="Text Box 3">
            <a:extLst>
              <a:ext uri="{FF2B5EF4-FFF2-40B4-BE49-F238E27FC236}">
                <a16:creationId xmlns:a16="http://schemas.microsoft.com/office/drawing/2014/main" id="{416CC045-AEA2-425C-8C0C-0CDE1F49C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346325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+ 6</a:t>
            </a: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43475E0D-4C58-416C-9E57-9611AE1B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184525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+ 6 * 2</a:t>
            </a:r>
          </a:p>
        </p:txBody>
      </p:sp>
      <p:sp>
        <p:nvSpPr>
          <p:cNvPr id="274437" name="Text Box 5">
            <a:extLst>
              <a:ext uri="{FF2B5EF4-FFF2-40B4-BE49-F238E27FC236}">
                <a16:creationId xmlns:a16="http://schemas.microsoft.com/office/drawing/2014/main" id="{0F4E117F-B508-40B1-99E1-C2AF4906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51325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+ 6 – 2 * 2</a:t>
            </a:r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CE3BFDCE-AC83-4C2B-8999-9BA7F22E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41925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 / 6.0 – 2 * 2</a:t>
            </a:r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6C2F22FF-D5A3-48DF-BBE6-FE312A83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46325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11</a:t>
            </a:r>
          </a:p>
        </p:txBody>
      </p:sp>
      <p:sp>
        <p:nvSpPr>
          <p:cNvPr id="274440" name="Text Box 8">
            <a:extLst>
              <a:ext uri="{FF2B5EF4-FFF2-40B4-BE49-F238E27FC236}">
                <a16:creationId xmlns:a16="http://schemas.microsoft.com/office/drawing/2014/main" id="{8B98446C-1094-4010-AFA4-1243EA161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184525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22 or 17?</a:t>
            </a:r>
          </a:p>
        </p:txBody>
      </p:sp>
      <p:sp>
        <p:nvSpPr>
          <p:cNvPr id="274441" name="Text Box 9">
            <a:extLst>
              <a:ext uri="{FF2B5EF4-FFF2-40B4-BE49-F238E27FC236}">
                <a16:creationId xmlns:a16="http://schemas.microsoft.com/office/drawing/2014/main" id="{C6C94711-362B-4151-BC3A-98C10017F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51325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??</a:t>
            </a:r>
          </a:p>
        </p:txBody>
      </p:sp>
      <p:sp>
        <p:nvSpPr>
          <p:cNvPr id="274442" name="Text Box 10">
            <a:extLst>
              <a:ext uri="{FF2B5EF4-FFF2-40B4-BE49-F238E27FC236}">
                <a16:creationId xmlns:a16="http://schemas.microsoft.com/office/drawing/2014/main" id="{757F4CC0-5114-47DF-B6ED-370C02D00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089525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??</a:t>
            </a:r>
          </a:p>
        </p:txBody>
      </p:sp>
      <p:sp>
        <p:nvSpPr>
          <p:cNvPr id="274443" name="Text Box 11">
            <a:extLst>
              <a:ext uri="{FF2B5EF4-FFF2-40B4-BE49-F238E27FC236}">
                <a16:creationId xmlns:a16="http://schemas.microsoft.com/office/drawing/2014/main" id="{98530344-124F-476A-8361-3C987DCC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184525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17</a:t>
            </a:r>
          </a:p>
        </p:txBody>
      </p:sp>
      <p:sp>
        <p:nvSpPr>
          <p:cNvPr id="274445" name="Rectangle 13">
            <a:extLst>
              <a:ext uri="{FF2B5EF4-FFF2-40B4-BE49-F238E27FC236}">
                <a16:creationId xmlns:a16="http://schemas.microsoft.com/office/drawing/2014/main" id="{967AC0F3-0448-4A3C-A360-F82810F34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765175"/>
            <a:ext cx="7797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算术表达式</a:t>
            </a:r>
            <a:b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Arithmetic Expression</a:t>
            </a: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274446" name="Text Box 14">
            <a:extLst>
              <a:ext uri="{FF2B5EF4-FFF2-40B4-BE49-F238E27FC236}">
                <a16:creationId xmlns:a16="http://schemas.microsoft.com/office/drawing/2014/main" id="{EAC8B557-B4D3-4881-9B50-B9D61C47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5876925"/>
            <a:ext cx="2014538" cy="385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7" rIns="92075" bIns="46037">
            <a:spAutoFit/>
          </a:bodyPr>
          <a:lstStyle/>
          <a:p>
            <a:pPr marL="374650" indent="-374650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Wait a minute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6" grpId="0" autoUpdateAnimBg="0"/>
      <p:bldP spid="274437" grpId="0" autoUpdateAnimBg="0"/>
      <p:bldP spid="274438" grpId="0" autoUpdateAnimBg="0"/>
      <p:bldP spid="274439" grpId="0" autoUpdateAnimBg="0"/>
      <p:bldP spid="274440" grpId="0" autoUpdateAnimBg="0"/>
      <p:bldP spid="274441" grpId="0" autoUpdateAnimBg="0"/>
      <p:bldP spid="274442" grpId="0" autoUpdateAnimBg="0"/>
      <p:bldP spid="274443" grpId="0" autoUpdateAnimBg="0"/>
      <p:bldP spid="27444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29E333E1-CE0D-4560-AD3B-F1D112595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92375"/>
            <a:ext cx="7467600" cy="93503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5460" name="Rectangle 4">
            <a:extLst>
              <a:ext uri="{FF2B5EF4-FFF2-40B4-BE49-F238E27FC236}">
                <a16:creationId xmlns:a16="http://schemas.microsoft.com/office/drawing/2014/main" id="{540D590A-55C2-4ED2-8E5D-CD055008A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1897063"/>
            <a:ext cx="8083550" cy="4772025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zh-CN" altLang="en-US" sz="240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优先级（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Order of Precedence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）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            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高优先级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: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*  /  %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低优先级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: 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+  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3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6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All operators have a precedence level. </a:t>
            </a:r>
          </a:p>
          <a:p>
            <a:pPr marL="0" indent="0">
              <a:lnSpc>
                <a:spcPct val="6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endParaRPr lang="en-US" altLang="zh-CN" sz="2400" dirty="0">
              <a:solidFill>
                <a:srgbClr val="333399"/>
              </a:solidFill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不同</a:t>
            </a:r>
            <a:r>
              <a:rPr lang="zh-CN" altLang="en-US" sz="2400" dirty="0">
                <a:solidFill>
                  <a:srgbClr val="333399"/>
                </a:solidFill>
                <a:ea typeface="宋体" pitchFamily="2" charset="-122"/>
              </a:rPr>
              <a:t>优先级时的运算顺序：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High precedence level operators are evaluated before lower ones.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endParaRPr lang="en-US" altLang="zh-CN" sz="2400" dirty="0">
              <a:solidFill>
                <a:srgbClr val="333399"/>
              </a:solidFill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相同</a:t>
            </a:r>
            <a:r>
              <a:rPr lang="zh-CN" altLang="en-US" sz="2400" dirty="0">
                <a:solidFill>
                  <a:srgbClr val="333399"/>
                </a:solidFill>
                <a:ea typeface="宋体" pitchFamily="2" charset="-122"/>
              </a:rPr>
              <a:t>优先级时的运算顺序：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Operators of the same precedence level are evaluated from left to right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（左结合）</a:t>
            </a:r>
          </a:p>
        </p:txBody>
      </p:sp>
      <p:sp>
        <p:nvSpPr>
          <p:cNvPr id="275462" name="Rectangle 6">
            <a:extLst>
              <a:ext uri="{FF2B5EF4-FFF2-40B4-BE49-F238E27FC236}">
                <a16:creationId xmlns:a16="http://schemas.microsoft.com/office/drawing/2014/main" id="{3824492A-E2F9-4970-9F31-830C0B251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65175"/>
            <a:ext cx="7797800" cy="1079500"/>
          </a:xfrm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 anchor="b"/>
          <a:lstStyle/>
          <a:p>
            <a:pPr>
              <a:defRPr/>
            </a:pPr>
            <a:r>
              <a:rPr lang="zh-CN" altLang="en-US" sz="4000"/>
              <a:t>算术表达式</a:t>
            </a:r>
            <a:br>
              <a:rPr lang="zh-CN" altLang="en-US" sz="4000"/>
            </a:br>
            <a:r>
              <a:rPr lang="zh-CN" altLang="en-US" sz="4000"/>
              <a:t>（</a:t>
            </a:r>
            <a:r>
              <a:rPr lang="en-US" altLang="zh-CN" sz="4000"/>
              <a:t>Arithmetic Expression</a:t>
            </a:r>
            <a:r>
              <a:rPr lang="zh-CN" altLang="en-US" sz="4000"/>
              <a:t>）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675946D6-16AD-4681-8B62-F19985D98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7543800" cy="44196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6484" name="Text Box 4">
            <a:extLst>
              <a:ext uri="{FF2B5EF4-FFF2-40B4-BE49-F238E27FC236}">
                <a16:creationId xmlns:a16="http://schemas.microsoft.com/office/drawing/2014/main" id="{8042E337-626A-4639-9561-425E1973D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1981200"/>
            <a:ext cx="968375" cy="7620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??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EF95EA0-42F6-457F-B218-1DD474B9DDA2}"/>
              </a:ext>
            </a:extLst>
          </p:cNvPr>
          <p:cNvGrpSpPr>
            <a:grpSpLocks/>
          </p:cNvGrpSpPr>
          <p:nvPr/>
        </p:nvGrpSpPr>
        <p:grpSpPr bwMode="auto">
          <a:xfrm>
            <a:off x="6856413" y="2738438"/>
            <a:ext cx="915987" cy="612775"/>
            <a:chOff x="2735" y="1725"/>
            <a:chExt cx="577" cy="386"/>
          </a:xfrm>
        </p:grpSpPr>
        <p:sp>
          <p:nvSpPr>
            <p:cNvPr id="276486" name="Line 6">
              <a:extLst>
                <a:ext uri="{FF2B5EF4-FFF2-40B4-BE49-F238E27FC236}">
                  <a16:creationId xmlns:a16="http://schemas.microsoft.com/office/drawing/2014/main" id="{3DF6EC2E-7EA5-46D3-BC3E-C6FB4595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725"/>
              <a:ext cx="288" cy="386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487" name="Line 7">
              <a:extLst>
                <a:ext uri="{FF2B5EF4-FFF2-40B4-BE49-F238E27FC236}">
                  <a16:creationId xmlns:a16="http://schemas.microsoft.com/office/drawing/2014/main" id="{121E2432-9BFE-4925-BAAE-5E5C36414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728"/>
              <a:ext cx="240" cy="336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6488" name="Text Box 8">
            <a:extLst>
              <a:ext uri="{FF2B5EF4-FFF2-40B4-BE49-F238E27FC236}">
                <a16:creationId xmlns:a16="http://schemas.microsoft.com/office/drawing/2014/main" id="{CDBD8630-416F-4B16-84D3-60B0BA6CF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76600"/>
            <a:ext cx="463550" cy="7620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276489" name="Text Box 9">
            <a:extLst>
              <a:ext uri="{FF2B5EF4-FFF2-40B4-BE49-F238E27FC236}">
                <a16:creationId xmlns:a16="http://schemas.microsoft.com/office/drawing/2014/main" id="{6BA5B5C3-7E69-4440-BF98-38B5E581D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19600"/>
            <a:ext cx="882650" cy="7620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8.5</a:t>
            </a:r>
          </a:p>
        </p:txBody>
      </p:sp>
      <p:sp>
        <p:nvSpPr>
          <p:cNvPr id="276490" name="Rectangle 10">
            <a:extLst>
              <a:ext uri="{FF2B5EF4-FFF2-40B4-BE49-F238E27FC236}">
                <a16:creationId xmlns:a16="http://schemas.microsoft.com/office/drawing/2014/main" id="{764DDDD6-2152-4B64-9069-013FD6B4D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3276600"/>
            <a:ext cx="2319337" cy="7620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+ 6  –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CEDA1BD9-1008-4160-9BBE-A2ACB435DB5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1143000" cy="457200"/>
            <a:chOff x="1488" y="2496"/>
            <a:chExt cx="720" cy="288"/>
          </a:xfrm>
        </p:grpSpPr>
        <p:sp>
          <p:nvSpPr>
            <p:cNvPr id="276492" name="Line 12">
              <a:extLst>
                <a:ext uri="{FF2B5EF4-FFF2-40B4-BE49-F238E27FC236}">
                  <a16:creationId xmlns:a16="http://schemas.microsoft.com/office/drawing/2014/main" id="{12E12DE6-02B4-4642-9E74-0992A02D2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44"/>
              <a:ext cx="336" cy="24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493" name="Line 13">
              <a:extLst>
                <a:ext uri="{FF2B5EF4-FFF2-40B4-BE49-F238E27FC236}">
                  <a16:creationId xmlns:a16="http://schemas.microsoft.com/office/drawing/2014/main" id="{877279FE-935A-4371-BBFE-DB3473694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496"/>
              <a:ext cx="240" cy="288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6494" name="Text Box 14">
            <a:extLst>
              <a:ext uri="{FF2B5EF4-FFF2-40B4-BE49-F238E27FC236}">
                <a16:creationId xmlns:a16="http://schemas.microsoft.com/office/drawing/2014/main" id="{0F3B8B34-0CF9-4D44-8402-29EA9718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19600"/>
            <a:ext cx="1162050" cy="7620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400" b="0">
                <a:solidFill>
                  <a:schemeClr val="tx1"/>
                </a:solidFill>
              </a:rPr>
              <a:t>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 4</a:t>
            </a:r>
          </a:p>
        </p:txBody>
      </p:sp>
      <p:sp>
        <p:nvSpPr>
          <p:cNvPr id="276495" name="Freeform 15">
            <a:extLst>
              <a:ext uri="{FF2B5EF4-FFF2-40B4-BE49-F238E27FC236}">
                <a16:creationId xmlns:a16="http://schemas.microsoft.com/office/drawing/2014/main" id="{64FDD8B4-2A94-4C14-B25A-ABF9FC036231}"/>
              </a:ext>
            </a:extLst>
          </p:cNvPr>
          <p:cNvSpPr>
            <a:spLocks/>
          </p:cNvSpPr>
          <p:nvPr/>
        </p:nvSpPr>
        <p:spPr bwMode="auto">
          <a:xfrm>
            <a:off x="7239000" y="2819400"/>
            <a:ext cx="1930400" cy="3048000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672" y="1488"/>
              </a:cxn>
              <a:cxn ang="0">
                <a:pos x="672" y="0"/>
              </a:cxn>
            </a:cxnLst>
            <a:rect l="0" t="0" r="r" b="b"/>
            <a:pathLst>
              <a:path w="784" h="1784">
                <a:moveTo>
                  <a:pt x="0" y="1776"/>
                </a:moveTo>
                <a:cubicBezTo>
                  <a:pt x="280" y="1780"/>
                  <a:pt x="560" y="1784"/>
                  <a:pt x="672" y="1488"/>
                </a:cubicBezTo>
                <a:cubicBezTo>
                  <a:pt x="784" y="1192"/>
                  <a:pt x="672" y="248"/>
                  <a:pt x="672" y="0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BC8CA7B7-B670-44B0-B2A1-913CD6D145C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105400"/>
            <a:ext cx="1143000" cy="609600"/>
            <a:chOff x="2016" y="3216"/>
            <a:chExt cx="720" cy="384"/>
          </a:xfrm>
        </p:grpSpPr>
        <p:sp>
          <p:nvSpPr>
            <p:cNvPr id="276497" name="Line 17">
              <a:extLst>
                <a:ext uri="{FF2B5EF4-FFF2-40B4-BE49-F238E27FC236}">
                  <a16:creationId xmlns:a16="http://schemas.microsoft.com/office/drawing/2014/main" id="{30525679-81EC-4607-A041-B830008B5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16"/>
              <a:ext cx="240" cy="384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498" name="Line 18">
              <a:extLst>
                <a:ext uri="{FF2B5EF4-FFF2-40B4-BE49-F238E27FC236}">
                  <a16:creationId xmlns:a16="http://schemas.microsoft.com/office/drawing/2014/main" id="{E12511AA-0ACE-4105-8DC0-73D72779D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216"/>
              <a:ext cx="288" cy="384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6499" name="Text Box 19">
            <a:extLst>
              <a:ext uri="{FF2B5EF4-FFF2-40B4-BE49-F238E27FC236}">
                <a16:creationId xmlns:a16="http://schemas.microsoft.com/office/drawing/2014/main" id="{41AB25E3-C752-444F-B96B-6AA36F447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62600"/>
            <a:ext cx="882650" cy="7620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</a:t>
            </a:r>
          </a:p>
        </p:txBody>
      </p:sp>
      <p:sp>
        <p:nvSpPr>
          <p:cNvPr id="276500" name="Text Box 20">
            <a:extLst>
              <a:ext uri="{FF2B5EF4-FFF2-40B4-BE49-F238E27FC236}">
                <a16:creationId xmlns:a16="http://schemas.microsoft.com/office/drawing/2014/main" id="{63629B0A-F1BC-4267-AB22-A216E8EFD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21150" cy="7620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+ 6 – 2 * 2 = </a:t>
            </a:r>
          </a:p>
        </p:txBody>
      </p:sp>
      <p:sp>
        <p:nvSpPr>
          <p:cNvPr id="276521" name="Rectangle 41">
            <a:extLst>
              <a:ext uri="{FF2B5EF4-FFF2-40B4-BE49-F238E27FC236}">
                <a16:creationId xmlns:a16="http://schemas.microsoft.com/office/drawing/2014/main" id="{BE767482-1220-4EB8-BDB3-E9DDD9644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65175"/>
            <a:ext cx="7797800" cy="1079500"/>
          </a:xfrm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 anchor="b"/>
          <a:lstStyle/>
          <a:p>
            <a:pPr>
              <a:defRPr/>
            </a:pPr>
            <a:r>
              <a:rPr lang="zh-CN" altLang="en-US" sz="4000"/>
              <a:t>算术表达式</a:t>
            </a:r>
            <a:br>
              <a:rPr lang="zh-CN" altLang="en-US" sz="4000"/>
            </a:br>
            <a:r>
              <a:rPr lang="zh-CN" altLang="en-US" sz="4000"/>
              <a:t>（</a:t>
            </a:r>
            <a:r>
              <a:rPr lang="en-US" altLang="zh-CN" sz="4000"/>
              <a:t>Arithmetic Expression</a:t>
            </a:r>
            <a:r>
              <a:rPr lang="zh-CN" altLang="en-US" sz="4000"/>
              <a:t>）</a:t>
            </a:r>
          </a:p>
        </p:txBody>
      </p:sp>
      <p:sp>
        <p:nvSpPr>
          <p:cNvPr id="276522" name="Text Box 42">
            <a:extLst>
              <a:ext uri="{FF2B5EF4-FFF2-40B4-BE49-F238E27FC236}">
                <a16:creationId xmlns:a16="http://schemas.microsoft.com/office/drawing/2014/main" id="{E9A1E22A-1E88-45EE-9A53-89AF57F5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1989138"/>
            <a:ext cx="882650" cy="7620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utoUpdateAnimBg="0"/>
      <p:bldP spid="276484" grpId="1"/>
      <p:bldP spid="276488" grpId="0" autoUpdateAnimBg="0"/>
      <p:bldP spid="276489" grpId="0" autoUpdateAnimBg="0"/>
      <p:bldP spid="276490" grpId="0" autoUpdateAnimBg="0"/>
      <p:bldP spid="276494" grpId="0" autoUpdateAnimBg="0"/>
      <p:bldP spid="276499" grpId="0" autoUpdateAnimBg="0"/>
      <p:bldP spid="276500" grpId="0" autoUpdateAnimBg="0"/>
      <p:bldP spid="2765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>
            <a:extLst>
              <a:ext uri="{FF2B5EF4-FFF2-40B4-BE49-F238E27FC236}">
                <a16:creationId xmlns:a16="http://schemas.microsoft.com/office/drawing/2014/main" id="{E9FA3A7F-118C-494A-9F3C-134034A4F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16113"/>
            <a:ext cx="8134350" cy="2665412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巧妙使用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圆括号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改变运算顺序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(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注意：算术表达式中不使用大括号和中括号，一律用小括号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)</a:t>
            </a:r>
            <a:endParaRPr lang="zh-CN" altLang="en-US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lnSpc>
                <a:spcPct val="85000"/>
              </a:lnSpc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必须先计算括号内的所有表达式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lnSpc>
                <a:spcPct val="85000"/>
              </a:lnSpc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如果存在括号嵌套，先计算最内层括号内的表达式，从里到外计算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D9919C43-233C-4B7A-A8A8-696446159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97425"/>
            <a:ext cx="7543800" cy="151288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69863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600">
                <a:solidFill>
                  <a:schemeClr val="tx1"/>
                </a:solidFill>
              </a:rPr>
              <a:t>例</a:t>
            </a:r>
            <a:r>
              <a:rPr lang="en-US" altLang="zh-CN" sz="260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4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78533" name="Text Box 5">
            <a:extLst>
              <a:ext uri="{FF2B5EF4-FFF2-40B4-BE49-F238E27FC236}">
                <a16:creationId xmlns:a16="http://schemas.microsoft.com/office/drawing/2014/main" id="{428CAE50-82D6-43D3-841C-4960519D1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60975"/>
            <a:ext cx="6172200" cy="7620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( 9 – ( 3 + 2 ) ) * 3 = ??</a:t>
            </a:r>
          </a:p>
        </p:txBody>
      </p:sp>
      <p:sp>
        <p:nvSpPr>
          <p:cNvPr id="278541" name="Rectangle 13">
            <a:extLst>
              <a:ext uri="{FF2B5EF4-FFF2-40B4-BE49-F238E27FC236}">
                <a16:creationId xmlns:a16="http://schemas.microsoft.com/office/drawing/2014/main" id="{54EFE2CE-00AB-4503-A2EA-32E36D0BB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65175"/>
            <a:ext cx="7797800" cy="1079500"/>
          </a:xfrm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 anchor="b"/>
          <a:lstStyle/>
          <a:p>
            <a:pPr>
              <a:defRPr/>
            </a:pPr>
            <a:r>
              <a:rPr lang="zh-CN" altLang="en-US" sz="4000"/>
              <a:t>算术表达式</a:t>
            </a:r>
            <a:br>
              <a:rPr lang="zh-CN" altLang="en-US" sz="4000"/>
            </a:br>
            <a:r>
              <a:rPr lang="zh-CN" altLang="en-US" sz="4000"/>
              <a:t>（</a:t>
            </a:r>
            <a:r>
              <a:rPr lang="en-US" altLang="zh-CN" sz="4000"/>
              <a:t>Arithmetic Expression</a:t>
            </a:r>
            <a:r>
              <a:rPr lang="zh-CN" altLang="en-US" sz="4000"/>
              <a:t>）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>
            <a:extLst>
              <a:ext uri="{FF2B5EF4-FFF2-40B4-BE49-F238E27FC236}">
                <a16:creationId xmlns:a16="http://schemas.microsoft.com/office/drawing/2014/main" id="{96E0B44E-4354-4CC2-8876-2474583D8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05000"/>
            <a:ext cx="7543800" cy="4038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69863"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600" dirty="0">
                <a:solidFill>
                  <a:schemeClr val="tx1"/>
                </a:solidFill>
              </a:rPr>
              <a:t>例</a:t>
            </a:r>
            <a:r>
              <a:rPr lang="en-US" altLang="zh-CN" sz="2600" dirty="0">
                <a:solidFill>
                  <a:schemeClr val="tx1"/>
                </a:solidFill>
              </a:rPr>
              <a:t>:</a:t>
            </a:r>
          </a:p>
          <a:p>
            <a:pPr indent="55563" eaLnBrk="1" hangingPunct="1">
              <a:defRPr/>
            </a:pPr>
            <a:r>
              <a:rPr lang="en-US" altLang="zh-CN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</a:t>
            </a:r>
          </a:p>
          <a:p>
            <a:pPr indent="55563" eaLnBrk="1" hangingPunct="1">
              <a:defRPr/>
            </a:pPr>
            <a:r>
              <a:rPr lang="en-US" altLang="zh-CN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( 9 – ( 3 + 2 ) ) * 3 = ??</a:t>
            </a:r>
          </a:p>
          <a:p>
            <a:pPr marL="169863"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2600" dirty="0">
              <a:solidFill>
                <a:schemeClr val="tx1"/>
              </a:solidFill>
            </a:endParaRPr>
          </a:p>
          <a:p>
            <a:pPr indent="55563" eaLnBrk="1" hangingPunct="1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9556" name="Rectangle 4">
            <a:extLst>
              <a:ext uri="{FF2B5EF4-FFF2-40B4-BE49-F238E27FC236}">
                <a16:creationId xmlns:a16="http://schemas.microsoft.com/office/drawing/2014/main" id="{632FA589-4749-446A-A98D-5B0AB176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24200"/>
            <a:ext cx="1981200" cy="762000"/>
          </a:xfrm>
          <a:prstGeom prst="rect">
            <a:avLst/>
          </a:prstGeom>
          <a:noFill/>
          <a:ln w="571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9557" name="Text Box 5">
            <a:extLst>
              <a:ext uri="{FF2B5EF4-FFF2-40B4-BE49-F238E27FC236}">
                <a16:creationId xmlns:a16="http://schemas.microsoft.com/office/drawing/2014/main" id="{01466757-A716-4FD1-A34C-BBCE7D659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2362200" cy="695325"/>
          </a:xfrm>
          <a:prstGeom prst="rect">
            <a:avLst/>
          </a:prstGeom>
          <a:solidFill>
            <a:schemeClr val="accent1"/>
          </a:solidFill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     5</a:t>
            </a:r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7C9B53A8-08B1-430D-9645-1FF769D5B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48013"/>
            <a:ext cx="2819400" cy="695325"/>
          </a:xfrm>
          <a:prstGeom prst="rect">
            <a:avLst/>
          </a:prstGeom>
          <a:solidFill>
            <a:schemeClr val="accent1"/>
          </a:solidFill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559" name="Text Box 7">
            <a:extLst>
              <a:ext uri="{FF2B5EF4-FFF2-40B4-BE49-F238E27FC236}">
                <a16:creationId xmlns:a16="http://schemas.microsoft.com/office/drawing/2014/main" id="{C3813F55-26DF-4AAA-819B-94461396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3124200"/>
            <a:ext cx="1066800" cy="695325"/>
          </a:xfrm>
          <a:prstGeom prst="rect">
            <a:avLst/>
          </a:prstGeom>
          <a:solidFill>
            <a:schemeClr val="accent1"/>
          </a:solidFill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279560" name="Rectangle 8">
            <a:extLst>
              <a:ext uri="{FF2B5EF4-FFF2-40B4-BE49-F238E27FC236}">
                <a16:creationId xmlns:a16="http://schemas.microsoft.com/office/drawing/2014/main" id="{3DE4CA8F-C253-427E-814A-02414AD21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124200"/>
            <a:ext cx="2819400" cy="762000"/>
          </a:xfrm>
          <a:prstGeom prst="rect">
            <a:avLst/>
          </a:prstGeom>
          <a:noFill/>
          <a:ln w="5715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9561" name="Text Box 9">
            <a:extLst>
              <a:ext uri="{FF2B5EF4-FFF2-40B4-BE49-F238E27FC236}">
                <a16:creationId xmlns:a16="http://schemas.microsoft.com/office/drawing/2014/main" id="{A8433826-E42A-4D95-B5EA-EE52B3365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17975"/>
            <a:ext cx="6553200" cy="904875"/>
          </a:xfrm>
          <a:prstGeom prst="rect">
            <a:avLst/>
          </a:prstGeom>
          <a:solidFill>
            <a:schemeClr val="accent1"/>
          </a:solidFill>
          <a:ln w="25400" cap="sq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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( 9 – ( 3 + 2 ) ) * 3 = 12</a:t>
            </a:r>
          </a:p>
        </p:txBody>
      </p:sp>
      <p:sp>
        <p:nvSpPr>
          <p:cNvPr id="279563" name="Rectangle 11">
            <a:extLst>
              <a:ext uri="{FF2B5EF4-FFF2-40B4-BE49-F238E27FC236}">
                <a16:creationId xmlns:a16="http://schemas.microsoft.com/office/drawing/2014/main" id="{11C2EEC9-DC34-4D2E-8AFD-FB9B790C6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65175"/>
            <a:ext cx="7797800" cy="1079500"/>
          </a:xfrm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 anchor="b"/>
          <a:lstStyle/>
          <a:p>
            <a:pPr>
              <a:defRPr/>
            </a:pPr>
            <a:r>
              <a:rPr lang="zh-CN" altLang="en-US" sz="4000"/>
              <a:t>算术表达式</a:t>
            </a:r>
            <a:br>
              <a:rPr lang="zh-CN" altLang="en-US" sz="4000"/>
            </a:br>
            <a:r>
              <a:rPr lang="zh-CN" altLang="en-US" sz="4000"/>
              <a:t>（</a:t>
            </a:r>
            <a:r>
              <a:rPr lang="en-US" altLang="zh-CN" sz="4000"/>
              <a:t>Arithmetic Expression</a:t>
            </a:r>
            <a:r>
              <a:rPr lang="zh-CN" altLang="en-US" sz="40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animBg="1"/>
      <p:bldP spid="279557" grpId="0" animBg="1" autoUpdateAnimBg="0"/>
      <p:bldP spid="279558" grpId="0" animBg="1" autoUpdateAnimBg="0"/>
      <p:bldP spid="279559" grpId="0" animBg="1" autoUpdateAnimBg="0"/>
      <p:bldP spid="279560" grpId="0" animBg="1"/>
      <p:bldP spid="279561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AF11D2D0-0250-4BF4-8910-8D7142D31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860425"/>
            <a:ext cx="8067675" cy="839788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赋值语句</a:t>
            </a:r>
            <a:r>
              <a:rPr lang="en-US" altLang="zh-CN" sz="4000" dirty="0"/>
              <a:t>(</a:t>
            </a:r>
            <a:r>
              <a:rPr lang="zh-CN" altLang="en-US" sz="4000" dirty="0"/>
              <a:t>赋值预算符</a:t>
            </a:r>
            <a:r>
              <a:rPr lang="en-US" altLang="zh-CN" sz="4000" dirty="0"/>
              <a:t>)</a:t>
            </a:r>
            <a:br>
              <a:rPr lang="zh-CN" altLang="en-US" sz="4000" dirty="0"/>
            </a:br>
            <a:r>
              <a:rPr lang="zh-CN" altLang="en-US" sz="4000" dirty="0"/>
              <a:t>（</a:t>
            </a:r>
            <a:r>
              <a:rPr lang="en-US" altLang="zh-CN" sz="4000" dirty="0">
                <a:ea typeface="宋体" pitchFamily="2" charset="-122"/>
              </a:rPr>
              <a:t>Assignment Statement</a:t>
            </a:r>
            <a:r>
              <a:rPr lang="zh-CN" altLang="en-US" sz="4000" dirty="0">
                <a:ea typeface="宋体" pitchFamily="2" charset="-122"/>
              </a:rPr>
              <a:t>）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23C4FEFE-5774-45A3-AA10-F30A88A92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24075"/>
            <a:ext cx="7772400" cy="41846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There are 3 types of assignment:</a:t>
            </a:r>
          </a:p>
          <a:p>
            <a:pPr>
              <a:lnSpc>
                <a:spcPct val="70000"/>
              </a:lnSpc>
              <a:defRPr/>
            </a:pP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Simple——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简单赋值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Multiple——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多重赋值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Shorthand——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简写的复合赋值</a:t>
            </a:r>
          </a:p>
          <a:p>
            <a:pPr>
              <a:lnSpc>
                <a:spcPct val="120000"/>
              </a:lnSpc>
              <a:buFont typeface="Monotype Sorts" charset="2"/>
              <a:buNone/>
              <a:defRPr/>
            </a:pPr>
            <a:endParaRPr lang="zh-CN" altLang="en-US" dirty="0">
              <a:solidFill>
                <a:srgbClr val="333399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AB663E6F-1C78-40F7-B12F-2C5949776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8604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>
                <a:solidFill>
                  <a:srgbClr val="333399"/>
                </a:solidFill>
              </a:rPr>
              <a:t>简单赋值</a:t>
            </a:r>
            <a:br>
              <a:rPr lang="en-US" altLang="zh-CN" sz="4000"/>
            </a:br>
            <a:r>
              <a:rPr lang="en-US" altLang="zh-CN" sz="4000">
                <a:ea typeface="宋体" pitchFamily="2" charset="-122"/>
              </a:rPr>
              <a:t>Simple Assignment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F79909D3-DC36-44B0-BFF6-3F923DD8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6588"/>
            <a:ext cx="7239000" cy="2817812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zh-CN" altLang="en-US" sz="3200" dirty="0">
                <a:solidFill>
                  <a:srgbClr val="333399"/>
                </a:solidFill>
                <a:ea typeface="宋体" pitchFamily="2" charset="-122"/>
              </a:rPr>
              <a:t>语法形式</a:t>
            </a:r>
            <a:r>
              <a:rPr lang="en-US" altLang="zh-CN" sz="3200" dirty="0">
                <a:solidFill>
                  <a:srgbClr val="333399"/>
                </a:solidFill>
                <a:ea typeface="宋体" pitchFamily="2" charset="-122"/>
              </a:rPr>
              <a:t>:</a:t>
            </a:r>
          </a:p>
          <a:p>
            <a:pPr>
              <a:buFont typeface="Monotype Sorts" charset="2"/>
              <a:buNone/>
              <a:defRPr/>
            </a:pP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4000" b="0" dirty="0">
                <a:solidFill>
                  <a:srgbClr val="FF0000"/>
                </a:solidFill>
                <a:ea typeface="宋体" pitchFamily="2" charset="-122"/>
              </a:rPr>
              <a:t>  		</a:t>
            </a:r>
            <a:r>
              <a:rPr lang="zh-CN" altLang="en-US" sz="4000" dirty="0">
                <a:solidFill>
                  <a:srgbClr val="FF0000"/>
                </a:solidFill>
                <a:ea typeface="宋体" pitchFamily="2" charset="-122"/>
              </a:rPr>
              <a:t>变量     </a:t>
            </a:r>
            <a:r>
              <a:rPr lang="en-US" altLang="zh-CN" sz="4000" dirty="0">
                <a:solidFill>
                  <a:srgbClr val="333399"/>
                </a:solidFill>
                <a:ea typeface="宋体" pitchFamily="2" charset="-122"/>
              </a:rPr>
              <a:t>=</a:t>
            </a:r>
            <a:r>
              <a:rPr lang="en-US" altLang="zh-CN" sz="4000" dirty="0">
                <a:solidFill>
                  <a:srgbClr val="FF0000"/>
                </a:solidFill>
                <a:ea typeface="宋体" pitchFamily="2" charset="-122"/>
              </a:rPr>
              <a:t>     </a:t>
            </a:r>
            <a:r>
              <a:rPr lang="zh-CN" altLang="en-US" sz="4000" dirty="0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 sz="4000" dirty="0">
                <a:solidFill>
                  <a:srgbClr val="FF0000"/>
                </a:solidFill>
                <a:ea typeface="宋体" pitchFamily="2" charset="-122"/>
              </a:rPr>
              <a:t> ;</a:t>
            </a:r>
          </a:p>
          <a:p>
            <a:pPr>
              <a:buFont typeface="Monotype Sorts" charset="2"/>
              <a:buNone/>
              <a:defRPr/>
            </a:pP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7026557-AFE5-4031-829A-90679A6B618C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3078163"/>
            <a:ext cx="5334000" cy="2084387"/>
            <a:chOff x="1392" y="1920"/>
            <a:chExt cx="3360" cy="1896"/>
          </a:xfrm>
        </p:grpSpPr>
        <p:sp>
          <p:nvSpPr>
            <p:cNvPr id="281605" name="Oval 5">
              <a:extLst>
                <a:ext uri="{FF2B5EF4-FFF2-40B4-BE49-F238E27FC236}">
                  <a16:creationId xmlns:a16="http://schemas.microsoft.com/office/drawing/2014/main" id="{53D70925-0C14-422F-B3FC-58936333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20"/>
              <a:ext cx="240" cy="38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1606" name="Freeform 6">
              <a:extLst>
                <a:ext uri="{FF2B5EF4-FFF2-40B4-BE49-F238E27FC236}">
                  <a16:creationId xmlns:a16="http://schemas.microsoft.com/office/drawing/2014/main" id="{0C5A1E46-C7CA-46C1-88CE-C4075C7DE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304"/>
              <a:ext cx="1824" cy="1056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144" y="480"/>
                </a:cxn>
                <a:cxn ang="0">
                  <a:pos x="576" y="576"/>
                </a:cxn>
                <a:cxn ang="0">
                  <a:pos x="1584" y="768"/>
                </a:cxn>
                <a:cxn ang="0">
                  <a:pos x="1824" y="0"/>
                </a:cxn>
              </a:cxnLst>
              <a:rect l="0" t="0" r="r" b="b"/>
              <a:pathLst>
                <a:path w="1824" h="1056">
                  <a:moveTo>
                    <a:pt x="0" y="1056"/>
                  </a:moveTo>
                  <a:cubicBezTo>
                    <a:pt x="24" y="808"/>
                    <a:pt x="48" y="560"/>
                    <a:pt x="144" y="480"/>
                  </a:cubicBezTo>
                  <a:cubicBezTo>
                    <a:pt x="240" y="400"/>
                    <a:pt x="336" y="528"/>
                    <a:pt x="576" y="576"/>
                  </a:cubicBezTo>
                  <a:cubicBezTo>
                    <a:pt x="816" y="624"/>
                    <a:pt x="1376" y="864"/>
                    <a:pt x="1584" y="768"/>
                  </a:cubicBezTo>
                  <a:cubicBezTo>
                    <a:pt x="1792" y="672"/>
                    <a:pt x="1808" y="336"/>
                    <a:pt x="1824" y="0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1607" name="Text Box 7">
              <a:extLst>
                <a:ext uri="{FF2B5EF4-FFF2-40B4-BE49-F238E27FC236}">
                  <a16:creationId xmlns:a16="http://schemas.microsoft.com/office/drawing/2014/main" id="{D5EF5AD8-2BE8-4109-A85D-9A6C60CA5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39"/>
              <a:ext cx="3264" cy="477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不要忘记这个分号</a:t>
              </a:r>
              <a:r>
                <a:rPr lang="en-US" altLang="zh-CN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!!</a:t>
              </a:r>
            </a:p>
          </p:txBody>
        </p:sp>
      </p:grpSp>
      <p:sp>
        <p:nvSpPr>
          <p:cNvPr id="281608" name="Rectangle 8">
            <a:extLst>
              <a:ext uri="{FF2B5EF4-FFF2-40B4-BE49-F238E27FC236}">
                <a16:creationId xmlns:a16="http://schemas.microsoft.com/office/drawing/2014/main" id="{16E6D93A-EA10-4D47-830C-1520C248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22605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每一条赋值语句都需要它</a:t>
            </a:r>
            <a:endParaRPr lang="en-US" altLang="zh-CN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3">
            <a:extLst>
              <a:ext uri="{FF2B5EF4-FFF2-40B4-BE49-F238E27FC236}">
                <a16:creationId xmlns:a16="http://schemas.microsoft.com/office/drawing/2014/main" id="{5738B81A-33D4-4950-BEF2-811190E19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852613"/>
            <a:ext cx="8077200" cy="44275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main( ) 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    float  price, discount, total;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    printf(“Buying price : “);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    scanf(“%f”, &amp;price);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    printf(“\nDiscount rate :  “);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    scanf(“%f”, &amp;discount);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    total = price * discount;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    printf(“The total price is %.2f\n”, total);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zh-CN" altLang="en-US" sz="2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2628" name="Line 4">
            <a:extLst>
              <a:ext uri="{FF2B5EF4-FFF2-40B4-BE49-F238E27FC236}">
                <a16:creationId xmlns:a16="http://schemas.microsoft.com/office/drawing/2014/main" id="{D8ECB8D2-DD05-43A2-B09E-5AF5A09D9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0480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629" name="Line 5">
            <a:extLst>
              <a:ext uri="{FF2B5EF4-FFF2-40B4-BE49-F238E27FC236}">
                <a16:creationId xmlns:a16="http://schemas.microsoft.com/office/drawing/2014/main" id="{F93D9C50-FA81-48B8-B273-896C75DEC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4290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630" name="Line 6">
            <a:extLst>
              <a:ext uri="{FF2B5EF4-FFF2-40B4-BE49-F238E27FC236}">
                <a16:creationId xmlns:a16="http://schemas.microsoft.com/office/drawing/2014/main" id="{3D5E0DD6-31A2-4032-93D6-7C7F96B09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631" name="Line 7">
            <a:extLst>
              <a:ext uri="{FF2B5EF4-FFF2-40B4-BE49-F238E27FC236}">
                <a16:creationId xmlns:a16="http://schemas.microsoft.com/office/drawing/2014/main" id="{6A32E3B3-7105-41C5-A019-B4CA9BFF2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038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632" name="Text Box 8">
            <a:extLst>
              <a:ext uri="{FF2B5EF4-FFF2-40B4-BE49-F238E27FC236}">
                <a16:creationId xmlns:a16="http://schemas.microsoft.com/office/drawing/2014/main" id="{BE8C3223-C21F-4F00-A905-DCE92E0F0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4572000" cy="1768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Buying price: _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 b="0">
              <a:solidFill>
                <a:schemeClr val="bg1"/>
              </a:solidFill>
            </a:endParaRPr>
          </a:p>
        </p:txBody>
      </p:sp>
      <p:sp>
        <p:nvSpPr>
          <p:cNvPr id="282633" name="Line 9">
            <a:extLst>
              <a:ext uri="{FF2B5EF4-FFF2-40B4-BE49-F238E27FC236}">
                <a16:creationId xmlns:a16="http://schemas.microsoft.com/office/drawing/2014/main" id="{837BDDE9-4CAB-4144-89BE-2789C2781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19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634" name="Line 10">
            <a:extLst>
              <a:ext uri="{FF2B5EF4-FFF2-40B4-BE49-F238E27FC236}">
                <a16:creationId xmlns:a16="http://schemas.microsoft.com/office/drawing/2014/main" id="{353F421C-6EE5-41EE-97B5-CC1211B2D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724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636" name="Line 12">
            <a:extLst>
              <a:ext uri="{FF2B5EF4-FFF2-40B4-BE49-F238E27FC236}">
                <a16:creationId xmlns:a16="http://schemas.microsoft.com/office/drawing/2014/main" id="{C3F743AE-011E-4DC9-BF3B-95A6D468F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5084763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B883774D-89E8-4C74-8C68-4FFA309BB80A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057400"/>
            <a:ext cx="2362200" cy="1900238"/>
            <a:chOff x="3984" y="1296"/>
            <a:chExt cx="1488" cy="1197"/>
          </a:xfrm>
        </p:grpSpPr>
        <p:grpSp>
          <p:nvGrpSpPr>
            <p:cNvPr id="92184" name="Group 14">
              <a:extLst>
                <a:ext uri="{FF2B5EF4-FFF2-40B4-BE49-F238E27FC236}">
                  <a16:creationId xmlns:a16="http://schemas.microsoft.com/office/drawing/2014/main" id="{0C2B13A9-C647-4BF8-B974-EBC290746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728"/>
              <a:ext cx="1488" cy="333"/>
              <a:chOff x="3984" y="1728"/>
              <a:chExt cx="1488" cy="333"/>
            </a:xfrm>
          </p:grpSpPr>
          <p:sp>
            <p:nvSpPr>
              <p:cNvPr id="92191" name="Text Box 15">
                <a:extLst>
                  <a:ext uri="{FF2B5EF4-FFF2-40B4-BE49-F238E27FC236}">
                    <a16:creationId xmlns:a16="http://schemas.microsoft.com/office/drawing/2014/main" id="{FFA2A2FF-1149-4CD6-BBB9-F68B5FF9A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731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discount</a:t>
                </a:r>
              </a:p>
            </p:txBody>
          </p:sp>
          <p:sp>
            <p:nvSpPr>
              <p:cNvPr id="92192" name="Text Box 16">
                <a:extLst>
                  <a:ext uri="{FF2B5EF4-FFF2-40B4-BE49-F238E27FC236}">
                    <a16:creationId xmlns:a16="http://schemas.microsoft.com/office/drawing/2014/main" id="{DF9B561E-9967-4B45-95E2-580CFC6BAC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672" cy="33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??</a:t>
                </a:r>
              </a:p>
            </p:txBody>
          </p:sp>
        </p:grpSp>
        <p:grpSp>
          <p:nvGrpSpPr>
            <p:cNvPr id="92185" name="Group 17">
              <a:extLst>
                <a:ext uri="{FF2B5EF4-FFF2-40B4-BE49-F238E27FC236}">
                  <a16:creationId xmlns:a16="http://schemas.microsoft.com/office/drawing/2014/main" id="{7EA70C8D-EFE0-424F-977D-E6D4CBC6C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296"/>
              <a:ext cx="1200" cy="333"/>
              <a:chOff x="4272" y="1296"/>
              <a:chExt cx="1200" cy="333"/>
            </a:xfrm>
          </p:grpSpPr>
          <p:sp>
            <p:nvSpPr>
              <p:cNvPr id="92189" name="Text Box 18">
                <a:extLst>
                  <a:ext uri="{FF2B5EF4-FFF2-40B4-BE49-F238E27FC236}">
                    <a16:creationId xmlns:a16="http://schemas.microsoft.com/office/drawing/2014/main" id="{57CDD4C6-F2FC-4D7E-AF10-CF95C8059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296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price</a:t>
                </a:r>
              </a:p>
            </p:txBody>
          </p:sp>
          <p:sp>
            <p:nvSpPr>
              <p:cNvPr id="92190" name="Text Box 19">
                <a:extLst>
                  <a:ext uri="{FF2B5EF4-FFF2-40B4-BE49-F238E27FC236}">
                    <a16:creationId xmlns:a16="http://schemas.microsoft.com/office/drawing/2014/main" id="{495F3B32-CD30-47F5-96D5-2E9A2C21A0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296"/>
                <a:ext cx="672" cy="33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??</a:t>
                </a:r>
              </a:p>
            </p:txBody>
          </p:sp>
        </p:grpSp>
        <p:grpSp>
          <p:nvGrpSpPr>
            <p:cNvPr id="92186" name="Group 20">
              <a:extLst>
                <a:ext uri="{FF2B5EF4-FFF2-40B4-BE49-F238E27FC236}">
                  <a16:creationId xmlns:a16="http://schemas.microsoft.com/office/drawing/2014/main" id="{414ADB39-14A2-4F74-9D6E-D85306ADC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160"/>
              <a:ext cx="1488" cy="333"/>
              <a:chOff x="3984" y="2160"/>
              <a:chExt cx="1488" cy="333"/>
            </a:xfrm>
          </p:grpSpPr>
          <p:sp>
            <p:nvSpPr>
              <p:cNvPr id="92187" name="Text Box 21">
                <a:extLst>
                  <a:ext uri="{FF2B5EF4-FFF2-40B4-BE49-F238E27FC236}">
                    <a16:creationId xmlns:a16="http://schemas.microsoft.com/office/drawing/2014/main" id="{94F6A2E5-4A44-4C3B-8B92-DA7FBC5D9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160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2"/>
                    </a:solidFill>
                  </a:rPr>
                  <a:t>      </a:t>
                </a:r>
                <a:r>
                  <a:rPr lang="en-US" altLang="zh-CN" sz="2400">
                    <a:solidFill>
                      <a:schemeClr val="tx2"/>
                    </a:solidFill>
                  </a:rPr>
                  <a:t>total</a:t>
                </a:r>
              </a:p>
            </p:txBody>
          </p:sp>
          <p:sp>
            <p:nvSpPr>
              <p:cNvPr id="92188" name="Text Box 22">
                <a:extLst>
                  <a:ext uri="{FF2B5EF4-FFF2-40B4-BE49-F238E27FC236}">
                    <a16:creationId xmlns:a16="http://schemas.microsoft.com/office/drawing/2014/main" id="{3E0D3E79-176E-4D30-9C77-C4EBEEC8D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160"/>
                <a:ext cx="672" cy="33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??</a:t>
                </a:r>
              </a:p>
            </p:txBody>
          </p:sp>
        </p:grp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8D402F9E-44BA-44D3-87EF-708831697A2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0"/>
            <a:ext cx="4572000" cy="2586038"/>
            <a:chOff x="2880" y="0"/>
            <a:chExt cx="2880" cy="1629"/>
          </a:xfrm>
        </p:grpSpPr>
        <p:sp>
          <p:nvSpPr>
            <p:cNvPr id="92182" name="Text Box 24">
              <a:extLst>
                <a:ext uri="{FF2B5EF4-FFF2-40B4-BE49-F238E27FC236}">
                  <a16:creationId xmlns:a16="http://schemas.microsoft.com/office/drawing/2014/main" id="{CDEF2A06-CF28-4258-A43B-1923F13F6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0"/>
              <a:ext cx="2880" cy="11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Buying price: 10.00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_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 b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92183" name="Text Box 25">
              <a:extLst>
                <a:ext uri="{FF2B5EF4-FFF2-40B4-BE49-F238E27FC236}">
                  <a16:creationId xmlns:a16="http://schemas.microsoft.com/office/drawing/2014/main" id="{6F8BA937-50B0-4C1B-BCAF-BD571E95D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296"/>
              <a:ext cx="672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10.00</a:t>
              </a:r>
            </a:p>
          </p:txBody>
        </p:sp>
      </p:grpSp>
      <p:sp>
        <p:nvSpPr>
          <p:cNvPr id="282650" name="Text Box 26">
            <a:extLst>
              <a:ext uri="{FF2B5EF4-FFF2-40B4-BE49-F238E27FC236}">
                <a16:creationId xmlns:a16="http://schemas.microsoft.com/office/drawing/2014/main" id="{E32ED807-3B18-4922-82A7-247F8610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-15875"/>
            <a:ext cx="4572000" cy="1768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Buying price: 10.00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Discount rate: _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 b="0">
              <a:solidFill>
                <a:schemeClr val="bg1"/>
              </a:solidFill>
            </a:endParaRP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B5874652-3802-4E2C-A363-040798015D8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0"/>
            <a:ext cx="4572000" cy="3276600"/>
            <a:chOff x="2880" y="0"/>
            <a:chExt cx="2880" cy="2064"/>
          </a:xfrm>
        </p:grpSpPr>
        <p:sp>
          <p:nvSpPr>
            <p:cNvPr id="92180" name="Text Box 28">
              <a:extLst>
                <a:ext uri="{FF2B5EF4-FFF2-40B4-BE49-F238E27FC236}">
                  <a16:creationId xmlns:a16="http://schemas.microsoft.com/office/drawing/2014/main" id="{D2F508C0-A539-4248-A0A4-110EF3582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0"/>
              <a:ext cx="2880" cy="11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Buying price: 10.00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Discount rate: 0.25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_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92181" name="Text Box 29">
              <a:extLst>
                <a:ext uri="{FF2B5EF4-FFF2-40B4-BE49-F238E27FC236}">
                  <a16:creationId xmlns:a16="http://schemas.microsoft.com/office/drawing/2014/main" id="{BADB4245-4A84-4CF3-83A9-1DF8B0042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731"/>
              <a:ext cx="672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0.25</a:t>
              </a:r>
            </a:p>
          </p:txBody>
        </p:sp>
      </p:grpSp>
      <p:sp>
        <p:nvSpPr>
          <p:cNvPr id="282654" name="Text Box 30">
            <a:extLst>
              <a:ext uri="{FF2B5EF4-FFF2-40B4-BE49-F238E27FC236}">
                <a16:creationId xmlns:a16="http://schemas.microsoft.com/office/drawing/2014/main" id="{79E689E1-85A9-47B8-9396-A5A0A479E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429000"/>
            <a:ext cx="1066800" cy="5286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2.50</a:t>
            </a:r>
          </a:p>
        </p:txBody>
      </p:sp>
      <p:sp>
        <p:nvSpPr>
          <p:cNvPr id="282655" name="Text Box 31">
            <a:extLst>
              <a:ext uri="{FF2B5EF4-FFF2-40B4-BE49-F238E27FC236}">
                <a16:creationId xmlns:a16="http://schemas.microsoft.com/office/drawing/2014/main" id="{2DF5FB4C-A356-4D7D-9E78-6252E35A9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0"/>
            <a:ext cx="4500562" cy="1768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Buying price: 10.00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Discount rate: 0.25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_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0">
              <a:solidFill>
                <a:schemeClr val="bg1"/>
              </a:solidFill>
            </a:endParaRPr>
          </a:p>
        </p:txBody>
      </p:sp>
      <p:sp>
        <p:nvSpPr>
          <p:cNvPr id="282656" name="Text Box 32">
            <a:extLst>
              <a:ext uri="{FF2B5EF4-FFF2-40B4-BE49-F238E27FC236}">
                <a16:creationId xmlns:a16="http://schemas.microsoft.com/office/drawing/2014/main" id="{45DB9585-7A9F-4AC6-998A-AA2AA5F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875"/>
            <a:ext cx="4371975" cy="1708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Buying price: 10.00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Discount rate: 0.25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The total price is 2.50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_</a:t>
            </a:r>
            <a:endParaRPr lang="en-US" altLang="zh-CN" sz="2000" b="0">
              <a:solidFill>
                <a:schemeClr val="bg1"/>
              </a:solidFill>
            </a:endParaRPr>
          </a:p>
        </p:txBody>
      </p:sp>
      <p:sp>
        <p:nvSpPr>
          <p:cNvPr id="92178" name="Rectangle 33">
            <a:extLst>
              <a:ext uri="{FF2B5EF4-FFF2-40B4-BE49-F238E27FC236}">
                <a16:creationId xmlns:a16="http://schemas.microsoft.com/office/drawing/2014/main" id="{54AAB1EC-23CC-4400-8E68-9FB69229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175" y="1125538"/>
            <a:ext cx="21034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7" rIns="92075" bIns="46037">
            <a:spAutoFit/>
          </a:bodyPr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282659" name="Rectangle 35">
            <a:extLst>
              <a:ext uri="{FF2B5EF4-FFF2-40B4-BE49-F238E27FC236}">
                <a16:creationId xmlns:a16="http://schemas.microsoft.com/office/drawing/2014/main" id="{5507FA07-475D-4C32-9F44-F4BF868DE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8650" y="860425"/>
            <a:ext cx="7797800" cy="839788"/>
          </a:xfrm>
        </p:spPr>
        <p:txBody>
          <a:bodyPr/>
          <a:lstStyle/>
          <a:p>
            <a:pPr algn="l">
              <a:defRPr/>
            </a:pPr>
            <a:r>
              <a:rPr lang="zh-CN" altLang="en-US" sz="4000"/>
              <a:t>简单赋值</a:t>
            </a:r>
            <a:br>
              <a:rPr lang="en-US" altLang="zh-CN" sz="4000"/>
            </a:br>
            <a:r>
              <a:rPr lang="en-US" altLang="zh-CN" sz="4000"/>
              <a:t>Simple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2" grpId="0" animBg="1" autoUpdateAnimBg="0"/>
      <p:bldP spid="282650" grpId="0" animBg="1" autoUpdateAnimBg="0"/>
      <p:bldP spid="282654" grpId="0" animBg="1" autoUpdateAnimBg="0"/>
      <p:bldP spid="282655" grpId="0" animBg="1" autoUpdateAnimBg="0"/>
      <p:bldP spid="282656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8C02AE46-10AC-435E-88CE-B025FF8AA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8382000" cy="25146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zh-CN" altLang="en-US" sz="3200" dirty="0">
                <a:solidFill>
                  <a:srgbClr val="333399"/>
                </a:solidFill>
                <a:ea typeface="宋体" pitchFamily="2" charset="-122"/>
              </a:rPr>
              <a:t>语法形式</a:t>
            </a:r>
            <a:r>
              <a:rPr lang="en-US" altLang="zh-CN" sz="3200" dirty="0">
                <a:solidFill>
                  <a:srgbClr val="333399"/>
                </a:solidFill>
                <a:ea typeface="宋体" pitchFamily="2" charset="-122"/>
              </a:rPr>
              <a:t>:</a:t>
            </a:r>
          </a:p>
          <a:p>
            <a:pPr>
              <a:buFont typeface="Monotype Sorts" charset="2"/>
              <a:buNone/>
              <a:defRPr/>
            </a:pP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rgbClr val="FF0000"/>
                </a:solidFill>
                <a:ea typeface="宋体" pitchFamily="2" charset="-122"/>
              </a:rPr>
              <a:t>    变量</a:t>
            </a:r>
            <a:r>
              <a:rPr lang="en-US" altLang="zh-CN" sz="4000" dirty="0">
                <a:solidFill>
                  <a:srgbClr val="FF0000"/>
                </a:solidFill>
                <a:ea typeface="宋体" pitchFamily="2" charset="-122"/>
              </a:rPr>
              <a:t>1   </a:t>
            </a:r>
            <a:r>
              <a:rPr lang="en-US" altLang="zh-CN" sz="4000" dirty="0">
                <a:solidFill>
                  <a:srgbClr val="333399"/>
                </a:solidFill>
                <a:ea typeface="宋体" pitchFamily="2" charset="-122"/>
              </a:rPr>
              <a:t>=</a:t>
            </a:r>
            <a:r>
              <a:rPr lang="en-US" altLang="zh-CN" sz="4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ea typeface="宋体" pitchFamily="2" charset="-122"/>
              </a:rPr>
              <a:t>变量</a:t>
            </a:r>
            <a:r>
              <a:rPr lang="en-US" altLang="zh-CN" sz="4000" dirty="0">
                <a:solidFill>
                  <a:srgbClr val="FF0000"/>
                </a:solidFill>
                <a:ea typeface="宋体" pitchFamily="2" charset="-122"/>
              </a:rPr>
              <a:t>2   </a:t>
            </a:r>
            <a:r>
              <a:rPr lang="en-US" altLang="zh-CN" sz="4000" dirty="0">
                <a:solidFill>
                  <a:srgbClr val="333399"/>
                </a:solidFill>
                <a:ea typeface="宋体" pitchFamily="2" charset="-122"/>
              </a:rPr>
              <a:t>=</a:t>
            </a:r>
            <a:r>
              <a:rPr lang="en-US" altLang="zh-CN" sz="4000" dirty="0">
                <a:solidFill>
                  <a:srgbClr val="FF0000"/>
                </a:solidFill>
                <a:ea typeface="宋体" pitchFamily="2" charset="-122"/>
              </a:rPr>
              <a:t>   </a:t>
            </a:r>
            <a:r>
              <a:rPr lang="zh-CN" altLang="en-US" sz="4000" dirty="0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 sz="4000" dirty="0">
                <a:solidFill>
                  <a:srgbClr val="FF0000"/>
                </a:solidFill>
                <a:ea typeface="宋体" pitchFamily="2" charset="-122"/>
              </a:rPr>
              <a:t> ;</a:t>
            </a:r>
          </a:p>
          <a:p>
            <a:pPr>
              <a:buFont typeface="Monotype Sorts" charset="2"/>
              <a:buNone/>
              <a:defRPr/>
            </a:pP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A6F50F0F-73CD-4644-B13D-889918411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930275"/>
            <a:ext cx="7772400" cy="914400"/>
          </a:xfrm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4000" dirty="0"/>
              <a:t>多重赋值</a:t>
            </a:r>
            <a:br>
              <a:rPr lang="zh-CN" altLang="en-US" sz="4000" dirty="0"/>
            </a:br>
            <a:r>
              <a:rPr lang="en-US" altLang="zh-CN" sz="4000" dirty="0">
                <a:ea typeface="宋体" pitchFamily="2" charset="-122"/>
              </a:rPr>
              <a:t>Multiple Assignment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1D56ED9-8F9D-47CF-AFE6-1FBF9170C2A1}"/>
              </a:ext>
            </a:extLst>
          </p:cNvPr>
          <p:cNvGrpSpPr>
            <a:grpSpLocks/>
          </p:cNvGrpSpPr>
          <p:nvPr/>
        </p:nvGrpSpPr>
        <p:grpSpPr bwMode="auto">
          <a:xfrm>
            <a:off x="3863975" y="3068638"/>
            <a:ext cx="5334000" cy="2774950"/>
            <a:chOff x="1392" y="1920"/>
            <a:chExt cx="3360" cy="1748"/>
          </a:xfrm>
        </p:grpSpPr>
        <p:sp>
          <p:nvSpPr>
            <p:cNvPr id="283653" name="Oval 5">
              <a:extLst>
                <a:ext uri="{FF2B5EF4-FFF2-40B4-BE49-F238E27FC236}">
                  <a16:creationId xmlns:a16="http://schemas.microsoft.com/office/drawing/2014/main" id="{C0451D8A-9B27-492C-A717-25DC6158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20"/>
              <a:ext cx="240" cy="38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54" name="Freeform 6">
              <a:extLst>
                <a:ext uri="{FF2B5EF4-FFF2-40B4-BE49-F238E27FC236}">
                  <a16:creationId xmlns:a16="http://schemas.microsoft.com/office/drawing/2014/main" id="{94FD84B8-C100-496A-B170-883E849C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304"/>
              <a:ext cx="1824" cy="1056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144" y="480"/>
                </a:cxn>
                <a:cxn ang="0">
                  <a:pos x="576" y="576"/>
                </a:cxn>
                <a:cxn ang="0">
                  <a:pos x="1584" y="768"/>
                </a:cxn>
                <a:cxn ang="0">
                  <a:pos x="1824" y="0"/>
                </a:cxn>
              </a:cxnLst>
              <a:rect l="0" t="0" r="r" b="b"/>
              <a:pathLst>
                <a:path w="1824" h="1056">
                  <a:moveTo>
                    <a:pt x="0" y="1056"/>
                  </a:moveTo>
                  <a:cubicBezTo>
                    <a:pt x="24" y="808"/>
                    <a:pt x="48" y="560"/>
                    <a:pt x="144" y="480"/>
                  </a:cubicBezTo>
                  <a:cubicBezTo>
                    <a:pt x="240" y="400"/>
                    <a:pt x="336" y="528"/>
                    <a:pt x="576" y="576"/>
                  </a:cubicBezTo>
                  <a:cubicBezTo>
                    <a:pt x="816" y="624"/>
                    <a:pt x="1376" y="864"/>
                    <a:pt x="1584" y="768"/>
                  </a:cubicBezTo>
                  <a:cubicBezTo>
                    <a:pt x="1792" y="672"/>
                    <a:pt x="1808" y="336"/>
                    <a:pt x="1824" y="0"/>
                  </a:cubicBezTo>
                </a:path>
              </a:pathLst>
            </a:custGeom>
            <a:noFill/>
            <a:ln w="254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55" name="Text Box 7">
              <a:extLst>
                <a:ext uri="{FF2B5EF4-FFF2-40B4-BE49-F238E27FC236}">
                  <a16:creationId xmlns:a16="http://schemas.microsoft.com/office/drawing/2014/main" id="{D336220A-3837-4DB8-9F24-73216B43B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38"/>
              <a:ext cx="3264" cy="33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不要忘记这个分号</a:t>
              </a:r>
              <a:r>
                <a:rPr lang="en-US" altLang="zh-CN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!!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AA264D4C-FC66-4E60-8264-F0A35C60F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标识符命名 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5AC04F6B-0A3F-443B-B0CA-2C4137A71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3900" y="1268413"/>
            <a:ext cx="7989888" cy="518477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变量名，函数名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由英文字母、数字和下划线组成，大小写敏感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不可以</a:t>
            </a: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是数字开头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直观，见名知意，便于记忆和阅读</a:t>
            </a:r>
          </a:p>
          <a:p>
            <a:pPr lvl="1">
              <a:lnSpc>
                <a:spcPct val="85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最好使用英文单词或其组合</a:t>
            </a:r>
          </a:p>
          <a:p>
            <a:pPr lvl="1">
              <a:lnSpc>
                <a:spcPct val="85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切忌使用汉语拼音 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下划线和大小写通常用来增强可读性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variablename</a:t>
            </a:r>
            <a:endParaRPr lang="en-US" altLang="zh-CN" sz="20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lvl="1">
              <a:lnSpc>
                <a:spcPct val="85000"/>
              </a:lnSpc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variable_name</a:t>
            </a:r>
            <a:endParaRPr lang="en-US" altLang="zh-CN" sz="20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lvl="1">
              <a:lnSpc>
                <a:spcPct val="85000"/>
              </a:lnSpc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variableName</a:t>
            </a:r>
            <a:endParaRPr lang="en-US" altLang="zh-CN" sz="20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5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不允许使用关键字作为标识符的名字</a:t>
            </a:r>
            <a:r>
              <a:rPr lang="zh-CN" altLang="en-US" dirty="0">
                <a:ea typeface="宋体" pitchFamily="2" charset="-122"/>
              </a:rPr>
              <a:t> 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, float, for, while, if</a:t>
            </a:r>
            <a:r>
              <a:rPr lang="zh-CN" altLang="en-US" sz="2000" dirty="0">
                <a:ea typeface="宋体" pitchFamily="2" charset="-122"/>
              </a:rPr>
              <a:t>等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sz="2400" dirty="0">
                <a:solidFill>
                  <a:srgbClr val="000099"/>
                </a:solidFill>
                <a:ea typeface="宋体" pitchFamily="2" charset="-122"/>
              </a:rPr>
              <a:t>某些功能的变量采用习惯命名</a:t>
            </a:r>
          </a:p>
          <a:p>
            <a:pPr lvl="1">
              <a:lnSpc>
                <a:spcPct val="85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zh-CN" altLang="en-US" sz="2000" dirty="0">
                <a:ea typeface="宋体" pitchFamily="2" charset="-122"/>
              </a:rPr>
              <a:t>语句所采用的循环变量习惯用</a:t>
            </a:r>
            <a:r>
              <a:rPr lang="en-US" altLang="zh-CN" sz="20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, j, k</a:t>
            </a:r>
          </a:p>
        </p:txBody>
      </p:sp>
      <p:sp>
        <p:nvSpPr>
          <p:cNvPr id="199684" name="Line 4">
            <a:extLst>
              <a:ext uri="{FF2B5EF4-FFF2-40B4-BE49-F238E27FC236}">
                <a16:creationId xmlns:a16="http://schemas.microsoft.com/office/drawing/2014/main" id="{06F409A6-846E-4B85-9405-F4A23ED6A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3860800"/>
            <a:ext cx="17272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9685" name="Line 5">
            <a:extLst>
              <a:ext uri="{FF2B5EF4-FFF2-40B4-BE49-F238E27FC236}">
                <a16:creationId xmlns:a16="http://schemas.microsoft.com/office/drawing/2014/main" id="{E80DE675-2D4C-4B3D-A3CB-0726203611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5" y="3860800"/>
            <a:ext cx="17272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9686" name="Freeform 6">
            <a:extLst>
              <a:ext uri="{FF2B5EF4-FFF2-40B4-BE49-F238E27FC236}">
                <a16:creationId xmlns:a16="http://schemas.microsoft.com/office/drawing/2014/main" id="{D19BFBF1-714F-4496-A494-A59AACC77202}"/>
              </a:ext>
            </a:extLst>
          </p:cNvPr>
          <p:cNvSpPr>
            <a:spLocks/>
          </p:cNvSpPr>
          <p:nvPr/>
        </p:nvSpPr>
        <p:spPr bwMode="auto">
          <a:xfrm>
            <a:off x="5232400" y="4146550"/>
            <a:ext cx="504825" cy="288925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91" y="182"/>
              </a:cxn>
              <a:cxn ang="0">
                <a:pos x="318" y="0"/>
              </a:cxn>
            </a:cxnLst>
            <a:rect l="0" t="0" r="r" b="b"/>
            <a:pathLst>
              <a:path w="318" h="182">
                <a:moveTo>
                  <a:pt x="0" y="46"/>
                </a:moveTo>
                <a:lnTo>
                  <a:pt x="91" y="182"/>
                </a:lnTo>
                <a:lnTo>
                  <a:pt x="31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9687" name="Freeform 7">
            <a:extLst>
              <a:ext uri="{FF2B5EF4-FFF2-40B4-BE49-F238E27FC236}">
                <a16:creationId xmlns:a16="http://schemas.microsoft.com/office/drawing/2014/main" id="{7602ED7E-314A-45A6-8C04-29B8DDF4F75B}"/>
              </a:ext>
            </a:extLst>
          </p:cNvPr>
          <p:cNvSpPr>
            <a:spLocks/>
          </p:cNvSpPr>
          <p:nvPr/>
        </p:nvSpPr>
        <p:spPr bwMode="auto">
          <a:xfrm>
            <a:off x="5232400" y="4435475"/>
            <a:ext cx="504825" cy="288925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91" y="182"/>
              </a:cxn>
              <a:cxn ang="0">
                <a:pos x="318" y="0"/>
              </a:cxn>
            </a:cxnLst>
            <a:rect l="0" t="0" r="r" b="b"/>
            <a:pathLst>
              <a:path w="318" h="182">
                <a:moveTo>
                  <a:pt x="0" y="46"/>
                </a:moveTo>
                <a:lnTo>
                  <a:pt x="91" y="182"/>
                </a:lnTo>
                <a:lnTo>
                  <a:pt x="31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9688" name="AutoShape 8">
            <a:extLst>
              <a:ext uri="{FF2B5EF4-FFF2-40B4-BE49-F238E27FC236}">
                <a16:creationId xmlns:a16="http://schemas.microsoft.com/office/drawing/2014/main" id="{10C273E7-A395-4C44-8639-E817F87C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3" y="3573463"/>
            <a:ext cx="2266950" cy="1079500"/>
          </a:xfrm>
          <a:prstGeom prst="cloudCallout">
            <a:avLst>
              <a:gd name="adj1" fmla="val -86903"/>
              <a:gd name="adj2" fmla="val 475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4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Windows </a:t>
            </a:r>
            <a:r>
              <a:rPr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风格</a:t>
            </a:r>
          </a:p>
        </p:txBody>
      </p:sp>
      <p:sp>
        <p:nvSpPr>
          <p:cNvPr id="199689" name="AutoShape 9">
            <a:extLst>
              <a:ext uri="{FF2B5EF4-FFF2-40B4-BE49-F238E27FC236}">
                <a16:creationId xmlns:a16="http://schemas.microsoft.com/office/drawing/2014/main" id="{244004FA-6C69-4AA1-8454-78EE2356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2565400"/>
            <a:ext cx="1943100" cy="1008063"/>
          </a:xfrm>
          <a:prstGeom prst="cloudCallout">
            <a:avLst>
              <a:gd name="adj1" fmla="val -165440"/>
              <a:gd name="adj2" fmla="val 11063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4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UNIX </a:t>
            </a:r>
            <a:r>
              <a:rPr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风格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8" grpId="0" animBg="1"/>
      <p:bldP spid="19968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DBDA7680-5730-4680-B141-D0E69216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1952625"/>
            <a:ext cx="7899400" cy="457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urier New" panose="02070309020205020404" pitchFamily="49" charset="0"/>
              </a:rPr>
              <a:t>int number, total;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urier New" panose="02070309020205020404" pitchFamily="49" charset="0"/>
              </a:rPr>
              <a:t>float start_x, start_y;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urier New" panose="02070309020205020404" pitchFamily="49" charset="0"/>
              </a:rPr>
              <a:t>. . . 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urier New" panose="02070309020205020404" pitchFamily="49" charset="0"/>
              </a:rPr>
              <a:t>number = total = 0;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Courier New" panose="02070309020205020404" pitchFamily="49" charset="0"/>
              </a:rPr>
              <a:t>start_x = start_y = 100.0;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2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4675" name="Line 3">
            <a:extLst>
              <a:ext uri="{FF2B5EF4-FFF2-40B4-BE49-F238E27FC236}">
                <a16:creationId xmlns:a16="http://schemas.microsoft.com/office/drawing/2014/main" id="{6206A402-F294-4103-BDC9-AE17A3756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3" y="29432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4676" name="Line 4">
            <a:extLst>
              <a:ext uri="{FF2B5EF4-FFF2-40B4-BE49-F238E27FC236}">
                <a16:creationId xmlns:a16="http://schemas.microsoft.com/office/drawing/2014/main" id="{AFAACAEC-C63B-43C8-B6D8-47D156FF1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3" y="34766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4677" name="Line 5">
            <a:extLst>
              <a:ext uri="{FF2B5EF4-FFF2-40B4-BE49-F238E27FC236}">
                <a16:creationId xmlns:a16="http://schemas.microsoft.com/office/drawing/2014/main" id="{22DC24A4-4E5D-4CFC-8B06-FBCAA6100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3" y="47720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4678" name="Line 6">
            <a:extLst>
              <a:ext uri="{FF2B5EF4-FFF2-40B4-BE49-F238E27FC236}">
                <a16:creationId xmlns:a16="http://schemas.microsoft.com/office/drawing/2014/main" id="{3F3A805A-440F-4656-A522-DC646C1EA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3" y="53816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9762005-ED69-4728-A41D-D6DB73F1AB2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2333625"/>
            <a:ext cx="2286000" cy="1214438"/>
            <a:chOff x="4032" y="1296"/>
            <a:chExt cx="1440" cy="765"/>
          </a:xfrm>
        </p:grpSpPr>
        <p:grpSp>
          <p:nvGrpSpPr>
            <p:cNvPr id="94231" name="Group 8">
              <a:extLst>
                <a:ext uri="{FF2B5EF4-FFF2-40B4-BE49-F238E27FC236}">
                  <a16:creationId xmlns:a16="http://schemas.microsoft.com/office/drawing/2014/main" id="{59E74ACC-F989-4E6C-8F68-A06D4D510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728"/>
              <a:ext cx="1200" cy="333"/>
              <a:chOff x="4272" y="1728"/>
              <a:chExt cx="1200" cy="333"/>
            </a:xfrm>
          </p:grpSpPr>
          <p:sp>
            <p:nvSpPr>
              <p:cNvPr id="94235" name="Text Box 9">
                <a:extLst>
                  <a:ext uri="{FF2B5EF4-FFF2-40B4-BE49-F238E27FC236}">
                    <a16:creationId xmlns:a16="http://schemas.microsoft.com/office/drawing/2014/main" id="{2BC74E47-AE6B-402B-8475-5A0C903E9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731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total</a:t>
                </a:r>
              </a:p>
            </p:txBody>
          </p:sp>
          <p:sp>
            <p:nvSpPr>
              <p:cNvPr id="94236" name="Text Box 10">
                <a:extLst>
                  <a:ext uri="{FF2B5EF4-FFF2-40B4-BE49-F238E27FC236}">
                    <a16:creationId xmlns:a16="http://schemas.microsoft.com/office/drawing/2014/main" id="{11EBAD91-75C7-46F2-8FAC-30839686D2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672" cy="33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??</a:t>
                </a:r>
              </a:p>
            </p:txBody>
          </p:sp>
        </p:grpSp>
        <p:grpSp>
          <p:nvGrpSpPr>
            <p:cNvPr id="94232" name="Group 11">
              <a:extLst>
                <a:ext uri="{FF2B5EF4-FFF2-40B4-BE49-F238E27FC236}">
                  <a16:creationId xmlns:a16="http://schemas.microsoft.com/office/drawing/2014/main" id="{91BBFD76-217A-47B4-AA46-C5FAA3E5F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296"/>
              <a:ext cx="1440" cy="333"/>
              <a:chOff x="4032" y="1296"/>
              <a:chExt cx="1440" cy="333"/>
            </a:xfrm>
          </p:grpSpPr>
          <p:sp>
            <p:nvSpPr>
              <p:cNvPr id="94233" name="Text Box 12">
                <a:extLst>
                  <a:ext uri="{FF2B5EF4-FFF2-40B4-BE49-F238E27FC236}">
                    <a16:creationId xmlns:a16="http://schemas.microsoft.com/office/drawing/2014/main" id="{E2CD20B8-7F2A-4C94-A572-2709F4BD0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296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number</a:t>
                </a:r>
              </a:p>
            </p:txBody>
          </p:sp>
          <p:sp>
            <p:nvSpPr>
              <p:cNvPr id="94234" name="Text Box 13">
                <a:extLst>
                  <a:ext uri="{FF2B5EF4-FFF2-40B4-BE49-F238E27FC236}">
                    <a16:creationId xmlns:a16="http://schemas.microsoft.com/office/drawing/2014/main" id="{EBDD405B-6372-486F-9BAC-7D92B4022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296"/>
                <a:ext cx="672" cy="33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??</a:t>
                </a:r>
              </a:p>
            </p:txBody>
          </p:sp>
        </p:grp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CE840CD7-8F64-4885-8BEF-600901952F3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705225"/>
            <a:ext cx="2209800" cy="1290638"/>
            <a:chOff x="4080" y="2160"/>
            <a:chExt cx="1392" cy="813"/>
          </a:xfrm>
        </p:grpSpPr>
        <p:grpSp>
          <p:nvGrpSpPr>
            <p:cNvPr id="94225" name="Group 15">
              <a:extLst>
                <a:ext uri="{FF2B5EF4-FFF2-40B4-BE49-F238E27FC236}">
                  <a16:creationId xmlns:a16="http://schemas.microsoft.com/office/drawing/2014/main" id="{9BCB9EED-EFDD-4608-B3F4-E1D73E61C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160"/>
              <a:ext cx="1392" cy="333"/>
              <a:chOff x="4080" y="2160"/>
              <a:chExt cx="1392" cy="333"/>
            </a:xfrm>
          </p:grpSpPr>
          <p:sp>
            <p:nvSpPr>
              <p:cNvPr id="94229" name="Text Box 16">
                <a:extLst>
                  <a:ext uri="{FF2B5EF4-FFF2-40B4-BE49-F238E27FC236}">
                    <a16:creationId xmlns:a16="http://schemas.microsoft.com/office/drawing/2014/main" id="{E79B9B19-F377-4187-9442-22E1A3FCD8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160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start_x</a:t>
                </a:r>
              </a:p>
            </p:txBody>
          </p:sp>
          <p:sp>
            <p:nvSpPr>
              <p:cNvPr id="94230" name="Text Box 17">
                <a:extLst>
                  <a:ext uri="{FF2B5EF4-FFF2-40B4-BE49-F238E27FC236}">
                    <a16:creationId xmlns:a16="http://schemas.microsoft.com/office/drawing/2014/main" id="{6E612FB6-98AE-48CB-B1FE-6057560C6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160"/>
                <a:ext cx="672" cy="33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??</a:t>
                </a:r>
              </a:p>
            </p:txBody>
          </p:sp>
        </p:grpSp>
        <p:grpSp>
          <p:nvGrpSpPr>
            <p:cNvPr id="94226" name="Group 18">
              <a:extLst>
                <a:ext uri="{FF2B5EF4-FFF2-40B4-BE49-F238E27FC236}">
                  <a16:creationId xmlns:a16="http://schemas.microsoft.com/office/drawing/2014/main" id="{52D220E7-4CF6-45BF-BB73-78643F7B0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640"/>
              <a:ext cx="1392" cy="333"/>
              <a:chOff x="4080" y="2640"/>
              <a:chExt cx="1392" cy="333"/>
            </a:xfrm>
          </p:grpSpPr>
          <p:sp>
            <p:nvSpPr>
              <p:cNvPr id="94227" name="Text Box 19">
                <a:extLst>
                  <a:ext uri="{FF2B5EF4-FFF2-40B4-BE49-F238E27FC236}">
                    <a16:creationId xmlns:a16="http://schemas.microsoft.com/office/drawing/2014/main" id="{FDA941B5-29DF-49D6-89F8-7F57BC2C3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640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start_y</a:t>
                </a:r>
              </a:p>
            </p:txBody>
          </p:sp>
          <p:sp>
            <p:nvSpPr>
              <p:cNvPr id="94228" name="Text Box 20">
                <a:extLst>
                  <a:ext uri="{FF2B5EF4-FFF2-40B4-BE49-F238E27FC236}">
                    <a16:creationId xmlns:a16="http://schemas.microsoft.com/office/drawing/2014/main" id="{F20BF5B8-4426-469C-A1A2-097714456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40"/>
                <a:ext cx="672" cy="33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??</a:t>
                </a:r>
              </a:p>
            </p:txBody>
          </p:sp>
        </p:grpSp>
      </p:grpSp>
      <p:grpSp>
        <p:nvGrpSpPr>
          <p:cNvPr id="8" name="Group 21">
            <a:extLst>
              <a:ext uri="{FF2B5EF4-FFF2-40B4-BE49-F238E27FC236}">
                <a16:creationId xmlns:a16="http://schemas.microsoft.com/office/drawing/2014/main" id="{71FCC563-A1F8-4F32-95FF-1D472F9DE834}"/>
              </a:ext>
            </a:extLst>
          </p:cNvPr>
          <p:cNvGrpSpPr>
            <a:grpSpLocks/>
          </p:cNvGrpSpPr>
          <p:nvPr/>
        </p:nvGrpSpPr>
        <p:grpSpPr bwMode="auto">
          <a:xfrm>
            <a:off x="9144000" y="2333625"/>
            <a:ext cx="1066800" cy="1214438"/>
            <a:chOff x="4800" y="1296"/>
            <a:chExt cx="672" cy="765"/>
          </a:xfrm>
        </p:grpSpPr>
        <p:sp>
          <p:nvSpPr>
            <p:cNvPr id="94223" name="Text Box 22">
              <a:extLst>
                <a:ext uri="{FF2B5EF4-FFF2-40B4-BE49-F238E27FC236}">
                  <a16:creationId xmlns:a16="http://schemas.microsoft.com/office/drawing/2014/main" id="{E5214E5A-680A-49D6-A842-FADFB6C69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296"/>
              <a:ext cx="672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224" name="Text Box 23">
              <a:extLst>
                <a:ext uri="{FF2B5EF4-FFF2-40B4-BE49-F238E27FC236}">
                  <a16:creationId xmlns:a16="http://schemas.microsoft.com/office/drawing/2014/main" id="{00587D7D-872A-454B-80D6-58851A0A3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728"/>
              <a:ext cx="672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:a16="http://schemas.microsoft.com/office/drawing/2014/main" id="{DBEABA70-37E0-4972-B2F2-8797F5C1BB7B}"/>
              </a:ext>
            </a:extLst>
          </p:cNvPr>
          <p:cNvGrpSpPr>
            <a:grpSpLocks/>
          </p:cNvGrpSpPr>
          <p:nvPr/>
        </p:nvGrpSpPr>
        <p:grpSpPr bwMode="auto">
          <a:xfrm>
            <a:off x="9144000" y="3705225"/>
            <a:ext cx="1066800" cy="1290638"/>
            <a:chOff x="4800" y="2160"/>
            <a:chExt cx="672" cy="813"/>
          </a:xfrm>
        </p:grpSpPr>
        <p:sp>
          <p:nvSpPr>
            <p:cNvPr id="94221" name="Text Box 25">
              <a:extLst>
                <a:ext uri="{FF2B5EF4-FFF2-40B4-BE49-F238E27FC236}">
                  <a16:creationId xmlns:a16="http://schemas.microsoft.com/office/drawing/2014/main" id="{8D04B85B-0CAF-43BA-9775-F04E3DE72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160"/>
              <a:ext cx="672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100.0</a:t>
              </a:r>
            </a:p>
          </p:txBody>
        </p:sp>
        <p:sp>
          <p:nvSpPr>
            <p:cNvPr id="94222" name="Text Box 26">
              <a:extLst>
                <a:ext uri="{FF2B5EF4-FFF2-40B4-BE49-F238E27FC236}">
                  <a16:creationId xmlns:a16="http://schemas.microsoft.com/office/drawing/2014/main" id="{13A77984-748D-4313-BBB3-C1253C1B1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2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100.0</a:t>
              </a:r>
            </a:p>
          </p:txBody>
        </p:sp>
      </p:grpSp>
      <p:sp>
        <p:nvSpPr>
          <p:cNvPr id="284701" name="Rectangle 29">
            <a:extLst>
              <a:ext uri="{FF2B5EF4-FFF2-40B4-BE49-F238E27FC236}">
                <a16:creationId xmlns:a16="http://schemas.microsoft.com/office/drawing/2014/main" id="{0E377EC8-A09E-4A2B-954B-5A5260E3D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930275"/>
            <a:ext cx="7772400" cy="914400"/>
          </a:xfrm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4000"/>
              <a:t>多重赋值</a:t>
            </a:r>
            <a:br>
              <a:rPr lang="zh-CN" altLang="en-US" sz="4000"/>
            </a:br>
            <a:r>
              <a:rPr lang="en-US" altLang="zh-CN" sz="4000"/>
              <a:t>Multiple Assignment</a:t>
            </a:r>
          </a:p>
        </p:txBody>
      </p:sp>
      <p:sp>
        <p:nvSpPr>
          <p:cNvPr id="284702" name="AutoShape 30">
            <a:extLst>
              <a:ext uri="{FF2B5EF4-FFF2-40B4-BE49-F238E27FC236}">
                <a16:creationId xmlns:a16="http://schemas.microsoft.com/office/drawing/2014/main" id="{928F8F47-9D77-4802-8E9E-FEA454D9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5949950"/>
            <a:ext cx="3671887" cy="576263"/>
          </a:xfrm>
          <a:prstGeom prst="cloudCallout">
            <a:avLst>
              <a:gd name="adj1" fmla="val -25185"/>
              <a:gd name="adj2" fmla="val -112259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从右向左赋值</a:t>
            </a:r>
            <a:endParaRPr lang="en-US" altLang="zh-CN" sz="240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0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>
            <a:extLst>
              <a:ext uri="{FF2B5EF4-FFF2-40B4-BE49-F238E27FC236}">
                <a16:creationId xmlns:a16="http://schemas.microsoft.com/office/drawing/2014/main" id="{76BE0E5F-E8DD-48A8-8A7C-61F0DA70C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8534400" cy="35353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语法形式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: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altLang="zh-CN" sz="2400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0" dirty="0">
                <a:solidFill>
                  <a:srgbClr val="FF0000"/>
                </a:solidFill>
                <a:ea typeface="宋体" pitchFamily="2" charset="-122"/>
              </a:rPr>
              <a:t>      </a:t>
            </a:r>
            <a:r>
              <a:rPr lang="zh-CN" altLang="en-US" sz="3600" dirty="0">
                <a:solidFill>
                  <a:srgbClr val="333399"/>
                </a:solidFill>
                <a:ea typeface="宋体" pitchFamily="2" charset="-122"/>
              </a:rPr>
              <a:t>变量</a:t>
            </a:r>
            <a:r>
              <a:rPr lang="en-US" altLang="zh-CN" sz="3600" dirty="0">
                <a:solidFill>
                  <a:srgbClr val="333399"/>
                </a:solidFill>
                <a:ea typeface="宋体" pitchFamily="2" charset="-122"/>
              </a:rPr>
              <a:t>x</a:t>
            </a:r>
            <a:r>
              <a:rPr lang="en-US" altLang="zh-CN" sz="3600" b="0" dirty="0">
                <a:solidFill>
                  <a:srgbClr val="FF0000"/>
                </a:solidFill>
                <a:ea typeface="宋体" pitchFamily="2" charset="-122"/>
              </a:rPr>
              <a:t>   =   </a:t>
            </a:r>
            <a:r>
              <a:rPr lang="zh-CN" altLang="en-US" sz="3600" dirty="0">
                <a:solidFill>
                  <a:srgbClr val="333399"/>
                </a:solidFill>
                <a:ea typeface="宋体" pitchFamily="2" charset="-122"/>
              </a:rPr>
              <a:t>变量</a:t>
            </a:r>
            <a:r>
              <a:rPr lang="en-US" altLang="zh-CN" sz="3600" dirty="0">
                <a:solidFill>
                  <a:srgbClr val="333399"/>
                </a:solidFill>
                <a:ea typeface="宋体" pitchFamily="2" charset="-122"/>
              </a:rPr>
              <a:t>x</a:t>
            </a:r>
            <a:r>
              <a:rPr lang="en-US" altLang="zh-CN" sz="3600" b="0" dirty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zh-CN" altLang="en-US" sz="3600" dirty="0">
                <a:solidFill>
                  <a:srgbClr val="FF0000"/>
                </a:solidFill>
                <a:ea typeface="宋体" pitchFamily="2" charset="-122"/>
              </a:rPr>
              <a:t>运算符</a:t>
            </a:r>
            <a:r>
              <a:rPr lang="en-US" altLang="zh-CN" sz="3600" i="1" dirty="0">
                <a:solidFill>
                  <a:srgbClr val="FF0000"/>
                </a:solidFill>
                <a:ea typeface="宋体" pitchFamily="2" charset="-122"/>
              </a:rPr>
              <a:t>op</a:t>
            </a:r>
            <a:r>
              <a:rPr lang="en-US" altLang="zh-CN" sz="3600" b="0" dirty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zh-CN" altLang="en-US" sz="3600" dirty="0">
                <a:solidFill>
                  <a:srgbClr val="333399"/>
                </a:solidFill>
                <a:ea typeface="宋体" pitchFamily="2" charset="-122"/>
              </a:rPr>
              <a:t>表达式</a:t>
            </a:r>
            <a:r>
              <a:rPr lang="en-US" altLang="zh-CN" sz="3600" b="0" dirty="0">
                <a:solidFill>
                  <a:srgbClr val="FF0000"/>
                </a:solidFill>
                <a:ea typeface="宋体" pitchFamily="2" charset="-122"/>
              </a:rPr>
              <a:t> 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3600" b="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FF0000"/>
                </a:solidFill>
                <a:ea typeface="宋体" pitchFamily="2" charset="-122"/>
              </a:rPr>
              <a:t>      </a:t>
            </a:r>
            <a:r>
              <a:rPr lang="zh-CN" altLang="en-US" sz="3600" dirty="0">
                <a:solidFill>
                  <a:srgbClr val="333399"/>
                </a:solidFill>
                <a:ea typeface="宋体" pitchFamily="2" charset="-122"/>
              </a:rPr>
              <a:t>变量</a:t>
            </a:r>
            <a:r>
              <a:rPr lang="en-US" altLang="zh-CN" sz="3600" dirty="0">
                <a:solidFill>
                  <a:srgbClr val="333399"/>
                </a:solidFill>
                <a:ea typeface="宋体" pitchFamily="2" charset="-122"/>
              </a:rPr>
              <a:t>x</a:t>
            </a:r>
            <a:r>
              <a:rPr lang="en-US" altLang="zh-CN" sz="3600" b="0" dirty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zh-CN" altLang="en-US" sz="3600" dirty="0">
                <a:solidFill>
                  <a:srgbClr val="FF0000"/>
                </a:solidFill>
                <a:ea typeface="宋体" pitchFamily="2" charset="-122"/>
              </a:rPr>
              <a:t>运算符</a:t>
            </a:r>
            <a:r>
              <a:rPr lang="en-US" altLang="zh-CN" sz="3600" i="1" dirty="0">
                <a:solidFill>
                  <a:srgbClr val="FF0000"/>
                </a:solidFill>
                <a:ea typeface="宋体" pitchFamily="2" charset="-122"/>
              </a:rPr>
              <a:t>op</a:t>
            </a:r>
            <a:r>
              <a:rPr lang="en-US" altLang="zh-CN" sz="3600" b="0" dirty="0">
                <a:solidFill>
                  <a:srgbClr val="FF0000"/>
                </a:solidFill>
                <a:ea typeface="宋体" pitchFamily="2" charset="-122"/>
              </a:rPr>
              <a:t>   =    </a:t>
            </a:r>
            <a:r>
              <a:rPr lang="zh-CN" altLang="en-US" sz="3600" dirty="0">
                <a:solidFill>
                  <a:srgbClr val="333399"/>
                </a:solidFill>
                <a:ea typeface="宋体" pitchFamily="2" charset="-122"/>
              </a:rPr>
              <a:t>表达式</a:t>
            </a:r>
            <a:r>
              <a:rPr lang="en-US" altLang="zh-CN" sz="3600" b="0" dirty="0">
                <a:solidFill>
                  <a:srgbClr val="FF0000"/>
                </a:solidFill>
                <a:ea typeface="宋体" pitchFamily="2" charset="-122"/>
              </a:rPr>
              <a:t>;</a:t>
            </a:r>
            <a:endParaRPr lang="zh-CN" altLang="en-US" sz="2400" b="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85700" name="Oval 4">
            <a:extLst>
              <a:ext uri="{FF2B5EF4-FFF2-40B4-BE49-F238E27FC236}">
                <a16:creationId xmlns:a16="http://schemas.microsoft.com/office/drawing/2014/main" id="{FA6A8EF9-17AE-4C00-82FA-0ACEE7762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892425"/>
            <a:ext cx="2160587" cy="838200"/>
          </a:xfrm>
          <a:prstGeom prst="ellipse">
            <a:avLst/>
          </a:prstGeom>
          <a:noFill/>
          <a:ln w="57150">
            <a:solidFill>
              <a:schemeClr val="tx2"/>
            </a:solidFill>
            <a:prstDash val="sysDot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701" name="Oval 5">
            <a:extLst>
              <a:ext uri="{FF2B5EF4-FFF2-40B4-BE49-F238E27FC236}">
                <a16:creationId xmlns:a16="http://schemas.microsoft.com/office/drawing/2014/main" id="{A094B906-E186-489C-88D6-2697EEBF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951163"/>
            <a:ext cx="685800" cy="762000"/>
          </a:xfrm>
          <a:prstGeom prst="ellipse">
            <a:avLst/>
          </a:prstGeom>
          <a:noFill/>
          <a:ln w="57150">
            <a:solidFill>
              <a:schemeClr val="tx2"/>
            </a:solidFill>
            <a:prstDash val="sysDot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285702" name="Oval 6">
            <a:extLst>
              <a:ext uri="{FF2B5EF4-FFF2-40B4-BE49-F238E27FC236}">
                <a16:creationId xmlns:a16="http://schemas.microsoft.com/office/drawing/2014/main" id="{EBD47815-722F-47EC-B472-6505E01E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454525"/>
            <a:ext cx="2881312" cy="990600"/>
          </a:xfrm>
          <a:prstGeom prst="ellipse">
            <a:avLst/>
          </a:prstGeom>
          <a:noFill/>
          <a:ln w="57150">
            <a:solidFill>
              <a:schemeClr val="tx2"/>
            </a:solidFill>
            <a:prstDash val="sysDot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704" name="Rectangle 8">
            <a:extLst>
              <a:ext uri="{FF2B5EF4-FFF2-40B4-BE49-F238E27FC236}">
                <a16:creationId xmlns:a16="http://schemas.microsoft.com/office/drawing/2014/main" id="{DDB590A2-6A20-403F-9C88-7B9D18B9A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930275"/>
            <a:ext cx="7772400" cy="914400"/>
          </a:xfrm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4000">
                <a:solidFill>
                  <a:srgbClr val="333399"/>
                </a:solidFill>
              </a:rPr>
              <a:t>简写的复合赋值</a:t>
            </a:r>
            <a:br>
              <a:rPr lang="en-US" altLang="zh-CN" sz="4000"/>
            </a:br>
            <a:r>
              <a:rPr lang="en-US" altLang="zh-CN" sz="4000"/>
              <a:t>Shorthand Assignment</a:t>
            </a:r>
          </a:p>
        </p:txBody>
      </p:sp>
      <p:sp>
        <p:nvSpPr>
          <p:cNvPr id="285705" name="Rectangle 9">
            <a:extLst>
              <a:ext uri="{FF2B5EF4-FFF2-40B4-BE49-F238E27FC236}">
                <a16:creationId xmlns:a16="http://schemas.microsoft.com/office/drawing/2014/main" id="{D41F60FF-B1BB-4C86-878F-1175F142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5868988"/>
            <a:ext cx="7231062" cy="439737"/>
          </a:xfrm>
          <a:prstGeom prst="rect">
            <a:avLst/>
          </a:prstGeom>
          <a:noFill/>
          <a:ln w="57150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这种形式看起来更直观，且执行效率一般也更高一些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nimBg="1"/>
      <p:bldP spid="285701" grpId="0" animBg="1"/>
      <p:bldP spid="285702" grpId="0" animBg="1"/>
      <p:bldP spid="28570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5AF8A26F-392F-406E-8A4A-14F19A0E7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6213" y="1981200"/>
            <a:ext cx="7772400" cy="16002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Monotype Sorts" charset="2"/>
              <a:buNone/>
              <a:defRPr/>
            </a:pPr>
            <a:r>
              <a:rPr lang="zh-CN" altLang="en-US" sz="2400" dirty="0">
                <a:solidFill>
                  <a:srgbClr val="333399"/>
                </a:solidFill>
                <a:ea typeface="宋体" pitchFamily="2" charset="-122"/>
              </a:rPr>
              <a:t>如果右边的表达式中出现左边的变量名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45EAAD07-95D8-453B-BF3A-C271C407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7681913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</a:rPr>
              <a:t>例</a:t>
            </a:r>
            <a:r>
              <a:rPr lang="en-US" altLang="zh-CN" sz="32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3000">
                <a:solidFill>
                  <a:srgbClr val="FF0000"/>
                </a:solidFill>
              </a:rPr>
              <a:t>num</a:t>
            </a:r>
            <a:r>
              <a:rPr lang="en-US" altLang="zh-CN" sz="3000">
                <a:solidFill>
                  <a:schemeClr val="tx1"/>
                </a:solidFill>
              </a:rPr>
              <a:t> = </a:t>
            </a:r>
            <a:r>
              <a:rPr lang="en-US" altLang="zh-CN" sz="3000">
                <a:solidFill>
                  <a:srgbClr val="FF0000"/>
                </a:solidFill>
              </a:rPr>
              <a:t>num</a:t>
            </a:r>
            <a:r>
              <a:rPr lang="en-US" altLang="zh-CN" sz="3000">
                <a:solidFill>
                  <a:schemeClr val="tx1"/>
                </a:solidFill>
              </a:rPr>
              <a:t> + 5;</a:t>
            </a:r>
          </a:p>
        </p:txBody>
      </p:sp>
      <p:grpSp>
        <p:nvGrpSpPr>
          <p:cNvPr id="96260" name="Group 4">
            <a:extLst>
              <a:ext uri="{FF2B5EF4-FFF2-40B4-BE49-F238E27FC236}">
                <a16:creationId xmlns:a16="http://schemas.microsoft.com/office/drawing/2014/main" id="{B772B2F8-61F7-4C28-8AAB-41236313085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505200"/>
            <a:ext cx="1828800" cy="528638"/>
            <a:chOff x="3984" y="2499"/>
            <a:chExt cx="1152" cy="333"/>
          </a:xfrm>
        </p:grpSpPr>
        <p:sp>
          <p:nvSpPr>
            <p:cNvPr id="96276" name="Text Box 5">
              <a:extLst>
                <a:ext uri="{FF2B5EF4-FFF2-40B4-BE49-F238E27FC236}">
                  <a16:creationId xmlns:a16="http://schemas.microsoft.com/office/drawing/2014/main" id="{075445DB-B51A-4F86-A1CE-61385B0A6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54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num</a:t>
              </a:r>
            </a:p>
          </p:txBody>
        </p:sp>
        <p:sp>
          <p:nvSpPr>
            <p:cNvPr id="96277" name="Text Box 6">
              <a:extLst>
                <a:ext uri="{FF2B5EF4-FFF2-40B4-BE49-F238E27FC236}">
                  <a16:creationId xmlns:a16="http://schemas.microsoft.com/office/drawing/2014/main" id="{0A6186B5-31BC-43DA-B2E3-017896594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499"/>
              <a:ext cx="672" cy="3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15</a:t>
              </a:r>
            </a:p>
          </p:txBody>
        </p:sp>
      </p:grpSp>
      <p:sp>
        <p:nvSpPr>
          <p:cNvPr id="286727" name="Rectangle 7">
            <a:extLst>
              <a:ext uri="{FF2B5EF4-FFF2-40B4-BE49-F238E27FC236}">
                <a16:creationId xmlns:a16="http://schemas.microsoft.com/office/drawing/2014/main" id="{2A459E6D-9E33-42CA-B1B1-182B0FFF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038600"/>
            <a:ext cx="1676400" cy="762000"/>
          </a:xfrm>
          <a:prstGeom prst="rect">
            <a:avLst/>
          </a:prstGeom>
          <a:noFill/>
          <a:ln w="571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28" name="Text Box 8">
            <a:extLst>
              <a:ext uri="{FF2B5EF4-FFF2-40B4-BE49-F238E27FC236}">
                <a16:creationId xmlns:a16="http://schemas.microsoft.com/office/drawing/2014/main" id="{46A68205-DF80-4732-BCF9-4D5A2087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14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15 + 5</a:t>
            </a:r>
          </a:p>
        </p:txBody>
      </p:sp>
      <p:sp>
        <p:nvSpPr>
          <p:cNvPr id="286729" name="Text Box 9">
            <a:extLst>
              <a:ext uri="{FF2B5EF4-FFF2-40B4-BE49-F238E27FC236}">
                <a16:creationId xmlns:a16="http://schemas.microsoft.com/office/drawing/2014/main" id="{AF0AC493-B6CC-437B-8E44-FFF1D4C71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662488"/>
            <a:ext cx="167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</a:p>
        </p:txBody>
      </p:sp>
      <p:sp>
        <p:nvSpPr>
          <p:cNvPr id="286730" name="Text Box 10">
            <a:extLst>
              <a:ext uri="{FF2B5EF4-FFF2-40B4-BE49-F238E27FC236}">
                <a16:creationId xmlns:a16="http://schemas.microsoft.com/office/drawing/2014/main" id="{2C8382CC-7A3D-471D-BD50-12D2FA157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05200"/>
            <a:ext cx="1066800" cy="5286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44C35C07-F2BB-4AA6-8F16-F70D4E9DB28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886200" cy="304800"/>
            <a:chOff x="1872" y="2592"/>
            <a:chExt cx="2448" cy="240"/>
          </a:xfrm>
        </p:grpSpPr>
        <p:sp>
          <p:nvSpPr>
            <p:cNvPr id="286732" name="Line 12">
              <a:extLst>
                <a:ext uri="{FF2B5EF4-FFF2-40B4-BE49-F238E27FC236}">
                  <a16:creationId xmlns:a16="http://schemas.microsoft.com/office/drawing/2014/main" id="{24BE2716-3D72-4842-8ED6-9E43E7CEC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592"/>
              <a:ext cx="0" cy="240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733" name="Line 13">
              <a:extLst>
                <a:ext uri="{FF2B5EF4-FFF2-40B4-BE49-F238E27FC236}">
                  <a16:creationId xmlns:a16="http://schemas.microsoft.com/office/drawing/2014/main" id="{25F9E2A7-F790-4F21-8902-E056ED22E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592"/>
              <a:ext cx="0" cy="240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734" name="Line 14">
              <a:extLst>
                <a:ext uri="{FF2B5EF4-FFF2-40B4-BE49-F238E27FC236}">
                  <a16:creationId xmlns:a16="http://schemas.microsoft.com/office/drawing/2014/main" id="{51A16898-C70E-4DC7-9EE9-AEF44A9E7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2592"/>
              <a:ext cx="2448" cy="0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86FDBFFC-8A7A-46CE-8072-0C4D4296364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038600"/>
            <a:ext cx="6553200" cy="990600"/>
            <a:chOff x="1008" y="2736"/>
            <a:chExt cx="4032" cy="624"/>
          </a:xfrm>
        </p:grpSpPr>
        <p:grpSp>
          <p:nvGrpSpPr>
            <p:cNvPr id="96268" name="Group 16">
              <a:extLst>
                <a:ext uri="{FF2B5EF4-FFF2-40B4-BE49-F238E27FC236}">
                  <a16:creationId xmlns:a16="http://schemas.microsoft.com/office/drawing/2014/main" id="{3885B407-54FA-48E3-A96E-A0B92F317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36"/>
              <a:ext cx="1248" cy="624"/>
              <a:chOff x="3792" y="2736"/>
              <a:chExt cx="1248" cy="624"/>
            </a:xfrm>
          </p:grpSpPr>
          <p:sp>
            <p:nvSpPr>
              <p:cNvPr id="286737" name="Line 17">
                <a:extLst>
                  <a:ext uri="{FF2B5EF4-FFF2-40B4-BE49-F238E27FC236}">
                    <a16:creationId xmlns:a16="http://schemas.microsoft.com/office/drawing/2014/main" id="{0B2D7E09-8F14-466A-A615-9511B1BE8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2736"/>
                <a:ext cx="0" cy="624"/>
              </a:xfrm>
              <a:prstGeom prst="line">
                <a:avLst/>
              </a:prstGeom>
              <a:noFill/>
              <a:ln w="57150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738" name="Line 18">
                <a:extLst>
                  <a:ext uri="{FF2B5EF4-FFF2-40B4-BE49-F238E27FC236}">
                    <a16:creationId xmlns:a16="http://schemas.microsoft.com/office/drawing/2014/main" id="{BDE67FE8-3FD0-4FF8-A73E-4056AF19D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3360"/>
                <a:ext cx="1248" cy="0"/>
              </a:xfrm>
              <a:prstGeom prst="line">
                <a:avLst/>
              </a:prstGeom>
              <a:noFill/>
              <a:ln w="57150">
                <a:solidFill>
                  <a:srgbClr val="003366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6739" name="Line 19">
              <a:extLst>
                <a:ext uri="{FF2B5EF4-FFF2-40B4-BE49-F238E27FC236}">
                  <a16:creationId xmlns:a16="http://schemas.microsoft.com/office/drawing/2014/main" id="{5B968730-35AB-441B-BDF7-E5D240BDE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3072"/>
              <a:ext cx="0" cy="288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740" name="Line 20">
              <a:extLst>
                <a:ext uri="{FF2B5EF4-FFF2-40B4-BE49-F238E27FC236}">
                  <a16:creationId xmlns:a16="http://schemas.microsoft.com/office/drawing/2014/main" id="{51473BEE-9DC5-44C6-B233-3D7CB9F66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8" y="3360"/>
              <a:ext cx="2064" cy="0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6743" name="Rectangle 23">
            <a:extLst>
              <a:ext uri="{FF2B5EF4-FFF2-40B4-BE49-F238E27FC236}">
                <a16:creationId xmlns:a16="http://schemas.microsoft.com/office/drawing/2014/main" id="{3112988B-862C-402B-B1E6-C75335019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930275"/>
            <a:ext cx="7772400" cy="914400"/>
          </a:xfrm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4000"/>
              <a:t>简写的复合赋值</a:t>
            </a:r>
            <a:br>
              <a:rPr lang="en-US" altLang="zh-CN" sz="4000"/>
            </a:br>
            <a:r>
              <a:rPr lang="en-US" altLang="zh-CN" sz="4000"/>
              <a:t>Shorthand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 animBg="1"/>
      <p:bldP spid="286728" grpId="0" autoUpdateAnimBg="0"/>
      <p:bldP spid="286729" grpId="0" autoUpdateAnimBg="0"/>
      <p:bldP spid="28673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5C05F72C-5377-43AF-A191-C6B4A16A2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6988" y="1973263"/>
            <a:ext cx="7416800" cy="16002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Monotype Sorts" charset="2"/>
              <a:buNone/>
              <a:defRPr/>
            </a:pPr>
            <a:r>
              <a:rPr lang="zh-CN" altLang="en-US" sz="2400" dirty="0">
                <a:solidFill>
                  <a:srgbClr val="333399"/>
                </a:solidFill>
                <a:ea typeface="宋体" pitchFamily="2" charset="-122"/>
              </a:rPr>
              <a:t>我们可以使用复合赋值运算符来表示</a:t>
            </a:r>
            <a:endParaRPr lang="en-US" altLang="zh-CN" sz="2400" dirty="0">
              <a:solidFill>
                <a:srgbClr val="333399"/>
              </a:solidFill>
              <a:ea typeface="宋体" pitchFamily="2" charset="-122"/>
            </a:endParaRPr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C12DA757-4D63-429E-A70A-05F7C5D9E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54363"/>
            <a:ext cx="7467600" cy="2362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</a:rPr>
              <a:t>例</a:t>
            </a:r>
            <a:r>
              <a:rPr lang="en-US" altLang="zh-CN" sz="32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3000">
                <a:solidFill>
                  <a:schemeClr val="tx1"/>
                </a:solidFill>
              </a:rPr>
              <a:t>num </a:t>
            </a:r>
            <a:r>
              <a:rPr lang="en-US" altLang="zh-CN" sz="3000">
                <a:solidFill>
                  <a:srgbClr val="FF0000"/>
                </a:solidFill>
              </a:rPr>
              <a:t>+=</a:t>
            </a:r>
            <a:r>
              <a:rPr lang="en-US" altLang="zh-CN" sz="3000">
                <a:solidFill>
                  <a:schemeClr val="tx1"/>
                </a:solidFill>
              </a:rPr>
              <a:t> 5;</a:t>
            </a:r>
          </a:p>
        </p:txBody>
      </p:sp>
      <p:sp>
        <p:nvSpPr>
          <p:cNvPr id="287748" name="Text Box 4">
            <a:extLst>
              <a:ext uri="{FF2B5EF4-FFF2-40B4-BE49-F238E27FC236}">
                <a16:creationId xmlns:a16="http://schemas.microsoft.com/office/drawing/2014/main" id="{9AF6E609-1C8E-4E4E-9631-0B24F27B9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70325"/>
            <a:ext cx="533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等价于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 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num + 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CB7499B-7757-4596-A900-1BAB70A185A2}"/>
              </a:ext>
            </a:extLst>
          </p:cNvPr>
          <p:cNvGrpSpPr>
            <a:grpSpLocks/>
          </p:cNvGrpSpPr>
          <p:nvPr/>
        </p:nvGrpSpPr>
        <p:grpSpPr bwMode="auto">
          <a:xfrm>
            <a:off x="3622675" y="3830638"/>
            <a:ext cx="5943600" cy="1662112"/>
            <a:chOff x="1296" y="2544"/>
            <a:chExt cx="3744" cy="1047"/>
          </a:xfrm>
        </p:grpSpPr>
        <p:sp>
          <p:nvSpPr>
            <p:cNvPr id="287750" name="Rectangle 6">
              <a:extLst>
                <a:ext uri="{FF2B5EF4-FFF2-40B4-BE49-F238E27FC236}">
                  <a16:creationId xmlns:a16="http://schemas.microsoft.com/office/drawing/2014/main" id="{506D95C3-D3F0-4409-B5C4-92BBAA420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336" cy="480"/>
            </a:xfrm>
            <a:prstGeom prst="rect">
              <a:avLst/>
            </a:prstGeom>
            <a:noFill/>
            <a:ln w="57150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751" name="Line 7">
              <a:extLst>
                <a:ext uri="{FF2B5EF4-FFF2-40B4-BE49-F238E27FC236}">
                  <a16:creationId xmlns:a16="http://schemas.microsoft.com/office/drawing/2014/main" id="{5281C1E0-829A-47DF-8015-45942FE05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3024"/>
              <a:ext cx="192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752" name="Text Box 8">
              <a:extLst>
                <a:ext uri="{FF2B5EF4-FFF2-40B4-BE49-F238E27FC236}">
                  <a16:creationId xmlns:a16="http://schemas.microsoft.com/office/drawing/2014/main" id="{D00D819B-F4E6-44FA-BD7A-3F44CC6B8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264"/>
              <a:ext cx="31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" pitchFamily="2" charset="2"/>
                </a:rPr>
                <a:t>复合赋值运算符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87756" name="Rectangle 12">
            <a:extLst>
              <a:ext uri="{FF2B5EF4-FFF2-40B4-BE49-F238E27FC236}">
                <a16:creationId xmlns:a16="http://schemas.microsoft.com/office/drawing/2014/main" id="{09E9A929-1C51-41D1-8F1B-21F96231A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930275"/>
            <a:ext cx="7772400" cy="914400"/>
          </a:xfrm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4000"/>
              <a:t>简写的复合赋值</a:t>
            </a:r>
            <a:br>
              <a:rPr lang="en-US" altLang="zh-CN" sz="4000"/>
            </a:br>
            <a:r>
              <a:rPr lang="en-US" altLang="zh-CN" sz="4000"/>
              <a:t>Shorthand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>
            <a:extLst>
              <a:ext uri="{FF2B5EF4-FFF2-40B4-BE49-F238E27FC236}">
                <a16:creationId xmlns:a16="http://schemas.microsoft.com/office/drawing/2014/main" id="{8A0C91BD-6595-4D05-A581-3E2394603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16113"/>
            <a:ext cx="7772400" cy="4392612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习题</a:t>
            </a:r>
            <a:r>
              <a:rPr lang="en-US" altLang="zh-CN">
                <a:solidFill>
                  <a:srgbClr val="333399"/>
                </a:solidFill>
                <a:ea typeface="宋体" pitchFamily="2" charset="-122"/>
              </a:rPr>
              <a:t>2.2(7)</a:t>
            </a: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已知 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int a = 3;</a:t>
            </a: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执行 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a += a -= a * a </a:t>
            </a: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后，变量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的值？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      a += a -= a * a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      a += a -= 9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      a += -6</a:t>
            </a: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a = -12</a:t>
            </a:r>
          </a:p>
          <a:p>
            <a:pPr>
              <a:buFont typeface="Monotype Sorts" charset="2"/>
              <a:buNone/>
              <a:defRPr/>
            </a:pPr>
            <a:endParaRPr lang="zh-CN" altLang="en-US">
              <a:solidFill>
                <a:srgbClr val="333399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zh-CN" altLang="en-US">
              <a:solidFill>
                <a:srgbClr val="333399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16420" name="Rectangle 4">
            <a:extLst>
              <a:ext uri="{FF2B5EF4-FFF2-40B4-BE49-F238E27FC236}">
                <a16:creationId xmlns:a16="http://schemas.microsoft.com/office/drawing/2014/main" id="{E9BFF5CD-4516-42B7-815C-C2172C4F0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930275"/>
            <a:ext cx="7772400" cy="914400"/>
          </a:xfrm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/>
              <a:t>简写的复合赋值</a:t>
            </a:r>
            <a:br>
              <a:rPr lang="en-US" altLang="zh-CN"/>
            </a:br>
            <a:r>
              <a:rPr lang="en-US" altLang="zh-CN"/>
              <a:t>Shorthand Assignment</a:t>
            </a:r>
          </a:p>
        </p:txBody>
      </p:sp>
      <p:sp>
        <p:nvSpPr>
          <p:cNvPr id="316421" name="Rectangle 5">
            <a:extLst>
              <a:ext uri="{FF2B5EF4-FFF2-40B4-BE49-F238E27FC236}">
                <a16:creationId xmlns:a16="http://schemas.microsoft.com/office/drawing/2014/main" id="{B392CD73-474C-4568-BBBC-8BD97F76F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3429000"/>
            <a:ext cx="1223962" cy="431800"/>
          </a:xfrm>
          <a:prstGeom prst="rect">
            <a:avLst/>
          </a:prstGeom>
          <a:noFill/>
          <a:ln w="571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22" name="Rectangle 6">
            <a:extLst>
              <a:ext uri="{FF2B5EF4-FFF2-40B4-BE49-F238E27FC236}">
                <a16:creationId xmlns:a16="http://schemas.microsoft.com/office/drawing/2014/main" id="{29A9836A-225A-43F2-ADCC-58712EA8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860800"/>
            <a:ext cx="1439863" cy="431800"/>
          </a:xfrm>
          <a:prstGeom prst="rect">
            <a:avLst/>
          </a:prstGeom>
          <a:noFill/>
          <a:ln w="571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23" name="Rectangle 7">
            <a:extLst>
              <a:ext uri="{FF2B5EF4-FFF2-40B4-BE49-F238E27FC236}">
                <a16:creationId xmlns:a16="http://schemas.microsoft.com/office/drawing/2014/main" id="{B6AE552F-B30A-43B7-B30B-3110F0A74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365625"/>
            <a:ext cx="1584325" cy="431800"/>
          </a:xfrm>
          <a:prstGeom prst="rect">
            <a:avLst/>
          </a:prstGeom>
          <a:noFill/>
          <a:ln w="571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24" name="Text Box 8">
            <a:extLst>
              <a:ext uri="{FF2B5EF4-FFF2-40B4-BE49-F238E27FC236}">
                <a16:creationId xmlns:a16="http://schemas.microsoft.com/office/drawing/2014/main" id="{642A5242-6B83-4E17-8E98-58FC76DD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3638550"/>
            <a:ext cx="792163" cy="51117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16425" name="Text Box 9">
            <a:extLst>
              <a:ext uri="{FF2B5EF4-FFF2-40B4-BE49-F238E27FC236}">
                <a16:creationId xmlns:a16="http://schemas.microsoft.com/office/drawing/2014/main" id="{F968295A-5823-4913-9F77-A6DB596F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3638550"/>
            <a:ext cx="792163" cy="51117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4650" indent="-374650" algn="ctr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-6</a:t>
            </a:r>
          </a:p>
        </p:txBody>
      </p:sp>
      <p:sp>
        <p:nvSpPr>
          <p:cNvPr id="316426" name="Text Box 10">
            <a:extLst>
              <a:ext uri="{FF2B5EF4-FFF2-40B4-BE49-F238E27FC236}">
                <a16:creationId xmlns:a16="http://schemas.microsoft.com/office/drawing/2014/main" id="{FF2D450D-ECD0-45CF-BFF9-3880022E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038" y="3638550"/>
            <a:ext cx="792162" cy="51117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4650" indent="-374650" algn="ctr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1" grpId="0" animBg="1"/>
      <p:bldP spid="316422" grpId="0" animBg="1"/>
      <p:bldP spid="3164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845D6F95-2A8A-4CC9-ACD1-843595FE7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16113"/>
            <a:ext cx="7772400" cy="4392612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习题</a:t>
            </a:r>
            <a:r>
              <a:rPr lang="en-US" altLang="zh-CN">
                <a:solidFill>
                  <a:srgbClr val="333399"/>
                </a:solidFill>
                <a:ea typeface="宋体" pitchFamily="2" charset="-122"/>
              </a:rPr>
              <a:t>2.2(7)</a:t>
            </a: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已知 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int a = 3;</a:t>
            </a: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执行 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a += a -= a *= a </a:t>
            </a: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后，变量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a</a:t>
            </a: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的值？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      a += a -= a *= a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      a += a -= 9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      a += 0</a:t>
            </a:r>
          </a:p>
          <a:p>
            <a:pPr>
              <a:buFont typeface="Monotype Sorts" charset="2"/>
              <a:buNone/>
              <a:defRPr/>
            </a:pPr>
            <a:r>
              <a:rPr lang="zh-CN" altLang="en-US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a = 0</a:t>
            </a:r>
          </a:p>
          <a:p>
            <a:pPr>
              <a:buFont typeface="Monotype Sorts" charset="2"/>
              <a:buNone/>
              <a:defRPr/>
            </a:pPr>
            <a:endParaRPr lang="zh-CN" altLang="en-US">
              <a:solidFill>
                <a:srgbClr val="333399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zh-CN" altLang="en-US">
              <a:solidFill>
                <a:srgbClr val="333399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E13CDDE7-038E-49C8-8C5F-E7BEA3A1D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930275"/>
            <a:ext cx="7772400" cy="914400"/>
          </a:xfrm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/>
              <a:t>简写的复合赋值</a:t>
            </a:r>
            <a:br>
              <a:rPr lang="en-US" altLang="zh-CN"/>
            </a:br>
            <a:r>
              <a:rPr lang="en-US" altLang="zh-CN"/>
              <a:t>Shorthand Assignment</a:t>
            </a:r>
          </a:p>
        </p:txBody>
      </p:sp>
      <p:sp>
        <p:nvSpPr>
          <p:cNvPr id="317444" name="Rectangle 4">
            <a:extLst>
              <a:ext uri="{FF2B5EF4-FFF2-40B4-BE49-F238E27FC236}">
                <a16:creationId xmlns:a16="http://schemas.microsoft.com/office/drawing/2014/main" id="{EC405366-8F65-47A5-9580-0B56D250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3429000"/>
            <a:ext cx="1382712" cy="431800"/>
          </a:xfrm>
          <a:prstGeom prst="rect">
            <a:avLst/>
          </a:prstGeom>
          <a:noFill/>
          <a:ln w="571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45" name="Rectangle 5">
            <a:extLst>
              <a:ext uri="{FF2B5EF4-FFF2-40B4-BE49-F238E27FC236}">
                <a16:creationId xmlns:a16="http://schemas.microsoft.com/office/drawing/2014/main" id="{980AD021-5206-420A-8FED-78ADD81F3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860800"/>
            <a:ext cx="1439863" cy="431800"/>
          </a:xfrm>
          <a:prstGeom prst="rect">
            <a:avLst/>
          </a:prstGeom>
          <a:noFill/>
          <a:ln w="571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46" name="Rectangle 6">
            <a:extLst>
              <a:ext uri="{FF2B5EF4-FFF2-40B4-BE49-F238E27FC236}">
                <a16:creationId xmlns:a16="http://schemas.microsoft.com/office/drawing/2014/main" id="{C640C1A0-2481-4292-B9D6-D1FB8602A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365625"/>
            <a:ext cx="1584325" cy="431800"/>
          </a:xfrm>
          <a:prstGeom prst="rect">
            <a:avLst/>
          </a:prstGeom>
          <a:noFill/>
          <a:ln w="5715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47" name="Text Box 7">
            <a:extLst>
              <a:ext uri="{FF2B5EF4-FFF2-40B4-BE49-F238E27FC236}">
                <a16:creationId xmlns:a16="http://schemas.microsoft.com/office/drawing/2014/main" id="{C487B877-7B89-4114-AD6F-9C90455D2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3638550"/>
            <a:ext cx="792163" cy="51117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17450" name="Text Box 10">
            <a:extLst>
              <a:ext uri="{FF2B5EF4-FFF2-40B4-BE49-F238E27FC236}">
                <a16:creationId xmlns:a16="http://schemas.microsoft.com/office/drawing/2014/main" id="{993EB8F0-B1AB-4766-A2D0-C695DE16F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3630613"/>
            <a:ext cx="792163" cy="51117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317448" name="Text Box 8">
            <a:extLst>
              <a:ext uri="{FF2B5EF4-FFF2-40B4-BE49-F238E27FC236}">
                <a16:creationId xmlns:a16="http://schemas.microsoft.com/office/drawing/2014/main" id="{5002F509-3ABF-4BDA-9C98-A4BD0DC5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3630613"/>
            <a:ext cx="792163" cy="51117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17449" name="Text Box 9">
            <a:extLst>
              <a:ext uri="{FF2B5EF4-FFF2-40B4-BE49-F238E27FC236}">
                <a16:creationId xmlns:a16="http://schemas.microsoft.com/office/drawing/2014/main" id="{C6112CB5-B17D-4101-90E3-B3272DA74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3630613"/>
            <a:ext cx="792163" cy="51117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/>
      <p:bldP spid="317445" grpId="0" animBg="1"/>
      <p:bldP spid="31744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802" name="Group 34">
            <a:extLst>
              <a:ext uri="{FF2B5EF4-FFF2-40B4-BE49-F238E27FC236}">
                <a16:creationId xmlns:a16="http://schemas.microsoft.com/office/drawing/2014/main" id="{05C98012-011F-4953-A0E9-C11738F5C1A2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854200"/>
          <a:ext cx="8382000" cy="3843338"/>
        </p:xfrm>
        <a:graphic>
          <a:graphicData uri="http://schemas.openxmlformats.org/drawingml/2006/table">
            <a:tbl>
              <a:tblPr/>
              <a:tblGrid>
                <a:gridCol w="230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复合运算符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表达式举例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描述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+=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= num + 5;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-=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= num –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*=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= num *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/=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/=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= num /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%=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%=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num = num % 5;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8805" name="Rectangle 37">
            <a:extLst>
              <a:ext uri="{FF2B5EF4-FFF2-40B4-BE49-F238E27FC236}">
                <a16:creationId xmlns:a16="http://schemas.microsoft.com/office/drawing/2014/main" id="{77A48034-795F-4CBC-8F51-8ABF26F6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30275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7" rIns="92075" bIns="46037" anchor="b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简写的复合赋值</a:t>
            </a:r>
            <a:b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</a:b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Shorthand Assignment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506FBDDC-F63F-41ED-9781-5F08B25BD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自动类型转换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1AD9192B-6DA1-4DD2-960E-1BC2B63CC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7538" y="1628775"/>
            <a:ext cx="8601075" cy="4611688"/>
          </a:xfrm>
        </p:spPr>
        <p:txBody>
          <a:bodyPr/>
          <a:lstStyle/>
          <a:p>
            <a:pPr>
              <a:lnSpc>
                <a:spcPct val="115000"/>
              </a:lnSpc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取值范围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小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的类型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赋值给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取值范围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大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的类型是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安全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的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反之是不安全的</a:t>
            </a:r>
          </a:p>
          <a:p>
            <a:pPr lvl="1">
              <a:lnSpc>
                <a:spcPct val="115000"/>
              </a:lnSpc>
              <a:defRPr/>
            </a:pPr>
            <a:r>
              <a:rPr lang="zh-CN" altLang="en-US" dirty="0">
                <a:ea typeface="宋体" pitchFamily="2" charset="-122"/>
              </a:rPr>
              <a:t>若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大</a:t>
            </a:r>
            <a:r>
              <a:rPr lang="zh-CN" altLang="en-US" dirty="0">
                <a:ea typeface="宋体" pitchFamily="2" charset="-122"/>
              </a:rPr>
              <a:t>类型的值在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小</a:t>
            </a:r>
            <a:r>
              <a:rPr lang="zh-CN" altLang="en-US" dirty="0">
                <a:ea typeface="宋体" pitchFamily="2" charset="-122"/>
              </a:rPr>
              <a:t>类型能容纳的范围之内，则平安无事</a:t>
            </a:r>
          </a:p>
          <a:p>
            <a:pPr lvl="1">
              <a:lnSpc>
                <a:spcPct val="115000"/>
              </a:lnSpc>
              <a:buFontTx/>
              <a:buNone/>
              <a:defRPr/>
            </a:pPr>
            <a:r>
              <a:rPr lang="zh-CN" altLang="en-US" dirty="0">
                <a:ea typeface="宋体" pitchFamily="2" charset="-122"/>
              </a:rPr>
              <a:t>     但是，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浮点数转为整数</a:t>
            </a:r>
            <a:r>
              <a:rPr lang="zh-CN" altLang="en-US" dirty="0">
                <a:ea typeface="宋体" pitchFamily="2" charset="-122"/>
              </a:rPr>
              <a:t>，会丢失小数部分，非四舍五入</a:t>
            </a:r>
          </a:p>
          <a:p>
            <a:pPr lvl="1">
              <a:lnSpc>
                <a:spcPct val="115000"/>
              </a:lnSpc>
              <a:defRPr/>
            </a:pPr>
            <a:r>
              <a:rPr lang="zh-CN" altLang="en-US" dirty="0">
                <a:ea typeface="宋体" pitchFamily="2" charset="-122"/>
              </a:rPr>
              <a:t>反之，转换后的结果必然是错误的，具体结果与机器和实现方式有关</a:t>
            </a:r>
          </a:p>
          <a:p>
            <a:pPr lvl="1">
              <a:lnSpc>
                <a:spcPct val="115000"/>
              </a:lnSpc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避免如此使用，好的编译器会发出警告</a:t>
            </a:r>
            <a:endParaRPr lang="en-US" altLang="zh-CN" dirty="0">
              <a:solidFill>
                <a:srgbClr val="3333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>
            <a:extLst>
              <a:ext uri="{FF2B5EF4-FFF2-40B4-BE49-F238E27FC236}">
                <a16:creationId xmlns:a16="http://schemas.microsoft.com/office/drawing/2014/main" id="{0D753C47-D49C-49D9-A012-F164AE637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389313"/>
            <a:ext cx="7920037" cy="3352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</a:rPr>
              <a:t> 		</a:t>
            </a:r>
            <a:r>
              <a:rPr lang="en-US" altLang="zh-CN" sz="2800">
                <a:solidFill>
                  <a:schemeClr val="tx1"/>
                </a:solidFill>
                <a:latin typeface="Courier New" panose="02070309020205020404" pitchFamily="49" charset="0"/>
              </a:rPr>
              <a:t>int x = 10;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		float y;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		y = (float)x;</a:t>
            </a:r>
          </a:p>
        </p:txBody>
      </p:sp>
      <p:sp>
        <p:nvSpPr>
          <p:cNvPr id="306180" name="Text Box 4">
            <a:extLst>
              <a:ext uri="{FF2B5EF4-FFF2-40B4-BE49-F238E27FC236}">
                <a16:creationId xmlns:a16="http://schemas.microsoft.com/office/drawing/2014/main" id="{074F4BA7-DFB6-44D6-AEEF-2263B828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56896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(float)10</a:t>
            </a:r>
          </a:p>
        </p:txBody>
      </p:sp>
      <p:sp>
        <p:nvSpPr>
          <p:cNvPr id="306181" name="Text Box 5">
            <a:extLst>
              <a:ext uri="{FF2B5EF4-FFF2-40B4-BE49-F238E27FC236}">
                <a16:creationId xmlns:a16="http://schemas.microsoft.com/office/drawing/2014/main" id="{70DEA77D-F7BC-48C2-A933-D7BEFE593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62230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10.000000</a:t>
            </a:r>
          </a:p>
        </p:txBody>
      </p:sp>
      <p:sp>
        <p:nvSpPr>
          <p:cNvPr id="306182" name="Rectangle 6">
            <a:extLst>
              <a:ext uri="{FF2B5EF4-FFF2-40B4-BE49-F238E27FC236}">
                <a16:creationId xmlns:a16="http://schemas.microsoft.com/office/drawing/2014/main" id="{AA7B00AC-BC78-41D0-AFDF-AFECC21D2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5065713"/>
            <a:ext cx="2232025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56DECFF-39FE-49F3-9A1F-4445BB04B501}"/>
              </a:ext>
            </a:extLst>
          </p:cNvPr>
          <p:cNvGrpSpPr>
            <a:grpSpLocks/>
          </p:cNvGrpSpPr>
          <p:nvPr/>
        </p:nvGrpSpPr>
        <p:grpSpPr bwMode="auto">
          <a:xfrm>
            <a:off x="7986713" y="4779963"/>
            <a:ext cx="2133600" cy="528637"/>
            <a:chOff x="3984" y="2304"/>
            <a:chExt cx="1152" cy="333"/>
          </a:xfrm>
        </p:grpSpPr>
        <p:sp>
          <p:nvSpPr>
            <p:cNvPr id="102418" name="Text Box 8">
              <a:extLst>
                <a:ext uri="{FF2B5EF4-FFF2-40B4-BE49-F238E27FC236}">
                  <a16:creationId xmlns:a16="http://schemas.microsoft.com/office/drawing/2014/main" id="{CE2E3CC7-B83E-484F-8ED9-39C378A48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49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102419" name="Text Box 9">
              <a:extLst>
                <a:ext uri="{FF2B5EF4-FFF2-40B4-BE49-F238E27FC236}">
                  <a16:creationId xmlns:a16="http://schemas.microsoft.com/office/drawing/2014/main" id="{DDD9F7BF-AEC2-4CE1-A760-99B52C47B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304"/>
              <a:ext cx="912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5EE9380B-D49A-4ACE-B8BE-31CA15D671A3}"/>
              </a:ext>
            </a:extLst>
          </p:cNvPr>
          <p:cNvGrpSpPr>
            <a:grpSpLocks/>
          </p:cNvGrpSpPr>
          <p:nvPr/>
        </p:nvGrpSpPr>
        <p:grpSpPr bwMode="auto">
          <a:xfrm>
            <a:off x="7986713" y="5537200"/>
            <a:ext cx="2133600" cy="528638"/>
            <a:chOff x="4080" y="2400"/>
            <a:chExt cx="1152" cy="333"/>
          </a:xfrm>
        </p:grpSpPr>
        <p:sp>
          <p:nvSpPr>
            <p:cNvPr id="102416" name="Text Box 11">
              <a:extLst>
                <a:ext uri="{FF2B5EF4-FFF2-40B4-BE49-F238E27FC236}">
                  <a16:creationId xmlns:a16="http://schemas.microsoft.com/office/drawing/2014/main" id="{BD8F7C34-B818-408B-B693-173E1E6D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45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102417" name="Text Box 12">
              <a:extLst>
                <a:ext uri="{FF2B5EF4-FFF2-40B4-BE49-F238E27FC236}">
                  <a16:creationId xmlns:a16="http://schemas.microsoft.com/office/drawing/2014/main" id="{CFD17DEF-E2DB-4810-BD89-C0C4C6052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912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??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3869C4E6-706F-4C64-9D9C-E93E8B4E5030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5537200"/>
            <a:ext cx="4800600" cy="990600"/>
            <a:chOff x="2400" y="2832"/>
            <a:chExt cx="3024" cy="624"/>
          </a:xfrm>
        </p:grpSpPr>
        <p:sp>
          <p:nvSpPr>
            <p:cNvPr id="102412" name="Text Box 14">
              <a:extLst>
                <a:ext uri="{FF2B5EF4-FFF2-40B4-BE49-F238E27FC236}">
                  <a16:creationId xmlns:a16="http://schemas.microsoft.com/office/drawing/2014/main" id="{00728F8B-5CDB-4886-8E91-8A38615DB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832"/>
              <a:ext cx="1104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10.000000</a:t>
              </a:r>
            </a:p>
          </p:txBody>
        </p:sp>
        <p:sp>
          <p:nvSpPr>
            <p:cNvPr id="306191" name="Line 15">
              <a:extLst>
                <a:ext uri="{FF2B5EF4-FFF2-40B4-BE49-F238E27FC236}">
                  <a16:creationId xmlns:a16="http://schemas.microsoft.com/office/drawing/2014/main" id="{1E8F766A-8D96-4442-9C5A-69B639522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24"/>
              <a:ext cx="24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192" name="Line 16">
              <a:extLst>
                <a:ext uri="{FF2B5EF4-FFF2-40B4-BE49-F238E27FC236}">
                  <a16:creationId xmlns:a16="http://schemas.microsoft.com/office/drawing/2014/main" id="{015F09C8-1C2B-4D16-989C-9CC339802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456"/>
              <a:ext cx="1344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193" name="Line 17">
              <a:extLst>
                <a:ext uri="{FF2B5EF4-FFF2-40B4-BE49-F238E27FC236}">
                  <a16:creationId xmlns:a16="http://schemas.microsoft.com/office/drawing/2014/main" id="{551DCC6E-A6AC-41A5-84DC-EE630F5BA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24"/>
              <a:ext cx="0" cy="432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6196" name="Rectangle 20">
            <a:extLst>
              <a:ext uri="{FF2B5EF4-FFF2-40B4-BE49-F238E27FC236}">
                <a16:creationId xmlns:a16="http://schemas.microsoft.com/office/drawing/2014/main" id="{5E005E16-7CEE-4349-9675-360940EF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20713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类型强转（</a:t>
            </a:r>
            <a:r>
              <a:rPr lang="en-US" altLang="zh-CN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Casting</a:t>
            </a:r>
            <a:r>
              <a:rPr lang="zh-CN" altLang="en-US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） </a:t>
            </a:r>
          </a:p>
        </p:txBody>
      </p:sp>
      <p:sp>
        <p:nvSpPr>
          <p:cNvPr id="306197" name="Rectangle 21">
            <a:extLst>
              <a:ext uri="{FF2B5EF4-FFF2-40B4-BE49-F238E27FC236}">
                <a16:creationId xmlns:a16="http://schemas.microsoft.com/office/drawing/2014/main" id="{F5ABE787-A493-4D49-BE53-1EFBE611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41438"/>
            <a:ext cx="777240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消除从大到小的警告</a:t>
            </a:r>
          </a:p>
          <a:p>
            <a:pPr marL="850900" lvl="1" indent="-285750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　　　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 = (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)y;</a:t>
            </a:r>
          </a:p>
          <a:p>
            <a:pPr marL="374650" indent="-374650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通过下面方式把表达式的值转为任意类型</a:t>
            </a:r>
          </a:p>
          <a:p>
            <a:pPr marL="374650" indent="-374650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　　　　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</a:p>
        </p:txBody>
      </p:sp>
      <p:sp>
        <p:nvSpPr>
          <p:cNvPr id="306198" name="AutoShape 22">
            <a:extLst>
              <a:ext uri="{FF2B5EF4-FFF2-40B4-BE49-F238E27FC236}">
                <a16:creationId xmlns:a16="http://schemas.microsoft.com/office/drawing/2014/main" id="{E8448A14-AB01-47EA-96E3-344F252B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3644900"/>
            <a:ext cx="2447925" cy="576263"/>
          </a:xfrm>
          <a:prstGeom prst="cloudCallout">
            <a:avLst>
              <a:gd name="adj1" fmla="val -72699"/>
              <a:gd name="adj2" fmla="val 169009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不改变</a:t>
            </a:r>
            <a:r>
              <a:rPr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75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75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nimBg="1"/>
      <p:bldP spid="306180" grpId="0" autoUpdateAnimBg="0"/>
      <p:bldP spid="306181" grpId="0" autoUpdateAnimBg="0"/>
      <p:bldP spid="306182" grpId="0" animBg="1"/>
      <p:bldP spid="306197" grpId="0" build="p"/>
      <p:bldP spid="30619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091ADE4D-A62A-450B-B5A8-D7AF18BD8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752600"/>
            <a:ext cx="7826375" cy="4556125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</a:rPr>
              <a:t> 	</a:t>
            </a:r>
            <a:r>
              <a:rPr lang="en-US" altLang="zh-CN" sz="2800">
                <a:solidFill>
                  <a:schemeClr val="tx1"/>
                </a:solidFill>
                <a:latin typeface="Courier New" panose="02070309020205020404" pitchFamily="49" charset="0"/>
              </a:rPr>
              <a:t>int total, number;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	float average;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	average = total / number;	</a:t>
            </a:r>
          </a:p>
        </p:txBody>
      </p:sp>
      <p:sp>
        <p:nvSpPr>
          <p:cNvPr id="307204" name="Text Box 4">
            <a:extLst>
              <a:ext uri="{FF2B5EF4-FFF2-40B4-BE49-F238E27FC236}">
                <a16:creationId xmlns:a16="http://schemas.microsoft.com/office/drawing/2014/main" id="{37CCCE59-81C8-415D-BC2F-C8DA40A45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47894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15 / 2</a:t>
            </a:r>
          </a:p>
        </p:txBody>
      </p:sp>
      <p:sp>
        <p:nvSpPr>
          <p:cNvPr id="307205" name="Text Box 5">
            <a:extLst>
              <a:ext uri="{FF2B5EF4-FFF2-40B4-BE49-F238E27FC236}">
                <a16:creationId xmlns:a16="http://schemas.microsoft.com/office/drawing/2014/main" id="{85E7CF1C-A4E2-4D47-8131-F097CDB3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53228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07206" name="Rectangle 6">
            <a:extLst>
              <a:ext uri="{FF2B5EF4-FFF2-40B4-BE49-F238E27FC236}">
                <a16:creationId xmlns:a16="http://schemas.microsoft.com/office/drawing/2014/main" id="{BB5D9CA8-8B04-40F4-B845-702D1AD08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438400"/>
            <a:ext cx="3981450" cy="9906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A5858D4-3448-4F1E-850E-51CB688BE52A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4265613"/>
            <a:ext cx="2819400" cy="1971675"/>
            <a:chOff x="3744" y="2598"/>
            <a:chExt cx="1776" cy="1242"/>
          </a:xfrm>
        </p:grpSpPr>
        <p:grpSp>
          <p:nvGrpSpPr>
            <p:cNvPr id="103438" name="Group 8">
              <a:extLst>
                <a:ext uri="{FF2B5EF4-FFF2-40B4-BE49-F238E27FC236}">
                  <a16:creationId xmlns:a16="http://schemas.microsoft.com/office/drawing/2014/main" id="{7B50BCFE-4069-44E6-A7C6-79AE67034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598"/>
              <a:ext cx="1536" cy="333"/>
              <a:chOff x="3984" y="2598"/>
              <a:chExt cx="1536" cy="333"/>
            </a:xfrm>
          </p:grpSpPr>
          <p:sp>
            <p:nvSpPr>
              <p:cNvPr id="103445" name="Text Box 9">
                <a:extLst>
                  <a:ext uri="{FF2B5EF4-FFF2-40B4-BE49-F238E27FC236}">
                    <a16:creationId xmlns:a16="http://schemas.microsoft.com/office/drawing/2014/main" id="{BE80E17D-12EB-4DA3-A945-1010954E0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643"/>
                <a:ext cx="6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total</a:t>
                </a:r>
              </a:p>
            </p:txBody>
          </p:sp>
          <p:sp>
            <p:nvSpPr>
              <p:cNvPr id="103446" name="Text Box 10">
                <a:extLst>
                  <a:ext uri="{FF2B5EF4-FFF2-40B4-BE49-F238E27FC236}">
                    <a16:creationId xmlns:a16="http://schemas.microsoft.com/office/drawing/2014/main" id="{03AB3D3F-8151-4B08-9DAB-6E532FEF0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" y="2598"/>
                <a:ext cx="1064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103439" name="Group 11">
              <a:extLst>
                <a:ext uri="{FF2B5EF4-FFF2-40B4-BE49-F238E27FC236}">
                  <a16:creationId xmlns:a16="http://schemas.microsoft.com/office/drawing/2014/main" id="{54CDD73E-DF79-48B2-A0E2-FE425BB83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075"/>
              <a:ext cx="1776" cy="333"/>
              <a:chOff x="3744" y="3075"/>
              <a:chExt cx="1776" cy="333"/>
            </a:xfrm>
          </p:grpSpPr>
          <p:sp>
            <p:nvSpPr>
              <p:cNvPr id="103443" name="Text Box 12">
                <a:extLst>
                  <a:ext uri="{FF2B5EF4-FFF2-40B4-BE49-F238E27FC236}">
                    <a16:creationId xmlns:a16="http://schemas.microsoft.com/office/drawing/2014/main" id="{4C5BFFC4-4BDF-4EBA-A757-122701001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120"/>
                <a:ext cx="10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number</a:t>
                </a:r>
              </a:p>
            </p:txBody>
          </p:sp>
          <p:sp>
            <p:nvSpPr>
              <p:cNvPr id="103444" name="Text Box 13">
                <a:extLst>
                  <a:ext uri="{FF2B5EF4-FFF2-40B4-BE49-F238E27FC236}">
                    <a16:creationId xmlns:a16="http://schemas.microsoft.com/office/drawing/2014/main" id="{9D3D3599-B808-4D07-89FA-091FC94496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" y="3075"/>
                <a:ext cx="1064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03440" name="Group 14">
              <a:extLst>
                <a:ext uri="{FF2B5EF4-FFF2-40B4-BE49-F238E27FC236}">
                  <a16:creationId xmlns:a16="http://schemas.microsoft.com/office/drawing/2014/main" id="{4650C5F7-2923-4765-B877-33FB8461C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3507"/>
              <a:ext cx="1768" cy="333"/>
              <a:chOff x="3752" y="3507"/>
              <a:chExt cx="1768" cy="333"/>
            </a:xfrm>
          </p:grpSpPr>
          <p:sp>
            <p:nvSpPr>
              <p:cNvPr id="103441" name="Text Box 15">
                <a:extLst>
                  <a:ext uri="{FF2B5EF4-FFF2-40B4-BE49-F238E27FC236}">
                    <a16:creationId xmlns:a16="http://schemas.microsoft.com/office/drawing/2014/main" id="{2A07A33C-23A7-4C9C-8BCE-8AC736BEB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" y="3552"/>
                <a:ext cx="1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average</a:t>
                </a:r>
              </a:p>
            </p:txBody>
          </p:sp>
          <p:sp>
            <p:nvSpPr>
              <p:cNvPr id="103442" name="Text Box 16">
                <a:extLst>
                  <a:ext uri="{FF2B5EF4-FFF2-40B4-BE49-F238E27FC236}">
                    <a16:creationId xmlns:a16="http://schemas.microsoft.com/office/drawing/2014/main" id="{22991832-A009-42FC-B836-EA9A85EAE2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" y="3507"/>
                <a:ext cx="1064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??</a:t>
                </a:r>
              </a:p>
            </p:txBody>
          </p:sp>
        </p:grpSp>
      </p:grpSp>
      <p:sp>
        <p:nvSpPr>
          <p:cNvPr id="307217" name="Rectangle 17">
            <a:extLst>
              <a:ext uri="{FF2B5EF4-FFF2-40B4-BE49-F238E27FC236}">
                <a16:creationId xmlns:a16="http://schemas.microsoft.com/office/drawing/2014/main" id="{222F32ED-59E7-4B14-9648-5AC69162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3730625"/>
            <a:ext cx="3052762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F94622E3-722C-4FA5-9CA6-3F3F98C0D3BD}"/>
              </a:ext>
            </a:extLst>
          </p:cNvPr>
          <p:cNvGrpSpPr>
            <a:grpSpLocks/>
          </p:cNvGrpSpPr>
          <p:nvPr/>
        </p:nvGrpSpPr>
        <p:grpSpPr bwMode="auto">
          <a:xfrm>
            <a:off x="3481388" y="5708650"/>
            <a:ext cx="6629400" cy="528638"/>
            <a:chOff x="1344" y="3507"/>
            <a:chExt cx="4176" cy="333"/>
          </a:xfrm>
        </p:grpSpPr>
        <p:sp>
          <p:nvSpPr>
            <p:cNvPr id="103435" name="Text Box 19">
              <a:extLst>
                <a:ext uri="{FF2B5EF4-FFF2-40B4-BE49-F238E27FC236}">
                  <a16:creationId xmlns:a16="http://schemas.microsoft.com/office/drawing/2014/main" id="{675F83B9-9C12-4616-93EA-6DD73D6A7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3507"/>
              <a:ext cx="1064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7.000000</a:t>
              </a:r>
            </a:p>
          </p:txBody>
        </p:sp>
        <p:sp>
          <p:nvSpPr>
            <p:cNvPr id="307220" name="Line 20">
              <a:extLst>
                <a:ext uri="{FF2B5EF4-FFF2-40B4-BE49-F238E27FC236}">
                  <a16:creationId xmlns:a16="http://schemas.microsoft.com/office/drawing/2014/main" id="{2E591CB8-08A3-48F8-967E-5315DD26C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96"/>
              <a:ext cx="240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221" name="Line 21">
              <a:extLst>
                <a:ext uri="{FF2B5EF4-FFF2-40B4-BE49-F238E27FC236}">
                  <a16:creationId xmlns:a16="http://schemas.microsoft.com/office/drawing/2014/main" id="{2C730F1A-A73F-45AC-8ADB-74313FF1E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552"/>
              <a:ext cx="0" cy="14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7222" name="Rectangle 22">
            <a:extLst>
              <a:ext uri="{FF2B5EF4-FFF2-40B4-BE49-F238E27FC236}">
                <a16:creationId xmlns:a16="http://schemas.microsoft.com/office/drawing/2014/main" id="{6E771B1B-67D2-4DB2-A885-E3BDF3D99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20713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类型强转（</a:t>
            </a:r>
            <a:r>
              <a:rPr lang="en-US" altLang="zh-CN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Casting</a:t>
            </a:r>
            <a:r>
              <a:rPr lang="zh-CN" altLang="en-US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） </a:t>
            </a:r>
          </a:p>
        </p:txBody>
      </p:sp>
      <p:sp>
        <p:nvSpPr>
          <p:cNvPr id="307223" name="AutoShape 23">
            <a:extLst>
              <a:ext uri="{FF2B5EF4-FFF2-40B4-BE49-F238E27FC236}">
                <a16:creationId xmlns:a16="http://schemas.microsoft.com/office/drawing/2014/main" id="{55FFD342-E95F-4708-BCC6-1F224A3B1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1412875"/>
            <a:ext cx="4211637" cy="1368425"/>
          </a:xfrm>
          <a:prstGeom prst="cloudCallout">
            <a:avLst>
              <a:gd name="adj1" fmla="val -40500"/>
              <a:gd name="adj2" fmla="val 111949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两个整数运算的结果</a:t>
            </a:r>
          </a:p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还是整数，不是浮点数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utoUpdateAnimBg="0"/>
      <p:bldP spid="307205" grpId="0" autoUpdateAnimBg="0"/>
      <p:bldP spid="307206" grpId="0" animBg="1"/>
      <p:bldP spid="307217" grpId="0" animBg="1"/>
      <p:bldP spid="3072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71086098-4D2C-4F14-A42E-95CD9D201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09600"/>
            <a:ext cx="7793038" cy="84613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何谓变量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Variable </a:t>
            </a:r>
            <a:r>
              <a:rPr lang="zh-CN" altLang="en-US">
                <a:ea typeface="宋体" pitchFamily="2" charset="-122"/>
              </a:rPr>
              <a:t>）？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6F05AABE-3ADD-44C6-81C2-8E9F639CE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1600200"/>
            <a:ext cx="7920038" cy="2971800"/>
          </a:xfrm>
        </p:spPr>
        <p:txBody>
          <a:bodyPr lIns="91440" tIns="45720" rIns="91440" bIns="45720"/>
          <a:lstStyle/>
          <a:p>
            <a:pPr marL="293688" indent="-293688">
              <a:defRPr/>
            </a:pPr>
            <a:r>
              <a:rPr lang="zh-CN" altLang="en-US" sz="3200" dirty="0">
                <a:solidFill>
                  <a:srgbClr val="000099"/>
                </a:solidFill>
                <a:ea typeface="宋体" pitchFamily="2" charset="-122"/>
              </a:rPr>
              <a:t>用户定义的标识符，用于标识内存中的一个具体的存储单元，其值可以改变。</a:t>
            </a:r>
            <a:endParaRPr lang="en-US" altLang="zh-CN" sz="3200" dirty="0">
              <a:solidFill>
                <a:srgbClr val="000099"/>
              </a:solidFill>
              <a:ea typeface="宋体" pitchFamily="2" charset="-122"/>
            </a:endParaRP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66FE5F67-EDA5-4CF9-9B07-AD65D580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2638425"/>
            <a:ext cx="38163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913A8890-B4D1-4872-9F94-B86AF509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752600"/>
            <a:ext cx="7897812" cy="4556125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</a:rPr>
              <a:t> 	</a:t>
            </a:r>
            <a:r>
              <a:rPr lang="en-US" altLang="zh-CN" sz="2800">
                <a:solidFill>
                  <a:schemeClr val="tx1"/>
                </a:solidFill>
                <a:latin typeface="Courier New" panose="02070309020205020404" pitchFamily="49" charset="0"/>
              </a:rPr>
              <a:t>int total, number;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	float average;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	average = (float)total / number;	</a:t>
            </a:r>
          </a:p>
        </p:txBody>
      </p:sp>
      <p:sp>
        <p:nvSpPr>
          <p:cNvPr id="308228" name="Text Box 4">
            <a:extLst>
              <a:ext uri="{FF2B5EF4-FFF2-40B4-BE49-F238E27FC236}">
                <a16:creationId xmlns:a16="http://schemas.microsoft.com/office/drawing/2014/main" id="{C6D55585-505C-402C-A8F6-EF6A9AA2A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47894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15.000000 / 2</a:t>
            </a:r>
          </a:p>
        </p:txBody>
      </p:sp>
      <p:sp>
        <p:nvSpPr>
          <p:cNvPr id="308229" name="Text Box 5">
            <a:extLst>
              <a:ext uri="{FF2B5EF4-FFF2-40B4-BE49-F238E27FC236}">
                <a16:creationId xmlns:a16="http://schemas.microsoft.com/office/drawing/2014/main" id="{7CEB2B7B-5D1D-4039-A623-6F50B1668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53228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7.500000</a:t>
            </a:r>
          </a:p>
        </p:txBody>
      </p:sp>
      <p:sp>
        <p:nvSpPr>
          <p:cNvPr id="308230" name="Rectangle 6">
            <a:extLst>
              <a:ext uri="{FF2B5EF4-FFF2-40B4-BE49-F238E27FC236}">
                <a16:creationId xmlns:a16="http://schemas.microsoft.com/office/drawing/2014/main" id="{150EAAD4-C312-45CE-8C1E-9FC8A9E5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2438400"/>
            <a:ext cx="3986212" cy="9906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BCD5019-1878-4902-BB7E-B76C96CE54CB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4265613"/>
            <a:ext cx="2819400" cy="1971675"/>
            <a:chOff x="3744" y="2598"/>
            <a:chExt cx="1776" cy="1242"/>
          </a:xfrm>
        </p:grpSpPr>
        <p:grpSp>
          <p:nvGrpSpPr>
            <p:cNvPr id="104461" name="Group 8">
              <a:extLst>
                <a:ext uri="{FF2B5EF4-FFF2-40B4-BE49-F238E27FC236}">
                  <a16:creationId xmlns:a16="http://schemas.microsoft.com/office/drawing/2014/main" id="{5A45EA62-43C3-4590-9A18-01A081E7E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598"/>
              <a:ext cx="1536" cy="333"/>
              <a:chOff x="3984" y="2598"/>
              <a:chExt cx="1536" cy="333"/>
            </a:xfrm>
          </p:grpSpPr>
          <p:sp>
            <p:nvSpPr>
              <p:cNvPr id="104468" name="Text Box 9">
                <a:extLst>
                  <a:ext uri="{FF2B5EF4-FFF2-40B4-BE49-F238E27FC236}">
                    <a16:creationId xmlns:a16="http://schemas.microsoft.com/office/drawing/2014/main" id="{278108A3-2BD3-4790-850A-31A8D81715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643"/>
                <a:ext cx="6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total</a:t>
                </a:r>
              </a:p>
            </p:txBody>
          </p:sp>
          <p:sp>
            <p:nvSpPr>
              <p:cNvPr id="104469" name="Text Box 10">
                <a:extLst>
                  <a:ext uri="{FF2B5EF4-FFF2-40B4-BE49-F238E27FC236}">
                    <a16:creationId xmlns:a16="http://schemas.microsoft.com/office/drawing/2014/main" id="{BD3262B5-E882-4E0C-BFA4-537FB8153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" y="2598"/>
                <a:ext cx="1064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104462" name="Group 11">
              <a:extLst>
                <a:ext uri="{FF2B5EF4-FFF2-40B4-BE49-F238E27FC236}">
                  <a16:creationId xmlns:a16="http://schemas.microsoft.com/office/drawing/2014/main" id="{3E8B215D-8A60-4FD5-8CAD-65E9E94642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075"/>
              <a:ext cx="1776" cy="333"/>
              <a:chOff x="3744" y="3075"/>
              <a:chExt cx="1776" cy="333"/>
            </a:xfrm>
          </p:grpSpPr>
          <p:sp>
            <p:nvSpPr>
              <p:cNvPr id="104466" name="Text Box 12">
                <a:extLst>
                  <a:ext uri="{FF2B5EF4-FFF2-40B4-BE49-F238E27FC236}">
                    <a16:creationId xmlns:a16="http://schemas.microsoft.com/office/drawing/2014/main" id="{74DC0C14-1AE9-4740-BD00-92897CE04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120"/>
                <a:ext cx="10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number</a:t>
                </a:r>
              </a:p>
            </p:txBody>
          </p:sp>
          <p:sp>
            <p:nvSpPr>
              <p:cNvPr id="104467" name="Text Box 13">
                <a:extLst>
                  <a:ext uri="{FF2B5EF4-FFF2-40B4-BE49-F238E27FC236}">
                    <a16:creationId xmlns:a16="http://schemas.microsoft.com/office/drawing/2014/main" id="{43F8A2FC-6E86-4CF5-8742-7F57C6359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" y="3075"/>
                <a:ext cx="1064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04463" name="Group 14">
              <a:extLst>
                <a:ext uri="{FF2B5EF4-FFF2-40B4-BE49-F238E27FC236}">
                  <a16:creationId xmlns:a16="http://schemas.microsoft.com/office/drawing/2014/main" id="{BA079085-1546-4A5E-BBC5-0D4009CAC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3507"/>
              <a:ext cx="1768" cy="333"/>
              <a:chOff x="3752" y="3507"/>
              <a:chExt cx="1768" cy="333"/>
            </a:xfrm>
          </p:grpSpPr>
          <p:sp>
            <p:nvSpPr>
              <p:cNvPr id="104464" name="Text Box 15">
                <a:extLst>
                  <a:ext uri="{FF2B5EF4-FFF2-40B4-BE49-F238E27FC236}">
                    <a16:creationId xmlns:a16="http://schemas.microsoft.com/office/drawing/2014/main" id="{490BC71F-810F-4B01-91C2-866C05589D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" y="3552"/>
                <a:ext cx="1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average</a:t>
                </a:r>
              </a:p>
            </p:txBody>
          </p:sp>
          <p:sp>
            <p:nvSpPr>
              <p:cNvPr id="104465" name="Text Box 16">
                <a:extLst>
                  <a:ext uri="{FF2B5EF4-FFF2-40B4-BE49-F238E27FC236}">
                    <a16:creationId xmlns:a16="http://schemas.microsoft.com/office/drawing/2014/main" id="{708C3E05-110A-4E40-ABBD-72E46D35B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" y="3507"/>
                <a:ext cx="1064" cy="3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800" b="1">
                    <a:solidFill>
                      <a:srgbClr val="3366FF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400" b="1">
                    <a:solidFill>
                      <a:srgbClr val="CC00CC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11500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??</a:t>
                </a:r>
              </a:p>
            </p:txBody>
          </p:sp>
        </p:grpSp>
      </p:grpSp>
      <p:sp>
        <p:nvSpPr>
          <p:cNvPr id="308241" name="Rectangle 17">
            <a:extLst>
              <a:ext uri="{FF2B5EF4-FFF2-40B4-BE49-F238E27FC236}">
                <a16:creationId xmlns:a16="http://schemas.microsoft.com/office/drawing/2014/main" id="{12050024-FA24-48FA-AC1B-5193623B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3733800"/>
            <a:ext cx="4643438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4134412F-0B8E-47F3-8092-6197EA7B7DDF}"/>
              </a:ext>
            </a:extLst>
          </p:cNvPr>
          <p:cNvGrpSpPr>
            <a:grpSpLocks/>
          </p:cNvGrpSpPr>
          <p:nvPr/>
        </p:nvGrpSpPr>
        <p:grpSpPr bwMode="auto">
          <a:xfrm>
            <a:off x="3490913" y="5708650"/>
            <a:ext cx="6629400" cy="528638"/>
            <a:chOff x="1344" y="3507"/>
            <a:chExt cx="4176" cy="333"/>
          </a:xfrm>
        </p:grpSpPr>
        <p:sp>
          <p:nvSpPr>
            <p:cNvPr id="104458" name="Text Box 19">
              <a:extLst>
                <a:ext uri="{FF2B5EF4-FFF2-40B4-BE49-F238E27FC236}">
                  <a16:creationId xmlns:a16="http://schemas.microsoft.com/office/drawing/2014/main" id="{F400D237-B8E2-481C-B2E2-881720420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3507"/>
              <a:ext cx="1064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7.500000</a:t>
              </a:r>
            </a:p>
          </p:txBody>
        </p:sp>
        <p:sp>
          <p:nvSpPr>
            <p:cNvPr id="308244" name="Line 20">
              <a:extLst>
                <a:ext uri="{FF2B5EF4-FFF2-40B4-BE49-F238E27FC236}">
                  <a16:creationId xmlns:a16="http://schemas.microsoft.com/office/drawing/2014/main" id="{A2451BF7-4E30-407B-A830-3AD2990CC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96"/>
              <a:ext cx="240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245" name="Line 21">
              <a:extLst>
                <a:ext uri="{FF2B5EF4-FFF2-40B4-BE49-F238E27FC236}">
                  <a16:creationId xmlns:a16="http://schemas.microsoft.com/office/drawing/2014/main" id="{A38A5DD0-E0D4-488C-9F7C-FC1F7F79B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552"/>
              <a:ext cx="0" cy="14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8246" name="Rectangle 22">
            <a:extLst>
              <a:ext uri="{FF2B5EF4-FFF2-40B4-BE49-F238E27FC236}">
                <a16:creationId xmlns:a16="http://schemas.microsoft.com/office/drawing/2014/main" id="{783D7F27-FBC7-4441-908F-275DBB5E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620713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类型强转（</a:t>
            </a:r>
            <a:r>
              <a:rPr lang="en-US" altLang="zh-CN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Casting</a:t>
            </a:r>
            <a:r>
              <a:rPr lang="zh-CN" altLang="en-US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utoUpdateAnimBg="0"/>
      <p:bldP spid="308229" grpId="0" autoUpdateAnimBg="0"/>
      <p:bldP spid="308230" grpId="0" animBg="1"/>
      <p:bldP spid="30824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AA6F7FB5-3845-470C-A4A3-E8E7C5364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86042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关系运算符</a:t>
            </a:r>
            <a:br>
              <a:rPr lang="zh-CN" altLang="en-US" sz="4000"/>
            </a:br>
            <a:r>
              <a:rPr lang="zh-CN" altLang="en-US" sz="4000"/>
              <a:t>（ </a:t>
            </a:r>
            <a:r>
              <a:rPr lang="en-US" altLang="zh-CN" sz="4000">
                <a:ea typeface="宋体" pitchFamily="2" charset="-122"/>
              </a:rPr>
              <a:t>Relational Operators</a:t>
            </a:r>
            <a:r>
              <a:rPr lang="zh-CN" altLang="en-US" sz="4000"/>
              <a:t> ）</a:t>
            </a:r>
          </a:p>
        </p:txBody>
      </p:sp>
      <p:graphicFrame>
        <p:nvGraphicFramePr>
          <p:cNvPr id="110647" name="Group 55">
            <a:extLst>
              <a:ext uri="{FF2B5EF4-FFF2-40B4-BE49-F238E27FC236}">
                <a16:creationId xmlns:a16="http://schemas.microsoft.com/office/drawing/2014/main" id="{5B531B51-A5F3-45B3-925C-13CF7DAFA5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09800" y="1985963"/>
          <a:ext cx="8278813" cy="4179887"/>
        </p:xfrm>
        <a:graphic>
          <a:graphicData uri="http://schemas.openxmlformats.org/drawingml/2006/table">
            <a:tbl>
              <a:tblPr/>
              <a:tblGrid>
                <a:gridCol w="1693863">
                  <a:extLst>
                    <a:ext uri="{9D8B030D-6E8A-4147-A177-3AD203B41FA5}">
                      <a16:colId xmlns:a16="http://schemas.microsoft.com/office/drawing/2014/main" val="593180654"/>
                    </a:ext>
                  </a:extLst>
                </a:gridCol>
                <a:gridCol w="3128962">
                  <a:extLst>
                    <a:ext uri="{9D8B030D-6E8A-4147-A177-3AD203B41FA5}">
                      <a16:colId xmlns:a16="http://schemas.microsoft.com/office/drawing/2014/main" val="396128743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715462627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1682131108"/>
                    </a:ext>
                  </a:extLst>
                </a:gridCol>
              </a:tblGrid>
              <a:tr h="866774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关系运算符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举例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84368"/>
                  </a:ext>
                </a:extLst>
              </a:tr>
              <a:tr h="549275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&lt; 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(true)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12149"/>
                  </a:ext>
                </a:extLst>
              </a:tr>
              <a:tr h="522288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小于或等于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&lt;= 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(true)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15352"/>
                  </a:ext>
                </a:extLst>
              </a:tr>
              <a:tr h="582613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&gt; 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(false)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524703"/>
                  </a:ext>
                </a:extLst>
              </a:tr>
              <a:tr h="582613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大于或等于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&gt;= 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(true)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80820"/>
                  </a:ext>
                </a:extLst>
              </a:tr>
              <a:tr h="582613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等于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== 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(false)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41703"/>
                  </a:ext>
                </a:extLst>
              </a:tr>
              <a:tr h="493713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不等于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!= 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(true)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315377"/>
                  </a:ext>
                </a:extLst>
              </a:tr>
            </a:tbl>
          </a:graphicData>
        </a:graphic>
      </p:graphicFrame>
      <p:sp>
        <p:nvSpPr>
          <p:cNvPr id="110648" name="Rectangle 56">
            <a:extLst>
              <a:ext uri="{FF2B5EF4-FFF2-40B4-BE49-F238E27FC236}">
                <a16:creationId xmlns:a16="http://schemas.microsoft.com/office/drawing/2014/main" id="{34D3C879-4AFF-4D4D-9950-17B571AD8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909888"/>
            <a:ext cx="1081087" cy="2017712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649" name="Rectangle 57">
            <a:extLst>
              <a:ext uri="{FF2B5EF4-FFF2-40B4-BE49-F238E27FC236}">
                <a16:creationId xmlns:a16="http://schemas.microsoft.com/office/drawing/2014/main" id="{A19BA88A-708C-429B-B2F7-7C97DF01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5157788"/>
            <a:ext cx="1081087" cy="935037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8" grpId="0" animBg="1"/>
      <p:bldP spid="11064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>
            <a:extLst>
              <a:ext uri="{FF2B5EF4-FFF2-40B4-BE49-F238E27FC236}">
                <a16:creationId xmlns:a16="http://schemas.microsoft.com/office/drawing/2014/main" id="{A38DBC22-201D-4F9A-8A32-AF899C201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216150"/>
            <a:ext cx="8388350" cy="1357313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zh-CN" altLang="en-US" sz="2000" u="sng" dirty="0">
                <a:solidFill>
                  <a:srgbClr val="333399"/>
                </a:solidFill>
                <a:ea typeface="宋体" pitchFamily="2" charset="-122"/>
              </a:rPr>
              <a:t>逻辑运算符</a:t>
            </a:r>
            <a:r>
              <a:rPr lang="en-US" altLang="zh-CN" sz="2000" dirty="0">
                <a:solidFill>
                  <a:srgbClr val="333399"/>
                </a:solidFill>
                <a:ea typeface="宋体" pitchFamily="2" charset="-122"/>
              </a:rPr>
              <a:t>		          </a:t>
            </a:r>
            <a:r>
              <a:rPr lang="zh-CN" altLang="en-US" sz="2000" u="sng" dirty="0">
                <a:solidFill>
                  <a:srgbClr val="333399"/>
                </a:solidFill>
                <a:ea typeface="宋体" pitchFamily="2" charset="-122"/>
              </a:rPr>
              <a:t>描述</a:t>
            </a:r>
            <a:endParaRPr lang="en-US" altLang="zh-CN" sz="2000" dirty="0">
              <a:solidFill>
                <a:srgbClr val="333399"/>
              </a:solidFill>
              <a:ea typeface="宋体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&amp;&amp;		        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与（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AND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zh-CN" altLang="en-US" sz="2000" dirty="0">
                <a:ea typeface="宋体" pitchFamily="2" charset="-122"/>
              </a:rPr>
              <a:t>当且仅当两者都为真，则结果为真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   ||			        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或（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OR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）   </a:t>
            </a:r>
            <a:r>
              <a:rPr lang="zh-CN" altLang="en-US" sz="2000" dirty="0">
                <a:ea typeface="宋体" pitchFamily="2" charset="-122"/>
              </a:rPr>
              <a:t>只要两者中有一个为真，结果就为真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   !	                               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非（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）</a:t>
            </a:r>
          </a:p>
        </p:txBody>
      </p:sp>
      <p:graphicFrame>
        <p:nvGraphicFramePr>
          <p:cNvPr id="298034" name="Group 50">
            <a:extLst>
              <a:ext uri="{FF2B5EF4-FFF2-40B4-BE49-F238E27FC236}">
                <a16:creationId xmlns:a16="http://schemas.microsoft.com/office/drawing/2014/main" id="{6CB108C4-9BD7-431F-8735-0110D77F8F0F}"/>
              </a:ext>
            </a:extLst>
          </p:cNvPr>
          <p:cNvGraphicFramePr>
            <a:graphicFrameLocks noGrp="1"/>
          </p:cNvGraphicFramePr>
          <p:nvPr/>
        </p:nvGraphicFramePr>
        <p:xfrm>
          <a:off x="2279650" y="3921125"/>
          <a:ext cx="8001000" cy="19812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35460854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1805728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22904622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51112719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65476355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92688912"/>
                    </a:ext>
                  </a:extLst>
                </a:gridCol>
              </a:tblGrid>
              <a:tr h="443191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 &amp;&amp; b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 || b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!a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!b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17210"/>
                  </a:ext>
                </a:extLst>
              </a:tr>
              <a:tr h="384502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87570"/>
                  </a:ext>
                </a:extLst>
              </a:tr>
              <a:tr h="384502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603840"/>
                  </a:ext>
                </a:extLst>
              </a:tr>
              <a:tr h="384502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54700"/>
                  </a:ext>
                </a:extLst>
              </a:tr>
              <a:tr h="384502"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buSzPct val="115000"/>
                        <a:defRPr sz="2000" b="1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buSzPct val="115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529" marB="45529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309526"/>
                  </a:ext>
                </a:extLst>
              </a:tr>
            </a:tbl>
          </a:graphicData>
        </a:graphic>
      </p:graphicFrame>
      <p:sp>
        <p:nvSpPr>
          <p:cNvPr id="298033" name="Rectangle 49">
            <a:extLst>
              <a:ext uri="{FF2B5EF4-FFF2-40B4-BE49-F238E27FC236}">
                <a16:creationId xmlns:a16="http://schemas.microsoft.com/office/drawing/2014/main" id="{723C0A9B-09E0-4A40-9AE3-DFB1CC2D4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88988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逻辑运算符</a:t>
            </a:r>
            <a:br>
              <a:rPr lang="zh-CN" altLang="en-US" sz="4000"/>
            </a:br>
            <a:r>
              <a:rPr lang="zh-CN" altLang="en-US" sz="4000"/>
              <a:t>（ </a:t>
            </a:r>
            <a:r>
              <a:rPr lang="en-US" altLang="zh-CN" sz="4000"/>
              <a:t>Logical Operators</a:t>
            </a:r>
            <a:r>
              <a:rPr lang="zh-CN" altLang="en-US" sz="4000"/>
              <a:t> ）</a:t>
            </a:r>
          </a:p>
        </p:txBody>
      </p:sp>
      <p:sp>
        <p:nvSpPr>
          <p:cNvPr id="298036" name="Line 52">
            <a:extLst>
              <a:ext uri="{FF2B5EF4-FFF2-40B4-BE49-F238E27FC236}">
                <a16:creationId xmlns:a16="http://schemas.microsoft.com/office/drawing/2014/main" id="{743FBB73-8983-4893-A5CD-707C9B3B6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2400" y="6597650"/>
            <a:ext cx="172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37" name="Text Box 53">
            <a:extLst>
              <a:ext uri="{FF2B5EF4-FFF2-40B4-BE49-F238E27FC236}">
                <a16:creationId xmlns:a16="http://schemas.microsoft.com/office/drawing/2014/main" id="{D9EC128C-7E71-4227-912C-430546F6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6026150"/>
            <a:ext cx="2735263" cy="498475"/>
          </a:xfrm>
          <a:prstGeom prst="rect">
            <a:avLst/>
          </a:prstGeom>
          <a:noFill/>
          <a:ln w="571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4650" indent="-374650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!  &amp;&amp;  ||</a:t>
            </a:r>
          </a:p>
        </p:txBody>
      </p:sp>
      <p:sp>
        <p:nvSpPr>
          <p:cNvPr id="298038" name="Text Box 54">
            <a:extLst>
              <a:ext uri="{FF2B5EF4-FFF2-40B4-BE49-F238E27FC236}">
                <a16:creationId xmlns:a16="http://schemas.microsoft.com/office/drawing/2014/main" id="{6F10E9E1-E847-43E7-B29C-4E7C39231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6170613"/>
            <a:ext cx="503237" cy="498475"/>
          </a:xfrm>
          <a:prstGeom prst="rect">
            <a:avLst/>
          </a:prstGeom>
          <a:noFill/>
          <a:ln w="571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4650" indent="-374650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defRPr/>
            </a:pPr>
            <a:r>
              <a:rPr lang="zh-CN" altLang="en-US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高</a:t>
            </a:r>
          </a:p>
        </p:txBody>
      </p:sp>
      <p:sp>
        <p:nvSpPr>
          <p:cNvPr id="298039" name="Text Box 55">
            <a:extLst>
              <a:ext uri="{FF2B5EF4-FFF2-40B4-BE49-F238E27FC236}">
                <a16:creationId xmlns:a16="http://schemas.microsoft.com/office/drawing/2014/main" id="{F6637A0B-95B9-485C-8ED1-CC4F97BF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6165850"/>
            <a:ext cx="503237" cy="498475"/>
          </a:xfrm>
          <a:prstGeom prst="rect">
            <a:avLst/>
          </a:prstGeom>
          <a:noFill/>
          <a:ln w="571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4650" indent="-374650">
              <a:lnSpc>
                <a:spcPct val="95000"/>
              </a:lnSpc>
              <a:spcBef>
                <a:spcPct val="50000"/>
              </a:spcBef>
              <a:buClr>
                <a:srgbClr val="FFCC66"/>
              </a:buClr>
              <a:buSzPct val="80000"/>
              <a:defRPr/>
            </a:pPr>
            <a:r>
              <a:rPr lang="zh-CN" altLang="en-US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低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BFBB19F2-1A9B-4B49-8721-2BA5473D5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88988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复合表达式</a:t>
            </a:r>
            <a:br>
              <a:rPr lang="en-US" altLang="zh-CN" sz="4000">
                <a:ea typeface="宋体" pitchFamily="2" charset="-122"/>
              </a:rPr>
            </a:br>
            <a:r>
              <a:rPr lang="zh-CN" altLang="en-US" sz="4000">
                <a:ea typeface="宋体" pitchFamily="2" charset="-122"/>
              </a:rPr>
              <a:t>（</a:t>
            </a:r>
            <a:r>
              <a:rPr lang="en-US" altLang="zh-CN" sz="4000">
                <a:ea typeface="宋体" pitchFamily="2" charset="-122"/>
              </a:rPr>
              <a:t>Compound Expression</a:t>
            </a:r>
            <a:r>
              <a:rPr lang="zh-CN" altLang="en-US" sz="4000">
                <a:ea typeface="宋体" pitchFamily="2" charset="-122"/>
              </a:rPr>
              <a:t>）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E849B258-58EF-4D18-A4B8-E6F260C34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0313" y="1841500"/>
            <a:ext cx="7772400" cy="11557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 charset="2"/>
              <a:buNone/>
              <a:defRPr/>
            </a:pPr>
            <a:r>
              <a:rPr lang="zh-CN" altLang="en-US" sz="2400" dirty="0">
                <a:solidFill>
                  <a:srgbClr val="333399"/>
                </a:solidFill>
                <a:ea typeface="宋体" pitchFamily="2" charset="-122"/>
              </a:rPr>
              <a:t>算术、关系和逻辑运算符可以出现在一个表达式中</a:t>
            </a:r>
            <a:endParaRPr lang="zh-CN" altLang="en-US" dirty="0">
              <a:solidFill>
                <a:srgbClr val="333399"/>
              </a:solidFill>
              <a:ea typeface="宋体" pitchFamily="2" charset="-122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4B5871BA-3766-4814-9620-2106C2B64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71800"/>
            <a:ext cx="7467600" cy="32004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</a:rPr>
              <a:t>! ( c &gt; a )</a:t>
            </a:r>
          </a:p>
        </p:txBody>
      </p:sp>
      <p:grpSp>
        <p:nvGrpSpPr>
          <p:cNvPr id="107525" name="Group 5">
            <a:extLst>
              <a:ext uri="{FF2B5EF4-FFF2-40B4-BE49-F238E27FC236}">
                <a16:creationId xmlns:a16="http://schemas.microsoft.com/office/drawing/2014/main" id="{DCF75F6D-8862-4472-ACF4-528400AFA358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3429000"/>
            <a:ext cx="1219200" cy="528638"/>
            <a:chOff x="4752" y="2163"/>
            <a:chExt cx="768" cy="333"/>
          </a:xfrm>
        </p:grpSpPr>
        <p:sp>
          <p:nvSpPr>
            <p:cNvPr id="107539" name="Text Box 6">
              <a:extLst>
                <a:ext uri="{FF2B5EF4-FFF2-40B4-BE49-F238E27FC236}">
                  <a16:creationId xmlns:a16="http://schemas.microsoft.com/office/drawing/2014/main" id="{A0968B04-739A-46FF-970A-5782BAD76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07540" name="Text Box 7">
              <a:extLst>
                <a:ext uri="{FF2B5EF4-FFF2-40B4-BE49-F238E27FC236}">
                  <a16:creationId xmlns:a16="http://schemas.microsoft.com/office/drawing/2014/main" id="{D60B0870-8981-4ADA-843D-241F8079F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07526" name="Group 8">
            <a:extLst>
              <a:ext uri="{FF2B5EF4-FFF2-40B4-BE49-F238E27FC236}">
                <a16:creationId xmlns:a16="http://schemas.microsoft.com/office/drawing/2014/main" id="{0155FBC6-A9CA-454E-B384-B80988FD2D13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4033838"/>
            <a:ext cx="1219200" cy="528637"/>
            <a:chOff x="4752" y="2163"/>
            <a:chExt cx="768" cy="333"/>
          </a:xfrm>
        </p:grpSpPr>
        <p:sp>
          <p:nvSpPr>
            <p:cNvPr id="107537" name="Text Box 9">
              <a:extLst>
                <a:ext uri="{FF2B5EF4-FFF2-40B4-BE49-F238E27FC236}">
                  <a16:creationId xmlns:a16="http://schemas.microsoft.com/office/drawing/2014/main" id="{5E00CF82-C53F-4D2D-809F-BC6BEFEC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07538" name="Text Box 10">
              <a:extLst>
                <a:ext uri="{FF2B5EF4-FFF2-40B4-BE49-F238E27FC236}">
                  <a16:creationId xmlns:a16="http://schemas.microsoft.com/office/drawing/2014/main" id="{40C85955-DDC3-468C-96BF-3B930B297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07527" name="Group 11">
            <a:extLst>
              <a:ext uri="{FF2B5EF4-FFF2-40B4-BE49-F238E27FC236}">
                <a16:creationId xmlns:a16="http://schemas.microsoft.com/office/drawing/2014/main" id="{A1105A2D-5DEF-4A03-81CA-CBB460E8ED35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4643438"/>
            <a:ext cx="1219200" cy="528637"/>
            <a:chOff x="4752" y="2163"/>
            <a:chExt cx="768" cy="333"/>
          </a:xfrm>
        </p:grpSpPr>
        <p:sp>
          <p:nvSpPr>
            <p:cNvPr id="107535" name="Text Box 12">
              <a:extLst>
                <a:ext uri="{FF2B5EF4-FFF2-40B4-BE49-F238E27FC236}">
                  <a16:creationId xmlns:a16="http://schemas.microsoft.com/office/drawing/2014/main" id="{5DB8651D-87F4-430E-AA66-01427FC56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07536" name="Text Box 13">
              <a:extLst>
                <a:ext uri="{FF2B5EF4-FFF2-40B4-BE49-F238E27FC236}">
                  <a16:creationId xmlns:a16="http://schemas.microsoft.com/office/drawing/2014/main" id="{216CA06E-7092-430B-916E-DBE8D6244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107528" name="Group 14">
            <a:extLst>
              <a:ext uri="{FF2B5EF4-FFF2-40B4-BE49-F238E27FC236}">
                <a16:creationId xmlns:a16="http://schemas.microsoft.com/office/drawing/2014/main" id="{D85E3585-668A-4228-A1AC-613656232493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5257800"/>
            <a:ext cx="1219200" cy="528638"/>
            <a:chOff x="4752" y="2163"/>
            <a:chExt cx="768" cy="333"/>
          </a:xfrm>
        </p:grpSpPr>
        <p:sp>
          <p:nvSpPr>
            <p:cNvPr id="107533" name="Text Box 15">
              <a:extLst>
                <a:ext uri="{FF2B5EF4-FFF2-40B4-BE49-F238E27FC236}">
                  <a16:creationId xmlns:a16="http://schemas.microsoft.com/office/drawing/2014/main" id="{CB893725-24D8-4DE5-94CC-6DEA7C2D7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07534" name="Text Box 16">
              <a:extLst>
                <a:ext uri="{FF2B5EF4-FFF2-40B4-BE49-F238E27FC236}">
                  <a16:creationId xmlns:a16="http://schemas.microsoft.com/office/drawing/2014/main" id="{C3852D16-1FE3-406A-9E29-AF4212AAE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17</a:t>
              </a:r>
            </a:p>
          </p:txBody>
        </p:sp>
      </p:grpSp>
      <p:sp>
        <p:nvSpPr>
          <p:cNvPr id="299025" name="Text Box 17">
            <a:extLst>
              <a:ext uri="{FF2B5EF4-FFF2-40B4-BE49-F238E27FC236}">
                <a16:creationId xmlns:a16="http://schemas.microsoft.com/office/drawing/2014/main" id="{83C7CDB9-730D-44D0-A601-E787D72C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496728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 ( 1 )</a:t>
            </a:r>
          </a:p>
        </p:txBody>
      </p:sp>
      <p:sp>
        <p:nvSpPr>
          <p:cNvPr id="299026" name="Text Box 18">
            <a:extLst>
              <a:ext uri="{FF2B5EF4-FFF2-40B4-BE49-F238E27FC236}">
                <a16:creationId xmlns:a16="http://schemas.microsoft.com/office/drawing/2014/main" id="{DE8CFBC4-D5C4-4A33-A9EA-BD0F062E2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45100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 ( 15 &gt; 2 )</a:t>
            </a:r>
          </a:p>
        </p:txBody>
      </p:sp>
      <p:sp>
        <p:nvSpPr>
          <p:cNvPr id="299027" name="Text Box 19">
            <a:extLst>
              <a:ext uri="{FF2B5EF4-FFF2-40B4-BE49-F238E27FC236}">
                <a16:creationId xmlns:a16="http://schemas.microsoft.com/office/drawing/2014/main" id="{916B8896-98CB-44FE-8A48-83E5F45D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542448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299028" name="Rectangle 20">
            <a:extLst>
              <a:ext uri="{FF2B5EF4-FFF2-40B4-BE49-F238E27FC236}">
                <a16:creationId xmlns:a16="http://schemas.microsoft.com/office/drawing/2014/main" id="{D0594338-E05B-4BB9-B20D-03BE9BE2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3810000"/>
            <a:ext cx="15240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5" grpId="0" autoUpdateAnimBg="0"/>
      <p:bldP spid="299026" grpId="0" autoUpdateAnimBg="0"/>
      <p:bldP spid="299027" grpId="0" autoUpdateAnimBg="0"/>
      <p:bldP spid="29902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2BF186DE-1366-4403-B8B9-BCEE0EBBE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752600"/>
            <a:ext cx="7467600" cy="44196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(a &gt;= 1) &amp;&amp; (b == 5)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0047" name="Text Box 15">
            <a:extLst>
              <a:ext uri="{FF2B5EF4-FFF2-40B4-BE49-F238E27FC236}">
                <a16:creationId xmlns:a16="http://schemas.microsoft.com/office/drawing/2014/main" id="{1929CDFF-5E83-4B88-96AE-10C36E8DC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( 2 &gt;= 1 ) &amp;&amp; ( b == 5 )</a:t>
            </a:r>
          </a:p>
        </p:txBody>
      </p:sp>
      <p:sp>
        <p:nvSpPr>
          <p:cNvPr id="300048" name="Rectangle 16">
            <a:extLst>
              <a:ext uri="{FF2B5EF4-FFF2-40B4-BE49-F238E27FC236}">
                <a16:creationId xmlns:a16="http://schemas.microsoft.com/office/drawing/2014/main" id="{3E89E0ED-39C5-4B0B-8652-056406FD8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90800"/>
            <a:ext cx="15240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0" name="Text Box 18">
            <a:extLst>
              <a:ext uri="{FF2B5EF4-FFF2-40B4-BE49-F238E27FC236}">
                <a16:creationId xmlns:a16="http://schemas.microsoft.com/office/drawing/2014/main" id="{963416E7-7F20-4C48-BEDC-51DB2FB6B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9624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&amp;&amp; ( b == 5 )</a:t>
            </a:r>
          </a:p>
        </p:txBody>
      </p:sp>
      <p:sp>
        <p:nvSpPr>
          <p:cNvPr id="300051" name="Text Box 19">
            <a:extLst>
              <a:ext uri="{FF2B5EF4-FFF2-40B4-BE49-F238E27FC236}">
                <a16:creationId xmlns:a16="http://schemas.microsoft.com/office/drawing/2014/main" id="{4005BAC2-D780-43A7-A99A-75AAAE46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958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&amp;&amp; ( 5 == 5 )</a:t>
            </a:r>
          </a:p>
        </p:txBody>
      </p:sp>
      <p:sp>
        <p:nvSpPr>
          <p:cNvPr id="300052" name="Text Box 20">
            <a:extLst>
              <a:ext uri="{FF2B5EF4-FFF2-40B4-BE49-F238E27FC236}">
                <a16:creationId xmlns:a16="http://schemas.microsoft.com/office/drawing/2014/main" id="{DBAF6754-0047-4517-962F-4B090E6F5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0434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&amp;&amp;  1</a:t>
            </a:r>
          </a:p>
        </p:txBody>
      </p:sp>
      <p:sp>
        <p:nvSpPr>
          <p:cNvPr id="300053" name="Text Box 21">
            <a:extLst>
              <a:ext uri="{FF2B5EF4-FFF2-40B4-BE49-F238E27FC236}">
                <a16:creationId xmlns:a16="http://schemas.microsoft.com/office/drawing/2014/main" id="{0CBA572F-D096-46EF-A05F-A049A6C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768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00054" name="Rectangle 22">
            <a:extLst>
              <a:ext uri="{FF2B5EF4-FFF2-40B4-BE49-F238E27FC236}">
                <a16:creationId xmlns:a16="http://schemas.microsoft.com/office/drawing/2014/main" id="{ED2C05B8-4964-4052-9DBE-EEE0BBE7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962400"/>
            <a:ext cx="15240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5" name="Rectangle 23">
            <a:extLst>
              <a:ext uri="{FF2B5EF4-FFF2-40B4-BE49-F238E27FC236}">
                <a16:creationId xmlns:a16="http://schemas.microsoft.com/office/drawing/2014/main" id="{4DDF081B-2B81-4A7B-8B32-E6C2CB47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95800"/>
            <a:ext cx="15240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6" name="Rectangle 24">
            <a:extLst>
              <a:ext uri="{FF2B5EF4-FFF2-40B4-BE49-F238E27FC236}">
                <a16:creationId xmlns:a16="http://schemas.microsoft.com/office/drawing/2014/main" id="{094812F2-0893-4F50-B556-4FC9A930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15240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7" name="Rectangle 25">
            <a:extLst>
              <a:ext uri="{FF2B5EF4-FFF2-40B4-BE49-F238E27FC236}">
                <a16:creationId xmlns:a16="http://schemas.microsoft.com/office/drawing/2014/main" id="{3A44F23D-A773-4C99-AC89-6951CAC4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15240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8557" name="Group 27">
            <a:extLst>
              <a:ext uri="{FF2B5EF4-FFF2-40B4-BE49-F238E27FC236}">
                <a16:creationId xmlns:a16="http://schemas.microsoft.com/office/drawing/2014/main" id="{7A6FC3A6-76CD-4C87-9CA4-2424EA845A7C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3429000"/>
            <a:ext cx="1219200" cy="528638"/>
            <a:chOff x="4752" y="2163"/>
            <a:chExt cx="768" cy="333"/>
          </a:xfrm>
        </p:grpSpPr>
        <p:sp>
          <p:nvSpPr>
            <p:cNvPr id="108568" name="Text Box 28">
              <a:extLst>
                <a:ext uri="{FF2B5EF4-FFF2-40B4-BE49-F238E27FC236}">
                  <a16:creationId xmlns:a16="http://schemas.microsoft.com/office/drawing/2014/main" id="{FC90C125-8351-4743-BDD2-8432FC04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08569" name="Text Box 29">
              <a:extLst>
                <a:ext uri="{FF2B5EF4-FFF2-40B4-BE49-F238E27FC236}">
                  <a16:creationId xmlns:a16="http://schemas.microsoft.com/office/drawing/2014/main" id="{C795DDF8-FCB8-49FE-A9FB-45FD560A0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08558" name="Group 30">
            <a:extLst>
              <a:ext uri="{FF2B5EF4-FFF2-40B4-BE49-F238E27FC236}">
                <a16:creationId xmlns:a16="http://schemas.microsoft.com/office/drawing/2014/main" id="{CF6B4E85-96F2-47AE-8B49-9AEE45E1F07E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4033838"/>
            <a:ext cx="1219200" cy="528637"/>
            <a:chOff x="4752" y="2163"/>
            <a:chExt cx="768" cy="333"/>
          </a:xfrm>
        </p:grpSpPr>
        <p:sp>
          <p:nvSpPr>
            <p:cNvPr id="108566" name="Text Box 31">
              <a:extLst>
                <a:ext uri="{FF2B5EF4-FFF2-40B4-BE49-F238E27FC236}">
                  <a16:creationId xmlns:a16="http://schemas.microsoft.com/office/drawing/2014/main" id="{8328004A-FDC2-4556-B3E6-723282AAD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08567" name="Text Box 32">
              <a:extLst>
                <a:ext uri="{FF2B5EF4-FFF2-40B4-BE49-F238E27FC236}">
                  <a16:creationId xmlns:a16="http://schemas.microsoft.com/office/drawing/2014/main" id="{9651C550-0D4B-49ED-873D-AC75C0D10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08559" name="Group 33">
            <a:extLst>
              <a:ext uri="{FF2B5EF4-FFF2-40B4-BE49-F238E27FC236}">
                <a16:creationId xmlns:a16="http://schemas.microsoft.com/office/drawing/2014/main" id="{FCE230D9-5291-4652-977E-49A985272AE5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4643438"/>
            <a:ext cx="1219200" cy="528637"/>
            <a:chOff x="4752" y="2163"/>
            <a:chExt cx="768" cy="333"/>
          </a:xfrm>
        </p:grpSpPr>
        <p:sp>
          <p:nvSpPr>
            <p:cNvPr id="108564" name="Text Box 34">
              <a:extLst>
                <a:ext uri="{FF2B5EF4-FFF2-40B4-BE49-F238E27FC236}">
                  <a16:creationId xmlns:a16="http://schemas.microsoft.com/office/drawing/2014/main" id="{BDECC59A-BC20-4D8F-95DB-BC7E7DA9E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08565" name="Text Box 35">
              <a:extLst>
                <a:ext uri="{FF2B5EF4-FFF2-40B4-BE49-F238E27FC236}">
                  <a16:creationId xmlns:a16="http://schemas.microsoft.com/office/drawing/2014/main" id="{8B81E87E-674B-4B4A-9BE0-CE630B0B0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108560" name="Group 36">
            <a:extLst>
              <a:ext uri="{FF2B5EF4-FFF2-40B4-BE49-F238E27FC236}">
                <a16:creationId xmlns:a16="http://schemas.microsoft.com/office/drawing/2014/main" id="{40C9A0D9-2436-43B6-9FCD-255A6AFDC1CD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5257800"/>
            <a:ext cx="1219200" cy="528638"/>
            <a:chOff x="4752" y="2163"/>
            <a:chExt cx="768" cy="333"/>
          </a:xfrm>
        </p:grpSpPr>
        <p:sp>
          <p:nvSpPr>
            <p:cNvPr id="108562" name="Text Box 37">
              <a:extLst>
                <a:ext uri="{FF2B5EF4-FFF2-40B4-BE49-F238E27FC236}">
                  <a16:creationId xmlns:a16="http://schemas.microsoft.com/office/drawing/2014/main" id="{AACF0279-0043-4CA0-AB13-A7407E488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08563" name="Text Box 38">
              <a:extLst>
                <a:ext uri="{FF2B5EF4-FFF2-40B4-BE49-F238E27FC236}">
                  <a16:creationId xmlns:a16="http://schemas.microsoft.com/office/drawing/2014/main" id="{4FFB18EE-88EA-435B-9E47-B4902966B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17</a:t>
              </a:r>
            </a:p>
          </p:txBody>
        </p:sp>
      </p:grpSp>
      <p:sp>
        <p:nvSpPr>
          <p:cNvPr id="300071" name="Rectangle 39">
            <a:extLst>
              <a:ext uri="{FF2B5EF4-FFF2-40B4-BE49-F238E27FC236}">
                <a16:creationId xmlns:a16="http://schemas.microsoft.com/office/drawing/2014/main" id="{60D5BA81-5853-4497-8335-50BCC57D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788988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复合表达式</a:t>
            </a:r>
            <a:b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Compound Expression</a:t>
            </a: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0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0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0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30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0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75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7" grpId="0" autoUpdateAnimBg="0"/>
      <p:bldP spid="300048" grpId="0" animBg="1"/>
      <p:bldP spid="300050" grpId="0" autoUpdateAnimBg="0"/>
      <p:bldP spid="300051" grpId="0" autoUpdateAnimBg="0"/>
      <p:bldP spid="300052" grpId="0" autoUpdateAnimBg="0"/>
      <p:bldP spid="300053" grpId="0" autoUpdateAnimBg="0"/>
      <p:bldP spid="300054" grpId="0" animBg="1"/>
      <p:bldP spid="300055" grpId="0" animBg="1"/>
      <p:bldP spid="300056" grpId="0" animBg="1"/>
      <p:bldP spid="30005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83D05677-40C7-44B3-806E-D60C5254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752600"/>
            <a:ext cx="7467600" cy="44196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(c  &gt;=  ( b * 3 ) ) || (a == 3)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1071" name="Text Box 15">
            <a:extLst>
              <a:ext uri="{FF2B5EF4-FFF2-40B4-BE49-F238E27FC236}">
                <a16:creationId xmlns:a16="http://schemas.microsoft.com/office/drawing/2014/main" id="{DC2D60CE-91CE-40D8-AB2D-661AFC9E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718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c &gt;= ( 5 * 3 ) ) || ( a == 3)</a:t>
            </a:r>
          </a:p>
        </p:txBody>
      </p:sp>
      <p:sp>
        <p:nvSpPr>
          <p:cNvPr id="301072" name="Rectangle 16">
            <a:extLst>
              <a:ext uri="{FF2B5EF4-FFF2-40B4-BE49-F238E27FC236}">
                <a16:creationId xmlns:a16="http://schemas.microsoft.com/office/drawing/2014/main" id="{AC407D28-9636-4E9B-80B8-D61FCE55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438400"/>
            <a:ext cx="12954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74" name="Text Box 18">
            <a:extLst>
              <a:ext uri="{FF2B5EF4-FFF2-40B4-BE49-F238E27FC236}">
                <a16:creationId xmlns:a16="http://schemas.microsoft.com/office/drawing/2014/main" id="{03E21217-BB4C-48EB-8EC2-3F620993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148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|| ( a == 3 )</a:t>
            </a:r>
          </a:p>
        </p:txBody>
      </p:sp>
      <p:sp>
        <p:nvSpPr>
          <p:cNvPr id="301075" name="Text Box 19">
            <a:extLst>
              <a:ext uri="{FF2B5EF4-FFF2-40B4-BE49-F238E27FC236}">
                <a16:creationId xmlns:a16="http://schemas.microsoft.com/office/drawing/2014/main" id="{77204F34-4EDF-4990-A663-E91A8B7D8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6624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|| ( 2 == 3 )</a:t>
            </a:r>
          </a:p>
        </p:txBody>
      </p:sp>
      <p:sp>
        <p:nvSpPr>
          <p:cNvPr id="301076" name="Text Box 20">
            <a:extLst>
              <a:ext uri="{FF2B5EF4-FFF2-40B4-BE49-F238E27FC236}">
                <a16:creationId xmlns:a16="http://schemas.microsoft.com/office/drawing/2014/main" id="{4BA626A0-696D-4C4F-8C49-C5207CACF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958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|| 0</a:t>
            </a:r>
          </a:p>
        </p:txBody>
      </p:sp>
      <p:sp>
        <p:nvSpPr>
          <p:cNvPr id="301077" name="Rectangle 21">
            <a:extLst>
              <a:ext uri="{FF2B5EF4-FFF2-40B4-BE49-F238E27FC236}">
                <a16:creationId xmlns:a16="http://schemas.microsoft.com/office/drawing/2014/main" id="{5E8A6199-60AE-4616-B82B-8F5950176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19050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78" name="Text Box 22">
            <a:extLst>
              <a:ext uri="{FF2B5EF4-FFF2-40B4-BE49-F238E27FC236}">
                <a16:creationId xmlns:a16="http://schemas.microsoft.com/office/drawing/2014/main" id="{671D39C5-00FE-4DB2-8B72-8A2EB78B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( 15 &gt;= 15 ) || ( a == 3)</a:t>
            </a:r>
          </a:p>
        </p:txBody>
      </p:sp>
      <p:sp>
        <p:nvSpPr>
          <p:cNvPr id="301079" name="Text Box 23">
            <a:extLst>
              <a:ext uri="{FF2B5EF4-FFF2-40B4-BE49-F238E27FC236}">
                <a16:creationId xmlns:a16="http://schemas.microsoft.com/office/drawing/2014/main" id="{879A3792-5D81-4413-9726-BA886C3D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292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01080" name="Rectangle 24">
            <a:extLst>
              <a:ext uri="{FF2B5EF4-FFF2-40B4-BE49-F238E27FC236}">
                <a16:creationId xmlns:a16="http://schemas.microsoft.com/office/drawing/2014/main" id="{FD75AD9F-72FA-4B98-BC1A-05B90BF0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9050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81" name="Rectangle 25">
            <a:extLst>
              <a:ext uri="{FF2B5EF4-FFF2-40B4-BE49-F238E27FC236}">
                <a16:creationId xmlns:a16="http://schemas.microsoft.com/office/drawing/2014/main" id="{BB4E9416-B7BA-4F5E-88D9-9EFE81BB8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14478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82" name="Rectangle 26">
            <a:extLst>
              <a:ext uri="{FF2B5EF4-FFF2-40B4-BE49-F238E27FC236}">
                <a16:creationId xmlns:a16="http://schemas.microsoft.com/office/drawing/2014/main" id="{72CC1915-65F1-415C-9B1D-67FED691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24400"/>
            <a:ext cx="14478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83" name="Rectangle 27">
            <a:extLst>
              <a:ext uri="{FF2B5EF4-FFF2-40B4-BE49-F238E27FC236}">
                <a16:creationId xmlns:a16="http://schemas.microsoft.com/office/drawing/2014/main" id="{4D908C45-CCDC-46C2-8009-5F00AD388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7800"/>
            <a:ext cx="8382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9583" name="Group 28">
            <a:extLst>
              <a:ext uri="{FF2B5EF4-FFF2-40B4-BE49-F238E27FC236}">
                <a16:creationId xmlns:a16="http://schemas.microsoft.com/office/drawing/2014/main" id="{1F5AB9C7-2C04-4910-837A-7CE9AF017530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3429000"/>
            <a:ext cx="1219200" cy="528638"/>
            <a:chOff x="4752" y="2163"/>
            <a:chExt cx="768" cy="333"/>
          </a:xfrm>
        </p:grpSpPr>
        <p:sp>
          <p:nvSpPr>
            <p:cNvPr id="109594" name="Text Box 29">
              <a:extLst>
                <a:ext uri="{FF2B5EF4-FFF2-40B4-BE49-F238E27FC236}">
                  <a16:creationId xmlns:a16="http://schemas.microsoft.com/office/drawing/2014/main" id="{2214E947-0EB0-4ADE-A0B2-F870584B8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09595" name="Text Box 30">
              <a:extLst>
                <a:ext uri="{FF2B5EF4-FFF2-40B4-BE49-F238E27FC236}">
                  <a16:creationId xmlns:a16="http://schemas.microsoft.com/office/drawing/2014/main" id="{074AB8A6-444F-4432-8500-D6EF5A35B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09584" name="Group 31">
            <a:extLst>
              <a:ext uri="{FF2B5EF4-FFF2-40B4-BE49-F238E27FC236}">
                <a16:creationId xmlns:a16="http://schemas.microsoft.com/office/drawing/2014/main" id="{7CF1305D-4DAE-47B7-AB72-EC3D4A2B2706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4033838"/>
            <a:ext cx="1219200" cy="528637"/>
            <a:chOff x="4752" y="2163"/>
            <a:chExt cx="768" cy="333"/>
          </a:xfrm>
        </p:grpSpPr>
        <p:sp>
          <p:nvSpPr>
            <p:cNvPr id="109592" name="Text Box 32">
              <a:extLst>
                <a:ext uri="{FF2B5EF4-FFF2-40B4-BE49-F238E27FC236}">
                  <a16:creationId xmlns:a16="http://schemas.microsoft.com/office/drawing/2014/main" id="{A6FC3C09-C59B-47C3-BC53-95BCDBF43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09593" name="Text Box 33">
              <a:extLst>
                <a:ext uri="{FF2B5EF4-FFF2-40B4-BE49-F238E27FC236}">
                  <a16:creationId xmlns:a16="http://schemas.microsoft.com/office/drawing/2014/main" id="{4EF76D79-F3C1-4441-B172-079564C16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09585" name="Group 34">
            <a:extLst>
              <a:ext uri="{FF2B5EF4-FFF2-40B4-BE49-F238E27FC236}">
                <a16:creationId xmlns:a16="http://schemas.microsoft.com/office/drawing/2014/main" id="{82FE6CB5-8BB0-4576-82D3-BBBC9F1D0BD6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4643438"/>
            <a:ext cx="1219200" cy="528637"/>
            <a:chOff x="4752" y="2163"/>
            <a:chExt cx="768" cy="333"/>
          </a:xfrm>
        </p:grpSpPr>
        <p:sp>
          <p:nvSpPr>
            <p:cNvPr id="109590" name="Text Box 35">
              <a:extLst>
                <a:ext uri="{FF2B5EF4-FFF2-40B4-BE49-F238E27FC236}">
                  <a16:creationId xmlns:a16="http://schemas.microsoft.com/office/drawing/2014/main" id="{C7461C36-DF7E-4559-95E3-48ADC9FA6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09591" name="Text Box 36">
              <a:extLst>
                <a:ext uri="{FF2B5EF4-FFF2-40B4-BE49-F238E27FC236}">
                  <a16:creationId xmlns:a16="http://schemas.microsoft.com/office/drawing/2014/main" id="{988461D8-B9BC-4B6E-806C-48D9C3E82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109586" name="Group 37">
            <a:extLst>
              <a:ext uri="{FF2B5EF4-FFF2-40B4-BE49-F238E27FC236}">
                <a16:creationId xmlns:a16="http://schemas.microsoft.com/office/drawing/2014/main" id="{E2963B05-3C3D-4CE7-BFDB-3425BD39A507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5257800"/>
            <a:ext cx="1219200" cy="528638"/>
            <a:chOff x="4752" y="2163"/>
            <a:chExt cx="768" cy="333"/>
          </a:xfrm>
        </p:grpSpPr>
        <p:sp>
          <p:nvSpPr>
            <p:cNvPr id="109588" name="Text Box 38">
              <a:extLst>
                <a:ext uri="{FF2B5EF4-FFF2-40B4-BE49-F238E27FC236}">
                  <a16:creationId xmlns:a16="http://schemas.microsoft.com/office/drawing/2014/main" id="{0C97478A-DD9C-42A2-9720-5A58A8C96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09589" name="Text Box 39">
              <a:extLst>
                <a:ext uri="{FF2B5EF4-FFF2-40B4-BE49-F238E27FC236}">
                  <a16:creationId xmlns:a16="http://schemas.microsoft.com/office/drawing/2014/main" id="{0AF4250A-131C-41F2-AC74-A383D0FBD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17</a:t>
              </a:r>
            </a:p>
          </p:txBody>
        </p:sp>
      </p:grpSp>
      <p:sp>
        <p:nvSpPr>
          <p:cNvPr id="301097" name="Rectangle 41">
            <a:extLst>
              <a:ext uri="{FF2B5EF4-FFF2-40B4-BE49-F238E27FC236}">
                <a16:creationId xmlns:a16="http://schemas.microsoft.com/office/drawing/2014/main" id="{009173CB-E799-4756-A478-AD2EB655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788988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复合表达式</a:t>
            </a:r>
            <a:b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Compound Expression</a:t>
            </a: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1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30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1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75"/>
                                        <p:tgtEl>
                                          <p:spTgt spid="30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1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75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1" grpId="0" autoUpdateAnimBg="0"/>
      <p:bldP spid="301072" grpId="0" animBg="1"/>
      <p:bldP spid="301074" grpId="0" autoUpdateAnimBg="0"/>
      <p:bldP spid="301075" grpId="0" autoUpdateAnimBg="0"/>
      <p:bldP spid="301076" grpId="0" autoUpdateAnimBg="0"/>
      <p:bldP spid="301077" grpId="0" animBg="1"/>
      <p:bldP spid="301078" grpId="0" autoUpdateAnimBg="0"/>
      <p:bldP spid="301079" grpId="0" autoUpdateAnimBg="0"/>
      <p:bldP spid="301080" grpId="0" animBg="1"/>
      <p:bldP spid="301081" grpId="0" animBg="1"/>
      <p:bldP spid="301082" grpId="0" animBg="1"/>
      <p:bldP spid="30108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>
            <a:extLst>
              <a:ext uri="{FF2B5EF4-FFF2-40B4-BE49-F238E27FC236}">
                <a16:creationId xmlns:a16="http://schemas.microsoft.com/office/drawing/2014/main" id="{282CEEB0-52EB-4EB1-AA1B-FCDB08214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752600"/>
            <a:ext cx="7467600" cy="44196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! ( ( a &lt; b ) || ( c &gt; d ) )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2095" name="Text Box 15">
            <a:extLst>
              <a:ext uri="{FF2B5EF4-FFF2-40B4-BE49-F238E27FC236}">
                <a16:creationId xmlns:a16="http://schemas.microsoft.com/office/drawing/2014/main" id="{428E7567-BC34-4A89-A2EF-F40C518B3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718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 ( ( 2 &lt; 5 ) || ( c &gt; d ) )</a:t>
            </a:r>
          </a:p>
        </p:txBody>
      </p:sp>
      <p:sp>
        <p:nvSpPr>
          <p:cNvPr id="302096" name="Rectangle 16">
            <a:extLst>
              <a:ext uri="{FF2B5EF4-FFF2-40B4-BE49-F238E27FC236}">
                <a16:creationId xmlns:a16="http://schemas.microsoft.com/office/drawing/2014/main" id="{928F0E94-9604-4F4A-903D-8A5473A8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38400"/>
            <a:ext cx="14478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098" name="Text Box 18">
            <a:extLst>
              <a:ext uri="{FF2B5EF4-FFF2-40B4-BE49-F238E27FC236}">
                <a16:creationId xmlns:a16="http://schemas.microsoft.com/office/drawing/2014/main" id="{59398ABD-3871-42B5-A8D7-10459DBB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148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 ( 1 || ( 15 &gt; 17 ) )</a:t>
            </a:r>
          </a:p>
        </p:txBody>
      </p:sp>
      <p:sp>
        <p:nvSpPr>
          <p:cNvPr id="302099" name="Text Box 19">
            <a:extLst>
              <a:ext uri="{FF2B5EF4-FFF2-40B4-BE49-F238E27FC236}">
                <a16:creationId xmlns:a16="http://schemas.microsoft.com/office/drawing/2014/main" id="{F329CEAC-B93A-4D23-9AA3-BF21B9CE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6624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 ( 1 || 0 )</a:t>
            </a:r>
          </a:p>
        </p:txBody>
      </p:sp>
      <p:sp>
        <p:nvSpPr>
          <p:cNvPr id="302100" name="Text Box 20">
            <a:extLst>
              <a:ext uri="{FF2B5EF4-FFF2-40B4-BE49-F238E27FC236}">
                <a16:creationId xmlns:a16="http://schemas.microsoft.com/office/drawing/2014/main" id="{CD8BE926-AD15-4FBC-8DAB-E7D25D46E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958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 1 </a:t>
            </a:r>
          </a:p>
        </p:txBody>
      </p:sp>
      <p:sp>
        <p:nvSpPr>
          <p:cNvPr id="302101" name="Rectangle 21">
            <a:extLst>
              <a:ext uri="{FF2B5EF4-FFF2-40B4-BE49-F238E27FC236}">
                <a16:creationId xmlns:a16="http://schemas.microsoft.com/office/drawing/2014/main" id="{01114B91-D5D7-4FA2-85D0-24342ED53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12192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102" name="Text Box 22">
            <a:extLst>
              <a:ext uri="{FF2B5EF4-FFF2-40B4-BE49-F238E27FC236}">
                <a16:creationId xmlns:a16="http://schemas.microsoft.com/office/drawing/2014/main" id="{AEEEA2E1-915D-4467-8DB8-A387E72C7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 ( 1 || ( c &gt; d ) )</a:t>
            </a:r>
          </a:p>
        </p:txBody>
      </p:sp>
      <p:sp>
        <p:nvSpPr>
          <p:cNvPr id="302103" name="Text Box 23">
            <a:extLst>
              <a:ext uri="{FF2B5EF4-FFF2-40B4-BE49-F238E27FC236}">
                <a16:creationId xmlns:a16="http://schemas.microsoft.com/office/drawing/2014/main" id="{7C314DDF-103A-48A4-9ACF-788935086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292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302104" name="Rectangle 24">
            <a:extLst>
              <a:ext uri="{FF2B5EF4-FFF2-40B4-BE49-F238E27FC236}">
                <a16:creationId xmlns:a16="http://schemas.microsoft.com/office/drawing/2014/main" id="{B830EE2A-A9A1-4568-896A-16C57338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2954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105" name="Rectangle 25">
            <a:extLst>
              <a:ext uri="{FF2B5EF4-FFF2-40B4-BE49-F238E27FC236}">
                <a16:creationId xmlns:a16="http://schemas.microsoft.com/office/drawing/2014/main" id="{AADBBEFA-89E9-46CD-9EAD-1EFEB9A8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16002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106" name="Rectangle 26">
            <a:extLst>
              <a:ext uri="{FF2B5EF4-FFF2-40B4-BE49-F238E27FC236}">
                <a16:creationId xmlns:a16="http://schemas.microsoft.com/office/drawing/2014/main" id="{755EC9DC-D67C-4D4A-9169-8D9D2168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12192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107" name="Rectangle 27">
            <a:extLst>
              <a:ext uri="{FF2B5EF4-FFF2-40B4-BE49-F238E27FC236}">
                <a16:creationId xmlns:a16="http://schemas.microsoft.com/office/drawing/2014/main" id="{0110BD4C-5259-4EDB-84BB-197A158C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7800"/>
            <a:ext cx="533400" cy="533400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0607" name="Group 28">
            <a:extLst>
              <a:ext uri="{FF2B5EF4-FFF2-40B4-BE49-F238E27FC236}">
                <a16:creationId xmlns:a16="http://schemas.microsoft.com/office/drawing/2014/main" id="{22CD027E-D6DE-44CB-8549-526765C8FCEF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3429000"/>
            <a:ext cx="1219200" cy="528638"/>
            <a:chOff x="4752" y="2163"/>
            <a:chExt cx="768" cy="333"/>
          </a:xfrm>
        </p:grpSpPr>
        <p:sp>
          <p:nvSpPr>
            <p:cNvPr id="110618" name="Text Box 29">
              <a:extLst>
                <a:ext uri="{FF2B5EF4-FFF2-40B4-BE49-F238E27FC236}">
                  <a16:creationId xmlns:a16="http://schemas.microsoft.com/office/drawing/2014/main" id="{A6918EBB-15B2-437B-90B5-8FB440BDB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0619" name="Text Box 30">
              <a:extLst>
                <a:ext uri="{FF2B5EF4-FFF2-40B4-BE49-F238E27FC236}">
                  <a16:creationId xmlns:a16="http://schemas.microsoft.com/office/drawing/2014/main" id="{82988096-4F27-4C57-A23A-E1018928F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10608" name="Group 31">
            <a:extLst>
              <a:ext uri="{FF2B5EF4-FFF2-40B4-BE49-F238E27FC236}">
                <a16:creationId xmlns:a16="http://schemas.microsoft.com/office/drawing/2014/main" id="{D7E7F6D0-CABE-4BF8-A23B-49FE7734B964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4033838"/>
            <a:ext cx="1219200" cy="528637"/>
            <a:chOff x="4752" y="2163"/>
            <a:chExt cx="768" cy="333"/>
          </a:xfrm>
        </p:grpSpPr>
        <p:sp>
          <p:nvSpPr>
            <p:cNvPr id="110616" name="Text Box 32">
              <a:extLst>
                <a:ext uri="{FF2B5EF4-FFF2-40B4-BE49-F238E27FC236}">
                  <a16:creationId xmlns:a16="http://schemas.microsoft.com/office/drawing/2014/main" id="{F06AFD34-8AF8-4812-A2EA-2E93B1CC2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0617" name="Text Box 33">
              <a:extLst>
                <a:ext uri="{FF2B5EF4-FFF2-40B4-BE49-F238E27FC236}">
                  <a16:creationId xmlns:a16="http://schemas.microsoft.com/office/drawing/2014/main" id="{B5526E98-7B4E-45CE-A7DF-0E1982A50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10609" name="Group 34">
            <a:extLst>
              <a:ext uri="{FF2B5EF4-FFF2-40B4-BE49-F238E27FC236}">
                <a16:creationId xmlns:a16="http://schemas.microsoft.com/office/drawing/2014/main" id="{A18404DE-D0AA-4D04-95C5-28E17342149E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4643438"/>
            <a:ext cx="1219200" cy="528637"/>
            <a:chOff x="4752" y="2163"/>
            <a:chExt cx="768" cy="333"/>
          </a:xfrm>
        </p:grpSpPr>
        <p:sp>
          <p:nvSpPr>
            <p:cNvPr id="110614" name="Text Box 35">
              <a:extLst>
                <a:ext uri="{FF2B5EF4-FFF2-40B4-BE49-F238E27FC236}">
                  <a16:creationId xmlns:a16="http://schemas.microsoft.com/office/drawing/2014/main" id="{C5D78F65-3A68-49EA-833C-075D1291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0615" name="Text Box 36">
              <a:extLst>
                <a:ext uri="{FF2B5EF4-FFF2-40B4-BE49-F238E27FC236}">
                  <a16:creationId xmlns:a16="http://schemas.microsoft.com/office/drawing/2014/main" id="{223FA64A-DA0A-4570-B497-3F3149F17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110610" name="Group 37">
            <a:extLst>
              <a:ext uri="{FF2B5EF4-FFF2-40B4-BE49-F238E27FC236}">
                <a16:creationId xmlns:a16="http://schemas.microsoft.com/office/drawing/2014/main" id="{08C3B3B6-106E-4BE7-8AA5-6919ABA4DB19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5257800"/>
            <a:ext cx="1219200" cy="528638"/>
            <a:chOff x="4752" y="2163"/>
            <a:chExt cx="768" cy="333"/>
          </a:xfrm>
        </p:grpSpPr>
        <p:sp>
          <p:nvSpPr>
            <p:cNvPr id="110612" name="Text Box 38">
              <a:extLst>
                <a:ext uri="{FF2B5EF4-FFF2-40B4-BE49-F238E27FC236}">
                  <a16:creationId xmlns:a16="http://schemas.microsoft.com/office/drawing/2014/main" id="{8675DAC9-3907-40A9-B90E-384F75E65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10613" name="Text Box 39">
              <a:extLst>
                <a:ext uri="{FF2B5EF4-FFF2-40B4-BE49-F238E27FC236}">
                  <a16:creationId xmlns:a16="http://schemas.microsoft.com/office/drawing/2014/main" id="{B4A22868-620B-4AB5-A6D6-62CE12B0B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3"/>
              <a:ext cx="57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17</a:t>
              </a:r>
            </a:p>
          </p:txBody>
        </p:sp>
      </p:grpSp>
      <p:sp>
        <p:nvSpPr>
          <p:cNvPr id="302121" name="Rectangle 41">
            <a:extLst>
              <a:ext uri="{FF2B5EF4-FFF2-40B4-BE49-F238E27FC236}">
                <a16:creationId xmlns:a16="http://schemas.microsoft.com/office/drawing/2014/main" id="{5EDB9B86-1559-496F-9A59-85893C73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788988"/>
            <a:ext cx="77978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复合表达式</a:t>
            </a:r>
            <a:b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Compound Expression</a:t>
            </a: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0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2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30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2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30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2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2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75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75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5" grpId="0" autoUpdateAnimBg="0"/>
      <p:bldP spid="302096" grpId="0" animBg="1"/>
      <p:bldP spid="302098" grpId="0" autoUpdateAnimBg="0"/>
      <p:bldP spid="302099" grpId="0" autoUpdateAnimBg="0"/>
      <p:bldP spid="302100" grpId="0" autoUpdateAnimBg="0"/>
      <p:bldP spid="302101" grpId="0" animBg="1"/>
      <p:bldP spid="302102" grpId="0" autoUpdateAnimBg="0"/>
      <p:bldP spid="302103" grpId="0" autoUpdateAnimBg="0"/>
      <p:bldP spid="302104" grpId="0" animBg="1"/>
      <p:bldP spid="302105" grpId="0" animBg="1"/>
      <p:bldP spid="302106" grpId="0" animBg="1"/>
      <p:bldP spid="30210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>
            <a:extLst>
              <a:ext uri="{FF2B5EF4-FFF2-40B4-BE49-F238E27FC236}">
                <a16:creationId xmlns:a16="http://schemas.microsoft.com/office/drawing/2014/main" id="{571F6BE4-6106-4A33-AB61-3C531C3BA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97038"/>
            <a:ext cx="8280400" cy="4827587"/>
          </a:xfrm>
        </p:spPr>
        <p:txBody>
          <a:bodyPr/>
          <a:lstStyle/>
          <a:p>
            <a:pPr>
              <a:defRPr/>
            </a:pPr>
            <a:r>
              <a:rPr lang="zh-CN" altLang="en-US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实例</a:t>
            </a:r>
          </a:p>
          <a:p>
            <a:pPr>
              <a:defRPr/>
            </a:pPr>
            <a:r>
              <a:rPr lang="en-US" altLang="zh-CN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ch</a:t>
            </a: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是英文大写字母 </a:t>
            </a:r>
          </a:p>
          <a:p>
            <a:pPr lvl="1">
              <a:buFontTx/>
              <a:buNone/>
              <a:defRPr/>
            </a:pPr>
            <a:r>
              <a:rPr lang="pl-PL" altLang="zh-CN" sz="2000">
                <a:solidFill>
                  <a:schemeClr val="tx1"/>
                </a:solidFill>
                <a:latin typeface="Courier New" pitchFamily="49" charset="0"/>
              </a:rPr>
              <a:t>(ch &gt;= 'A')  &amp;&amp;  (ch &lt;= 'Z')</a:t>
            </a:r>
            <a:endParaRPr lang="en-US" altLang="zh-CN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lvl="1">
              <a:buFontTx/>
              <a:buNone/>
              <a:defRPr/>
            </a:pP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判断某一年</a:t>
            </a:r>
            <a:r>
              <a:rPr lang="en-US" altLang="zh-CN" sz="240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year</a:t>
            </a: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是否是闰年的条件是满足下列二者之一</a:t>
            </a:r>
          </a:p>
          <a:p>
            <a:pPr lvl="1">
              <a:defRPr/>
            </a:pPr>
            <a:r>
              <a:rPr lang="zh-CN" altLang="en-US" sz="2000">
                <a:ea typeface="宋体" pitchFamily="2" charset="-122"/>
              </a:rPr>
              <a:t>能被</a:t>
            </a:r>
            <a:r>
              <a:rPr lang="en-US" altLang="zh-CN" sz="2000">
                <a:ea typeface="宋体" pitchFamily="2" charset="-122"/>
              </a:rPr>
              <a:t>4</a:t>
            </a:r>
            <a:r>
              <a:rPr lang="zh-CN" altLang="en-US" sz="2000">
                <a:ea typeface="宋体" pitchFamily="2" charset="-122"/>
              </a:rPr>
              <a:t>整除，但不能被</a:t>
            </a:r>
            <a:r>
              <a:rPr lang="en-US" altLang="zh-CN" sz="2000">
                <a:ea typeface="宋体" pitchFamily="2" charset="-122"/>
              </a:rPr>
              <a:t>100</a:t>
            </a:r>
            <a:r>
              <a:rPr lang="zh-CN" altLang="en-US" sz="2000">
                <a:ea typeface="宋体" pitchFamily="2" charset="-122"/>
              </a:rPr>
              <a:t>整除；</a:t>
            </a:r>
          </a:p>
          <a:p>
            <a:pPr lvl="1">
              <a:defRPr/>
            </a:pPr>
            <a:r>
              <a:rPr lang="zh-CN" altLang="en-US" sz="2000">
                <a:ea typeface="宋体" pitchFamily="2" charset="-122"/>
              </a:rPr>
              <a:t>能被</a:t>
            </a:r>
            <a:r>
              <a:rPr lang="en-US" altLang="zh-CN" sz="2000">
                <a:ea typeface="宋体" pitchFamily="2" charset="-122"/>
              </a:rPr>
              <a:t>400</a:t>
            </a:r>
            <a:r>
              <a:rPr lang="zh-CN" altLang="en-US" sz="2000">
                <a:ea typeface="宋体" pitchFamily="2" charset="-122"/>
              </a:rPr>
              <a:t>整除；</a:t>
            </a:r>
          </a:p>
          <a:p>
            <a:pPr lvl="1">
              <a:buFontTx/>
              <a:buNone/>
              <a:defRPr/>
            </a:pPr>
            <a:endParaRPr lang="zh-CN" altLang="en-US" sz="2000">
              <a:ea typeface="宋体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　　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year%4==0 &amp;&amp; year%100!=0 || year%400==0</a:t>
            </a:r>
          </a:p>
          <a:p>
            <a:pPr>
              <a:buFont typeface="Monotype Sorts" charset="2"/>
              <a:buNone/>
              <a:defRPr/>
            </a:pP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zh-CN" altLang="en-US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　　优先级：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%</a:t>
            </a:r>
            <a:r>
              <a:rPr lang="zh-CN" altLang="en-US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　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== (!=)</a:t>
            </a:r>
            <a:r>
              <a:rPr lang="zh-CN" altLang="en-US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&amp;&amp;</a:t>
            </a:r>
            <a:r>
              <a:rPr lang="zh-CN" altLang="en-US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　　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||</a:t>
            </a:r>
          </a:p>
          <a:p>
            <a:pPr>
              <a:buFont typeface="Monotype Sorts" charset="2"/>
              <a:buNone/>
              <a:defRPr/>
            </a:pP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((year%4==0) &amp;&amp; (year%100!=0)) || (year%400==0)</a:t>
            </a:r>
          </a:p>
          <a:p>
            <a:pPr>
              <a:buFont typeface="Monotype Sorts" charset="2"/>
              <a:buNone/>
              <a:defRPr/>
            </a:pPr>
            <a:endParaRPr lang="zh-CN" altLang="en-US" sz="200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1833703F-1844-4D88-B7E5-2703EFAE7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788988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复合表达式</a:t>
            </a:r>
            <a:br>
              <a:rPr lang="en-US" altLang="zh-CN" sz="4000"/>
            </a:br>
            <a:r>
              <a:rPr lang="zh-CN" altLang="en-US" sz="4000"/>
              <a:t>（</a:t>
            </a:r>
            <a:r>
              <a:rPr lang="en-US" altLang="zh-CN" sz="4000"/>
              <a:t>Compound Expression</a:t>
            </a:r>
            <a:r>
              <a:rPr lang="zh-CN" altLang="en-US" sz="40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238C00-343C-41BD-96D4-651D08881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11493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增一和减一运算符</a:t>
            </a:r>
            <a:br>
              <a:rPr lang="zh-CN" altLang="en-US" sz="4000"/>
            </a:br>
            <a:r>
              <a:rPr lang="en-US" altLang="zh-CN" sz="4000"/>
              <a:t>(</a:t>
            </a:r>
            <a:r>
              <a:rPr lang="en-US" altLang="zh-CN" sz="4000">
                <a:ea typeface="宋体" pitchFamily="2" charset="-122"/>
              </a:rPr>
              <a:t>Increment and Decrement</a:t>
            </a:r>
            <a:r>
              <a:rPr lang="en-US" altLang="zh-CN" sz="4000"/>
              <a:t>)</a:t>
            </a:r>
            <a:br>
              <a:rPr lang="en-US" altLang="zh-CN" sz="4000"/>
            </a:br>
            <a:endParaRPr lang="en-US" altLang="zh-CN" sz="4000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40C8593-35AA-475B-92F6-A4F2BFF40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2205038"/>
            <a:ext cx="8640763" cy="22320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n++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++n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--n</a:t>
            </a:r>
          </a:p>
          <a:p>
            <a:pPr lvl="1"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++</a:t>
            </a:r>
            <a:r>
              <a:rPr lang="zh-CN" altLang="en-US">
                <a:ea typeface="宋体" pitchFamily="2" charset="-122"/>
              </a:rPr>
              <a:t>让参与运算的变量加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</a:t>
            </a:r>
            <a:r>
              <a:rPr lang="zh-CN" altLang="en-US">
                <a:ea typeface="宋体" pitchFamily="2" charset="-122"/>
              </a:rPr>
              <a:t>让参与运算的变量减</a:t>
            </a:r>
            <a:r>
              <a:rPr lang="en-US" altLang="zh-CN">
                <a:ea typeface="宋体" pitchFamily="2" charset="-122"/>
              </a:rPr>
              <a:t>1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作为</a:t>
            </a:r>
            <a:r>
              <a:rPr lang="zh-CN" altLang="en-US">
                <a:solidFill>
                  <a:srgbClr val="880000"/>
                </a:solidFill>
                <a:ea typeface="宋体" pitchFamily="2" charset="-122"/>
              </a:rPr>
              <a:t>后缀</a:t>
            </a:r>
            <a:r>
              <a:rPr lang="en-US" altLang="zh-CN">
                <a:solidFill>
                  <a:srgbClr val="880000"/>
                </a:solidFill>
                <a:ea typeface="宋体" pitchFamily="2" charset="-122"/>
              </a:rPr>
              <a:t>(postfix)</a:t>
            </a:r>
            <a:r>
              <a:rPr lang="zh-CN" altLang="en-US">
                <a:ea typeface="宋体" pitchFamily="2" charset="-122"/>
              </a:rPr>
              <a:t>运算符时，先取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lang="zh-CN" altLang="en-US">
                <a:ea typeface="宋体" pitchFamily="2" charset="-122"/>
              </a:rPr>
              <a:t>的值，然后加</a:t>
            </a:r>
            <a:r>
              <a:rPr lang="en-US" altLang="zh-CN">
                <a:ea typeface="宋体" pitchFamily="2" charset="-122"/>
              </a:rPr>
              <a:t>/</a:t>
            </a:r>
            <a:r>
              <a:rPr lang="zh-CN" altLang="en-US">
                <a:ea typeface="宋体" pitchFamily="2" charset="-122"/>
              </a:rPr>
              <a:t>减</a:t>
            </a:r>
            <a:r>
              <a:rPr lang="en-US" altLang="zh-CN">
                <a:ea typeface="宋体" pitchFamily="2" charset="-122"/>
              </a:rPr>
              <a:t>1</a:t>
            </a:r>
          </a:p>
        </p:txBody>
      </p:sp>
      <p:grpSp>
        <p:nvGrpSpPr>
          <p:cNvPr id="2" name="Group 90">
            <a:extLst>
              <a:ext uri="{FF2B5EF4-FFF2-40B4-BE49-F238E27FC236}">
                <a16:creationId xmlns:a16="http://schemas.microsoft.com/office/drawing/2014/main" id="{BD690BCB-5ED6-4F54-A544-82157FDF91D5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4868863"/>
            <a:ext cx="2590800" cy="520700"/>
            <a:chOff x="2064" y="1525"/>
            <a:chExt cx="3129" cy="328"/>
          </a:xfrm>
        </p:grpSpPr>
        <p:sp>
          <p:nvSpPr>
            <p:cNvPr id="116827" name="AutoShape 91">
              <a:extLst>
                <a:ext uri="{FF2B5EF4-FFF2-40B4-BE49-F238E27FC236}">
                  <a16:creationId xmlns:a16="http://schemas.microsoft.com/office/drawing/2014/main" id="{F5D5F8D3-279D-4C5F-8886-AD4DEA44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60"/>
              <a:ext cx="3129" cy="293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  <a:headEnd/>
              <a:tailE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828" name="Text Box 92">
              <a:extLst>
                <a:ext uri="{FF2B5EF4-FFF2-40B4-BE49-F238E27FC236}">
                  <a16:creationId xmlns:a16="http://schemas.microsoft.com/office/drawing/2014/main" id="{8475A7B7-2645-438D-A5E1-C5B04C3C9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m = n</a:t>
              </a:r>
              <a:r>
                <a:rPr kumimoji="1" lang="en-US" altLang="zh-CN" sz="3200">
                  <a:solidFill>
                    <a:srgbClr val="8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++</a:t>
              </a: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;</a:t>
              </a:r>
            </a:p>
          </p:txBody>
        </p:sp>
      </p:grpSp>
      <p:grpSp>
        <p:nvGrpSpPr>
          <p:cNvPr id="3" name="Group 93">
            <a:extLst>
              <a:ext uri="{FF2B5EF4-FFF2-40B4-BE49-F238E27FC236}">
                <a16:creationId xmlns:a16="http://schemas.microsoft.com/office/drawing/2014/main" id="{6B227AAF-4236-49CA-A542-8D818B83C362}"/>
              </a:ext>
            </a:extLst>
          </p:cNvPr>
          <p:cNvGrpSpPr>
            <a:grpSpLocks/>
          </p:cNvGrpSpPr>
          <p:nvPr/>
        </p:nvGrpSpPr>
        <p:grpSpPr bwMode="auto">
          <a:xfrm>
            <a:off x="6529388" y="4221163"/>
            <a:ext cx="2590800" cy="520700"/>
            <a:chOff x="2064" y="1525"/>
            <a:chExt cx="3129" cy="328"/>
          </a:xfrm>
        </p:grpSpPr>
        <p:sp>
          <p:nvSpPr>
            <p:cNvPr id="116830" name="AutoShape 94">
              <a:extLst>
                <a:ext uri="{FF2B5EF4-FFF2-40B4-BE49-F238E27FC236}">
                  <a16:creationId xmlns:a16="http://schemas.microsoft.com/office/drawing/2014/main" id="{B5C12193-894D-46C2-8603-7D50812B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60"/>
              <a:ext cx="3129" cy="293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  <a:headEnd/>
              <a:tailE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831" name="Text Box 95">
              <a:extLst>
                <a:ext uri="{FF2B5EF4-FFF2-40B4-BE49-F238E27FC236}">
                  <a16:creationId xmlns:a16="http://schemas.microsoft.com/office/drawing/2014/main" id="{1B967C67-3206-4B48-8518-42F16BAD4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m = n;</a:t>
              </a:r>
            </a:p>
          </p:txBody>
        </p:sp>
      </p:grpSp>
      <p:grpSp>
        <p:nvGrpSpPr>
          <p:cNvPr id="4" name="Group 96">
            <a:extLst>
              <a:ext uri="{FF2B5EF4-FFF2-40B4-BE49-F238E27FC236}">
                <a16:creationId xmlns:a16="http://schemas.microsoft.com/office/drawing/2014/main" id="{0C27A3A3-C12F-437C-9EDC-14DB405178F5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5300663"/>
            <a:ext cx="2590800" cy="520700"/>
            <a:chOff x="2064" y="1525"/>
            <a:chExt cx="3129" cy="328"/>
          </a:xfrm>
        </p:grpSpPr>
        <p:sp>
          <p:nvSpPr>
            <p:cNvPr id="116833" name="AutoShape 97">
              <a:extLst>
                <a:ext uri="{FF2B5EF4-FFF2-40B4-BE49-F238E27FC236}">
                  <a16:creationId xmlns:a16="http://schemas.microsoft.com/office/drawing/2014/main" id="{6DD5ACC0-FCF8-4CFE-A17E-38AFFF6CF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60"/>
              <a:ext cx="3129" cy="293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  <a:headEnd/>
              <a:tailE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834" name="Text Box 98">
              <a:extLst>
                <a:ext uri="{FF2B5EF4-FFF2-40B4-BE49-F238E27FC236}">
                  <a16:creationId xmlns:a16="http://schemas.microsoft.com/office/drawing/2014/main" id="{120E0CF6-48CA-4723-A812-6A40EC7FD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n</a:t>
              </a:r>
              <a:r>
                <a:rPr kumimoji="1" lang="en-US" altLang="zh-CN" sz="3200">
                  <a:solidFill>
                    <a:srgbClr val="8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++</a:t>
              </a: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;</a:t>
              </a:r>
            </a:p>
          </p:txBody>
        </p:sp>
      </p:grpSp>
      <p:sp>
        <p:nvSpPr>
          <p:cNvPr id="116835" name="AutoShape 99">
            <a:extLst>
              <a:ext uri="{FF2B5EF4-FFF2-40B4-BE49-F238E27FC236}">
                <a16:creationId xmlns:a16="http://schemas.microsoft.com/office/drawing/2014/main" id="{3F5F2C5B-C5B0-44C7-9DA3-36CEFDE4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4676775"/>
            <a:ext cx="719137" cy="812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CC"/>
          </a:solidFill>
          <a:ln w="19050" algn="ctr">
            <a:solidFill>
              <a:srgbClr val="99CCFF"/>
            </a:solidFill>
            <a:miter lim="800000"/>
            <a:headEnd/>
            <a:tailEnd/>
          </a:ln>
          <a:effectLst>
            <a:outerShdw dist="35921" dir="2700000" algn="ctr" rotWithShape="0">
              <a:srgbClr val="990000"/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8D21B3C2-0F16-428B-B95E-94C2AB132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1149350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增一和减一运算符</a:t>
            </a:r>
            <a:br>
              <a:rPr lang="zh-CN" altLang="en-US" sz="4000"/>
            </a:br>
            <a:r>
              <a:rPr lang="en-US" altLang="zh-CN" sz="4000"/>
              <a:t>(</a:t>
            </a:r>
            <a:r>
              <a:rPr lang="en-US" altLang="zh-CN" sz="4000">
                <a:ea typeface="宋体" pitchFamily="2" charset="-122"/>
              </a:rPr>
              <a:t>Increment and Decrement</a:t>
            </a:r>
            <a:r>
              <a:rPr lang="en-US" altLang="zh-CN" sz="4000"/>
              <a:t>)</a:t>
            </a:r>
            <a:br>
              <a:rPr lang="en-US" altLang="zh-CN" sz="4000"/>
            </a:br>
            <a:endParaRPr lang="en-US" altLang="zh-CN" sz="4000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3CA8607C-FCA2-464E-B659-1E347C019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2205038"/>
            <a:ext cx="8640763" cy="22320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n++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++n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--n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++</a:t>
            </a:r>
            <a:r>
              <a:rPr lang="zh-CN" altLang="en-US" dirty="0">
                <a:ea typeface="宋体" pitchFamily="2" charset="-122"/>
              </a:rPr>
              <a:t>让参与运算的变量加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</a:t>
            </a:r>
            <a:r>
              <a:rPr lang="zh-CN" altLang="en-US" dirty="0">
                <a:ea typeface="宋体" pitchFamily="2" charset="-122"/>
              </a:rPr>
              <a:t>让参与运算的变量减</a:t>
            </a:r>
            <a:r>
              <a:rPr lang="en-US" altLang="zh-CN" dirty="0">
                <a:ea typeface="宋体" pitchFamily="2" charset="-122"/>
              </a:rPr>
              <a:t>1</a:t>
            </a: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作为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后缀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(</a:t>
            </a:r>
            <a:r>
              <a:rPr lang="en-US" altLang="zh-CN" dirty="0">
                <a:ea typeface="宋体" pitchFamily="2" charset="-122"/>
              </a:rPr>
              <a:t>postfix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运算符时，先取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lang="zh-CN" altLang="en-US" dirty="0">
                <a:ea typeface="宋体" pitchFamily="2" charset="-122"/>
              </a:rPr>
              <a:t>的值，然后加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减</a:t>
            </a:r>
            <a:r>
              <a:rPr lang="en-US" altLang="zh-CN" dirty="0">
                <a:ea typeface="宋体" pitchFamily="2" charset="-122"/>
              </a:rPr>
              <a:t>1</a:t>
            </a: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作为</a:t>
            </a:r>
            <a:r>
              <a:rPr lang="zh-CN" altLang="en-US" dirty="0">
                <a:solidFill>
                  <a:srgbClr val="880000"/>
                </a:solidFill>
                <a:ea typeface="宋体" pitchFamily="2" charset="-122"/>
              </a:rPr>
              <a:t>前缀</a:t>
            </a:r>
            <a:r>
              <a:rPr lang="en-US" altLang="zh-CN" dirty="0">
                <a:solidFill>
                  <a:srgbClr val="880000"/>
                </a:solidFill>
                <a:ea typeface="宋体" pitchFamily="2" charset="-122"/>
              </a:rPr>
              <a:t>(prefix)</a:t>
            </a:r>
            <a:r>
              <a:rPr lang="zh-CN" altLang="en-US" dirty="0">
                <a:ea typeface="宋体" pitchFamily="2" charset="-122"/>
              </a:rPr>
              <a:t>运算符时，先加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减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，然后取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</a:t>
            </a:r>
            <a:r>
              <a:rPr lang="zh-CN" altLang="en-US" dirty="0">
                <a:ea typeface="宋体" pitchFamily="2" charset="-122"/>
              </a:rPr>
              <a:t>的值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4B68B79-75AA-46E2-87D3-9C9544184143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4868863"/>
            <a:ext cx="2590800" cy="520700"/>
            <a:chOff x="2064" y="1525"/>
            <a:chExt cx="3129" cy="328"/>
          </a:xfrm>
        </p:grpSpPr>
        <p:sp>
          <p:nvSpPr>
            <p:cNvPr id="303109" name="AutoShape 5">
              <a:extLst>
                <a:ext uri="{FF2B5EF4-FFF2-40B4-BE49-F238E27FC236}">
                  <a16:creationId xmlns:a16="http://schemas.microsoft.com/office/drawing/2014/main" id="{1DC85BC4-12E8-40FE-AD14-A4774553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60"/>
              <a:ext cx="3129" cy="293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  <a:headEnd/>
              <a:tailE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3110" name="Text Box 6">
              <a:extLst>
                <a:ext uri="{FF2B5EF4-FFF2-40B4-BE49-F238E27FC236}">
                  <a16:creationId xmlns:a16="http://schemas.microsoft.com/office/drawing/2014/main" id="{5804FE97-5610-4D0B-9853-973788EA9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m = </a:t>
              </a:r>
              <a:r>
                <a:rPr kumimoji="1" lang="en-US" altLang="zh-CN" sz="3200">
                  <a:solidFill>
                    <a:srgbClr val="8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++</a:t>
              </a: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n;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67071790-C6C5-44FD-BA33-5D0E5E3FCEB1}"/>
              </a:ext>
            </a:extLst>
          </p:cNvPr>
          <p:cNvGrpSpPr>
            <a:grpSpLocks/>
          </p:cNvGrpSpPr>
          <p:nvPr/>
        </p:nvGrpSpPr>
        <p:grpSpPr bwMode="auto">
          <a:xfrm>
            <a:off x="6529388" y="4221163"/>
            <a:ext cx="2590800" cy="520700"/>
            <a:chOff x="2064" y="1525"/>
            <a:chExt cx="3129" cy="328"/>
          </a:xfrm>
        </p:grpSpPr>
        <p:sp>
          <p:nvSpPr>
            <p:cNvPr id="303112" name="AutoShape 8">
              <a:extLst>
                <a:ext uri="{FF2B5EF4-FFF2-40B4-BE49-F238E27FC236}">
                  <a16:creationId xmlns:a16="http://schemas.microsoft.com/office/drawing/2014/main" id="{2D9A8A15-CC83-4343-A15F-9B4136301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60"/>
              <a:ext cx="3129" cy="293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  <a:headEnd/>
              <a:tailE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3113" name="Text Box 9">
              <a:extLst>
                <a:ext uri="{FF2B5EF4-FFF2-40B4-BE49-F238E27FC236}">
                  <a16:creationId xmlns:a16="http://schemas.microsoft.com/office/drawing/2014/main" id="{06665EB9-C58C-4BB4-AC33-A4682D152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n</a:t>
              </a:r>
              <a:r>
                <a:rPr kumimoji="1" lang="en-US" altLang="zh-CN" sz="3200">
                  <a:solidFill>
                    <a:srgbClr val="8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++</a:t>
              </a: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;</a:t>
              </a:r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 </a:t>
              </a:r>
              <a:endParaRPr kumimoji="1" lang="en-US" altLang="zh-CN" sz="3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隶书" pitchFamily="49" charset="-122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42B77D68-C443-4D7B-B3DF-5E933D4BDF55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5300663"/>
            <a:ext cx="2590800" cy="520700"/>
            <a:chOff x="2064" y="1525"/>
            <a:chExt cx="3129" cy="328"/>
          </a:xfrm>
        </p:grpSpPr>
        <p:sp>
          <p:nvSpPr>
            <p:cNvPr id="303115" name="AutoShape 11">
              <a:extLst>
                <a:ext uri="{FF2B5EF4-FFF2-40B4-BE49-F238E27FC236}">
                  <a16:creationId xmlns:a16="http://schemas.microsoft.com/office/drawing/2014/main" id="{FC9C57AE-12B2-4D38-84FC-3566E59ED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60"/>
              <a:ext cx="3129" cy="293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  <a:headEnd/>
              <a:tailE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3116" name="Text Box 12">
              <a:extLst>
                <a:ext uri="{FF2B5EF4-FFF2-40B4-BE49-F238E27FC236}">
                  <a16:creationId xmlns:a16="http://schemas.microsoft.com/office/drawing/2014/main" id="{391C4332-2DD7-403E-A932-26E52F7FF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m = n;</a:t>
              </a:r>
            </a:p>
          </p:txBody>
        </p:sp>
      </p:grpSp>
      <p:sp>
        <p:nvSpPr>
          <p:cNvPr id="303117" name="AutoShape 13">
            <a:extLst>
              <a:ext uri="{FF2B5EF4-FFF2-40B4-BE49-F238E27FC236}">
                <a16:creationId xmlns:a16="http://schemas.microsoft.com/office/drawing/2014/main" id="{A55493DD-7D69-41AF-AADE-80E9801F5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4676775"/>
            <a:ext cx="719137" cy="812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CC"/>
          </a:solidFill>
          <a:ln w="19050" algn="ctr">
            <a:solidFill>
              <a:srgbClr val="99CCFF"/>
            </a:solidFill>
            <a:miter lim="800000"/>
            <a:headEnd/>
            <a:tailEnd/>
          </a:ln>
          <a:effectLst>
            <a:outerShdw dist="35921" dir="2700000" algn="ctr" rotWithShape="0">
              <a:srgbClr val="990000"/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943B2395-36D6-4CA8-825A-69AF57BEB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6350" y="620713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如何衡量变量所占空间大小？</a:t>
            </a:r>
            <a:endParaRPr lang="en-US" altLang="zh-CN" dirty="0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4184D0B1-16F6-4024-ADD3-7C1EA4701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93863"/>
            <a:ext cx="7772400" cy="4611687"/>
          </a:xfrm>
        </p:spPr>
        <p:txBody>
          <a:bodyPr/>
          <a:lstStyle/>
          <a:p>
            <a:pPr>
              <a:defRPr/>
            </a:pPr>
            <a:endParaRPr lang="zh-CN" altLang="en-US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bit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中文叫法：</a:t>
            </a:r>
            <a:r>
              <a:rPr lang="zh-CN" altLang="en-US" sz="2400" dirty="0">
                <a:ea typeface="宋体" pitchFamily="2" charset="-122"/>
              </a:rPr>
              <a:t>位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Byte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中文叫法：</a:t>
            </a:r>
            <a:r>
              <a:rPr lang="zh-CN" altLang="en-US" sz="2400" dirty="0">
                <a:ea typeface="宋体" pitchFamily="2" charset="-122"/>
              </a:rPr>
              <a:t>字节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Kilobyte(KB)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中文叫法：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K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Megabyte(MB)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中文叫法：</a:t>
            </a:r>
            <a:r>
              <a:rPr lang="zh-CN" altLang="en-US" sz="2400" dirty="0">
                <a:ea typeface="宋体" pitchFamily="2" charset="-122"/>
              </a:rPr>
              <a:t>兆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Gigabyte(GB)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中文叫法：</a:t>
            </a:r>
            <a:r>
              <a:rPr lang="en-US" altLang="zh-CN" sz="2400" dirty="0">
                <a:ea typeface="宋体" pitchFamily="2" charset="-122"/>
              </a:rPr>
              <a:t>G</a:t>
            </a: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Terabyte(TB)</a:t>
            </a:r>
            <a:r>
              <a:rPr lang="zh-CN" altLang="en-US" sz="2400" dirty="0"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中文叫法：</a:t>
            </a:r>
            <a:r>
              <a:rPr lang="en-US" altLang="zh-CN" sz="2400" dirty="0">
                <a:ea typeface="宋体" pitchFamily="2" charset="-122"/>
              </a:rPr>
              <a:t>T</a:t>
            </a:r>
          </a:p>
        </p:txBody>
      </p:sp>
      <p:pic>
        <p:nvPicPr>
          <p:cNvPr id="25604" name="Picture 4" descr="j0103172[1]">
            <a:extLst>
              <a:ext uri="{FF2B5EF4-FFF2-40B4-BE49-F238E27FC236}">
                <a16:creationId xmlns:a16="http://schemas.microsoft.com/office/drawing/2014/main" id="{F7DFCBD2-728D-447B-8BC1-587E7549A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423988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3" name="Text Box 5">
            <a:extLst>
              <a:ext uri="{FF2B5EF4-FFF2-40B4-BE49-F238E27FC236}">
                <a16:creationId xmlns:a16="http://schemas.microsoft.com/office/drawing/2014/main" id="{3715202C-577E-40BF-81BA-806AC8A02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4652963"/>
            <a:ext cx="2519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TB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1,024 GB</a:t>
            </a:r>
            <a:endParaRPr lang="zh-CN" altLang="en-US" sz="24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1734" name="Text Box 6">
            <a:extLst>
              <a:ext uri="{FF2B5EF4-FFF2-40B4-BE49-F238E27FC236}">
                <a16:creationId xmlns:a16="http://schemas.microsoft.com/office/drawing/2014/main" id="{07D95198-03B1-4BA1-A529-74891BEBE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5037138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GB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66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1,024 MB</a:t>
            </a:r>
            <a:endParaRPr lang="zh-CN" altLang="en-US" sz="2400" dirty="0">
              <a:solidFill>
                <a:srgbClr val="66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1735" name="Text Box 7">
            <a:extLst>
              <a:ext uri="{FF2B5EF4-FFF2-40B4-BE49-F238E27FC236}">
                <a16:creationId xmlns:a16="http://schemas.microsoft.com/office/drawing/2014/main" id="{1C947C52-772F-4332-8BF5-849BE5DA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5421313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66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MB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1,024 KB</a:t>
            </a:r>
            <a:endParaRPr lang="zh-CN" altLang="en-US" sz="2400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1736" name="Text Box 8">
            <a:extLst>
              <a:ext uri="{FF2B5EF4-FFF2-40B4-BE49-F238E27FC236}">
                <a16:creationId xmlns:a16="http://schemas.microsoft.com/office/drawing/2014/main" id="{C8433E31-2EB0-42D7-8F18-53EB7047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5805488"/>
            <a:ext cx="2316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KB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1,024 B</a:t>
            </a:r>
            <a:endParaRPr lang="zh-CN" altLang="en-US" sz="2400" dirty="0">
              <a:solidFill>
                <a:srgbClr val="99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1737" name="Text Box 9">
            <a:extLst>
              <a:ext uri="{FF2B5EF4-FFF2-40B4-BE49-F238E27FC236}">
                <a16:creationId xmlns:a16="http://schemas.microsoft.com/office/drawing/2014/main" id="{55D9A78A-726B-49EB-8544-659485E7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538" y="6191250"/>
            <a:ext cx="1512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B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 b</a:t>
            </a:r>
            <a:endParaRPr lang="zh-CN" altLang="en-US" sz="2400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3" grpId="0"/>
      <p:bldP spid="201734" grpId="0"/>
      <p:bldP spid="201735" grpId="0"/>
      <p:bldP spid="201736" grpId="0"/>
      <p:bldP spid="20173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>
            <a:extLst>
              <a:ext uri="{FF2B5EF4-FFF2-40B4-BE49-F238E27FC236}">
                <a16:creationId xmlns:a16="http://schemas.microsoft.com/office/drawing/2014/main" id="{F8C87031-8BA4-4A0F-9EAF-14047184C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7772400" cy="419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rgbClr val="333399"/>
                </a:solidFill>
                <a:latin typeface="Courier New" panose="02070309020205020404" pitchFamily="49" charset="0"/>
              </a:rPr>
              <a:t>j = ++i - 2</a:t>
            </a:r>
          </a:p>
        </p:txBody>
      </p:sp>
      <p:grpSp>
        <p:nvGrpSpPr>
          <p:cNvPr id="114691" name="Group 3">
            <a:extLst>
              <a:ext uri="{FF2B5EF4-FFF2-40B4-BE49-F238E27FC236}">
                <a16:creationId xmlns:a16="http://schemas.microsoft.com/office/drawing/2014/main" id="{69E4EF79-EA28-40C0-BCB4-C5525FC48146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657600"/>
            <a:ext cx="1447800" cy="528638"/>
            <a:chOff x="4320" y="2304"/>
            <a:chExt cx="912" cy="333"/>
          </a:xfrm>
        </p:grpSpPr>
        <p:sp>
          <p:nvSpPr>
            <p:cNvPr id="114701" name="Text Box 4">
              <a:extLst>
                <a:ext uri="{FF2B5EF4-FFF2-40B4-BE49-F238E27FC236}">
                  <a16:creationId xmlns:a16="http://schemas.microsoft.com/office/drawing/2014/main" id="{6F15DB09-365F-4245-A110-15B5D91A0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49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114702" name="Text Box 5">
              <a:extLst>
                <a:ext uri="{FF2B5EF4-FFF2-40B4-BE49-F238E27FC236}">
                  <a16:creationId xmlns:a16="http://schemas.microsoft.com/office/drawing/2014/main" id="{608708C9-75C8-4609-BF6F-572F2ED6B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305158" name="Text Box 6">
            <a:extLst>
              <a:ext uri="{FF2B5EF4-FFF2-40B4-BE49-F238E27FC236}">
                <a16:creationId xmlns:a16="http://schemas.microsoft.com/office/drawing/2014/main" id="{AC16AADE-01D4-432E-B7C1-00436FF2F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60763"/>
            <a:ext cx="2971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sym typeface="Wingdings" pitchFamily="2" charset="2"/>
              </a:rPr>
              <a:t>相当于</a:t>
            </a:r>
            <a:r>
              <a:rPr lang="en-US" altLang="zh-CN" dirty="0">
                <a:solidFill>
                  <a:schemeClr val="tx2"/>
                </a:solidFill>
                <a:sym typeface="Wingdings" pitchFamily="2" charset="2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</a:t>
            </a:r>
            <a:r>
              <a:rPr lang="en-US" altLang="zh-CN" sz="32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+ 1;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j = </a:t>
            </a:r>
            <a:r>
              <a:rPr lang="en-US" altLang="zh-CN" sz="32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– 2;</a:t>
            </a:r>
          </a:p>
        </p:txBody>
      </p:sp>
      <p:grpSp>
        <p:nvGrpSpPr>
          <p:cNvPr id="114693" name="Group 8">
            <a:extLst>
              <a:ext uri="{FF2B5EF4-FFF2-40B4-BE49-F238E27FC236}">
                <a16:creationId xmlns:a16="http://schemas.microsoft.com/office/drawing/2014/main" id="{6AA81558-5356-46E4-AEC2-13E1B61F8D46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4348163"/>
            <a:ext cx="1447800" cy="528637"/>
            <a:chOff x="4320" y="2304"/>
            <a:chExt cx="912" cy="333"/>
          </a:xfrm>
        </p:grpSpPr>
        <p:sp>
          <p:nvSpPr>
            <p:cNvPr id="114699" name="Text Box 9">
              <a:extLst>
                <a:ext uri="{FF2B5EF4-FFF2-40B4-BE49-F238E27FC236}">
                  <a16:creationId xmlns:a16="http://schemas.microsoft.com/office/drawing/2014/main" id="{FEDE6D93-E5A0-493E-8DA4-3ABFA52FD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49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14700" name="Text Box 10">
              <a:extLst>
                <a:ext uri="{FF2B5EF4-FFF2-40B4-BE49-F238E27FC236}">
                  <a16:creationId xmlns:a16="http://schemas.microsoft.com/office/drawing/2014/main" id="{0C47909A-92CB-4212-A25D-18C1B44C6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??</a:t>
              </a:r>
            </a:p>
          </p:txBody>
        </p:sp>
      </p:grpSp>
      <p:sp>
        <p:nvSpPr>
          <p:cNvPr id="305163" name="Line 11">
            <a:extLst>
              <a:ext uri="{FF2B5EF4-FFF2-40B4-BE49-F238E27FC236}">
                <a16:creationId xmlns:a16="http://schemas.microsoft.com/office/drawing/2014/main" id="{B97147CA-EABE-4F89-9ED1-E7A9FC7CB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799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5164" name="Line 12">
            <a:extLst>
              <a:ext uri="{FF2B5EF4-FFF2-40B4-BE49-F238E27FC236}">
                <a16:creationId xmlns:a16="http://schemas.microsoft.com/office/drawing/2014/main" id="{7CA69E0A-2C76-4BDE-9ECE-C2984A308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86363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5165" name="Text Box 13">
            <a:extLst>
              <a:ext uri="{FF2B5EF4-FFF2-40B4-BE49-F238E27FC236}">
                <a16:creationId xmlns:a16="http://schemas.microsoft.com/office/drawing/2014/main" id="{236A67EF-A84A-43BF-94FB-144341D69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4348163"/>
            <a:ext cx="1143000" cy="528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5166" name="Text Box 14">
            <a:extLst>
              <a:ext uri="{FF2B5EF4-FFF2-40B4-BE49-F238E27FC236}">
                <a16:creationId xmlns:a16="http://schemas.microsoft.com/office/drawing/2014/main" id="{91C84B35-622E-4BD6-B426-3B702B653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3662363"/>
            <a:ext cx="1143000" cy="528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5167" name="Rectangle 15">
            <a:extLst>
              <a:ext uri="{FF2B5EF4-FFF2-40B4-BE49-F238E27FC236}">
                <a16:creationId xmlns:a16="http://schemas.microsoft.com/office/drawing/2014/main" id="{5965519E-9622-4AC7-9CBF-F101BD393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692150"/>
            <a:ext cx="813911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前缀（ </a:t>
            </a:r>
            <a:r>
              <a:rPr lang="en-US" altLang="zh-CN" sz="44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Prefix</a:t>
            </a: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40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增一和减一运算符</a:t>
            </a:r>
            <a:endParaRPr lang="en-US" altLang="zh-CN" sz="4000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8" grpId="0" autoUpdateAnimBg="0"/>
      <p:bldP spid="305165" grpId="0" animBg="1" autoUpdateAnimBg="0"/>
      <p:bldP spid="305166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2A20F756-2C4B-47A1-82C2-A1C6DDEA6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7772400" cy="419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1143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000">
                <a:solidFill>
                  <a:schemeClr val="tx1"/>
                </a:solidFill>
              </a:rPr>
              <a:t>例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3200">
                <a:solidFill>
                  <a:srgbClr val="333399"/>
                </a:solidFill>
                <a:latin typeface="Courier New" panose="02070309020205020404" pitchFamily="49" charset="0"/>
              </a:rPr>
              <a:t>j = i++ - 2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sz="320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5715" name="Group 3">
            <a:extLst>
              <a:ext uri="{FF2B5EF4-FFF2-40B4-BE49-F238E27FC236}">
                <a16:creationId xmlns:a16="http://schemas.microsoft.com/office/drawing/2014/main" id="{F58D9FBE-DA10-4A74-801D-74A02A4FE48E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657600"/>
            <a:ext cx="1447800" cy="528638"/>
            <a:chOff x="4320" y="2304"/>
            <a:chExt cx="912" cy="333"/>
          </a:xfrm>
        </p:grpSpPr>
        <p:sp>
          <p:nvSpPr>
            <p:cNvPr id="115725" name="Text Box 4">
              <a:extLst>
                <a:ext uri="{FF2B5EF4-FFF2-40B4-BE49-F238E27FC236}">
                  <a16:creationId xmlns:a16="http://schemas.microsoft.com/office/drawing/2014/main" id="{0FB7E40B-83E7-4FFC-B88B-542AA69DE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49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115726" name="Text Box 5">
              <a:extLst>
                <a:ext uri="{FF2B5EF4-FFF2-40B4-BE49-F238E27FC236}">
                  <a16:creationId xmlns:a16="http://schemas.microsoft.com/office/drawing/2014/main" id="{F34BF663-DC7C-4D9D-ADC1-C78C3CDEA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304134" name="Text Box 6">
            <a:extLst>
              <a:ext uri="{FF2B5EF4-FFF2-40B4-BE49-F238E27FC236}">
                <a16:creationId xmlns:a16="http://schemas.microsoft.com/office/drawing/2014/main" id="{363ACC64-B205-440D-AED7-EE06E5C42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60763"/>
            <a:ext cx="2971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sym typeface="Wingdings" pitchFamily="2" charset="2"/>
              </a:rPr>
              <a:t>相当于</a:t>
            </a:r>
            <a:r>
              <a:rPr lang="en-US" altLang="zh-CN" dirty="0">
                <a:solidFill>
                  <a:schemeClr val="tx2"/>
                </a:solidFill>
                <a:sym typeface="Wingdings" pitchFamily="2" charset="2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j = </a:t>
            </a:r>
            <a:r>
              <a:rPr lang="en-US" altLang="zh-CN" sz="32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– 2;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</a:t>
            </a:r>
            <a:r>
              <a:rPr lang="en-US" altLang="zh-CN" sz="32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+ 1;</a:t>
            </a:r>
          </a:p>
        </p:txBody>
      </p:sp>
      <p:sp>
        <p:nvSpPr>
          <p:cNvPr id="304135" name="Rectangle 7">
            <a:extLst>
              <a:ext uri="{FF2B5EF4-FFF2-40B4-BE49-F238E27FC236}">
                <a16:creationId xmlns:a16="http://schemas.microsoft.com/office/drawing/2014/main" id="{5DDB1124-A145-4C15-86AD-052BC8245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92150"/>
            <a:ext cx="7797800" cy="839788"/>
          </a:xfrm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 anchor="b"/>
          <a:lstStyle/>
          <a:p>
            <a:pPr>
              <a:defRPr/>
            </a:pPr>
            <a:r>
              <a:rPr lang="zh-CN" altLang="en-US" sz="4000"/>
              <a:t>后缀（</a:t>
            </a:r>
            <a:r>
              <a:rPr lang="en-US" altLang="zh-CN" sz="4000">
                <a:ea typeface="宋体" pitchFamily="2" charset="-122"/>
              </a:rPr>
              <a:t>Postfix</a:t>
            </a:r>
            <a:r>
              <a:rPr lang="zh-CN" altLang="en-US" sz="4000">
                <a:ea typeface="宋体" pitchFamily="2" charset="-122"/>
              </a:rPr>
              <a:t>）</a:t>
            </a:r>
            <a:r>
              <a:rPr lang="zh-CN" altLang="en-US" sz="4000"/>
              <a:t>增一和减一运算符</a:t>
            </a:r>
            <a:endParaRPr lang="en-US" altLang="zh-CN" sz="4000"/>
          </a:p>
        </p:txBody>
      </p:sp>
      <p:grpSp>
        <p:nvGrpSpPr>
          <p:cNvPr id="115718" name="Group 8">
            <a:extLst>
              <a:ext uri="{FF2B5EF4-FFF2-40B4-BE49-F238E27FC236}">
                <a16:creationId xmlns:a16="http://schemas.microsoft.com/office/drawing/2014/main" id="{2B89EC11-D294-4ED2-973C-1CD1043F754E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4348163"/>
            <a:ext cx="1447800" cy="528637"/>
            <a:chOff x="4320" y="2304"/>
            <a:chExt cx="912" cy="333"/>
          </a:xfrm>
        </p:grpSpPr>
        <p:sp>
          <p:nvSpPr>
            <p:cNvPr id="115723" name="Text Box 9">
              <a:extLst>
                <a:ext uri="{FF2B5EF4-FFF2-40B4-BE49-F238E27FC236}">
                  <a16:creationId xmlns:a16="http://schemas.microsoft.com/office/drawing/2014/main" id="{7A59C2C9-E9B3-40B7-B49C-10CBB4088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49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15724" name="Text Box 10">
              <a:extLst>
                <a:ext uri="{FF2B5EF4-FFF2-40B4-BE49-F238E27FC236}">
                  <a16:creationId xmlns:a16="http://schemas.microsoft.com/office/drawing/2014/main" id="{4BE46BFD-CE93-4212-8048-A2FD25018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3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??</a:t>
              </a:r>
            </a:p>
          </p:txBody>
        </p:sp>
      </p:grpSp>
      <p:sp>
        <p:nvSpPr>
          <p:cNvPr id="304139" name="Line 11">
            <a:extLst>
              <a:ext uri="{FF2B5EF4-FFF2-40B4-BE49-F238E27FC236}">
                <a16:creationId xmlns:a16="http://schemas.microsoft.com/office/drawing/2014/main" id="{9A7FC37A-A38F-480E-A97F-D0400E574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672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140" name="Line 12">
            <a:extLst>
              <a:ext uri="{FF2B5EF4-FFF2-40B4-BE49-F238E27FC236}">
                <a16:creationId xmlns:a16="http://schemas.microsoft.com/office/drawing/2014/main" id="{5FFD2F85-9208-4E3A-94A1-0A7BDC042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577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141" name="Text Box 13">
            <a:extLst>
              <a:ext uri="{FF2B5EF4-FFF2-40B4-BE49-F238E27FC236}">
                <a16:creationId xmlns:a16="http://schemas.microsoft.com/office/drawing/2014/main" id="{546CE856-C3AD-4B8E-BEB7-54BC29B0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4348163"/>
            <a:ext cx="1143000" cy="528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4142" name="Text Box 14">
            <a:extLst>
              <a:ext uri="{FF2B5EF4-FFF2-40B4-BE49-F238E27FC236}">
                <a16:creationId xmlns:a16="http://schemas.microsoft.com/office/drawing/2014/main" id="{A1ACA2BA-3505-4F10-9959-FB6536A7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3662363"/>
            <a:ext cx="1143000" cy="528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 autoUpdateAnimBg="0"/>
      <p:bldP spid="304141" grpId="0" animBg="1" autoUpdateAnimBg="0"/>
      <p:bldP spid="304142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>
            <a:extLst>
              <a:ext uri="{FF2B5EF4-FFF2-40B4-BE49-F238E27FC236}">
                <a16:creationId xmlns:a16="http://schemas.microsoft.com/office/drawing/2014/main" id="{E3038B7C-5A54-4E79-9683-732A6CAF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7772400" cy="419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000">
                <a:solidFill>
                  <a:schemeClr val="tx1"/>
                </a:solidFill>
              </a:rPr>
              <a:t>习题</a:t>
            </a:r>
            <a:r>
              <a:rPr lang="en-US" altLang="zh-CN">
                <a:solidFill>
                  <a:schemeClr val="tx1"/>
                </a:solidFill>
              </a:rPr>
              <a:t>2.4(8)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  <a:r>
              <a:rPr lang="zh-CN" altLang="en-US" sz="3000">
                <a:solidFill>
                  <a:schemeClr val="tx1"/>
                </a:solidFill>
              </a:rPr>
              <a:t>输出结果和变量</a:t>
            </a:r>
            <a:r>
              <a:rPr lang="en-US" altLang="zh-CN" sz="3000">
                <a:solidFill>
                  <a:schemeClr val="tx1"/>
                </a:solidFill>
              </a:rPr>
              <a:t>a</a:t>
            </a:r>
            <a:r>
              <a:rPr lang="zh-CN" altLang="en-US" sz="3000">
                <a:solidFill>
                  <a:schemeClr val="tx1"/>
                </a:solidFill>
              </a:rPr>
              <a:t>的值？</a:t>
            </a:r>
          </a:p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 a=3;</a:t>
            </a:r>
          </a:p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printf("%d",-a++);</a:t>
            </a:r>
            <a:endParaRPr lang="en-US" altLang="zh-CN" sz="320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114300"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320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F24B575B-EAB0-4CA5-A366-19521962FEBF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657600"/>
            <a:ext cx="1447800" cy="528638"/>
            <a:chOff x="4320" y="2304"/>
            <a:chExt cx="912" cy="333"/>
          </a:xfrm>
        </p:grpSpPr>
        <p:sp>
          <p:nvSpPr>
            <p:cNvPr id="116745" name="Text Box 4">
              <a:extLst>
                <a:ext uri="{FF2B5EF4-FFF2-40B4-BE49-F238E27FC236}">
                  <a16:creationId xmlns:a16="http://schemas.microsoft.com/office/drawing/2014/main" id="{73A11942-0A02-47D0-88F6-5E471D9AF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49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6746" name="Text Box 5">
              <a:extLst>
                <a:ext uri="{FF2B5EF4-FFF2-40B4-BE49-F238E27FC236}">
                  <a16:creationId xmlns:a16="http://schemas.microsoft.com/office/drawing/2014/main" id="{6DD28629-DE1F-4EE4-9512-43D242A04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720" cy="3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400" b="1">
                  <a:solidFill>
                    <a:srgbClr val="CC00CC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11500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318470" name="Text Box 6">
            <a:extLst>
              <a:ext uri="{FF2B5EF4-FFF2-40B4-BE49-F238E27FC236}">
                <a16:creationId xmlns:a16="http://schemas.microsoft.com/office/drawing/2014/main" id="{D9E7F923-A2DF-4759-A9DD-A9046AD2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02050"/>
            <a:ext cx="48736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sym typeface="Wingdings" pitchFamily="2" charset="2"/>
              </a:rPr>
              <a:t>相当于</a:t>
            </a:r>
            <a:r>
              <a:rPr lang="en-US" altLang="zh-CN" sz="2400" dirty="0">
                <a:solidFill>
                  <a:schemeClr val="tx2"/>
                </a:solidFill>
                <a:sym typeface="Wingdings" pitchFamily="2" charset="2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printf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("%d",-a);</a:t>
            </a:r>
            <a:endParaRPr lang="en-US" altLang="zh-CN" sz="32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= a + 1;</a:t>
            </a:r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B97C647E-57EA-407D-B0EB-3CF7EC06A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692150"/>
            <a:ext cx="7797800" cy="839788"/>
          </a:xfrm>
          <a:effectLst>
            <a:outerShdw dist="35921" dir="2700000" algn="ctr" rotWithShape="0">
              <a:schemeClr val="bg2"/>
            </a:outerShdw>
          </a:effectLst>
        </p:spPr>
        <p:txBody>
          <a:bodyPr lIns="91440" tIns="45720" rIns="91440" bIns="45720" anchor="b"/>
          <a:lstStyle/>
          <a:p>
            <a:pPr>
              <a:defRPr/>
            </a:pPr>
            <a:r>
              <a:rPr lang="zh-CN" altLang="en-US" sz="4000"/>
              <a:t>后缀（</a:t>
            </a:r>
            <a:r>
              <a:rPr lang="en-US" altLang="zh-CN" sz="4000">
                <a:ea typeface="宋体" pitchFamily="2" charset="-122"/>
              </a:rPr>
              <a:t>Postfix</a:t>
            </a:r>
            <a:r>
              <a:rPr lang="zh-CN" altLang="en-US" sz="4000">
                <a:ea typeface="宋体" pitchFamily="2" charset="-122"/>
              </a:rPr>
              <a:t>）</a:t>
            </a:r>
            <a:r>
              <a:rPr lang="zh-CN" altLang="en-US" sz="4000"/>
              <a:t>增一和减一运算符</a:t>
            </a:r>
            <a:endParaRPr lang="en-US" altLang="zh-CN" sz="4000"/>
          </a:p>
        </p:txBody>
      </p:sp>
      <p:sp>
        <p:nvSpPr>
          <p:cNvPr id="318475" name="Line 11">
            <a:extLst>
              <a:ext uri="{FF2B5EF4-FFF2-40B4-BE49-F238E27FC236}">
                <a16:creationId xmlns:a16="http://schemas.microsoft.com/office/drawing/2014/main" id="{4AF57B36-8635-4323-8CA0-891086A0C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5085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8476" name="Line 12">
            <a:extLst>
              <a:ext uri="{FF2B5EF4-FFF2-40B4-BE49-F238E27FC236}">
                <a16:creationId xmlns:a16="http://schemas.microsoft.com/office/drawing/2014/main" id="{17E95A00-D5BE-4794-A332-65266D00A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577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8478" name="Text Box 14">
            <a:extLst>
              <a:ext uri="{FF2B5EF4-FFF2-40B4-BE49-F238E27FC236}">
                <a16:creationId xmlns:a16="http://schemas.microsoft.com/office/drawing/2014/main" id="{307E3A33-3C02-40F2-8BD1-800086E9A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3662363"/>
            <a:ext cx="1143000" cy="528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0" grpId="0" autoUpdateAnimBg="0"/>
      <p:bldP spid="318478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76A41956-F8EA-4CC9-AAD5-DB98CDB80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增一和减一运算符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414581AF-CD59-40CF-B70B-0D0E0BF14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773238"/>
            <a:ext cx="8281987" cy="4322762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良好的程序设计风格提倡：在一行语句中，一个变量只能出现一次增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或者减</a:t>
            </a:r>
            <a:r>
              <a:rPr lang="en-US" altLang="zh-CN" dirty="0">
                <a:solidFill>
                  <a:srgbClr val="333399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333399"/>
                </a:solidFill>
                <a:ea typeface="宋体" pitchFamily="2" charset="-122"/>
              </a:rPr>
              <a:t>运算</a:t>
            </a:r>
          </a:p>
          <a:p>
            <a:pPr lvl="1">
              <a:lnSpc>
                <a:spcPct val="125000"/>
              </a:lnSpc>
              <a:defRPr/>
            </a:pPr>
            <a:r>
              <a:rPr lang="zh-CN" altLang="en-US" dirty="0">
                <a:ea typeface="宋体" pitchFamily="2" charset="-122"/>
              </a:rPr>
              <a:t>过多的增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和减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运算混合，不仅可读性差，而且因为编译器实现的方法不同，导致不同编译器产生不同的运行结果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17E0E04D-FE00-4FC7-972A-54723357F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位操作运算符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5764D674-3700-4080-ADFB-BC84A90038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97038"/>
            <a:ext cx="5080000" cy="4611687"/>
          </a:xfr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</a:t>
            </a:r>
          </a:p>
          <a:p>
            <a:pPr lvl="1">
              <a:defRPr/>
            </a:pPr>
            <a:r>
              <a:rPr lang="zh-CN" altLang="en-US">
                <a:ea typeface="宋体" panose="02010600030101010101" pitchFamily="2" charset="-122"/>
              </a:rPr>
              <a:t>按位与运算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</a:p>
          <a:p>
            <a:pPr lvl="1">
              <a:defRPr/>
            </a:pPr>
            <a:r>
              <a:rPr lang="zh-CN" altLang="en-US">
                <a:ea typeface="宋体" panose="02010600030101010101" pitchFamily="2" charset="-122"/>
              </a:rPr>
              <a:t>按位或运算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^</a:t>
            </a:r>
          </a:p>
          <a:p>
            <a:pPr lvl="1">
              <a:defRPr/>
            </a:pPr>
            <a:r>
              <a:rPr lang="zh-CN" altLang="en-US">
                <a:ea typeface="宋体" panose="02010600030101010101" pitchFamily="2" charset="-122"/>
              </a:rPr>
              <a:t>按位异或运算</a:t>
            </a:r>
          </a:p>
        </p:txBody>
      </p:sp>
      <p:sp>
        <p:nvSpPr>
          <p:cNvPr id="245764" name="Rectangle 4">
            <a:extLst>
              <a:ext uri="{FF2B5EF4-FFF2-40B4-BE49-F238E27FC236}">
                <a16:creationId xmlns:a16="http://schemas.microsoft.com/office/drawing/2014/main" id="{A365AD78-066A-4AF1-8DB0-E9B85C1D33E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97600" y="1697038"/>
            <a:ext cx="5080000" cy="4611687"/>
          </a:xfr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&lt;&lt;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按位左移运算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&gt;&gt;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按位右移运算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~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按位求反</a:t>
            </a:r>
            <a:endParaRPr lang="en-US" altLang="zh-CN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defRPr/>
            </a:pPr>
            <a:endParaRPr lang="zh-CN" altLang="en-US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9E9DF5F-E925-4A4D-8967-A45E9D48D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位操作运算符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622BE392-3133-42FA-931C-D8E4C1854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628775"/>
            <a:ext cx="7772400" cy="2668588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3399"/>
                </a:solidFill>
                <a:ea typeface="宋体" pitchFamily="2" charset="-122"/>
              </a:rPr>
              <a:t>逻辑运算与位运算的不同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 </a:t>
            </a: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x=12, y=8;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 printf("\n%5d%5d%5d", !x, x||y, x&amp;&amp;y);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 printf("\n%5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u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%5d%5d", ~x, x|y, x&amp;y);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 printf("\n%5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d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%5d%5d\n", ~x, x|y, x&amp;y);</a:t>
            </a:r>
          </a:p>
          <a:p>
            <a:pPr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246788" name="Rectangle 4">
            <a:extLst>
              <a:ext uri="{FF2B5EF4-FFF2-40B4-BE49-F238E27FC236}">
                <a16:creationId xmlns:a16="http://schemas.microsoft.com/office/drawing/2014/main" id="{ACA2B043-DEDF-46C6-A2AE-21230EAE9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63" y="169863"/>
            <a:ext cx="3887787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692150" algn="l"/>
                <a:tab pos="754063" algn="l"/>
              </a:tabLst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tabLst>
                <a:tab pos="692150" algn="l"/>
                <a:tab pos="754063" algn="l"/>
              </a:tabLst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692150" algn="l"/>
                <a:tab pos="754063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tabLst>
                <a:tab pos="692150" algn="l"/>
                <a:tab pos="754063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692150" algn="l"/>
                <a:tab pos="754063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692150" algn="l"/>
                <a:tab pos="754063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692150" algn="l"/>
                <a:tab pos="754063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692150" algn="l"/>
                <a:tab pos="754063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692150" algn="l"/>
                <a:tab pos="754063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Courier New" panose="02070309020205020404" pitchFamily="49" charset="0"/>
              </a:rPr>
              <a:t>    0    1    1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Courier New" panose="02070309020205020404" pitchFamily="49" charset="0"/>
              </a:rPr>
              <a:t>65523   12    8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Courier New" panose="02070309020205020404" pitchFamily="49" charset="0"/>
              </a:rPr>
              <a:t>  -13   12    8</a:t>
            </a:r>
          </a:p>
        </p:txBody>
      </p:sp>
      <p:sp>
        <p:nvSpPr>
          <p:cNvPr id="246789" name="AutoShape 5">
            <a:extLst>
              <a:ext uri="{FF2B5EF4-FFF2-40B4-BE49-F238E27FC236}">
                <a16:creationId xmlns:a16="http://schemas.microsoft.com/office/drawing/2014/main" id="{25734377-2D5E-4D89-8791-A740A4C4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2060575"/>
            <a:ext cx="3095625" cy="936625"/>
          </a:xfrm>
          <a:prstGeom prst="cloudCallout">
            <a:avLst>
              <a:gd name="adj1" fmla="val -78870"/>
              <a:gd name="adj2" fmla="val 52375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逻辑非的结果</a:t>
            </a:r>
          </a:p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不是按位取反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4610DB77-6F4E-4FEC-A879-2F5D583CC60A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4292600"/>
            <a:ext cx="3103563" cy="466725"/>
            <a:chOff x="340" y="2750"/>
            <a:chExt cx="1955" cy="294"/>
          </a:xfrm>
        </p:grpSpPr>
        <p:grpSp>
          <p:nvGrpSpPr>
            <p:cNvPr id="119851" name="Group 9">
              <a:extLst>
                <a:ext uri="{FF2B5EF4-FFF2-40B4-BE49-F238E27FC236}">
                  <a16:creationId xmlns:a16="http://schemas.microsoft.com/office/drawing/2014/main" id="{B459E40E-3461-44EA-B46E-8B650F550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795"/>
              <a:ext cx="1633" cy="249"/>
              <a:chOff x="612" y="2795"/>
              <a:chExt cx="1633" cy="249"/>
            </a:xfrm>
          </p:grpSpPr>
          <p:sp>
            <p:nvSpPr>
              <p:cNvPr id="246791" name="Text Box 7">
                <a:extLst>
                  <a:ext uri="{FF2B5EF4-FFF2-40B4-BE49-F238E27FC236}">
                    <a16:creationId xmlns:a16="http://schemas.microsoft.com/office/drawing/2014/main" id="{2D254722-0330-4902-B44A-5A03776F76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1633" cy="24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74650" indent="-374650">
                  <a:lnSpc>
                    <a:spcPct val="95000"/>
                  </a:lnSpc>
                  <a:spcBef>
                    <a:spcPct val="50000"/>
                  </a:spcBef>
                  <a:buClr>
                    <a:srgbClr val="FFCC66"/>
                  </a:buClr>
                  <a:buSzPct val="80000"/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0000 0000  0000 1100</a:t>
                </a:r>
              </a:p>
            </p:txBody>
          </p:sp>
          <p:sp>
            <p:nvSpPr>
              <p:cNvPr id="246792" name="Line 8">
                <a:extLst>
                  <a:ext uri="{FF2B5EF4-FFF2-40B4-BE49-F238E27FC236}">
                    <a16:creationId xmlns:a16="http://schemas.microsoft.com/office/drawing/2014/main" id="{49E018D3-E741-4986-A029-2F3FC205D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279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6800" name="Text Box 16">
              <a:extLst>
                <a:ext uri="{FF2B5EF4-FFF2-40B4-BE49-F238E27FC236}">
                  <a16:creationId xmlns:a16="http://schemas.microsoft.com/office/drawing/2014/main" id="{5DF8D519-6A6B-4DBC-B09F-A8400427F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50"/>
              <a:ext cx="231" cy="277"/>
            </a:xfrm>
            <a:prstGeom prst="rect">
              <a:avLst/>
            </a:prstGeom>
            <a:noFill/>
            <a:ln w="571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marL="374650" indent="-37465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en-US" altLang="zh-CN" sz="24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id="{B5337D6F-777F-4819-B7DD-2E01186D2B32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4932363"/>
            <a:ext cx="3286125" cy="439737"/>
            <a:chOff x="340" y="3153"/>
            <a:chExt cx="2070" cy="277"/>
          </a:xfrm>
        </p:grpSpPr>
        <p:grpSp>
          <p:nvGrpSpPr>
            <p:cNvPr id="119847" name="Group 10">
              <a:extLst>
                <a:ext uri="{FF2B5EF4-FFF2-40B4-BE49-F238E27FC236}">
                  <a16:creationId xmlns:a16="http://schemas.microsoft.com/office/drawing/2014/main" id="{7248D29C-F7F9-4AD6-B12A-84B9C2117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3181"/>
              <a:ext cx="1633" cy="249"/>
              <a:chOff x="612" y="2795"/>
              <a:chExt cx="1633" cy="249"/>
            </a:xfrm>
          </p:grpSpPr>
          <p:sp>
            <p:nvSpPr>
              <p:cNvPr id="246795" name="Text Box 11">
                <a:extLst>
                  <a:ext uri="{FF2B5EF4-FFF2-40B4-BE49-F238E27FC236}">
                    <a16:creationId xmlns:a16="http://schemas.microsoft.com/office/drawing/2014/main" id="{5612165D-F3D3-4C72-8545-A5DF8510B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1633" cy="24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74650" indent="-374650">
                  <a:lnSpc>
                    <a:spcPct val="95000"/>
                  </a:lnSpc>
                  <a:spcBef>
                    <a:spcPct val="50000"/>
                  </a:spcBef>
                  <a:buClr>
                    <a:srgbClr val="FFCC66"/>
                  </a:buClr>
                  <a:buSzPct val="80000"/>
                  <a:defRPr/>
                </a:pPr>
                <a:r>
                  <a:rPr lang="en-US" altLang="zh-CN" sz="2000" dirty="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1111  1111   1111 0011</a:t>
                </a:r>
              </a:p>
            </p:txBody>
          </p:sp>
          <p:sp>
            <p:nvSpPr>
              <p:cNvPr id="246796" name="Line 12">
                <a:extLst>
                  <a:ext uri="{FF2B5EF4-FFF2-40B4-BE49-F238E27FC236}">
                    <a16:creationId xmlns:a16="http://schemas.microsoft.com/office/drawing/2014/main" id="{D79FE8CB-5CEA-43B2-88D3-8FCFF4479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279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6801" name="Text Box 17">
              <a:extLst>
                <a:ext uri="{FF2B5EF4-FFF2-40B4-BE49-F238E27FC236}">
                  <a16:creationId xmlns:a16="http://schemas.microsoft.com/office/drawing/2014/main" id="{2358B087-7371-4943-A6CB-2A06B6BA0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53"/>
              <a:ext cx="346" cy="277"/>
            </a:xfrm>
            <a:prstGeom prst="rect">
              <a:avLst/>
            </a:prstGeom>
            <a:noFill/>
            <a:ln w="571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74650" indent="-3746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defRPr/>
              </a:pPr>
              <a:r>
                <a:rPr lang="en-US" altLang="zh-CN" sz="24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~x</a:t>
              </a:r>
            </a:p>
          </p:txBody>
        </p:sp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2AA0EE6F-9AC6-4B58-B452-1AC56EDEDF59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5626100"/>
            <a:ext cx="3992563" cy="395288"/>
            <a:chOff x="340" y="3590"/>
            <a:chExt cx="2515" cy="249"/>
          </a:xfrm>
        </p:grpSpPr>
        <p:grpSp>
          <p:nvGrpSpPr>
            <p:cNvPr id="119843" name="Group 13">
              <a:extLst>
                <a:ext uri="{FF2B5EF4-FFF2-40B4-BE49-F238E27FC236}">
                  <a16:creationId xmlns:a16="http://schemas.microsoft.com/office/drawing/2014/main" id="{05F134A3-A8D2-4CFC-A29A-FA6E60B48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3590"/>
              <a:ext cx="1633" cy="249"/>
              <a:chOff x="612" y="2795"/>
              <a:chExt cx="1633" cy="249"/>
            </a:xfrm>
          </p:grpSpPr>
          <p:sp>
            <p:nvSpPr>
              <p:cNvPr id="246798" name="Text Box 14">
                <a:extLst>
                  <a:ext uri="{FF2B5EF4-FFF2-40B4-BE49-F238E27FC236}">
                    <a16:creationId xmlns:a16="http://schemas.microsoft.com/office/drawing/2014/main" id="{8B2D3250-147E-43B8-BDBD-72B851FD7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1633" cy="24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74650" indent="-374650">
                  <a:lnSpc>
                    <a:spcPct val="95000"/>
                  </a:lnSpc>
                  <a:spcBef>
                    <a:spcPct val="50000"/>
                  </a:spcBef>
                  <a:buClr>
                    <a:srgbClr val="FFCC66"/>
                  </a:buClr>
                  <a:buSzPct val="80000"/>
                  <a:defRPr/>
                </a:pPr>
                <a:r>
                  <a:rPr lang="en-US" altLang="zh-CN" sz="200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1000 0000  0000 1100</a:t>
                </a:r>
              </a:p>
            </p:txBody>
          </p:sp>
          <p:sp>
            <p:nvSpPr>
              <p:cNvPr id="246799" name="Line 15">
                <a:extLst>
                  <a:ext uri="{FF2B5EF4-FFF2-40B4-BE49-F238E27FC236}">
                    <a16:creationId xmlns:a16="http://schemas.microsoft.com/office/drawing/2014/main" id="{B1060A24-7A31-4114-938F-31D207AE8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279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6802" name="Text Box 18">
              <a:extLst>
                <a:ext uri="{FF2B5EF4-FFF2-40B4-BE49-F238E27FC236}">
                  <a16:creationId xmlns:a16="http://schemas.microsoft.com/office/drawing/2014/main" id="{F41F4962-3094-42D9-88FB-3305B21B3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598"/>
              <a:ext cx="791" cy="240"/>
            </a:xfrm>
            <a:prstGeom prst="rect">
              <a:avLst/>
            </a:prstGeom>
            <a:noFill/>
            <a:ln w="571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74650" indent="-3746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defRPr/>
              </a:pPr>
              <a:r>
                <a:rPr lang="en-US" altLang="zh-CN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~x</a:t>
              </a:r>
              <a:r>
                <a:rPr lang="zh-CN" altLang="en-US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的反码</a:t>
              </a:r>
            </a:p>
          </p:txBody>
        </p:sp>
      </p:grpSp>
      <p:grpSp>
        <p:nvGrpSpPr>
          <p:cNvPr id="8" name="Group 45">
            <a:extLst>
              <a:ext uri="{FF2B5EF4-FFF2-40B4-BE49-F238E27FC236}">
                <a16:creationId xmlns:a16="http://schemas.microsoft.com/office/drawing/2014/main" id="{B429A8ED-00D1-4C9B-90BF-D2C5E92D841F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6200775"/>
            <a:ext cx="4400550" cy="395288"/>
            <a:chOff x="340" y="3952"/>
            <a:chExt cx="2772" cy="249"/>
          </a:xfrm>
        </p:grpSpPr>
        <p:sp>
          <p:nvSpPr>
            <p:cNvPr id="246803" name="Text Box 19">
              <a:extLst>
                <a:ext uri="{FF2B5EF4-FFF2-40B4-BE49-F238E27FC236}">
                  <a16:creationId xmlns:a16="http://schemas.microsoft.com/office/drawing/2014/main" id="{171939C9-76C6-442D-86E4-8AE8A2F66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952"/>
              <a:ext cx="1048" cy="240"/>
            </a:xfrm>
            <a:prstGeom prst="rect">
              <a:avLst/>
            </a:prstGeom>
            <a:noFill/>
            <a:ln w="571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74650" indent="-3746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defRPr/>
              </a:pPr>
              <a:r>
                <a:rPr lang="en-US" altLang="zh-CN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~x</a:t>
              </a:r>
              <a:r>
                <a:rPr lang="zh-CN" altLang="en-US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的反码加</a:t>
              </a:r>
              <a:r>
                <a:rPr lang="en-US" altLang="zh-CN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1</a:t>
              </a:r>
            </a:p>
          </p:txBody>
        </p:sp>
        <p:grpSp>
          <p:nvGrpSpPr>
            <p:cNvPr id="119840" name="Group 23">
              <a:extLst>
                <a:ext uri="{FF2B5EF4-FFF2-40B4-BE49-F238E27FC236}">
                  <a16:creationId xmlns:a16="http://schemas.microsoft.com/office/drawing/2014/main" id="{5339659A-D1E8-4103-AA5C-A1AD579A4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3952"/>
              <a:ext cx="1633" cy="249"/>
              <a:chOff x="612" y="2795"/>
              <a:chExt cx="1633" cy="249"/>
            </a:xfrm>
          </p:grpSpPr>
          <p:sp>
            <p:nvSpPr>
              <p:cNvPr id="246808" name="Text Box 24">
                <a:extLst>
                  <a:ext uri="{FF2B5EF4-FFF2-40B4-BE49-F238E27FC236}">
                    <a16:creationId xmlns:a16="http://schemas.microsoft.com/office/drawing/2014/main" id="{512FBAA4-7160-4AD4-BC0C-EAA0112EC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1633" cy="24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74650" indent="-374650">
                  <a:lnSpc>
                    <a:spcPct val="95000"/>
                  </a:lnSpc>
                  <a:spcBef>
                    <a:spcPct val="50000"/>
                  </a:spcBef>
                  <a:buClr>
                    <a:srgbClr val="FFCC66"/>
                  </a:buClr>
                  <a:buSzPct val="80000"/>
                  <a:defRPr/>
                </a:pPr>
                <a:r>
                  <a:rPr lang="en-US" altLang="zh-CN" sz="200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1000 0000  0000 1101</a:t>
                </a:r>
              </a:p>
            </p:txBody>
          </p:sp>
          <p:sp>
            <p:nvSpPr>
              <p:cNvPr id="246809" name="Line 25">
                <a:extLst>
                  <a:ext uri="{FF2B5EF4-FFF2-40B4-BE49-F238E27FC236}">
                    <a16:creationId xmlns:a16="http://schemas.microsoft.com/office/drawing/2014/main" id="{389D6ECD-64F6-4097-9F18-E7C13B7C2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279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0" name="Group 49">
            <a:extLst>
              <a:ext uri="{FF2B5EF4-FFF2-40B4-BE49-F238E27FC236}">
                <a16:creationId xmlns:a16="http://schemas.microsoft.com/office/drawing/2014/main" id="{7A3A5173-4E10-440A-9AFE-98E00200414D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4292600"/>
            <a:ext cx="3103563" cy="466725"/>
            <a:chOff x="3556" y="2750"/>
            <a:chExt cx="1955" cy="294"/>
          </a:xfrm>
        </p:grpSpPr>
        <p:grpSp>
          <p:nvGrpSpPr>
            <p:cNvPr id="119835" name="Group 26">
              <a:extLst>
                <a:ext uri="{FF2B5EF4-FFF2-40B4-BE49-F238E27FC236}">
                  <a16:creationId xmlns:a16="http://schemas.microsoft.com/office/drawing/2014/main" id="{779ECC60-7573-49E3-BD87-5FC3A2E6E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" y="2795"/>
              <a:ext cx="1633" cy="249"/>
              <a:chOff x="612" y="2795"/>
              <a:chExt cx="1633" cy="249"/>
            </a:xfrm>
          </p:grpSpPr>
          <p:sp>
            <p:nvSpPr>
              <p:cNvPr id="246811" name="Text Box 27">
                <a:extLst>
                  <a:ext uri="{FF2B5EF4-FFF2-40B4-BE49-F238E27FC236}">
                    <a16:creationId xmlns:a16="http://schemas.microsoft.com/office/drawing/2014/main" id="{02C138F0-F545-49C2-9250-6DA7E73AF3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1633" cy="24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74650" indent="-374650">
                  <a:lnSpc>
                    <a:spcPct val="95000"/>
                  </a:lnSpc>
                  <a:spcBef>
                    <a:spcPct val="50000"/>
                  </a:spcBef>
                  <a:buClr>
                    <a:srgbClr val="FFCC66"/>
                  </a:buClr>
                  <a:buSzPct val="80000"/>
                  <a:defRPr/>
                </a:pPr>
                <a:r>
                  <a:rPr lang="en-US" altLang="zh-CN" sz="200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0000 0000  0000 1100</a:t>
                </a:r>
              </a:p>
            </p:txBody>
          </p:sp>
          <p:sp>
            <p:nvSpPr>
              <p:cNvPr id="246812" name="Line 28">
                <a:extLst>
                  <a:ext uri="{FF2B5EF4-FFF2-40B4-BE49-F238E27FC236}">
                    <a16:creationId xmlns:a16="http://schemas.microsoft.com/office/drawing/2014/main" id="{9C0C9368-C9B0-4A13-8D5F-F5A5E1D66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279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6813" name="Text Box 29">
              <a:extLst>
                <a:ext uri="{FF2B5EF4-FFF2-40B4-BE49-F238E27FC236}">
                  <a16:creationId xmlns:a16="http://schemas.microsoft.com/office/drawing/2014/main" id="{C145D3AA-27B7-494A-8A5B-D2CF20017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750"/>
              <a:ext cx="231" cy="277"/>
            </a:xfrm>
            <a:prstGeom prst="rect">
              <a:avLst/>
            </a:prstGeom>
            <a:noFill/>
            <a:ln w="571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marL="374650" indent="-37465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en-US" altLang="zh-CN" sz="24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12" name="Group 48">
            <a:extLst>
              <a:ext uri="{FF2B5EF4-FFF2-40B4-BE49-F238E27FC236}">
                <a16:creationId xmlns:a16="http://schemas.microsoft.com/office/drawing/2014/main" id="{25F5B0E0-EB4A-425B-AB79-66ACA4A7F080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4868863"/>
            <a:ext cx="3103563" cy="466725"/>
            <a:chOff x="3556" y="3113"/>
            <a:chExt cx="1955" cy="294"/>
          </a:xfrm>
        </p:grpSpPr>
        <p:grpSp>
          <p:nvGrpSpPr>
            <p:cNvPr id="119831" name="Group 30">
              <a:extLst>
                <a:ext uri="{FF2B5EF4-FFF2-40B4-BE49-F238E27FC236}">
                  <a16:creationId xmlns:a16="http://schemas.microsoft.com/office/drawing/2014/main" id="{5ACC343F-DEB6-4684-9357-3C0A8474C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" y="3158"/>
              <a:ext cx="1633" cy="249"/>
              <a:chOff x="612" y="2795"/>
              <a:chExt cx="1633" cy="249"/>
            </a:xfrm>
          </p:grpSpPr>
          <p:sp>
            <p:nvSpPr>
              <p:cNvPr id="246815" name="Text Box 31">
                <a:extLst>
                  <a:ext uri="{FF2B5EF4-FFF2-40B4-BE49-F238E27FC236}">
                    <a16:creationId xmlns:a16="http://schemas.microsoft.com/office/drawing/2014/main" id="{FB0F175F-1AC4-45F1-B938-E93240CEF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1633" cy="24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74650" indent="-374650">
                  <a:lnSpc>
                    <a:spcPct val="95000"/>
                  </a:lnSpc>
                  <a:spcBef>
                    <a:spcPct val="50000"/>
                  </a:spcBef>
                  <a:buClr>
                    <a:srgbClr val="FFCC66"/>
                  </a:buClr>
                  <a:buSzPct val="80000"/>
                  <a:defRPr/>
                </a:pPr>
                <a:r>
                  <a:rPr lang="en-US" altLang="zh-CN" sz="200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0000 0000  0000 1000</a:t>
                </a:r>
              </a:p>
            </p:txBody>
          </p:sp>
          <p:sp>
            <p:nvSpPr>
              <p:cNvPr id="246816" name="Line 32">
                <a:extLst>
                  <a:ext uri="{FF2B5EF4-FFF2-40B4-BE49-F238E27FC236}">
                    <a16:creationId xmlns:a16="http://schemas.microsoft.com/office/drawing/2014/main" id="{5BFB00C9-F684-4555-B216-64CD8A628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279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6817" name="Text Box 33">
              <a:extLst>
                <a:ext uri="{FF2B5EF4-FFF2-40B4-BE49-F238E27FC236}">
                  <a16:creationId xmlns:a16="http://schemas.microsoft.com/office/drawing/2014/main" id="{2CF3ECFA-FE0D-44CF-96AD-6FEE0F29F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113"/>
              <a:ext cx="231" cy="277"/>
            </a:xfrm>
            <a:prstGeom prst="rect">
              <a:avLst/>
            </a:prstGeom>
            <a:noFill/>
            <a:ln w="571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marL="374650" indent="-37465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r>
                <a:rPr lang="en-US" altLang="zh-CN" sz="24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</a:rPr>
                <a:t>y</a:t>
              </a:r>
            </a:p>
          </p:txBody>
        </p:sp>
      </p:grpSp>
      <p:grpSp>
        <p:nvGrpSpPr>
          <p:cNvPr id="14" name="Group 47">
            <a:extLst>
              <a:ext uri="{FF2B5EF4-FFF2-40B4-BE49-F238E27FC236}">
                <a16:creationId xmlns:a16="http://schemas.microsoft.com/office/drawing/2014/main" id="{081D75C4-67EC-4062-8821-FEF3EB9C253E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5559425"/>
            <a:ext cx="3468688" cy="466725"/>
            <a:chOff x="3556" y="3548"/>
            <a:chExt cx="2185" cy="294"/>
          </a:xfrm>
        </p:grpSpPr>
        <p:grpSp>
          <p:nvGrpSpPr>
            <p:cNvPr id="119827" name="Group 34">
              <a:extLst>
                <a:ext uri="{FF2B5EF4-FFF2-40B4-BE49-F238E27FC236}">
                  <a16:creationId xmlns:a16="http://schemas.microsoft.com/office/drawing/2014/main" id="{66A8A56E-761E-4973-84E8-436C95C73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" y="3593"/>
              <a:ext cx="1633" cy="249"/>
              <a:chOff x="612" y="2795"/>
              <a:chExt cx="1633" cy="249"/>
            </a:xfrm>
          </p:grpSpPr>
          <p:sp>
            <p:nvSpPr>
              <p:cNvPr id="246819" name="Text Box 35">
                <a:extLst>
                  <a:ext uri="{FF2B5EF4-FFF2-40B4-BE49-F238E27FC236}">
                    <a16:creationId xmlns:a16="http://schemas.microsoft.com/office/drawing/2014/main" id="{1E337C5E-8C10-4952-85F0-6D7346133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1633" cy="24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74650" indent="-374650">
                  <a:lnSpc>
                    <a:spcPct val="95000"/>
                  </a:lnSpc>
                  <a:spcBef>
                    <a:spcPct val="50000"/>
                  </a:spcBef>
                  <a:buClr>
                    <a:srgbClr val="FFCC66"/>
                  </a:buClr>
                  <a:buSzPct val="80000"/>
                  <a:defRPr/>
                </a:pPr>
                <a:r>
                  <a:rPr lang="en-US" altLang="zh-CN" sz="200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0000 0000  0000 1100</a:t>
                </a:r>
              </a:p>
            </p:txBody>
          </p:sp>
          <p:sp>
            <p:nvSpPr>
              <p:cNvPr id="246820" name="Line 36">
                <a:extLst>
                  <a:ext uri="{FF2B5EF4-FFF2-40B4-BE49-F238E27FC236}">
                    <a16:creationId xmlns:a16="http://schemas.microsoft.com/office/drawing/2014/main" id="{5C907F67-4641-4AD7-A73D-1593B9ED9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279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6821" name="Text Box 37">
              <a:extLst>
                <a:ext uri="{FF2B5EF4-FFF2-40B4-BE49-F238E27FC236}">
                  <a16:creationId xmlns:a16="http://schemas.microsoft.com/office/drawing/2014/main" id="{7E881101-8B75-492D-80F8-C7D0B629C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548"/>
              <a:ext cx="461" cy="277"/>
            </a:xfrm>
            <a:prstGeom prst="rect">
              <a:avLst/>
            </a:prstGeom>
            <a:noFill/>
            <a:ln w="571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74650" indent="-3746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defRPr/>
              </a:pPr>
              <a:r>
                <a:rPr lang="en-US" altLang="zh-CN" sz="24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x|y</a:t>
              </a:r>
            </a:p>
          </p:txBody>
        </p:sp>
      </p:grpSp>
      <p:grpSp>
        <p:nvGrpSpPr>
          <p:cNvPr id="16" name="Group 46">
            <a:extLst>
              <a:ext uri="{FF2B5EF4-FFF2-40B4-BE49-F238E27FC236}">
                <a16:creationId xmlns:a16="http://schemas.microsoft.com/office/drawing/2014/main" id="{66CB319D-B2EE-490A-8A6E-856692ECDD15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6143625"/>
            <a:ext cx="3468687" cy="466725"/>
            <a:chOff x="3553" y="3916"/>
            <a:chExt cx="2185" cy="294"/>
          </a:xfrm>
        </p:grpSpPr>
        <p:grpSp>
          <p:nvGrpSpPr>
            <p:cNvPr id="119823" name="Group 38">
              <a:extLst>
                <a:ext uri="{FF2B5EF4-FFF2-40B4-BE49-F238E27FC236}">
                  <a16:creationId xmlns:a16="http://schemas.microsoft.com/office/drawing/2014/main" id="{934995CC-B3B0-4FD5-8DF5-55E0D0F20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3961"/>
              <a:ext cx="1633" cy="249"/>
              <a:chOff x="612" y="2795"/>
              <a:chExt cx="1633" cy="249"/>
            </a:xfrm>
          </p:grpSpPr>
          <p:sp>
            <p:nvSpPr>
              <p:cNvPr id="246823" name="Text Box 39">
                <a:extLst>
                  <a:ext uri="{FF2B5EF4-FFF2-40B4-BE49-F238E27FC236}">
                    <a16:creationId xmlns:a16="http://schemas.microsoft.com/office/drawing/2014/main" id="{815C70D9-773C-4983-956D-1B9401A3B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1633" cy="24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74650" indent="-374650">
                  <a:lnSpc>
                    <a:spcPct val="95000"/>
                  </a:lnSpc>
                  <a:spcBef>
                    <a:spcPct val="50000"/>
                  </a:spcBef>
                  <a:buClr>
                    <a:srgbClr val="FFCC66"/>
                  </a:buClr>
                  <a:buSzPct val="80000"/>
                  <a:defRPr/>
                </a:pPr>
                <a:r>
                  <a:rPr lang="en-US" altLang="zh-CN" sz="2000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0000 0000  0000 1000</a:t>
                </a:r>
              </a:p>
            </p:txBody>
          </p:sp>
          <p:sp>
            <p:nvSpPr>
              <p:cNvPr id="246824" name="Line 40">
                <a:extLst>
                  <a:ext uri="{FF2B5EF4-FFF2-40B4-BE49-F238E27FC236}">
                    <a16:creationId xmlns:a16="http://schemas.microsoft.com/office/drawing/2014/main" id="{545836A3-801F-4360-8ED4-A9EAE3242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279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SzPct val="80000"/>
                  <a:buFont typeface="Monotype Sorts" charset="2"/>
                  <a:buChar char=""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6825" name="Text Box 41">
              <a:extLst>
                <a:ext uri="{FF2B5EF4-FFF2-40B4-BE49-F238E27FC236}">
                  <a16:creationId xmlns:a16="http://schemas.microsoft.com/office/drawing/2014/main" id="{016FCE24-D2FB-4FD3-8A20-9C8093A50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7" y="3916"/>
              <a:ext cx="461" cy="277"/>
            </a:xfrm>
            <a:prstGeom prst="rect">
              <a:avLst/>
            </a:prstGeom>
            <a:solidFill>
              <a:schemeClr val="bg1"/>
            </a:solidFill>
            <a:ln w="571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74650" indent="-374650">
                <a:lnSpc>
                  <a:spcPct val="95000"/>
                </a:lnSpc>
                <a:spcBef>
                  <a:spcPct val="20000"/>
                </a:spcBef>
                <a:buClr>
                  <a:srgbClr val="FFCC66"/>
                </a:buClr>
                <a:buSzPct val="80000"/>
                <a:defRPr/>
              </a:pPr>
              <a:r>
                <a:rPr lang="en-US" altLang="zh-CN" sz="240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x&amp;y</a:t>
              </a:r>
            </a:p>
          </p:txBody>
        </p:sp>
      </p:grpSp>
      <p:sp>
        <p:nvSpPr>
          <p:cNvPr id="246834" name="AutoShape 50">
            <a:extLst>
              <a:ext uri="{FF2B5EF4-FFF2-40B4-BE49-F238E27FC236}">
                <a16:creationId xmlns:a16="http://schemas.microsoft.com/office/drawing/2014/main" id="{632F9F6B-8847-4CA9-A992-00B12F52C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429000"/>
            <a:ext cx="3097213" cy="1871663"/>
          </a:xfrm>
          <a:prstGeom prst="cloudCallout">
            <a:avLst>
              <a:gd name="adj1" fmla="val -102074"/>
              <a:gd name="adj2" fmla="val 41944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lIns="92075" tIns="46037" rIns="92075" bIns="46037"/>
          <a:lstStyle>
            <a:lvl1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正数的补码</a:t>
            </a:r>
          </a:p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与其原码相同，</a:t>
            </a:r>
          </a:p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负数的补码为</a:t>
            </a:r>
          </a:p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其反码加</a:t>
            </a:r>
            <a:r>
              <a:rPr lang="en-US" altLang="zh-CN" sz="2000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nimBg="1"/>
      <p:bldP spid="246789" grpId="1" animBg="1"/>
      <p:bldP spid="24683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C891B939-043C-4D52-BB30-58A5F71A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优先级与结合性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E91074E9-1B2E-4097-B1B5-844D1FAAF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 )  [ ]  -&gt; .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!  ~  ++  --  +  -  *  &amp;  (</a:t>
            </a:r>
            <a:r>
              <a:rPr lang="zh-CN" altLang="en-US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类型</a:t>
            </a: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  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sizeof</a:t>
            </a:r>
            <a:endParaRPr lang="en-US" altLang="zh-CN" sz="20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  /  %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+  -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&lt;&lt;  &gt;&gt;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&lt;  &lt;=  &gt;  &gt;=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==  !=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&amp;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^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|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&amp;&amp;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||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? :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  +=  -=  *=  /=  %=  &amp;=  ^=  |=  &lt;&lt;=  &gt;&gt;=</a:t>
            </a:r>
          </a:p>
          <a:p>
            <a:pPr>
              <a:lnSpc>
                <a:spcPct val="750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</a:t>
            </a:r>
            <a:endParaRPr lang="zh-CN" altLang="en-US" sz="20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193C4825-4D01-4512-B2BF-871E3F666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2492375"/>
            <a:ext cx="4897438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能背下优先级表的人凤毛麟角</a:t>
            </a:r>
          </a:p>
          <a:p>
            <a: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用括号来控制运算顺序，更直观、方便，并减少出错的概率</a:t>
            </a:r>
          </a:p>
          <a:p>
            <a: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多数为左结合，少数为右结合：</a:t>
            </a:r>
          </a:p>
          <a:p>
            <a:pPr marL="850900" lvl="1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一元运算符</a:t>
            </a:r>
          </a:p>
          <a:p>
            <a:pPr marL="850900" lvl="1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赋值运算符</a:t>
            </a:r>
          </a:p>
          <a:p>
            <a:pPr marL="850900" lvl="1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条件运算符</a:t>
            </a:r>
          </a:p>
          <a:p>
            <a: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74650" indent="-3746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endParaRPr lang="zh-CN" altLang="en-US" sz="20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EA760E2-93D5-4FD7-A3C3-B8CFC43D3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本章知识点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1F8FB971-09E4-4341-BFA5-D7DDCC52A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8975" y="1484313"/>
            <a:ext cx="8458200" cy="5184775"/>
          </a:xfrm>
        </p:spPr>
        <p:txBody>
          <a:bodyPr/>
          <a:lstStyle/>
          <a:p>
            <a:pPr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标识符的命名规则</a:t>
            </a:r>
          </a:p>
          <a:p>
            <a:pPr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数据类型</a:t>
            </a:r>
          </a:p>
          <a:p>
            <a:pPr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变量（声明、赋值、初始化）</a:t>
            </a:r>
            <a:endParaRPr lang="en-US" altLang="zh-CN" sz="2400">
              <a:solidFill>
                <a:srgbClr val="333399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常量</a:t>
            </a:r>
          </a:p>
          <a:p>
            <a:pPr>
              <a:defRPr/>
            </a:pPr>
            <a:r>
              <a:rPr lang="zh-CN" altLang="en-US" sz="2400">
                <a:solidFill>
                  <a:srgbClr val="333399"/>
                </a:solidFill>
                <a:ea typeface="宋体" pitchFamily="2" charset="-122"/>
              </a:rPr>
              <a:t>运算符及其优先级和结合性</a:t>
            </a:r>
          </a:p>
          <a:p>
            <a:pPr lvl="1">
              <a:defRPr/>
            </a:pPr>
            <a:r>
              <a:rPr lang="zh-CN" altLang="en-US" sz="2000">
                <a:ea typeface="宋体" pitchFamily="2" charset="-122"/>
              </a:rPr>
              <a:t>算术</a:t>
            </a:r>
          </a:p>
          <a:p>
            <a:pPr lvl="1">
              <a:defRPr/>
            </a:pPr>
            <a:r>
              <a:rPr lang="zh-CN" altLang="en-US" sz="2000">
                <a:ea typeface="宋体" pitchFamily="2" charset="-122"/>
              </a:rPr>
              <a:t>赋值</a:t>
            </a:r>
          </a:p>
          <a:p>
            <a:pPr lvl="1">
              <a:defRPr/>
            </a:pPr>
            <a:r>
              <a:rPr lang="zh-CN" altLang="en-US" sz="2000">
                <a:ea typeface="宋体" pitchFamily="2" charset="-122"/>
              </a:rPr>
              <a:t>类型强转</a:t>
            </a:r>
          </a:p>
          <a:p>
            <a:pPr lvl="1">
              <a:defRPr/>
            </a:pPr>
            <a:r>
              <a:rPr lang="zh-CN" altLang="en-US" sz="2000">
                <a:ea typeface="宋体" pitchFamily="2" charset="-122"/>
              </a:rPr>
              <a:t>关系</a:t>
            </a:r>
          </a:p>
          <a:p>
            <a:pPr lvl="1">
              <a:defRPr/>
            </a:pPr>
            <a:r>
              <a:rPr lang="zh-CN" altLang="en-US" sz="2000">
                <a:ea typeface="宋体" pitchFamily="2" charset="-122"/>
              </a:rPr>
              <a:t>逻辑</a:t>
            </a:r>
          </a:p>
          <a:p>
            <a:pPr lvl="1">
              <a:defRPr/>
            </a:pPr>
            <a:r>
              <a:rPr lang="zh-CN" altLang="en-US" sz="2000">
                <a:ea typeface="宋体" pitchFamily="2" charset="-122"/>
              </a:rPr>
              <a:t>增一</a:t>
            </a:r>
            <a:r>
              <a:rPr lang="en-US" altLang="zh-CN" sz="2000">
                <a:ea typeface="宋体" pitchFamily="2" charset="-122"/>
              </a:rPr>
              <a:t>/</a:t>
            </a:r>
            <a:r>
              <a:rPr lang="zh-CN" altLang="en-US" sz="2000">
                <a:ea typeface="宋体" pitchFamily="2" charset="-122"/>
              </a:rPr>
              <a:t>减一</a:t>
            </a:r>
          </a:p>
          <a:p>
            <a:pPr lvl="1">
              <a:defRPr/>
            </a:pPr>
            <a:r>
              <a:rPr lang="zh-CN" altLang="en-US" sz="2000">
                <a:ea typeface="宋体" pitchFamily="2" charset="-122"/>
              </a:rPr>
              <a:t>位运算</a:t>
            </a:r>
            <a:r>
              <a:rPr lang="en-US" altLang="zh-CN" sz="2000">
                <a:ea typeface="宋体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sizeof</a:t>
            </a:r>
            <a:endParaRPr lang="zh-CN" altLang="en-US" sz="2000">
              <a:solidFill>
                <a:srgbClr val="0000FF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FEA4BA9-5D3A-4AD9-ADA6-BA51B6680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作业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A5E52D78-3271-45D9-9F8C-19408B7CE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itchFamily="2" charset="-122"/>
              </a:rPr>
              <a:t>习题</a:t>
            </a:r>
            <a:r>
              <a:rPr lang="en-US" altLang="zh-CN">
                <a:ea typeface="宋体" pitchFamily="2" charset="-122"/>
              </a:rPr>
              <a:t>2.1,2.2,2.3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db">
  <a:themeElements>
    <a:clrScheme name="bluedb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bluedb">
      <a:majorFont>
        <a:latin typeface="Times New Roman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tx2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74650" marR="0" indent="-374650" algn="ctr" defTabSz="914400" rtl="0" eaLnBrk="0" fontAlgn="base" latinLnBrk="0" hangingPunct="0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FCC66"/>
          </a:buClr>
          <a:buSzPct val="80000"/>
          <a:buFont typeface="Monotype Sorts" charset="2"/>
          <a:buChar char=""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rgbClr val="3366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tx2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74650" marR="0" indent="-374650" algn="ctr" defTabSz="914400" rtl="0" eaLnBrk="0" fontAlgn="base" latinLnBrk="0" hangingPunct="0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FCC66"/>
          </a:buClr>
          <a:buSzPct val="80000"/>
          <a:buFont typeface="Monotype Sorts" charset="2"/>
          <a:buChar char=""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rgbClr val="3366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ued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d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15957</TotalTime>
  <Words>4537</Words>
  <Application>Microsoft Office PowerPoint</Application>
  <PresentationFormat>宽屏</PresentationFormat>
  <Paragraphs>1121</Paragraphs>
  <Slides>98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9" baseType="lpstr">
      <vt:lpstr>Times New Roman</vt:lpstr>
      <vt:lpstr>宋体</vt:lpstr>
      <vt:lpstr>Arial</vt:lpstr>
      <vt:lpstr>黑体</vt:lpstr>
      <vt:lpstr>Monotype Sorts</vt:lpstr>
      <vt:lpstr>Times</vt:lpstr>
      <vt:lpstr>隶书</vt:lpstr>
      <vt:lpstr>Courier New</vt:lpstr>
      <vt:lpstr>Wingdings</vt:lpstr>
      <vt:lpstr>Symbol</vt:lpstr>
      <vt:lpstr>bluedb</vt:lpstr>
      <vt:lpstr>PowerPoint 演示文稿</vt:lpstr>
      <vt:lpstr>本章学习内容</vt:lpstr>
      <vt:lpstr>C程序的结构</vt:lpstr>
      <vt:lpstr>例2.1：一个简单的C程序例子 </vt:lpstr>
      <vt:lpstr>C程序常见符号分类 </vt:lpstr>
      <vt:lpstr>C程序常见符号分类 </vt:lpstr>
      <vt:lpstr>标识符命名 </vt:lpstr>
      <vt:lpstr>何谓变量（Variable ）？</vt:lpstr>
      <vt:lpstr>如何衡量变量所占空间大小？</vt:lpstr>
      <vt:lpstr>如何衡量变量所占空间大小？</vt:lpstr>
      <vt:lpstr>变量声明(Variable Declaration)</vt:lpstr>
      <vt:lpstr>变量声明(Variable Declaration)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变量类型(Variable Type)</vt:lpstr>
      <vt:lpstr>数据类型（Data Type）</vt:lpstr>
      <vt:lpstr>数据类型（Data Type）</vt:lpstr>
      <vt:lpstr>基本数据类型</vt:lpstr>
      <vt:lpstr>数据类型修饰符</vt:lpstr>
      <vt:lpstr>不同类型取值范围不同</vt:lpstr>
      <vt:lpstr>整型类型的取值范围</vt:lpstr>
      <vt:lpstr>浮点类型的取值范围</vt:lpstr>
      <vt:lpstr>不同类型取值范围不同</vt:lpstr>
      <vt:lpstr>何谓类型溢出（Overflow）？</vt:lpstr>
      <vt:lpstr>解决方案？</vt:lpstr>
      <vt:lpstr>不同类型占用的内存字节数不同</vt:lpstr>
      <vt:lpstr>sizeof到底是什么？</vt:lpstr>
      <vt:lpstr>现场演示例2.3 在TC和VC、CB下的运行结果</vt:lpstr>
      <vt:lpstr>不同类型数据 在内存中的存储形式不同 </vt:lpstr>
      <vt:lpstr>常量（Constant）</vt:lpstr>
      <vt:lpstr>字符常量</vt:lpstr>
      <vt:lpstr>字符常量</vt:lpstr>
      <vt:lpstr>PowerPoint 演示文稿</vt:lpstr>
      <vt:lpstr>字符串常量</vt:lpstr>
      <vt:lpstr>宏常量</vt:lpstr>
      <vt:lpstr>例2.2 ：计算圆的周长和面积 </vt:lpstr>
      <vt:lpstr>例2.2 ：计算圆的周长和面积 </vt:lpstr>
      <vt:lpstr>例2.2 ：计算圆的周长和面积 </vt:lpstr>
      <vt:lpstr>枚举（Enumeration）常量</vt:lpstr>
      <vt:lpstr>为什么需要常量？</vt:lpstr>
      <vt:lpstr>运算符（ Operator ）</vt:lpstr>
      <vt:lpstr>运算符和操作数 （Operator and Operand）</vt:lpstr>
      <vt:lpstr>算术运算符（Arithmetic Operators）</vt:lpstr>
      <vt:lpstr>算术运算符（Arithmetic Operators）</vt:lpstr>
      <vt:lpstr>除法（Division）</vt:lpstr>
      <vt:lpstr>自动类型转换</vt:lpstr>
      <vt:lpstr>整数除法（Integer Division）</vt:lpstr>
      <vt:lpstr>整数除法（Integer Division）</vt:lpstr>
      <vt:lpstr>实数除法（Floating Division）</vt:lpstr>
      <vt:lpstr>PowerPoint 演示文稿</vt:lpstr>
      <vt:lpstr>求余（Modulus）</vt:lpstr>
      <vt:lpstr>求余（Modulus）</vt:lpstr>
      <vt:lpstr>PowerPoint 演示文稿</vt:lpstr>
      <vt:lpstr>求余（Modulus）</vt:lpstr>
      <vt:lpstr>求余（Modulus）</vt:lpstr>
      <vt:lpstr>求余（Modulus）</vt:lpstr>
      <vt:lpstr>算术表达式 （Arithmetic Expression）</vt:lpstr>
      <vt:lpstr>PowerPoint 演示文稿</vt:lpstr>
      <vt:lpstr>算术表达式 （Arithmetic Expression）</vt:lpstr>
      <vt:lpstr>算术表达式 （Arithmetic Expression）</vt:lpstr>
      <vt:lpstr>算术表达式 （Arithmetic Expression）</vt:lpstr>
      <vt:lpstr>算术表达式 （Arithmetic Expression）</vt:lpstr>
      <vt:lpstr>赋值语句(赋值预算符) （Assignment Statement）</vt:lpstr>
      <vt:lpstr>简单赋值 Simple Assignment</vt:lpstr>
      <vt:lpstr>简单赋值 Simple Assignment</vt:lpstr>
      <vt:lpstr>多重赋值 Multiple Assignment</vt:lpstr>
      <vt:lpstr>多重赋值 Multiple Assignment</vt:lpstr>
      <vt:lpstr>简写的复合赋值 Shorthand Assignment</vt:lpstr>
      <vt:lpstr>简写的复合赋值 Shorthand Assignment</vt:lpstr>
      <vt:lpstr>简写的复合赋值 Shorthand Assignment</vt:lpstr>
      <vt:lpstr>简写的复合赋值 Shorthand Assignment</vt:lpstr>
      <vt:lpstr>简写的复合赋值 Shorthand Assignment</vt:lpstr>
      <vt:lpstr>PowerPoint 演示文稿</vt:lpstr>
      <vt:lpstr>自动类型转换</vt:lpstr>
      <vt:lpstr>PowerPoint 演示文稿</vt:lpstr>
      <vt:lpstr>PowerPoint 演示文稿</vt:lpstr>
      <vt:lpstr>PowerPoint 演示文稿</vt:lpstr>
      <vt:lpstr>关系运算符 （ Relational Operators ）</vt:lpstr>
      <vt:lpstr>逻辑运算符 （ Logical Operators ）</vt:lpstr>
      <vt:lpstr>复合表达式 （Compound Expression）</vt:lpstr>
      <vt:lpstr>PowerPoint 演示文稿</vt:lpstr>
      <vt:lpstr>PowerPoint 演示文稿</vt:lpstr>
      <vt:lpstr>PowerPoint 演示文稿</vt:lpstr>
      <vt:lpstr>复合表达式 （Compound Expression）</vt:lpstr>
      <vt:lpstr>增一和减一运算符 (Increment and Decrement) </vt:lpstr>
      <vt:lpstr>增一和减一运算符 (Increment and Decrement) </vt:lpstr>
      <vt:lpstr>PowerPoint 演示文稿</vt:lpstr>
      <vt:lpstr>后缀（Postfix）增一和减一运算符</vt:lpstr>
      <vt:lpstr>后缀（Postfix）增一和减一运算符</vt:lpstr>
      <vt:lpstr>增一和减一运算符</vt:lpstr>
      <vt:lpstr>位操作运算符</vt:lpstr>
      <vt:lpstr>位操作运算符</vt:lpstr>
      <vt:lpstr>优先级与结合性</vt:lpstr>
      <vt:lpstr>本章知识点</vt:lpstr>
      <vt:lpstr>作业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苏小红</dc:creator>
  <cp:lastModifiedBy>wu xiaoqiang</cp:lastModifiedBy>
  <cp:revision>461</cp:revision>
  <dcterms:created xsi:type="dcterms:W3CDTF">2003-08-29T03:23:54Z</dcterms:created>
  <dcterms:modified xsi:type="dcterms:W3CDTF">2018-10-29T05:27:17Z</dcterms:modified>
</cp:coreProperties>
</file>