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7" r:id="rId2"/>
    <p:sldId id="377" r:id="rId3"/>
    <p:sldId id="478" r:id="rId4"/>
    <p:sldId id="479" r:id="rId5"/>
    <p:sldId id="480" r:id="rId6"/>
    <p:sldId id="482" r:id="rId7"/>
    <p:sldId id="481" r:id="rId8"/>
    <p:sldId id="426" r:id="rId9"/>
    <p:sldId id="428" r:id="rId10"/>
    <p:sldId id="389" r:id="rId11"/>
    <p:sldId id="429" r:id="rId12"/>
    <p:sldId id="395" r:id="rId13"/>
    <p:sldId id="458" r:id="rId14"/>
    <p:sldId id="459" r:id="rId15"/>
    <p:sldId id="460" r:id="rId16"/>
    <p:sldId id="456" r:id="rId17"/>
    <p:sldId id="457" r:id="rId18"/>
    <p:sldId id="461" r:id="rId19"/>
    <p:sldId id="462" r:id="rId20"/>
    <p:sldId id="463" r:id="rId21"/>
    <p:sldId id="464" r:id="rId22"/>
    <p:sldId id="465" r:id="rId23"/>
    <p:sldId id="466" r:id="rId24"/>
    <p:sldId id="396" r:id="rId25"/>
    <p:sldId id="430" r:id="rId26"/>
    <p:sldId id="401" r:id="rId27"/>
    <p:sldId id="467" r:id="rId28"/>
    <p:sldId id="468" r:id="rId29"/>
    <p:sldId id="476" r:id="rId30"/>
    <p:sldId id="477" r:id="rId31"/>
    <p:sldId id="470" r:id="rId32"/>
    <p:sldId id="471" r:id="rId33"/>
    <p:sldId id="472" r:id="rId34"/>
    <p:sldId id="473" r:id="rId35"/>
    <p:sldId id="474" r:id="rId36"/>
    <p:sldId id="475" r:id="rId37"/>
    <p:sldId id="414" r:id="rId38"/>
    <p:sldId id="415" r:id="rId39"/>
    <p:sldId id="416" r:id="rId40"/>
    <p:sldId id="442" r:id="rId41"/>
    <p:sldId id="443" r:id="rId42"/>
    <p:sldId id="445" r:id="rId43"/>
    <p:sldId id="450" r:id="rId44"/>
    <p:sldId id="421" r:id="rId45"/>
    <p:sldId id="454" r:id="rId46"/>
    <p:sldId id="455" r:id="rId47"/>
    <p:sldId id="434" r:id="rId48"/>
    <p:sldId id="469" r:id="rId49"/>
    <p:sldId id="424" r:id="rId50"/>
  </p:sldIdLst>
  <p:sldSz cx="12192000" cy="6858000"/>
  <p:notesSz cx="6670675" cy="9929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3200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CC"/>
    <a:srgbClr val="880000"/>
    <a:srgbClr val="996600"/>
    <a:srgbClr val="FF9900"/>
    <a:srgbClr val="669900"/>
    <a:srgbClr val="FF99FF"/>
    <a:srgbClr val="3366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9839" autoAdjust="0"/>
  </p:normalViewPr>
  <p:slideViewPr>
    <p:cSldViewPr>
      <p:cViewPr varScale="1">
        <p:scale>
          <a:sx n="100" d="100"/>
          <a:sy n="100" d="100"/>
        </p:scale>
        <p:origin x="34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1.xml"/><Relationship Id="rId3" Type="http://schemas.openxmlformats.org/officeDocument/2006/relationships/slide" Target="slides/slide15.xml"/><Relationship Id="rId7" Type="http://schemas.openxmlformats.org/officeDocument/2006/relationships/slide" Target="slides/slide20.xml"/><Relationship Id="rId12" Type="http://schemas.openxmlformats.org/officeDocument/2006/relationships/slide" Target="slides/slide28.xml"/><Relationship Id="rId2" Type="http://schemas.openxmlformats.org/officeDocument/2006/relationships/slide" Target="slides/slide14.xml"/><Relationship Id="rId1" Type="http://schemas.openxmlformats.org/officeDocument/2006/relationships/slide" Target="slides/slide13.xml"/><Relationship Id="rId6" Type="http://schemas.openxmlformats.org/officeDocument/2006/relationships/slide" Target="slides/slide19.xml"/><Relationship Id="rId11" Type="http://schemas.openxmlformats.org/officeDocument/2006/relationships/slide" Target="slides/slide27.xml"/><Relationship Id="rId5" Type="http://schemas.openxmlformats.org/officeDocument/2006/relationships/slide" Target="slides/slide18.xml"/><Relationship Id="rId10" Type="http://schemas.openxmlformats.org/officeDocument/2006/relationships/slide" Target="slides/slide23.xml"/><Relationship Id="rId4" Type="http://schemas.openxmlformats.org/officeDocument/2006/relationships/slide" Target="slides/slide17.xml"/><Relationship Id="rId9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4669F33-0BBF-4D79-87F7-015961C713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E996291-04F5-469A-BE9B-62B7084243B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5D443489-524A-43B5-82DC-E6EF5E81A73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8E3DE19D-5F08-4796-AF50-9F327E1AAD1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DC0D8E70-9146-4485-86DA-5E975B48F0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236E55B-0B8C-4183-86AD-73E4B72740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EA44627-500C-4C6D-B5D3-830E410D7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8338" y="4716463"/>
            <a:ext cx="5335587" cy="4468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86885" y="2203450"/>
            <a:ext cx="10418233" cy="12954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937000"/>
            <a:ext cx="10261600" cy="2032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>
            <a:lvl1pPr marL="0" indent="0" algn="ctr">
              <a:buFont typeface="Monotype Sorts" charset="2"/>
              <a:buNone/>
              <a:defRPr sz="36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F5EC11B-8D21-461C-BBB8-DCC8F7D081A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7B82115-558E-44F3-B35A-6C9FB42DF78D}" type="datetime1">
              <a:rPr lang="zh-CN" altLang="en-US"/>
              <a:pPr>
                <a:defRPr/>
              </a:pPr>
              <a:t>2018/11/6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671792-CA1B-4740-ABE6-015215871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3EBBBAB-2942-4288-996D-39B6050DA9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822CDCF-631F-4DC2-BCC9-79C75AE998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382799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344477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05851" y="644525"/>
            <a:ext cx="2599267" cy="5664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8051" y="644525"/>
            <a:ext cx="7594600" cy="5664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798111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34512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965891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97039"/>
            <a:ext cx="508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97039"/>
            <a:ext cx="508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4295308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717621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355636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94351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8065697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3913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C4E1D10F-8E75-4606-BA69-7AB3EFE3F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644525"/>
            <a:ext cx="10396538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2ECF9DA-870E-4FB7-9295-9E835449F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97038"/>
            <a:ext cx="10363200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A6D2D89F-B859-44B2-8C18-4B8AFE54E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600" y="633730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fld id="{A670AB8A-9AF1-4B0C-847B-89B76448AAB2}" type="slidenum">
              <a:rPr kumimoji="0" lang="zh-CN" altLang="en-US" sz="1400" smtClean="0">
                <a:solidFill>
                  <a:schemeClr val="tx1"/>
                </a:solidFill>
                <a:latin typeface="Times" panose="02020603050405020304" pitchFamily="18" charset="0"/>
              </a:rPr>
              <a:pPr algn="r">
                <a:defRPr/>
              </a:pPr>
              <a:t>‹#›</a:t>
            </a:fld>
            <a:r>
              <a:rPr kumimoji="0" lang="en-US" altLang="zh-CN" sz="1400">
                <a:solidFill>
                  <a:schemeClr val="tx1"/>
                </a:solidFill>
                <a:latin typeface="Times" panose="02020603050405020304" pitchFamily="18" charset="0"/>
              </a:rPr>
              <a:t>/44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4572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6pPr>
      <a:lvl7pPr marL="9144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7pPr>
      <a:lvl8pPr marL="13716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8pPr>
      <a:lvl9pPr marL="18288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9pPr>
    </p:titleStyle>
    <p:bodyStyle>
      <a:lvl1pPr marL="374650" indent="-3746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sz="28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85090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115000"/>
        <a:buChar char="–"/>
        <a:defRPr sz="2400" b="1">
          <a:solidFill>
            <a:srgbClr val="CC00CC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333500" indent="-2921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7526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115000"/>
        <a:buChar char="–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2288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6860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31432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6004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40576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>
            <a:extLst>
              <a:ext uri="{FF2B5EF4-FFF2-40B4-BE49-F238E27FC236}">
                <a16:creationId xmlns:a16="http://schemas.microsoft.com/office/drawing/2014/main" id="{D818CD45-EBF3-43E1-BBD7-AF47F0C1D64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38425" y="3500438"/>
            <a:ext cx="7273925" cy="1079500"/>
          </a:xfrm>
        </p:spPr>
        <p:txBody>
          <a:bodyPr/>
          <a:lstStyle/>
          <a:p>
            <a:pPr>
              <a:defRPr/>
            </a:pPr>
            <a:r>
              <a:rPr lang="zh-CN" altLang="en-US" sz="4400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400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4400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章 键盘输入与屏幕输出</a:t>
            </a:r>
          </a:p>
        </p:txBody>
      </p:sp>
      <p:sp>
        <p:nvSpPr>
          <p:cNvPr id="8205" name="WordArt 13">
            <a:extLst>
              <a:ext uri="{FF2B5EF4-FFF2-40B4-BE49-F238E27FC236}">
                <a16:creationId xmlns:a16="http://schemas.microsoft.com/office/drawing/2014/main" id="{C7D32763-3221-46C7-BDE6-39913CD4FA5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135560" y="2060848"/>
            <a:ext cx="7848600" cy="1079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en-US" altLang="zh-CN" sz="3600" b="1" kern="10" dirty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/>
                <a:ea typeface="隶书"/>
              </a:rPr>
              <a:t>C</a:t>
            </a:r>
            <a:r>
              <a:rPr lang="zh-CN" altLang="en-US" sz="3600" b="1" kern="10" dirty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/>
                <a:ea typeface="隶书"/>
              </a:rPr>
              <a:t>语言大学实用教程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ext Box 2">
            <a:extLst>
              <a:ext uri="{FF2B5EF4-FFF2-40B4-BE49-F238E27FC236}">
                <a16:creationId xmlns:a16="http://schemas.microsoft.com/office/drawing/2014/main" id="{99493B28-1D49-48D6-8997-E9F1E6589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1412875"/>
            <a:ext cx="9036050" cy="4524375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fr-FR" altLang="zh-CN" sz="2400" b="1">
                <a:solidFill>
                  <a:srgbClr val="FFFF99"/>
                </a:solidFill>
                <a:latin typeface="Courier New" pitchFamily="49" charset="0"/>
              </a:rPr>
              <a:t>#</a:t>
            </a:r>
            <a:r>
              <a:rPr lang="fr-FR" altLang="zh-CN" sz="2400" b="1">
                <a:solidFill>
                  <a:schemeClr val="bg1"/>
                </a:solidFill>
                <a:latin typeface="Courier New" pitchFamily="49" charset="0"/>
              </a:rPr>
              <a:t>include</a:t>
            </a:r>
            <a:r>
              <a:rPr lang="fr-FR" altLang="zh-CN" sz="2400" b="1">
                <a:solidFill>
                  <a:srgbClr val="FFFF99"/>
                </a:solidFill>
                <a:latin typeface="Courier New" pitchFamily="49" charset="0"/>
              </a:rPr>
              <a:t>  &lt;stdio.h&gt;</a:t>
            </a:r>
          </a:p>
          <a:p>
            <a:pPr>
              <a:defRPr/>
            </a:pPr>
            <a:r>
              <a:rPr lang="fr-FR" altLang="zh-CN" sz="2400" b="1">
                <a:solidFill>
                  <a:srgbClr val="FFFF66"/>
                </a:solidFill>
                <a:latin typeface="Courier New" pitchFamily="49" charset="0"/>
              </a:rPr>
              <a:t>main</a:t>
            </a:r>
            <a:r>
              <a:rPr lang="fr-FR" altLang="zh-CN" sz="2400" b="1">
                <a:solidFill>
                  <a:srgbClr val="FFFF99"/>
                </a:solidFill>
                <a:latin typeface="Courier New" pitchFamily="49" charset="0"/>
              </a:rPr>
              <a:t>()</a:t>
            </a:r>
          </a:p>
          <a:p>
            <a:pPr>
              <a:defRPr/>
            </a:pPr>
            <a:r>
              <a:rPr lang="fr-FR" altLang="zh-CN" sz="2400" b="1">
                <a:solidFill>
                  <a:srgbClr val="FFFF99"/>
                </a:solidFill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fr-FR" altLang="zh-CN" sz="2400" b="1">
                <a:solidFill>
                  <a:srgbClr val="FFFF99"/>
                </a:solidFill>
                <a:latin typeface="Courier New" pitchFamily="49" charset="0"/>
              </a:rPr>
              <a:t>    </a:t>
            </a:r>
            <a:r>
              <a:rPr lang="fr-FR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char</a:t>
            </a:r>
            <a:r>
              <a:rPr lang="fr-FR" altLang="zh-CN" sz="2400" b="1">
                <a:solidFill>
                  <a:srgbClr val="FFFF99"/>
                </a:solidFill>
                <a:latin typeface="Courier New" pitchFamily="49" charset="0"/>
              </a:rPr>
              <a:t>  ch;</a:t>
            </a:r>
          </a:p>
          <a:p>
            <a:pPr>
              <a:defRPr/>
            </a:pPr>
            <a:r>
              <a:rPr lang="fr-FR" altLang="zh-CN" sz="2400" b="1">
                <a:solidFill>
                  <a:srgbClr val="FFFF99"/>
                </a:solidFill>
                <a:latin typeface="Courier New" pitchFamily="49" charset="0"/>
              </a:rPr>
              <a:t>                         </a:t>
            </a:r>
          </a:p>
          <a:p>
            <a:pPr>
              <a:defRPr/>
            </a:pPr>
            <a:r>
              <a:rPr lang="fr-FR" altLang="zh-CN" sz="2400" b="1">
                <a:solidFill>
                  <a:srgbClr val="FFFF99"/>
                </a:solidFill>
                <a:latin typeface="Courier New" pitchFamily="49" charset="0"/>
              </a:rPr>
              <a:t>    </a:t>
            </a:r>
            <a:r>
              <a:rPr lang="fr-FR" altLang="zh-CN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printf</a:t>
            </a:r>
            <a:r>
              <a:rPr lang="fr-FR" altLang="zh-CN" sz="2400" b="1">
                <a:solidFill>
                  <a:srgbClr val="FFFF99"/>
                </a:solidFill>
                <a:latin typeface="Courier New" pitchFamily="49" charset="0"/>
              </a:rPr>
              <a:t>("Press a key and then press Enter:");	</a:t>
            </a:r>
          </a:p>
          <a:p>
            <a:pPr>
              <a:defRPr/>
            </a:pPr>
            <a:r>
              <a:rPr lang="fr-FR" altLang="zh-CN" sz="2400" b="1">
                <a:solidFill>
                  <a:srgbClr val="FFFF99"/>
                </a:solidFill>
                <a:latin typeface="Courier New" pitchFamily="49" charset="0"/>
              </a:rPr>
              <a:t>    ch = </a:t>
            </a:r>
            <a:r>
              <a:rPr lang="fr-FR" altLang="zh-CN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getchar</a:t>
            </a:r>
            <a:r>
              <a:rPr lang="fr-FR" altLang="zh-CN" sz="2400" b="1">
                <a:solidFill>
                  <a:srgbClr val="FFFF99"/>
                </a:solidFill>
                <a:latin typeface="Courier New" pitchFamily="49" charset="0"/>
              </a:rPr>
              <a:t>(); 	</a:t>
            </a:r>
          </a:p>
          <a:p>
            <a:pPr>
              <a:defRPr/>
            </a:pPr>
            <a:r>
              <a:rPr lang="fr-FR" altLang="zh-CN" sz="2400" b="1">
                <a:solidFill>
                  <a:srgbClr val="FFFF99"/>
                </a:solidFill>
                <a:latin typeface="Courier New" pitchFamily="49" charset="0"/>
              </a:rPr>
              <a:t>    </a:t>
            </a:r>
            <a:r>
              <a:rPr lang="fr-FR" altLang="zh-CN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printf</a:t>
            </a:r>
            <a:r>
              <a:rPr lang="fr-FR" altLang="zh-CN" sz="2400" b="1">
                <a:solidFill>
                  <a:srgbClr val="FFFF99"/>
                </a:solidFill>
                <a:latin typeface="Courier New" pitchFamily="49" charset="0"/>
              </a:rPr>
              <a:t>("You pressed ");</a:t>
            </a:r>
          </a:p>
          <a:p>
            <a:pPr>
              <a:defRPr/>
            </a:pPr>
            <a:r>
              <a:rPr lang="fr-FR" altLang="zh-CN" sz="2400" b="1">
                <a:solidFill>
                  <a:srgbClr val="FFFF99"/>
                </a:solidFill>
                <a:latin typeface="Courier New" pitchFamily="49" charset="0"/>
              </a:rPr>
              <a:t>    </a:t>
            </a:r>
            <a:r>
              <a:rPr lang="fr-FR" altLang="zh-CN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putchar</a:t>
            </a:r>
            <a:r>
              <a:rPr lang="fr-FR" altLang="zh-CN" sz="2400" b="1">
                <a:solidFill>
                  <a:srgbClr val="FFFF99"/>
                </a:solidFill>
                <a:latin typeface="Courier New" pitchFamily="49" charset="0"/>
              </a:rPr>
              <a:t>(ch);          </a:t>
            </a:r>
          </a:p>
          <a:p>
            <a:pPr>
              <a:defRPr/>
            </a:pPr>
            <a:r>
              <a:rPr lang="fr-FR" altLang="zh-CN" sz="2400" b="1">
                <a:solidFill>
                  <a:srgbClr val="FFFF99"/>
                </a:solidFill>
                <a:latin typeface="Courier New" pitchFamily="49" charset="0"/>
              </a:rPr>
              <a:t>    </a:t>
            </a:r>
            <a:r>
              <a:rPr lang="fr-FR" altLang="zh-CN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putchar</a:t>
            </a:r>
            <a:r>
              <a:rPr lang="fr-FR" altLang="zh-CN" sz="2400" b="1">
                <a:solidFill>
                  <a:srgbClr val="FFFF99"/>
                </a:solidFill>
                <a:latin typeface="Courier New" pitchFamily="49" charset="0"/>
              </a:rPr>
              <a:t>('\n');</a:t>
            </a:r>
          </a:p>
          <a:p>
            <a:pPr>
              <a:defRPr/>
            </a:pPr>
            <a:r>
              <a:rPr lang="fr-FR" altLang="zh-CN" sz="2400" b="1">
                <a:solidFill>
                  <a:srgbClr val="FFFF99"/>
                </a:solidFill>
                <a:latin typeface="Courier New" pitchFamily="49" charset="0"/>
              </a:rPr>
              <a:t>}</a:t>
            </a:r>
            <a:endParaRPr lang="en-US" altLang="zh-CN" sz="2800" b="1">
              <a:solidFill>
                <a:srgbClr val="FFFF99"/>
              </a:solidFill>
              <a:latin typeface="Courier New" pitchFamily="49" charset="0"/>
            </a:endParaRP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59868651-45DE-47B8-84BA-2F2DCCF75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728663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Comic Sans MS" panose="030F0702030302020204" pitchFamily="66" charset="0"/>
              </a:rPr>
              <a:t>运行程序</a:t>
            </a:r>
          </a:p>
        </p:txBody>
      </p:sp>
      <p:sp>
        <p:nvSpPr>
          <p:cNvPr id="274437" name="Rectangle 5">
            <a:extLst>
              <a:ext uri="{FF2B5EF4-FFF2-40B4-BE49-F238E27FC236}">
                <a16:creationId xmlns:a16="http://schemas.microsoft.com/office/drawing/2014/main" id="{11A4C6B0-2D39-4E1F-8934-092E4611B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546225"/>
            <a:ext cx="5292725" cy="3667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>
                <a:solidFill>
                  <a:schemeClr val="bg1"/>
                </a:solidFill>
              </a:rPr>
              <a:t>Press a key and then press Enter: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274440" name="Rectangle 8">
            <a:extLst>
              <a:ext uri="{FF2B5EF4-FFF2-40B4-BE49-F238E27FC236}">
                <a16:creationId xmlns:a16="http://schemas.microsoft.com/office/drawing/2014/main" id="{ADC077AA-4CEE-47B9-BF4F-D6EF2B1BA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1854200"/>
            <a:ext cx="3743325" cy="360363"/>
          </a:xfrm>
          <a:prstGeom prst="rect">
            <a:avLst/>
          </a:prstGeom>
          <a:gradFill rotWithShape="1">
            <a:gsLst>
              <a:gs pos="0">
                <a:srgbClr val="FFFF99">
                  <a:alpha val="39998"/>
                </a:srgbClr>
              </a:gs>
              <a:gs pos="100000">
                <a:srgbClr val="767647">
                  <a:alpha val="39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 b="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4442" name="Rectangle 10">
            <a:extLst>
              <a:ext uri="{FF2B5EF4-FFF2-40B4-BE49-F238E27FC236}">
                <a16:creationId xmlns:a16="http://schemas.microsoft.com/office/drawing/2014/main" id="{555FDA9A-FA88-4385-AD7D-E3E54FD13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3294063"/>
            <a:ext cx="8856663" cy="360362"/>
          </a:xfrm>
          <a:prstGeom prst="rect">
            <a:avLst/>
          </a:prstGeom>
          <a:gradFill rotWithShape="1">
            <a:gsLst>
              <a:gs pos="0">
                <a:srgbClr val="FFFF99">
                  <a:alpha val="39998"/>
                </a:srgbClr>
              </a:gs>
              <a:gs pos="100000">
                <a:srgbClr val="767647">
                  <a:alpha val="39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 b="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4443" name="Rectangle 11">
            <a:extLst>
              <a:ext uri="{FF2B5EF4-FFF2-40B4-BE49-F238E27FC236}">
                <a16:creationId xmlns:a16="http://schemas.microsoft.com/office/drawing/2014/main" id="{3EEF278E-C4A9-4024-A3B8-A9D8926E1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4041775"/>
            <a:ext cx="3600450" cy="360363"/>
          </a:xfrm>
          <a:prstGeom prst="rect">
            <a:avLst/>
          </a:prstGeom>
          <a:gradFill rotWithShape="1">
            <a:gsLst>
              <a:gs pos="0">
                <a:srgbClr val="FFFF99">
                  <a:alpha val="39998"/>
                </a:srgbClr>
              </a:gs>
              <a:gs pos="100000">
                <a:srgbClr val="767647">
                  <a:alpha val="39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 b="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4444" name="Rectangle 12">
            <a:extLst>
              <a:ext uri="{FF2B5EF4-FFF2-40B4-BE49-F238E27FC236}">
                <a16:creationId xmlns:a16="http://schemas.microsoft.com/office/drawing/2014/main" id="{89835084-7C31-49AC-A70A-A471419C7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4432300"/>
            <a:ext cx="5040313" cy="360363"/>
          </a:xfrm>
          <a:prstGeom prst="rect">
            <a:avLst/>
          </a:prstGeom>
          <a:gradFill rotWithShape="1">
            <a:gsLst>
              <a:gs pos="0">
                <a:srgbClr val="FFFF99">
                  <a:alpha val="39998"/>
                </a:srgbClr>
              </a:gs>
              <a:gs pos="100000">
                <a:srgbClr val="767647">
                  <a:alpha val="39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 b="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4445" name="Rectangle 13">
            <a:extLst>
              <a:ext uri="{FF2B5EF4-FFF2-40B4-BE49-F238E27FC236}">
                <a16:creationId xmlns:a16="http://schemas.microsoft.com/office/drawing/2014/main" id="{0D692600-87F2-4644-AB07-08E8BAEFE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4805363"/>
            <a:ext cx="5040313" cy="360362"/>
          </a:xfrm>
          <a:prstGeom prst="rect">
            <a:avLst/>
          </a:prstGeom>
          <a:gradFill rotWithShape="1">
            <a:gsLst>
              <a:gs pos="0">
                <a:srgbClr val="FFFF99">
                  <a:alpha val="39998"/>
                </a:srgbClr>
              </a:gs>
              <a:gs pos="100000">
                <a:srgbClr val="767647">
                  <a:alpha val="39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 b="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4446" name="Rectangle 14">
            <a:extLst>
              <a:ext uri="{FF2B5EF4-FFF2-40B4-BE49-F238E27FC236}">
                <a16:creationId xmlns:a16="http://schemas.microsoft.com/office/drawing/2014/main" id="{72BB0D2A-199D-422E-9B1E-80B9B22DC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5165725"/>
            <a:ext cx="5040313" cy="360363"/>
          </a:xfrm>
          <a:prstGeom prst="rect">
            <a:avLst/>
          </a:prstGeom>
          <a:gradFill rotWithShape="1">
            <a:gsLst>
              <a:gs pos="0">
                <a:srgbClr val="FFFF99">
                  <a:alpha val="39998"/>
                </a:srgbClr>
              </a:gs>
              <a:gs pos="100000">
                <a:srgbClr val="767647">
                  <a:alpha val="39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 b="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4447" name="Rectangle 15">
            <a:extLst>
              <a:ext uri="{FF2B5EF4-FFF2-40B4-BE49-F238E27FC236}">
                <a16:creationId xmlns:a16="http://schemas.microsoft.com/office/drawing/2014/main" id="{3D3B99E4-2B00-4E9B-8500-C6BD000DE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63" y="5511800"/>
            <a:ext cx="5041900" cy="360363"/>
          </a:xfrm>
          <a:prstGeom prst="rect">
            <a:avLst/>
          </a:prstGeom>
          <a:gradFill rotWithShape="1">
            <a:gsLst>
              <a:gs pos="0">
                <a:srgbClr val="FFFF99">
                  <a:alpha val="39998"/>
                </a:srgbClr>
              </a:gs>
              <a:gs pos="100000">
                <a:srgbClr val="767647">
                  <a:alpha val="39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 b="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4448" name="Rectangle 16">
            <a:extLst>
              <a:ext uri="{FF2B5EF4-FFF2-40B4-BE49-F238E27FC236}">
                <a16:creationId xmlns:a16="http://schemas.microsoft.com/office/drawing/2014/main" id="{C47E4A20-3981-4C96-84F5-5B49BE25C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3788" y="1535113"/>
            <a:ext cx="633412" cy="3698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A↙</a:t>
            </a:r>
          </a:p>
        </p:txBody>
      </p:sp>
      <p:sp>
        <p:nvSpPr>
          <p:cNvPr id="274449" name="Rectangle 17">
            <a:extLst>
              <a:ext uri="{FF2B5EF4-FFF2-40B4-BE49-F238E27FC236}">
                <a16:creationId xmlns:a16="http://schemas.microsoft.com/office/drawing/2014/main" id="{CD0AAA85-F9C9-4B33-8FDA-6E00A5F31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844675"/>
            <a:ext cx="5292725" cy="3667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>
                <a:solidFill>
                  <a:schemeClr val="bg1"/>
                </a:solidFill>
              </a:rPr>
              <a:t>You pressed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274450" name="Rectangle 18">
            <a:extLst>
              <a:ext uri="{FF2B5EF4-FFF2-40B4-BE49-F238E27FC236}">
                <a16:creationId xmlns:a16="http://schemas.microsoft.com/office/drawing/2014/main" id="{83B32260-C07C-429F-A670-BB3BF54D5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538" y="1844675"/>
            <a:ext cx="320675" cy="3667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74451" name="Rectangle 19">
            <a:extLst>
              <a:ext uri="{FF2B5EF4-FFF2-40B4-BE49-F238E27FC236}">
                <a16:creationId xmlns:a16="http://schemas.microsoft.com/office/drawing/2014/main" id="{E5AA68D2-5708-43E7-9F41-B86024009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573088"/>
            <a:ext cx="77978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3.2</a:t>
            </a:r>
            <a:endParaRPr lang="zh-CN" altLang="en-US" sz="4400" b="1" i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4460" name="AutoShape 28">
            <a:extLst>
              <a:ext uri="{FF2B5EF4-FFF2-40B4-BE49-F238E27FC236}">
                <a16:creationId xmlns:a16="http://schemas.microsoft.com/office/drawing/2014/main" id="{2A973E28-3CBC-4B1D-A324-F4D5AB05F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5875338"/>
            <a:ext cx="6049963" cy="649287"/>
          </a:xfrm>
          <a:prstGeom prst="wedgeRectCallout">
            <a:avLst>
              <a:gd name="adj1" fmla="val -47273"/>
              <a:gd name="adj2" fmla="val -110389"/>
            </a:avLst>
          </a:prstGeom>
          <a:solidFill>
            <a:srgbClr val="FF9966"/>
          </a:solidFill>
          <a:ln w="38100" algn="ctr">
            <a:solidFill>
              <a:srgbClr val="FFFF99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kumimoji="0" lang="zh-CN" alt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这条语句是什么意思</a:t>
            </a:r>
            <a:r>
              <a:rPr kumimoji="0" lang="en-US" altLang="zh-CN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kumimoji="0" lang="zh-CN" altLang="en-US" b="1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4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4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7" grpId="0" animBg="1" autoUpdateAnimBg="0"/>
      <p:bldP spid="274440" grpId="0" animBg="1"/>
      <p:bldP spid="274440" grpId="1" animBg="1"/>
      <p:bldP spid="274442" grpId="0" animBg="1"/>
      <p:bldP spid="274442" grpId="1" animBg="1"/>
      <p:bldP spid="274443" grpId="0" animBg="1"/>
      <p:bldP spid="274443" grpId="1" animBg="1"/>
      <p:bldP spid="274444" grpId="0" animBg="1"/>
      <p:bldP spid="274444" grpId="1" animBg="1"/>
      <p:bldP spid="274445" grpId="0" animBg="1"/>
      <p:bldP spid="274445" grpId="1" animBg="1"/>
      <p:bldP spid="274446" grpId="0" animBg="1"/>
      <p:bldP spid="274446" grpId="1" animBg="1"/>
      <p:bldP spid="274447" grpId="0" animBg="1"/>
      <p:bldP spid="274447" grpId="1" animBg="1"/>
      <p:bldP spid="274448" grpId="0" animBg="1" autoUpdateAnimBg="0"/>
      <p:bldP spid="274449" grpId="0" animBg="1" autoUpdateAnimBg="0"/>
      <p:bldP spid="274450" grpId="0" animBg="1" autoUpdateAnimBg="0"/>
      <p:bldP spid="2744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0143A04F-3B2C-40D5-B430-F534F10D6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/>
              <a:t>格式输出函数</a:t>
            </a:r>
          </a:p>
        </p:txBody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4877952D-CE32-42DC-A242-52011645A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1675" y="1341438"/>
            <a:ext cx="8458200" cy="5040312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kumimoji="1" lang="zh-CN" altLang="en-US">
                <a:ea typeface="宋体" pitchFamily="2" charset="-122"/>
              </a:rPr>
              <a:t>格式</a:t>
            </a:r>
          </a:p>
          <a:p>
            <a:pPr lvl="1">
              <a:lnSpc>
                <a:spcPct val="85000"/>
              </a:lnSpc>
              <a:buFontTx/>
              <a:buNone/>
              <a:defRPr/>
            </a:pPr>
            <a:r>
              <a:rPr kumimoji="1" lang="en-US" altLang="zh-CN" sz="3200">
                <a:solidFill>
                  <a:schemeClr val="accent2"/>
                </a:solidFill>
                <a:ea typeface="宋体" pitchFamily="2" charset="-122"/>
              </a:rPr>
              <a:t>printf</a:t>
            </a:r>
            <a:r>
              <a:rPr kumimoji="1" lang="en-US" altLang="zh-CN" sz="320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kumimoji="1" lang="zh-CN" altLang="en-US" sz="3200">
                <a:solidFill>
                  <a:schemeClr val="tx1"/>
                </a:solidFill>
                <a:ea typeface="宋体" pitchFamily="2" charset="-122"/>
              </a:rPr>
              <a:t>格式控制字符串</a:t>
            </a:r>
            <a:r>
              <a:rPr kumimoji="1" lang="en-US" altLang="zh-CN" sz="320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kumimoji="1" lang="zh-CN" altLang="en-US" sz="3200">
                <a:solidFill>
                  <a:schemeClr val="tx1"/>
                </a:solidFill>
                <a:ea typeface="宋体" pitchFamily="2" charset="-122"/>
              </a:rPr>
              <a:t>输出项表列</a:t>
            </a:r>
            <a:r>
              <a:rPr kumimoji="1" lang="en-US" altLang="zh-CN" sz="3200">
                <a:solidFill>
                  <a:schemeClr val="tx1"/>
                </a:solidFill>
                <a:ea typeface="宋体" pitchFamily="2" charset="-122"/>
              </a:rPr>
              <a:t>);</a:t>
            </a:r>
          </a:p>
          <a:p>
            <a:pPr lvl="1">
              <a:lnSpc>
                <a:spcPct val="85000"/>
              </a:lnSpc>
              <a:buFontTx/>
              <a:buNone/>
              <a:defRPr/>
            </a:pPr>
            <a:r>
              <a:rPr kumimoji="1" lang="en-US" altLang="zh-CN" sz="3200">
                <a:solidFill>
                  <a:schemeClr val="accent2"/>
                </a:solidFill>
                <a:effectLst/>
                <a:ea typeface="宋体" pitchFamily="2" charset="-122"/>
              </a:rPr>
              <a:t>printf</a:t>
            </a:r>
            <a:r>
              <a:rPr kumimoji="1" lang="en-US" altLang="zh-CN" sz="3200">
                <a:solidFill>
                  <a:schemeClr val="tx1"/>
                </a:solidFill>
                <a:effectLst/>
                <a:ea typeface="宋体" pitchFamily="2" charset="-122"/>
              </a:rPr>
              <a:t>(</a:t>
            </a:r>
            <a:r>
              <a:rPr kumimoji="1" lang="fr-FR" altLang="zh-CN" sz="3200">
                <a:solidFill>
                  <a:schemeClr val="tx1"/>
                </a:solidFill>
                <a:effectLst/>
                <a:ea typeface="宋体" pitchFamily="2" charset="-122"/>
              </a:rPr>
              <a:t>"</a:t>
            </a:r>
            <a:r>
              <a:rPr kumimoji="1" lang="en-US" altLang="zh-CN" sz="3200">
                <a:solidFill>
                  <a:schemeClr val="tx1"/>
                </a:solidFill>
                <a:effectLst/>
                <a:ea typeface="宋体" pitchFamily="2" charset="-122"/>
              </a:rPr>
              <a:t>a=</a:t>
            </a:r>
            <a:r>
              <a:rPr kumimoji="1" lang="en-US" altLang="zh-CN" sz="3200" u="sng">
                <a:solidFill>
                  <a:schemeClr val="tx1"/>
                </a:solidFill>
                <a:effectLst/>
                <a:ea typeface="宋体" pitchFamily="2" charset="-122"/>
              </a:rPr>
              <a:t>%d</a:t>
            </a:r>
            <a:r>
              <a:rPr kumimoji="1" lang="en-US" altLang="zh-CN" sz="3200">
                <a:solidFill>
                  <a:schemeClr val="tx1"/>
                </a:solidFill>
                <a:effectLst/>
                <a:ea typeface="宋体" pitchFamily="2" charset="-122"/>
              </a:rPr>
              <a:t> b=</a:t>
            </a:r>
            <a:r>
              <a:rPr kumimoji="1" lang="en-US" altLang="zh-CN" sz="3200" u="sng">
                <a:solidFill>
                  <a:schemeClr val="tx1"/>
                </a:solidFill>
                <a:effectLst/>
                <a:ea typeface="宋体" pitchFamily="2" charset="-122"/>
              </a:rPr>
              <a:t>%f</a:t>
            </a:r>
            <a:r>
              <a:rPr kumimoji="1" lang="fr-FR" altLang="zh-CN" sz="3200">
                <a:solidFill>
                  <a:schemeClr val="tx1"/>
                </a:solidFill>
                <a:effectLst/>
                <a:ea typeface="宋体" pitchFamily="2" charset="-122"/>
              </a:rPr>
              <a:t>"</a:t>
            </a:r>
            <a:r>
              <a:rPr kumimoji="1" lang="en-US" altLang="zh-CN" sz="3200">
                <a:solidFill>
                  <a:schemeClr val="tx1"/>
                </a:solidFill>
                <a:effectLst/>
                <a:ea typeface="宋体" pitchFamily="2" charset="-122"/>
              </a:rPr>
              <a:t>,  </a:t>
            </a:r>
            <a:r>
              <a:rPr kumimoji="1" lang="en-US" altLang="zh-CN" sz="3200" u="sng">
                <a:solidFill>
                  <a:schemeClr val="tx1"/>
                </a:solidFill>
                <a:effectLst/>
                <a:ea typeface="宋体" pitchFamily="2" charset="-122"/>
              </a:rPr>
              <a:t>a, b</a:t>
            </a:r>
            <a:r>
              <a:rPr kumimoji="1" lang="en-US" altLang="zh-CN" sz="3200">
                <a:solidFill>
                  <a:schemeClr val="tx1"/>
                </a:solidFill>
                <a:effectLst/>
                <a:ea typeface="宋体" pitchFamily="2" charset="-122"/>
              </a:rPr>
              <a:t>);</a:t>
            </a:r>
          </a:p>
          <a:p>
            <a:pPr>
              <a:lnSpc>
                <a:spcPct val="85000"/>
              </a:lnSpc>
              <a:defRPr/>
            </a:pPr>
            <a:endParaRPr kumimoji="1" lang="zh-CN" altLang="en-US" sz="3600">
              <a:solidFill>
                <a:schemeClr val="tx1"/>
              </a:solidFill>
              <a:effectLst/>
              <a:ea typeface="宋体" pitchFamily="2" charset="-122"/>
            </a:endParaRPr>
          </a:p>
          <a:p>
            <a:pPr>
              <a:lnSpc>
                <a:spcPct val="85000"/>
              </a:lnSpc>
              <a:defRPr/>
            </a:pPr>
            <a:endParaRPr kumimoji="1" lang="zh-CN" altLang="en-US" sz="3200">
              <a:solidFill>
                <a:schemeClr val="tx1"/>
              </a:solidFill>
              <a:effectLst/>
              <a:ea typeface="宋体" pitchFamily="2" charset="-122"/>
            </a:endParaRPr>
          </a:p>
          <a:p>
            <a:pPr>
              <a:lnSpc>
                <a:spcPct val="85000"/>
              </a:lnSpc>
              <a:defRPr/>
            </a:pPr>
            <a:endParaRPr kumimoji="1" lang="zh-CN" altLang="en-US" sz="3200">
              <a:solidFill>
                <a:schemeClr val="tx1"/>
              </a:solidFill>
              <a:effectLst/>
              <a:ea typeface="宋体" pitchFamily="2" charset="-122"/>
            </a:endParaRPr>
          </a:p>
          <a:p>
            <a:pPr>
              <a:lnSpc>
                <a:spcPct val="85000"/>
              </a:lnSpc>
              <a:defRPr/>
            </a:pPr>
            <a:endParaRPr kumimoji="1" lang="zh-CN" altLang="en-US" sz="3200">
              <a:solidFill>
                <a:schemeClr val="tx1"/>
              </a:solidFill>
              <a:effectLst/>
              <a:ea typeface="宋体" pitchFamily="2" charset="-122"/>
            </a:endParaRPr>
          </a:p>
          <a:p>
            <a:pPr>
              <a:lnSpc>
                <a:spcPct val="85000"/>
              </a:lnSpc>
              <a:defRPr/>
            </a:pPr>
            <a:endParaRPr kumimoji="1" lang="zh-CN" altLang="en-US" sz="3200">
              <a:solidFill>
                <a:schemeClr val="tx1"/>
              </a:solidFill>
              <a:effectLst/>
              <a:ea typeface="宋体" pitchFamily="2" charset="-122"/>
            </a:endParaRPr>
          </a:p>
          <a:p>
            <a:pPr>
              <a:lnSpc>
                <a:spcPct val="85000"/>
              </a:lnSpc>
              <a:defRPr/>
            </a:pPr>
            <a:endParaRPr kumimoji="1" lang="zh-CN" altLang="en-US">
              <a:ea typeface="宋体" pitchFamily="2" charset="-122"/>
            </a:endParaRPr>
          </a:p>
          <a:p>
            <a:pPr>
              <a:lnSpc>
                <a:spcPct val="85000"/>
              </a:lnSpc>
              <a:defRPr/>
            </a:pPr>
            <a:r>
              <a:rPr kumimoji="1" lang="zh-CN" altLang="en-US">
                <a:ea typeface="宋体" pitchFamily="2" charset="-122"/>
              </a:rPr>
              <a:t>可以输出若干</a:t>
            </a:r>
            <a:r>
              <a:rPr kumimoji="1" lang="zh-CN" altLang="en-US">
                <a:solidFill>
                  <a:schemeClr val="hlink"/>
                </a:solidFill>
                <a:ea typeface="宋体" pitchFamily="2" charset="-122"/>
              </a:rPr>
              <a:t>任意类型</a:t>
            </a:r>
            <a:r>
              <a:rPr kumimoji="1" lang="zh-CN" altLang="en-US">
                <a:ea typeface="宋体" pitchFamily="2" charset="-122"/>
              </a:rPr>
              <a:t>的数据</a:t>
            </a:r>
          </a:p>
        </p:txBody>
      </p:sp>
      <p:sp>
        <p:nvSpPr>
          <p:cNvPr id="315397" name="AutoShape 5">
            <a:extLst>
              <a:ext uri="{FF2B5EF4-FFF2-40B4-BE49-F238E27FC236}">
                <a16:creationId xmlns:a16="http://schemas.microsoft.com/office/drawing/2014/main" id="{CF492981-A3BA-4760-A9A2-7FA83715FF07}"/>
              </a:ext>
            </a:extLst>
          </p:cNvPr>
          <p:cNvSpPr>
            <a:spLocks/>
          </p:cNvSpPr>
          <p:nvPr/>
        </p:nvSpPr>
        <p:spPr bwMode="auto">
          <a:xfrm>
            <a:off x="1847850" y="3609975"/>
            <a:ext cx="1562100" cy="584200"/>
          </a:xfrm>
          <a:prstGeom prst="accentCallout2">
            <a:avLst>
              <a:gd name="adj1" fmla="val 20931"/>
              <a:gd name="adj2" fmla="val 104880"/>
              <a:gd name="adj3" fmla="val 20931"/>
              <a:gd name="adj4" fmla="val 106403"/>
              <a:gd name="adj5" fmla="val -133431"/>
              <a:gd name="adj6" fmla="val 107926"/>
            </a:avLst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</a:rPr>
              <a:t>函数名</a:t>
            </a:r>
          </a:p>
        </p:txBody>
      </p:sp>
      <p:sp>
        <p:nvSpPr>
          <p:cNvPr id="315399" name="AutoShape 7">
            <a:extLst>
              <a:ext uri="{FF2B5EF4-FFF2-40B4-BE49-F238E27FC236}">
                <a16:creationId xmlns:a16="http://schemas.microsoft.com/office/drawing/2014/main" id="{C48817A3-E3AA-4E8A-86FD-7E60BEEF8923}"/>
              </a:ext>
            </a:extLst>
          </p:cNvPr>
          <p:cNvSpPr>
            <a:spLocks/>
          </p:cNvSpPr>
          <p:nvPr/>
        </p:nvSpPr>
        <p:spPr bwMode="auto">
          <a:xfrm>
            <a:off x="8509000" y="3286125"/>
            <a:ext cx="1835150" cy="1104900"/>
          </a:xfrm>
          <a:prstGeom prst="accentCallout2">
            <a:avLst>
              <a:gd name="adj1" fmla="val 10343"/>
              <a:gd name="adj2" fmla="val -4153"/>
              <a:gd name="adj3" fmla="val 10343"/>
              <a:gd name="adj4" fmla="val -12977"/>
              <a:gd name="adj5" fmla="val -39366"/>
              <a:gd name="adj6" fmla="val -21972"/>
            </a:avLst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</a:rPr>
              <a:t>可选输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</a:rPr>
              <a:t>出表列</a:t>
            </a:r>
          </a:p>
        </p:txBody>
      </p:sp>
      <p:sp>
        <p:nvSpPr>
          <p:cNvPr id="315400" name="AutoShape 8">
            <a:extLst>
              <a:ext uri="{FF2B5EF4-FFF2-40B4-BE49-F238E27FC236}">
                <a16:creationId xmlns:a16="http://schemas.microsoft.com/office/drawing/2014/main" id="{7F1FFC3F-4F13-43ED-B02D-3149EBD62E46}"/>
              </a:ext>
            </a:extLst>
          </p:cNvPr>
          <p:cNvSpPr>
            <a:spLocks/>
          </p:cNvSpPr>
          <p:nvPr/>
        </p:nvSpPr>
        <p:spPr bwMode="auto">
          <a:xfrm>
            <a:off x="2833688" y="4448175"/>
            <a:ext cx="1066800" cy="1104900"/>
          </a:xfrm>
          <a:prstGeom prst="accentCallout2">
            <a:avLst>
              <a:gd name="adj1" fmla="val 11060"/>
              <a:gd name="adj2" fmla="val 107144"/>
              <a:gd name="adj3" fmla="val 11060"/>
              <a:gd name="adj4" fmla="val 107144"/>
              <a:gd name="adj5" fmla="val -146852"/>
              <a:gd name="adj6" fmla="val 169194"/>
            </a:avLst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</a:rPr>
              <a:t>普通字符</a:t>
            </a:r>
          </a:p>
        </p:txBody>
      </p:sp>
      <p:sp>
        <p:nvSpPr>
          <p:cNvPr id="315403" name="Line 11">
            <a:extLst>
              <a:ext uri="{FF2B5EF4-FFF2-40B4-BE49-F238E27FC236}">
                <a16:creationId xmlns:a16="http://schemas.microsoft.com/office/drawing/2014/main" id="{607E10B1-0500-46CA-A541-9ABF6DD3A9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75" y="2797175"/>
            <a:ext cx="520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04" name="Line 12">
            <a:extLst>
              <a:ext uri="{FF2B5EF4-FFF2-40B4-BE49-F238E27FC236}">
                <a16:creationId xmlns:a16="http://schemas.microsoft.com/office/drawing/2014/main" id="{8E4488A0-272C-4D11-89E1-0ECCE370F2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8188" y="2784475"/>
            <a:ext cx="5286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05" name="Line 13">
            <a:extLst>
              <a:ext uri="{FF2B5EF4-FFF2-40B4-BE49-F238E27FC236}">
                <a16:creationId xmlns:a16="http://schemas.microsoft.com/office/drawing/2014/main" id="{8D2440CB-E6C0-4202-BE73-EF18F250B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86213" y="2852738"/>
            <a:ext cx="172720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30F8B0EB-1D2B-4F5E-8AA1-0E7C46244722}"/>
              </a:ext>
            </a:extLst>
          </p:cNvPr>
          <p:cNvGrpSpPr>
            <a:grpSpLocks/>
          </p:cNvGrpSpPr>
          <p:nvPr/>
        </p:nvGrpSpPr>
        <p:grpSpPr bwMode="auto">
          <a:xfrm>
            <a:off x="5137150" y="2781300"/>
            <a:ext cx="2970213" cy="2046288"/>
            <a:chOff x="2319" y="2383"/>
            <a:chExt cx="1871" cy="1289"/>
          </a:xfrm>
        </p:grpSpPr>
        <p:sp>
          <p:nvSpPr>
            <p:cNvPr id="15371" name="AutoShape 6">
              <a:extLst>
                <a:ext uri="{FF2B5EF4-FFF2-40B4-BE49-F238E27FC236}">
                  <a16:creationId xmlns:a16="http://schemas.microsoft.com/office/drawing/2014/main" id="{7B5645EC-74AB-4411-8555-E4333AB7A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1" y="2976"/>
              <a:ext cx="1129" cy="696"/>
            </a:xfrm>
            <a:prstGeom prst="accentCallout2">
              <a:avLst>
                <a:gd name="adj1" fmla="val 10343"/>
                <a:gd name="adj2" fmla="val -4250"/>
                <a:gd name="adj3" fmla="val 10343"/>
                <a:gd name="adj4" fmla="val -20815"/>
                <a:gd name="adj5" fmla="val -49856"/>
                <a:gd name="adj6" fmla="val -32329"/>
              </a:avLst>
            </a:prstGeom>
            <a:solidFill>
              <a:srgbClr val="FFCC99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格式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说明</a:t>
              </a:r>
              <a:endParaRPr lang="zh-CN" altLang="en-US" sz="32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5372" name="Group 14">
              <a:extLst>
                <a:ext uri="{FF2B5EF4-FFF2-40B4-BE49-F238E27FC236}">
                  <a16:creationId xmlns:a16="http://schemas.microsoft.com/office/drawing/2014/main" id="{2A3B435E-2E90-4967-B527-73A90D768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9" y="2386"/>
              <a:ext cx="376" cy="240"/>
              <a:chOff x="2496" y="2160"/>
              <a:chExt cx="432" cy="240"/>
            </a:xfrm>
          </p:grpSpPr>
          <p:sp>
            <p:nvSpPr>
              <p:cNvPr id="15376" name="Line 15">
                <a:extLst>
                  <a:ext uri="{FF2B5EF4-FFF2-40B4-BE49-F238E27FC236}">
                    <a16:creationId xmlns:a16="http://schemas.microsoft.com/office/drawing/2014/main" id="{BE689572-B4F3-4B52-8734-80941014A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7" name="Line 16">
                <a:extLst>
                  <a:ext uri="{FF2B5EF4-FFF2-40B4-BE49-F238E27FC236}">
                    <a16:creationId xmlns:a16="http://schemas.microsoft.com/office/drawing/2014/main" id="{ED1883D3-E3D0-4196-8A74-45987E7C16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40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373" name="Group 17">
              <a:extLst>
                <a:ext uri="{FF2B5EF4-FFF2-40B4-BE49-F238E27FC236}">
                  <a16:creationId xmlns:a16="http://schemas.microsoft.com/office/drawing/2014/main" id="{0F219C25-D930-41C8-865D-091039008C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4" y="2383"/>
              <a:ext cx="605" cy="240"/>
              <a:chOff x="2916" y="2160"/>
              <a:chExt cx="816" cy="240"/>
            </a:xfrm>
          </p:grpSpPr>
          <p:sp>
            <p:nvSpPr>
              <p:cNvPr id="15374" name="Line 18">
                <a:extLst>
                  <a:ext uri="{FF2B5EF4-FFF2-40B4-BE49-F238E27FC236}">
                    <a16:creationId xmlns:a16="http://schemas.microsoft.com/office/drawing/2014/main" id="{05CD2BC0-9A47-48FD-9A6C-83D5E26545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2" y="216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5" name="Line 19">
                <a:extLst>
                  <a:ext uri="{FF2B5EF4-FFF2-40B4-BE49-F238E27FC236}">
                    <a16:creationId xmlns:a16="http://schemas.microsoft.com/office/drawing/2014/main" id="{B0127095-3C01-4116-8545-A5E9EC028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16" y="2400"/>
                <a:ext cx="81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/>
      <p:bldP spid="315397" grpId="0" animBg="1" autoUpdateAnimBg="0"/>
      <p:bldP spid="315399" grpId="0" animBg="1" autoUpdateAnimBg="0"/>
      <p:bldP spid="31540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0" name="Text Box 4">
            <a:extLst>
              <a:ext uri="{FF2B5EF4-FFF2-40B4-BE49-F238E27FC236}">
                <a16:creationId xmlns:a16="http://schemas.microsoft.com/office/drawing/2014/main" id="{3374ABD1-3861-482A-A1CC-97319EE78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25" y="1922463"/>
            <a:ext cx="7921625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%c character</a:t>
            </a:r>
            <a:r>
              <a:rPr lang="zh-CN" altLang="en-US" sz="24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以字符形式输出单个字符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%s string   </a:t>
            </a:r>
            <a:r>
              <a:rPr lang="zh-CN" altLang="en-US" sz="24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输出一个字符串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%d decimal  </a:t>
            </a:r>
            <a:r>
              <a:rPr lang="zh-CN" altLang="en-US" sz="24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以带符号十进制整数输出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%f float    </a:t>
            </a:r>
            <a:r>
              <a:rPr lang="zh-CN" altLang="en-US" sz="24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以小数形式输出浮点数（</a:t>
            </a:r>
            <a:r>
              <a:rPr lang="en-US" altLang="zh-CN" sz="24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6</a:t>
            </a:r>
            <a:r>
              <a:rPr lang="zh-CN" altLang="en-US" sz="24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位小数）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%e exponent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以标准指数形式输出（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6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位小数）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%g         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选用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%f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，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%e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中输出宽度较小的一种格式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%o octal   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以八进制无符号整数输出（无前导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）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%x hex     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以十六进制无符号整数输出（无前导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0x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）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%u unsigned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以十进制无符号整数输出</a:t>
            </a:r>
          </a:p>
        </p:txBody>
      </p:sp>
      <p:sp>
        <p:nvSpPr>
          <p:cNvPr id="280582" name="Rectangle 6">
            <a:extLst>
              <a:ext uri="{FF2B5EF4-FFF2-40B4-BE49-F238E27FC236}">
                <a16:creationId xmlns:a16="http://schemas.microsoft.com/office/drawing/2014/main" id="{61576810-3849-4077-B48B-463AD646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717550"/>
            <a:ext cx="77978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4400" b="1" i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printf</a:t>
            </a: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格式字符</a:t>
            </a:r>
            <a:endParaRPr lang="en-US" altLang="zh-CN" sz="4400" b="1" i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>
            <a:extLst>
              <a:ext uri="{FF2B5EF4-FFF2-40B4-BE49-F238E27FC236}">
                <a16:creationId xmlns:a16="http://schemas.microsoft.com/office/drawing/2014/main" id="{D4F373FC-2BDB-49ED-A72F-7966F519C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solidFill>
                  <a:srgbClr val="880000"/>
                </a:solidFill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rgbClr val="880000"/>
                </a:solidFill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函数</a:t>
            </a:r>
            <a:r>
              <a:rPr lang="en-US" altLang="zh-CN" dirty="0">
                <a:ea typeface="宋体" pitchFamily="2" charset="-122"/>
              </a:rPr>
              <a:t> – </a:t>
            </a:r>
            <a:r>
              <a:rPr lang="zh-CN" altLang="en-US" dirty="0">
                <a:ea typeface="宋体" pitchFamily="2" charset="-122"/>
              </a:rPr>
              <a:t>字符输出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58720354-6F11-480B-B46B-2F2CC9CBE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524000"/>
            <a:ext cx="75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eaLnBrk="1" hangingPunct="1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r>
              <a:rPr kumimoji="0" lang="zh-CN" altLang="en-US" sz="2400" dirty="0">
                <a:solidFill>
                  <a:schemeClr val="tx1"/>
                </a:solidFill>
              </a:rPr>
              <a:t>字符输出格式</a:t>
            </a:r>
            <a:r>
              <a:rPr kumimoji="0" lang="en-US" altLang="zh-CN" sz="2400" dirty="0">
                <a:solidFill>
                  <a:schemeClr val="tx1"/>
                </a:solidFill>
              </a:rPr>
              <a:t>: </a:t>
            </a:r>
            <a:r>
              <a:rPr kumimoji="0" lang="en-US" altLang="zh-CN" sz="2800" b="1" dirty="0">
                <a:solidFill>
                  <a:srgbClr val="FC290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%c</a:t>
            </a:r>
            <a:r>
              <a:rPr kumimoji="0" lang="en-US" altLang="zh-CN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73555950-338E-42F2-8087-056A4FA80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209800"/>
            <a:ext cx="7543800" cy="19812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marL="342900" indent="-3429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69863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0" lang="zh-CN" altLang="en-US" sz="3000" b="1">
                <a:solidFill>
                  <a:schemeClr val="tx1"/>
                </a:solidFill>
              </a:rPr>
              <a:t>例</a:t>
            </a:r>
            <a:r>
              <a:rPr kumimoji="0" lang="en-US" altLang="zh-CN" sz="3000" b="1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800" b="1">
                <a:solidFill>
                  <a:schemeClr val="tx1"/>
                </a:solidFill>
              </a:rPr>
              <a:t>printf("%c  %c  %c", 'U', 'K', 'M');</a:t>
            </a:r>
          </a:p>
          <a:p>
            <a:pPr lvl="1" eaLnBrk="1" hangingPunct="1">
              <a:lnSpc>
                <a:spcPct val="60000"/>
              </a:lnSpc>
              <a:spcBef>
                <a:spcPct val="20000"/>
              </a:spcBef>
            </a:pPr>
            <a:endParaRPr kumimoji="0" lang="zh-CN" altLang="en-US" sz="2600" b="1">
              <a:solidFill>
                <a:schemeClr val="tx1"/>
              </a:solidFill>
            </a:endParaRPr>
          </a:p>
        </p:txBody>
      </p:sp>
      <p:sp>
        <p:nvSpPr>
          <p:cNvPr id="348165" name="Text Box 5">
            <a:extLst>
              <a:ext uri="{FF2B5EF4-FFF2-40B4-BE49-F238E27FC236}">
                <a16:creationId xmlns:a16="http://schemas.microsoft.com/office/drawing/2014/main" id="{62AE0717-7886-4539-8F08-87605EF0E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79925"/>
            <a:ext cx="7543800" cy="1798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U  K  M_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zh-CN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zh-CN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FB671705-8342-4077-822F-4A0321F6A27B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895600"/>
            <a:ext cx="4267200" cy="1981200"/>
            <a:chOff x="672" y="1824"/>
            <a:chExt cx="2688" cy="1248"/>
          </a:xfrm>
        </p:grpSpPr>
        <p:sp>
          <p:nvSpPr>
            <p:cNvPr id="17429" name="Rectangle 7">
              <a:extLst>
                <a:ext uri="{FF2B5EF4-FFF2-40B4-BE49-F238E27FC236}">
                  <a16:creationId xmlns:a16="http://schemas.microsoft.com/office/drawing/2014/main" id="{90DBE941-B90A-4406-A914-4DF259BFA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824"/>
              <a:ext cx="432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0" name="Rectangle 8">
              <a:extLst>
                <a:ext uri="{FF2B5EF4-FFF2-40B4-BE49-F238E27FC236}">
                  <a16:creationId xmlns:a16="http://schemas.microsoft.com/office/drawing/2014/main" id="{2B2B8E0D-120F-48EF-B2D0-87C4456A4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832"/>
              <a:ext cx="240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1" name="Rectangle 9">
              <a:extLst>
                <a:ext uri="{FF2B5EF4-FFF2-40B4-BE49-F238E27FC236}">
                  <a16:creationId xmlns:a16="http://schemas.microsoft.com/office/drawing/2014/main" id="{072A3985-FE60-428B-A1DB-545A2E037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824"/>
              <a:ext cx="384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C6CA817D-11BD-431A-94FF-612C5BE4786C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895600"/>
            <a:ext cx="1828800" cy="2057400"/>
            <a:chOff x="864" y="1824"/>
            <a:chExt cx="1152" cy="1296"/>
          </a:xfrm>
        </p:grpSpPr>
        <p:sp>
          <p:nvSpPr>
            <p:cNvPr id="17427" name="Rectangle 11">
              <a:extLst>
                <a:ext uri="{FF2B5EF4-FFF2-40B4-BE49-F238E27FC236}">
                  <a16:creationId xmlns:a16="http://schemas.microsoft.com/office/drawing/2014/main" id="{BE60A8FD-CF08-4BE7-87D0-45EF96A13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824"/>
              <a:ext cx="96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8" name="Rectangle 12">
              <a:extLst>
                <a:ext uri="{FF2B5EF4-FFF2-40B4-BE49-F238E27FC236}">
                  <a16:creationId xmlns:a16="http://schemas.microsoft.com/office/drawing/2014/main" id="{7A05126B-460D-4FFE-BC82-6A4E79928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832"/>
              <a:ext cx="96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5BA9070D-4F35-4688-97E6-EACE6C6105C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895600"/>
            <a:ext cx="4572000" cy="1981200"/>
            <a:chOff x="912" y="1824"/>
            <a:chExt cx="2880" cy="1248"/>
          </a:xfrm>
        </p:grpSpPr>
        <p:sp>
          <p:nvSpPr>
            <p:cNvPr id="17424" name="Rectangle 14">
              <a:extLst>
                <a:ext uri="{FF2B5EF4-FFF2-40B4-BE49-F238E27FC236}">
                  <a16:creationId xmlns:a16="http://schemas.microsoft.com/office/drawing/2014/main" id="{7E00B0D0-6C88-44E3-AEEF-08A5C742C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824"/>
              <a:ext cx="432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5" name="Rectangle 15">
              <a:extLst>
                <a:ext uri="{FF2B5EF4-FFF2-40B4-BE49-F238E27FC236}">
                  <a16:creationId xmlns:a16="http://schemas.microsoft.com/office/drawing/2014/main" id="{730ED7F5-00ED-4402-A99D-7E9136B3D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832"/>
              <a:ext cx="240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6" name="Rectangle 16">
              <a:extLst>
                <a:ext uri="{FF2B5EF4-FFF2-40B4-BE49-F238E27FC236}">
                  <a16:creationId xmlns:a16="http://schemas.microsoft.com/office/drawing/2014/main" id="{02293674-DED7-4129-8676-80F42F488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824"/>
              <a:ext cx="384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96B7C467-2B89-4E2A-9658-31F4B025C77A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895600"/>
            <a:ext cx="2133600" cy="2057400"/>
            <a:chOff x="1104" y="1824"/>
            <a:chExt cx="1344" cy="1296"/>
          </a:xfrm>
        </p:grpSpPr>
        <p:sp>
          <p:nvSpPr>
            <p:cNvPr id="17422" name="Rectangle 18">
              <a:extLst>
                <a:ext uri="{FF2B5EF4-FFF2-40B4-BE49-F238E27FC236}">
                  <a16:creationId xmlns:a16="http://schemas.microsoft.com/office/drawing/2014/main" id="{B9AC3430-D40D-4ED6-9367-9B2466179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824"/>
              <a:ext cx="96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3" name="Rectangle 19">
              <a:extLst>
                <a:ext uri="{FF2B5EF4-FFF2-40B4-BE49-F238E27FC236}">
                  <a16:creationId xmlns:a16="http://schemas.microsoft.com/office/drawing/2014/main" id="{DA490E02-82F6-4EFF-9102-CBE6281CE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2"/>
              <a:ext cx="96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20">
            <a:extLst>
              <a:ext uri="{FF2B5EF4-FFF2-40B4-BE49-F238E27FC236}">
                <a16:creationId xmlns:a16="http://schemas.microsoft.com/office/drawing/2014/main" id="{0D172704-F3BE-424C-86A9-248CD6EDE46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895600"/>
            <a:ext cx="4876800" cy="1981200"/>
            <a:chOff x="1200" y="1824"/>
            <a:chExt cx="3072" cy="1248"/>
          </a:xfrm>
        </p:grpSpPr>
        <p:sp>
          <p:nvSpPr>
            <p:cNvPr id="17419" name="Rectangle 21">
              <a:extLst>
                <a:ext uri="{FF2B5EF4-FFF2-40B4-BE49-F238E27FC236}">
                  <a16:creationId xmlns:a16="http://schemas.microsoft.com/office/drawing/2014/main" id="{566E758F-B7A8-4385-8FFC-8E1CC7A8A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824"/>
              <a:ext cx="432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0" name="Rectangle 22">
              <a:extLst>
                <a:ext uri="{FF2B5EF4-FFF2-40B4-BE49-F238E27FC236}">
                  <a16:creationId xmlns:a16="http://schemas.microsoft.com/office/drawing/2014/main" id="{A893C6FC-AFAA-4889-9956-9616BB8BB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832"/>
              <a:ext cx="240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1" name="Rectangle 23">
              <a:extLst>
                <a:ext uri="{FF2B5EF4-FFF2-40B4-BE49-F238E27FC236}">
                  <a16:creationId xmlns:a16="http://schemas.microsoft.com/office/drawing/2014/main" id="{1914C3A2-9E8A-45B3-AB8C-E1D6D96AC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824"/>
              <a:ext cx="432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F932F618-EA2B-4B36-9E6A-2F95787E6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solidFill>
                  <a:srgbClr val="880000"/>
                </a:solidFill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rgbClr val="880000"/>
                </a:solidFill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函数</a:t>
            </a:r>
            <a:r>
              <a:rPr lang="en-US" altLang="zh-CN" dirty="0">
                <a:ea typeface="宋体" pitchFamily="2" charset="-122"/>
              </a:rPr>
              <a:t> – </a:t>
            </a:r>
            <a:r>
              <a:rPr lang="zh-CN" altLang="en-US" dirty="0">
                <a:ea typeface="宋体" pitchFamily="2" charset="-122"/>
              </a:rPr>
              <a:t>字符输出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E9FE760B-85FB-4096-96AE-6D68544F9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133600"/>
            <a:ext cx="7543800" cy="19812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marL="342900" indent="-3429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69863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0" lang="zh-CN" altLang="en-US" sz="3000" b="1">
                <a:solidFill>
                  <a:schemeClr val="tx1"/>
                </a:solidFill>
              </a:rPr>
              <a:t>例</a:t>
            </a:r>
            <a:r>
              <a:rPr kumimoji="0" lang="en-US" altLang="zh-CN" sz="3000" b="1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800" b="1">
                <a:solidFill>
                  <a:schemeClr val="tx1"/>
                </a:solidFill>
              </a:rPr>
              <a:t>printf("%c%c%c", 'U', 'K', 'M');</a:t>
            </a:r>
          </a:p>
          <a:p>
            <a:pPr lvl="1" eaLnBrk="1" hangingPunct="1">
              <a:lnSpc>
                <a:spcPct val="60000"/>
              </a:lnSpc>
              <a:spcBef>
                <a:spcPct val="20000"/>
              </a:spcBef>
            </a:pPr>
            <a:endParaRPr kumimoji="0" lang="zh-CN" altLang="en-US" sz="2600" b="1">
              <a:solidFill>
                <a:schemeClr val="tx1"/>
              </a:solidFill>
            </a:endParaRPr>
          </a:p>
        </p:txBody>
      </p:sp>
      <p:sp>
        <p:nvSpPr>
          <p:cNvPr id="349188" name="Text Box 4">
            <a:extLst>
              <a:ext uri="{FF2B5EF4-FFF2-40B4-BE49-F238E27FC236}">
                <a16:creationId xmlns:a16="http://schemas.microsoft.com/office/drawing/2014/main" id="{79467131-9F6B-4FD2-9FCA-B3CAD55A8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79925"/>
            <a:ext cx="7543800" cy="1806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UKM_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7B19EDB3-F5B2-4612-97C1-88EA5E7607FD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819400"/>
            <a:ext cx="3886200" cy="2057400"/>
            <a:chOff x="672" y="1776"/>
            <a:chExt cx="2448" cy="1296"/>
          </a:xfrm>
        </p:grpSpPr>
        <p:sp>
          <p:nvSpPr>
            <p:cNvPr id="18446" name="Rectangle 6">
              <a:extLst>
                <a:ext uri="{FF2B5EF4-FFF2-40B4-BE49-F238E27FC236}">
                  <a16:creationId xmlns:a16="http://schemas.microsoft.com/office/drawing/2014/main" id="{916998BF-0400-49B9-961E-DFEBCFB42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776"/>
              <a:ext cx="336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47" name="Rectangle 7">
              <a:extLst>
                <a:ext uri="{FF2B5EF4-FFF2-40B4-BE49-F238E27FC236}">
                  <a16:creationId xmlns:a16="http://schemas.microsoft.com/office/drawing/2014/main" id="{BED95333-9EB2-410A-80C1-91B7A5608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832"/>
              <a:ext cx="240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48" name="Rectangle 8">
              <a:extLst>
                <a:ext uri="{FF2B5EF4-FFF2-40B4-BE49-F238E27FC236}">
                  <a16:creationId xmlns:a16="http://schemas.microsoft.com/office/drawing/2014/main" id="{14D66F7E-953D-4D1B-9CCF-D35D9BF19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776"/>
              <a:ext cx="336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00F87991-18CA-4108-850D-E275F49CC7F0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819400"/>
            <a:ext cx="4267200" cy="2057400"/>
            <a:chOff x="864" y="1776"/>
            <a:chExt cx="2688" cy="1296"/>
          </a:xfrm>
        </p:grpSpPr>
        <p:sp>
          <p:nvSpPr>
            <p:cNvPr id="18443" name="Rectangle 10">
              <a:extLst>
                <a:ext uri="{FF2B5EF4-FFF2-40B4-BE49-F238E27FC236}">
                  <a16:creationId xmlns:a16="http://schemas.microsoft.com/office/drawing/2014/main" id="{0751D62F-5BFE-48AF-B4B8-DEC11A328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776"/>
              <a:ext cx="336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44" name="Rectangle 11">
              <a:extLst>
                <a:ext uri="{FF2B5EF4-FFF2-40B4-BE49-F238E27FC236}">
                  <a16:creationId xmlns:a16="http://schemas.microsoft.com/office/drawing/2014/main" id="{0446184D-7A2D-4DF9-8005-F7C2D70DD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832"/>
              <a:ext cx="192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45" name="Rectangle 12">
              <a:extLst>
                <a:ext uri="{FF2B5EF4-FFF2-40B4-BE49-F238E27FC236}">
                  <a16:creationId xmlns:a16="http://schemas.microsoft.com/office/drawing/2014/main" id="{6297C519-D254-4F83-8CA5-7F0969DDE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776"/>
              <a:ext cx="336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96D07B30-307C-48BB-A10D-A1BD31DC5E1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819400"/>
            <a:ext cx="4800600" cy="2057400"/>
            <a:chOff x="1008" y="1776"/>
            <a:chExt cx="3024" cy="1296"/>
          </a:xfrm>
        </p:grpSpPr>
        <p:sp>
          <p:nvSpPr>
            <p:cNvPr id="18440" name="Rectangle 14">
              <a:extLst>
                <a:ext uri="{FF2B5EF4-FFF2-40B4-BE49-F238E27FC236}">
                  <a16:creationId xmlns:a16="http://schemas.microsoft.com/office/drawing/2014/main" id="{3CB1A73F-71E5-413B-BB26-04AD9EB83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776"/>
              <a:ext cx="336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41" name="Rectangle 15">
              <a:extLst>
                <a:ext uri="{FF2B5EF4-FFF2-40B4-BE49-F238E27FC236}">
                  <a16:creationId xmlns:a16="http://schemas.microsoft.com/office/drawing/2014/main" id="{BFE0E816-290D-484D-8853-3D21928E8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832"/>
              <a:ext cx="192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42" name="Rectangle 16">
              <a:extLst>
                <a:ext uri="{FF2B5EF4-FFF2-40B4-BE49-F238E27FC236}">
                  <a16:creationId xmlns:a16="http://schemas.microsoft.com/office/drawing/2014/main" id="{1AB99E4E-EF38-47CC-8349-9D1ECD71E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776"/>
              <a:ext cx="384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>
            <a:extLst>
              <a:ext uri="{FF2B5EF4-FFF2-40B4-BE49-F238E27FC236}">
                <a16:creationId xmlns:a16="http://schemas.microsoft.com/office/drawing/2014/main" id="{F7FB26C3-1699-4103-98E6-D6D0923D76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None/>
              <a:defRPr/>
            </a:pPr>
            <a:endParaRPr lang="zh-CN" altLang="en-US">
              <a:ea typeface="宋体" pitchFamily="2" charset="-122"/>
            </a:endParaRPr>
          </a:p>
          <a:p>
            <a:pPr>
              <a:buFont typeface="Monotype Sorts" charset="2"/>
              <a:buNone/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1D86425F-7119-44EC-AE53-F9A9ADC52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solidFill>
                  <a:srgbClr val="880000"/>
                </a:solidFill>
                <a:ea typeface="宋体" pitchFamily="2" charset="-122"/>
              </a:rPr>
              <a:t>printf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函数</a:t>
            </a:r>
            <a:r>
              <a:rPr lang="en-US" altLang="zh-CN" dirty="0">
                <a:ea typeface="宋体" pitchFamily="2" charset="-122"/>
              </a:rPr>
              <a:t> – </a:t>
            </a:r>
            <a:r>
              <a:rPr lang="zh-CN" altLang="en-US" dirty="0">
                <a:ea typeface="宋体" pitchFamily="2" charset="-122"/>
              </a:rPr>
              <a:t>字符输出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2A33D5E1-5459-4734-AABD-1A3920696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676400"/>
            <a:ext cx="7162800" cy="2667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marL="342900" indent="-3429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69863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0" lang="zh-CN" altLang="en-US" sz="3000" b="1">
                <a:solidFill>
                  <a:schemeClr val="tx1"/>
                </a:solidFill>
              </a:rPr>
              <a:t>例</a:t>
            </a:r>
            <a:r>
              <a:rPr kumimoji="0" lang="en-US" altLang="zh-CN" sz="3000" b="1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400" b="1">
                <a:solidFill>
                  <a:schemeClr val="tx1"/>
                </a:solidFill>
              </a:rPr>
              <a:t>char1 = 'U';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400" b="1">
                <a:solidFill>
                  <a:schemeClr val="tx1"/>
                </a:solidFill>
              </a:rPr>
              <a:t>char2 = 'K';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400" b="1">
                <a:solidFill>
                  <a:schemeClr val="tx1"/>
                </a:solidFill>
              </a:rPr>
              <a:t>char3 = 'M';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400" b="1">
                <a:solidFill>
                  <a:schemeClr val="tx1"/>
                </a:solidFill>
              </a:rPr>
              <a:t>printf("%c  %c  %c", char1, char2, char3);</a:t>
            </a:r>
            <a:endParaRPr kumimoji="0" lang="en-US" altLang="zh-CN" sz="2600" b="1">
              <a:solidFill>
                <a:schemeClr val="tx1"/>
              </a:solidFill>
            </a:endParaRPr>
          </a:p>
        </p:txBody>
      </p:sp>
      <p:sp>
        <p:nvSpPr>
          <p:cNvPr id="350213" name="Text Box 5">
            <a:extLst>
              <a:ext uri="{FF2B5EF4-FFF2-40B4-BE49-F238E27FC236}">
                <a16:creationId xmlns:a16="http://schemas.microsoft.com/office/drawing/2014/main" id="{A0531932-4808-453C-BDBF-E919985A8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79925"/>
            <a:ext cx="7239000" cy="18288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U K M_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zh-CN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zh-CN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8F11E5FE-FA8C-454B-92F0-62ED9A07281C}"/>
              </a:ext>
            </a:extLst>
          </p:cNvPr>
          <p:cNvGrpSpPr>
            <a:grpSpLocks/>
          </p:cNvGrpSpPr>
          <p:nvPr/>
        </p:nvGrpSpPr>
        <p:grpSpPr bwMode="auto">
          <a:xfrm>
            <a:off x="8458200" y="2133600"/>
            <a:ext cx="1752600" cy="1824038"/>
            <a:chOff x="4368" y="1344"/>
            <a:chExt cx="1104" cy="1149"/>
          </a:xfrm>
        </p:grpSpPr>
        <p:grpSp>
          <p:nvGrpSpPr>
            <p:cNvPr id="19508" name="Group 7">
              <a:extLst>
                <a:ext uri="{FF2B5EF4-FFF2-40B4-BE49-F238E27FC236}">
                  <a16:creationId xmlns:a16="http://schemas.microsoft.com/office/drawing/2014/main" id="{A3FEDE2B-F4FA-4A5B-8F97-D9AD4EFF80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344"/>
              <a:ext cx="1104" cy="333"/>
              <a:chOff x="4368" y="1344"/>
              <a:chExt cx="1104" cy="333"/>
            </a:xfrm>
          </p:grpSpPr>
          <p:sp>
            <p:nvSpPr>
              <p:cNvPr id="19515" name="Text Box 8">
                <a:extLst>
                  <a:ext uri="{FF2B5EF4-FFF2-40B4-BE49-F238E27FC236}">
                    <a16:creationId xmlns:a16="http://schemas.microsoft.com/office/drawing/2014/main" id="{BD38ACF1-9811-44E6-81F4-056298FF9F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1344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char1</a:t>
                </a:r>
              </a:p>
            </p:txBody>
          </p:sp>
          <p:sp>
            <p:nvSpPr>
              <p:cNvPr id="19516" name="Text Box 9">
                <a:extLst>
                  <a:ext uri="{FF2B5EF4-FFF2-40B4-BE49-F238E27FC236}">
                    <a16:creationId xmlns:a16="http://schemas.microsoft.com/office/drawing/2014/main" id="{1CE0EF7B-99DD-4867-B5DA-557BECA7A0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344"/>
                <a:ext cx="576" cy="333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U</a:t>
                </a:r>
              </a:p>
            </p:txBody>
          </p:sp>
        </p:grpSp>
        <p:grpSp>
          <p:nvGrpSpPr>
            <p:cNvPr id="19509" name="Group 10">
              <a:extLst>
                <a:ext uri="{FF2B5EF4-FFF2-40B4-BE49-F238E27FC236}">
                  <a16:creationId xmlns:a16="http://schemas.microsoft.com/office/drawing/2014/main" id="{6E12407F-ACF7-46CF-8E9E-82AC38A40B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731"/>
              <a:ext cx="1104" cy="333"/>
              <a:chOff x="4368" y="1344"/>
              <a:chExt cx="1104" cy="333"/>
            </a:xfrm>
          </p:grpSpPr>
          <p:sp>
            <p:nvSpPr>
              <p:cNvPr id="19513" name="Text Box 11">
                <a:extLst>
                  <a:ext uri="{FF2B5EF4-FFF2-40B4-BE49-F238E27FC236}">
                    <a16:creationId xmlns:a16="http://schemas.microsoft.com/office/drawing/2014/main" id="{868016A9-D37F-4DFF-8350-2C8EB61960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1344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char2</a:t>
                </a:r>
              </a:p>
            </p:txBody>
          </p:sp>
          <p:sp>
            <p:nvSpPr>
              <p:cNvPr id="19514" name="Text Box 12">
                <a:extLst>
                  <a:ext uri="{FF2B5EF4-FFF2-40B4-BE49-F238E27FC236}">
                    <a16:creationId xmlns:a16="http://schemas.microsoft.com/office/drawing/2014/main" id="{7983B0F9-F37A-4FF6-B529-DE2ED1D715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344"/>
                <a:ext cx="576" cy="333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?</a:t>
                </a:r>
              </a:p>
            </p:txBody>
          </p:sp>
        </p:grpSp>
        <p:grpSp>
          <p:nvGrpSpPr>
            <p:cNvPr id="19510" name="Group 13">
              <a:extLst>
                <a:ext uri="{FF2B5EF4-FFF2-40B4-BE49-F238E27FC236}">
                  <a16:creationId xmlns:a16="http://schemas.microsoft.com/office/drawing/2014/main" id="{77AC32D0-C768-475C-B2DF-997FA79FA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2160"/>
              <a:ext cx="1104" cy="333"/>
              <a:chOff x="4368" y="1344"/>
              <a:chExt cx="1104" cy="333"/>
            </a:xfrm>
          </p:grpSpPr>
          <p:sp>
            <p:nvSpPr>
              <p:cNvPr id="19511" name="Text Box 14">
                <a:extLst>
                  <a:ext uri="{FF2B5EF4-FFF2-40B4-BE49-F238E27FC236}">
                    <a16:creationId xmlns:a16="http://schemas.microsoft.com/office/drawing/2014/main" id="{71C26C4D-3BAB-4DA3-8DF5-0B02BB4D7B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1344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char3</a:t>
                </a:r>
              </a:p>
            </p:txBody>
          </p:sp>
          <p:sp>
            <p:nvSpPr>
              <p:cNvPr id="19512" name="Text Box 15">
                <a:extLst>
                  <a:ext uri="{FF2B5EF4-FFF2-40B4-BE49-F238E27FC236}">
                    <a16:creationId xmlns:a16="http://schemas.microsoft.com/office/drawing/2014/main" id="{9B254F95-8FD5-413C-9853-6534B2E6FD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344"/>
                <a:ext cx="576" cy="333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?</a:t>
                </a:r>
              </a:p>
            </p:txBody>
          </p:sp>
        </p:grpSp>
      </p:grpSp>
      <p:sp>
        <p:nvSpPr>
          <p:cNvPr id="350224" name="Line 16">
            <a:extLst>
              <a:ext uri="{FF2B5EF4-FFF2-40B4-BE49-F238E27FC236}">
                <a16:creationId xmlns:a16="http://schemas.microsoft.com/office/drawing/2014/main" id="{11270224-D9E4-4052-9B5D-1CA618250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5908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17">
            <a:extLst>
              <a:ext uri="{FF2B5EF4-FFF2-40B4-BE49-F238E27FC236}">
                <a16:creationId xmlns:a16="http://schemas.microsoft.com/office/drawing/2014/main" id="{65EF0E72-DCE3-49F2-8CD8-2774673EAE93}"/>
              </a:ext>
            </a:extLst>
          </p:cNvPr>
          <p:cNvGrpSpPr>
            <a:grpSpLocks/>
          </p:cNvGrpSpPr>
          <p:nvPr/>
        </p:nvGrpSpPr>
        <p:grpSpPr bwMode="auto">
          <a:xfrm>
            <a:off x="8461375" y="2133600"/>
            <a:ext cx="1752600" cy="1824038"/>
            <a:chOff x="4368" y="1344"/>
            <a:chExt cx="1104" cy="1149"/>
          </a:xfrm>
        </p:grpSpPr>
        <p:grpSp>
          <p:nvGrpSpPr>
            <p:cNvPr id="19499" name="Group 18">
              <a:extLst>
                <a:ext uri="{FF2B5EF4-FFF2-40B4-BE49-F238E27FC236}">
                  <a16:creationId xmlns:a16="http://schemas.microsoft.com/office/drawing/2014/main" id="{9657AD84-B14E-47CA-B4F7-1C699F1F4A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344"/>
              <a:ext cx="1104" cy="333"/>
              <a:chOff x="4368" y="1344"/>
              <a:chExt cx="1104" cy="333"/>
            </a:xfrm>
          </p:grpSpPr>
          <p:sp>
            <p:nvSpPr>
              <p:cNvPr id="19506" name="Text Box 19">
                <a:extLst>
                  <a:ext uri="{FF2B5EF4-FFF2-40B4-BE49-F238E27FC236}">
                    <a16:creationId xmlns:a16="http://schemas.microsoft.com/office/drawing/2014/main" id="{AE97BF4C-1DCA-4E2F-A032-536D35F1C3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1344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char1</a:t>
                </a:r>
              </a:p>
            </p:txBody>
          </p:sp>
          <p:sp>
            <p:nvSpPr>
              <p:cNvPr id="19507" name="Text Box 20">
                <a:extLst>
                  <a:ext uri="{FF2B5EF4-FFF2-40B4-BE49-F238E27FC236}">
                    <a16:creationId xmlns:a16="http://schemas.microsoft.com/office/drawing/2014/main" id="{55D4B50C-659D-4819-8966-AC2C95AD4B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344"/>
                <a:ext cx="576" cy="333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U</a:t>
                </a:r>
              </a:p>
            </p:txBody>
          </p:sp>
        </p:grpSp>
        <p:grpSp>
          <p:nvGrpSpPr>
            <p:cNvPr id="19500" name="Group 21">
              <a:extLst>
                <a:ext uri="{FF2B5EF4-FFF2-40B4-BE49-F238E27FC236}">
                  <a16:creationId xmlns:a16="http://schemas.microsoft.com/office/drawing/2014/main" id="{8768023B-7AFD-4A7C-BAF7-D9C6E8B09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731"/>
              <a:ext cx="1104" cy="333"/>
              <a:chOff x="4368" y="1344"/>
              <a:chExt cx="1104" cy="333"/>
            </a:xfrm>
          </p:grpSpPr>
          <p:sp>
            <p:nvSpPr>
              <p:cNvPr id="19504" name="Text Box 22">
                <a:extLst>
                  <a:ext uri="{FF2B5EF4-FFF2-40B4-BE49-F238E27FC236}">
                    <a16:creationId xmlns:a16="http://schemas.microsoft.com/office/drawing/2014/main" id="{C499170B-20BB-4078-92AB-4CAD0D61E3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1344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char2</a:t>
                </a:r>
              </a:p>
            </p:txBody>
          </p:sp>
          <p:sp>
            <p:nvSpPr>
              <p:cNvPr id="19505" name="Text Box 23">
                <a:extLst>
                  <a:ext uri="{FF2B5EF4-FFF2-40B4-BE49-F238E27FC236}">
                    <a16:creationId xmlns:a16="http://schemas.microsoft.com/office/drawing/2014/main" id="{A2AB5392-7217-43E5-B0A9-0F8F3F723D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344"/>
                <a:ext cx="576" cy="333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K</a:t>
                </a:r>
              </a:p>
            </p:txBody>
          </p:sp>
        </p:grpSp>
        <p:grpSp>
          <p:nvGrpSpPr>
            <p:cNvPr id="19501" name="Group 24">
              <a:extLst>
                <a:ext uri="{FF2B5EF4-FFF2-40B4-BE49-F238E27FC236}">
                  <a16:creationId xmlns:a16="http://schemas.microsoft.com/office/drawing/2014/main" id="{C16046CF-0E8D-4C12-83B5-02D9F0DAE2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2160"/>
              <a:ext cx="1104" cy="333"/>
              <a:chOff x="4368" y="1344"/>
              <a:chExt cx="1104" cy="333"/>
            </a:xfrm>
          </p:grpSpPr>
          <p:sp>
            <p:nvSpPr>
              <p:cNvPr id="19502" name="Text Box 25">
                <a:extLst>
                  <a:ext uri="{FF2B5EF4-FFF2-40B4-BE49-F238E27FC236}">
                    <a16:creationId xmlns:a16="http://schemas.microsoft.com/office/drawing/2014/main" id="{225FA9B1-470F-415F-8F04-97095D7EC4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1344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char3</a:t>
                </a:r>
              </a:p>
            </p:txBody>
          </p:sp>
          <p:sp>
            <p:nvSpPr>
              <p:cNvPr id="19503" name="Text Box 26">
                <a:extLst>
                  <a:ext uri="{FF2B5EF4-FFF2-40B4-BE49-F238E27FC236}">
                    <a16:creationId xmlns:a16="http://schemas.microsoft.com/office/drawing/2014/main" id="{81D3DDBF-9121-4C9C-8509-4366A5D51D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344"/>
                <a:ext cx="576" cy="333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?</a:t>
                </a:r>
              </a:p>
            </p:txBody>
          </p:sp>
        </p:grpSp>
      </p:grpSp>
      <p:grpSp>
        <p:nvGrpSpPr>
          <p:cNvPr id="10" name="Group 27">
            <a:extLst>
              <a:ext uri="{FF2B5EF4-FFF2-40B4-BE49-F238E27FC236}">
                <a16:creationId xmlns:a16="http://schemas.microsoft.com/office/drawing/2014/main" id="{BBF54624-53A9-4974-AF1C-4CE9560820C9}"/>
              </a:ext>
            </a:extLst>
          </p:cNvPr>
          <p:cNvGrpSpPr>
            <a:grpSpLocks/>
          </p:cNvGrpSpPr>
          <p:nvPr/>
        </p:nvGrpSpPr>
        <p:grpSpPr bwMode="auto">
          <a:xfrm>
            <a:off x="8461375" y="2133600"/>
            <a:ext cx="1752600" cy="1824038"/>
            <a:chOff x="4368" y="1344"/>
            <a:chExt cx="1104" cy="1149"/>
          </a:xfrm>
        </p:grpSpPr>
        <p:grpSp>
          <p:nvGrpSpPr>
            <p:cNvPr id="19490" name="Group 28">
              <a:extLst>
                <a:ext uri="{FF2B5EF4-FFF2-40B4-BE49-F238E27FC236}">
                  <a16:creationId xmlns:a16="http://schemas.microsoft.com/office/drawing/2014/main" id="{46B4F68B-46AC-4D30-8AA4-20794C7612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344"/>
              <a:ext cx="1104" cy="333"/>
              <a:chOff x="4368" y="1344"/>
              <a:chExt cx="1104" cy="333"/>
            </a:xfrm>
          </p:grpSpPr>
          <p:sp>
            <p:nvSpPr>
              <p:cNvPr id="19497" name="Text Box 29">
                <a:extLst>
                  <a:ext uri="{FF2B5EF4-FFF2-40B4-BE49-F238E27FC236}">
                    <a16:creationId xmlns:a16="http://schemas.microsoft.com/office/drawing/2014/main" id="{34F44B54-8968-4979-88E6-AF2A8ADE04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1344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char1</a:t>
                </a:r>
              </a:p>
            </p:txBody>
          </p:sp>
          <p:sp>
            <p:nvSpPr>
              <p:cNvPr id="19498" name="Text Box 30">
                <a:extLst>
                  <a:ext uri="{FF2B5EF4-FFF2-40B4-BE49-F238E27FC236}">
                    <a16:creationId xmlns:a16="http://schemas.microsoft.com/office/drawing/2014/main" id="{843C3951-534E-4E1C-A586-F7F72F2E04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344"/>
                <a:ext cx="576" cy="333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U</a:t>
                </a:r>
              </a:p>
            </p:txBody>
          </p:sp>
        </p:grpSp>
        <p:grpSp>
          <p:nvGrpSpPr>
            <p:cNvPr id="19491" name="Group 31">
              <a:extLst>
                <a:ext uri="{FF2B5EF4-FFF2-40B4-BE49-F238E27FC236}">
                  <a16:creationId xmlns:a16="http://schemas.microsoft.com/office/drawing/2014/main" id="{3B06CB13-244D-483E-A06F-7711555229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731"/>
              <a:ext cx="1104" cy="333"/>
              <a:chOff x="4368" y="1344"/>
              <a:chExt cx="1104" cy="333"/>
            </a:xfrm>
          </p:grpSpPr>
          <p:sp>
            <p:nvSpPr>
              <p:cNvPr id="19495" name="Text Box 32">
                <a:extLst>
                  <a:ext uri="{FF2B5EF4-FFF2-40B4-BE49-F238E27FC236}">
                    <a16:creationId xmlns:a16="http://schemas.microsoft.com/office/drawing/2014/main" id="{6191E8D7-271A-4347-A0F2-F344D07BA4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1344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char2</a:t>
                </a:r>
              </a:p>
            </p:txBody>
          </p:sp>
          <p:sp>
            <p:nvSpPr>
              <p:cNvPr id="19496" name="Text Box 33">
                <a:extLst>
                  <a:ext uri="{FF2B5EF4-FFF2-40B4-BE49-F238E27FC236}">
                    <a16:creationId xmlns:a16="http://schemas.microsoft.com/office/drawing/2014/main" id="{937809A1-40C7-417F-AC6A-FFFCE6AB14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344"/>
                <a:ext cx="576" cy="333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K</a:t>
                </a:r>
              </a:p>
            </p:txBody>
          </p:sp>
        </p:grpSp>
        <p:grpSp>
          <p:nvGrpSpPr>
            <p:cNvPr id="19492" name="Group 34">
              <a:extLst>
                <a:ext uri="{FF2B5EF4-FFF2-40B4-BE49-F238E27FC236}">
                  <a16:creationId xmlns:a16="http://schemas.microsoft.com/office/drawing/2014/main" id="{28DA52A9-0649-4BDC-9FE1-3FFA871F4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2160"/>
              <a:ext cx="1104" cy="333"/>
              <a:chOff x="4368" y="1344"/>
              <a:chExt cx="1104" cy="333"/>
            </a:xfrm>
          </p:grpSpPr>
          <p:sp>
            <p:nvSpPr>
              <p:cNvPr id="19493" name="Text Box 35">
                <a:extLst>
                  <a:ext uri="{FF2B5EF4-FFF2-40B4-BE49-F238E27FC236}">
                    <a16:creationId xmlns:a16="http://schemas.microsoft.com/office/drawing/2014/main" id="{08EAFFFD-5801-49B1-A148-6D2264F79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1344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char3</a:t>
                </a:r>
              </a:p>
            </p:txBody>
          </p:sp>
          <p:sp>
            <p:nvSpPr>
              <p:cNvPr id="19494" name="Text Box 36">
                <a:extLst>
                  <a:ext uri="{FF2B5EF4-FFF2-40B4-BE49-F238E27FC236}">
                    <a16:creationId xmlns:a16="http://schemas.microsoft.com/office/drawing/2014/main" id="{9CD1B549-73D6-45E1-BFE8-5C37FB9A98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344"/>
                <a:ext cx="576" cy="333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M</a:t>
                </a:r>
              </a:p>
            </p:txBody>
          </p:sp>
        </p:grpSp>
      </p:grpSp>
      <p:sp>
        <p:nvSpPr>
          <p:cNvPr id="350245" name="Line 37">
            <a:extLst>
              <a:ext uri="{FF2B5EF4-FFF2-40B4-BE49-F238E27FC236}">
                <a16:creationId xmlns:a16="http://schemas.microsoft.com/office/drawing/2014/main" id="{7364A2A6-BC66-428E-90A3-214C55A0F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9718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0246" name="Line 38">
            <a:extLst>
              <a:ext uri="{FF2B5EF4-FFF2-40B4-BE49-F238E27FC236}">
                <a16:creationId xmlns:a16="http://schemas.microsoft.com/office/drawing/2014/main" id="{C2345407-70DC-4290-8D81-BD5C48F65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4290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0247" name="Line 39">
            <a:extLst>
              <a:ext uri="{FF2B5EF4-FFF2-40B4-BE49-F238E27FC236}">
                <a16:creationId xmlns:a16="http://schemas.microsoft.com/office/drawing/2014/main" id="{EAF30C4F-9E9D-4836-B0C8-A574B8307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8862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" name="Group 40">
            <a:extLst>
              <a:ext uri="{FF2B5EF4-FFF2-40B4-BE49-F238E27FC236}">
                <a16:creationId xmlns:a16="http://schemas.microsoft.com/office/drawing/2014/main" id="{397DDFD6-F74C-4353-AB71-B153E2C870F6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514600"/>
            <a:ext cx="6705600" cy="2362200"/>
            <a:chOff x="672" y="1584"/>
            <a:chExt cx="4224" cy="1488"/>
          </a:xfrm>
        </p:grpSpPr>
        <p:sp>
          <p:nvSpPr>
            <p:cNvPr id="19486" name="Rectangle 41">
              <a:extLst>
                <a:ext uri="{FF2B5EF4-FFF2-40B4-BE49-F238E27FC236}">
                  <a16:creationId xmlns:a16="http://schemas.microsoft.com/office/drawing/2014/main" id="{8E33C329-EC21-4924-AD79-CB5B541BE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304"/>
              <a:ext cx="576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7" name="Rectangle 42">
              <a:extLst>
                <a:ext uri="{FF2B5EF4-FFF2-40B4-BE49-F238E27FC236}">
                  <a16:creationId xmlns:a16="http://schemas.microsoft.com/office/drawing/2014/main" id="{85C6F1A6-179A-40FC-A0EB-432781540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832"/>
              <a:ext cx="240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8" name="Line 43">
              <a:extLst>
                <a:ext uri="{FF2B5EF4-FFF2-40B4-BE49-F238E27FC236}">
                  <a16:creationId xmlns:a16="http://schemas.microsoft.com/office/drawing/2014/main" id="{A17A494D-DAA6-4502-9E09-DD96FB4761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1584"/>
              <a:ext cx="1680" cy="72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9" name="Rectangle 44">
              <a:extLst>
                <a:ext uri="{FF2B5EF4-FFF2-40B4-BE49-F238E27FC236}">
                  <a16:creationId xmlns:a16="http://schemas.microsoft.com/office/drawing/2014/main" id="{EFE87CC9-5E29-428E-A062-18A84BD7F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304"/>
              <a:ext cx="336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" name="Group 45">
            <a:extLst>
              <a:ext uri="{FF2B5EF4-FFF2-40B4-BE49-F238E27FC236}">
                <a16:creationId xmlns:a16="http://schemas.microsoft.com/office/drawing/2014/main" id="{EA0F5DB2-9BD6-48DF-AF9E-99BE8D7A796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124200"/>
            <a:ext cx="6324600" cy="1752600"/>
            <a:chOff x="864" y="1968"/>
            <a:chExt cx="3984" cy="1104"/>
          </a:xfrm>
        </p:grpSpPr>
        <p:sp>
          <p:nvSpPr>
            <p:cNvPr id="19482" name="Rectangle 46">
              <a:extLst>
                <a:ext uri="{FF2B5EF4-FFF2-40B4-BE49-F238E27FC236}">
                  <a16:creationId xmlns:a16="http://schemas.microsoft.com/office/drawing/2014/main" id="{C77B6AD9-4947-46EC-B0F3-E42F4FDEC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304"/>
              <a:ext cx="576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3" name="Rectangle 47">
              <a:extLst>
                <a:ext uri="{FF2B5EF4-FFF2-40B4-BE49-F238E27FC236}">
                  <a16:creationId xmlns:a16="http://schemas.microsoft.com/office/drawing/2014/main" id="{CDA29A51-8234-440B-9AA6-0B6776CC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832"/>
              <a:ext cx="240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4" name="Line 48">
              <a:extLst>
                <a:ext uri="{FF2B5EF4-FFF2-40B4-BE49-F238E27FC236}">
                  <a16:creationId xmlns:a16="http://schemas.microsoft.com/office/drawing/2014/main" id="{F1A445D5-2ABB-48AF-A91B-B18F8786C7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968"/>
              <a:ext cx="1104" cy="336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5" name="Rectangle 49">
              <a:extLst>
                <a:ext uri="{FF2B5EF4-FFF2-40B4-BE49-F238E27FC236}">
                  <a16:creationId xmlns:a16="http://schemas.microsoft.com/office/drawing/2014/main" id="{A036D001-4675-4C16-94CF-100E68F9F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304"/>
              <a:ext cx="336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" name="Group 50">
            <a:extLst>
              <a:ext uri="{FF2B5EF4-FFF2-40B4-BE49-F238E27FC236}">
                <a16:creationId xmlns:a16="http://schemas.microsoft.com/office/drawing/2014/main" id="{0FEE9DA4-BF28-4060-BB72-6C1E0F386B1D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657600"/>
            <a:ext cx="6019800" cy="1219200"/>
            <a:chOff x="1104" y="2304"/>
            <a:chExt cx="3792" cy="768"/>
          </a:xfrm>
        </p:grpSpPr>
        <p:sp>
          <p:nvSpPr>
            <p:cNvPr id="19478" name="Rectangle 51">
              <a:extLst>
                <a:ext uri="{FF2B5EF4-FFF2-40B4-BE49-F238E27FC236}">
                  <a16:creationId xmlns:a16="http://schemas.microsoft.com/office/drawing/2014/main" id="{125CDB45-1FFC-45C9-A6A8-FCA5F6573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304"/>
              <a:ext cx="576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9" name="Rectangle 52">
              <a:extLst>
                <a:ext uri="{FF2B5EF4-FFF2-40B4-BE49-F238E27FC236}">
                  <a16:creationId xmlns:a16="http://schemas.microsoft.com/office/drawing/2014/main" id="{D1D592B0-C6E7-4F66-B45C-961805E10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2"/>
              <a:ext cx="240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0" name="Line 53">
              <a:extLst>
                <a:ext uri="{FF2B5EF4-FFF2-40B4-BE49-F238E27FC236}">
                  <a16:creationId xmlns:a16="http://schemas.microsoft.com/office/drawing/2014/main" id="{31D8B4D3-EF04-4E7C-B505-B3C3F4691B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2400"/>
              <a:ext cx="528" cy="144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1" name="Rectangle 54">
              <a:extLst>
                <a:ext uri="{FF2B5EF4-FFF2-40B4-BE49-F238E27FC236}">
                  <a16:creationId xmlns:a16="http://schemas.microsoft.com/office/drawing/2014/main" id="{203F7844-3C03-4DAC-A137-6CAFFAC07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304"/>
              <a:ext cx="336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" name="Group 55">
            <a:extLst>
              <a:ext uri="{FF2B5EF4-FFF2-40B4-BE49-F238E27FC236}">
                <a16:creationId xmlns:a16="http://schemas.microsoft.com/office/drawing/2014/main" id="{3943055D-4EA6-41AC-A1E3-960856BC15D4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657600"/>
            <a:ext cx="1600200" cy="1219200"/>
            <a:chOff x="864" y="2304"/>
            <a:chExt cx="1008" cy="768"/>
          </a:xfrm>
        </p:grpSpPr>
        <p:sp>
          <p:nvSpPr>
            <p:cNvPr id="19476" name="Rectangle 56">
              <a:extLst>
                <a:ext uri="{FF2B5EF4-FFF2-40B4-BE49-F238E27FC236}">
                  <a16:creationId xmlns:a16="http://schemas.microsoft.com/office/drawing/2014/main" id="{7E702A24-D4DD-4BF1-AC06-E7FFA444B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304"/>
              <a:ext cx="144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7" name="Rectangle 57">
              <a:extLst>
                <a:ext uri="{FF2B5EF4-FFF2-40B4-BE49-F238E27FC236}">
                  <a16:creationId xmlns:a16="http://schemas.microsoft.com/office/drawing/2014/main" id="{4AA1C10B-7776-4E4E-8431-8D8AC3CC7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832"/>
              <a:ext cx="48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" name="Group 58">
            <a:extLst>
              <a:ext uri="{FF2B5EF4-FFF2-40B4-BE49-F238E27FC236}">
                <a16:creationId xmlns:a16="http://schemas.microsoft.com/office/drawing/2014/main" id="{E129FD0E-0E83-459C-ABCE-022BFB97E134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657600"/>
            <a:ext cx="1905000" cy="1219200"/>
            <a:chOff x="1056" y="2304"/>
            <a:chExt cx="1200" cy="768"/>
          </a:xfrm>
        </p:grpSpPr>
        <p:sp>
          <p:nvSpPr>
            <p:cNvPr id="19474" name="Rectangle 59">
              <a:extLst>
                <a:ext uri="{FF2B5EF4-FFF2-40B4-BE49-F238E27FC236}">
                  <a16:creationId xmlns:a16="http://schemas.microsoft.com/office/drawing/2014/main" id="{8C890732-0A7C-4402-821E-618632B60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304"/>
              <a:ext cx="144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5" name="Rectangle 60">
              <a:extLst>
                <a:ext uri="{FF2B5EF4-FFF2-40B4-BE49-F238E27FC236}">
                  <a16:creationId xmlns:a16="http://schemas.microsoft.com/office/drawing/2014/main" id="{7EA02B39-2846-4568-8AC0-DB84C90E6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32"/>
              <a:ext cx="48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59D58231-952C-424A-97B8-FD4DE772C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0" y="2363788"/>
            <a:ext cx="4987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400">
              <a:solidFill>
                <a:schemeClr val="tx1"/>
              </a:solidFill>
            </a:endParaRPr>
          </a:p>
        </p:txBody>
      </p:sp>
      <p:sp>
        <p:nvSpPr>
          <p:cNvPr id="20483" name="Text Box 4">
            <a:extLst>
              <a:ext uri="{FF2B5EF4-FFF2-40B4-BE49-F238E27FC236}">
                <a16:creationId xmlns:a16="http://schemas.microsoft.com/office/drawing/2014/main" id="{D3B0EDE7-3EBD-4C9E-9D88-920865D06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7924800" cy="23622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indent="55563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69863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0" lang="zh-CN" altLang="en-US" sz="3000" b="1">
                <a:solidFill>
                  <a:schemeClr val="tx1"/>
                </a:solidFill>
              </a:rPr>
              <a:t>例</a:t>
            </a:r>
            <a:r>
              <a:rPr kumimoji="0" lang="en-US" altLang="zh-CN" sz="3000" b="1">
                <a:solidFill>
                  <a:schemeClr val="tx1"/>
                </a:solidFill>
              </a:rPr>
              <a:t>: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400">
                <a:solidFill>
                  <a:schemeClr val="tx1"/>
                </a:solidFill>
              </a:rPr>
              <a:t> </a:t>
            </a:r>
            <a:r>
              <a:rPr kumimoji="0" lang="en-US" altLang="zh-CN" sz="2400" b="1">
                <a:solidFill>
                  <a:schemeClr val="tx1"/>
                </a:solidFill>
              </a:rPr>
              <a:t>printf( "Name: %s\nStudent No: %s", "Ali Bakar", "A92333");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600" b="1">
              <a:solidFill>
                <a:schemeClr val="tx1"/>
              </a:solidFill>
            </a:endParaRPr>
          </a:p>
        </p:txBody>
      </p:sp>
      <p:sp>
        <p:nvSpPr>
          <p:cNvPr id="346117" name="Text Box 5">
            <a:extLst>
              <a:ext uri="{FF2B5EF4-FFF2-40B4-BE49-F238E27FC236}">
                <a16:creationId xmlns:a16="http://schemas.microsoft.com/office/drawing/2014/main" id="{C0A3263C-F971-4A16-BC77-1C7434F9A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79925"/>
            <a:ext cx="8001000" cy="17684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1"/>
                </a:solidFill>
                <a:latin typeface="Times New Roman" panose="02020603050405020304" pitchFamily="18" charset="0"/>
              </a:rPr>
              <a:t>Name: Ali Bakar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1"/>
                </a:solidFill>
                <a:latin typeface="Times New Roman" panose="02020603050405020304" pitchFamily="18" charset="0"/>
              </a:rPr>
              <a:t>Student No: A92333_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zh-CN" sz="20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E95B907-D0D8-438B-9C0F-A05DF42FB4D6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590800"/>
            <a:ext cx="7772400" cy="2743200"/>
            <a:chOff x="624" y="1632"/>
            <a:chExt cx="4896" cy="1728"/>
          </a:xfrm>
        </p:grpSpPr>
        <p:sp>
          <p:nvSpPr>
            <p:cNvPr id="20487" name="Rectangle 7">
              <a:extLst>
                <a:ext uri="{FF2B5EF4-FFF2-40B4-BE49-F238E27FC236}">
                  <a16:creationId xmlns:a16="http://schemas.microsoft.com/office/drawing/2014/main" id="{4D9643C9-67F6-4DE9-8895-4E7E96ACD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632"/>
              <a:ext cx="2640" cy="384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88" name="Text Box 8">
              <a:extLst>
                <a:ext uri="{FF2B5EF4-FFF2-40B4-BE49-F238E27FC236}">
                  <a16:creationId xmlns:a16="http://schemas.microsoft.com/office/drawing/2014/main" id="{6492BFF5-CF16-4D85-B228-B0AD9E022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208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Output format</a:t>
              </a:r>
            </a:p>
          </p:txBody>
        </p:sp>
        <p:sp>
          <p:nvSpPr>
            <p:cNvPr id="20489" name="Line 9">
              <a:extLst>
                <a:ext uri="{FF2B5EF4-FFF2-40B4-BE49-F238E27FC236}">
                  <a16:creationId xmlns:a16="http://schemas.microsoft.com/office/drawing/2014/main" id="{082D39C2-7051-4F28-9034-866845229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44" y="2016"/>
              <a:ext cx="384" cy="384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0" name="Line 10">
              <a:extLst>
                <a:ext uri="{FF2B5EF4-FFF2-40B4-BE49-F238E27FC236}">
                  <a16:creationId xmlns:a16="http://schemas.microsoft.com/office/drawing/2014/main" id="{940BEF9B-8AE3-4EBD-B1FE-9A6D2DA3D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400"/>
              <a:ext cx="1200" cy="672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1" name="Rectangle 11">
              <a:extLst>
                <a:ext uri="{FF2B5EF4-FFF2-40B4-BE49-F238E27FC236}">
                  <a16:creationId xmlns:a16="http://schemas.microsoft.com/office/drawing/2014/main" id="{0EEF3FDF-1F7C-443E-A64E-1EA3344A6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832"/>
              <a:ext cx="2304" cy="52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46124" name="Rectangle 12">
            <a:extLst>
              <a:ext uri="{FF2B5EF4-FFF2-40B4-BE49-F238E27FC236}">
                <a16:creationId xmlns:a16="http://schemas.microsoft.com/office/drawing/2014/main" id="{D27E0A31-8F20-4CE8-9B2B-A5F0672B0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solidFill>
                  <a:srgbClr val="880000"/>
                </a:solidFill>
              </a:rPr>
              <a:t>printf</a:t>
            </a:r>
            <a:r>
              <a:rPr lang="en-US" altLang="zh-CN" dirty="0"/>
              <a:t> </a:t>
            </a:r>
            <a:r>
              <a:rPr lang="zh-CN" altLang="en-US" dirty="0"/>
              <a:t>函数</a:t>
            </a:r>
            <a:r>
              <a:rPr lang="en-US" altLang="zh-CN" dirty="0"/>
              <a:t> – </a:t>
            </a:r>
            <a:r>
              <a:rPr lang="zh-CN" altLang="en-US" dirty="0"/>
              <a:t>字符串输出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22B85AE3-CCFE-4110-B2CB-120B2E8D2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solidFill>
                  <a:srgbClr val="880000"/>
                </a:solidFill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rgbClr val="880000"/>
                </a:solidFill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函数</a:t>
            </a:r>
            <a:r>
              <a:rPr lang="en-US" altLang="zh-CN" dirty="0">
                <a:ea typeface="宋体" pitchFamily="2" charset="-122"/>
              </a:rPr>
              <a:t> – </a:t>
            </a:r>
            <a:r>
              <a:rPr lang="zh-CN" altLang="en-US" dirty="0">
                <a:ea typeface="宋体" pitchFamily="2" charset="-122"/>
              </a:rPr>
              <a:t>字符串输出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FABCC830-F644-4D37-8FD3-B03D90976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0" y="2363788"/>
            <a:ext cx="4987925" cy="314325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400">
              <a:solidFill>
                <a:schemeClr val="tx1"/>
              </a:solidFill>
            </a:endParaRP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A12DB048-A57B-4966-963B-421CCF94E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7924800" cy="23622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indent="55563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69863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0" lang="zh-CN" altLang="en-US" sz="3000" b="1">
                <a:solidFill>
                  <a:schemeClr val="tx1"/>
                </a:solidFill>
              </a:rPr>
              <a:t>例</a:t>
            </a:r>
            <a:r>
              <a:rPr kumimoji="0" lang="en-US" altLang="zh-CN" sz="3000" b="1">
                <a:solidFill>
                  <a:schemeClr val="tx1"/>
                </a:solidFill>
              </a:rPr>
              <a:t>: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400">
                <a:solidFill>
                  <a:schemeClr val="tx1"/>
                </a:solidFill>
              </a:rPr>
              <a:t> </a:t>
            </a:r>
            <a:r>
              <a:rPr kumimoji="0" lang="en-US" altLang="zh-CN" sz="2400" b="1">
                <a:solidFill>
                  <a:schemeClr val="tx1"/>
                </a:solidFill>
              </a:rPr>
              <a:t>printf( "Name: %s\nStudent No: %s", "Ali Bakar", "A92333");</a:t>
            </a:r>
          </a:p>
        </p:txBody>
      </p:sp>
      <p:sp>
        <p:nvSpPr>
          <p:cNvPr id="347141" name="Text Box 5">
            <a:extLst>
              <a:ext uri="{FF2B5EF4-FFF2-40B4-BE49-F238E27FC236}">
                <a16:creationId xmlns:a16="http://schemas.microsoft.com/office/drawing/2014/main" id="{89B18E05-AD57-4368-92A8-2D7D70A4E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79925"/>
            <a:ext cx="8001000" cy="17684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1"/>
                </a:solidFill>
                <a:latin typeface="Times New Roman" panose="02020603050405020304" pitchFamily="18" charset="0"/>
              </a:rPr>
              <a:t>Name: Ali Bakar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1"/>
                </a:solidFill>
                <a:latin typeface="Times New Roman" panose="02020603050405020304" pitchFamily="18" charset="0"/>
              </a:rPr>
              <a:t>Student No: A92333_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zh-CN" sz="20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FD770E8B-0683-4070-A225-600733D65D15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819400"/>
            <a:ext cx="2286000" cy="2057400"/>
            <a:chOff x="576" y="1776"/>
            <a:chExt cx="1440" cy="1296"/>
          </a:xfrm>
        </p:grpSpPr>
        <p:sp>
          <p:nvSpPr>
            <p:cNvPr id="21523" name="Rectangle 7">
              <a:extLst>
                <a:ext uri="{FF2B5EF4-FFF2-40B4-BE49-F238E27FC236}">
                  <a16:creationId xmlns:a16="http://schemas.microsoft.com/office/drawing/2014/main" id="{02E3A1AA-1A0A-4396-AF1F-D56C4EA3B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776"/>
              <a:ext cx="624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4" name="Rectangle 8">
              <a:extLst>
                <a:ext uri="{FF2B5EF4-FFF2-40B4-BE49-F238E27FC236}">
                  <a16:creationId xmlns:a16="http://schemas.microsoft.com/office/drawing/2014/main" id="{F4D5C14F-16A1-480C-85DB-0A2081185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832"/>
              <a:ext cx="528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F9442307-E9E8-4D5C-A3AB-204EF690F456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819400"/>
            <a:ext cx="5943600" cy="2057400"/>
            <a:chOff x="1104" y="1776"/>
            <a:chExt cx="3744" cy="1296"/>
          </a:xfrm>
        </p:grpSpPr>
        <p:sp>
          <p:nvSpPr>
            <p:cNvPr id="21520" name="Rectangle 10">
              <a:extLst>
                <a:ext uri="{FF2B5EF4-FFF2-40B4-BE49-F238E27FC236}">
                  <a16:creationId xmlns:a16="http://schemas.microsoft.com/office/drawing/2014/main" id="{DEBBFAB8-C514-4AE1-A890-BE9B504F6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776"/>
              <a:ext cx="336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1" name="Rectangle 11">
              <a:extLst>
                <a:ext uri="{FF2B5EF4-FFF2-40B4-BE49-F238E27FC236}">
                  <a16:creationId xmlns:a16="http://schemas.microsoft.com/office/drawing/2014/main" id="{5C18B17B-4DEB-4A65-B691-CAEB09EB0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76"/>
              <a:ext cx="816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2" name="Rectangle 12">
              <a:extLst>
                <a:ext uri="{FF2B5EF4-FFF2-40B4-BE49-F238E27FC236}">
                  <a16:creationId xmlns:a16="http://schemas.microsoft.com/office/drawing/2014/main" id="{1D352309-979B-4FFE-BD06-34CC6E62E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2"/>
              <a:ext cx="768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47149" name="Rectangle 13">
            <a:extLst>
              <a:ext uri="{FF2B5EF4-FFF2-40B4-BE49-F238E27FC236}">
                <a16:creationId xmlns:a16="http://schemas.microsoft.com/office/drawing/2014/main" id="{EC36841D-BE19-4B3E-A32B-CA4BF9980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819400"/>
            <a:ext cx="304800" cy="457200"/>
          </a:xfrm>
          <a:prstGeom prst="rect">
            <a:avLst/>
          </a:prstGeom>
          <a:noFill/>
          <a:ln w="571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 b="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0DF1FE54-C380-4578-8279-298E6116060F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819400"/>
            <a:ext cx="4572000" cy="2514600"/>
            <a:chOff x="576" y="1776"/>
            <a:chExt cx="2880" cy="1584"/>
          </a:xfrm>
        </p:grpSpPr>
        <p:sp>
          <p:nvSpPr>
            <p:cNvPr id="21518" name="Rectangle 15">
              <a:extLst>
                <a:ext uri="{FF2B5EF4-FFF2-40B4-BE49-F238E27FC236}">
                  <a16:creationId xmlns:a16="http://schemas.microsoft.com/office/drawing/2014/main" id="{95E35724-CAE7-4B68-B21E-231CE1EE6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776"/>
              <a:ext cx="1008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9" name="Rectangle 16">
              <a:extLst>
                <a:ext uri="{FF2B5EF4-FFF2-40B4-BE49-F238E27FC236}">
                  <a16:creationId xmlns:a16="http://schemas.microsoft.com/office/drawing/2014/main" id="{AE2FC88C-A04F-4D87-B7DA-958C3E43A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120"/>
              <a:ext cx="912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0D9C4723-4B03-4E69-8030-EF691D63E666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819400"/>
            <a:ext cx="4800600" cy="2514600"/>
            <a:chOff x="720" y="1776"/>
            <a:chExt cx="3024" cy="1584"/>
          </a:xfrm>
        </p:grpSpPr>
        <p:sp>
          <p:nvSpPr>
            <p:cNvPr id="21515" name="Rectangle 18">
              <a:extLst>
                <a:ext uri="{FF2B5EF4-FFF2-40B4-BE49-F238E27FC236}">
                  <a16:creationId xmlns:a16="http://schemas.microsoft.com/office/drawing/2014/main" id="{D2115637-E11B-4A6B-96F4-2391FA0A0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776"/>
              <a:ext cx="288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6" name="Rectangle 19">
              <a:extLst>
                <a:ext uri="{FF2B5EF4-FFF2-40B4-BE49-F238E27FC236}">
                  <a16:creationId xmlns:a16="http://schemas.microsoft.com/office/drawing/2014/main" id="{DFCA014F-4A3A-4C8A-B393-5EAFC50CA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20"/>
              <a:ext cx="720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7" name="Rectangle 20">
              <a:extLst>
                <a:ext uri="{FF2B5EF4-FFF2-40B4-BE49-F238E27FC236}">
                  <a16:creationId xmlns:a16="http://schemas.microsoft.com/office/drawing/2014/main" id="{231D1BDE-8084-4C0C-99B2-0EDEBEE32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112"/>
              <a:ext cx="672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1" grpId="0" animBg="1" autoUpdateAnimBg="0"/>
      <p:bldP spid="3471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>
            <a:extLst>
              <a:ext uri="{FF2B5EF4-FFF2-40B4-BE49-F238E27FC236}">
                <a16:creationId xmlns:a16="http://schemas.microsoft.com/office/drawing/2014/main" id="{78224447-6100-4646-977D-E5414850D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644525"/>
            <a:ext cx="7797800" cy="839788"/>
          </a:xfrm>
        </p:spPr>
        <p:txBody>
          <a:bodyPr/>
          <a:lstStyle/>
          <a:p>
            <a:pPr>
              <a:defRPr/>
            </a:pPr>
            <a:r>
              <a:rPr lang="en-US" altLang="zh-CN" dirty="0" err="1">
                <a:solidFill>
                  <a:srgbClr val="880000"/>
                </a:solidFill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rgbClr val="880000"/>
                </a:solidFill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函数</a:t>
            </a:r>
            <a:r>
              <a:rPr lang="en-US" altLang="zh-CN" dirty="0">
                <a:ea typeface="宋体" pitchFamily="2" charset="-122"/>
              </a:rPr>
              <a:t> – </a:t>
            </a:r>
            <a:r>
              <a:rPr lang="zh-CN" altLang="en-US" dirty="0">
                <a:ea typeface="宋体" pitchFamily="2" charset="-122"/>
              </a:rPr>
              <a:t>浮点数输出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CCD732E2-A589-4FC0-854C-77C50DC96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524000"/>
            <a:ext cx="75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/>
            </a:pPr>
            <a:r>
              <a:rPr kumimoji="0" lang="zh-CN" altLang="en-US" sz="2400" dirty="0">
                <a:solidFill>
                  <a:schemeClr val="tx1"/>
                </a:solidFill>
              </a:rPr>
              <a:t>格式</a:t>
            </a:r>
            <a:r>
              <a:rPr kumimoji="0" lang="en-US" altLang="zh-CN" sz="2400" dirty="0">
                <a:solidFill>
                  <a:schemeClr val="tx1"/>
                </a:solidFill>
              </a:rPr>
              <a:t>: </a:t>
            </a:r>
            <a:r>
              <a:rPr kumimoji="0" lang="en-US" altLang="zh-CN" sz="2800" b="1" dirty="0">
                <a:solidFill>
                  <a:srgbClr val="FC290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%f</a:t>
            </a:r>
            <a:r>
              <a:rPr kumimoji="0" lang="en-US" altLang="zh-CN" sz="2800" dirty="0">
                <a:solidFill>
                  <a:schemeClr val="tx1"/>
                </a:solidFill>
              </a:rPr>
              <a:t> 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/>
            </a:pPr>
            <a:r>
              <a:rPr kumimoji="0" lang="zh-CN" altLang="en-US" sz="2400" dirty="0">
                <a:solidFill>
                  <a:schemeClr val="tx1"/>
                </a:solidFill>
              </a:rPr>
              <a:t>通用格式</a:t>
            </a:r>
            <a:r>
              <a:rPr kumimoji="0" lang="en-US" altLang="zh-CN" sz="2400" dirty="0">
                <a:solidFill>
                  <a:schemeClr val="tx1"/>
                </a:solidFill>
              </a:rPr>
              <a:t>:</a:t>
            </a:r>
          </a:p>
          <a:p>
            <a:pPr marL="1027113" lvl="1" indent="-455613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0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kumimoji="0" lang="en-US" altLang="zh-CN" sz="2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%</a:t>
            </a:r>
            <a:r>
              <a:rPr kumimoji="0"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[&lt;</a:t>
            </a:r>
            <a:r>
              <a:rPr kumimoji="0"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最小域宽</a:t>
            </a:r>
            <a:r>
              <a:rPr kumimoji="0"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 . &lt;</a:t>
            </a:r>
            <a:r>
              <a:rPr kumimoji="0"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小数位数</a:t>
            </a:r>
            <a:r>
              <a:rPr kumimoji="0"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&gt;]</a:t>
            </a:r>
            <a:r>
              <a:rPr kumimoji="0" lang="en-US" altLang="zh-CN" sz="2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BC84C011-DEBE-4519-B413-2EA628BF5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971800"/>
            <a:ext cx="7543800" cy="17526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marL="342900" indent="-3429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69863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0" lang="zh-CN" altLang="en-US" sz="3000" b="1">
                <a:solidFill>
                  <a:schemeClr val="tx1"/>
                </a:solidFill>
              </a:rPr>
              <a:t>例</a:t>
            </a:r>
            <a:r>
              <a:rPr kumimoji="0" lang="en-US" altLang="zh-CN" sz="3000" b="1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0" lang="en-US" altLang="zh-CN" sz="2800" b="1">
                <a:solidFill>
                  <a:schemeClr val="tx1"/>
                </a:solidFill>
              </a:rPr>
              <a:t>printf("Value is:%10.4f", 32.6784728); </a:t>
            </a:r>
          </a:p>
          <a:p>
            <a:pPr lvl="1" eaLnBrk="1" hangingPunct="1">
              <a:lnSpc>
                <a:spcPct val="60000"/>
              </a:lnSpc>
              <a:spcBef>
                <a:spcPct val="20000"/>
              </a:spcBef>
            </a:pPr>
            <a:endParaRPr kumimoji="0" lang="en-US" altLang="zh-CN" sz="2800" b="1">
              <a:solidFill>
                <a:schemeClr val="tx1"/>
              </a:solidFill>
            </a:endParaRPr>
          </a:p>
          <a:p>
            <a:pPr lvl="1" eaLnBrk="1" hangingPunct="1">
              <a:spcBef>
                <a:spcPct val="20000"/>
              </a:spcBef>
            </a:pPr>
            <a:endParaRPr kumimoji="0" lang="zh-CN" altLang="en-US" sz="2400" b="1">
              <a:solidFill>
                <a:schemeClr val="tx1"/>
              </a:solidFill>
            </a:endParaRPr>
          </a:p>
        </p:txBody>
      </p:sp>
      <p:sp>
        <p:nvSpPr>
          <p:cNvPr id="351237" name="Text Box 5">
            <a:extLst>
              <a:ext uri="{FF2B5EF4-FFF2-40B4-BE49-F238E27FC236}">
                <a16:creationId xmlns:a16="http://schemas.microsoft.com/office/drawing/2014/main" id="{BCBC3612-7541-46EF-90E3-7DACF7FEE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953000"/>
            <a:ext cx="7543800" cy="13112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Value is:   32.6785</a:t>
            </a:r>
            <a:endParaRPr kumimoji="0"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zh-CN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2534" name="组合 6">
            <a:extLst>
              <a:ext uri="{FF2B5EF4-FFF2-40B4-BE49-F238E27FC236}">
                <a16:creationId xmlns:a16="http://schemas.microsoft.com/office/drawing/2014/main" id="{D30333F6-780D-4912-835B-EEE9CE3C4903}"/>
              </a:ext>
            </a:extLst>
          </p:cNvPr>
          <p:cNvGrpSpPr>
            <a:grpSpLocks/>
          </p:cNvGrpSpPr>
          <p:nvPr/>
        </p:nvGrpSpPr>
        <p:grpSpPr bwMode="auto">
          <a:xfrm>
            <a:off x="2616200" y="3733800"/>
            <a:ext cx="2794000" cy="1676400"/>
            <a:chOff x="2615547" y="3733800"/>
            <a:chExt cx="2794653" cy="1676400"/>
          </a:xfrm>
        </p:grpSpPr>
        <p:sp>
          <p:nvSpPr>
            <p:cNvPr id="22547" name="Rectangle 7">
              <a:extLst>
                <a:ext uri="{FF2B5EF4-FFF2-40B4-BE49-F238E27FC236}">
                  <a16:creationId xmlns:a16="http://schemas.microsoft.com/office/drawing/2014/main" id="{61DAB099-A6F4-4990-BB5D-CB26971DA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202" y="3733800"/>
              <a:ext cx="1347998" cy="45720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48" name="Rectangle 8">
              <a:extLst>
                <a:ext uri="{FF2B5EF4-FFF2-40B4-BE49-F238E27FC236}">
                  <a16:creationId xmlns:a16="http://schemas.microsoft.com/office/drawing/2014/main" id="{46DD8746-7A98-4B94-84A9-49DE47868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5547" y="4953000"/>
              <a:ext cx="1413455" cy="45720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535" name="组合 7">
            <a:extLst>
              <a:ext uri="{FF2B5EF4-FFF2-40B4-BE49-F238E27FC236}">
                <a16:creationId xmlns:a16="http://schemas.microsoft.com/office/drawing/2014/main" id="{C04252E2-8BEF-48B6-8D2B-165A8CDF807B}"/>
              </a:ext>
            </a:extLst>
          </p:cNvPr>
          <p:cNvGrpSpPr>
            <a:grpSpLocks/>
          </p:cNvGrpSpPr>
          <p:nvPr/>
        </p:nvGrpSpPr>
        <p:grpSpPr bwMode="auto">
          <a:xfrm>
            <a:off x="4029075" y="3733800"/>
            <a:ext cx="4581525" cy="1676400"/>
            <a:chOff x="4029033" y="3733800"/>
            <a:chExt cx="4581567" cy="1676400"/>
          </a:xfrm>
        </p:grpSpPr>
        <p:sp>
          <p:nvSpPr>
            <p:cNvPr id="22544" name="Rectangle 10">
              <a:extLst>
                <a:ext uri="{FF2B5EF4-FFF2-40B4-BE49-F238E27FC236}">
                  <a16:creationId xmlns:a16="http://schemas.microsoft.com/office/drawing/2014/main" id="{F9F3B375-57C8-4A60-8EF7-B3B8ADDF6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3733800"/>
              <a:ext cx="1219200" cy="45720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45" name="Rectangle 11">
              <a:extLst>
                <a:ext uri="{FF2B5EF4-FFF2-40B4-BE49-F238E27FC236}">
                  <a16:creationId xmlns:a16="http://schemas.microsoft.com/office/drawing/2014/main" id="{9EA490E4-12DF-46F6-98C6-4DDFD9788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33" y="4953000"/>
              <a:ext cx="1605363" cy="45720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46" name="Rectangle 12">
              <a:extLst>
                <a:ext uri="{FF2B5EF4-FFF2-40B4-BE49-F238E27FC236}">
                  <a16:creationId xmlns:a16="http://schemas.microsoft.com/office/drawing/2014/main" id="{2505ED2A-AC25-4E31-92B3-89CCBBA34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33800"/>
              <a:ext cx="1828800" cy="45720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536" name="组合 5">
            <a:extLst>
              <a:ext uri="{FF2B5EF4-FFF2-40B4-BE49-F238E27FC236}">
                <a16:creationId xmlns:a16="http://schemas.microsoft.com/office/drawing/2014/main" id="{96EC6ED6-A5BF-4FB7-9880-2B69E7FCD51C}"/>
              </a:ext>
            </a:extLst>
          </p:cNvPr>
          <p:cNvGrpSpPr>
            <a:grpSpLocks/>
          </p:cNvGrpSpPr>
          <p:nvPr/>
        </p:nvGrpSpPr>
        <p:grpSpPr bwMode="auto">
          <a:xfrm>
            <a:off x="3751263" y="5057775"/>
            <a:ext cx="2590800" cy="995363"/>
            <a:chOff x="3751447" y="5057165"/>
            <a:chExt cx="2590800" cy="995363"/>
          </a:xfrm>
        </p:grpSpPr>
        <p:sp>
          <p:nvSpPr>
            <p:cNvPr id="22540" name="Text Box 14">
              <a:extLst>
                <a:ext uri="{FF2B5EF4-FFF2-40B4-BE49-F238E27FC236}">
                  <a16:creationId xmlns:a16="http://schemas.microsoft.com/office/drawing/2014/main" id="{C41CD90A-0789-433C-836A-95F0B67D4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1447" y="5590565"/>
              <a:ext cx="25908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rgbClr val="FFFF00"/>
                  </a:solidFill>
                  <a:latin typeface="Times New Roman" panose="02020603050405020304" pitchFamily="18" charset="0"/>
                </a:rPr>
                <a:t>10 </a:t>
              </a:r>
              <a:r>
                <a:rPr kumimoji="0" lang="zh-CN" altLang="en-US" sz="2400">
                  <a:solidFill>
                    <a:srgbClr val="FFFF00"/>
                  </a:solidFill>
                  <a:latin typeface="Times New Roman" panose="02020603050405020304" pitchFamily="18" charset="0"/>
                </a:rPr>
                <a:t>个字符长度</a:t>
              </a:r>
              <a:endParaRPr kumimoji="0" lang="en-US" altLang="zh-CN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41" name="Line 15">
              <a:extLst>
                <a:ext uri="{FF2B5EF4-FFF2-40B4-BE49-F238E27FC236}">
                  <a16:creationId xmlns:a16="http://schemas.microsoft.com/office/drawing/2014/main" id="{701119ED-F288-406D-B14E-39EA7C5B6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033" y="5590565"/>
              <a:ext cx="160538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2" name="Line 16">
              <a:extLst>
                <a:ext uri="{FF2B5EF4-FFF2-40B4-BE49-F238E27FC236}">
                  <a16:creationId xmlns:a16="http://schemas.microsoft.com/office/drawing/2014/main" id="{B781AB31-13D0-48A8-850E-A2EFCAB5C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4413" y="5057165"/>
              <a:ext cx="0" cy="45720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3" name="Line 17">
              <a:extLst>
                <a:ext uri="{FF2B5EF4-FFF2-40B4-BE49-F238E27FC236}">
                  <a16:creationId xmlns:a16="http://schemas.microsoft.com/office/drawing/2014/main" id="{E8BFBE40-E225-4E33-B905-04FD317B5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033" y="5057165"/>
              <a:ext cx="0" cy="45720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8">
            <a:extLst>
              <a:ext uri="{FF2B5EF4-FFF2-40B4-BE49-F238E27FC236}">
                <a16:creationId xmlns:a16="http://schemas.microsoft.com/office/drawing/2014/main" id="{98168235-9C11-4812-BF54-12C7F4EEFDD1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256088"/>
            <a:ext cx="1447800" cy="533400"/>
            <a:chOff x="1488" y="2688"/>
            <a:chExt cx="912" cy="336"/>
          </a:xfrm>
        </p:grpSpPr>
        <p:sp>
          <p:nvSpPr>
            <p:cNvPr id="22538" name="Line 19">
              <a:extLst>
                <a:ext uri="{FF2B5EF4-FFF2-40B4-BE49-F238E27FC236}">
                  <a16:creationId xmlns:a16="http://schemas.microsoft.com/office/drawing/2014/main" id="{71817D1C-8D2D-4BB7-B606-62027CB53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024"/>
              <a:ext cx="384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39" name="Text Box 20">
              <a:extLst>
                <a:ext uri="{FF2B5EF4-FFF2-40B4-BE49-F238E27FC236}">
                  <a16:creationId xmlns:a16="http://schemas.microsoft.com/office/drawing/2014/main" id="{C4B047EE-4859-437F-B999-CDD18083D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688"/>
              <a:ext cx="9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rgbClr val="0033CC"/>
                  </a:solidFill>
                  <a:latin typeface="Times New Roman" panose="02020603050405020304" pitchFamily="18" charset="0"/>
                </a:rPr>
                <a:t>4 digits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DEE12680-D0F4-466E-882E-7D0BE137C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solidFill>
                  <a:srgbClr val="880000"/>
                </a:solidFill>
                <a:ea typeface="宋体" pitchFamily="2" charset="-122"/>
              </a:rPr>
              <a:t>printf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函数</a:t>
            </a:r>
            <a:r>
              <a:rPr lang="en-US" altLang="zh-CN" dirty="0">
                <a:ea typeface="宋体" pitchFamily="2" charset="-122"/>
              </a:rPr>
              <a:t> – </a:t>
            </a:r>
            <a:r>
              <a:rPr lang="zh-CN" altLang="en-US" dirty="0">
                <a:ea typeface="宋体" pitchFamily="2" charset="-122"/>
              </a:rPr>
              <a:t>浮点数输出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117F6783-B49C-4027-91EF-5C56E3091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05000"/>
            <a:ext cx="7543800" cy="17526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marL="342900" indent="-3429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69863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0" lang="zh-CN" altLang="en-US" sz="3000" b="1">
                <a:solidFill>
                  <a:schemeClr val="tx1"/>
                </a:solidFill>
              </a:rPr>
              <a:t>例</a:t>
            </a:r>
            <a:r>
              <a:rPr kumimoji="0" lang="en-US" altLang="zh-CN" sz="3000" b="1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0" lang="en-US" altLang="zh-CN" sz="2800" b="1">
                <a:solidFill>
                  <a:schemeClr val="tx1"/>
                </a:solidFill>
              </a:rPr>
              <a:t>printf("Value is:%10f", 32.6784728); </a:t>
            </a:r>
          </a:p>
          <a:p>
            <a:pPr lvl="1" eaLnBrk="1" hangingPunct="1">
              <a:lnSpc>
                <a:spcPct val="60000"/>
              </a:lnSpc>
              <a:spcBef>
                <a:spcPct val="20000"/>
              </a:spcBef>
            </a:pPr>
            <a:endParaRPr kumimoji="0" lang="zh-CN" altLang="en-US" sz="2800" b="1">
              <a:solidFill>
                <a:schemeClr val="tx1"/>
              </a:solidFill>
            </a:endParaRPr>
          </a:p>
        </p:txBody>
      </p:sp>
      <p:sp>
        <p:nvSpPr>
          <p:cNvPr id="352260" name="Text Box 4">
            <a:extLst>
              <a:ext uri="{FF2B5EF4-FFF2-40B4-BE49-F238E27FC236}">
                <a16:creationId xmlns:a16="http://schemas.microsoft.com/office/drawing/2014/main" id="{13770C7B-409A-4F70-9CA8-EF005D9F5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86200"/>
            <a:ext cx="7543800" cy="2286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Value is:   32.678473</a:t>
            </a:r>
            <a:r>
              <a:rPr kumimoji="0" lang="en-US" altLang="zh-CN" sz="200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zh-CN" sz="20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zh-CN" sz="20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zh-CN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7AE2CD74-826C-4A56-B4E2-3DCD7CA16959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667000"/>
            <a:ext cx="2743200" cy="1676400"/>
            <a:chOff x="720" y="1680"/>
            <a:chExt cx="1728" cy="1056"/>
          </a:xfrm>
        </p:grpSpPr>
        <p:sp>
          <p:nvSpPr>
            <p:cNvPr id="23570" name="Rectangle 6">
              <a:extLst>
                <a:ext uri="{FF2B5EF4-FFF2-40B4-BE49-F238E27FC236}">
                  <a16:creationId xmlns:a16="http://schemas.microsoft.com/office/drawing/2014/main" id="{2967F5ED-A945-4738-943F-C6960E72D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680"/>
              <a:ext cx="864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71" name="Rectangle 7">
              <a:extLst>
                <a:ext uri="{FF2B5EF4-FFF2-40B4-BE49-F238E27FC236}">
                  <a16:creationId xmlns:a16="http://schemas.microsoft.com/office/drawing/2014/main" id="{178A7562-0829-4C6B-A175-D83226AC8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448"/>
              <a:ext cx="768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86E49E1C-C3C2-4707-8619-A2F5B3477908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667000"/>
            <a:ext cx="4419600" cy="1676400"/>
            <a:chOff x="1488" y="1680"/>
            <a:chExt cx="2784" cy="1056"/>
          </a:xfrm>
        </p:grpSpPr>
        <p:sp>
          <p:nvSpPr>
            <p:cNvPr id="23567" name="Rectangle 9">
              <a:extLst>
                <a:ext uri="{FF2B5EF4-FFF2-40B4-BE49-F238E27FC236}">
                  <a16:creationId xmlns:a16="http://schemas.microsoft.com/office/drawing/2014/main" id="{0FCC6042-D5C6-4CC8-B49D-CF685B992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80"/>
              <a:ext cx="576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68" name="Rectangle 10">
              <a:extLst>
                <a:ext uri="{FF2B5EF4-FFF2-40B4-BE49-F238E27FC236}">
                  <a16:creationId xmlns:a16="http://schemas.microsoft.com/office/drawing/2014/main" id="{4CE8B721-8989-4CA5-9C1A-DF4D9E3FA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448"/>
              <a:ext cx="960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69" name="Rectangle 11">
              <a:extLst>
                <a:ext uri="{FF2B5EF4-FFF2-40B4-BE49-F238E27FC236}">
                  <a16:creationId xmlns:a16="http://schemas.microsoft.com/office/drawing/2014/main" id="{7D61B827-F44D-41B5-AAB7-5899F57F0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680"/>
              <a:ext cx="1152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6A78A139-08DB-4E46-8816-69CF1BCC49EC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962400"/>
            <a:ext cx="2514600" cy="995363"/>
            <a:chOff x="1200" y="2496"/>
            <a:chExt cx="1344" cy="627"/>
          </a:xfrm>
        </p:grpSpPr>
        <p:sp>
          <p:nvSpPr>
            <p:cNvPr id="23563" name="Text Box 13">
              <a:extLst>
                <a:ext uri="{FF2B5EF4-FFF2-40B4-BE49-F238E27FC236}">
                  <a16:creationId xmlns:a16="http://schemas.microsoft.com/office/drawing/2014/main" id="{F79D6955-AC2E-4799-B30C-4E05A69F7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32"/>
              <a:ext cx="13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rgbClr val="FFFF00"/>
                  </a:solidFill>
                  <a:latin typeface="Times New Roman" panose="02020603050405020304" pitchFamily="18" charset="0"/>
                </a:rPr>
                <a:t>10 </a:t>
              </a:r>
              <a:r>
                <a:rPr kumimoji="0" lang="zh-CN" altLang="en-US" sz="2400">
                  <a:solidFill>
                    <a:srgbClr val="FFFF00"/>
                  </a:solidFill>
                  <a:latin typeface="Times New Roman" panose="02020603050405020304" pitchFamily="18" charset="0"/>
                </a:rPr>
                <a:t>个字符长度</a:t>
              </a:r>
              <a:endParaRPr kumimoji="0" lang="en-US" altLang="zh-CN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64" name="Line 14">
              <a:extLst>
                <a:ext uri="{FF2B5EF4-FFF2-40B4-BE49-F238E27FC236}">
                  <a16:creationId xmlns:a16="http://schemas.microsoft.com/office/drawing/2014/main" id="{37A0E7B2-7EB9-4674-90FD-5986A04DD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832"/>
              <a:ext cx="86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5" name="Line 15">
              <a:extLst>
                <a:ext uri="{FF2B5EF4-FFF2-40B4-BE49-F238E27FC236}">
                  <a16:creationId xmlns:a16="http://schemas.microsoft.com/office/drawing/2014/main" id="{07562646-5920-4471-BE4D-F999C38A6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496"/>
              <a:ext cx="0" cy="28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6" name="Line 16">
              <a:extLst>
                <a:ext uri="{FF2B5EF4-FFF2-40B4-BE49-F238E27FC236}">
                  <a16:creationId xmlns:a16="http://schemas.microsoft.com/office/drawing/2014/main" id="{640FBD02-778B-423B-8076-DEB79F0E1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96"/>
              <a:ext cx="0" cy="28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CD0AF940-5DA6-431F-8B7D-D21F4C5A8CAE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200400"/>
            <a:ext cx="2667000" cy="534988"/>
            <a:chOff x="1488" y="2016"/>
            <a:chExt cx="1680" cy="337"/>
          </a:xfrm>
        </p:grpSpPr>
        <p:sp>
          <p:nvSpPr>
            <p:cNvPr id="23561" name="Line 18">
              <a:extLst>
                <a:ext uri="{FF2B5EF4-FFF2-40B4-BE49-F238E27FC236}">
                  <a16:creationId xmlns:a16="http://schemas.microsoft.com/office/drawing/2014/main" id="{3995D509-4C78-4CB4-AD40-E4DF1D095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352"/>
              <a:ext cx="515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2" name="Text Box 19">
              <a:extLst>
                <a:ext uri="{FF2B5EF4-FFF2-40B4-BE49-F238E27FC236}">
                  <a16:creationId xmlns:a16="http://schemas.microsoft.com/office/drawing/2014/main" id="{DFB33942-1A3D-4C17-8672-46769D8BE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016"/>
              <a:ext cx="1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rgbClr val="0033CC"/>
                  </a:solidFill>
                  <a:latin typeface="Times New Roman" panose="02020603050405020304" pitchFamily="18" charset="0"/>
                </a:rPr>
                <a:t>6 digits (default)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DCB4F753-E853-4E88-9686-ECE513917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本章学习内容</a:t>
            </a: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538726C1-A900-4D95-90E0-78DD3C619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43025" y="1773238"/>
            <a:ext cx="9505950" cy="4322762"/>
          </a:xfrm>
        </p:spPr>
        <p:txBody>
          <a:bodyPr/>
          <a:lstStyle/>
          <a:p>
            <a:pPr marL="533400" indent="-533400">
              <a:defRPr/>
            </a:pPr>
            <a:r>
              <a:rPr lang="en-US" altLang="zh-CN" dirty="0">
                <a:ea typeface="宋体" pitchFamily="2" charset="-122"/>
              </a:rPr>
              <a:t>C</a:t>
            </a:r>
            <a:r>
              <a:rPr lang="zh-CN" altLang="en-US" dirty="0">
                <a:ea typeface="宋体" pitchFamily="2" charset="-122"/>
              </a:rPr>
              <a:t>语句分类</a:t>
            </a:r>
            <a:endParaRPr lang="en-US" altLang="zh-CN" dirty="0">
              <a:ea typeface="宋体" pitchFamily="2" charset="-122"/>
            </a:endParaRPr>
          </a:p>
          <a:p>
            <a:pPr marL="533400" indent="-533400">
              <a:defRPr/>
            </a:pPr>
            <a:r>
              <a:rPr lang="zh-CN" altLang="en-US" dirty="0">
                <a:ea typeface="宋体" pitchFamily="2" charset="-122"/>
              </a:rPr>
              <a:t>字符输入函数</a:t>
            </a:r>
            <a:r>
              <a:rPr lang="en-US" altLang="zh-CN" dirty="0" err="1">
                <a:ea typeface="宋体" pitchFamily="2" charset="-122"/>
              </a:rPr>
              <a:t>getchar</a:t>
            </a:r>
            <a:r>
              <a:rPr lang="en-US" altLang="zh-CN" dirty="0">
                <a:ea typeface="宋体" pitchFamily="2" charset="-122"/>
              </a:rPr>
              <a:t>()/</a:t>
            </a:r>
            <a:r>
              <a:rPr lang="zh-CN" altLang="en-US" dirty="0">
                <a:ea typeface="宋体" pitchFamily="2" charset="-122"/>
              </a:rPr>
              <a:t>字符输出函数</a:t>
            </a:r>
            <a:r>
              <a:rPr lang="en-US" altLang="zh-CN" dirty="0" err="1">
                <a:ea typeface="宋体" pitchFamily="2" charset="-122"/>
              </a:rPr>
              <a:t>putchar</a:t>
            </a:r>
            <a:r>
              <a:rPr lang="en-US" altLang="zh-CN" dirty="0">
                <a:ea typeface="宋体" pitchFamily="2" charset="-122"/>
              </a:rPr>
              <a:t>()</a:t>
            </a:r>
          </a:p>
          <a:p>
            <a:pPr marL="533400" indent="-533400">
              <a:defRPr/>
            </a:pPr>
            <a:r>
              <a:rPr lang="zh-CN" altLang="en-US" dirty="0">
                <a:ea typeface="宋体" pitchFamily="2" charset="-122"/>
              </a:rPr>
              <a:t>格式输出函数</a:t>
            </a:r>
            <a:r>
              <a:rPr lang="en-US" altLang="zh-CN" dirty="0" err="1">
                <a:ea typeface="宋体" pitchFamily="2" charset="-122"/>
              </a:rPr>
              <a:t>printf</a:t>
            </a:r>
            <a:r>
              <a:rPr lang="en-US" altLang="zh-CN" dirty="0">
                <a:ea typeface="宋体" pitchFamily="2" charset="-122"/>
              </a:rPr>
              <a:t>()/</a:t>
            </a:r>
            <a:r>
              <a:rPr lang="zh-CN" altLang="en-US" dirty="0">
                <a:ea typeface="宋体" pitchFamily="2" charset="-122"/>
              </a:rPr>
              <a:t>格式输入函数</a:t>
            </a:r>
            <a:r>
              <a:rPr lang="en-US" altLang="zh-CN" dirty="0" err="1">
                <a:ea typeface="宋体" pitchFamily="2" charset="-122"/>
              </a:rPr>
              <a:t>scanf</a:t>
            </a:r>
            <a:r>
              <a:rPr lang="en-US" altLang="zh-CN" dirty="0">
                <a:ea typeface="宋体" pitchFamily="2" charset="-122"/>
              </a:rPr>
              <a:t>()</a:t>
            </a:r>
          </a:p>
          <a:p>
            <a:pPr marL="533400" indent="-533400">
              <a:defRPr/>
            </a:pPr>
            <a:r>
              <a:rPr lang="zh-CN" altLang="en-US" u="sng" dirty="0">
                <a:latin typeface="Times New Roman" pitchFamily="18" charset="0"/>
                <a:ea typeface="宋体" pitchFamily="2" charset="-122"/>
              </a:rPr>
              <a:t>训练</a:t>
            </a:r>
            <a:r>
              <a:rPr lang="en-US" altLang="zh-CN" u="sng" dirty="0">
                <a:latin typeface="Times New Roman" pitchFamily="18" charset="0"/>
                <a:ea typeface="宋体" pitchFamily="2" charset="-122"/>
              </a:rPr>
              <a:t>:</a:t>
            </a:r>
          </a:p>
          <a:p>
            <a:pPr marL="1022350" lvl="1" indent="-457200">
              <a:defRPr/>
            </a:pP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开发一个包含输入和输出的程序</a:t>
            </a:r>
            <a:endParaRPr lang="en-US" altLang="zh-CN" dirty="0">
              <a:solidFill>
                <a:schemeClr val="hlink"/>
              </a:solidFill>
              <a:latin typeface="Times New Roman" pitchFamily="18" charset="0"/>
              <a:ea typeface="宋体" pitchFamily="2" charset="-122"/>
            </a:endParaRPr>
          </a:p>
          <a:p>
            <a:pPr marL="533400" indent="-533400">
              <a:defRPr/>
            </a:pPr>
            <a:endParaRPr lang="en-US" altLang="zh-CN" dirty="0">
              <a:solidFill>
                <a:schemeClr val="hlink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65D29A34-F3FB-4437-B923-B83D4A91C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solidFill>
                  <a:srgbClr val="880000"/>
                </a:solidFill>
                <a:ea typeface="宋体" pitchFamily="2" charset="-122"/>
              </a:rPr>
              <a:t>printf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函数</a:t>
            </a:r>
            <a:r>
              <a:rPr lang="en-US" altLang="zh-CN" dirty="0">
                <a:ea typeface="宋体" pitchFamily="2" charset="-122"/>
              </a:rPr>
              <a:t> – </a:t>
            </a:r>
            <a:r>
              <a:rPr lang="zh-CN" altLang="en-US" dirty="0">
                <a:ea typeface="宋体" pitchFamily="2" charset="-122"/>
              </a:rPr>
              <a:t>浮点数输出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F836D4CC-A269-40C0-86FD-9590DAFAD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05000"/>
            <a:ext cx="7543800" cy="17526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marL="342900" indent="-3429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69863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0" lang="zh-CN" altLang="en-US" sz="3000" b="1">
                <a:solidFill>
                  <a:schemeClr val="tx1"/>
                </a:solidFill>
              </a:rPr>
              <a:t>例</a:t>
            </a:r>
            <a:r>
              <a:rPr kumimoji="0" lang="en-US" altLang="zh-CN" sz="3000" b="1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0" lang="en-US" altLang="zh-CN" sz="2800" b="1">
                <a:solidFill>
                  <a:schemeClr val="tx1"/>
                </a:solidFill>
              </a:rPr>
              <a:t>printf("Value is:%10.5f", 32.6784); </a:t>
            </a:r>
          </a:p>
          <a:p>
            <a:pPr lvl="1" eaLnBrk="1" hangingPunct="1">
              <a:lnSpc>
                <a:spcPct val="60000"/>
              </a:lnSpc>
              <a:spcBef>
                <a:spcPct val="20000"/>
              </a:spcBef>
            </a:pPr>
            <a:endParaRPr kumimoji="0" lang="zh-CN" altLang="en-US" sz="2800" b="1">
              <a:solidFill>
                <a:schemeClr val="tx1"/>
              </a:solidFill>
            </a:endParaRPr>
          </a:p>
        </p:txBody>
      </p:sp>
      <p:sp>
        <p:nvSpPr>
          <p:cNvPr id="353284" name="Text Box 4">
            <a:extLst>
              <a:ext uri="{FF2B5EF4-FFF2-40B4-BE49-F238E27FC236}">
                <a16:creationId xmlns:a16="http://schemas.microsoft.com/office/drawing/2014/main" id="{0DC923E2-6F94-46C1-8D09-D1F44E1DF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86200"/>
            <a:ext cx="7543800" cy="23701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Value is:   32.67840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zh-CN" sz="20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zh-CN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C14B0493-EA4D-4354-8CC7-585053275972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667000"/>
            <a:ext cx="2819400" cy="1676400"/>
            <a:chOff x="672" y="1680"/>
            <a:chExt cx="1776" cy="1056"/>
          </a:xfrm>
        </p:grpSpPr>
        <p:sp>
          <p:nvSpPr>
            <p:cNvPr id="24595" name="Rectangle 6">
              <a:extLst>
                <a:ext uri="{FF2B5EF4-FFF2-40B4-BE49-F238E27FC236}">
                  <a16:creationId xmlns:a16="http://schemas.microsoft.com/office/drawing/2014/main" id="{0FEEEC33-41B0-42B9-8510-3DEEE1EAE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680"/>
              <a:ext cx="864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96" name="Rectangle 7">
              <a:extLst>
                <a:ext uri="{FF2B5EF4-FFF2-40B4-BE49-F238E27FC236}">
                  <a16:creationId xmlns:a16="http://schemas.microsoft.com/office/drawing/2014/main" id="{01E1E0DA-1EAC-40E6-9BD9-98BE8835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448"/>
              <a:ext cx="816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E044D58A-8987-4423-99F6-BEDE48498455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667000"/>
            <a:ext cx="4114800" cy="1676400"/>
            <a:chOff x="1488" y="1680"/>
            <a:chExt cx="2592" cy="1056"/>
          </a:xfrm>
        </p:grpSpPr>
        <p:grpSp>
          <p:nvGrpSpPr>
            <p:cNvPr id="24591" name="Group 9">
              <a:extLst>
                <a:ext uri="{FF2B5EF4-FFF2-40B4-BE49-F238E27FC236}">
                  <a16:creationId xmlns:a16="http://schemas.microsoft.com/office/drawing/2014/main" id="{0A9644D2-8D18-426F-A9FD-2DAD63F48C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680"/>
              <a:ext cx="1680" cy="1056"/>
              <a:chOff x="1488" y="1680"/>
              <a:chExt cx="1680" cy="1056"/>
            </a:xfrm>
          </p:grpSpPr>
          <p:sp>
            <p:nvSpPr>
              <p:cNvPr id="24593" name="Rectangle 10">
                <a:extLst>
                  <a:ext uri="{FF2B5EF4-FFF2-40B4-BE49-F238E27FC236}">
                    <a16:creationId xmlns:a16="http://schemas.microsoft.com/office/drawing/2014/main" id="{4FC31242-5140-429C-9F36-03120C897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768" cy="288"/>
              </a:xfrm>
              <a:prstGeom prst="rect">
                <a:avLst/>
              </a:prstGeom>
              <a:noFill/>
              <a:ln w="57150">
                <a:solidFill>
                  <a:srgbClr val="FF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3200" b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94" name="Rectangle 11">
                <a:extLst>
                  <a:ext uri="{FF2B5EF4-FFF2-40B4-BE49-F238E27FC236}">
                    <a16:creationId xmlns:a16="http://schemas.microsoft.com/office/drawing/2014/main" id="{76777860-A1EF-42D3-AD62-8138B7041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448"/>
                <a:ext cx="864" cy="288"/>
              </a:xfrm>
              <a:prstGeom prst="rect">
                <a:avLst/>
              </a:prstGeom>
              <a:noFill/>
              <a:ln w="57150">
                <a:solidFill>
                  <a:srgbClr val="FF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3200" b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4592" name="Rectangle 12">
              <a:extLst>
                <a:ext uri="{FF2B5EF4-FFF2-40B4-BE49-F238E27FC236}">
                  <a16:creationId xmlns:a16="http://schemas.microsoft.com/office/drawing/2014/main" id="{4276320C-153E-4F2F-9495-4B79743F7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680"/>
              <a:ext cx="768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3">
            <a:extLst>
              <a:ext uri="{FF2B5EF4-FFF2-40B4-BE49-F238E27FC236}">
                <a16:creationId xmlns:a16="http://schemas.microsoft.com/office/drawing/2014/main" id="{46D410CD-05A2-44CB-BA2C-B93FFA50B7DA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962400"/>
            <a:ext cx="2590800" cy="995363"/>
            <a:chOff x="1200" y="2496"/>
            <a:chExt cx="1344" cy="627"/>
          </a:xfrm>
        </p:grpSpPr>
        <p:sp>
          <p:nvSpPr>
            <p:cNvPr id="24587" name="Text Box 14">
              <a:extLst>
                <a:ext uri="{FF2B5EF4-FFF2-40B4-BE49-F238E27FC236}">
                  <a16:creationId xmlns:a16="http://schemas.microsoft.com/office/drawing/2014/main" id="{4665BBAF-76DC-43DA-BA75-829E13FDE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32"/>
              <a:ext cx="13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rgbClr val="FFFF00"/>
                  </a:solidFill>
                  <a:latin typeface="Times New Roman" panose="02020603050405020304" pitchFamily="18" charset="0"/>
                </a:rPr>
                <a:t>10 </a:t>
              </a:r>
              <a:r>
                <a:rPr kumimoji="0" lang="zh-CN" altLang="en-US" sz="2400">
                  <a:solidFill>
                    <a:srgbClr val="FFFF00"/>
                  </a:solidFill>
                  <a:latin typeface="Times New Roman" panose="02020603050405020304" pitchFamily="18" charset="0"/>
                </a:rPr>
                <a:t>个字符长度</a:t>
              </a:r>
              <a:endParaRPr kumimoji="0" lang="en-US" altLang="zh-CN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88" name="Line 15">
              <a:extLst>
                <a:ext uri="{FF2B5EF4-FFF2-40B4-BE49-F238E27FC236}">
                  <a16:creationId xmlns:a16="http://schemas.microsoft.com/office/drawing/2014/main" id="{E18319D1-3F56-42BF-9450-C4823A26C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832"/>
              <a:ext cx="768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9" name="Line 16">
              <a:extLst>
                <a:ext uri="{FF2B5EF4-FFF2-40B4-BE49-F238E27FC236}">
                  <a16:creationId xmlns:a16="http://schemas.microsoft.com/office/drawing/2014/main" id="{6B7B323A-C8B7-4C49-8FC6-9FDC9A554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496"/>
              <a:ext cx="0" cy="28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0" name="Line 17">
              <a:extLst>
                <a:ext uri="{FF2B5EF4-FFF2-40B4-BE49-F238E27FC236}">
                  <a16:creationId xmlns:a16="http://schemas.microsoft.com/office/drawing/2014/main" id="{8254FFB3-6C7E-4646-AD54-7D408E2BB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96"/>
              <a:ext cx="0" cy="28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18">
            <a:extLst>
              <a:ext uri="{FF2B5EF4-FFF2-40B4-BE49-F238E27FC236}">
                <a16:creationId xmlns:a16="http://schemas.microsoft.com/office/drawing/2014/main" id="{10435F5A-2012-4EFE-8DCD-9509E98167C5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200400"/>
            <a:ext cx="2743200" cy="533400"/>
            <a:chOff x="1488" y="2016"/>
            <a:chExt cx="1680" cy="336"/>
          </a:xfrm>
        </p:grpSpPr>
        <p:sp>
          <p:nvSpPr>
            <p:cNvPr id="24585" name="Line 19">
              <a:extLst>
                <a:ext uri="{FF2B5EF4-FFF2-40B4-BE49-F238E27FC236}">
                  <a16:creationId xmlns:a16="http://schemas.microsoft.com/office/drawing/2014/main" id="{3573F155-866F-4C4D-89D2-BA2069F09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352"/>
              <a:ext cx="384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6" name="Text Box 20">
              <a:extLst>
                <a:ext uri="{FF2B5EF4-FFF2-40B4-BE49-F238E27FC236}">
                  <a16:creationId xmlns:a16="http://schemas.microsoft.com/office/drawing/2014/main" id="{AF5FAE32-1171-45EA-B357-20226E98B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016"/>
              <a:ext cx="1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rgbClr val="0033CC"/>
                  </a:solidFill>
                  <a:latin typeface="Times New Roman" panose="02020603050405020304" pitchFamily="18" charset="0"/>
                </a:rPr>
                <a:t>5 digits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6993215F-C0DC-45B0-B05F-42E8EC632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05000"/>
            <a:ext cx="7543800" cy="17526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marL="342900" indent="-3429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69863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0" lang="zh-CN" altLang="en-US" sz="3000" b="1">
                <a:solidFill>
                  <a:schemeClr val="tx1"/>
                </a:solidFill>
              </a:rPr>
              <a:t>例</a:t>
            </a:r>
            <a:r>
              <a:rPr kumimoji="0" lang="en-US" altLang="zh-CN" sz="3000" b="1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0" lang="en-US" altLang="zh-CN" sz="2800" b="1">
                <a:solidFill>
                  <a:schemeClr val="tx1"/>
                </a:solidFill>
              </a:rPr>
              <a:t>printf("Value is:%5f", 32.6784728);</a:t>
            </a:r>
            <a:r>
              <a:rPr kumimoji="0" lang="en-US" altLang="zh-CN" sz="2800">
                <a:solidFill>
                  <a:schemeClr val="tx1"/>
                </a:solidFill>
              </a:rPr>
              <a:t> </a:t>
            </a:r>
          </a:p>
          <a:p>
            <a:pPr lvl="1" eaLnBrk="1" hangingPunct="1">
              <a:lnSpc>
                <a:spcPct val="60000"/>
              </a:lnSpc>
              <a:spcBef>
                <a:spcPct val="20000"/>
              </a:spcBef>
            </a:pPr>
            <a:endParaRPr kumimoji="0" lang="en-US" altLang="zh-CN" sz="2800" b="1">
              <a:solidFill>
                <a:schemeClr val="tx1"/>
              </a:solidFill>
            </a:endParaRPr>
          </a:p>
          <a:p>
            <a:pPr lvl="1" eaLnBrk="1" hangingPunct="1">
              <a:spcBef>
                <a:spcPct val="20000"/>
              </a:spcBef>
            </a:pPr>
            <a:endParaRPr kumimoji="0" lang="zh-CN" altLang="en-US" sz="2400" b="1">
              <a:solidFill>
                <a:schemeClr val="tx1"/>
              </a:solidFill>
            </a:endParaRPr>
          </a:p>
        </p:txBody>
      </p:sp>
      <p:sp>
        <p:nvSpPr>
          <p:cNvPr id="354307" name="Text Box 3">
            <a:extLst>
              <a:ext uri="{FF2B5EF4-FFF2-40B4-BE49-F238E27FC236}">
                <a16:creationId xmlns:a16="http://schemas.microsoft.com/office/drawing/2014/main" id="{2B4172E6-6924-4924-B2BD-6897F52B6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86200"/>
            <a:ext cx="7543800" cy="22558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Value is:32.678473</a:t>
            </a:r>
            <a:r>
              <a:rPr kumimoji="0" lang="en-US" altLang="zh-CN" sz="200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zh-CN" sz="20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zh-CN" sz="20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zh-CN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90920B8-120E-404D-B0F6-6AF5B07822EC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200400"/>
            <a:ext cx="2743200" cy="533400"/>
            <a:chOff x="1488" y="2016"/>
            <a:chExt cx="1680" cy="336"/>
          </a:xfrm>
        </p:grpSpPr>
        <p:sp>
          <p:nvSpPr>
            <p:cNvPr id="25624" name="Line 5">
              <a:extLst>
                <a:ext uri="{FF2B5EF4-FFF2-40B4-BE49-F238E27FC236}">
                  <a16:creationId xmlns:a16="http://schemas.microsoft.com/office/drawing/2014/main" id="{F96E0AE6-D0D2-4839-81C7-418E61BA5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352"/>
              <a:ext cx="480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5" name="Text Box 6">
              <a:extLst>
                <a:ext uri="{FF2B5EF4-FFF2-40B4-BE49-F238E27FC236}">
                  <a16:creationId xmlns:a16="http://schemas.microsoft.com/office/drawing/2014/main" id="{A93B188C-E2E1-44F1-A366-85EFE638F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016"/>
              <a:ext cx="1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rgbClr val="0033CC"/>
                  </a:solidFill>
                  <a:latin typeface="Times New Roman" panose="02020603050405020304" pitchFamily="18" charset="0"/>
                </a:rPr>
                <a:t>6 digits (default)</a:t>
              </a:r>
            </a:p>
          </p:txBody>
        </p:sp>
      </p:grpSp>
      <p:sp>
        <p:nvSpPr>
          <p:cNvPr id="354311" name="Rectangle 7">
            <a:extLst>
              <a:ext uri="{FF2B5EF4-FFF2-40B4-BE49-F238E27FC236}">
                <a16:creationId xmlns:a16="http://schemas.microsoft.com/office/drawing/2014/main" id="{B046FA28-3402-44A0-8C5A-3AD6FF1664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solidFill>
                  <a:srgbClr val="880000"/>
                </a:solidFill>
                <a:ea typeface="宋体" pitchFamily="2" charset="-122"/>
              </a:rPr>
              <a:t>printf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函数</a:t>
            </a:r>
            <a:r>
              <a:rPr lang="en-US" altLang="zh-CN" dirty="0">
                <a:ea typeface="宋体" pitchFamily="2" charset="-122"/>
              </a:rPr>
              <a:t> – </a:t>
            </a:r>
            <a:r>
              <a:rPr lang="zh-CN" altLang="en-US" dirty="0">
                <a:ea typeface="宋体" pitchFamily="2" charset="-122"/>
              </a:rPr>
              <a:t>浮点数输出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11EFDD1-6052-4E79-B7ED-6A28A8E508CA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2667000"/>
            <a:ext cx="2743200" cy="1676400"/>
            <a:chOff x="720" y="1680"/>
            <a:chExt cx="1728" cy="1056"/>
          </a:xfrm>
        </p:grpSpPr>
        <p:sp>
          <p:nvSpPr>
            <p:cNvPr id="25622" name="Rectangle 9">
              <a:extLst>
                <a:ext uri="{FF2B5EF4-FFF2-40B4-BE49-F238E27FC236}">
                  <a16:creationId xmlns:a16="http://schemas.microsoft.com/office/drawing/2014/main" id="{5F6D686E-1BEE-4A68-885E-6657D9B1F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680"/>
              <a:ext cx="864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23" name="Rectangle 10">
              <a:extLst>
                <a:ext uri="{FF2B5EF4-FFF2-40B4-BE49-F238E27FC236}">
                  <a16:creationId xmlns:a16="http://schemas.microsoft.com/office/drawing/2014/main" id="{92F39AAD-E06B-4157-A5B0-510D068BB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448"/>
              <a:ext cx="768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E5A9F1B9-E45C-43B9-9296-DCC22F31B7F2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667000"/>
            <a:ext cx="4343400" cy="1676400"/>
            <a:chOff x="1440" y="1680"/>
            <a:chExt cx="2736" cy="1056"/>
          </a:xfrm>
        </p:grpSpPr>
        <p:sp>
          <p:nvSpPr>
            <p:cNvPr id="25619" name="Rectangle 12">
              <a:extLst>
                <a:ext uri="{FF2B5EF4-FFF2-40B4-BE49-F238E27FC236}">
                  <a16:creationId xmlns:a16="http://schemas.microsoft.com/office/drawing/2014/main" id="{7A99A075-CF60-426F-A984-34CB6E045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80"/>
              <a:ext cx="480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20" name="Rectangle 13">
              <a:extLst>
                <a:ext uri="{FF2B5EF4-FFF2-40B4-BE49-F238E27FC236}">
                  <a16:creationId xmlns:a16="http://schemas.microsoft.com/office/drawing/2014/main" id="{FE36E10B-FCC3-4461-B71A-EEC893E3F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48"/>
              <a:ext cx="864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21" name="Rectangle 14">
              <a:extLst>
                <a:ext uri="{FF2B5EF4-FFF2-40B4-BE49-F238E27FC236}">
                  <a16:creationId xmlns:a16="http://schemas.microsoft.com/office/drawing/2014/main" id="{F9B6F54D-D3C6-4A85-9CF0-A73615241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680"/>
              <a:ext cx="1104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5B3D0C-8BAF-41E6-908C-38847FA47A5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962400"/>
            <a:ext cx="2514600" cy="995363"/>
            <a:chOff x="1104" y="2496"/>
            <a:chExt cx="1344" cy="627"/>
          </a:xfrm>
        </p:grpSpPr>
        <p:sp>
          <p:nvSpPr>
            <p:cNvPr id="25615" name="Text Box 16">
              <a:extLst>
                <a:ext uri="{FF2B5EF4-FFF2-40B4-BE49-F238E27FC236}">
                  <a16:creationId xmlns:a16="http://schemas.microsoft.com/office/drawing/2014/main" id="{5492A155-1C7E-489E-B399-A4B8D9EA7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832"/>
              <a:ext cx="13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rgbClr val="FFFF00"/>
                  </a:solidFill>
                  <a:latin typeface="Times New Roman" panose="02020603050405020304" pitchFamily="18" charset="0"/>
                </a:rPr>
                <a:t>9 </a:t>
              </a:r>
              <a:r>
                <a:rPr kumimoji="0" lang="zh-CN" altLang="en-US" sz="2400">
                  <a:solidFill>
                    <a:srgbClr val="FFFF00"/>
                  </a:solidFill>
                  <a:latin typeface="Times New Roman" panose="02020603050405020304" pitchFamily="18" charset="0"/>
                </a:rPr>
                <a:t>个字符长度</a:t>
              </a:r>
              <a:endParaRPr kumimoji="0" lang="en-US" altLang="zh-CN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16" name="Line 17">
              <a:extLst>
                <a:ext uri="{FF2B5EF4-FFF2-40B4-BE49-F238E27FC236}">
                  <a16:creationId xmlns:a16="http://schemas.microsoft.com/office/drawing/2014/main" id="{23D8E1A3-2289-4228-9277-30384DC0D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832"/>
              <a:ext cx="672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7" name="Line 18">
              <a:extLst>
                <a:ext uri="{FF2B5EF4-FFF2-40B4-BE49-F238E27FC236}">
                  <a16:creationId xmlns:a16="http://schemas.microsoft.com/office/drawing/2014/main" id="{4463E81C-6471-4545-BB9C-B9C61207F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96"/>
              <a:ext cx="0" cy="28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8" name="Line 19">
              <a:extLst>
                <a:ext uri="{FF2B5EF4-FFF2-40B4-BE49-F238E27FC236}">
                  <a16:creationId xmlns:a16="http://schemas.microsoft.com/office/drawing/2014/main" id="{40A49B88-7F9C-48E4-A9D7-FA2311F64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496"/>
              <a:ext cx="0" cy="28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0">
            <a:extLst>
              <a:ext uri="{FF2B5EF4-FFF2-40B4-BE49-F238E27FC236}">
                <a16:creationId xmlns:a16="http://schemas.microsoft.com/office/drawing/2014/main" id="{B05106AD-1B26-4EC8-9A08-7069805D5BA8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667000"/>
            <a:ext cx="4114800" cy="2290763"/>
            <a:chOff x="2400" y="1680"/>
            <a:chExt cx="2592" cy="1443"/>
          </a:xfrm>
        </p:grpSpPr>
        <p:sp>
          <p:nvSpPr>
            <p:cNvPr id="25610" name="Text Box 21">
              <a:extLst>
                <a:ext uri="{FF2B5EF4-FFF2-40B4-BE49-F238E27FC236}">
                  <a16:creationId xmlns:a16="http://schemas.microsoft.com/office/drawing/2014/main" id="{11B46C39-B5AB-4C25-93BA-0B4059CFB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832"/>
              <a:ext cx="17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400">
                  <a:solidFill>
                    <a:srgbClr val="FFFF99"/>
                  </a:solidFill>
                  <a:latin typeface="Times New Roman" panose="02020603050405020304" pitchFamily="18" charset="0"/>
                </a:rPr>
                <a:t>最小</a:t>
              </a:r>
              <a:r>
                <a:rPr kumimoji="0" lang="en-US" altLang="zh-CN" sz="2400">
                  <a:solidFill>
                    <a:srgbClr val="FFFF99"/>
                  </a:solidFill>
                  <a:latin typeface="Times New Roman" panose="02020603050405020304" pitchFamily="18" charset="0"/>
                </a:rPr>
                <a:t> 5 </a:t>
              </a:r>
              <a:r>
                <a:rPr kumimoji="0" lang="zh-CN" altLang="en-US" sz="2400">
                  <a:solidFill>
                    <a:srgbClr val="FFFF99"/>
                  </a:solidFill>
                  <a:latin typeface="Times New Roman" panose="02020603050405020304" pitchFamily="18" charset="0"/>
                </a:rPr>
                <a:t>个字符</a:t>
              </a:r>
              <a:endParaRPr kumimoji="0" lang="en-US" altLang="zh-CN" sz="2400">
                <a:solidFill>
                  <a:srgbClr val="FFFF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11" name="Line 22">
              <a:extLst>
                <a:ext uri="{FF2B5EF4-FFF2-40B4-BE49-F238E27FC236}">
                  <a16:creationId xmlns:a16="http://schemas.microsoft.com/office/drawing/2014/main" id="{046767ED-4920-43C9-9F1C-F50CFCFAE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92" y="1968"/>
              <a:ext cx="672" cy="1008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2" name="Line 23">
              <a:extLst>
                <a:ext uri="{FF2B5EF4-FFF2-40B4-BE49-F238E27FC236}">
                  <a16:creationId xmlns:a16="http://schemas.microsoft.com/office/drawing/2014/main" id="{EAC8F362-2F36-46B7-A063-F950532510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2976"/>
              <a:ext cx="624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3" name="Rectangle 24">
              <a:extLst>
                <a:ext uri="{FF2B5EF4-FFF2-40B4-BE49-F238E27FC236}">
                  <a16:creationId xmlns:a16="http://schemas.microsoft.com/office/drawing/2014/main" id="{2B502AAC-C0C8-427E-A61A-F8704915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80"/>
              <a:ext cx="480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14" name="Rectangle 25">
              <a:extLst>
                <a:ext uri="{FF2B5EF4-FFF2-40B4-BE49-F238E27FC236}">
                  <a16:creationId xmlns:a16="http://schemas.microsoft.com/office/drawing/2014/main" id="{D539AACC-0E2E-4293-B88B-878B64DAB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680"/>
              <a:ext cx="1104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D7103F34-4460-4DAC-BC07-FC34AFFA4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05000"/>
            <a:ext cx="7543800" cy="17526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marL="342900" indent="-3429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69863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0" lang="zh-CN" altLang="en-US" sz="3000" b="1">
                <a:solidFill>
                  <a:schemeClr val="tx1"/>
                </a:solidFill>
              </a:rPr>
              <a:t>例</a:t>
            </a:r>
            <a:r>
              <a:rPr kumimoji="0" lang="en-US" altLang="zh-CN" sz="3000" b="1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0" lang="en-US" altLang="zh-CN" sz="2800" b="1">
                <a:solidFill>
                  <a:schemeClr val="tx1"/>
                </a:solidFill>
              </a:rPr>
              <a:t>printf("Value is:%.3f", 32.6784728</a:t>
            </a:r>
            <a:r>
              <a:rPr kumimoji="0" lang="en-US" altLang="zh-CN" sz="2800">
                <a:solidFill>
                  <a:schemeClr val="tx1"/>
                </a:solidFill>
              </a:rPr>
              <a:t>);</a:t>
            </a:r>
            <a:r>
              <a:rPr kumimoji="0" lang="en-US" altLang="zh-CN" sz="2400">
                <a:solidFill>
                  <a:schemeClr val="tx1"/>
                </a:solidFill>
              </a:rPr>
              <a:t> </a:t>
            </a:r>
          </a:p>
          <a:p>
            <a:pPr lvl="1" eaLnBrk="1" hangingPunct="1">
              <a:lnSpc>
                <a:spcPct val="60000"/>
              </a:lnSpc>
              <a:spcBef>
                <a:spcPct val="20000"/>
              </a:spcBef>
            </a:pPr>
            <a:endParaRPr kumimoji="0" lang="zh-CN" altLang="en-US" sz="2400" b="1">
              <a:solidFill>
                <a:schemeClr val="tx1"/>
              </a:solidFill>
            </a:endParaRPr>
          </a:p>
        </p:txBody>
      </p:sp>
      <p:sp>
        <p:nvSpPr>
          <p:cNvPr id="355331" name="Text Box 3">
            <a:extLst>
              <a:ext uri="{FF2B5EF4-FFF2-40B4-BE49-F238E27FC236}">
                <a16:creationId xmlns:a16="http://schemas.microsoft.com/office/drawing/2014/main" id="{D66CB2AE-FA04-4B82-AF1B-FABABC78A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86200"/>
            <a:ext cx="7543800" cy="23701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Value is:32.678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zh-CN" sz="20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zh-CN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2FDD582F-5F14-4DD5-A03A-2AE0EFD92E92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200400"/>
            <a:ext cx="2667000" cy="533400"/>
            <a:chOff x="1440" y="2016"/>
            <a:chExt cx="1680" cy="336"/>
          </a:xfrm>
        </p:grpSpPr>
        <p:sp>
          <p:nvSpPr>
            <p:cNvPr id="26637" name="Line 5">
              <a:extLst>
                <a:ext uri="{FF2B5EF4-FFF2-40B4-BE49-F238E27FC236}">
                  <a16:creationId xmlns:a16="http://schemas.microsoft.com/office/drawing/2014/main" id="{D0BAAC02-92A3-42F6-9CD0-A9E397993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352"/>
              <a:ext cx="288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8" name="Text Box 6">
              <a:extLst>
                <a:ext uri="{FF2B5EF4-FFF2-40B4-BE49-F238E27FC236}">
                  <a16:creationId xmlns:a16="http://schemas.microsoft.com/office/drawing/2014/main" id="{8CEF2EFA-2A9B-454D-948A-79EB099D2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016"/>
              <a:ext cx="1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rgbClr val="0033CC"/>
                  </a:solidFill>
                  <a:latin typeface="Times New Roman" panose="02020603050405020304" pitchFamily="18" charset="0"/>
                </a:rPr>
                <a:t>3 digits</a:t>
              </a:r>
            </a:p>
          </p:txBody>
        </p:sp>
      </p:grpSp>
      <p:sp>
        <p:nvSpPr>
          <p:cNvPr id="355335" name="Rectangle 7">
            <a:extLst>
              <a:ext uri="{FF2B5EF4-FFF2-40B4-BE49-F238E27FC236}">
                <a16:creationId xmlns:a16="http://schemas.microsoft.com/office/drawing/2014/main" id="{A5CAE2C5-8073-4936-84B4-D0428EC09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solidFill>
                  <a:srgbClr val="880000"/>
                </a:solidFill>
                <a:ea typeface="宋体" pitchFamily="2" charset="-122"/>
              </a:rPr>
              <a:t>printf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函数</a:t>
            </a:r>
            <a:r>
              <a:rPr lang="en-US" altLang="zh-CN" dirty="0">
                <a:ea typeface="宋体" pitchFamily="2" charset="-122"/>
              </a:rPr>
              <a:t> – </a:t>
            </a:r>
            <a:r>
              <a:rPr lang="zh-CN" altLang="en-US" dirty="0">
                <a:ea typeface="宋体" pitchFamily="2" charset="-122"/>
              </a:rPr>
              <a:t>浮点数输出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10FB6397-18EF-4184-927A-F762B2BFF6E5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2667000"/>
            <a:ext cx="2743200" cy="1676400"/>
            <a:chOff x="720" y="1680"/>
            <a:chExt cx="1728" cy="1056"/>
          </a:xfrm>
        </p:grpSpPr>
        <p:sp>
          <p:nvSpPr>
            <p:cNvPr id="26635" name="Rectangle 9">
              <a:extLst>
                <a:ext uri="{FF2B5EF4-FFF2-40B4-BE49-F238E27FC236}">
                  <a16:creationId xmlns:a16="http://schemas.microsoft.com/office/drawing/2014/main" id="{BD205F02-1D13-4D25-B1CF-CB0F829F8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680"/>
              <a:ext cx="864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6" name="Rectangle 10">
              <a:extLst>
                <a:ext uri="{FF2B5EF4-FFF2-40B4-BE49-F238E27FC236}">
                  <a16:creationId xmlns:a16="http://schemas.microsoft.com/office/drawing/2014/main" id="{9AFACE75-5C6C-4403-A871-CE4EAEC9A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448"/>
              <a:ext cx="768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5E3627E4-5D46-4E96-85C2-5C5E4C88C986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667000"/>
            <a:ext cx="4419600" cy="1676400"/>
            <a:chOff x="1440" y="1680"/>
            <a:chExt cx="2784" cy="1056"/>
          </a:xfrm>
        </p:grpSpPr>
        <p:sp>
          <p:nvSpPr>
            <p:cNvPr id="26632" name="Rectangle 12">
              <a:extLst>
                <a:ext uri="{FF2B5EF4-FFF2-40B4-BE49-F238E27FC236}">
                  <a16:creationId xmlns:a16="http://schemas.microsoft.com/office/drawing/2014/main" id="{7D700A62-B46A-4948-9536-C2805758E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80"/>
              <a:ext cx="528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3" name="Rectangle 13">
              <a:extLst>
                <a:ext uri="{FF2B5EF4-FFF2-40B4-BE49-F238E27FC236}">
                  <a16:creationId xmlns:a16="http://schemas.microsoft.com/office/drawing/2014/main" id="{EBD29F93-21EF-4093-BEB3-28A703D3B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48"/>
              <a:ext cx="576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4" name="Rectangle 14">
              <a:extLst>
                <a:ext uri="{FF2B5EF4-FFF2-40B4-BE49-F238E27FC236}">
                  <a16:creationId xmlns:a16="http://schemas.microsoft.com/office/drawing/2014/main" id="{FBB46660-924E-4FEE-8384-9FCFC9BFD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680"/>
              <a:ext cx="1104" cy="28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>
            <a:extLst>
              <a:ext uri="{FF2B5EF4-FFF2-40B4-BE49-F238E27FC236}">
                <a16:creationId xmlns:a16="http://schemas.microsoft.com/office/drawing/2014/main" id="{587E004F-B1CC-42E3-8833-92F8AA942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5963"/>
            <a:ext cx="7772400" cy="4611687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endParaRPr lang="zh-CN" altLang="en-US">
              <a:ea typeface="宋体" pitchFamily="2" charset="-122"/>
            </a:endParaRPr>
          </a:p>
          <a:p>
            <a:pPr>
              <a:buFont typeface="Monotype Sorts" charset="2"/>
              <a:buNone/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5D76050A-1759-4971-97E5-6F6B0EACA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solidFill>
                  <a:srgbClr val="880000"/>
                </a:solidFill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rgbClr val="880000"/>
                </a:solidFill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函数</a:t>
            </a:r>
            <a:r>
              <a:rPr lang="en-US" altLang="zh-CN" dirty="0">
                <a:ea typeface="宋体" pitchFamily="2" charset="-122"/>
              </a:rPr>
              <a:t> – </a:t>
            </a:r>
            <a:r>
              <a:rPr lang="zh-CN" altLang="en-US" dirty="0">
                <a:ea typeface="宋体" pitchFamily="2" charset="-122"/>
              </a:rPr>
              <a:t>浮点数输出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F883F17E-886C-4DBB-B58A-94B9A8D72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65325"/>
            <a:ext cx="7681913" cy="3408363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marL="342900" indent="-3429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69863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2000" b="1">
                <a:solidFill>
                  <a:schemeClr val="tx1"/>
                </a:solidFill>
              </a:rPr>
              <a:t>#include &lt;stdio.h&gt;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2000" b="1">
                <a:solidFill>
                  <a:schemeClr val="tx1"/>
                </a:solidFill>
              </a:rPr>
              <a:t>main( )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2000" b="1">
                <a:solidFill>
                  <a:schemeClr val="tx1"/>
                </a:solidFill>
              </a:rPr>
              <a:t>{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2000" b="1">
                <a:solidFill>
                  <a:schemeClr val="tx1"/>
                </a:solidFill>
              </a:rPr>
              <a:t>   int age;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2000" b="1">
                <a:solidFill>
                  <a:schemeClr val="tx1"/>
                </a:solidFill>
              </a:rPr>
              <a:t>   float height;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2000" b="1">
                <a:solidFill>
                  <a:schemeClr val="tx1"/>
                </a:solidFill>
              </a:rPr>
              <a:t>   age = 21;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2000" b="1">
                <a:solidFill>
                  <a:schemeClr val="tx1"/>
                </a:solidFill>
              </a:rPr>
              <a:t>   height = 1.73;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2000" b="1">
                <a:solidFill>
                  <a:schemeClr val="tx1"/>
                </a:solidFill>
              </a:rPr>
              <a:t>   printf("Ali is %d years old and his height is %.5f meters\n",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2000" b="1">
                <a:solidFill>
                  <a:schemeClr val="tx1"/>
                </a:solidFill>
              </a:rPr>
              <a:t>   age,  height);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2000" b="1">
                <a:solidFill>
                  <a:schemeClr val="tx1"/>
                </a:solidFill>
              </a:rPr>
              <a:t>}</a:t>
            </a:r>
          </a:p>
          <a:p>
            <a:pPr lvl="1" eaLnBrk="1" hangingPunct="1">
              <a:lnSpc>
                <a:spcPct val="0"/>
              </a:lnSpc>
              <a:spcBef>
                <a:spcPct val="20000"/>
              </a:spcBef>
            </a:pPr>
            <a:endParaRPr kumimoji="0" lang="en-US" altLang="zh-CN" sz="2400" b="1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endParaRPr kumimoji="0" lang="zh-CN" altLang="en-US" sz="2000" b="1">
              <a:solidFill>
                <a:schemeClr val="tx1"/>
              </a:solidFill>
            </a:endParaRPr>
          </a:p>
        </p:txBody>
      </p:sp>
      <p:sp>
        <p:nvSpPr>
          <p:cNvPr id="356357" name="Text Box 5">
            <a:extLst>
              <a:ext uri="{FF2B5EF4-FFF2-40B4-BE49-F238E27FC236}">
                <a16:creationId xmlns:a16="http://schemas.microsoft.com/office/drawing/2014/main" id="{5B9AFDEE-F031-41B5-B0FD-5B78E254F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25" y="5470525"/>
            <a:ext cx="7537450" cy="1144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1"/>
                </a:solidFill>
                <a:latin typeface="Times New Roman" panose="02020603050405020304" pitchFamily="18" charset="0"/>
              </a:rPr>
              <a:t>Ali is 21 years old and his height is 1.73000 meters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1"/>
                </a:solidFill>
                <a:latin typeface="Times New Roman" panose="02020603050405020304" pitchFamily="18" charset="0"/>
              </a:rPr>
              <a:t>_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6358" name="Line 6">
            <a:extLst>
              <a:ext uri="{FF2B5EF4-FFF2-40B4-BE49-F238E27FC236}">
                <a16:creationId xmlns:a16="http://schemas.microsoft.com/office/drawing/2014/main" id="{304DBA62-2864-4D07-839A-E7A76DE1E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246438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3DE36F18-CF7E-4926-8535-82BB531D9BE6}"/>
              </a:ext>
            </a:extLst>
          </p:cNvPr>
          <p:cNvGrpSpPr>
            <a:grpSpLocks/>
          </p:cNvGrpSpPr>
          <p:nvPr/>
        </p:nvGrpSpPr>
        <p:grpSpPr bwMode="auto">
          <a:xfrm>
            <a:off x="8820150" y="2062163"/>
            <a:ext cx="1524000" cy="528637"/>
            <a:chOff x="4368" y="1344"/>
            <a:chExt cx="960" cy="333"/>
          </a:xfrm>
        </p:grpSpPr>
        <p:sp>
          <p:nvSpPr>
            <p:cNvPr id="27684" name="Text Box 8">
              <a:extLst>
                <a:ext uri="{FF2B5EF4-FFF2-40B4-BE49-F238E27FC236}">
                  <a16:creationId xmlns:a16="http://schemas.microsoft.com/office/drawing/2014/main" id="{6A16CADB-2BFD-4518-A937-CDAED5E73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344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age</a:t>
              </a:r>
            </a:p>
          </p:txBody>
        </p:sp>
        <p:sp>
          <p:nvSpPr>
            <p:cNvPr id="27685" name="Text Box 9">
              <a:extLst>
                <a:ext uri="{FF2B5EF4-FFF2-40B4-BE49-F238E27FC236}">
                  <a16:creationId xmlns:a16="http://schemas.microsoft.com/office/drawing/2014/main" id="{EA55FF5A-9909-44BC-B499-515A0FE27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344"/>
              <a:ext cx="576" cy="3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?</a:t>
              </a:r>
            </a:p>
          </p:txBody>
        </p:sp>
      </p:grpSp>
      <p:sp>
        <p:nvSpPr>
          <p:cNvPr id="356362" name="Line 10">
            <a:extLst>
              <a:ext uri="{FF2B5EF4-FFF2-40B4-BE49-F238E27FC236}">
                <a16:creationId xmlns:a16="http://schemas.microsoft.com/office/drawing/2014/main" id="{8684C9D8-687E-4378-8B38-0ACC0566F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551238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6363" name="Line 11">
            <a:extLst>
              <a:ext uri="{FF2B5EF4-FFF2-40B4-BE49-F238E27FC236}">
                <a16:creationId xmlns:a16="http://schemas.microsoft.com/office/drawing/2014/main" id="{F3296231-C21E-4C07-A8DC-F01A5C934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8608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6364" name="Line 12">
            <a:extLst>
              <a:ext uri="{FF2B5EF4-FFF2-40B4-BE49-F238E27FC236}">
                <a16:creationId xmlns:a16="http://schemas.microsoft.com/office/drawing/2014/main" id="{500115C1-A02D-4FFE-8826-636DC27B5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165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13">
            <a:extLst>
              <a:ext uri="{FF2B5EF4-FFF2-40B4-BE49-F238E27FC236}">
                <a16:creationId xmlns:a16="http://schemas.microsoft.com/office/drawing/2014/main" id="{2E6318D2-8C84-4F56-8321-0E3DFE0BDE37}"/>
              </a:ext>
            </a:extLst>
          </p:cNvPr>
          <p:cNvGrpSpPr>
            <a:grpSpLocks/>
          </p:cNvGrpSpPr>
          <p:nvPr/>
        </p:nvGrpSpPr>
        <p:grpSpPr bwMode="auto">
          <a:xfrm>
            <a:off x="8439150" y="2854325"/>
            <a:ext cx="1905000" cy="528638"/>
            <a:chOff x="4128" y="1779"/>
            <a:chExt cx="1200" cy="333"/>
          </a:xfrm>
        </p:grpSpPr>
        <p:sp>
          <p:nvSpPr>
            <p:cNvPr id="27682" name="Text Box 14">
              <a:extLst>
                <a:ext uri="{FF2B5EF4-FFF2-40B4-BE49-F238E27FC236}">
                  <a16:creationId xmlns:a16="http://schemas.microsoft.com/office/drawing/2014/main" id="{18092729-7B22-4327-B21B-DE81438F1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779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height</a:t>
              </a:r>
            </a:p>
          </p:txBody>
        </p:sp>
        <p:sp>
          <p:nvSpPr>
            <p:cNvPr id="27683" name="Text Box 15">
              <a:extLst>
                <a:ext uri="{FF2B5EF4-FFF2-40B4-BE49-F238E27FC236}">
                  <a16:creationId xmlns:a16="http://schemas.microsoft.com/office/drawing/2014/main" id="{FB68D8A9-E01B-4121-B211-8481479B7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779"/>
              <a:ext cx="576" cy="3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?</a:t>
              </a:r>
            </a:p>
          </p:txBody>
        </p:sp>
      </p:grpSp>
      <p:sp>
        <p:nvSpPr>
          <p:cNvPr id="356368" name="Text Box 16">
            <a:extLst>
              <a:ext uri="{FF2B5EF4-FFF2-40B4-BE49-F238E27FC236}">
                <a16:creationId xmlns:a16="http://schemas.microsoft.com/office/drawing/2014/main" id="{1A2C07EE-FDBA-4ABB-B9AE-E35061612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0" y="2062163"/>
            <a:ext cx="914400" cy="5286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21</a:t>
            </a:r>
          </a:p>
        </p:txBody>
      </p:sp>
      <p:sp>
        <p:nvSpPr>
          <p:cNvPr id="356369" name="Line 17">
            <a:extLst>
              <a:ext uri="{FF2B5EF4-FFF2-40B4-BE49-F238E27FC236}">
                <a16:creationId xmlns:a16="http://schemas.microsoft.com/office/drawing/2014/main" id="{5EB9FBD5-147D-4BEC-B804-B4A0D907D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541838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6370" name="Text Box 18">
            <a:extLst>
              <a:ext uri="{FF2B5EF4-FFF2-40B4-BE49-F238E27FC236}">
                <a16:creationId xmlns:a16="http://schemas.microsoft.com/office/drawing/2014/main" id="{5F4697B3-D3E6-4142-BA45-923D78143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0" y="2854325"/>
            <a:ext cx="914400" cy="5286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1.73</a:t>
            </a:r>
          </a:p>
        </p:txBody>
      </p:sp>
      <p:grpSp>
        <p:nvGrpSpPr>
          <p:cNvPr id="4" name="Group 19">
            <a:extLst>
              <a:ext uri="{FF2B5EF4-FFF2-40B4-BE49-F238E27FC236}">
                <a16:creationId xmlns:a16="http://schemas.microsoft.com/office/drawing/2014/main" id="{27C1CBB5-1B0D-4E61-BB04-62050C1DF2CE}"/>
              </a:ext>
            </a:extLst>
          </p:cNvPr>
          <p:cNvGrpSpPr>
            <a:grpSpLocks/>
          </p:cNvGrpSpPr>
          <p:nvPr/>
        </p:nvGrpSpPr>
        <p:grpSpPr bwMode="auto">
          <a:xfrm>
            <a:off x="3471863" y="3098800"/>
            <a:ext cx="4953000" cy="2736850"/>
            <a:chOff x="1104" y="1920"/>
            <a:chExt cx="3120" cy="1488"/>
          </a:xfrm>
        </p:grpSpPr>
        <p:grpSp>
          <p:nvGrpSpPr>
            <p:cNvPr id="27674" name="Group 20">
              <a:extLst>
                <a:ext uri="{FF2B5EF4-FFF2-40B4-BE49-F238E27FC236}">
                  <a16:creationId xmlns:a16="http://schemas.microsoft.com/office/drawing/2014/main" id="{A0A56A6C-3E79-48EE-ACFA-D697F0D169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920"/>
              <a:ext cx="3120" cy="1488"/>
              <a:chOff x="1104" y="1920"/>
              <a:chExt cx="3120" cy="1488"/>
            </a:xfrm>
          </p:grpSpPr>
          <p:sp>
            <p:nvSpPr>
              <p:cNvPr id="27676" name="Rectangle 21">
                <a:extLst>
                  <a:ext uri="{FF2B5EF4-FFF2-40B4-BE49-F238E27FC236}">
                    <a16:creationId xmlns:a16="http://schemas.microsoft.com/office/drawing/2014/main" id="{8392A9CA-60B4-46D0-B47B-7E6625352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592"/>
                <a:ext cx="384" cy="24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3200" b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77" name="Rectangle 22">
                <a:extLst>
                  <a:ext uri="{FF2B5EF4-FFF2-40B4-BE49-F238E27FC236}">
                    <a16:creationId xmlns:a16="http://schemas.microsoft.com/office/drawing/2014/main" id="{4DD0B4F4-FCCA-410E-9A61-3D7947BA1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784"/>
                <a:ext cx="528" cy="24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3200" b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78" name="Rectangle 23">
                <a:extLst>
                  <a:ext uri="{FF2B5EF4-FFF2-40B4-BE49-F238E27FC236}">
                    <a16:creationId xmlns:a16="http://schemas.microsoft.com/office/drawing/2014/main" id="{26777E6C-E06A-4ED9-A9D7-7BAE2BAB1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216"/>
                <a:ext cx="528" cy="192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3200" b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79" name="Line 24">
                <a:extLst>
                  <a:ext uri="{FF2B5EF4-FFF2-40B4-BE49-F238E27FC236}">
                    <a16:creationId xmlns:a16="http://schemas.microsoft.com/office/drawing/2014/main" id="{F4F4ABFA-FD39-429E-A14B-206D87973E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832"/>
                <a:ext cx="2352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80" name="Line 25">
                <a:extLst>
                  <a:ext uri="{FF2B5EF4-FFF2-40B4-BE49-F238E27FC236}">
                    <a16:creationId xmlns:a16="http://schemas.microsoft.com/office/drawing/2014/main" id="{D304410F-7B50-4C8B-BC7F-CF3449CC48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920"/>
                <a:ext cx="0" cy="672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81" name="Line 26">
                <a:extLst>
                  <a:ext uri="{FF2B5EF4-FFF2-40B4-BE49-F238E27FC236}">
                    <a16:creationId xmlns:a16="http://schemas.microsoft.com/office/drawing/2014/main" id="{FEC1C23A-DC79-4A14-A84B-7B4ABFEB4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0" y="2832"/>
                <a:ext cx="0" cy="336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7675" name="Line 27">
              <a:extLst>
                <a:ext uri="{FF2B5EF4-FFF2-40B4-BE49-F238E27FC236}">
                  <a16:creationId xmlns:a16="http://schemas.microsoft.com/office/drawing/2014/main" id="{21FE815D-ED86-49B2-A09C-7E9D257A7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920"/>
              <a:ext cx="24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8">
            <a:extLst>
              <a:ext uri="{FF2B5EF4-FFF2-40B4-BE49-F238E27FC236}">
                <a16:creationId xmlns:a16="http://schemas.microsoft.com/office/drawing/2014/main" id="{7C43C57B-A598-4F34-A4E9-98DED8B43068}"/>
              </a:ext>
            </a:extLst>
          </p:cNvPr>
          <p:cNvGrpSpPr>
            <a:grpSpLocks/>
          </p:cNvGrpSpPr>
          <p:nvPr/>
        </p:nvGrpSpPr>
        <p:grpSpPr bwMode="auto">
          <a:xfrm>
            <a:off x="3014663" y="2306638"/>
            <a:ext cx="5715000" cy="3529012"/>
            <a:chOff x="816" y="1488"/>
            <a:chExt cx="3600" cy="1920"/>
          </a:xfrm>
        </p:grpSpPr>
        <p:sp>
          <p:nvSpPr>
            <p:cNvPr id="27666" name="Rectangle 29">
              <a:extLst>
                <a:ext uri="{FF2B5EF4-FFF2-40B4-BE49-F238E27FC236}">
                  <a16:creationId xmlns:a16="http://schemas.microsoft.com/office/drawing/2014/main" id="{E4BA2F4C-F25E-49DD-833F-339E3C8BF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592"/>
              <a:ext cx="336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67" name="Rectangle 30">
              <a:extLst>
                <a:ext uri="{FF2B5EF4-FFF2-40B4-BE49-F238E27FC236}">
                  <a16:creationId xmlns:a16="http://schemas.microsoft.com/office/drawing/2014/main" id="{38E885D9-2DDF-4DB5-894B-E4A3E1DA8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216"/>
              <a:ext cx="192" cy="192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68" name="Line 31">
              <a:extLst>
                <a:ext uri="{FF2B5EF4-FFF2-40B4-BE49-F238E27FC236}">
                  <a16:creationId xmlns:a16="http://schemas.microsoft.com/office/drawing/2014/main" id="{266A8B82-40E1-4E5E-B635-E7E839073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832"/>
              <a:ext cx="0" cy="144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69" name="Line 32">
              <a:extLst>
                <a:ext uri="{FF2B5EF4-FFF2-40B4-BE49-F238E27FC236}">
                  <a16:creationId xmlns:a16="http://schemas.microsoft.com/office/drawing/2014/main" id="{A9512BC1-0DC2-499E-81C2-8D287D0D60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976"/>
              <a:ext cx="768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0" name="Line 33">
              <a:extLst>
                <a:ext uri="{FF2B5EF4-FFF2-40B4-BE49-F238E27FC236}">
                  <a16:creationId xmlns:a16="http://schemas.microsoft.com/office/drawing/2014/main" id="{9FB25E93-5C3A-4A46-9A69-5AB04C220E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488"/>
              <a:ext cx="2448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1" name="Line 34">
              <a:extLst>
                <a:ext uri="{FF2B5EF4-FFF2-40B4-BE49-F238E27FC236}">
                  <a16:creationId xmlns:a16="http://schemas.microsoft.com/office/drawing/2014/main" id="{4A434FA7-B25F-4A51-82B9-A530F79034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488"/>
              <a:ext cx="0" cy="1104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2" name="Rectangle 35">
              <a:extLst>
                <a:ext uri="{FF2B5EF4-FFF2-40B4-BE49-F238E27FC236}">
                  <a16:creationId xmlns:a16="http://schemas.microsoft.com/office/drawing/2014/main" id="{97C658BE-37AC-43B9-BDB2-FF37BB36F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784"/>
              <a:ext cx="288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3" name="Line 36">
              <a:extLst>
                <a:ext uri="{FF2B5EF4-FFF2-40B4-BE49-F238E27FC236}">
                  <a16:creationId xmlns:a16="http://schemas.microsoft.com/office/drawing/2014/main" id="{A9BB1DBC-CB9A-4641-B160-CFE658234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976"/>
              <a:ext cx="0" cy="192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665" name="Rectangle 37">
            <a:extLst>
              <a:ext uri="{FF2B5EF4-FFF2-40B4-BE49-F238E27FC236}">
                <a16:creationId xmlns:a16="http://schemas.microsoft.com/office/drawing/2014/main" id="{3670D861-44BA-4A84-9679-90F862D3A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1512888"/>
            <a:ext cx="1128713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lvl="1" algn="ctr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kumimoji="0"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例</a:t>
            </a:r>
            <a:r>
              <a:rPr kumimoji="0"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6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6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5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6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6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7" grpId="0" animBg="1" autoUpdateAnimBg="0"/>
      <p:bldP spid="356368" grpId="0" animBg="1" autoUpdateAnimBg="0"/>
      <p:bldP spid="35637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Text Box 3">
            <a:extLst>
              <a:ext uri="{FF2B5EF4-FFF2-40B4-BE49-F238E27FC236}">
                <a16:creationId xmlns:a16="http://schemas.microsoft.com/office/drawing/2014/main" id="{4EAE8A7F-70D4-4A1E-A643-4C1C7B9F1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74813"/>
            <a:ext cx="7848600" cy="470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   </a:t>
            </a:r>
            <a:r>
              <a:rPr lang="zh-CN" altLang="en-US" sz="28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表示数据占用的最小宽度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数据宽度大于</a:t>
            </a:r>
            <a:r>
              <a:rPr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</a:t>
            </a: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，按实际宽度输出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数据宽度小于</a:t>
            </a:r>
            <a:r>
              <a:rPr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</a:t>
            </a: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时，补空格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n   </a:t>
            </a:r>
            <a:r>
              <a:rPr lang="zh-CN" altLang="en-US" sz="28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对实数表示输出</a:t>
            </a:r>
            <a:r>
              <a:rPr lang="en-US" altLang="zh-CN" sz="28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n</a:t>
            </a:r>
            <a:r>
              <a:rPr lang="zh-CN" altLang="en-US" sz="28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位小数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对字符串表示最多输出的字符个数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</a:t>
            </a:r>
            <a:r>
              <a:rPr lang="en-US" altLang="zh-CN" sz="28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8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长整型整数</a:t>
            </a: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，加在</a:t>
            </a:r>
            <a:r>
              <a:rPr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</a:t>
            </a: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、</a:t>
            </a:r>
            <a:r>
              <a:rPr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</a:t>
            </a: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、</a:t>
            </a:r>
            <a:r>
              <a:rPr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x</a:t>
            </a: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、</a:t>
            </a:r>
            <a:r>
              <a:rPr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</a:t>
            </a: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前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   long double</a:t>
            </a: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型数，加在</a:t>
            </a:r>
            <a:r>
              <a:rPr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</a:t>
            </a: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、</a:t>
            </a:r>
            <a:r>
              <a:rPr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</a:t>
            </a: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、</a:t>
            </a:r>
            <a:r>
              <a:rPr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g</a:t>
            </a: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前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-   </a:t>
            </a: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改变输出内容的对齐方式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缺省为右对齐</a:t>
            </a:r>
          </a:p>
        </p:txBody>
      </p:sp>
      <p:sp>
        <p:nvSpPr>
          <p:cNvPr id="281605" name="Rectangle 5">
            <a:extLst>
              <a:ext uri="{FF2B5EF4-FFF2-40B4-BE49-F238E27FC236}">
                <a16:creationId xmlns:a16="http://schemas.microsoft.com/office/drawing/2014/main" id="{D1855B37-B75C-4E10-80D5-9C0B77AE7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717550"/>
            <a:ext cx="77978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4400" b="1" i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printf</a:t>
            </a: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附加格式说明符</a:t>
            </a:r>
            <a:endParaRPr lang="en-US" altLang="zh-CN" sz="4400" b="1" i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6DD74EC6-CE95-4271-9F05-3932B29A9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/>
              <a:t>格式输入函数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92F4E093-49FB-48C3-A218-E5DCABE7B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pitchFamily="2" charset="-122"/>
              </a:rPr>
              <a:t>格式</a:t>
            </a:r>
          </a:p>
          <a:p>
            <a:pPr lvl="1">
              <a:buFontTx/>
              <a:buNone/>
              <a:defRPr/>
            </a:pPr>
            <a:r>
              <a:rPr kumimoji="1" lang="en-US" altLang="zh-CN" sz="3200" dirty="0" err="1">
                <a:solidFill>
                  <a:srgbClr val="0033CC"/>
                </a:solidFill>
                <a:ea typeface="宋体" pitchFamily="2" charset="-122"/>
              </a:rPr>
              <a:t>scanf</a:t>
            </a:r>
            <a:r>
              <a:rPr kumimoji="1" lang="en-US" altLang="zh-CN" sz="3200" dirty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kumimoji="1" lang="zh-CN" altLang="en-US" sz="3200" dirty="0">
                <a:solidFill>
                  <a:schemeClr val="tx1"/>
                </a:solidFill>
                <a:ea typeface="宋体" pitchFamily="2" charset="-122"/>
              </a:rPr>
              <a:t>格式控制字符串</a:t>
            </a:r>
            <a:r>
              <a:rPr kumimoji="1" lang="en-US" altLang="zh-CN" sz="3200" dirty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kumimoji="1" lang="zh-CN" altLang="en-US" sz="3200" dirty="0">
                <a:solidFill>
                  <a:schemeClr val="tx1"/>
                </a:solidFill>
                <a:ea typeface="宋体" pitchFamily="2" charset="-122"/>
              </a:rPr>
              <a:t>地址表列</a:t>
            </a:r>
            <a:r>
              <a:rPr kumimoji="1" lang="en-US" altLang="zh-CN" sz="3200" dirty="0">
                <a:solidFill>
                  <a:schemeClr val="tx1"/>
                </a:solidFill>
                <a:ea typeface="宋体" pitchFamily="2" charset="-122"/>
              </a:rPr>
              <a:t>);</a:t>
            </a:r>
          </a:p>
          <a:p>
            <a:pPr>
              <a:buFont typeface="Monotype Sorts" charset="2"/>
              <a:buNone/>
              <a:defRPr/>
            </a:pPr>
            <a:r>
              <a:rPr kumimoji="1" lang="en-US" altLang="zh-CN" sz="4000" dirty="0">
                <a:solidFill>
                  <a:srgbClr val="0033CC"/>
                </a:solidFill>
                <a:effectLst/>
                <a:ea typeface="宋体" pitchFamily="2" charset="-122"/>
              </a:rPr>
              <a:t>  </a:t>
            </a:r>
            <a:r>
              <a:rPr kumimoji="1" lang="en-US" altLang="zh-CN" sz="3200" dirty="0" err="1">
                <a:solidFill>
                  <a:srgbClr val="0033CC"/>
                </a:solidFill>
                <a:ea typeface="宋体" pitchFamily="2" charset="-122"/>
              </a:rPr>
              <a:t>scanf</a:t>
            </a:r>
            <a:r>
              <a:rPr kumimoji="1" lang="en-US" altLang="zh-CN" sz="3200" dirty="0">
                <a:solidFill>
                  <a:srgbClr val="0033CC"/>
                </a:solidFill>
                <a:ea typeface="宋体" pitchFamily="2" charset="-122"/>
              </a:rPr>
              <a:t>(</a:t>
            </a:r>
            <a:r>
              <a:rPr kumimoji="1" lang="fr-FR" altLang="zh-CN" sz="3200" dirty="0">
                <a:solidFill>
                  <a:srgbClr val="0033CC"/>
                </a:solidFill>
                <a:ea typeface="宋体" pitchFamily="2" charset="-122"/>
              </a:rPr>
              <a:t>"</a:t>
            </a:r>
            <a:r>
              <a:rPr kumimoji="1" lang="en-US" altLang="zh-CN" sz="3200" dirty="0">
                <a:solidFill>
                  <a:srgbClr val="0033CC"/>
                </a:solidFill>
                <a:ea typeface="宋体" pitchFamily="2" charset="-122"/>
              </a:rPr>
              <a:t>%</a:t>
            </a:r>
            <a:r>
              <a:rPr kumimoji="1" lang="en-US" altLang="zh-CN" sz="3200" dirty="0" err="1">
                <a:solidFill>
                  <a:srgbClr val="0033CC"/>
                </a:solidFill>
                <a:ea typeface="宋体" pitchFamily="2" charset="-122"/>
              </a:rPr>
              <a:t>d,%f</a:t>
            </a:r>
            <a:r>
              <a:rPr kumimoji="1" lang="en-US" altLang="zh-CN" sz="3200" dirty="0">
                <a:solidFill>
                  <a:srgbClr val="0033CC"/>
                </a:solidFill>
                <a:ea typeface="宋体" pitchFamily="2" charset="-122"/>
              </a:rPr>
              <a:t>",    &amp;a, &amp;b);</a:t>
            </a:r>
            <a:endParaRPr kumimoji="1" lang="zh-CN" altLang="en-US" sz="3200" dirty="0">
              <a:solidFill>
                <a:srgbClr val="0033CC"/>
              </a:solidFill>
              <a:ea typeface="宋体" pitchFamily="2" charset="-122"/>
            </a:endParaRP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A15BC80C-5702-482E-ABE7-0EEBBDD128DC}"/>
              </a:ext>
            </a:extLst>
          </p:cNvPr>
          <p:cNvGrpSpPr>
            <a:grpSpLocks/>
          </p:cNvGrpSpPr>
          <p:nvPr/>
        </p:nvGrpSpPr>
        <p:grpSpPr bwMode="auto">
          <a:xfrm>
            <a:off x="3616325" y="3443288"/>
            <a:ext cx="3022600" cy="3167062"/>
            <a:chOff x="2126" y="2160"/>
            <a:chExt cx="1904" cy="1995"/>
          </a:xfrm>
        </p:grpSpPr>
        <p:sp>
          <p:nvSpPr>
            <p:cNvPr id="29713" name="Line 5">
              <a:extLst>
                <a:ext uri="{FF2B5EF4-FFF2-40B4-BE49-F238E27FC236}">
                  <a16:creationId xmlns:a16="http://schemas.microsoft.com/office/drawing/2014/main" id="{BCDC68AE-DF00-468F-95DD-3C9CC7741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3" y="2160"/>
              <a:ext cx="181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AutoShape 6">
              <a:extLst>
                <a:ext uri="{FF2B5EF4-FFF2-40B4-BE49-F238E27FC236}">
                  <a16:creationId xmlns:a16="http://schemas.microsoft.com/office/drawing/2014/main" id="{D867153E-5FDA-4CFC-A0E8-0622484E01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61242">
              <a:off x="2487" y="2612"/>
              <a:ext cx="1182" cy="1904"/>
            </a:xfrm>
            <a:prstGeom prst="cloudCallout">
              <a:avLst>
                <a:gd name="adj1" fmla="val -113625"/>
                <a:gd name="adj2" fmla="val 3684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vert"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非格式字符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输入数据以</a:t>
              </a:r>
              <a:r>
                <a:rPr lang="en-US" altLang="zh-CN" sz="2400" dirty="0">
                  <a:solidFill>
                    <a:schemeClr val="tx1"/>
                  </a:solidFill>
                </a:rPr>
                <a:t>,</a:t>
              </a:r>
              <a:r>
                <a:rPr lang="zh-CN" altLang="en-US" sz="2400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分隔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没有时可以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空格</a:t>
              </a:r>
              <a:r>
                <a:rPr lang="zh-CN" altLang="en-US" sz="2400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、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Tab</a:t>
              </a:r>
              <a:r>
                <a:rPr lang="zh-CN" altLang="en-US" sz="2400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或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回车</a:t>
              </a:r>
              <a:r>
                <a:rPr lang="zh-CN" altLang="en-US" sz="2400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分隔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2776A6E7-EBE8-466A-B3F8-8255CD581EB8}"/>
              </a:ext>
            </a:extLst>
          </p:cNvPr>
          <p:cNvGrpSpPr>
            <a:grpSpLocks/>
          </p:cNvGrpSpPr>
          <p:nvPr/>
        </p:nvGrpSpPr>
        <p:grpSpPr bwMode="auto">
          <a:xfrm>
            <a:off x="1617663" y="4710113"/>
            <a:ext cx="1906587" cy="1608137"/>
            <a:chOff x="1104" y="2539"/>
            <a:chExt cx="1150" cy="662"/>
          </a:xfrm>
        </p:grpSpPr>
        <p:sp>
          <p:nvSpPr>
            <p:cNvPr id="29711" name="AutoShape 8">
              <a:extLst>
                <a:ext uri="{FF2B5EF4-FFF2-40B4-BE49-F238E27FC236}">
                  <a16:creationId xmlns:a16="http://schemas.microsoft.com/office/drawing/2014/main" id="{A0C32E84-1C4E-48ED-8A2E-4C715CD88D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747893">
              <a:off x="1104" y="2539"/>
              <a:ext cx="1092" cy="662"/>
            </a:xfrm>
            <a:prstGeom prst="cloudCallout">
              <a:avLst>
                <a:gd name="adj1" fmla="val -68495"/>
                <a:gd name="adj2" fmla="val 97421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D6009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2" name="Text Box 9">
              <a:extLst>
                <a:ext uri="{FF2B5EF4-FFF2-40B4-BE49-F238E27FC236}">
                  <a16:creationId xmlns:a16="http://schemas.microsoft.com/office/drawing/2014/main" id="{14EED172-957A-4420-AA63-122ED0846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00161">
              <a:off x="1225" y="2682"/>
              <a:ext cx="1029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33CC"/>
                  </a:solidFill>
                  <a:latin typeface="Comic Sans MS" panose="030F0702030302020204" pitchFamily="66" charset="0"/>
                </a:rPr>
                <a:t>格式字符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33CC"/>
                  </a:solidFill>
                  <a:latin typeface="Comic Sans MS" panose="030F0702030302020204" pitchFamily="66" charset="0"/>
                </a:rPr>
                <a:t>指定输入数据格式</a:t>
              </a:r>
              <a:endParaRPr lang="en-US" altLang="zh-CN" sz="24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0F308F4D-CBA3-4403-9894-058BB8A3A0D3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3357563"/>
            <a:ext cx="762000" cy="381000"/>
            <a:chOff x="1968" y="1968"/>
            <a:chExt cx="480" cy="240"/>
          </a:xfrm>
        </p:grpSpPr>
        <p:sp>
          <p:nvSpPr>
            <p:cNvPr id="29709" name="Line 11">
              <a:extLst>
                <a:ext uri="{FF2B5EF4-FFF2-40B4-BE49-F238E27FC236}">
                  <a16:creationId xmlns:a16="http://schemas.microsoft.com/office/drawing/2014/main" id="{02B759F3-7272-4B3B-9A88-FA1E878F0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968"/>
              <a:ext cx="0" cy="24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Line 12">
              <a:extLst>
                <a:ext uri="{FF2B5EF4-FFF2-40B4-BE49-F238E27FC236}">
                  <a16:creationId xmlns:a16="http://schemas.microsoft.com/office/drawing/2014/main" id="{524349E1-2858-4E84-8221-233BA72EA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196"/>
              <a:ext cx="48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0">
            <a:extLst>
              <a:ext uri="{FF2B5EF4-FFF2-40B4-BE49-F238E27FC236}">
                <a16:creationId xmlns:a16="http://schemas.microsoft.com/office/drawing/2014/main" id="{6AE3C454-4818-4E0D-8366-B32922C0CBD3}"/>
              </a:ext>
            </a:extLst>
          </p:cNvPr>
          <p:cNvGrpSpPr>
            <a:grpSpLocks/>
          </p:cNvGrpSpPr>
          <p:nvPr/>
        </p:nvGrpSpPr>
        <p:grpSpPr bwMode="auto">
          <a:xfrm>
            <a:off x="6959600" y="4716463"/>
            <a:ext cx="2087563" cy="1079500"/>
            <a:chOff x="4105" y="2886"/>
            <a:chExt cx="1315" cy="680"/>
          </a:xfrm>
        </p:grpSpPr>
        <p:sp>
          <p:nvSpPr>
            <p:cNvPr id="29707" name="AutoShape 14">
              <a:extLst>
                <a:ext uri="{FF2B5EF4-FFF2-40B4-BE49-F238E27FC236}">
                  <a16:creationId xmlns:a16="http://schemas.microsoft.com/office/drawing/2014/main" id="{07F4C436-2568-4E2D-B500-3A66AFD6E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2886"/>
              <a:ext cx="1315" cy="680"/>
            </a:xfrm>
            <a:prstGeom prst="cloudCallout">
              <a:avLst>
                <a:gd name="adj1" fmla="val -43231"/>
                <a:gd name="adj2" fmla="val -158528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D6009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08" name="Text Box 15">
              <a:extLst>
                <a:ext uri="{FF2B5EF4-FFF2-40B4-BE49-F238E27FC236}">
                  <a16:creationId xmlns:a16="http://schemas.microsoft.com/office/drawing/2014/main" id="{F5E8E6D1-35FA-42DB-AD3F-40F1BCD76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3719">
              <a:off x="4272" y="2972"/>
              <a:ext cx="110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33CC"/>
                  </a:solidFill>
                  <a:latin typeface="Times New Roman" panose="02020603050405020304" pitchFamily="18" charset="0"/>
                </a:rPr>
                <a:t>输入数据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33CC"/>
                  </a:solidFill>
                  <a:latin typeface="Times New Roman" panose="02020603050405020304" pitchFamily="18" charset="0"/>
                </a:rPr>
                <a:t>地址表列</a:t>
              </a:r>
            </a:p>
          </p:txBody>
        </p:sp>
      </p:grpSp>
      <p:grpSp>
        <p:nvGrpSpPr>
          <p:cNvPr id="6" name="Group 16">
            <a:extLst>
              <a:ext uri="{FF2B5EF4-FFF2-40B4-BE49-F238E27FC236}">
                <a16:creationId xmlns:a16="http://schemas.microsoft.com/office/drawing/2014/main" id="{DED0D787-35F0-4892-92E9-AAE258B06FA4}"/>
              </a:ext>
            </a:extLst>
          </p:cNvPr>
          <p:cNvGrpSpPr>
            <a:grpSpLocks/>
          </p:cNvGrpSpPr>
          <p:nvPr/>
        </p:nvGrpSpPr>
        <p:grpSpPr bwMode="auto">
          <a:xfrm>
            <a:off x="3719513" y="3360738"/>
            <a:ext cx="762000" cy="381000"/>
            <a:chOff x="2448" y="1968"/>
            <a:chExt cx="480" cy="240"/>
          </a:xfrm>
        </p:grpSpPr>
        <p:sp>
          <p:nvSpPr>
            <p:cNvPr id="29705" name="Line 17">
              <a:extLst>
                <a:ext uri="{FF2B5EF4-FFF2-40B4-BE49-F238E27FC236}">
                  <a16:creationId xmlns:a16="http://schemas.microsoft.com/office/drawing/2014/main" id="{00C7EB82-AC36-4D3C-9738-A1D142B9E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968"/>
              <a:ext cx="0" cy="24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6" name="Line 18">
              <a:extLst>
                <a:ext uri="{FF2B5EF4-FFF2-40B4-BE49-F238E27FC236}">
                  <a16:creationId xmlns:a16="http://schemas.microsoft.com/office/drawing/2014/main" id="{5B0473DD-CDA0-4AE3-8B03-991F0A6FB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196"/>
              <a:ext cx="48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4" name="Text Box 4">
            <a:extLst>
              <a:ext uri="{FF2B5EF4-FFF2-40B4-BE49-F238E27FC236}">
                <a16:creationId xmlns:a16="http://schemas.microsoft.com/office/drawing/2014/main" id="{56565BE5-5F76-4137-B7B0-982AB4AFE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903413"/>
            <a:ext cx="8610600" cy="462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  </a:t>
            </a:r>
            <a:r>
              <a:rPr lang="zh-CN" altLang="en-US" sz="28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以字符形式输入单个字符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  </a:t>
            </a:r>
            <a:r>
              <a:rPr lang="zh-CN" altLang="en-US" sz="28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输入字符串</a:t>
            </a:r>
            <a:r>
              <a:rPr lang="en-US" altLang="zh-CN" sz="28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,</a:t>
            </a:r>
            <a:r>
              <a:rPr lang="zh-CN" altLang="en-US" sz="28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以非空字符开始</a:t>
            </a:r>
            <a:r>
              <a:rPr lang="en-US" altLang="zh-CN" sz="28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,</a:t>
            </a:r>
            <a:r>
              <a:rPr lang="zh-CN" altLang="en-US" sz="28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遇第一个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空白字符结束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  </a:t>
            </a:r>
            <a:r>
              <a:rPr lang="zh-CN" altLang="en-US" sz="28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以带符号十进制形式输入整型数据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  </a:t>
            </a:r>
            <a:r>
              <a:rPr lang="zh-CN" altLang="en-US" sz="28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以小数形式输入浮点数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  </a:t>
            </a: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以标准指数形式输入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  </a:t>
            </a: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以八进制无符号形式输入（无前导</a:t>
            </a:r>
            <a:r>
              <a:rPr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</a:t>
            </a: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）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x  </a:t>
            </a: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以十六进制无符号形式输入（无前导</a:t>
            </a:r>
            <a:r>
              <a:rPr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0x</a:t>
            </a: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）</a:t>
            </a:r>
          </a:p>
          <a:p>
            <a:pPr eaLnBrk="1" hangingPunct="1">
              <a:defRPr/>
            </a:pPr>
            <a:endParaRPr lang="zh-CN" altLang="en-US" sz="28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286726" name="Rectangle 6">
            <a:extLst>
              <a:ext uri="{FF2B5EF4-FFF2-40B4-BE49-F238E27FC236}">
                <a16:creationId xmlns:a16="http://schemas.microsoft.com/office/drawing/2014/main" id="{94BCAE84-93D4-4CF1-83F2-0E70CC262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717550"/>
            <a:ext cx="77978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4400" b="1" i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scanf</a:t>
            </a: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格式字符</a:t>
            </a:r>
            <a:endParaRPr lang="en-US" altLang="zh-CN" sz="4400" b="1" i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>
            <a:extLst>
              <a:ext uri="{FF2B5EF4-FFF2-40B4-BE49-F238E27FC236}">
                <a16:creationId xmlns:a16="http://schemas.microsoft.com/office/drawing/2014/main" id="{2323F526-5938-4EA3-AEBC-9473DE987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solidFill>
                  <a:srgbClr val="880000"/>
                </a:solidFill>
                <a:ea typeface="宋体" pitchFamily="2" charset="-122"/>
              </a:rPr>
              <a:t>scanf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函数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7FE08B4D-85A7-461C-833F-A73D92EC6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676400"/>
            <a:ext cx="7162800" cy="2667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marL="342900" indent="-3429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69863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0" lang="zh-CN" altLang="en-US" sz="2800" b="1">
                <a:solidFill>
                  <a:schemeClr val="tx1"/>
                </a:solidFill>
              </a:rPr>
              <a:t>例</a:t>
            </a:r>
            <a:r>
              <a:rPr kumimoji="0" lang="en-US" altLang="zh-CN" sz="2800" b="1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0" lang="en-US" altLang="zh-CN" sz="2400" b="1">
                <a:solidFill>
                  <a:srgbClr val="000066"/>
                </a:solidFill>
              </a:rPr>
              <a:t>printf("Key-in a character and a number: ");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0" lang="en-US" altLang="zh-CN" sz="2400" b="1">
                <a:solidFill>
                  <a:srgbClr val="000066"/>
                </a:solidFill>
              </a:rPr>
              <a:t>scanf("%c%d", &amp;char, &amp;num);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0" lang="en-US" altLang="zh-CN" sz="2400" b="1">
                <a:solidFill>
                  <a:srgbClr val="000066"/>
                </a:solidFill>
              </a:rPr>
              <a:t>printf("Character: %c\n", char);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0" lang="en-US" altLang="zh-CN" sz="2400" b="1">
                <a:solidFill>
                  <a:srgbClr val="000066"/>
                </a:solidFill>
              </a:rPr>
              <a:t>printf("Number: %d\n", num);</a:t>
            </a:r>
            <a:endParaRPr kumimoji="0" lang="en-US" altLang="zh-CN" sz="2800" b="1">
              <a:solidFill>
                <a:srgbClr val="000066"/>
              </a:solidFill>
            </a:endParaRPr>
          </a:p>
        </p:txBody>
      </p:sp>
      <p:sp>
        <p:nvSpPr>
          <p:cNvPr id="357380" name="Line 4">
            <a:extLst>
              <a:ext uri="{FF2B5EF4-FFF2-40B4-BE49-F238E27FC236}">
                <a16:creationId xmlns:a16="http://schemas.microsoft.com/office/drawing/2014/main" id="{E927C956-520F-48FF-8F1F-7C1387533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4384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7381" name="Line 5">
            <a:extLst>
              <a:ext uri="{FF2B5EF4-FFF2-40B4-BE49-F238E27FC236}">
                <a16:creationId xmlns:a16="http://schemas.microsoft.com/office/drawing/2014/main" id="{0277D82F-8B76-455F-AC8B-0B95A4069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895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7382" name="Line 6">
            <a:extLst>
              <a:ext uri="{FF2B5EF4-FFF2-40B4-BE49-F238E27FC236}">
                <a16:creationId xmlns:a16="http://schemas.microsoft.com/office/drawing/2014/main" id="{B8E6AF7D-AD1D-4522-9CDC-3283F360A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4290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7383" name="Line 7">
            <a:extLst>
              <a:ext uri="{FF2B5EF4-FFF2-40B4-BE49-F238E27FC236}">
                <a16:creationId xmlns:a16="http://schemas.microsoft.com/office/drawing/2014/main" id="{3A978DE2-330E-4BAB-92B0-DB55012B8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8862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CA1E8C03-2D3B-4A5E-90C0-680509FFBA47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362200"/>
            <a:ext cx="7848600" cy="3894138"/>
            <a:chOff x="672" y="1488"/>
            <a:chExt cx="4944" cy="2453"/>
          </a:xfrm>
        </p:grpSpPr>
        <p:sp>
          <p:nvSpPr>
            <p:cNvPr id="31770" name="Text Box 9">
              <a:extLst>
                <a:ext uri="{FF2B5EF4-FFF2-40B4-BE49-F238E27FC236}">
                  <a16:creationId xmlns:a16="http://schemas.microsoft.com/office/drawing/2014/main" id="{90605166-8DD8-4650-8CAE-E6A4B1021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832"/>
              <a:ext cx="4560" cy="110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Key-in a character and a number: </a:t>
              </a: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zh-CN" sz="2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3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zh-CN" sz="2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zh-CN" sz="2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3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zh-CN" altLang="en-US" sz="20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1771" name="Group 10">
              <a:extLst>
                <a:ext uri="{FF2B5EF4-FFF2-40B4-BE49-F238E27FC236}">
                  <a16:creationId xmlns:a16="http://schemas.microsoft.com/office/drawing/2014/main" id="{0E639868-F2AA-4B63-962C-CB477DC63B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488"/>
              <a:ext cx="1056" cy="333"/>
              <a:chOff x="4272" y="1344"/>
              <a:chExt cx="1056" cy="333"/>
            </a:xfrm>
          </p:grpSpPr>
          <p:sp>
            <p:nvSpPr>
              <p:cNvPr id="31775" name="Text Box 11">
                <a:extLst>
                  <a:ext uri="{FF2B5EF4-FFF2-40B4-BE49-F238E27FC236}">
                    <a16:creationId xmlns:a16="http://schemas.microsoft.com/office/drawing/2014/main" id="{7EFC628F-F814-4D27-ABB3-D5380AF630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344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char</a:t>
                </a:r>
              </a:p>
            </p:txBody>
          </p:sp>
          <p:sp>
            <p:nvSpPr>
              <p:cNvPr id="31776" name="Text Box 12">
                <a:extLst>
                  <a:ext uri="{FF2B5EF4-FFF2-40B4-BE49-F238E27FC236}">
                    <a16:creationId xmlns:a16="http://schemas.microsoft.com/office/drawing/2014/main" id="{9B48A697-FD5B-43C4-BA75-998BB35FB6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1344"/>
                <a:ext cx="576" cy="33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?</a:t>
                </a:r>
              </a:p>
            </p:txBody>
          </p:sp>
        </p:grpSp>
        <p:grpSp>
          <p:nvGrpSpPr>
            <p:cNvPr id="31772" name="Group 13">
              <a:extLst>
                <a:ext uri="{FF2B5EF4-FFF2-40B4-BE49-F238E27FC236}">
                  <a16:creationId xmlns:a16="http://schemas.microsoft.com/office/drawing/2014/main" id="{BD34BDF2-DD59-4814-AFEE-6F7724AD27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923"/>
              <a:ext cx="1056" cy="333"/>
              <a:chOff x="4272" y="1779"/>
              <a:chExt cx="1056" cy="333"/>
            </a:xfrm>
          </p:grpSpPr>
          <p:sp>
            <p:nvSpPr>
              <p:cNvPr id="31773" name="Text Box 14">
                <a:extLst>
                  <a:ext uri="{FF2B5EF4-FFF2-40B4-BE49-F238E27FC236}">
                    <a16:creationId xmlns:a16="http://schemas.microsoft.com/office/drawing/2014/main" id="{E580AA53-D7CB-4389-BCC2-20770EBF6E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779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num</a:t>
                </a:r>
              </a:p>
            </p:txBody>
          </p:sp>
          <p:sp>
            <p:nvSpPr>
              <p:cNvPr id="31774" name="Text Box 15">
                <a:extLst>
                  <a:ext uri="{FF2B5EF4-FFF2-40B4-BE49-F238E27FC236}">
                    <a16:creationId xmlns:a16="http://schemas.microsoft.com/office/drawing/2014/main" id="{257EB5B2-E5A4-48DF-93A1-FBE3F54AFB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1779"/>
                <a:ext cx="576" cy="33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?</a:t>
                </a:r>
              </a:p>
            </p:txBody>
          </p:sp>
        </p:grpSp>
      </p:grpSp>
      <p:sp>
        <p:nvSpPr>
          <p:cNvPr id="357392" name="Text Box 16">
            <a:extLst>
              <a:ext uri="{FF2B5EF4-FFF2-40B4-BE49-F238E27FC236}">
                <a16:creationId xmlns:a16="http://schemas.microsoft.com/office/drawing/2014/main" id="{A3A528C7-0B81-4A9A-BCA6-51FFDBC1E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0" y="2363788"/>
            <a:ext cx="914400" cy="5286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357393" name="Text Box 17">
            <a:extLst>
              <a:ext uri="{FF2B5EF4-FFF2-40B4-BE49-F238E27FC236}">
                <a16:creationId xmlns:a16="http://schemas.microsoft.com/office/drawing/2014/main" id="{C827FC24-4759-4656-8389-8024C539B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95800"/>
            <a:ext cx="7239000" cy="17605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1"/>
                </a:solidFill>
                <a:latin typeface="Times New Roman" panose="02020603050405020304" pitchFamily="18" charset="0"/>
              </a:rPr>
              <a:t>Key-in a character and a number: m103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zh-CN" sz="20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zh-CN" sz="20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zh-CN" sz="20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DA7C3CF4-AD49-4634-82DA-5A3CE016E823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743200"/>
            <a:ext cx="5029200" cy="2133600"/>
            <a:chOff x="1440" y="1728"/>
            <a:chExt cx="3168" cy="1344"/>
          </a:xfrm>
        </p:grpSpPr>
        <p:sp>
          <p:nvSpPr>
            <p:cNvPr id="31765" name="Rectangle 19">
              <a:extLst>
                <a:ext uri="{FF2B5EF4-FFF2-40B4-BE49-F238E27FC236}">
                  <a16:creationId xmlns:a16="http://schemas.microsoft.com/office/drawing/2014/main" id="{767F905B-7D70-45CA-A841-38552D985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738"/>
              <a:ext cx="288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6" name="Rectangle 20">
              <a:extLst>
                <a:ext uri="{FF2B5EF4-FFF2-40B4-BE49-F238E27FC236}">
                  <a16:creationId xmlns:a16="http://schemas.microsoft.com/office/drawing/2014/main" id="{88018135-B277-488B-AADA-BDDF6C181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832"/>
              <a:ext cx="192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7" name="Line 21">
              <a:extLst>
                <a:ext uri="{FF2B5EF4-FFF2-40B4-BE49-F238E27FC236}">
                  <a16:creationId xmlns:a16="http://schemas.microsoft.com/office/drawing/2014/main" id="{F264C8B4-B5FB-44D4-8B99-76FC1A51BF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1728"/>
              <a:ext cx="2928" cy="1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8" name="Line 22">
              <a:extLst>
                <a:ext uri="{FF2B5EF4-FFF2-40B4-BE49-F238E27FC236}">
                  <a16:creationId xmlns:a16="http://schemas.microsoft.com/office/drawing/2014/main" id="{6825333E-ED30-4B51-A633-047D3A9EC4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1824"/>
              <a:ext cx="1344" cy="1008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9" name="Rectangle 23">
              <a:extLst>
                <a:ext uri="{FF2B5EF4-FFF2-40B4-BE49-F238E27FC236}">
                  <a16:creationId xmlns:a16="http://schemas.microsoft.com/office/drawing/2014/main" id="{9E9DD36C-CDA8-4ACB-AF0D-7F29CF8A2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738"/>
              <a:ext cx="576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57400" name="Text Box 24">
            <a:extLst>
              <a:ext uri="{FF2B5EF4-FFF2-40B4-BE49-F238E27FC236}">
                <a16:creationId xmlns:a16="http://schemas.microsoft.com/office/drawing/2014/main" id="{7EA26F3E-788E-4029-B99C-20E43EE5B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7063" y="3052763"/>
            <a:ext cx="914400" cy="5286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103</a:t>
            </a:r>
          </a:p>
        </p:txBody>
      </p:sp>
      <p:sp>
        <p:nvSpPr>
          <p:cNvPr id="357401" name="Text Box 25">
            <a:extLst>
              <a:ext uri="{FF2B5EF4-FFF2-40B4-BE49-F238E27FC236}">
                <a16:creationId xmlns:a16="http://schemas.microsoft.com/office/drawing/2014/main" id="{C49BE3E6-D327-4228-97BA-4D5841E87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95800"/>
            <a:ext cx="7239000" cy="16065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1"/>
                </a:solidFill>
                <a:latin typeface="Times New Roman" panose="02020603050405020304" pitchFamily="18" charset="0"/>
              </a:rPr>
              <a:t>Key-in a character and a number: m103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1"/>
                </a:solidFill>
                <a:latin typeface="Times New Roman" panose="02020603050405020304" pitchFamily="18" charset="0"/>
              </a:rPr>
              <a:t>Character: m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1"/>
                </a:solidFill>
                <a:latin typeface="Times New Roman" panose="02020603050405020304" pitchFamily="18" charset="0"/>
              </a:rPr>
              <a:t>_ 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7402" name="Text Box 26">
            <a:extLst>
              <a:ext uri="{FF2B5EF4-FFF2-40B4-BE49-F238E27FC236}">
                <a16:creationId xmlns:a16="http://schemas.microsoft.com/office/drawing/2014/main" id="{A922E4E9-85C2-48C5-9487-04D5E9584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95800"/>
            <a:ext cx="7239000" cy="17383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1"/>
                </a:solidFill>
                <a:latin typeface="Times New Roman" panose="02020603050405020304" pitchFamily="18" charset="0"/>
              </a:rPr>
              <a:t>Key-in a character and a number: m103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1"/>
                </a:solidFill>
                <a:latin typeface="Times New Roman" panose="02020603050405020304" pitchFamily="18" charset="0"/>
              </a:rPr>
              <a:t>Character: m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1"/>
                </a:solidFill>
                <a:latin typeface="Times New Roman" panose="02020603050405020304" pitchFamily="18" charset="0"/>
              </a:rPr>
              <a:t>Number: 103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1"/>
                </a:solidFill>
                <a:latin typeface="Times New Roman" panose="02020603050405020304" pitchFamily="18" charset="0"/>
              </a:rPr>
              <a:t>_</a:t>
            </a:r>
            <a:endParaRPr kumimoji="0" lang="en-US" altLang="zh-CN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27">
            <a:extLst>
              <a:ext uri="{FF2B5EF4-FFF2-40B4-BE49-F238E27FC236}">
                <a16:creationId xmlns:a16="http://schemas.microsoft.com/office/drawing/2014/main" id="{6159DD5A-EE0E-48D6-9CD7-F294E0026AFC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751138"/>
            <a:ext cx="4724400" cy="2092325"/>
            <a:chOff x="1728" y="1728"/>
            <a:chExt cx="2976" cy="1296"/>
          </a:xfrm>
        </p:grpSpPr>
        <p:sp>
          <p:nvSpPr>
            <p:cNvPr id="31760" name="Rectangle 28">
              <a:extLst>
                <a:ext uri="{FF2B5EF4-FFF2-40B4-BE49-F238E27FC236}">
                  <a16:creationId xmlns:a16="http://schemas.microsoft.com/office/drawing/2014/main" id="{E8ECAC55-459F-4681-B6F1-E7F25C740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728"/>
              <a:ext cx="288" cy="288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1" name="Line 29">
              <a:extLst>
                <a:ext uri="{FF2B5EF4-FFF2-40B4-BE49-F238E27FC236}">
                  <a16:creationId xmlns:a16="http://schemas.microsoft.com/office/drawing/2014/main" id="{FE5CB18A-BCFF-42B6-ACC2-7852BB7EE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016"/>
              <a:ext cx="278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2" name="Line 30">
              <a:extLst>
                <a:ext uri="{FF2B5EF4-FFF2-40B4-BE49-F238E27FC236}">
                  <a16:creationId xmlns:a16="http://schemas.microsoft.com/office/drawing/2014/main" id="{9FEF7D2E-6584-404F-B1A7-3D6681BE4B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208"/>
              <a:ext cx="1200" cy="6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3" name="Rectangle 31">
              <a:extLst>
                <a:ext uri="{FF2B5EF4-FFF2-40B4-BE49-F238E27FC236}">
                  <a16:creationId xmlns:a16="http://schemas.microsoft.com/office/drawing/2014/main" id="{57C12816-E679-45C1-8A79-037ABEC13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728"/>
              <a:ext cx="528" cy="288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4" name="Rectangle 32">
              <a:extLst>
                <a:ext uri="{FF2B5EF4-FFF2-40B4-BE49-F238E27FC236}">
                  <a16:creationId xmlns:a16="http://schemas.microsoft.com/office/drawing/2014/main" id="{E0BC859B-5540-4FDD-896D-27D64D595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832"/>
              <a:ext cx="288" cy="19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5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5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5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92" grpId="0" animBg="1" autoUpdateAnimBg="0"/>
      <p:bldP spid="357393" grpId="0" animBg="1" autoUpdateAnimBg="0"/>
      <p:bldP spid="357400" grpId="0" animBg="1" autoUpdateAnimBg="0"/>
      <p:bldP spid="357401" grpId="0" animBg="1" autoUpdateAnimBg="0"/>
      <p:bldP spid="357402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>
            <a:extLst>
              <a:ext uri="{FF2B5EF4-FFF2-40B4-BE49-F238E27FC236}">
                <a16:creationId xmlns:a16="http://schemas.microsoft.com/office/drawing/2014/main" id="{F60EE969-9A08-49CD-BEB7-6F948364C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676400"/>
            <a:ext cx="7162800" cy="3200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marL="342900" indent="-3429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69863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2200">
                <a:solidFill>
                  <a:schemeClr val="tx1"/>
                </a:solidFill>
              </a:rPr>
              <a:t>#include &lt;stdio.h&gt;</a:t>
            </a:r>
          </a:p>
          <a:p>
            <a:pPr lvl="1" eaLnBrk="1" hangingPunct="1">
              <a:lnSpc>
                <a:spcPct val="10000"/>
              </a:lnSpc>
              <a:spcBef>
                <a:spcPct val="20000"/>
              </a:spcBef>
            </a:pPr>
            <a:endParaRPr kumimoji="0" lang="en-US" altLang="zh-CN" sz="220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2200">
                <a:solidFill>
                  <a:schemeClr val="tx1"/>
                </a:solidFill>
              </a:rPr>
              <a:t>main( )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2200">
                <a:solidFill>
                  <a:schemeClr val="tx1"/>
                </a:solidFill>
              </a:rPr>
              <a:t>{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2200">
                <a:solidFill>
                  <a:schemeClr val="tx1"/>
                </a:solidFill>
              </a:rPr>
              <a:t>   int day, month, year;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2200">
                <a:solidFill>
                  <a:schemeClr val="tx1"/>
                </a:solidFill>
              </a:rPr>
              <a:t>   scanf("%d  %d  %d", &amp;day, &amp;month, &amp;year);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2200">
                <a:solidFill>
                  <a:schemeClr val="tx1"/>
                </a:solidFill>
              </a:rPr>
              <a:t>   printf("Day:  %d,  Month:  %d,  Year:  %d",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2200">
                <a:solidFill>
                  <a:schemeClr val="tx1"/>
                </a:solidFill>
              </a:rPr>
              <a:t>              day, month, year);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2200">
                <a:solidFill>
                  <a:schemeClr val="tx1"/>
                </a:solidFill>
              </a:rPr>
              <a:t>}</a:t>
            </a:r>
          </a:p>
          <a:p>
            <a:pPr lvl="1" eaLnBrk="1" hangingPunct="1">
              <a:lnSpc>
                <a:spcPct val="0"/>
              </a:lnSpc>
              <a:spcBef>
                <a:spcPct val="20000"/>
              </a:spcBef>
            </a:pPr>
            <a:endParaRPr kumimoji="0" lang="en-US" altLang="zh-CN" sz="2200" b="1">
              <a:solidFill>
                <a:schemeClr val="tx1"/>
              </a:solidFill>
            </a:endParaRPr>
          </a:p>
          <a:p>
            <a:pPr lvl="1" eaLnBrk="1" hangingPunct="1">
              <a:lnSpc>
                <a:spcPct val="0"/>
              </a:lnSpc>
              <a:spcBef>
                <a:spcPct val="20000"/>
              </a:spcBef>
            </a:pPr>
            <a:endParaRPr kumimoji="0" lang="zh-CN" altLang="en-US" sz="2800" b="1">
              <a:solidFill>
                <a:schemeClr val="tx1"/>
              </a:solidFill>
            </a:endParaRPr>
          </a:p>
        </p:txBody>
      </p:sp>
      <p:sp>
        <p:nvSpPr>
          <p:cNvPr id="358404" name="Line 4">
            <a:extLst>
              <a:ext uri="{FF2B5EF4-FFF2-40B4-BE49-F238E27FC236}">
                <a16:creationId xmlns:a16="http://schemas.microsoft.com/office/drawing/2014/main" id="{CE8DD2DC-6A29-41A1-89DC-4B1137521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7763" y="31242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405" name="Line 5">
            <a:extLst>
              <a:ext uri="{FF2B5EF4-FFF2-40B4-BE49-F238E27FC236}">
                <a16:creationId xmlns:a16="http://schemas.microsoft.com/office/drawing/2014/main" id="{FA98DEA0-4A16-4039-B8C3-77A2539BD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7763" y="35052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406" name="Line 6">
            <a:extLst>
              <a:ext uri="{FF2B5EF4-FFF2-40B4-BE49-F238E27FC236}">
                <a16:creationId xmlns:a16="http://schemas.microsoft.com/office/drawing/2014/main" id="{313C0FC4-F0EB-4815-83B0-798DCC77B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7763" y="39624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407" name="Text Box 7">
            <a:extLst>
              <a:ext uri="{FF2B5EF4-FFF2-40B4-BE49-F238E27FC236}">
                <a16:creationId xmlns:a16="http://schemas.microsoft.com/office/drawing/2014/main" id="{9E342241-08BF-41B3-B132-3A1D87B5A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763" y="5073650"/>
            <a:ext cx="7239000" cy="1144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1"/>
                </a:solidFill>
                <a:latin typeface="Times New Roman" panose="02020603050405020304" pitchFamily="18" charset="0"/>
              </a:rPr>
              <a:t>16 12 2005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zh-CN" sz="20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90B458A0-0E61-44E6-A264-F59AFBE67629}"/>
              </a:ext>
            </a:extLst>
          </p:cNvPr>
          <p:cNvGrpSpPr>
            <a:grpSpLocks/>
          </p:cNvGrpSpPr>
          <p:nvPr/>
        </p:nvGrpSpPr>
        <p:grpSpPr bwMode="auto">
          <a:xfrm>
            <a:off x="8285163" y="1752600"/>
            <a:ext cx="1905000" cy="1905000"/>
            <a:chOff x="4128" y="1104"/>
            <a:chExt cx="1200" cy="1200"/>
          </a:xfrm>
        </p:grpSpPr>
        <p:grpSp>
          <p:nvGrpSpPr>
            <p:cNvPr id="32823" name="Group 9">
              <a:extLst>
                <a:ext uri="{FF2B5EF4-FFF2-40B4-BE49-F238E27FC236}">
                  <a16:creationId xmlns:a16="http://schemas.microsoft.com/office/drawing/2014/main" id="{4037C2C4-0E2A-41EA-82C8-67A8E803E2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539"/>
              <a:ext cx="1200" cy="333"/>
              <a:chOff x="4128" y="1443"/>
              <a:chExt cx="1200" cy="333"/>
            </a:xfrm>
          </p:grpSpPr>
          <p:sp>
            <p:nvSpPr>
              <p:cNvPr id="32830" name="Text Box 10">
                <a:extLst>
                  <a:ext uri="{FF2B5EF4-FFF2-40B4-BE49-F238E27FC236}">
                    <a16:creationId xmlns:a16="http://schemas.microsoft.com/office/drawing/2014/main" id="{CB067912-435D-4998-8067-2109ED080F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443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month</a:t>
                </a:r>
              </a:p>
            </p:txBody>
          </p:sp>
          <p:sp>
            <p:nvSpPr>
              <p:cNvPr id="32831" name="Text Box 11">
                <a:extLst>
                  <a:ext uri="{FF2B5EF4-FFF2-40B4-BE49-F238E27FC236}">
                    <a16:creationId xmlns:a16="http://schemas.microsoft.com/office/drawing/2014/main" id="{603C21D7-622A-4073-89C3-AB116CB941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1443"/>
                <a:ext cx="576" cy="33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?</a:t>
                </a:r>
              </a:p>
            </p:txBody>
          </p:sp>
        </p:grpSp>
        <p:grpSp>
          <p:nvGrpSpPr>
            <p:cNvPr id="32824" name="Group 12">
              <a:extLst>
                <a:ext uri="{FF2B5EF4-FFF2-40B4-BE49-F238E27FC236}">
                  <a16:creationId xmlns:a16="http://schemas.microsoft.com/office/drawing/2014/main" id="{D867356E-0AAF-4FD9-BEED-AFE5D43DAB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1971"/>
              <a:ext cx="1056" cy="333"/>
              <a:chOff x="4272" y="1779"/>
              <a:chExt cx="1056" cy="333"/>
            </a:xfrm>
          </p:grpSpPr>
          <p:sp>
            <p:nvSpPr>
              <p:cNvPr id="32828" name="Text Box 13">
                <a:extLst>
                  <a:ext uri="{FF2B5EF4-FFF2-40B4-BE49-F238E27FC236}">
                    <a16:creationId xmlns:a16="http://schemas.microsoft.com/office/drawing/2014/main" id="{CB85927E-8487-40F6-9F0B-61349978DE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779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year</a:t>
                </a:r>
              </a:p>
            </p:txBody>
          </p:sp>
          <p:sp>
            <p:nvSpPr>
              <p:cNvPr id="32829" name="Text Box 14">
                <a:extLst>
                  <a:ext uri="{FF2B5EF4-FFF2-40B4-BE49-F238E27FC236}">
                    <a16:creationId xmlns:a16="http://schemas.microsoft.com/office/drawing/2014/main" id="{3418F53E-1647-41A7-B37C-A535B41644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1779"/>
                <a:ext cx="576" cy="33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?</a:t>
                </a:r>
              </a:p>
            </p:txBody>
          </p:sp>
        </p:grpSp>
        <p:grpSp>
          <p:nvGrpSpPr>
            <p:cNvPr id="32825" name="Group 15">
              <a:extLst>
                <a:ext uri="{FF2B5EF4-FFF2-40B4-BE49-F238E27FC236}">
                  <a16:creationId xmlns:a16="http://schemas.microsoft.com/office/drawing/2014/main" id="{6255C687-D575-490C-9046-A0DFCD77AF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1104"/>
              <a:ext cx="1056" cy="333"/>
              <a:chOff x="4272" y="1344"/>
              <a:chExt cx="1056" cy="333"/>
            </a:xfrm>
          </p:grpSpPr>
          <p:sp>
            <p:nvSpPr>
              <p:cNvPr id="32826" name="Text Box 16">
                <a:extLst>
                  <a:ext uri="{FF2B5EF4-FFF2-40B4-BE49-F238E27FC236}">
                    <a16:creationId xmlns:a16="http://schemas.microsoft.com/office/drawing/2014/main" id="{A771CFEC-EAB7-4BE7-86F3-89FB24FFFA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344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day</a:t>
                </a:r>
              </a:p>
            </p:txBody>
          </p:sp>
          <p:sp>
            <p:nvSpPr>
              <p:cNvPr id="32827" name="Text Box 17">
                <a:extLst>
                  <a:ext uri="{FF2B5EF4-FFF2-40B4-BE49-F238E27FC236}">
                    <a16:creationId xmlns:a16="http://schemas.microsoft.com/office/drawing/2014/main" id="{B1F5E6C9-ECC7-463C-AFC6-C2E1267D98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1344"/>
                <a:ext cx="576" cy="33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?</a:t>
                </a:r>
              </a:p>
            </p:txBody>
          </p:sp>
        </p:grpSp>
      </p:grpSp>
      <p:grpSp>
        <p:nvGrpSpPr>
          <p:cNvPr id="6" name="Group 18">
            <a:extLst>
              <a:ext uri="{FF2B5EF4-FFF2-40B4-BE49-F238E27FC236}">
                <a16:creationId xmlns:a16="http://schemas.microsoft.com/office/drawing/2014/main" id="{6102DE39-874C-47FA-9B0B-6ADFB2BA4C37}"/>
              </a:ext>
            </a:extLst>
          </p:cNvPr>
          <p:cNvGrpSpPr>
            <a:grpSpLocks/>
          </p:cNvGrpSpPr>
          <p:nvPr/>
        </p:nvGrpSpPr>
        <p:grpSpPr bwMode="auto">
          <a:xfrm>
            <a:off x="3865563" y="3352800"/>
            <a:ext cx="2362200" cy="381000"/>
            <a:chOff x="1344" y="2112"/>
            <a:chExt cx="1488" cy="240"/>
          </a:xfrm>
        </p:grpSpPr>
        <p:sp>
          <p:nvSpPr>
            <p:cNvPr id="32821" name="Rectangle 19">
              <a:extLst>
                <a:ext uri="{FF2B5EF4-FFF2-40B4-BE49-F238E27FC236}">
                  <a16:creationId xmlns:a16="http://schemas.microsoft.com/office/drawing/2014/main" id="{90E617F8-34C3-47DD-860F-88909DB48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112"/>
              <a:ext cx="288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22" name="Rectangle 20">
              <a:extLst>
                <a:ext uri="{FF2B5EF4-FFF2-40B4-BE49-F238E27FC236}">
                  <a16:creationId xmlns:a16="http://schemas.microsoft.com/office/drawing/2014/main" id="{4D530F0B-9C19-4CFB-AF06-70545A585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12"/>
              <a:ext cx="432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58421" name="Text Box 21">
            <a:extLst>
              <a:ext uri="{FF2B5EF4-FFF2-40B4-BE49-F238E27FC236}">
                <a16:creationId xmlns:a16="http://schemas.microsoft.com/office/drawing/2014/main" id="{93D6DD9B-CFF0-499E-8754-1DE8647AD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5288" y="1752600"/>
            <a:ext cx="914400" cy="5286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358422" name="Text Box 22">
            <a:extLst>
              <a:ext uri="{FF2B5EF4-FFF2-40B4-BE49-F238E27FC236}">
                <a16:creationId xmlns:a16="http://schemas.microsoft.com/office/drawing/2014/main" id="{3D13BD5A-9736-4314-A3B1-0D7B21BEE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5288" y="2443163"/>
            <a:ext cx="914400" cy="5286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12</a:t>
            </a:r>
          </a:p>
        </p:txBody>
      </p:sp>
      <p:grpSp>
        <p:nvGrpSpPr>
          <p:cNvPr id="7" name="Group 23">
            <a:extLst>
              <a:ext uri="{FF2B5EF4-FFF2-40B4-BE49-F238E27FC236}">
                <a16:creationId xmlns:a16="http://schemas.microsoft.com/office/drawing/2014/main" id="{AA477FBA-CB61-4AB6-9896-1918FE4F52D9}"/>
              </a:ext>
            </a:extLst>
          </p:cNvPr>
          <p:cNvGrpSpPr>
            <a:grpSpLocks/>
          </p:cNvGrpSpPr>
          <p:nvPr/>
        </p:nvGrpSpPr>
        <p:grpSpPr bwMode="auto">
          <a:xfrm>
            <a:off x="4322763" y="3352800"/>
            <a:ext cx="2971800" cy="381000"/>
            <a:chOff x="1632" y="2112"/>
            <a:chExt cx="1872" cy="240"/>
          </a:xfrm>
        </p:grpSpPr>
        <p:sp>
          <p:nvSpPr>
            <p:cNvPr id="32819" name="Rectangle 24">
              <a:extLst>
                <a:ext uri="{FF2B5EF4-FFF2-40B4-BE49-F238E27FC236}">
                  <a16:creationId xmlns:a16="http://schemas.microsoft.com/office/drawing/2014/main" id="{32C552A5-7250-4DC7-8D0D-365A66B72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112"/>
              <a:ext cx="288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20" name="Rectangle 25">
              <a:extLst>
                <a:ext uri="{FF2B5EF4-FFF2-40B4-BE49-F238E27FC236}">
                  <a16:creationId xmlns:a16="http://schemas.microsoft.com/office/drawing/2014/main" id="{A9A0782D-6EE1-4884-A963-5BD4384A6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112"/>
              <a:ext cx="624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26">
            <a:extLst>
              <a:ext uri="{FF2B5EF4-FFF2-40B4-BE49-F238E27FC236}">
                <a16:creationId xmlns:a16="http://schemas.microsoft.com/office/drawing/2014/main" id="{975B4826-4055-4018-98A8-0FA0A05CD14C}"/>
              </a:ext>
            </a:extLst>
          </p:cNvPr>
          <p:cNvGrpSpPr>
            <a:grpSpLocks/>
          </p:cNvGrpSpPr>
          <p:nvPr/>
        </p:nvGrpSpPr>
        <p:grpSpPr bwMode="auto">
          <a:xfrm>
            <a:off x="3103563" y="3352800"/>
            <a:ext cx="1295400" cy="2057400"/>
            <a:chOff x="864" y="2112"/>
            <a:chExt cx="816" cy="1296"/>
          </a:xfrm>
        </p:grpSpPr>
        <p:sp>
          <p:nvSpPr>
            <p:cNvPr id="32817" name="Rectangle 27">
              <a:extLst>
                <a:ext uri="{FF2B5EF4-FFF2-40B4-BE49-F238E27FC236}">
                  <a16:creationId xmlns:a16="http://schemas.microsoft.com/office/drawing/2014/main" id="{3FFDCBAD-2B77-4135-8FE7-D46D86308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216"/>
              <a:ext cx="96" cy="192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18" name="Rectangle 28">
              <a:extLst>
                <a:ext uri="{FF2B5EF4-FFF2-40B4-BE49-F238E27FC236}">
                  <a16:creationId xmlns:a16="http://schemas.microsoft.com/office/drawing/2014/main" id="{BEC24B7B-A11D-4757-A6F5-09DBF32FC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112"/>
              <a:ext cx="96" cy="192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29">
            <a:extLst>
              <a:ext uri="{FF2B5EF4-FFF2-40B4-BE49-F238E27FC236}">
                <a16:creationId xmlns:a16="http://schemas.microsoft.com/office/drawing/2014/main" id="{2311B848-B664-4553-8032-895182F45DB1}"/>
              </a:ext>
            </a:extLst>
          </p:cNvPr>
          <p:cNvGrpSpPr>
            <a:grpSpLocks/>
          </p:cNvGrpSpPr>
          <p:nvPr/>
        </p:nvGrpSpPr>
        <p:grpSpPr bwMode="auto">
          <a:xfrm>
            <a:off x="3408363" y="3352800"/>
            <a:ext cx="1524000" cy="2057400"/>
            <a:chOff x="1056" y="2112"/>
            <a:chExt cx="960" cy="1296"/>
          </a:xfrm>
        </p:grpSpPr>
        <p:sp>
          <p:nvSpPr>
            <p:cNvPr id="32815" name="Rectangle 30">
              <a:extLst>
                <a:ext uri="{FF2B5EF4-FFF2-40B4-BE49-F238E27FC236}">
                  <a16:creationId xmlns:a16="http://schemas.microsoft.com/office/drawing/2014/main" id="{837C380B-C46D-4ABB-A402-4BF79E000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216"/>
              <a:ext cx="96" cy="192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16" name="Rectangle 31">
              <a:extLst>
                <a:ext uri="{FF2B5EF4-FFF2-40B4-BE49-F238E27FC236}">
                  <a16:creationId xmlns:a16="http://schemas.microsoft.com/office/drawing/2014/main" id="{0254AFDB-C228-4319-B5F4-0BC42A19A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112"/>
              <a:ext cx="96" cy="192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32">
            <a:extLst>
              <a:ext uri="{FF2B5EF4-FFF2-40B4-BE49-F238E27FC236}">
                <a16:creationId xmlns:a16="http://schemas.microsoft.com/office/drawing/2014/main" id="{E28A5368-2EF8-4534-974E-3342D52923BA}"/>
              </a:ext>
            </a:extLst>
          </p:cNvPr>
          <p:cNvGrpSpPr>
            <a:grpSpLocks/>
          </p:cNvGrpSpPr>
          <p:nvPr/>
        </p:nvGrpSpPr>
        <p:grpSpPr bwMode="auto">
          <a:xfrm>
            <a:off x="4856163" y="3352800"/>
            <a:ext cx="3276600" cy="381000"/>
            <a:chOff x="1968" y="2112"/>
            <a:chExt cx="2064" cy="240"/>
          </a:xfrm>
        </p:grpSpPr>
        <p:sp>
          <p:nvSpPr>
            <p:cNvPr id="32813" name="Rectangle 33">
              <a:extLst>
                <a:ext uri="{FF2B5EF4-FFF2-40B4-BE49-F238E27FC236}">
                  <a16:creationId xmlns:a16="http://schemas.microsoft.com/office/drawing/2014/main" id="{2981459D-2845-4F29-A2C9-27492D8E2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112"/>
              <a:ext cx="480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14" name="Rectangle 34">
              <a:extLst>
                <a:ext uri="{FF2B5EF4-FFF2-40B4-BE49-F238E27FC236}">
                  <a16:creationId xmlns:a16="http://schemas.microsoft.com/office/drawing/2014/main" id="{20DA170E-057E-4F3D-BEA6-3D5FB28A0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112"/>
              <a:ext cx="288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58435" name="Text Box 35">
            <a:extLst>
              <a:ext uri="{FF2B5EF4-FFF2-40B4-BE49-F238E27FC236}">
                <a16:creationId xmlns:a16="http://schemas.microsoft.com/office/drawing/2014/main" id="{B6865CDB-895D-4872-82F2-73E779D2C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5288" y="3128963"/>
            <a:ext cx="914400" cy="5286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2005</a:t>
            </a:r>
          </a:p>
        </p:txBody>
      </p:sp>
      <p:grpSp>
        <p:nvGrpSpPr>
          <p:cNvPr id="11" name="Group 36">
            <a:extLst>
              <a:ext uri="{FF2B5EF4-FFF2-40B4-BE49-F238E27FC236}">
                <a16:creationId xmlns:a16="http://schemas.microsoft.com/office/drawing/2014/main" id="{DFACDFEE-1646-4568-A254-6D6567499EF8}"/>
              </a:ext>
            </a:extLst>
          </p:cNvPr>
          <p:cNvGrpSpPr>
            <a:grpSpLocks/>
          </p:cNvGrpSpPr>
          <p:nvPr/>
        </p:nvGrpSpPr>
        <p:grpSpPr bwMode="auto">
          <a:xfrm>
            <a:off x="2874963" y="2133600"/>
            <a:ext cx="5638800" cy="3276600"/>
            <a:chOff x="720" y="1344"/>
            <a:chExt cx="3552" cy="2064"/>
          </a:xfrm>
        </p:grpSpPr>
        <p:grpSp>
          <p:nvGrpSpPr>
            <p:cNvPr id="32805" name="Group 37">
              <a:extLst>
                <a:ext uri="{FF2B5EF4-FFF2-40B4-BE49-F238E27FC236}">
                  <a16:creationId xmlns:a16="http://schemas.microsoft.com/office/drawing/2014/main" id="{CAEA8619-848F-46A4-9CA8-D6BB1D623C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344"/>
              <a:ext cx="3552" cy="2064"/>
              <a:chOff x="720" y="1344"/>
              <a:chExt cx="3552" cy="2064"/>
            </a:xfrm>
          </p:grpSpPr>
          <p:sp>
            <p:nvSpPr>
              <p:cNvPr id="32809" name="Rectangle 38">
                <a:extLst>
                  <a:ext uri="{FF2B5EF4-FFF2-40B4-BE49-F238E27FC236}">
                    <a16:creationId xmlns:a16="http://schemas.microsoft.com/office/drawing/2014/main" id="{2256EFCD-23FD-4AF7-8C0C-D1FE30622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216"/>
                <a:ext cx="192" cy="192"/>
              </a:xfrm>
              <a:prstGeom prst="rect">
                <a:avLst/>
              </a:prstGeom>
              <a:noFill/>
              <a:ln w="57150">
                <a:solidFill>
                  <a:srgbClr val="FF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3200" b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810" name="Line 39">
                <a:extLst>
                  <a:ext uri="{FF2B5EF4-FFF2-40B4-BE49-F238E27FC236}">
                    <a16:creationId xmlns:a16="http://schemas.microsoft.com/office/drawing/2014/main" id="{2C4FDBE2-5E08-4BD8-A981-8CBE5929E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2" y="1344"/>
                <a:ext cx="1440" cy="768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11" name="Line 40">
                <a:extLst>
                  <a:ext uri="{FF2B5EF4-FFF2-40B4-BE49-F238E27FC236}">
                    <a16:creationId xmlns:a16="http://schemas.microsoft.com/office/drawing/2014/main" id="{6C76F6D2-ABB4-4C80-A910-035028263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6" y="2352"/>
                <a:ext cx="1632" cy="864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12" name="Rectangle 41">
                <a:extLst>
                  <a:ext uri="{FF2B5EF4-FFF2-40B4-BE49-F238E27FC236}">
                    <a16:creationId xmlns:a16="http://schemas.microsoft.com/office/drawing/2014/main" id="{7891F769-2819-4F5C-AFA7-D0EC13D9E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112"/>
                <a:ext cx="432" cy="240"/>
              </a:xfrm>
              <a:prstGeom prst="rect">
                <a:avLst/>
              </a:prstGeom>
              <a:noFill/>
              <a:ln w="57150">
                <a:solidFill>
                  <a:srgbClr val="FF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3200" b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2806" name="Group 42">
              <a:extLst>
                <a:ext uri="{FF2B5EF4-FFF2-40B4-BE49-F238E27FC236}">
                  <a16:creationId xmlns:a16="http://schemas.microsoft.com/office/drawing/2014/main" id="{BBD6BEA4-530E-43DC-A1EE-679D5B40F1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112"/>
              <a:ext cx="1488" cy="240"/>
              <a:chOff x="1344" y="2112"/>
              <a:chExt cx="1488" cy="240"/>
            </a:xfrm>
          </p:grpSpPr>
          <p:sp>
            <p:nvSpPr>
              <p:cNvPr id="32807" name="Rectangle 43">
                <a:extLst>
                  <a:ext uri="{FF2B5EF4-FFF2-40B4-BE49-F238E27FC236}">
                    <a16:creationId xmlns:a16="http://schemas.microsoft.com/office/drawing/2014/main" id="{B44A7554-2825-405B-B558-511E90EF0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112"/>
                <a:ext cx="288" cy="240"/>
              </a:xfrm>
              <a:prstGeom prst="rect">
                <a:avLst/>
              </a:prstGeom>
              <a:noFill/>
              <a:ln w="57150">
                <a:solidFill>
                  <a:srgbClr val="FF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3200" b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808" name="Rectangle 44">
                <a:extLst>
                  <a:ext uri="{FF2B5EF4-FFF2-40B4-BE49-F238E27FC236}">
                    <a16:creationId xmlns:a16="http://schemas.microsoft.com/office/drawing/2014/main" id="{DD8AECA4-5698-40C3-AF53-25F623BD4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112"/>
                <a:ext cx="432" cy="240"/>
              </a:xfrm>
              <a:prstGeom prst="rect">
                <a:avLst/>
              </a:prstGeom>
              <a:noFill/>
              <a:ln w="57150">
                <a:solidFill>
                  <a:srgbClr val="FF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3200" b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" name="Group 45">
            <a:extLst>
              <a:ext uri="{FF2B5EF4-FFF2-40B4-BE49-F238E27FC236}">
                <a16:creationId xmlns:a16="http://schemas.microsoft.com/office/drawing/2014/main" id="{4B4EDCA6-CEEB-43D0-B244-66F560555B9F}"/>
              </a:ext>
            </a:extLst>
          </p:cNvPr>
          <p:cNvGrpSpPr>
            <a:grpSpLocks/>
          </p:cNvGrpSpPr>
          <p:nvPr/>
        </p:nvGrpSpPr>
        <p:grpSpPr bwMode="auto">
          <a:xfrm>
            <a:off x="3179763" y="2895600"/>
            <a:ext cx="5486400" cy="2514600"/>
            <a:chOff x="912" y="1824"/>
            <a:chExt cx="3456" cy="1584"/>
          </a:xfrm>
        </p:grpSpPr>
        <p:grpSp>
          <p:nvGrpSpPr>
            <p:cNvPr id="32797" name="Group 46">
              <a:extLst>
                <a:ext uri="{FF2B5EF4-FFF2-40B4-BE49-F238E27FC236}">
                  <a16:creationId xmlns:a16="http://schemas.microsoft.com/office/drawing/2014/main" id="{196AAE3E-098F-406E-B075-AC4E52AF76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824"/>
              <a:ext cx="3456" cy="1584"/>
              <a:chOff x="912" y="2256"/>
              <a:chExt cx="3456" cy="1584"/>
            </a:xfrm>
          </p:grpSpPr>
          <p:sp>
            <p:nvSpPr>
              <p:cNvPr id="32801" name="Rectangle 47">
                <a:extLst>
                  <a:ext uri="{FF2B5EF4-FFF2-40B4-BE49-F238E27FC236}">
                    <a16:creationId xmlns:a16="http://schemas.microsoft.com/office/drawing/2014/main" id="{BC57E87B-E72C-437D-B4A1-ED92DA31C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648"/>
                <a:ext cx="192" cy="192"/>
              </a:xfrm>
              <a:prstGeom prst="rect">
                <a:avLst/>
              </a:prstGeom>
              <a:noFill/>
              <a:ln w="57150">
                <a:solidFill>
                  <a:srgbClr val="FF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3200" b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802" name="Line 48">
                <a:extLst>
                  <a:ext uri="{FF2B5EF4-FFF2-40B4-BE49-F238E27FC236}">
                    <a16:creationId xmlns:a16="http://schemas.microsoft.com/office/drawing/2014/main" id="{2F293B37-1FFB-4BE4-9848-9D1FF612D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4" y="2256"/>
                <a:ext cx="864" cy="336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03" name="Line 49">
                <a:extLst>
                  <a:ext uri="{FF2B5EF4-FFF2-40B4-BE49-F238E27FC236}">
                    <a16:creationId xmlns:a16="http://schemas.microsoft.com/office/drawing/2014/main" id="{477B5A8B-BBFE-4D0F-B418-44C2C16D5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784"/>
                <a:ext cx="2016" cy="864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04" name="Rectangle 50">
                <a:extLst>
                  <a:ext uri="{FF2B5EF4-FFF2-40B4-BE49-F238E27FC236}">
                    <a16:creationId xmlns:a16="http://schemas.microsoft.com/office/drawing/2014/main" id="{E0B158DA-F487-4CD4-B4C3-E78D0518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544"/>
                <a:ext cx="624" cy="240"/>
              </a:xfrm>
              <a:prstGeom prst="rect">
                <a:avLst/>
              </a:prstGeom>
              <a:noFill/>
              <a:ln w="57150">
                <a:solidFill>
                  <a:srgbClr val="FF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3200" b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2798" name="Group 51">
              <a:extLst>
                <a:ext uri="{FF2B5EF4-FFF2-40B4-BE49-F238E27FC236}">
                  <a16:creationId xmlns:a16="http://schemas.microsoft.com/office/drawing/2014/main" id="{F9558C05-7812-4893-B92D-DD0C769D9A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112"/>
              <a:ext cx="1872" cy="240"/>
              <a:chOff x="1632" y="2112"/>
              <a:chExt cx="1872" cy="240"/>
            </a:xfrm>
          </p:grpSpPr>
          <p:sp>
            <p:nvSpPr>
              <p:cNvPr id="32799" name="Rectangle 52">
                <a:extLst>
                  <a:ext uri="{FF2B5EF4-FFF2-40B4-BE49-F238E27FC236}">
                    <a16:creationId xmlns:a16="http://schemas.microsoft.com/office/drawing/2014/main" id="{2C3D1C52-5432-43AD-878F-10ED85E6C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112"/>
                <a:ext cx="288" cy="240"/>
              </a:xfrm>
              <a:prstGeom prst="rect">
                <a:avLst/>
              </a:prstGeom>
              <a:noFill/>
              <a:ln w="57150">
                <a:solidFill>
                  <a:srgbClr val="FF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3200" b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800" name="Rectangle 53">
                <a:extLst>
                  <a:ext uri="{FF2B5EF4-FFF2-40B4-BE49-F238E27FC236}">
                    <a16:creationId xmlns:a16="http://schemas.microsoft.com/office/drawing/2014/main" id="{2D8CBF1C-24F8-4682-AEDD-E5F0246C8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112"/>
                <a:ext cx="624" cy="240"/>
              </a:xfrm>
              <a:prstGeom prst="rect">
                <a:avLst/>
              </a:prstGeom>
              <a:noFill/>
              <a:ln w="57150">
                <a:solidFill>
                  <a:srgbClr val="FF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3200" b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" name="Group 54">
            <a:extLst>
              <a:ext uri="{FF2B5EF4-FFF2-40B4-BE49-F238E27FC236}">
                <a16:creationId xmlns:a16="http://schemas.microsoft.com/office/drawing/2014/main" id="{1262573D-B4AE-441A-B16A-3E843AAC12B9}"/>
              </a:ext>
            </a:extLst>
          </p:cNvPr>
          <p:cNvGrpSpPr>
            <a:grpSpLocks/>
          </p:cNvGrpSpPr>
          <p:nvPr/>
        </p:nvGrpSpPr>
        <p:grpSpPr bwMode="auto">
          <a:xfrm>
            <a:off x="3484563" y="3352800"/>
            <a:ext cx="5029200" cy="2057400"/>
            <a:chOff x="1104" y="2112"/>
            <a:chExt cx="3168" cy="1296"/>
          </a:xfrm>
        </p:grpSpPr>
        <p:grpSp>
          <p:nvGrpSpPr>
            <p:cNvPr id="32789" name="Group 55">
              <a:extLst>
                <a:ext uri="{FF2B5EF4-FFF2-40B4-BE49-F238E27FC236}">
                  <a16:creationId xmlns:a16="http://schemas.microsoft.com/office/drawing/2014/main" id="{E2CEA1A9-CECB-48BE-87F6-812DE010B8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112"/>
              <a:ext cx="3168" cy="1296"/>
              <a:chOff x="1104" y="2112"/>
              <a:chExt cx="3168" cy="1296"/>
            </a:xfrm>
          </p:grpSpPr>
          <p:sp>
            <p:nvSpPr>
              <p:cNvPr id="32793" name="Rectangle 56">
                <a:extLst>
                  <a:ext uri="{FF2B5EF4-FFF2-40B4-BE49-F238E27FC236}">
                    <a16:creationId xmlns:a16="http://schemas.microsoft.com/office/drawing/2014/main" id="{8E7B102B-8D33-4D47-9DF1-0DA6D1EA4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432" cy="192"/>
              </a:xfrm>
              <a:prstGeom prst="rect">
                <a:avLst/>
              </a:prstGeom>
              <a:noFill/>
              <a:ln w="57150">
                <a:solidFill>
                  <a:srgbClr val="FF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3200" b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94" name="Line 57">
                <a:extLst>
                  <a:ext uri="{FF2B5EF4-FFF2-40B4-BE49-F238E27FC236}">
                    <a16:creationId xmlns:a16="http://schemas.microsoft.com/office/drawing/2014/main" id="{E46706DF-D535-4877-84F7-3E9D503960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2" y="2160"/>
                <a:ext cx="240" cy="48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95" name="Line 58">
                <a:extLst>
                  <a:ext uri="{FF2B5EF4-FFF2-40B4-BE49-F238E27FC236}">
                    <a16:creationId xmlns:a16="http://schemas.microsoft.com/office/drawing/2014/main" id="{265C9E9C-8277-45A9-A1DB-9EBF4573E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6" y="2352"/>
                <a:ext cx="2160" cy="864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96" name="Rectangle 59">
                <a:extLst>
                  <a:ext uri="{FF2B5EF4-FFF2-40B4-BE49-F238E27FC236}">
                    <a16:creationId xmlns:a16="http://schemas.microsoft.com/office/drawing/2014/main" id="{98905316-386E-4261-81B8-AD9B7884F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112"/>
                <a:ext cx="480" cy="240"/>
              </a:xfrm>
              <a:prstGeom prst="rect">
                <a:avLst/>
              </a:prstGeom>
              <a:noFill/>
              <a:ln w="57150">
                <a:solidFill>
                  <a:srgbClr val="FF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3200" b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2790" name="Group 60">
              <a:extLst>
                <a:ext uri="{FF2B5EF4-FFF2-40B4-BE49-F238E27FC236}">
                  <a16:creationId xmlns:a16="http://schemas.microsoft.com/office/drawing/2014/main" id="{483CC8C0-B58B-4845-A970-4CB769B74F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112"/>
              <a:ext cx="2064" cy="240"/>
              <a:chOff x="1968" y="2112"/>
              <a:chExt cx="2064" cy="240"/>
            </a:xfrm>
          </p:grpSpPr>
          <p:sp>
            <p:nvSpPr>
              <p:cNvPr id="32791" name="Rectangle 61">
                <a:extLst>
                  <a:ext uri="{FF2B5EF4-FFF2-40B4-BE49-F238E27FC236}">
                    <a16:creationId xmlns:a16="http://schemas.microsoft.com/office/drawing/2014/main" id="{F5FB0883-A5B1-48CE-B607-AAAA6954E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112"/>
                <a:ext cx="480" cy="240"/>
              </a:xfrm>
              <a:prstGeom prst="rect">
                <a:avLst/>
              </a:prstGeom>
              <a:noFill/>
              <a:ln w="57150">
                <a:solidFill>
                  <a:srgbClr val="FF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3200" b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92" name="Rectangle 62">
                <a:extLst>
                  <a:ext uri="{FF2B5EF4-FFF2-40B4-BE49-F238E27FC236}">
                    <a16:creationId xmlns:a16="http://schemas.microsoft.com/office/drawing/2014/main" id="{10288910-B4D5-4171-9B9D-4435B95AC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112"/>
                <a:ext cx="288" cy="240"/>
              </a:xfrm>
              <a:prstGeom prst="rect">
                <a:avLst/>
              </a:prstGeom>
              <a:noFill/>
              <a:ln w="57150">
                <a:solidFill>
                  <a:srgbClr val="FF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000066"/>
                    </a:solidFill>
                    <a:latin typeface="Courier New" panose="02070309020205020404" pitchFamily="49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Courier New" panose="02070309020205020404" pitchFamily="49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3200" b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58463" name="Text Box 63">
            <a:extLst>
              <a:ext uri="{FF2B5EF4-FFF2-40B4-BE49-F238E27FC236}">
                <a16:creationId xmlns:a16="http://schemas.microsoft.com/office/drawing/2014/main" id="{8BB829B9-D1B0-4669-8007-44241D96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763" y="5073650"/>
            <a:ext cx="7239000" cy="1144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1"/>
                </a:solidFill>
                <a:latin typeface="Times New Roman" panose="02020603050405020304" pitchFamily="18" charset="0"/>
              </a:rPr>
              <a:t>16 12 2005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1"/>
                </a:solidFill>
                <a:latin typeface="Times New Roman" panose="02020603050405020304" pitchFamily="18" charset="0"/>
              </a:rPr>
              <a:t>Day: 16, Month: 12, Year: 2005_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65" name="Rectangle 65">
            <a:extLst>
              <a:ext uri="{FF2B5EF4-FFF2-40B4-BE49-F238E27FC236}">
                <a16:creationId xmlns:a16="http://schemas.microsoft.com/office/drawing/2014/main" id="{F4C0A733-25FA-4D9E-A1DB-8479329FA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644525"/>
            <a:ext cx="77978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kumimoji="0" lang="en-US" altLang="zh-CN" sz="4400" b="1" i="1" dirty="0" err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scanf</a:t>
            </a:r>
            <a:r>
              <a:rPr kumimoji="0" lang="en-US" altLang="zh-CN" sz="4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zh-CN" altLang="en-US" sz="4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</a:t>
            </a:r>
            <a:endParaRPr kumimoji="0" lang="en-US" altLang="zh-CN" sz="4400" b="1" i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5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5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5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5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7" grpId="0" animBg="1" autoUpdateAnimBg="0"/>
      <p:bldP spid="358421" grpId="0" animBg="1" autoUpdateAnimBg="0"/>
      <p:bldP spid="358422" grpId="0" animBg="1" autoUpdateAnimBg="0"/>
      <p:bldP spid="358435" grpId="0" animBg="1" autoUpdateAnimBg="0"/>
      <p:bldP spid="358463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Text Box 2">
            <a:extLst>
              <a:ext uri="{FF2B5EF4-FFF2-40B4-BE49-F238E27FC236}">
                <a16:creationId xmlns:a16="http://schemas.microsoft.com/office/drawing/2014/main" id="{CA55969C-1FEB-44B1-B5AB-32FD2E3FE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52613"/>
            <a:ext cx="8001000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  </a:t>
            </a: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表示数据占用的宽度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 </a:t>
            </a:r>
            <a:r>
              <a:rPr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zh-CN" altLang="en-US" b="1">
                <a:solidFill>
                  <a:srgbClr val="99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加在</a:t>
            </a:r>
            <a:r>
              <a:rPr lang="en-US" altLang="zh-CN" b="1">
                <a:solidFill>
                  <a:srgbClr val="99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</a:t>
            </a:r>
            <a:r>
              <a:rPr lang="zh-CN" altLang="en-US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、</a:t>
            </a:r>
            <a:r>
              <a:rPr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</a:t>
            </a:r>
            <a:r>
              <a:rPr lang="zh-CN" altLang="en-US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、</a:t>
            </a:r>
            <a:r>
              <a:rPr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x</a:t>
            </a:r>
            <a:r>
              <a:rPr lang="zh-CN" altLang="en-US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、</a:t>
            </a:r>
            <a:r>
              <a:rPr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</a:t>
            </a:r>
            <a:r>
              <a:rPr lang="zh-CN" altLang="en-US" b="1">
                <a:solidFill>
                  <a:srgbClr val="99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前：</a:t>
            </a:r>
            <a:r>
              <a:rPr lang="zh-CN" altLang="en-US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输入长整型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zh-CN" altLang="en-US" b="1">
                <a:solidFill>
                  <a:srgbClr val="99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加在</a:t>
            </a:r>
            <a:r>
              <a:rPr lang="en-US" altLang="zh-CN" b="1">
                <a:solidFill>
                  <a:srgbClr val="99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</a:t>
            </a:r>
            <a:r>
              <a:rPr lang="zh-CN" altLang="en-US" b="1">
                <a:solidFill>
                  <a:srgbClr val="99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、</a:t>
            </a:r>
            <a:r>
              <a:rPr lang="en-US" altLang="zh-CN" b="1">
                <a:solidFill>
                  <a:srgbClr val="99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 </a:t>
            </a:r>
            <a:r>
              <a:rPr lang="zh-CN" altLang="en-US" b="1">
                <a:solidFill>
                  <a:srgbClr val="99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前：</a:t>
            </a:r>
            <a:r>
              <a:rPr lang="zh-CN" altLang="en-US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输入双精度型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  </a:t>
            </a:r>
            <a:r>
              <a:rPr lang="zh-CN" altLang="en-US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加在</a:t>
            </a:r>
            <a:r>
              <a:rPr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</a:t>
            </a:r>
            <a:r>
              <a:rPr lang="zh-CN" altLang="en-US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、</a:t>
            </a:r>
            <a:r>
              <a:rPr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 </a:t>
            </a:r>
            <a:r>
              <a:rPr lang="zh-CN" altLang="en-US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前：输入</a:t>
            </a:r>
            <a:r>
              <a:rPr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long double</a:t>
            </a:r>
            <a:r>
              <a:rPr lang="zh-CN" altLang="en-US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型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h  </a:t>
            </a:r>
            <a:r>
              <a:rPr lang="zh-CN" altLang="en-US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加在</a:t>
            </a:r>
            <a:r>
              <a:rPr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</a:t>
            </a:r>
            <a:r>
              <a:rPr lang="zh-CN" altLang="en-US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、</a:t>
            </a:r>
            <a:r>
              <a:rPr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</a:t>
            </a:r>
            <a:r>
              <a:rPr lang="zh-CN" altLang="en-US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、</a:t>
            </a:r>
            <a:r>
              <a:rPr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x </a:t>
            </a:r>
            <a:r>
              <a:rPr lang="zh-CN" altLang="en-US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前</a:t>
            </a:r>
            <a:r>
              <a:rPr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</a:t>
            </a:r>
            <a:r>
              <a:rPr lang="zh-CN" altLang="en-US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输入短整型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*  本输入项在读入后不赋给相应的变量</a:t>
            </a:r>
          </a:p>
        </p:txBody>
      </p:sp>
      <p:sp>
        <p:nvSpPr>
          <p:cNvPr id="366595" name="Rectangle 3">
            <a:extLst>
              <a:ext uri="{FF2B5EF4-FFF2-40B4-BE49-F238E27FC236}">
                <a16:creationId xmlns:a16="http://schemas.microsoft.com/office/drawing/2014/main" id="{EC56B160-4CC8-4248-B4F0-82911AC63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717550"/>
            <a:ext cx="77978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4400" b="1" i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scanf</a:t>
            </a: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附加格式说明符</a:t>
            </a:r>
            <a:endParaRPr lang="en-US" altLang="zh-CN" sz="4400" b="1" i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45AEA-9883-4776-8768-EF65E9CF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050" y="115888"/>
            <a:ext cx="10396538" cy="839787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</a:t>
            </a:r>
            <a:r>
              <a:rPr lang="zh-CN" altLang="en-US" dirty="0"/>
              <a:t>语句分类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B2B1B-47A2-498A-B9EC-7CA6DC0B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52513"/>
            <a:ext cx="10363200" cy="5329237"/>
          </a:xfrm>
        </p:spPr>
        <p:txBody>
          <a:bodyPr/>
          <a:lstStyle/>
          <a:p>
            <a:pPr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控制语句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if~else</a:t>
            </a:r>
            <a:r>
              <a:rPr lang="en-US" altLang="zh-CN" sz="2400" dirty="0">
                <a:ea typeface="宋体" panose="02010600030101010101" pitchFamily="2" charset="-122"/>
              </a:rPr>
              <a:t>    for()~      continue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 switch     while()~    ~</a:t>
            </a:r>
            <a:r>
              <a:rPr lang="en-US" altLang="zh-CN" sz="2400" dirty="0" err="1">
                <a:ea typeface="宋体" panose="02010600030101010101" pitchFamily="2" charset="-122"/>
              </a:rPr>
              <a:t>goto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 break      </a:t>
            </a:r>
            <a:r>
              <a:rPr lang="en-US" altLang="zh-CN" sz="2400" dirty="0" err="1">
                <a:ea typeface="宋体" panose="02010600030101010101" pitchFamily="2" charset="-122"/>
              </a:rPr>
              <a:t>do~while</a:t>
            </a:r>
            <a:r>
              <a:rPr lang="en-US" altLang="zh-CN" sz="2400" dirty="0">
                <a:ea typeface="宋体" panose="02010600030101010101" pitchFamily="2" charset="-122"/>
              </a:rPr>
              <a:t>()  return</a:t>
            </a:r>
          </a:p>
          <a:p>
            <a:pPr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变量定义语句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 int a, b, c;</a:t>
            </a:r>
          </a:p>
          <a:p>
            <a:pPr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表达式语句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 c = a + b;</a:t>
            </a:r>
          </a:p>
          <a:p>
            <a:pPr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函数调用语句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ea typeface="宋体" panose="02010600030101010101" pitchFamily="2" charset="-122"/>
              </a:rPr>
              <a:t>("Hello World!");</a:t>
            </a:r>
          </a:p>
          <a:p>
            <a:pPr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复合语句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空语句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>
            <a:extLst>
              <a:ext uri="{FF2B5EF4-FFF2-40B4-BE49-F238E27FC236}">
                <a16:creationId xmlns:a16="http://schemas.microsoft.com/office/drawing/2014/main" id="{6B77CFD0-FE28-4FCC-8A93-FF33D1E7B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270000"/>
            <a:ext cx="8351837" cy="3671888"/>
          </a:xfrm>
          <a:solidFill>
            <a:srgbClr val="000080"/>
          </a:solidFill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#</a:t>
            </a:r>
            <a:r>
              <a:rPr lang="fr-FR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include</a:t>
            </a: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&lt;stdio.h&gt;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main()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{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  </a:t>
            </a:r>
            <a:r>
              <a:rPr lang="fr-FR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</a:t>
            </a: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a, b;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endParaRPr lang="fr-FR" altLang="zh-CN" sz="240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  printf("Please input a and b:");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  scanf("%2d</a:t>
            </a:r>
            <a:r>
              <a:rPr lang="fr-FR" altLang="zh-CN" sz="24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%*2d</a:t>
            </a: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%2d", &amp;a, &amp;b);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  printf("a=%d, b=%d, a+b=%d\n",a,b,a+b);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}</a:t>
            </a:r>
            <a:endParaRPr lang="en-US" altLang="zh-CN" sz="240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367619" name="Text Box 3">
            <a:extLst>
              <a:ext uri="{FF2B5EF4-FFF2-40B4-BE49-F238E27FC236}">
                <a16:creationId xmlns:a16="http://schemas.microsoft.com/office/drawing/2014/main" id="{0035A3AA-8AA6-4343-B52D-F117EE8F6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373688"/>
            <a:ext cx="5618163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Please input a and b:</a:t>
            </a:r>
          </a:p>
        </p:txBody>
      </p:sp>
      <p:sp>
        <p:nvSpPr>
          <p:cNvPr id="367620" name="Text Box 4">
            <a:extLst>
              <a:ext uri="{FF2B5EF4-FFF2-40B4-BE49-F238E27FC236}">
                <a16:creationId xmlns:a16="http://schemas.microsoft.com/office/drawing/2014/main" id="{2FF1FA54-865B-4558-A080-260CEE9E8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832475"/>
            <a:ext cx="5618163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a=12, b=56, a+b = 68</a:t>
            </a:r>
          </a:p>
        </p:txBody>
      </p:sp>
      <p:sp>
        <p:nvSpPr>
          <p:cNvPr id="367621" name="Text Box 5">
            <a:extLst>
              <a:ext uri="{FF2B5EF4-FFF2-40B4-BE49-F238E27FC236}">
                <a16:creationId xmlns:a16="http://schemas.microsoft.com/office/drawing/2014/main" id="{B3795ADA-C0FD-4DF6-B318-C627C7DC2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5373688"/>
            <a:ext cx="1657350" cy="8302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12</a:t>
            </a:r>
            <a:r>
              <a:rPr lang="en-US" altLang="zh-CN" sz="2400">
                <a:solidFill>
                  <a:srgbClr val="FF99FF"/>
                </a:solidFill>
              </a:rPr>
              <a:t>34</a:t>
            </a:r>
            <a:r>
              <a:rPr lang="en-US" altLang="zh-CN" sz="2400">
                <a:solidFill>
                  <a:schemeClr val="bg1"/>
                </a:solidFill>
              </a:rPr>
              <a:t>56↙</a:t>
            </a:r>
          </a:p>
        </p:txBody>
      </p:sp>
      <p:sp>
        <p:nvSpPr>
          <p:cNvPr id="367622" name="Rectangle 6">
            <a:extLst>
              <a:ext uri="{FF2B5EF4-FFF2-40B4-BE49-F238E27FC236}">
                <a16:creationId xmlns:a16="http://schemas.microsoft.com/office/drawing/2014/main" id="{96C2ECB8-908D-42D1-B597-24575825B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333375"/>
            <a:ext cx="77978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3.9</a:t>
            </a:r>
            <a:endParaRPr lang="zh-CN" altLang="en-US" sz="4400" b="1" i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7623" name="Rectangle 7">
            <a:extLst>
              <a:ext uri="{FF2B5EF4-FFF2-40B4-BE49-F238E27FC236}">
                <a16:creationId xmlns:a16="http://schemas.microsoft.com/office/drawing/2014/main" id="{E72E4196-937B-4E4C-9CBC-D23CDB3BF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1844675"/>
            <a:ext cx="3965575" cy="579438"/>
          </a:xfrm>
          <a:prstGeom prst="rect">
            <a:avLst/>
          </a:prstGeom>
          <a:solidFill>
            <a:srgbClr val="000080"/>
          </a:solidFill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跳过一个输入项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E953FE76-D8A5-4F5D-A1DE-D5C3DA5EA3A8}"/>
              </a:ext>
            </a:extLst>
          </p:cNvPr>
          <p:cNvGrpSpPr>
            <a:grpSpLocks/>
          </p:cNvGrpSpPr>
          <p:nvPr/>
        </p:nvGrpSpPr>
        <p:grpSpPr bwMode="auto">
          <a:xfrm>
            <a:off x="3994150" y="3716338"/>
            <a:ext cx="2836863" cy="2046287"/>
            <a:chOff x="1556" y="2341"/>
            <a:chExt cx="1787" cy="1289"/>
          </a:xfrm>
        </p:grpSpPr>
        <p:sp>
          <p:nvSpPr>
            <p:cNvPr id="34832" name="Rectangle 10">
              <a:extLst>
                <a:ext uri="{FF2B5EF4-FFF2-40B4-BE49-F238E27FC236}">
                  <a16:creationId xmlns:a16="http://schemas.microsoft.com/office/drawing/2014/main" id="{6BEED2BC-4451-49CD-8BDD-A6C4208E9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2341"/>
              <a:ext cx="408" cy="181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33" name="Rectangle 11">
              <a:extLst>
                <a:ext uri="{FF2B5EF4-FFF2-40B4-BE49-F238E27FC236}">
                  <a16:creationId xmlns:a16="http://schemas.microsoft.com/office/drawing/2014/main" id="{94B96F8A-0C2C-420F-86B2-1B1834DCE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390"/>
              <a:ext cx="240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34" name="Rectangle 12">
              <a:extLst>
                <a:ext uri="{FF2B5EF4-FFF2-40B4-BE49-F238E27FC236}">
                  <a16:creationId xmlns:a16="http://schemas.microsoft.com/office/drawing/2014/main" id="{F84A630E-FF03-4713-A116-7997550CF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2341"/>
              <a:ext cx="317" cy="19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AE6C43CE-8AF8-491B-B367-755D775543D1}"/>
              </a:ext>
            </a:extLst>
          </p:cNvPr>
          <p:cNvGrpSpPr>
            <a:grpSpLocks/>
          </p:cNvGrpSpPr>
          <p:nvPr/>
        </p:nvGrpSpPr>
        <p:grpSpPr bwMode="auto">
          <a:xfrm>
            <a:off x="4684713" y="3716338"/>
            <a:ext cx="2166937" cy="2046287"/>
            <a:chOff x="1991" y="2341"/>
            <a:chExt cx="1365" cy="1289"/>
          </a:xfrm>
        </p:grpSpPr>
        <p:sp>
          <p:nvSpPr>
            <p:cNvPr id="34830" name="Rectangle 16">
              <a:extLst>
                <a:ext uri="{FF2B5EF4-FFF2-40B4-BE49-F238E27FC236}">
                  <a16:creationId xmlns:a16="http://schemas.microsoft.com/office/drawing/2014/main" id="{395DE3C7-4FDC-4BE0-BE90-0FB51EAE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" y="2341"/>
              <a:ext cx="408" cy="181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31" name="Rectangle 17">
              <a:extLst>
                <a:ext uri="{FF2B5EF4-FFF2-40B4-BE49-F238E27FC236}">
                  <a16:creationId xmlns:a16="http://schemas.microsoft.com/office/drawing/2014/main" id="{CFD786BE-89D1-470D-8114-2EAD9B48C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3390"/>
              <a:ext cx="240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24">
            <a:extLst>
              <a:ext uri="{FF2B5EF4-FFF2-40B4-BE49-F238E27FC236}">
                <a16:creationId xmlns:a16="http://schemas.microsoft.com/office/drawing/2014/main" id="{FE94EC17-8C58-4137-9F1C-06A682D98793}"/>
              </a:ext>
            </a:extLst>
          </p:cNvPr>
          <p:cNvGrpSpPr>
            <a:grpSpLocks/>
          </p:cNvGrpSpPr>
          <p:nvPr/>
        </p:nvGrpSpPr>
        <p:grpSpPr bwMode="auto">
          <a:xfrm>
            <a:off x="5275263" y="3716338"/>
            <a:ext cx="2332037" cy="2046287"/>
            <a:chOff x="2363" y="2341"/>
            <a:chExt cx="1469" cy="1289"/>
          </a:xfrm>
        </p:grpSpPr>
        <p:sp>
          <p:nvSpPr>
            <p:cNvPr id="34827" name="Rectangle 21">
              <a:extLst>
                <a:ext uri="{FF2B5EF4-FFF2-40B4-BE49-F238E27FC236}">
                  <a16:creationId xmlns:a16="http://schemas.microsoft.com/office/drawing/2014/main" id="{D07BAA7D-FD2F-4035-B409-F6B62A772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" y="2341"/>
              <a:ext cx="408" cy="181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28" name="Rectangle 22">
              <a:extLst>
                <a:ext uri="{FF2B5EF4-FFF2-40B4-BE49-F238E27FC236}">
                  <a16:creationId xmlns:a16="http://schemas.microsoft.com/office/drawing/2014/main" id="{BAF366D3-E616-45FC-8CA6-3F93CF29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3390"/>
              <a:ext cx="240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29" name="Rectangle 23">
              <a:extLst>
                <a:ext uri="{FF2B5EF4-FFF2-40B4-BE49-F238E27FC236}">
                  <a16:creationId xmlns:a16="http://schemas.microsoft.com/office/drawing/2014/main" id="{31C9CC10-FC22-47B2-94AA-C9E199ABB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341"/>
              <a:ext cx="317" cy="19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676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animBg="1"/>
      <p:bldP spid="367620" grpId="0" animBg="1"/>
      <p:bldP spid="367621" grpId="0" animBg="1"/>
      <p:bldP spid="3676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>
            <a:extLst>
              <a:ext uri="{FF2B5EF4-FFF2-40B4-BE49-F238E27FC236}">
                <a16:creationId xmlns:a16="http://schemas.microsoft.com/office/drawing/2014/main" id="{4D4E7297-CF94-4460-A10E-AD43C7AE9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484313"/>
            <a:ext cx="7991475" cy="3384550"/>
          </a:xfrm>
          <a:solidFill>
            <a:srgbClr val="000080"/>
          </a:solidFill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#</a:t>
            </a:r>
            <a:r>
              <a:rPr lang="fr-FR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include</a:t>
            </a: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&lt;stdio.h&gt;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main() 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{								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</a:t>
            </a:r>
            <a:r>
              <a:rPr lang="fr-FR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</a:t>
            </a: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a, b;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endParaRPr lang="fr-FR" altLang="zh-CN" sz="240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scanf("%d %d", &amp;a, &amp;b);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printf("a = %d, b = %d\n", a, 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}</a:t>
            </a:r>
            <a:endParaRPr lang="en-US" altLang="zh-CN" sz="240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0D6E5649-3AFD-4B2E-9468-4D8333AF2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5005388"/>
            <a:ext cx="792003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buClr>
                <a:srgbClr val="D60093"/>
              </a:buClr>
              <a:buSzPct val="80000"/>
              <a:buFont typeface="Monotype Sorts" charset="2"/>
              <a:buNone/>
              <a:defRPr/>
            </a:pPr>
            <a:r>
              <a:rPr kumimoji="0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问题</a:t>
            </a:r>
            <a:r>
              <a:rPr kumimoji="0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</a:t>
            </a:r>
            <a:r>
              <a:rPr kumimoji="0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：当要求程序输出结果为</a:t>
            </a:r>
          </a:p>
          <a:p>
            <a:pPr>
              <a:lnSpc>
                <a:spcPct val="95000"/>
              </a:lnSpc>
              <a:buClr>
                <a:srgbClr val="D60093"/>
              </a:buClr>
              <a:buSzPct val="80000"/>
              <a:buFont typeface="Monotype Sorts" charset="2"/>
              <a:buNone/>
              <a:defRPr/>
            </a:pPr>
            <a:r>
              <a:rPr kumimoji="0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         </a:t>
            </a:r>
            <a:r>
              <a:rPr kumimoji="0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 = 12, b = 34</a:t>
            </a:r>
          </a:p>
          <a:p>
            <a:pPr>
              <a:lnSpc>
                <a:spcPct val="95000"/>
              </a:lnSpc>
              <a:buClr>
                <a:srgbClr val="D60093"/>
              </a:buClr>
              <a:buSzPct val="80000"/>
              <a:buFont typeface="Monotype Sorts" charset="2"/>
              <a:buNone/>
              <a:defRPr/>
            </a:pPr>
            <a:r>
              <a:rPr kumimoji="0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时，用户应该如何输入数据？</a:t>
            </a:r>
            <a:r>
              <a:rPr kumimoji="0" lang="zh-CN" altLang="en-US" sz="2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</a:p>
        </p:txBody>
      </p:sp>
      <p:sp>
        <p:nvSpPr>
          <p:cNvPr id="360452" name="Text Box 4">
            <a:extLst>
              <a:ext uri="{FF2B5EF4-FFF2-40B4-BE49-F238E27FC236}">
                <a16:creationId xmlns:a16="http://schemas.microsoft.com/office/drawing/2014/main" id="{0A90C0ED-9E13-4359-84E1-263D2EB36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3" y="1916113"/>
            <a:ext cx="1944687" cy="10779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</a:rPr>
              <a:t>12 34↙</a:t>
            </a:r>
          </a:p>
        </p:txBody>
      </p:sp>
      <p:sp>
        <p:nvSpPr>
          <p:cNvPr id="360453" name="Rectangle 5">
            <a:extLst>
              <a:ext uri="{FF2B5EF4-FFF2-40B4-BE49-F238E27FC236}">
                <a16:creationId xmlns:a16="http://schemas.microsoft.com/office/drawing/2014/main" id="{1384B688-3969-409E-8A52-A64C556E7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644525"/>
            <a:ext cx="80676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输入数据的格式控制</a:t>
            </a: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2" charset="-122"/>
              </a:rPr>
              <a:t>——</a:t>
            </a: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3.9</a:t>
            </a:r>
            <a:endParaRPr lang="zh-CN" altLang="en-US" sz="4400" b="1" i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/>
      <p:bldP spid="36045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18881236-56EC-4D70-8042-27E7810CD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484313"/>
            <a:ext cx="7848600" cy="3384550"/>
          </a:xfrm>
          <a:solidFill>
            <a:srgbClr val="000080"/>
          </a:solidFill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#</a:t>
            </a:r>
            <a:r>
              <a:rPr lang="fr-FR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include</a:t>
            </a: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&lt;stdio.h&gt;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main() 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{								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</a:t>
            </a:r>
            <a:r>
              <a:rPr lang="fr-FR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</a:t>
            </a: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a, b;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endParaRPr lang="fr-FR" altLang="zh-CN" sz="240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scanf("%d %d", &amp;a, &amp;b);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printf("a = %d, b = %d\n", a, 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}</a:t>
            </a:r>
            <a:endParaRPr lang="en-US" altLang="zh-CN" sz="240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8E681EB6-AF5C-4A31-94A1-37613CE35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725" y="5013325"/>
            <a:ext cx="8137525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buClr>
                <a:srgbClr val="D60093"/>
              </a:buClr>
              <a:buSzPct val="80000"/>
              <a:buFont typeface="Monotype Sorts" charset="2"/>
              <a:buNone/>
              <a:defRPr/>
            </a:pPr>
            <a:r>
              <a:rPr kumimoji="0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问题</a:t>
            </a:r>
            <a:r>
              <a:rPr kumimoji="0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2</a:t>
            </a:r>
            <a:r>
              <a:rPr kumimoji="0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：当限定用户输入数据以逗号为分隔符，即输入数据格式为：       </a:t>
            </a:r>
            <a:r>
              <a:rPr kumimoji="0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12,34↙</a:t>
            </a:r>
          </a:p>
          <a:p>
            <a: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kumimoji="0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时，应修改程序中的哪条语句？怎样修改？ </a:t>
            </a:r>
          </a:p>
        </p:txBody>
      </p:sp>
      <p:sp>
        <p:nvSpPr>
          <p:cNvPr id="361476" name="Text Box 4">
            <a:extLst>
              <a:ext uri="{FF2B5EF4-FFF2-40B4-BE49-F238E27FC236}">
                <a16:creationId xmlns:a16="http://schemas.microsoft.com/office/drawing/2014/main" id="{F3ECC453-935F-435A-9F6E-9DBA2FF2A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7013" y="3640138"/>
            <a:ext cx="214312" cy="261937"/>
          </a:xfrm>
          <a:prstGeom prst="rect">
            <a:avLst/>
          </a:prstGeom>
          <a:solidFill>
            <a:srgbClr val="000080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,</a:t>
            </a:r>
            <a:r>
              <a:rPr lang="en-US" altLang="zh-CN" sz="1800">
                <a:solidFill>
                  <a:srgbClr val="CCFFFF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361477" name="Rectangle 5">
            <a:extLst>
              <a:ext uri="{FF2B5EF4-FFF2-40B4-BE49-F238E27FC236}">
                <a16:creationId xmlns:a16="http://schemas.microsoft.com/office/drawing/2014/main" id="{F6F608E2-2D66-4EB7-9B10-32F282002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644525"/>
            <a:ext cx="80676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输入数据的格式控制</a:t>
            </a: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2" charset="-122"/>
              </a:rPr>
              <a:t>——</a:t>
            </a: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3.9</a:t>
            </a:r>
            <a:endParaRPr lang="zh-CN" altLang="en-US" sz="4400" b="1" i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/>
      <p:bldP spid="36147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>
            <a:extLst>
              <a:ext uri="{FF2B5EF4-FFF2-40B4-BE49-F238E27FC236}">
                <a16:creationId xmlns:a16="http://schemas.microsoft.com/office/drawing/2014/main" id="{36C352F3-745D-46B7-9495-8B09D9949F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484313"/>
            <a:ext cx="7848600" cy="3384550"/>
          </a:xfrm>
          <a:solidFill>
            <a:srgbClr val="000080"/>
          </a:solidFill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#</a:t>
            </a:r>
            <a:r>
              <a:rPr lang="fr-FR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include</a:t>
            </a: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&lt;stdio.h&gt;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main() 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{								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</a:t>
            </a:r>
            <a:r>
              <a:rPr lang="fr-FR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</a:t>
            </a: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a, b;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endParaRPr lang="fr-FR" altLang="zh-CN" sz="240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scanf("%d %d", &amp;a, &amp;b);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printf("a = %d, b = %d\n", a, 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}</a:t>
            </a:r>
            <a:endParaRPr lang="en-US" altLang="zh-CN" sz="240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7BACAE3A-BD8F-413B-A358-235FE3277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5005388"/>
            <a:ext cx="799306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buClr>
                <a:srgbClr val="D60093"/>
              </a:buClr>
              <a:buSzPct val="80000"/>
              <a:buFont typeface="Monotype Sorts" charset="2"/>
              <a:buNone/>
              <a:defRPr/>
            </a:pPr>
            <a:r>
              <a:rPr kumimoji="0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问题</a:t>
            </a:r>
            <a:r>
              <a:rPr kumimoji="0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3</a:t>
            </a:r>
            <a:r>
              <a:rPr kumimoji="0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：语句</a:t>
            </a:r>
            <a:r>
              <a:rPr kumimoji="0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scanf("%d %d", &amp;a, &amp;b);</a:t>
            </a:r>
            <a:r>
              <a:rPr kumimoji="0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修改为</a:t>
            </a:r>
            <a:r>
              <a:rPr kumimoji="0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scanf("</a:t>
            </a:r>
            <a:r>
              <a:rPr kumimoji="0" lang="en-US" altLang="zh-CN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 =</a:t>
            </a:r>
            <a:r>
              <a:rPr kumimoji="0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%d, </a:t>
            </a:r>
            <a:r>
              <a:rPr kumimoji="0" lang="en-US" altLang="zh-CN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 =</a:t>
            </a:r>
            <a:r>
              <a:rPr kumimoji="0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%d", &amp;a, &amp;b);</a:t>
            </a:r>
          </a:p>
          <a:p>
            <a:pPr>
              <a:lnSpc>
                <a:spcPct val="95000"/>
              </a:lnSpc>
              <a:buClr>
                <a:srgbClr val="D60093"/>
              </a:buClr>
              <a:buSzPct val="80000"/>
              <a:buFont typeface="Monotype Sorts" charset="2"/>
              <a:buNone/>
              <a:defRPr/>
            </a:pPr>
            <a:r>
              <a:rPr kumimoji="0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时，用户应该如何输入数据？</a:t>
            </a:r>
          </a:p>
        </p:txBody>
      </p:sp>
      <p:sp>
        <p:nvSpPr>
          <p:cNvPr id="362500" name="Text Box 4">
            <a:extLst>
              <a:ext uri="{FF2B5EF4-FFF2-40B4-BE49-F238E27FC236}">
                <a16:creationId xmlns:a16="http://schemas.microsoft.com/office/drawing/2014/main" id="{8FA08391-B454-44F3-9011-F25B2F5EF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38" y="2349500"/>
            <a:ext cx="3673475" cy="523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</a:rPr>
              <a:t>a = 12, b = 34↙</a:t>
            </a:r>
          </a:p>
        </p:txBody>
      </p:sp>
      <p:sp>
        <p:nvSpPr>
          <p:cNvPr id="362501" name="Rectangle 5">
            <a:extLst>
              <a:ext uri="{FF2B5EF4-FFF2-40B4-BE49-F238E27FC236}">
                <a16:creationId xmlns:a16="http://schemas.microsoft.com/office/drawing/2014/main" id="{89BF41EC-57B4-45C4-AAFD-1CD566E6C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644525"/>
            <a:ext cx="80676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输入数据的格式控制</a:t>
            </a: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2" charset="-122"/>
              </a:rPr>
              <a:t>——</a:t>
            </a: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3.9</a:t>
            </a:r>
            <a:endParaRPr lang="zh-CN" altLang="en-US" sz="4400" b="1" i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  <p:bldP spid="36250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>
            <a:extLst>
              <a:ext uri="{FF2B5EF4-FFF2-40B4-BE49-F238E27FC236}">
                <a16:creationId xmlns:a16="http://schemas.microsoft.com/office/drawing/2014/main" id="{AB35108C-6988-4CA7-A512-A375673A8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484313"/>
            <a:ext cx="7848600" cy="3384550"/>
          </a:xfrm>
          <a:solidFill>
            <a:srgbClr val="000080"/>
          </a:solidFill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#</a:t>
            </a:r>
            <a:r>
              <a:rPr lang="fr-FR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include</a:t>
            </a: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&lt;stdio.h&gt;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main() 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{								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</a:t>
            </a:r>
            <a:r>
              <a:rPr lang="fr-FR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</a:t>
            </a: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a, b;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endParaRPr lang="fr-FR" altLang="zh-CN" sz="240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</a:t>
            </a:r>
            <a:r>
              <a:rPr lang="fr-FR" altLang="zh-CN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scanf("%d  %d", &amp;a, &amp;b);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printf("a = %d, b = %d\n", a, 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}</a:t>
            </a:r>
            <a:endParaRPr lang="en-US" altLang="zh-CN" sz="240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363523" name="Rectangle 3">
            <a:extLst>
              <a:ext uri="{FF2B5EF4-FFF2-40B4-BE49-F238E27FC236}">
                <a16:creationId xmlns:a16="http://schemas.microsoft.com/office/drawing/2014/main" id="{8EE29874-E4AC-4CF5-8DC4-F470938DE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5005388"/>
            <a:ext cx="8305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buClr>
                <a:srgbClr val="D60093"/>
              </a:buClr>
              <a:buSzPct val="80000"/>
              <a:buFont typeface="Monotype Sorts" charset="2"/>
              <a:buNone/>
              <a:defRPr/>
            </a:pPr>
            <a:r>
              <a:rPr kumimoji="0" lang="zh-CN" altLang="en-US" sz="24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kumimoji="0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问题</a:t>
            </a:r>
            <a:r>
              <a:rPr kumimoji="0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4</a:t>
            </a:r>
            <a:r>
              <a:rPr kumimoji="0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：限定用户输入数据为以下格式为  </a:t>
            </a:r>
          </a:p>
          <a:p>
            <a:pPr algn="ctr">
              <a:lnSpc>
                <a:spcPct val="95000"/>
              </a:lnSpc>
              <a:buClr>
                <a:srgbClr val="D60093"/>
              </a:buClr>
              <a:buSzPct val="80000"/>
              <a:buFont typeface="Monotype Sorts" charset="2"/>
              <a:buNone/>
              <a:defRPr/>
            </a:pPr>
            <a:r>
              <a:rPr kumimoji="0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kumimoji="0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1234↙ </a:t>
            </a:r>
          </a:p>
          <a:p>
            <a: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kumimoji="0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kumimoji="0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同时要求程序输出结果为</a:t>
            </a:r>
            <a:r>
              <a:rPr kumimoji="0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 = 12, b = 34</a:t>
            </a:r>
          </a:p>
        </p:txBody>
      </p:sp>
      <p:sp>
        <p:nvSpPr>
          <p:cNvPr id="363524" name="Text Box 4">
            <a:extLst>
              <a:ext uri="{FF2B5EF4-FFF2-40B4-BE49-F238E27FC236}">
                <a16:creationId xmlns:a16="http://schemas.microsoft.com/office/drawing/2014/main" id="{7AB09BC6-7363-436D-A561-EBEFD3439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2550" y="3514725"/>
            <a:ext cx="1339850" cy="457200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%2d%2d</a:t>
            </a:r>
            <a:r>
              <a:rPr lang="en-US" altLang="zh-CN" sz="2400" b="1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</a:t>
            </a:r>
          </a:p>
        </p:txBody>
      </p:sp>
      <p:sp>
        <p:nvSpPr>
          <p:cNvPr id="363525" name="Rectangle 5">
            <a:extLst>
              <a:ext uri="{FF2B5EF4-FFF2-40B4-BE49-F238E27FC236}">
                <a16:creationId xmlns:a16="http://schemas.microsoft.com/office/drawing/2014/main" id="{4D535D45-25DA-4C02-B577-8D0A5685C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644525"/>
            <a:ext cx="80676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输入数据的格式控制</a:t>
            </a: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2" charset="-122"/>
              </a:rPr>
              <a:t>——</a:t>
            </a: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3.9</a:t>
            </a:r>
            <a:endParaRPr lang="zh-CN" altLang="en-US" sz="4400" b="1" i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  <p:bldP spid="3635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>
            <a:extLst>
              <a:ext uri="{FF2B5EF4-FFF2-40B4-BE49-F238E27FC236}">
                <a16:creationId xmlns:a16="http://schemas.microsoft.com/office/drawing/2014/main" id="{9D38BB3C-DC82-441B-B81E-3C2A60F8B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384300"/>
            <a:ext cx="8207375" cy="3384550"/>
          </a:xfrm>
          <a:solidFill>
            <a:srgbClr val="000080"/>
          </a:solidFill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#</a:t>
            </a:r>
            <a:r>
              <a:rPr lang="fr-FR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include</a:t>
            </a: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&lt;stdio.h&gt;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main() 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{								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</a:t>
            </a:r>
            <a:r>
              <a:rPr lang="fr-FR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</a:t>
            </a: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a, b;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endParaRPr lang="fr-FR" altLang="zh-CN" sz="240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scanf("%d %d", &amp;a, &amp;b);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printf("a =  %d ,  b =  %d \n", a, 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}</a:t>
            </a:r>
            <a:endParaRPr lang="en-US" altLang="zh-CN" sz="240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364547" name="Rectangle 3">
            <a:extLst>
              <a:ext uri="{FF2B5EF4-FFF2-40B4-BE49-F238E27FC236}">
                <a16:creationId xmlns:a16="http://schemas.microsoft.com/office/drawing/2014/main" id="{CF39FC46-073D-4008-B280-A2C6ED947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4724400"/>
            <a:ext cx="8305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buClr>
                <a:srgbClr val="D60093"/>
              </a:buClr>
              <a:buSzPct val="80000"/>
              <a:buFont typeface="Monotype Sorts" charset="2"/>
              <a:buNone/>
              <a:defRPr/>
            </a:pPr>
            <a:r>
              <a:rPr kumimoji="0"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kumimoji="0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问题</a:t>
            </a:r>
            <a:r>
              <a:rPr kumimoji="0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5</a:t>
            </a:r>
            <a:r>
              <a:rPr kumimoji="0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：限定用户输入数据为以下格式为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kumimoji="0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12↙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kumimoji="0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34↙</a:t>
            </a:r>
          </a:p>
          <a:p>
            <a: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kumimoji="0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kumimoji="0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同时要求程序输出结果为</a:t>
            </a:r>
            <a:r>
              <a:rPr kumimoji="0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 = "12" ,b = "34"</a:t>
            </a:r>
          </a:p>
        </p:txBody>
      </p:sp>
      <p:sp>
        <p:nvSpPr>
          <p:cNvPr id="364548" name="Text Box 4">
            <a:extLst>
              <a:ext uri="{FF2B5EF4-FFF2-40B4-BE49-F238E27FC236}">
                <a16:creationId xmlns:a16="http://schemas.microsoft.com/office/drawing/2014/main" id="{90FFEA3B-B84D-483A-BD81-FCBCA64BF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788" y="3860800"/>
            <a:ext cx="2952750" cy="342900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defRPr/>
            </a:pPr>
            <a:r>
              <a:rPr lang="fr-FR" altLang="zh-CN" sz="20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\"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%d</a:t>
            </a:r>
            <a:r>
              <a:rPr lang="fr-FR" altLang="zh-CN" sz="20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\" 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,b =</a:t>
            </a:r>
            <a:r>
              <a:rPr lang="fr-FR" altLang="zh-CN" sz="2000" b="1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</a:t>
            </a:r>
            <a:r>
              <a:rPr lang="fr-FR" altLang="zh-CN" sz="20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\"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%d</a:t>
            </a:r>
            <a:r>
              <a:rPr lang="fr-FR" altLang="zh-CN" sz="20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\"</a:t>
            </a:r>
            <a:endParaRPr lang="en-US" altLang="zh-CN" sz="2000" b="1">
              <a:solidFill>
                <a:srgbClr val="FF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364549" name="Rectangle 5">
            <a:extLst>
              <a:ext uri="{FF2B5EF4-FFF2-40B4-BE49-F238E27FC236}">
                <a16:creationId xmlns:a16="http://schemas.microsoft.com/office/drawing/2014/main" id="{D008C204-3C6A-4284-AEEB-001F778CA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573088"/>
            <a:ext cx="80676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输入数据的格式控制</a:t>
            </a: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2" charset="-122"/>
              </a:rPr>
              <a:t>——</a:t>
            </a: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3.9</a:t>
            </a:r>
            <a:endParaRPr lang="zh-CN" altLang="en-US" sz="4400" b="1" i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8009EEC4-D5F9-4CE8-BB53-7D7279930CFA}"/>
              </a:ext>
            </a:extLst>
          </p:cNvPr>
          <p:cNvGrpSpPr>
            <a:grpSpLocks/>
          </p:cNvGrpSpPr>
          <p:nvPr/>
        </p:nvGrpSpPr>
        <p:grpSpPr bwMode="auto">
          <a:xfrm>
            <a:off x="4425950" y="3789363"/>
            <a:ext cx="2303463" cy="2519362"/>
            <a:chOff x="1828" y="2387"/>
            <a:chExt cx="1451" cy="1587"/>
          </a:xfrm>
        </p:grpSpPr>
        <p:sp>
          <p:nvSpPr>
            <p:cNvPr id="39964" name="Rectangle 7">
              <a:extLst>
                <a:ext uri="{FF2B5EF4-FFF2-40B4-BE49-F238E27FC236}">
                  <a16:creationId xmlns:a16="http://schemas.microsoft.com/office/drawing/2014/main" id="{92C2DB3A-E123-4B07-8525-44B560D87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2387"/>
              <a:ext cx="227" cy="272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65" name="Rectangle 8">
              <a:extLst>
                <a:ext uri="{FF2B5EF4-FFF2-40B4-BE49-F238E27FC236}">
                  <a16:creationId xmlns:a16="http://schemas.microsoft.com/office/drawing/2014/main" id="{7918C2EE-767C-43A3-BA06-C0254CBBA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3734"/>
              <a:ext cx="149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7ADCE805-8035-4ABD-9FE9-06A003A4E530}"/>
              </a:ext>
            </a:extLst>
          </p:cNvPr>
          <p:cNvGrpSpPr>
            <a:grpSpLocks/>
          </p:cNvGrpSpPr>
          <p:nvPr/>
        </p:nvGrpSpPr>
        <p:grpSpPr bwMode="auto">
          <a:xfrm>
            <a:off x="4725988" y="3789363"/>
            <a:ext cx="2306637" cy="2519362"/>
            <a:chOff x="2017" y="2387"/>
            <a:chExt cx="1453" cy="1587"/>
          </a:xfrm>
        </p:grpSpPr>
        <p:sp>
          <p:nvSpPr>
            <p:cNvPr id="39962" name="Rectangle 11">
              <a:extLst>
                <a:ext uri="{FF2B5EF4-FFF2-40B4-BE49-F238E27FC236}">
                  <a16:creationId xmlns:a16="http://schemas.microsoft.com/office/drawing/2014/main" id="{3A72A8A2-2701-4DB5-AB06-02AF36813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2387"/>
              <a:ext cx="237" cy="272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63" name="Rectangle 12">
              <a:extLst>
                <a:ext uri="{FF2B5EF4-FFF2-40B4-BE49-F238E27FC236}">
                  <a16:creationId xmlns:a16="http://schemas.microsoft.com/office/drawing/2014/main" id="{DC31DA2C-AC7A-4EF7-9DCB-E87CC957D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734"/>
              <a:ext cx="182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13042B1D-0CA3-4554-AAB1-6CEF5E86E321}"/>
              </a:ext>
            </a:extLst>
          </p:cNvPr>
          <p:cNvGrpSpPr>
            <a:grpSpLocks/>
          </p:cNvGrpSpPr>
          <p:nvPr/>
        </p:nvGrpSpPr>
        <p:grpSpPr bwMode="auto">
          <a:xfrm>
            <a:off x="5016500" y="3789363"/>
            <a:ext cx="2303463" cy="2519362"/>
            <a:chOff x="1828" y="2387"/>
            <a:chExt cx="1451" cy="1587"/>
          </a:xfrm>
        </p:grpSpPr>
        <p:sp>
          <p:nvSpPr>
            <p:cNvPr id="39960" name="Rectangle 15">
              <a:extLst>
                <a:ext uri="{FF2B5EF4-FFF2-40B4-BE49-F238E27FC236}">
                  <a16:creationId xmlns:a16="http://schemas.microsoft.com/office/drawing/2014/main" id="{6B7B6EC3-DE1D-4A27-ADCD-E27A8C15C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2387"/>
              <a:ext cx="227" cy="272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61" name="Rectangle 16">
              <a:extLst>
                <a:ext uri="{FF2B5EF4-FFF2-40B4-BE49-F238E27FC236}">
                  <a16:creationId xmlns:a16="http://schemas.microsoft.com/office/drawing/2014/main" id="{E2B9DC89-FF6F-4D8C-B823-F896D5F66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3734"/>
              <a:ext cx="149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0C991A4D-C30A-4E69-9B92-9C90854DC6A8}"/>
              </a:ext>
            </a:extLst>
          </p:cNvPr>
          <p:cNvGrpSpPr>
            <a:grpSpLocks/>
          </p:cNvGrpSpPr>
          <p:nvPr/>
        </p:nvGrpSpPr>
        <p:grpSpPr bwMode="auto">
          <a:xfrm>
            <a:off x="6242050" y="3789363"/>
            <a:ext cx="2303463" cy="2519362"/>
            <a:chOff x="1828" y="2387"/>
            <a:chExt cx="1451" cy="1587"/>
          </a:xfrm>
        </p:grpSpPr>
        <p:sp>
          <p:nvSpPr>
            <p:cNvPr id="39958" name="Rectangle 18">
              <a:extLst>
                <a:ext uri="{FF2B5EF4-FFF2-40B4-BE49-F238E27FC236}">
                  <a16:creationId xmlns:a16="http://schemas.microsoft.com/office/drawing/2014/main" id="{67C20F1D-8394-4A09-B1C7-4055D8937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2387"/>
              <a:ext cx="227" cy="272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59" name="Rectangle 19">
              <a:extLst>
                <a:ext uri="{FF2B5EF4-FFF2-40B4-BE49-F238E27FC236}">
                  <a16:creationId xmlns:a16="http://schemas.microsoft.com/office/drawing/2014/main" id="{2DCFD0EB-9BA3-4141-8774-6973FCB19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3734"/>
              <a:ext cx="149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23">
            <a:extLst>
              <a:ext uri="{FF2B5EF4-FFF2-40B4-BE49-F238E27FC236}">
                <a16:creationId xmlns:a16="http://schemas.microsoft.com/office/drawing/2014/main" id="{351F4E57-B9AC-4EEA-A03F-F731D6C0E966}"/>
              </a:ext>
            </a:extLst>
          </p:cNvPr>
          <p:cNvGrpSpPr>
            <a:grpSpLocks/>
          </p:cNvGrpSpPr>
          <p:nvPr/>
        </p:nvGrpSpPr>
        <p:grpSpPr bwMode="auto">
          <a:xfrm>
            <a:off x="6527800" y="3789363"/>
            <a:ext cx="2306638" cy="2519362"/>
            <a:chOff x="2017" y="2387"/>
            <a:chExt cx="1453" cy="1587"/>
          </a:xfrm>
        </p:grpSpPr>
        <p:sp>
          <p:nvSpPr>
            <p:cNvPr id="39956" name="Rectangle 24">
              <a:extLst>
                <a:ext uri="{FF2B5EF4-FFF2-40B4-BE49-F238E27FC236}">
                  <a16:creationId xmlns:a16="http://schemas.microsoft.com/office/drawing/2014/main" id="{E58E3657-01CB-4F69-B2B5-E587F6DA7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2387"/>
              <a:ext cx="237" cy="272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57" name="Rectangle 25">
              <a:extLst>
                <a:ext uri="{FF2B5EF4-FFF2-40B4-BE49-F238E27FC236}">
                  <a16:creationId xmlns:a16="http://schemas.microsoft.com/office/drawing/2014/main" id="{70D9DC89-30C8-4B30-9033-903A940C9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734"/>
              <a:ext cx="182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26">
            <a:extLst>
              <a:ext uri="{FF2B5EF4-FFF2-40B4-BE49-F238E27FC236}">
                <a16:creationId xmlns:a16="http://schemas.microsoft.com/office/drawing/2014/main" id="{BBFC4A58-8FB6-432E-836E-B9C262DB5604}"/>
              </a:ext>
            </a:extLst>
          </p:cNvPr>
          <p:cNvGrpSpPr>
            <a:grpSpLocks/>
          </p:cNvGrpSpPr>
          <p:nvPr/>
        </p:nvGrpSpPr>
        <p:grpSpPr bwMode="auto">
          <a:xfrm>
            <a:off x="6831013" y="3789363"/>
            <a:ext cx="2303462" cy="2519362"/>
            <a:chOff x="1828" y="2387"/>
            <a:chExt cx="1451" cy="1587"/>
          </a:xfrm>
        </p:grpSpPr>
        <p:sp>
          <p:nvSpPr>
            <p:cNvPr id="39954" name="Rectangle 27">
              <a:extLst>
                <a:ext uri="{FF2B5EF4-FFF2-40B4-BE49-F238E27FC236}">
                  <a16:creationId xmlns:a16="http://schemas.microsoft.com/office/drawing/2014/main" id="{3BD91CB4-4D05-4F6D-B068-8A1E72296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2387"/>
              <a:ext cx="227" cy="272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55" name="Rectangle 28">
              <a:extLst>
                <a:ext uri="{FF2B5EF4-FFF2-40B4-BE49-F238E27FC236}">
                  <a16:creationId xmlns:a16="http://schemas.microsoft.com/office/drawing/2014/main" id="{6E408264-A99D-41D7-8320-20C8E0976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3734"/>
              <a:ext cx="149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32">
            <a:extLst>
              <a:ext uri="{FF2B5EF4-FFF2-40B4-BE49-F238E27FC236}">
                <a16:creationId xmlns:a16="http://schemas.microsoft.com/office/drawing/2014/main" id="{EEC3B8D2-98ED-4743-A442-087023B42EF9}"/>
              </a:ext>
            </a:extLst>
          </p:cNvPr>
          <p:cNvGrpSpPr>
            <a:grpSpLocks/>
          </p:cNvGrpSpPr>
          <p:nvPr/>
        </p:nvGrpSpPr>
        <p:grpSpPr bwMode="auto">
          <a:xfrm>
            <a:off x="3863975" y="3789363"/>
            <a:ext cx="2519363" cy="2519362"/>
            <a:chOff x="1474" y="2387"/>
            <a:chExt cx="1587" cy="1587"/>
          </a:xfrm>
        </p:grpSpPr>
        <p:sp>
          <p:nvSpPr>
            <p:cNvPr id="39952" name="Rectangle 30">
              <a:extLst>
                <a:ext uri="{FF2B5EF4-FFF2-40B4-BE49-F238E27FC236}">
                  <a16:creationId xmlns:a16="http://schemas.microsoft.com/office/drawing/2014/main" id="{6C22A95D-13A9-46EA-8649-7E4439CB7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387"/>
              <a:ext cx="408" cy="272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53" name="Rectangle 31">
              <a:extLst>
                <a:ext uri="{FF2B5EF4-FFF2-40B4-BE49-F238E27FC236}">
                  <a16:creationId xmlns:a16="http://schemas.microsoft.com/office/drawing/2014/main" id="{D97A3603-C353-4F83-9B3C-28AA25F9C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3734"/>
              <a:ext cx="376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33">
            <a:extLst>
              <a:ext uri="{FF2B5EF4-FFF2-40B4-BE49-F238E27FC236}">
                <a16:creationId xmlns:a16="http://schemas.microsoft.com/office/drawing/2014/main" id="{898D88CE-0B82-4C7E-8E93-9BB79D070321}"/>
              </a:ext>
            </a:extLst>
          </p:cNvPr>
          <p:cNvGrpSpPr>
            <a:grpSpLocks/>
          </p:cNvGrpSpPr>
          <p:nvPr/>
        </p:nvGrpSpPr>
        <p:grpSpPr bwMode="auto">
          <a:xfrm>
            <a:off x="5592763" y="3789363"/>
            <a:ext cx="2519362" cy="2519362"/>
            <a:chOff x="1474" y="2387"/>
            <a:chExt cx="1587" cy="1587"/>
          </a:xfrm>
        </p:grpSpPr>
        <p:sp>
          <p:nvSpPr>
            <p:cNvPr id="39950" name="Rectangle 34">
              <a:extLst>
                <a:ext uri="{FF2B5EF4-FFF2-40B4-BE49-F238E27FC236}">
                  <a16:creationId xmlns:a16="http://schemas.microsoft.com/office/drawing/2014/main" id="{C038D78A-8E2A-4A30-967C-E3600006F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387"/>
              <a:ext cx="408" cy="272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51" name="Rectangle 35">
              <a:extLst>
                <a:ext uri="{FF2B5EF4-FFF2-40B4-BE49-F238E27FC236}">
                  <a16:creationId xmlns:a16="http://schemas.microsoft.com/office/drawing/2014/main" id="{B7F3FC5B-399D-49D7-9055-B189EA482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3734"/>
              <a:ext cx="376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3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/>
      <p:bldP spid="36454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>
            <a:extLst>
              <a:ext uri="{FF2B5EF4-FFF2-40B4-BE49-F238E27FC236}">
                <a16:creationId xmlns:a16="http://schemas.microsoft.com/office/drawing/2014/main" id="{EB7DB1A8-5598-4DB9-8E66-B0704078D8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484313"/>
            <a:ext cx="7991475" cy="3384550"/>
          </a:xfrm>
          <a:solidFill>
            <a:srgbClr val="000080"/>
          </a:solidFill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#</a:t>
            </a:r>
            <a:r>
              <a:rPr lang="fr-FR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include</a:t>
            </a: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&lt;stdio.h&gt;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main() 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{								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</a:t>
            </a:r>
            <a:r>
              <a:rPr lang="fr-FR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</a:t>
            </a: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a, b;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endParaRPr lang="fr-FR" altLang="zh-CN" sz="240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scanf("%d   %d", &amp;a, &amp;b);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printf("a = %d, b = %d\n", a, 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}</a:t>
            </a:r>
            <a:endParaRPr lang="en-US" altLang="zh-CN" sz="240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365571" name="Rectangle 3">
            <a:extLst>
              <a:ext uri="{FF2B5EF4-FFF2-40B4-BE49-F238E27FC236}">
                <a16:creationId xmlns:a16="http://schemas.microsoft.com/office/drawing/2014/main" id="{B07E790A-2867-411E-B652-3AA003EC1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0" y="5005388"/>
            <a:ext cx="801846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buClr>
                <a:srgbClr val="D60093"/>
              </a:buClr>
              <a:buSzPct val="80000"/>
              <a:buFont typeface="Monotype Sorts" charset="2"/>
              <a:buNone/>
              <a:defRPr/>
            </a:pPr>
            <a:r>
              <a:rPr kumimoji="0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问题</a:t>
            </a:r>
            <a:r>
              <a:rPr kumimoji="0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6</a:t>
            </a:r>
            <a:r>
              <a:rPr kumimoji="0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：设计程序使得用户可以以任意字符（回车、空格、制表符、逗号、其它）作为分隔符进行数据的输入</a:t>
            </a:r>
          </a:p>
        </p:txBody>
      </p:sp>
      <p:sp>
        <p:nvSpPr>
          <p:cNvPr id="365573" name="Rectangle 5">
            <a:extLst>
              <a:ext uri="{FF2B5EF4-FFF2-40B4-BE49-F238E27FC236}">
                <a16:creationId xmlns:a16="http://schemas.microsoft.com/office/drawing/2014/main" id="{F3300D0B-EAB4-44E3-BA0C-6058F05E9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644525"/>
            <a:ext cx="80676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输入数据的格式控制</a:t>
            </a: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2" charset="-122"/>
              </a:rPr>
              <a:t>——</a:t>
            </a: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3.9</a:t>
            </a:r>
            <a:endParaRPr lang="zh-CN" altLang="en-US" sz="4400" b="1" i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A5E9A698-BB20-4903-9C87-BEF208E5FE55}"/>
              </a:ext>
            </a:extLst>
          </p:cNvPr>
          <p:cNvGrpSpPr>
            <a:grpSpLocks/>
          </p:cNvGrpSpPr>
          <p:nvPr/>
        </p:nvGrpSpPr>
        <p:grpSpPr bwMode="auto">
          <a:xfrm>
            <a:off x="3994150" y="3381375"/>
            <a:ext cx="647700" cy="584200"/>
            <a:chOff x="1610" y="2157"/>
            <a:chExt cx="408" cy="368"/>
          </a:xfrm>
        </p:grpSpPr>
        <p:sp>
          <p:nvSpPr>
            <p:cNvPr id="40966" name="Rectangle 6">
              <a:extLst>
                <a:ext uri="{FF2B5EF4-FFF2-40B4-BE49-F238E27FC236}">
                  <a16:creationId xmlns:a16="http://schemas.microsoft.com/office/drawing/2014/main" id="{43C5F3FE-C13B-458F-8223-322233CE2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" y="2157"/>
              <a:ext cx="116" cy="368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67" name="Text Box 4">
              <a:extLst>
                <a:ext uri="{FF2B5EF4-FFF2-40B4-BE49-F238E27FC236}">
                  <a16:creationId xmlns:a16="http://schemas.microsoft.com/office/drawing/2014/main" id="{7CB9C074-6B56-425B-A880-908B80452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2228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99FF"/>
                  </a:solidFill>
                </a:rPr>
                <a:t>%*c</a:t>
              </a:r>
              <a:endParaRPr lang="en-US" altLang="zh-CN" sz="2000" b="0">
                <a:solidFill>
                  <a:srgbClr val="FF99FF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5" name="Text Box 3">
            <a:extLst>
              <a:ext uri="{FF2B5EF4-FFF2-40B4-BE49-F238E27FC236}">
                <a16:creationId xmlns:a16="http://schemas.microsoft.com/office/drawing/2014/main" id="{889EB379-8DF2-4C97-AE43-4BB045418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1484313"/>
            <a:ext cx="8137525" cy="3749675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#</a:t>
            </a:r>
            <a:r>
              <a:rPr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include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&lt;stdio.h&gt;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main()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</a:t>
            </a:r>
            <a:r>
              <a:rPr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data1, data2, sum;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</a:t>
            </a:r>
            <a:r>
              <a:rPr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char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op;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 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printf("Please enter the expression 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	  data1 + data2\n");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scanf("%d%c%d",&amp;data1, &amp;op, &amp;data2);	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printf("%d%c%d = %d\n", 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          data1, op, data2, data1+data2);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  <a:endParaRPr lang="en-US" altLang="zh-CN" sz="2000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300036" name="Text Box 4">
            <a:extLst>
              <a:ext uri="{FF2B5EF4-FFF2-40B4-BE49-F238E27FC236}">
                <a16:creationId xmlns:a16="http://schemas.microsoft.com/office/drawing/2014/main" id="{CD552254-3258-43E2-AB12-4865C679C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5218113"/>
            <a:ext cx="6769100" cy="3968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</a:rPr>
              <a:t>Please enter the expression data1 + data2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</a:t>
            </a:r>
          </a:p>
        </p:txBody>
      </p:sp>
      <p:sp>
        <p:nvSpPr>
          <p:cNvPr id="300037" name="Text Box 5">
            <a:extLst>
              <a:ext uri="{FF2B5EF4-FFF2-40B4-BE49-F238E27FC236}">
                <a16:creationId xmlns:a16="http://schemas.microsoft.com/office/drawing/2014/main" id="{362C2183-331E-41E6-8ACA-D7C95D01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5" y="5189538"/>
            <a:ext cx="194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次测试</a:t>
            </a:r>
          </a:p>
        </p:txBody>
      </p:sp>
      <p:sp>
        <p:nvSpPr>
          <p:cNvPr id="300038" name="Text Box 6">
            <a:extLst>
              <a:ext uri="{FF2B5EF4-FFF2-40B4-BE49-F238E27FC236}">
                <a16:creationId xmlns:a16="http://schemas.microsoft.com/office/drawing/2014/main" id="{AFD8F758-5F55-490A-86E3-5F2DA7373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5589588"/>
            <a:ext cx="1727200" cy="3968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</a:rPr>
              <a:t>12 + 3↙</a:t>
            </a:r>
          </a:p>
        </p:txBody>
      </p:sp>
      <p:sp>
        <p:nvSpPr>
          <p:cNvPr id="300039" name="Text Box 7">
            <a:extLst>
              <a:ext uri="{FF2B5EF4-FFF2-40B4-BE49-F238E27FC236}">
                <a16:creationId xmlns:a16="http://schemas.microsoft.com/office/drawing/2014/main" id="{90C72F08-7C71-4CDF-AC3D-B0F23C735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5949950"/>
            <a:ext cx="3744912" cy="3968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</a:rPr>
              <a:t>12 4199288 = 4199300 </a:t>
            </a:r>
          </a:p>
        </p:txBody>
      </p:sp>
      <p:sp>
        <p:nvSpPr>
          <p:cNvPr id="300042" name="Rectangle 10">
            <a:extLst>
              <a:ext uri="{FF2B5EF4-FFF2-40B4-BE49-F238E27FC236}">
                <a16:creationId xmlns:a16="http://schemas.microsoft.com/office/drawing/2014/main" id="{E5C14E72-E443-4F63-ADB8-328AA5581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620713"/>
            <a:ext cx="80676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格式符的问题及解决</a:t>
            </a: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2" charset="-122"/>
              </a:rPr>
              <a:t>—</a:t>
            </a: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3.10</a:t>
            </a:r>
            <a:endParaRPr lang="zh-CN" altLang="en-US" sz="4400" b="1" i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31">
            <a:extLst>
              <a:ext uri="{FF2B5EF4-FFF2-40B4-BE49-F238E27FC236}">
                <a16:creationId xmlns:a16="http://schemas.microsoft.com/office/drawing/2014/main" id="{B215F49E-4349-4B54-AD9C-4EC7427218CC}"/>
              </a:ext>
            </a:extLst>
          </p:cNvPr>
          <p:cNvGrpSpPr>
            <a:grpSpLocks/>
          </p:cNvGrpSpPr>
          <p:nvPr/>
        </p:nvGrpSpPr>
        <p:grpSpPr bwMode="auto">
          <a:xfrm>
            <a:off x="3554413" y="3962400"/>
            <a:ext cx="2757487" cy="2008188"/>
            <a:chOff x="1279" y="2496"/>
            <a:chExt cx="1737" cy="1265"/>
          </a:xfrm>
        </p:grpSpPr>
        <p:sp>
          <p:nvSpPr>
            <p:cNvPr id="42001" name="Rectangle 26">
              <a:extLst>
                <a:ext uri="{FF2B5EF4-FFF2-40B4-BE49-F238E27FC236}">
                  <a16:creationId xmlns:a16="http://schemas.microsoft.com/office/drawing/2014/main" id="{F2F24CAC-5EFC-49F0-ABD6-705DD2F5D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496"/>
              <a:ext cx="227" cy="181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02" name="Rectangle 27">
              <a:extLst>
                <a:ext uri="{FF2B5EF4-FFF2-40B4-BE49-F238E27FC236}">
                  <a16:creationId xmlns:a16="http://schemas.microsoft.com/office/drawing/2014/main" id="{9A6D9F95-8E86-45DF-A5C4-6161E44C1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3521"/>
              <a:ext cx="240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03" name="Rectangle 29">
              <a:extLst>
                <a:ext uri="{FF2B5EF4-FFF2-40B4-BE49-F238E27FC236}">
                  <a16:creationId xmlns:a16="http://schemas.microsoft.com/office/drawing/2014/main" id="{D22C5547-4FD1-43C3-AD07-6821DC24B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505"/>
              <a:ext cx="590" cy="181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41">
            <a:extLst>
              <a:ext uri="{FF2B5EF4-FFF2-40B4-BE49-F238E27FC236}">
                <a16:creationId xmlns:a16="http://schemas.microsoft.com/office/drawing/2014/main" id="{35D21337-1CC2-4B71-8720-99148C87DCD7}"/>
              </a:ext>
            </a:extLst>
          </p:cNvPr>
          <p:cNvGrpSpPr>
            <a:grpSpLocks/>
          </p:cNvGrpSpPr>
          <p:nvPr/>
        </p:nvGrpSpPr>
        <p:grpSpPr bwMode="auto">
          <a:xfrm>
            <a:off x="3878263" y="3962400"/>
            <a:ext cx="3282950" cy="2008188"/>
            <a:chOff x="1483" y="2496"/>
            <a:chExt cx="2068" cy="1265"/>
          </a:xfrm>
        </p:grpSpPr>
        <p:sp>
          <p:nvSpPr>
            <p:cNvPr id="41998" name="Rectangle 33">
              <a:extLst>
                <a:ext uri="{FF2B5EF4-FFF2-40B4-BE49-F238E27FC236}">
                  <a16:creationId xmlns:a16="http://schemas.microsoft.com/office/drawing/2014/main" id="{6973AFB7-AB93-46B3-8AFF-EC93E3421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496"/>
              <a:ext cx="227" cy="181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999" name="Rectangle 34">
              <a:extLst>
                <a:ext uri="{FF2B5EF4-FFF2-40B4-BE49-F238E27FC236}">
                  <a16:creationId xmlns:a16="http://schemas.microsoft.com/office/drawing/2014/main" id="{F37A8AEA-0A49-4474-AD2E-E7577AA5E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" y="3521"/>
              <a:ext cx="113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00" name="Rectangle 35">
              <a:extLst>
                <a:ext uri="{FF2B5EF4-FFF2-40B4-BE49-F238E27FC236}">
                  <a16:creationId xmlns:a16="http://schemas.microsoft.com/office/drawing/2014/main" id="{046E195A-BE10-4B32-8BE8-F4EB7E44E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" y="2523"/>
              <a:ext cx="363" cy="163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42">
            <a:extLst>
              <a:ext uri="{FF2B5EF4-FFF2-40B4-BE49-F238E27FC236}">
                <a16:creationId xmlns:a16="http://schemas.microsoft.com/office/drawing/2014/main" id="{FB416655-2667-45A1-8056-A38C3A73C76F}"/>
              </a:ext>
            </a:extLst>
          </p:cNvPr>
          <p:cNvGrpSpPr>
            <a:grpSpLocks/>
          </p:cNvGrpSpPr>
          <p:nvPr/>
        </p:nvGrpSpPr>
        <p:grpSpPr bwMode="auto">
          <a:xfrm>
            <a:off x="3986213" y="3962400"/>
            <a:ext cx="4327525" cy="2008188"/>
            <a:chOff x="1551" y="2496"/>
            <a:chExt cx="2726" cy="1265"/>
          </a:xfrm>
        </p:grpSpPr>
        <p:sp>
          <p:nvSpPr>
            <p:cNvPr id="41995" name="Rectangle 38">
              <a:extLst>
                <a:ext uri="{FF2B5EF4-FFF2-40B4-BE49-F238E27FC236}">
                  <a16:creationId xmlns:a16="http://schemas.microsoft.com/office/drawing/2014/main" id="{9941EB69-AAA6-4E1D-8686-4367DE568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96"/>
              <a:ext cx="227" cy="181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996" name="Rectangle 39">
              <a:extLst>
                <a:ext uri="{FF2B5EF4-FFF2-40B4-BE49-F238E27FC236}">
                  <a16:creationId xmlns:a16="http://schemas.microsoft.com/office/drawing/2014/main" id="{C2687834-44E1-409C-8571-C422E26E9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" y="3521"/>
              <a:ext cx="150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997" name="Rectangle 40">
              <a:extLst>
                <a:ext uri="{FF2B5EF4-FFF2-40B4-BE49-F238E27FC236}">
                  <a16:creationId xmlns:a16="http://schemas.microsoft.com/office/drawing/2014/main" id="{4AB985FC-7598-42CB-84D3-639094FD9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2505"/>
              <a:ext cx="590" cy="181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6" grpId="0" animBg="1"/>
      <p:bldP spid="300037" grpId="0"/>
      <p:bldP spid="300038" grpId="0" animBg="1"/>
      <p:bldP spid="3000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Text Box 3">
            <a:extLst>
              <a:ext uri="{FF2B5EF4-FFF2-40B4-BE49-F238E27FC236}">
                <a16:creationId xmlns:a16="http://schemas.microsoft.com/office/drawing/2014/main" id="{33A920F6-98CD-4807-8ABA-5A747038D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1484313"/>
            <a:ext cx="8137525" cy="3749675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#</a:t>
            </a:r>
            <a:r>
              <a:rPr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include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&lt;stdio.h&gt;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main()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</a:t>
            </a:r>
            <a:r>
              <a:rPr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data1, data2, sum;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</a:t>
            </a:r>
            <a:r>
              <a:rPr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char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op;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 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printf("Please enter the expression 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	  data1 + data2\n");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scanf("%d%c%d",&amp;data1, &amp;op, &amp;data2);	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printf("%d%c%d = %d\n", 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          data1, op, data2, data1+data2);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  <a:endParaRPr lang="en-US" altLang="zh-CN" sz="2000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301060" name="Text Box 4">
            <a:extLst>
              <a:ext uri="{FF2B5EF4-FFF2-40B4-BE49-F238E27FC236}">
                <a16:creationId xmlns:a16="http://schemas.microsoft.com/office/drawing/2014/main" id="{4EDE9C91-DA06-4F15-BB77-97686884E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5218113"/>
            <a:ext cx="6769100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</a:rPr>
              <a:t>Please enter the expression data1 + data2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</a:t>
            </a:r>
          </a:p>
        </p:txBody>
      </p:sp>
      <p:sp>
        <p:nvSpPr>
          <p:cNvPr id="301061" name="Text Box 5">
            <a:extLst>
              <a:ext uri="{FF2B5EF4-FFF2-40B4-BE49-F238E27FC236}">
                <a16:creationId xmlns:a16="http://schemas.microsoft.com/office/drawing/2014/main" id="{D912DF84-91B0-4F9B-9EB7-CF8323078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5" y="5157788"/>
            <a:ext cx="194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次测试</a:t>
            </a:r>
          </a:p>
        </p:txBody>
      </p:sp>
      <p:sp>
        <p:nvSpPr>
          <p:cNvPr id="301062" name="Text Box 6">
            <a:extLst>
              <a:ext uri="{FF2B5EF4-FFF2-40B4-BE49-F238E27FC236}">
                <a16:creationId xmlns:a16="http://schemas.microsoft.com/office/drawing/2014/main" id="{9C64AD9E-0599-448A-987B-46A98F025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5589588"/>
            <a:ext cx="1727200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</a:rPr>
              <a:t>12 3↙</a:t>
            </a:r>
          </a:p>
        </p:txBody>
      </p:sp>
      <p:sp>
        <p:nvSpPr>
          <p:cNvPr id="301063" name="Text Box 7">
            <a:extLst>
              <a:ext uri="{FF2B5EF4-FFF2-40B4-BE49-F238E27FC236}">
                <a16:creationId xmlns:a16="http://schemas.microsoft.com/office/drawing/2014/main" id="{60585453-CF80-4EA8-B139-351400DD6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5949950"/>
            <a:ext cx="2808287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</a:rPr>
              <a:t>12 3 = 15 </a:t>
            </a: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EAFDF0B6-DE4B-4500-8462-C932FA4FD4E8}"/>
              </a:ext>
            </a:extLst>
          </p:cNvPr>
          <p:cNvGrpSpPr>
            <a:grpSpLocks/>
          </p:cNvGrpSpPr>
          <p:nvPr/>
        </p:nvGrpSpPr>
        <p:grpSpPr bwMode="auto">
          <a:xfrm>
            <a:off x="3554413" y="3962400"/>
            <a:ext cx="2757487" cy="2008188"/>
            <a:chOff x="1279" y="2496"/>
            <a:chExt cx="1737" cy="1265"/>
          </a:xfrm>
        </p:grpSpPr>
        <p:sp>
          <p:nvSpPr>
            <p:cNvPr id="43025" name="Rectangle 23">
              <a:extLst>
                <a:ext uri="{FF2B5EF4-FFF2-40B4-BE49-F238E27FC236}">
                  <a16:creationId xmlns:a16="http://schemas.microsoft.com/office/drawing/2014/main" id="{593EA044-DACD-4491-A987-494E1CA5C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496"/>
              <a:ext cx="227" cy="181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6" name="Rectangle 24">
              <a:extLst>
                <a:ext uri="{FF2B5EF4-FFF2-40B4-BE49-F238E27FC236}">
                  <a16:creationId xmlns:a16="http://schemas.microsoft.com/office/drawing/2014/main" id="{6E92472F-0DC0-4CA7-AC7F-886C8F431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3521"/>
              <a:ext cx="240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7" name="Rectangle 25">
              <a:extLst>
                <a:ext uri="{FF2B5EF4-FFF2-40B4-BE49-F238E27FC236}">
                  <a16:creationId xmlns:a16="http://schemas.microsoft.com/office/drawing/2014/main" id="{49B4D6CA-7FC7-43C3-9BCD-17B14DC89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505"/>
              <a:ext cx="590" cy="181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26">
            <a:extLst>
              <a:ext uri="{FF2B5EF4-FFF2-40B4-BE49-F238E27FC236}">
                <a16:creationId xmlns:a16="http://schemas.microsoft.com/office/drawing/2014/main" id="{12D82522-05BC-4BB9-80E2-C41C31CB6A9E}"/>
              </a:ext>
            </a:extLst>
          </p:cNvPr>
          <p:cNvGrpSpPr>
            <a:grpSpLocks/>
          </p:cNvGrpSpPr>
          <p:nvPr/>
        </p:nvGrpSpPr>
        <p:grpSpPr bwMode="auto">
          <a:xfrm>
            <a:off x="3878263" y="3962400"/>
            <a:ext cx="3282950" cy="2008188"/>
            <a:chOff x="1483" y="2496"/>
            <a:chExt cx="2068" cy="1265"/>
          </a:xfrm>
        </p:grpSpPr>
        <p:sp>
          <p:nvSpPr>
            <p:cNvPr id="43022" name="Rectangle 27">
              <a:extLst>
                <a:ext uri="{FF2B5EF4-FFF2-40B4-BE49-F238E27FC236}">
                  <a16:creationId xmlns:a16="http://schemas.microsoft.com/office/drawing/2014/main" id="{05E79CF2-17D3-4666-ACA9-51488C31B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496"/>
              <a:ext cx="227" cy="181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3" name="Rectangle 28">
              <a:extLst>
                <a:ext uri="{FF2B5EF4-FFF2-40B4-BE49-F238E27FC236}">
                  <a16:creationId xmlns:a16="http://schemas.microsoft.com/office/drawing/2014/main" id="{FBCE96AF-7E4A-44CC-BA8F-E10C46F32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" y="3521"/>
              <a:ext cx="113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4" name="Rectangle 29">
              <a:extLst>
                <a:ext uri="{FF2B5EF4-FFF2-40B4-BE49-F238E27FC236}">
                  <a16:creationId xmlns:a16="http://schemas.microsoft.com/office/drawing/2014/main" id="{9972FE04-EB74-4A0F-BF71-54BC12A65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" y="2523"/>
              <a:ext cx="363" cy="163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id="{A5436EB1-FF8C-4322-9A07-2FF30994F328}"/>
              </a:ext>
            </a:extLst>
          </p:cNvPr>
          <p:cNvGrpSpPr>
            <a:grpSpLocks/>
          </p:cNvGrpSpPr>
          <p:nvPr/>
        </p:nvGrpSpPr>
        <p:grpSpPr bwMode="auto">
          <a:xfrm>
            <a:off x="3986213" y="3962400"/>
            <a:ext cx="4327525" cy="2008188"/>
            <a:chOff x="1551" y="2496"/>
            <a:chExt cx="2726" cy="1265"/>
          </a:xfrm>
        </p:grpSpPr>
        <p:sp>
          <p:nvSpPr>
            <p:cNvPr id="43019" name="Rectangle 31">
              <a:extLst>
                <a:ext uri="{FF2B5EF4-FFF2-40B4-BE49-F238E27FC236}">
                  <a16:creationId xmlns:a16="http://schemas.microsoft.com/office/drawing/2014/main" id="{AABA3DEC-E13C-46EA-B726-B347BF85E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96"/>
              <a:ext cx="227" cy="181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0" name="Rectangle 32">
              <a:extLst>
                <a:ext uri="{FF2B5EF4-FFF2-40B4-BE49-F238E27FC236}">
                  <a16:creationId xmlns:a16="http://schemas.microsoft.com/office/drawing/2014/main" id="{6876FF21-DDA0-4629-8018-A16F6036C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" y="3521"/>
              <a:ext cx="150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1" name="Rectangle 33">
              <a:extLst>
                <a:ext uri="{FF2B5EF4-FFF2-40B4-BE49-F238E27FC236}">
                  <a16:creationId xmlns:a16="http://schemas.microsoft.com/office/drawing/2014/main" id="{CD33D142-5FA0-4886-9239-FD732F5C6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2505"/>
              <a:ext cx="590" cy="181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01090" name="Rectangle 34">
            <a:extLst>
              <a:ext uri="{FF2B5EF4-FFF2-40B4-BE49-F238E27FC236}">
                <a16:creationId xmlns:a16="http://schemas.microsoft.com/office/drawing/2014/main" id="{8AE4FF94-B05C-4F5A-BBC4-8AC700021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620713"/>
            <a:ext cx="80676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格式符的问题及解决</a:t>
            </a: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2" charset="-122"/>
              </a:rPr>
              <a:t>—</a:t>
            </a: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3.10</a:t>
            </a:r>
            <a:endParaRPr lang="zh-CN" altLang="en-US" sz="4400" b="1" i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0" grpId="0" animBg="1"/>
      <p:bldP spid="301061" grpId="0"/>
      <p:bldP spid="301062" grpId="0" animBg="1"/>
      <p:bldP spid="30106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Text Box 3">
            <a:extLst>
              <a:ext uri="{FF2B5EF4-FFF2-40B4-BE49-F238E27FC236}">
                <a16:creationId xmlns:a16="http://schemas.microsoft.com/office/drawing/2014/main" id="{57401616-105D-49E9-8DE3-20C01EA75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1484313"/>
            <a:ext cx="8137525" cy="3749675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#</a:t>
            </a:r>
            <a:r>
              <a:rPr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include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&lt;stdio.h&gt;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main()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</a:t>
            </a:r>
            <a:r>
              <a:rPr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data1, data2, sum;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</a:t>
            </a:r>
            <a:r>
              <a:rPr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char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op;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 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printf("Please enter the expression 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	  data1 + data2\n");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scanf("%d%c%d",&amp;data1, &amp;op, &amp;data2);	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printf("%d%c%d = %d\n", 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          data1, op, data2, data1+data2);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  <a:endParaRPr lang="en-US" altLang="zh-CN" sz="2000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302084" name="Text Box 4">
            <a:extLst>
              <a:ext uri="{FF2B5EF4-FFF2-40B4-BE49-F238E27FC236}">
                <a16:creationId xmlns:a16="http://schemas.microsoft.com/office/drawing/2014/main" id="{EC8B6EC1-7AEE-4AF8-8C33-3F8B01080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5218113"/>
            <a:ext cx="6769100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</a:rPr>
              <a:t>Please enter the expression data1 + data2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</a:t>
            </a:r>
          </a:p>
        </p:txBody>
      </p:sp>
      <p:sp>
        <p:nvSpPr>
          <p:cNvPr id="302085" name="Text Box 5">
            <a:extLst>
              <a:ext uri="{FF2B5EF4-FFF2-40B4-BE49-F238E27FC236}">
                <a16:creationId xmlns:a16="http://schemas.microsoft.com/office/drawing/2014/main" id="{4C55717D-FD47-4DDF-A0E7-908530635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5" y="5157788"/>
            <a:ext cx="194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次测试</a:t>
            </a:r>
            <a:endParaRPr lang="zh-CN" alt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2086" name="Text Box 6">
            <a:extLst>
              <a:ext uri="{FF2B5EF4-FFF2-40B4-BE49-F238E27FC236}">
                <a16:creationId xmlns:a16="http://schemas.microsoft.com/office/drawing/2014/main" id="{B183C983-1AD8-4ABE-BB52-EEF7002F2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5589588"/>
            <a:ext cx="1727200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</a:rPr>
              <a:t>12+3↙</a:t>
            </a:r>
          </a:p>
        </p:txBody>
      </p:sp>
      <p:sp>
        <p:nvSpPr>
          <p:cNvPr id="302087" name="Text Box 7">
            <a:extLst>
              <a:ext uri="{FF2B5EF4-FFF2-40B4-BE49-F238E27FC236}">
                <a16:creationId xmlns:a16="http://schemas.microsoft.com/office/drawing/2014/main" id="{EDF84574-76E5-4C5F-9C3E-E674C8CFC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5949950"/>
            <a:ext cx="2808287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</a:rPr>
              <a:t>12+3 = 15 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CBEFF495-FF82-4305-8E20-D197B024F630}"/>
              </a:ext>
            </a:extLst>
          </p:cNvPr>
          <p:cNvGrpSpPr>
            <a:grpSpLocks/>
          </p:cNvGrpSpPr>
          <p:nvPr/>
        </p:nvGrpSpPr>
        <p:grpSpPr bwMode="auto">
          <a:xfrm>
            <a:off x="3554413" y="3962400"/>
            <a:ext cx="2757487" cy="2008188"/>
            <a:chOff x="1279" y="2496"/>
            <a:chExt cx="1737" cy="1265"/>
          </a:xfrm>
        </p:grpSpPr>
        <p:sp>
          <p:nvSpPr>
            <p:cNvPr id="44049" name="Rectangle 10">
              <a:extLst>
                <a:ext uri="{FF2B5EF4-FFF2-40B4-BE49-F238E27FC236}">
                  <a16:creationId xmlns:a16="http://schemas.microsoft.com/office/drawing/2014/main" id="{70B764A4-2AB2-466F-9128-0FACC491A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496"/>
              <a:ext cx="227" cy="181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0" name="Rectangle 11">
              <a:extLst>
                <a:ext uri="{FF2B5EF4-FFF2-40B4-BE49-F238E27FC236}">
                  <a16:creationId xmlns:a16="http://schemas.microsoft.com/office/drawing/2014/main" id="{0ADB4BF4-C9A8-4C3E-895B-B744E26BE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3521"/>
              <a:ext cx="240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1" name="Rectangle 12">
              <a:extLst>
                <a:ext uri="{FF2B5EF4-FFF2-40B4-BE49-F238E27FC236}">
                  <a16:creationId xmlns:a16="http://schemas.microsoft.com/office/drawing/2014/main" id="{1B22B7AB-EF7F-4717-BA2F-1D9EFE1F8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505"/>
              <a:ext cx="590" cy="181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9B3EB731-68BB-4A3E-B044-738DAE8E458F}"/>
              </a:ext>
            </a:extLst>
          </p:cNvPr>
          <p:cNvGrpSpPr>
            <a:grpSpLocks/>
          </p:cNvGrpSpPr>
          <p:nvPr/>
        </p:nvGrpSpPr>
        <p:grpSpPr bwMode="auto">
          <a:xfrm>
            <a:off x="3878263" y="3962400"/>
            <a:ext cx="3282950" cy="2008188"/>
            <a:chOff x="1483" y="2496"/>
            <a:chExt cx="2068" cy="1265"/>
          </a:xfrm>
        </p:grpSpPr>
        <p:sp>
          <p:nvSpPr>
            <p:cNvPr id="44046" name="Rectangle 14">
              <a:extLst>
                <a:ext uri="{FF2B5EF4-FFF2-40B4-BE49-F238E27FC236}">
                  <a16:creationId xmlns:a16="http://schemas.microsoft.com/office/drawing/2014/main" id="{06C63578-F16D-4C8D-90B5-4ABA53FA4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496"/>
              <a:ext cx="227" cy="181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7" name="Rectangle 15">
              <a:extLst>
                <a:ext uri="{FF2B5EF4-FFF2-40B4-BE49-F238E27FC236}">
                  <a16:creationId xmlns:a16="http://schemas.microsoft.com/office/drawing/2014/main" id="{A670431B-2DBA-496C-A4C4-AAF392103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" y="3521"/>
              <a:ext cx="113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8" name="Rectangle 16">
              <a:extLst>
                <a:ext uri="{FF2B5EF4-FFF2-40B4-BE49-F238E27FC236}">
                  <a16:creationId xmlns:a16="http://schemas.microsoft.com/office/drawing/2014/main" id="{2B996A14-0EB9-48FA-9ED2-6E8CB2D63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" y="2523"/>
              <a:ext cx="363" cy="163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id="{77468619-2C9E-4D27-ACA9-FA0F1E90CD2F}"/>
              </a:ext>
            </a:extLst>
          </p:cNvPr>
          <p:cNvGrpSpPr>
            <a:grpSpLocks/>
          </p:cNvGrpSpPr>
          <p:nvPr/>
        </p:nvGrpSpPr>
        <p:grpSpPr bwMode="auto">
          <a:xfrm>
            <a:off x="3986213" y="3962400"/>
            <a:ext cx="4327525" cy="2008188"/>
            <a:chOff x="1551" y="2496"/>
            <a:chExt cx="2726" cy="1265"/>
          </a:xfrm>
        </p:grpSpPr>
        <p:sp>
          <p:nvSpPr>
            <p:cNvPr id="44043" name="Rectangle 18">
              <a:extLst>
                <a:ext uri="{FF2B5EF4-FFF2-40B4-BE49-F238E27FC236}">
                  <a16:creationId xmlns:a16="http://schemas.microsoft.com/office/drawing/2014/main" id="{72FAEBC8-0A9C-4B5E-A088-BC663EE1A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96"/>
              <a:ext cx="227" cy="181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4" name="Rectangle 19">
              <a:extLst>
                <a:ext uri="{FF2B5EF4-FFF2-40B4-BE49-F238E27FC236}">
                  <a16:creationId xmlns:a16="http://schemas.microsoft.com/office/drawing/2014/main" id="{C2A6E51D-3A25-47DD-887D-C8D488F4E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" y="3521"/>
              <a:ext cx="150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5" name="Rectangle 20">
              <a:extLst>
                <a:ext uri="{FF2B5EF4-FFF2-40B4-BE49-F238E27FC236}">
                  <a16:creationId xmlns:a16="http://schemas.microsoft.com/office/drawing/2014/main" id="{9EAF3928-F000-456C-B338-0CF548CF3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2505"/>
              <a:ext cx="590" cy="181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02101" name="Rectangle 21">
            <a:extLst>
              <a:ext uri="{FF2B5EF4-FFF2-40B4-BE49-F238E27FC236}">
                <a16:creationId xmlns:a16="http://schemas.microsoft.com/office/drawing/2014/main" id="{AC5EFD36-E80E-46AB-8D1C-E4B9316A9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620713"/>
            <a:ext cx="80676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格式符的问题及解决</a:t>
            </a: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2" charset="-122"/>
              </a:rPr>
              <a:t>—</a:t>
            </a: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3.10</a:t>
            </a:r>
            <a:endParaRPr lang="zh-CN" altLang="en-US" sz="4400" b="1" i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 animBg="1"/>
      <p:bldP spid="302085" grpId="0"/>
      <p:bldP spid="302086" grpId="0" animBg="1"/>
      <p:bldP spid="30208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28F39-B261-4197-BE87-B0DD1BC3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表达式与表达式语句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757D4-48C1-4EB2-B1FE-2E7CD517F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表达式：显示如何计算值的公式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表达式语句：由表达式加上分号</a:t>
            </a:r>
            <a:r>
              <a:rPr lang="en-US" altLang="zh-CN">
                <a:ea typeface="宋体" panose="02010600030101010101" pitchFamily="2" charset="-122"/>
              </a:rPr>
              <a:t>(;)</a:t>
            </a:r>
            <a:r>
              <a:rPr lang="zh-CN" altLang="en-US">
                <a:ea typeface="宋体" panose="02010600030101010101" pitchFamily="2" charset="-122"/>
              </a:rPr>
              <a:t>构成。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zh-CN" altLang="en-US">
                <a:ea typeface="宋体" panose="02010600030101010101" pitchFamily="2" charset="-122"/>
              </a:rPr>
              <a:t>例：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c = a + b         </a:t>
            </a:r>
            <a:r>
              <a:rPr lang="zh-CN" altLang="en-US">
                <a:solidFill>
                  <a:srgbClr val="92D050"/>
                </a:solidFill>
                <a:ea typeface="宋体" panose="02010600030101010101" pitchFamily="2" charset="-122"/>
              </a:rPr>
              <a:t>表达式</a:t>
            </a:r>
            <a:endParaRPr lang="en-US" altLang="zh-CN">
              <a:solidFill>
                <a:srgbClr val="92D050"/>
              </a:solidFill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c = a + b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;</a:t>
            </a:r>
            <a:r>
              <a:rPr lang="en-US" altLang="zh-CN">
                <a:ea typeface="宋体" panose="02010600030101010101" pitchFamily="2" charset="-122"/>
              </a:rPr>
              <a:t>        </a:t>
            </a:r>
            <a:r>
              <a:rPr lang="zh-CN" altLang="en-US">
                <a:solidFill>
                  <a:srgbClr val="92D050"/>
                </a:solidFill>
                <a:ea typeface="宋体" panose="02010600030101010101" pitchFamily="2" charset="-122"/>
              </a:rPr>
              <a:t>表达式语句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Text Box 2">
            <a:extLst>
              <a:ext uri="{FF2B5EF4-FFF2-40B4-BE49-F238E27FC236}">
                <a16:creationId xmlns:a16="http://schemas.microsoft.com/office/drawing/2014/main" id="{A9A90609-A462-4B93-B126-2502C94E2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513" y="1484313"/>
            <a:ext cx="9144000" cy="4968875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#</a:t>
            </a:r>
            <a:r>
              <a:rPr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include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&lt;stdio.h&gt;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main()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</a:t>
            </a:r>
            <a:r>
              <a:rPr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a;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</a:t>
            </a:r>
            <a:r>
              <a:rPr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char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b;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</a:t>
            </a:r>
            <a:r>
              <a:rPr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float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c;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printf("Please input an integer:");    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scanf("%d", &amp;a);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printf("integer: %d\n", a);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printf("Please input a character:");    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scanf("%c", &amp;b);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printf("character: %c\n", b);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printf("Please input a float number:");    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scanf("%f", &amp;c);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printf("float: %f\n", c);	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  <a:endParaRPr lang="en-US" altLang="zh-CN" sz="2000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331779" name="Text Box 3">
            <a:extLst>
              <a:ext uri="{FF2B5EF4-FFF2-40B4-BE49-F238E27FC236}">
                <a16:creationId xmlns:a16="http://schemas.microsoft.com/office/drawing/2014/main" id="{019583F7-B969-4361-B404-391D99698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813" y="1989138"/>
            <a:ext cx="5437187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zh-CN" sz="2000">
                <a:solidFill>
                  <a:srgbClr val="FFFFCC"/>
                </a:solidFill>
              </a:rPr>
              <a:t>Please input an integer:</a:t>
            </a:r>
            <a:endParaRPr lang="en-US" altLang="zh-CN" sz="2000">
              <a:solidFill>
                <a:srgbClr val="FFFFCC"/>
              </a:solidFill>
            </a:endParaRPr>
          </a:p>
        </p:txBody>
      </p:sp>
      <p:sp>
        <p:nvSpPr>
          <p:cNvPr id="331780" name="Text Box 4">
            <a:extLst>
              <a:ext uri="{FF2B5EF4-FFF2-40B4-BE49-F238E27FC236}">
                <a16:creationId xmlns:a16="http://schemas.microsoft.com/office/drawing/2014/main" id="{A36A967B-7EF0-4E90-989A-417F29E79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1531938"/>
            <a:ext cx="54356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</a:rPr>
              <a:t>希望得到的运行结果</a:t>
            </a:r>
          </a:p>
        </p:txBody>
      </p:sp>
      <p:sp>
        <p:nvSpPr>
          <p:cNvPr id="331781" name="Text Box 5">
            <a:extLst>
              <a:ext uri="{FF2B5EF4-FFF2-40B4-BE49-F238E27FC236}">
                <a16:creationId xmlns:a16="http://schemas.microsoft.com/office/drawing/2014/main" id="{B8789C42-2B26-4B9D-80B9-A6A8C6890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725" y="2009775"/>
            <a:ext cx="792163" cy="7080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12↙</a:t>
            </a:r>
          </a:p>
        </p:txBody>
      </p:sp>
      <p:sp>
        <p:nvSpPr>
          <p:cNvPr id="331782" name="Text Box 6">
            <a:extLst>
              <a:ext uri="{FF2B5EF4-FFF2-40B4-BE49-F238E27FC236}">
                <a16:creationId xmlns:a16="http://schemas.microsoft.com/office/drawing/2014/main" id="{E21AF17F-9F89-408D-87E3-8F3A3BA83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813" y="2767013"/>
            <a:ext cx="5437187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zh-CN" sz="2000">
                <a:solidFill>
                  <a:srgbClr val="FFFFCC"/>
                </a:solidFill>
              </a:rPr>
              <a:t>Please input an character</a:t>
            </a:r>
            <a:r>
              <a:rPr lang="fr-FR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fr-FR" altLang="zh-CN" sz="2000">
                <a:solidFill>
                  <a:srgbClr val="FFFFCC"/>
                </a:solidFill>
              </a:rPr>
              <a:t>:</a:t>
            </a:r>
            <a:endParaRPr lang="en-US" altLang="zh-CN" sz="2000">
              <a:solidFill>
                <a:srgbClr val="FFFFCC"/>
              </a:solidFill>
            </a:endParaRPr>
          </a:p>
        </p:txBody>
      </p:sp>
      <p:sp>
        <p:nvSpPr>
          <p:cNvPr id="331783" name="Text Box 7">
            <a:extLst>
              <a:ext uri="{FF2B5EF4-FFF2-40B4-BE49-F238E27FC236}">
                <a16:creationId xmlns:a16="http://schemas.microsoft.com/office/drawing/2014/main" id="{05DFF008-A4F0-4220-8C24-E3A44CD9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525" y="2844800"/>
            <a:ext cx="792163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a↙</a:t>
            </a:r>
          </a:p>
        </p:txBody>
      </p:sp>
      <p:sp>
        <p:nvSpPr>
          <p:cNvPr id="331784" name="Text Box 8">
            <a:extLst>
              <a:ext uri="{FF2B5EF4-FFF2-40B4-BE49-F238E27FC236}">
                <a16:creationId xmlns:a16="http://schemas.microsoft.com/office/drawing/2014/main" id="{FB3EB7B6-3A80-409E-8877-DD057199A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594100"/>
            <a:ext cx="4752975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zh-CN" sz="2000">
                <a:solidFill>
                  <a:srgbClr val="FFFFCC"/>
                </a:solidFill>
              </a:rPr>
              <a:t>Please input a float number:</a:t>
            </a:r>
            <a:endParaRPr lang="en-US" altLang="zh-CN" sz="2000">
              <a:solidFill>
                <a:srgbClr val="FFFFCC"/>
              </a:solidFill>
            </a:endParaRPr>
          </a:p>
        </p:txBody>
      </p:sp>
      <p:sp>
        <p:nvSpPr>
          <p:cNvPr id="331785" name="Text Box 9">
            <a:extLst>
              <a:ext uri="{FF2B5EF4-FFF2-40B4-BE49-F238E27FC236}">
                <a16:creationId xmlns:a16="http://schemas.microsoft.com/office/drawing/2014/main" id="{EA87C238-CAE6-476D-B90A-350AAD473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0725" y="3608388"/>
            <a:ext cx="1057275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3.5↙</a:t>
            </a:r>
          </a:p>
        </p:txBody>
      </p:sp>
      <p:sp>
        <p:nvSpPr>
          <p:cNvPr id="331786" name="Text Box 10">
            <a:extLst>
              <a:ext uri="{FF2B5EF4-FFF2-40B4-BE49-F238E27FC236}">
                <a16:creationId xmlns:a16="http://schemas.microsoft.com/office/drawing/2014/main" id="{0F89CFD2-A9F4-4D1A-A40D-60E504A93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2363788"/>
            <a:ext cx="5435600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zh-CN" sz="2000">
                <a:solidFill>
                  <a:srgbClr val="FFFFCC"/>
                </a:solidFill>
              </a:rPr>
              <a:t>integer:12</a:t>
            </a:r>
            <a:endParaRPr lang="en-US" altLang="zh-CN" sz="2000">
              <a:solidFill>
                <a:srgbClr val="FFFFCC"/>
              </a:solidFill>
            </a:endParaRPr>
          </a:p>
        </p:txBody>
      </p:sp>
      <p:sp>
        <p:nvSpPr>
          <p:cNvPr id="331787" name="Text Box 11">
            <a:extLst>
              <a:ext uri="{FF2B5EF4-FFF2-40B4-BE49-F238E27FC236}">
                <a16:creationId xmlns:a16="http://schemas.microsoft.com/office/drawing/2014/main" id="{D82F0F5F-3602-49E5-9DE0-3F118FB5D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154363"/>
            <a:ext cx="5435600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zh-CN" sz="2000">
                <a:solidFill>
                  <a:srgbClr val="FFFFCC"/>
                </a:solidFill>
              </a:rPr>
              <a:t>character</a:t>
            </a:r>
            <a:r>
              <a:rPr lang="fr-FR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fr-FR" altLang="zh-CN" sz="2000">
                <a:solidFill>
                  <a:srgbClr val="FFFFCC"/>
                </a:solidFill>
              </a:rPr>
              <a:t>:a</a:t>
            </a:r>
            <a:endParaRPr lang="en-US" altLang="zh-CN" sz="2000">
              <a:solidFill>
                <a:srgbClr val="FFFFCC"/>
              </a:solidFill>
            </a:endParaRPr>
          </a:p>
        </p:txBody>
      </p:sp>
      <p:sp>
        <p:nvSpPr>
          <p:cNvPr id="331788" name="Rectangle 12">
            <a:extLst>
              <a:ext uri="{FF2B5EF4-FFF2-40B4-BE49-F238E27FC236}">
                <a16:creationId xmlns:a16="http://schemas.microsoft.com/office/drawing/2014/main" id="{915135F0-78D4-44AB-8C81-15682FA34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3922713"/>
            <a:ext cx="5435600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2000">
                <a:solidFill>
                  <a:srgbClr val="FFFFCC"/>
                </a:solidFill>
              </a:rPr>
              <a:t>float number:3.500000</a:t>
            </a:r>
            <a:endParaRPr lang="en-US" altLang="zh-CN" sz="2000">
              <a:solidFill>
                <a:srgbClr val="FFFFCC"/>
              </a:solidFill>
            </a:endParaRPr>
          </a:p>
        </p:txBody>
      </p:sp>
      <p:sp>
        <p:nvSpPr>
          <p:cNvPr id="331790" name="Rectangle 14">
            <a:extLst>
              <a:ext uri="{FF2B5EF4-FFF2-40B4-BE49-F238E27FC236}">
                <a16:creationId xmlns:a16="http://schemas.microsoft.com/office/drawing/2014/main" id="{EB53AE13-6A1E-41BD-A767-C6A6B60EF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620713"/>
            <a:ext cx="80676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格式符的问题及解决</a:t>
            </a: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2" charset="-122"/>
              </a:rPr>
              <a:t>—</a:t>
            </a: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3.11</a:t>
            </a:r>
            <a:endParaRPr lang="zh-CN" altLang="en-US" sz="4400" b="1" i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animBg="1"/>
      <p:bldP spid="331780" grpId="0" animBg="1"/>
      <p:bldP spid="331781" grpId="0" animBg="1"/>
      <p:bldP spid="331782" grpId="0" animBg="1"/>
      <p:bldP spid="331783" grpId="0" animBg="1"/>
      <p:bldP spid="331784" grpId="0" animBg="1"/>
      <p:bldP spid="331785" grpId="0" animBg="1"/>
      <p:bldP spid="331786" grpId="0" animBg="1"/>
      <p:bldP spid="331787" grpId="0" animBg="1"/>
      <p:bldP spid="33178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Text Box 2">
            <a:extLst>
              <a:ext uri="{FF2B5EF4-FFF2-40B4-BE49-F238E27FC236}">
                <a16:creationId xmlns:a16="http://schemas.microsoft.com/office/drawing/2014/main" id="{1CA8ABC4-5C58-4F3F-96EE-5D507E9D3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1484313"/>
            <a:ext cx="9109075" cy="4968875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#</a:t>
            </a:r>
            <a:r>
              <a:rPr lang="fr-FR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include</a:t>
            </a:r>
            <a:r>
              <a:rPr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&lt;stdio.h&gt;</a:t>
            </a:r>
          </a:p>
          <a:p>
            <a:pPr>
              <a:defRPr/>
            </a:pPr>
            <a:r>
              <a:rPr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main()</a:t>
            </a:r>
          </a:p>
          <a:p>
            <a:pPr>
              <a:defRPr/>
            </a:pPr>
            <a:r>
              <a:rPr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</a:t>
            </a:r>
            <a:r>
              <a:rPr lang="fr-FR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</a:t>
            </a:r>
            <a:r>
              <a:rPr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a;</a:t>
            </a:r>
          </a:p>
          <a:p>
            <a:pPr>
              <a:defRPr/>
            </a:pPr>
            <a:r>
              <a:rPr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</a:t>
            </a:r>
            <a:r>
              <a:rPr lang="fr-FR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char</a:t>
            </a:r>
            <a:r>
              <a:rPr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b;</a:t>
            </a:r>
          </a:p>
          <a:p>
            <a:pPr>
              <a:defRPr/>
            </a:pPr>
            <a:r>
              <a:rPr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</a:t>
            </a:r>
            <a:r>
              <a:rPr lang="fr-FR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float</a:t>
            </a:r>
            <a:r>
              <a:rPr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c;</a:t>
            </a:r>
          </a:p>
          <a:p>
            <a:pPr>
              <a:defRPr/>
            </a:pPr>
            <a:r>
              <a:rPr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printf("Please input an integer:");    </a:t>
            </a:r>
          </a:p>
          <a:p>
            <a:pPr>
              <a:defRPr/>
            </a:pPr>
            <a:r>
              <a:rPr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scanf("%d", &amp;a);</a:t>
            </a:r>
          </a:p>
          <a:p>
            <a:pPr>
              <a:defRPr/>
            </a:pPr>
            <a:r>
              <a:rPr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printf("integer: %d\n", a);</a:t>
            </a:r>
          </a:p>
          <a:p>
            <a:pPr>
              <a:defRPr/>
            </a:pPr>
            <a:r>
              <a:rPr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printf("Please input a character:");    </a:t>
            </a:r>
          </a:p>
          <a:p>
            <a:pPr>
              <a:defRPr/>
            </a:pPr>
            <a:r>
              <a:rPr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scanf("%c", &amp;b);</a:t>
            </a:r>
          </a:p>
          <a:p>
            <a:pPr>
              <a:defRPr/>
            </a:pPr>
            <a:r>
              <a:rPr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printf("character: %c\n", b);</a:t>
            </a:r>
          </a:p>
          <a:p>
            <a:pPr>
              <a:defRPr/>
            </a:pPr>
            <a:r>
              <a:rPr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printf("Please input a float number:");    </a:t>
            </a:r>
          </a:p>
          <a:p>
            <a:pPr>
              <a:defRPr/>
            </a:pPr>
            <a:r>
              <a:rPr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scanf("%f", &amp;c);</a:t>
            </a:r>
          </a:p>
          <a:p>
            <a:pPr>
              <a:defRPr/>
            </a:pPr>
            <a:r>
              <a:rPr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printf("float: %f\n", c);	</a:t>
            </a:r>
          </a:p>
          <a:p>
            <a:pPr>
              <a:defRPr/>
            </a:pPr>
            <a:r>
              <a:rPr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  <a:endParaRPr lang="en-US" altLang="zh-CN" sz="2000" b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332803" name="Text Box 3">
            <a:extLst>
              <a:ext uri="{FF2B5EF4-FFF2-40B4-BE49-F238E27FC236}">
                <a16:creationId xmlns:a16="http://schemas.microsoft.com/office/drawing/2014/main" id="{A9A83BE3-8F2F-4183-A0BC-0AD660962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813" y="1989138"/>
            <a:ext cx="5437187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zh-CN" sz="2000">
                <a:solidFill>
                  <a:srgbClr val="FFFFCC"/>
                </a:solidFill>
              </a:rPr>
              <a:t>Please input an integer:</a:t>
            </a:r>
            <a:endParaRPr lang="en-US" altLang="zh-CN" sz="2000">
              <a:solidFill>
                <a:srgbClr val="FFFFCC"/>
              </a:solidFill>
            </a:endParaRPr>
          </a:p>
        </p:txBody>
      </p:sp>
      <p:sp>
        <p:nvSpPr>
          <p:cNvPr id="332804" name="Text Box 4">
            <a:extLst>
              <a:ext uri="{FF2B5EF4-FFF2-40B4-BE49-F238E27FC236}">
                <a16:creationId xmlns:a16="http://schemas.microsoft.com/office/drawing/2014/main" id="{D9BB0D33-10E8-4E56-A8F2-50866D0D9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1531938"/>
            <a:ext cx="54356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</a:rPr>
              <a:t>结果好像很奇怪呀！</a:t>
            </a:r>
          </a:p>
        </p:txBody>
      </p:sp>
      <p:sp>
        <p:nvSpPr>
          <p:cNvPr id="332805" name="Text Box 5">
            <a:extLst>
              <a:ext uri="{FF2B5EF4-FFF2-40B4-BE49-F238E27FC236}">
                <a16:creationId xmlns:a16="http://schemas.microsoft.com/office/drawing/2014/main" id="{F4F70E90-4C22-4CC6-BDB8-D4D294987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725" y="2009775"/>
            <a:ext cx="792163" cy="7080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12↙</a:t>
            </a:r>
          </a:p>
        </p:txBody>
      </p:sp>
      <p:sp>
        <p:nvSpPr>
          <p:cNvPr id="332806" name="Text Box 6">
            <a:extLst>
              <a:ext uri="{FF2B5EF4-FFF2-40B4-BE49-F238E27FC236}">
                <a16:creationId xmlns:a16="http://schemas.microsoft.com/office/drawing/2014/main" id="{AF85C2EB-3C13-4A09-929D-DD1EDEEA5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813" y="2767013"/>
            <a:ext cx="5437187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zh-CN" sz="2000">
                <a:solidFill>
                  <a:srgbClr val="FFFFCC"/>
                </a:solidFill>
              </a:rPr>
              <a:t>Please input an character</a:t>
            </a:r>
            <a:r>
              <a:rPr lang="fr-FR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fr-FR" altLang="zh-CN" sz="2000">
                <a:solidFill>
                  <a:srgbClr val="FFFFCC"/>
                </a:solidFill>
              </a:rPr>
              <a:t>:</a:t>
            </a:r>
            <a:endParaRPr lang="en-US" altLang="zh-CN" sz="2000">
              <a:solidFill>
                <a:srgbClr val="FFFFCC"/>
              </a:solidFill>
            </a:endParaRPr>
          </a:p>
        </p:txBody>
      </p:sp>
      <p:sp>
        <p:nvSpPr>
          <p:cNvPr id="332807" name="Text Box 7">
            <a:extLst>
              <a:ext uri="{FF2B5EF4-FFF2-40B4-BE49-F238E27FC236}">
                <a16:creationId xmlns:a16="http://schemas.microsoft.com/office/drawing/2014/main" id="{77E75F2C-5749-46CD-9BF0-E164914A0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525" y="2844800"/>
            <a:ext cx="792163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a↙</a:t>
            </a:r>
          </a:p>
        </p:txBody>
      </p:sp>
      <p:sp>
        <p:nvSpPr>
          <p:cNvPr id="332808" name="Text Box 8">
            <a:extLst>
              <a:ext uri="{FF2B5EF4-FFF2-40B4-BE49-F238E27FC236}">
                <a16:creationId xmlns:a16="http://schemas.microsoft.com/office/drawing/2014/main" id="{C69D25AC-18BB-4D06-A964-EF857D36E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594100"/>
            <a:ext cx="4752975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zh-CN" sz="2000">
                <a:solidFill>
                  <a:srgbClr val="FFFFCC"/>
                </a:solidFill>
              </a:rPr>
              <a:t>Please input a float number:</a:t>
            </a:r>
            <a:endParaRPr lang="en-US" altLang="zh-CN" sz="2000">
              <a:solidFill>
                <a:srgbClr val="FFFFCC"/>
              </a:solidFill>
            </a:endParaRPr>
          </a:p>
        </p:txBody>
      </p:sp>
      <p:sp>
        <p:nvSpPr>
          <p:cNvPr id="332809" name="Text Box 9">
            <a:extLst>
              <a:ext uri="{FF2B5EF4-FFF2-40B4-BE49-F238E27FC236}">
                <a16:creationId xmlns:a16="http://schemas.microsoft.com/office/drawing/2014/main" id="{99F2DDB6-37EA-446D-8A83-7964FCBE2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0725" y="3594100"/>
            <a:ext cx="1057275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3.5↙</a:t>
            </a:r>
          </a:p>
        </p:txBody>
      </p:sp>
      <p:sp>
        <p:nvSpPr>
          <p:cNvPr id="332810" name="Text Box 10">
            <a:extLst>
              <a:ext uri="{FF2B5EF4-FFF2-40B4-BE49-F238E27FC236}">
                <a16:creationId xmlns:a16="http://schemas.microsoft.com/office/drawing/2014/main" id="{AD81BEA6-BB38-470A-B912-0E380D38D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2363788"/>
            <a:ext cx="5435600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zh-CN" sz="2000">
                <a:solidFill>
                  <a:srgbClr val="FFFFCC"/>
                </a:solidFill>
              </a:rPr>
              <a:t>integer:12</a:t>
            </a:r>
            <a:endParaRPr lang="en-US" altLang="zh-CN" sz="2000">
              <a:solidFill>
                <a:srgbClr val="FFFFCC"/>
              </a:solidFill>
            </a:endParaRPr>
          </a:p>
        </p:txBody>
      </p:sp>
      <p:sp>
        <p:nvSpPr>
          <p:cNvPr id="332811" name="Text Box 11">
            <a:extLst>
              <a:ext uri="{FF2B5EF4-FFF2-40B4-BE49-F238E27FC236}">
                <a16:creationId xmlns:a16="http://schemas.microsoft.com/office/drawing/2014/main" id="{8C4F2923-D128-455A-B6A1-9A1105DD2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197225"/>
            <a:ext cx="5435600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FFFFCC"/>
              </a:solidFill>
            </a:endParaRPr>
          </a:p>
        </p:txBody>
      </p:sp>
      <p:sp>
        <p:nvSpPr>
          <p:cNvPr id="332812" name="Rectangle 12">
            <a:extLst>
              <a:ext uri="{FF2B5EF4-FFF2-40B4-BE49-F238E27FC236}">
                <a16:creationId xmlns:a16="http://schemas.microsoft.com/office/drawing/2014/main" id="{7C3A2F1A-F484-4ECE-9148-FC62A3B71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3922713"/>
            <a:ext cx="5435600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2000">
                <a:solidFill>
                  <a:srgbClr val="FFFFCC"/>
                </a:solidFill>
              </a:rPr>
              <a:t>float number:3.500000</a:t>
            </a:r>
            <a:endParaRPr lang="en-US" altLang="zh-CN" sz="2000">
              <a:solidFill>
                <a:srgbClr val="FFFFCC"/>
              </a:solidFill>
            </a:endParaRPr>
          </a:p>
        </p:txBody>
      </p:sp>
      <p:sp>
        <p:nvSpPr>
          <p:cNvPr id="332814" name="Rectangle 14">
            <a:extLst>
              <a:ext uri="{FF2B5EF4-FFF2-40B4-BE49-F238E27FC236}">
                <a16:creationId xmlns:a16="http://schemas.microsoft.com/office/drawing/2014/main" id="{2626BD0F-B2DC-40D2-B45D-C5A803CA0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620713"/>
            <a:ext cx="80676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格式符的问题及解决</a:t>
            </a: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2" charset="-122"/>
              </a:rPr>
              <a:t>—</a:t>
            </a: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3.11</a:t>
            </a:r>
            <a:endParaRPr lang="zh-CN" altLang="en-US" sz="4400" b="1" i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17F39EA2-4B20-44BA-A3CF-DD961E2974A1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1989138"/>
            <a:ext cx="6437312" cy="2900362"/>
            <a:chOff x="1093" y="1253"/>
            <a:chExt cx="4055" cy="1827"/>
          </a:xfrm>
        </p:grpSpPr>
        <p:sp>
          <p:nvSpPr>
            <p:cNvPr id="46099" name="Rectangle 15">
              <a:extLst>
                <a:ext uri="{FF2B5EF4-FFF2-40B4-BE49-F238E27FC236}">
                  <a16:creationId xmlns:a16="http://schemas.microsoft.com/office/drawing/2014/main" id="{A49A749E-AF56-4EB9-8370-2FAB61CA8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1253"/>
              <a:ext cx="227" cy="272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00" name="Rectangle 16">
              <a:extLst>
                <a:ext uri="{FF2B5EF4-FFF2-40B4-BE49-F238E27FC236}">
                  <a16:creationId xmlns:a16="http://schemas.microsoft.com/office/drawing/2014/main" id="{ECD37CE9-5466-4B37-9BF7-0F29B9070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" y="2840"/>
              <a:ext cx="227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01" name="Rectangle 17">
              <a:extLst>
                <a:ext uri="{FF2B5EF4-FFF2-40B4-BE49-F238E27FC236}">
                  <a16:creationId xmlns:a16="http://schemas.microsoft.com/office/drawing/2014/main" id="{74331620-CB0B-4851-AD8D-1FED51E5C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2840"/>
              <a:ext cx="227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23">
            <a:extLst>
              <a:ext uri="{FF2B5EF4-FFF2-40B4-BE49-F238E27FC236}">
                <a16:creationId xmlns:a16="http://schemas.microsoft.com/office/drawing/2014/main" id="{74D8B6EF-D138-4D3B-9170-A0D6AB2CB96B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1989138"/>
            <a:ext cx="6076950" cy="2036762"/>
            <a:chOff x="1111" y="1253"/>
            <a:chExt cx="3828" cy="1283"/>
          </a:xfrm>
        </p:grpSpPr>
        <p:sp>
          <p:nvSpPr>
            <p:cNvPr id="46096" name="Rectangle 20">
              <a:extLst>
                <a:ext uri="{FF2B5EF4-FFF2-40B4-BE49-F238E27FC236}">
                  <a16:creationId xmlns:a16="http://schemas.microsoft.com/office/drawing/2014/main" id="{53B5181F-83C4-4DA0-BC2D-DC81CDECF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253"/>
              <a:ext cx="227" cy="272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097" name="Rectangle 21">
              <a:extLst>
                <a:ext uri="{FF2B5EF4-FFF2-40B4-BE49-F238E27FC236}">
                  <a16:creationId xmlns:a16="http://schemas.microsoft.com/office/drawing/2014/main" id="{9670E616-B28F-4BF5-9C6C-73FF48EB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296"/>
              <a:ext cx="227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098" name="Rectangle 22">
              <a:extLst>
                <a:ext uri="{FF2B5EF4-FFF2-40B4-BE49-F238E27FC236}">
                  <a16:creationId xmlns:a16="http://schemas.microsoft.com/office/drawing/2014/main" id="{7740D04F-5B32-4F5B-ABAC-E1AE77E9C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" y="2296"/>
              <a:ext cx="227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animBg="1"/>
      <p:bldP spid="332804" grpId="0" animBg="1"/>
      <p:bldP spid="332805" grpId="0" animBg="1"/>
      <p:bldP spid="332806" grpId="0" animBg="1"/>
      <p:bldP spid="332807" grpId="0" animBg="1"/>
      <p:bldP spid="332808" grpId="0" animBg="1"/>
      <p:bldP spid="332809" grpId="0" animBg="1"/>
      <p:bldP spid="332810" grpId="0" animBg="1"/>
      <p:bldP spid="332811" grpId="0" animBg="1"/>
      <p:bldP spid="3328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Text Box 2">
            <a:extLst>
              <a:ext uri="{FF2B5EF4-FFF2-40B4-BE49-F238E27FC236}">
                <a16:creationId xmlns:a16="http://schemas.microsoft.com/office/drawing/2014/main" id="{BAB1833D-A1A0-477C-A680-B27DEF430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288" y="1484313"/>
            <a:ext cx="9144000" cy="5273675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#</a:t>
            </a:r>
            <a:r>
              <a:rPr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include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&lt;stdio.h&gt;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main()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</a:t>
            </a:r>
            <a:r>
              <a:rPr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a;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</a:t>
            </a:r>
            <a:r>
              <a:rPr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char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b;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</a:t>
            </a:r>
            <a:r>
              <a:rPr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float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c;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printf("Please input an integer:");    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scanf("%d", &amp;a);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printf("integer: %d\n", a);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printf("Please input a character:");    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</a:t>
            </a:r>
            <a:r>
              <a:rPr lang="fr-FR" altLang="zh-CN" sz="20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getchar();  </a:t>
            </a:r>
            <a:r>
              <a:rPr lang="fr-FR" altLang="zh-CN" sz="1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/*</a:t>
            </a:r>
            <a:r>
              <a:rPr lang="zh-CN" altLang="fr-FR" sz="1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将存于缓冲区中的回车字符读入，避免被后面的变量作为有效字符读入*</a:t>
            </a:r>
            <a:r>
              <a:rPr lang="fr-FR" altLang="zh-CN" sz="14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/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scanf("%</a:t>
            </a:r>
            <a:r>
              <a:rPr lang="fr-FR" altLang="zh-CN" sz="20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", &amp;b);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printf("character: %c\n", b);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printf("Please input a float number:");    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scanf("%f", &amp;c);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printf("float: %f\n", c);	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  <a:endParaRPr lang="en-US" altLang="zh-CN" sz="2000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334851" name="Text Box 3">
            <a:extLst>
              <a:ext uri="{FF2B5EF4-FFF2-40B4-BE49-F238E27FC236}">
                <a16:creationId xmlns:a16="http://schemas.microsoft.com/office/drawing/2014/main" id="{E5B2E751-B847-4CAC-991D-F587A80E5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813" y="1989138"/>
            <a:ext cx="5437187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zh-CN" sz="2000">
                <a:solidFill>
                  <a:srgbClr val="FFFFCC"/>
                </a:solidFill>
              </a:rPr>
              <a:t>Please input an integer:</a:t>
            </a:r>
            <a:endParaRPr lang="en-US" altLang="zh-CN" sz="2000">
              <a:solidFill>
                <a:srgbClr val="FFFFCC"/>
              </a:solidFill>
            </a:endParaRPr>
          </a:p>
        </p:txBody>
      </p:sp>
      <p:sp>
        <p:nvSpPr>
          <p:cNvPr id="334852" name="Text Box 4">
            <a:extLst>
              <a:ext uri="{FF2B5EF4-FFF2-40B4-BE49-F238E27FC236}">
                <a16:creationId xmlns:a16="http://schemas.microsoft.com/office/drawing/2014/main" id="{2A520709-06DA-4099-91CF-5B144BA62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1531938"/>
            <a:ext cx="54356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</a:rPr>
              <a:t>程序修改后得到的运行结果</a:t>
            </a:r>
          </a:p>
        </p:txBody>
      </p:sp>
      <p:sp>
        <p:nvSpPr>
          <p:cNvPr id="334853" name="Text Box 5">
            <a:extLst>
              <a:ext uri="{FF2B5EF4-FFF2-40B4-BE49-F238E27FC236}">
                <a16:creationId xmlns:a16="http://schemas.microsoft.com/office/drawing/2014/main" id="{E6776710-BE3D-4BDB-9C3A-5F0A507B4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725" y="2009775"/>
            <a:ext cx="792163" cy="7080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12↙</a:t>
            </a:r>
          </a:p>
        </p:txBody>
      </p:sp>
      <p:sp>
        <p:nvSpPr>
          <p:cNvPr id="334854" name="Text Box 6">
            <a:extLst>
              <a:ext uri="{FF2B5EF4-FFF2-40B4-BE49-F238E27FC236}">
                <a16:creationId xmlns:a16="http://schemas.microsoft.com/office/drawing/2014/main" id="{6F37EBF4-77C8-45EE-9B1D-16F306975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813" y="2767013"/>
            <a:ext cx="5437187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zh-CN" sz="2000">
                <a:solidFill>
                  <a:srgbClr val="FFFFCC"/>
                </a:solidFill>
              </a:rPr>
              <a:t>Please input an character</a:t>
            </a:r>
            <a:r>
              <a:rPr lang="fr-FR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fr-FR" altLang="zh-CN" sz="2000">
                <a:solidFill>
                  <a:srgbClr val="FFFFCC"/>
                </a:solidFill>
              </a:rPr>
              <a:t>:</a:t>
            </a:r>
            <a:endParaRPr lang="en-US" altLang="zh-CN" sz="2000">
              <a:solidFill>
                <a:srgbClr val="FFFFCC"/>
              </a:solidFill>
            </a:endParaRPr>
          </a:p>
        </p:txBody>
      </p:sp>
      <p:sp>
        <p:nvSpPr>
          <p:cNvPr id="334855" name="Text Box 7">
            <a:extLst>
              <a:ext uri="{FF2B5EF4-FFF2-40B4-BE49-F238E27FC236}">
                <a16:creationId xmlns:a16="http://schemas.microsoft.com/office/drawing/2014/main" id="{246BA075-1774-4A10-9578-94BFDC07E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525" y="2844800"/>
            <a:ext cx="792163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a↙</a:t>
            </a:r>
          </a:p>
        </p:txBody>
      </p:sp>
      <p:sp>
        <p:nvSpPr>
          <p:cNvPr id="334856" name="Text Box 8">
            <a:extLst>
              <a:ext uri="{FF2B5EF4-FFF2-40B4-BE49-F238E27FC236}">
                <a16:creationId xmlns:a16="http://schemas.microsoft.com/office/drawing/2014/main" id="{E665B72C-838E-412B-B4FB-F4AFEAB64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594100"/>
            <a:ext cx="4752975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zh-CN" sz="2000">
                <a:solidFill>
                  <a:srgbClr val="FFFFCC"/>
                </a:solidFill>
              </a:rPr>
              <a:t>Please input a float number:</a:t>
            </a:r>
            <a:endParaRPr lang="en-US" altLang="zh-CN" sz="2000">
              <a:solidFill>
                <a:srgbClr val="FFFFCC"/>
              </a:solidFill>
            </a:endParaRPr>
          </a:p>
        </p:txBody>
      </p:sp>
      <p:sp>
        <p:nvSpPr>
          <p:cNvPr id="334857" name="Text Box 9">
            <a:extLst>
              <a:ext uri="{FF2B5EF4-FFF2-40B4-BE49-F238E27FC236}">
                <a16:creationId xmlns:a16="http://schemas.microsoft.com/office/drawing/2014/main" id="{B3E27732-F5ED-43B4-99F2-9CE94E26A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0725" y="3608388"/>
            <a:ext cx="1057275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3.5↙</a:t>
            </a:r>
          </a:p>
        </p:txBody>
      </p:sp>
      <p:sp>
        <p:nvSpPr>
          <p:cNvPr id="334858" name="Text Box 10">
            <a:extLst>
              <a:ext uri="{FF2B5EF4-FFF2-40B4-BE49-F238E27FC236}">
                <a16:creationId xmlns:a16="http://schemas.microsoft.com/office/drawing/2014/main" id="{501E4B58-BE34-4691-8E58-512B8D3FF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2363788"/>
            <a:ext cx="5435600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zh-CN" sz="2000">
                <a:solidFill>
                  <a:srgbClr val="FFFFCC"/>
                </a:solidFill>
              </a:rPr>
              <a:t>integer:12</a:t>
            </a:r>
            <a:endParaRPr lang="en-US" altLang="zh-CN" sz="2000">
              <a:solidFill>
                <a:srgbClr val="FFFFCC"/>
              </a:solidFill>
            </a:endParaRPr>
          </a:p>
        </p:txBody>
      </p:sp>
      <p:sp>
        <p:nvSpPr>
          <p:cNvPr id="334859" name="Text Box 11">
            <a:extLst>
              <a:ext uri="{FF2B5EF4-FFF2-40B4-BE49-F238E27FC236}">
                <a16:creationId xmlns:a16="http://schemas.microsoft.com/office/drawing/2014/main" id="{9D781295-E7FD-4F3D-BE80-7271A1977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154363"/>
            <a:ext cx="5435600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zh-CN" sz="2000">
                <a:solidFill>
                  <a:srgbClr val="FFFFCC"/>
                </a:solidFill>
              </a:rPr>
              <a:t>character</a:t>
            </a:r>
            <a:r>
              <a:rPr lang="fr-FR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fr-FR" altLang="zh-CN" sz="2000">
                <a:solidFill>
                  <a:srgbClr val="FFFFCC"/>
                </a:solidFill>
              </a:rPr>
              <a:t>:a</a:t>
            </a:r>
            <a:endParaRPr lang="en-US" altLang="zh-CN" sz="2000">
              <a:solidFill>
                <a:srgbClr val="FFFFCC"/>
              </a:solidFill>
            </a:endParaRPr>
          </a:p>
        </p:txBody>
      </p:sp>
      <p:sp>
        <p:nvSpPr>
          <p:cNvPr id="334860" name="Rectangle 12">
            <a:extLst>
              <a:ext uri="{FF2B5EF4-FFF2-40B4-BE49-F238E27FC236}">
                <a16:creationId xmlns:a16="http://schemas.microsoft.com/office/drawing/2014/main" id="{60DC188E-B32C-441D-BC25-15977232B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3922713"/>
            <a:ext cx="5435600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2000">
                <a:solidFill>
                  <a:srgbClr val="FFFFCC"/>
                </a:solidFill>
              </a:rPr>
              <a:t>float number:3.500000</a:t>
            </a:r>
            <a:endParaRPr lang="en-US" altLang="zh-CN" sz="2000">
              <a:solidFill>
                <a:srgbClr val="FFFFCC"/>
              </a:solidFill>
            </a:endParaRPr>
          </a:p>
        </p:txBody>
      </p:sp>
      <p:sp>
        <p:nvSpPr>
          <p:cNvPr id="334862" name="Rectangle 14">
            <a:extLst>
              <a:ext uri="{FF2B5EF4-FFF2-40B4-BE49-F238E27FC236}">
                <a16:creationId xmlns:a16="http://schemas.microsoft.com/office/drawing/2014/main" id="{AF9997C6-4B84-4564-BD82-E0F8045AF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620713"/>
            <a:ext cx="80676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格式符的问题及解决</a:t>
            </a: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2" charset="-122"/>
              </a:rPr>
              <a:t>—</a:t>
            </a: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3.11</a:t>
            </a:r>
            <a:endParaRPr lang="zh-CN" altLang="en-US" sz="4400" b="1" i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26">
            <a:extLst>
              <a:ext uri="{FF2B5EF4-FFF2-40B4-BE49-F238E27FC236}">
                <a16:creationId xmlns:a16="http://schemas.microsoft.com/office/drawing/2014/main" id="{8CA78D8D-84F5-48DC-825D-6BD9D276828A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2852738"/>
            <a:ext cx="6437312" cy="2376487"/>
            <a:chOff x="1111" y="1797"/>
            <a:chExt cx="4055" cy="1497"/>
          </a:xfrm>
        </p:grpSpPr>
        <p:sp>
          <p:nvSpPr>
            <p:cNvPr id="47140" name="Rectangle 16">
              <a:extLst>
                <a:ext uri="{FF2B5EF4-FFF2-40B4-BE49-F238E27FC236}">
                  <a16:creationId xmlns:a16="http://schemas.microsoft.com/office/drawing/2014/main" id="{C0A59A87-BBE1-48F0-AF4D-B532AEE3C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" y="1797"/>
              <a:ext cx="227" cy="272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41" name="Rectangle 17">
              <a:extLst>
                <a:ext uri="{FF2B5EF4-FFF2-40B4-BE49-F238E27FC236}">
                  <a16:creationId xmlns:a16="http://schemas.microsoft.com/office/drawing/2014/main" id="{1DFE95B6-4E4B-48A2-8197-9726AC1EC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3054"/>
              <a:ext cx="227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42" name="Rectangle 18">
              <a:extLst>
                <a:ext uri="{FF2B5EF4-FFF2-40B4-BE49-F238E27FC236}">
                  <a16:creationId xmlns:a16="http://schemas.microsoft.com/office/drawing/2014/main" id="{9314B27C-B279-4A4B-93C6-605EEBAB0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3054"/>
              <a:ext cx="227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25527115-D075-4241-A14A-4DC2055569FC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1989138"/>
            <a:ext cx="6076950" cy="2036762"/>
            <a:chOff x="1111" y="1253"/>
            <a:chExt cx="3828" cy="1283"/>
          </a:xfrm>
        </p:grpSpPr>
        <p:sp>
          <p:nvSpPr>
            <p:cNvPr id="47137" name="Rectangle 20">
              <a:extLst>
                <a:ext uri="{FF2B5EF4-FFF2-40B4-BE49-F238E27FC236}">
                  <a16:creationId xmlns:a16="http://schemas.microsoft.com/office/drawing/2014/main" id="{F5EC93AC-32D6-4243-B24A-949EB7E56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253"/>
              <a:ext cx="227" cy="272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38" name="Rectangle 21">
              <a:extLst>
                <a:ext uri="{FF2B5EF4-FFF2-40B4-BE49-F238E27FC236}">
                  <a16:creationId xmlns:a16="http://schemas.microsoft.com/office/drawing/2014/main" id="{5BBAD81F-47A1-442B-BCB4-26D715BD6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296"/>
              <a:ext cx="227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39" name="Rectangle 22">
              <a:extLst>
                <a:ext uri="{FF2B5EF4-FFF2-40B4-BE49-F238E27FC236}">
                  <a16:creationId xmlns:a16="http://schemas.microsoft.com/office/drawing/2014/main" id="{8821197A-A269-4BDA-A196-80865FBA3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" y="2296"/>
              <a:ext cx="227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25">
            <a:extLst>
              <a:ext uri="{FF2B5EF4-FFF2-40B4-BE49-F238E27FC236}">
                <a16:creationId xmlns:a16="http://schemas.microsoft.com/office/drawing/2014/main" id="{C642287F-7FE8-47EE-BA7C-7B408D74E039}"/>
              </a:ext>
            </a:extLst>
          </p:cNvPr>
          <p:cNvGrpSpPr>
            <a:grpSpLocks/>
          </p:cNvGrpSpPr>
          <p:nvPr/>
        </p:nvGrpSpPr>
        <p:grpSpPr bwMode="auto">
          <a:xfrm>
            <a:off x="2208213" y="1989138"/>
            <a:ext cx="7516812" cy="2952750"/>
            <a:chOff x="431" y="1253"/>
            <a:chExt cx="4735" cy="1860"/>
          </a:xfrm>
        </p:grpSpPr>
        <p:sp>
          <p:nvSpPr>
            <p:cNvPr id="47135" name="Rectangle 23">
              <a:extLst>
                <a:ext uri="{FF2B5EF4-FFF2-40B4-BE49-F238E27FC236}">
                  <a16:creationId xmlns:a16="http://schemas.microsoft.com/office/drawing/2014/main" id="{23FF8FF6-CF17-4983-B7A8-F693ABF84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" y="1253"/>
              <a:ext cx="227" cy="272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36" name="Rectangle 24">
              <a:extLst>
                <a:ext uri="{FF2B5EF4-FFF2-40B4-BE49-F238E27FC236}">
                  <a16:creationId xmlns:a16="http://schemas.microsoft.com/office/drawing/2014/main" id="{19839AE6-7A71-49B3-B09D-CE1D475E5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873"/>
              <a:ext cx="861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31">
            <a:extLst>
              <a:ext uri="{FF2B5EF4-FFF2-40B4-BE49-F238E27FC236}">
                <a16:creationId xmlns:a16="http://schemas.microsoft.com/office/drawing/2014/main" id="{8EC15F27-7483-4F06-AC8F-5A70122F88FF}"/>
              </a:ext>
            </a:extLst>
          </p:cNvPr>
          <p:cNvGrpSpPr>
            <a:grpSpLocks/>
          </p:cNvGrpSpPr>
          <p:nvPr/>
        </p:nvGrpSpPr>
        <p:grpSpPr bwMode="auto">
          <a:xfrm>
            <a:off x="3259138" y="3573463"/>
            <a:ext cx="6940550" cy="2541587"/>
            <a:chOff x="1093" y="2251"/>
            <a:chExt cx="4372" cy="1601"/>
          </a:xfrm>
        </p:grpSpPr>
        <p:sp>
          <p:nvSpPr>
            <p:cNvPr id="47132" name="Rectangle 28">
              <a:extLst>
                <a:ext uri="{FF2B5EF4-FFF2-40B4-BE49-F238E27FC236}">
                  <a16:creationId xmlns:a16="http://schemas.microsoft.com/office/drawing/2014/main" id="{C81C148E-2000-4A9F-BB9A-DC5A94AE6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7" y="2251"/>
              <a:ext cx="318" cy="272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33" name="Rectangle 29">
              <a:extLst>
                <a:ext uri="{FF2B5EF4-FFF2-40B4-BE49-F238E27FC236}">
                  <a16:creationId xmlns:a16="http://schemas.microsoft.com/office/drawing/2014/main" id="{C859F06F-4110-4453-BB5F-69E222AAF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" y="3612"/>
              <a:ext cx="227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34" name="Rectangle 30">
              <a:extLst>
                <a:ext uri="{FF2B5EF4-FFF2-40B4-BE49-F238E27FC236}">
                  <a16:creationId xmlns:a16="http://schemas.microsoft.com/office/drawing/2014/main" id="{A1936919-01BC-4F42-B58A-1C1D47316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3612"/>
              <a:ext cx="227" cy="240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000066"/>
                  </a:solidFill>
                  <a:latin typeface="Courier New" panose="02070309020205020404" pitchFamily="49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200" b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34880" name="Line 32">
            <a:extLst>
              <a:ext uri="{FF2B5EF4-FFF2-40B4-BE49-F238E27FC236}">
                <a16:creationId xmlns:a16="http://schemas.microsoft.com/office/drawing/2014/main" id="{889CEADC-B72E-4F61-87E8-1FC65E6F54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8925" y="3500438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4881" name="Line 33">
            <a:extLst>
              <a:ext uri="{FF2B5EF4-FFF2-40B4-BE49-F238E27FC236}">
                <a16:creationId xmlns:a16="http://schemas.microsoft.com/office/drawing/2014/main" id="{96DA35E3-3846-4C19-AB39-4BF50FE81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8925" y="3846513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4882" name="Line 34">
            <a:extLst>
              <a:ext uri="{FF2B5EF4-FFF2-40B4-BE49-F238E27FC236}">
                <a16:creationId xmlns:a16="http://schemas.microsoft.com/office/drawing/2014/main" id="{DF81E523-1B2C-4413-9D1C-127F0CE10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8925" y="4149725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4883" name="Line 35">
            <a:extLst>
              <a:ext uri="{FF2B5EF4-FFF2-40B4-BE49-F238E27FC236}">
                <a16:creationId xmlns:a16="http://schemas.microsoft.com/office/drawing/2014/main" id="{24D679CE-4E8B-4E28-A92C-2F9E4F3AF1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8925" y="4437063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4884" name="Line 36">
            <a:extLst>
              <a:ext uri="{FF2B5EF4-FFF2-40B4-BE49-F238E27FC236}">
                <a16:creationId xmlns:a16="http://schemas.microsoft.com/office/drawing/2014/main" id="{0F950FA1-7EF3-4920-8CD9-E61936B9B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8925" y="47244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4885" name="Line 37">
            <a:extLst>
              <a:ext uri="{FF2B5EF4-FFF2-40B4-BE49-F238E27FC236}">
                <a16:creationId xmlns:a16="http://schemas.microsoft.com/office/drawing/2014/main" id="{BA03F12C-9B19-42AD-A4A5-86F192837A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9875" y="5013325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4886" name="Line 38">
            <a:extLst>
              <a:ext uri="{FF2B5EF4-FFF2-40B4-BE49-F238E27FC236}">
                <a16:creationId xmlns:a16="http://schemas.microsoft.com/office/drawing/2014/main" id="{F0E2C1F9-6AE7-46BC-BEC6-4AA5FBE70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8925" y="5373688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4887" name="Line 39">
            <a:extLst>
              <a:ext uri="{FF2B5EF4-FFF2-40B4-BE49-F238E27FC236}">
                <a16:creationId xmlns:a16="http://schemas.microsoft.com/office/drawing/2014/main" id="{86AB0FA1-9E97-4F46-A8BF-94EDFA5375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4638" y="5661025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4888" name="Line 40">
            <a:extLst>
              <a:ext uri="{FF2B5EF4-FFF2-40B4-BE49-F238E27FC236}">
                <a16:creationId xmlns:a16="http://schemas.microsoft.com/office/drawing/2014/main" id="{0BC056FC-1350-4CEA-A5E7-A516F87128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5588" y="594995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4889" name="Line 41">
            <a:extLst>
              <a:ext uri="{FF2B5EF4-FFF2-40B4-BE49-F238E27FC236}">
                <a16:creationId xmlns:a16="http://schemas.microsoft.com/office/drawing/2014/main" id="{E5B53EEA-44E6-48DC-ABA5-17C814247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4638" y="6294438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4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4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4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4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4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4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4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4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4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4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4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34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34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34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34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34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34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34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34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animBg="1"/>
      <p:bldP spid="334852" grpId="0" animBg="1"/>
      <p:bldP spid="334853" grpId="0" animBg="1"/>
      <p:bldP spid="334855" grpId="0" animBg="1"/>
      <p:bldP spid="334856" grpId="0" animBg="1"/>
      <p:bldP spid="334857" grpId="0" animBg="1"/>
      <p:bldP spid="334859" grpId="0" animBg="1"/>
      <p:bldP spid="33486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Text Box 2">
            <a:extLst>
              <a:ext uri="{FF2B5EF4-FFF2-40B4-BE49-F238E27FC236}">
                <a16:creationId xmlns:a16="http://schemas.microsoft.com/office/drawing/2014/main" id="{B85BF0E6-14E4-4E38-A3F0-D75247DA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288" y="1484313"/>
            <a:ext cx="9144000" cy="4968875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#</a:t>
            </a:r>
            <a:r>
              <a:rPr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include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&lt;stdio.h&gt;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main()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</a:t>
            </a:r>
            <a:r>
              <a:rPr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a;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</a:t>
            </a:r>
            <a:r>
              <a:rPr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char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b;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</a:t>
            </a:r>
            <a:r>
              <a:rPr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float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c;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printf("Please input an integer:");    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scanf("%d", &amp;a);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printf("integer: %d\n", a);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printf("Please input a character:");    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scanf</a:t>
            </a:r>
            <a:r>
              <a:rPr lang="fr-FR" altLang="zh-CN" sz="20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(</a:t>
            </a:r>
            <a:r>
              <a:rPr lang="fr-FR" altLang="zh-CN" sz="20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  </a:t>
            </a:r>
            <a:r>
              <a:rPr lang="fr-FR" altLang="zh-CN" sz="20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%c</a:t>
            </a:r>
            <a:r>
              <a:rPr lang="fr-FR" altLang="zh-CN" sz="20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”</a:t>
            </a:r>
            <a:r>
              <a:rPr lang="fr-FR" altLang="zh-CN" sz="20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,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&amp;b); </a:t>
            </a:r>
            <a:r>
              <a:rPr lang="fr-FR" altLang="zh-CN" sz="20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/*</a:t>
            </a:r>
            <a:r>
              <a:rPr lang="zh-CN" altLang="fr-FR" sz="20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第</a:t>
            </a:r>
            <a:r>
              <a:rPr lang="fr-FR" altLang="zh-CN" sz="20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2</a:t>
            </a:r>
            <a:r>
              <a:rPr lang="zh-CN" altLang="fr-FR" sz="20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种解决方案</a:t>
            </a:r>
            <a:r>
              <a:rPr lang="fr-FR" altLang="zh-CN" sz="20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:</a:t>
            </a:r>
            <a:r>
              <a:rPr lang="zh-CN" altLang="fr-FR" sz="20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在</a:t>
            </a:r>
            <a:r>
              <a:rPr lang="fr-FR" altLang="zh-CN" sz="20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%c</a:t>
            </a:r>
            <a:r>
              <a:rPr lang="zh-CN" altLang="fr-FR" sz="20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前加一个空格</a:t>
            </a:r>
            <a:r>
              <a:rPr lang="fr-FR" altLang="zh-CN" sz="20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*/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printf("character: %c\n", b);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printf("Please input a float number:");    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scanf("%f", &amp;c);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printf("float: %f\n", c);	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  <a:endParaRPr lang="en-US" altLang="zh-CN" sz="2000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339972" name="Rectangle 4">
            <a:extLst>
              <a:ext uri="{FF2B5EF4-FFF2-40B4-BE49-F238E27FC236}">
                <a16:creationId xmlns:a16="http://schemas.microsoft.com/office/drawing/2014/main" id="{B74D25C8-0211-48C5-A782-9B0094376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620713"/>
            <a:ext cx="80676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格式符的问题及解决</a:t>
            </a: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2" charset="-122"/>
              </a:rPr>
              <a:t>—</a:t>
            </a: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3.11</a:t>
            </a:r>
            <a:endParaRPr lang="zh-CN" altLang="en-US" sz="4400" b="1" i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9974" name="Rectangle 6">
            <a:extLst>
              <a:ext uri="{FF2B5EF4-FFF2-40B4-BE49-F238E27FC236}">
                <a16:creationId xmlns:a16="http://schemas.microsoft.com/office/drawing/2014/main" id="{1267F09F-63B9-44CF-9D46-BC0428CBC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138" y="4560888"/>
            <a:ext cx="158750" cy="381000"/>
          </a:xfrm>
          <a:prstGeom prst="rect">
            <a:avLst/>
          </a:prstGeom>
          <a:noFill/>
          <a:ln w="571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 b="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Text Box 3">
            <a:extLst>
              <a:ext uri="{FF2B5EF4-FFF2-40B4-BE49-F238E27FC236}">
                <a16:creationId xmlns:a16="http://schemas.microsoft.com/office/drawing/2014/main" id="{9044566E-9B5A-4D65-98AE-7732B6CA4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2559050"/>
            <a:ext cx="7848600" cy="3749675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#</a:t>
            </a:r>
            <a:r>
              <a:rPr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include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&lt;stdio.h&gt;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main()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</a:t>
            </a:r>
            <a:r>
              <a:rPr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data1, data2, sum;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</a:t>
            </a:r>
            <a:r>
              <a:rPr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char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op;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 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printf("Please enter the expression 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	  data1 + data2\n");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scanf("%d </a:t>
            </a:r>
            <a:r>
              <a:rPr lang="fr-FR" altLang="zh-CN" sz="2000" b="1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%c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%d",&amp;data1, &amp;op, &amp;data2);	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printf("%d%c%d = %d\n", 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          data1, op, data2, data1+data2);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  <a:endParaRPr lang="en-US" altLang="zh-CN" sz="2000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307204" name="Text Box 4">
            <a:extLst>
              <a:ext uri="{FF2B5EF4-FFF2-40B4-BE49-F238E27FC236}">
                <a16:creationId xmlns:a16="http://schemas.microsoft.com/office/drawing/2014/main" id="{2906C153-9B2F-4DEF-8F15-B101180DC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1557338"/>
            <a:ext cx="1727200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</a:rPr>
              <a:t>12+3↙</a:t>
            </a:r>
          </a:p>
        </p:txBody>
      </p:sp>
      <p:sp>
        <p:nvSpPr>
          <p:cNvPr id="307205" name="Text Box 5">
            <a:extLst>
              <a:ext uri="{FF2B5EF4-FFF2-40B4-BE49-F238E27FC236}">
                <a16:creationId xmlns:a16="http://schemas.microsoft.com/office/drawing/2014/main" id="{6EF38916-4FF6-4D94-BD53-854DA867A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1557338"/>
            <a:ext cx="1727200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</a:rPr>
              <a:t>12 + 3↙</a:t>
            </a:r>
          </a:p>
        </p:txBody>
      </p:sp>
      <p:sp>
        <p:nvSpPr>
          <p:cNvPr id="307206" name="Text Box 6">
            <a:extLst>
              <a:ext uri="{FF2B5EF4-FFF2-40B4-BE49-F238E27FC236}">
                <a16:creationId xmlns:a16="http://schemas.microsoft.com/office/drawing/2014/main" id="{61144930-00B0-4AD3-B844-DBD9148DF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1484313"/>
            <a:ext cx="1727200" cy="99218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</a:rPr>
              <a:t>12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</a:rPr>
              <a:t>↙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</a:rPr>
              <a:t>+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</a:rPr>
              <a:t>↙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</a:rPr>
              <a:t>3↙</a:t>
            </a:r>
          </a:p>
        </p:txBody>
      </p:sp>
      <p:sp>
        <p:nvSpPr>
          <p:cNvPr id="307207" name="Rectangle 7">
            <a:extLst>
              <a:ext uri="{FF2B5EF4-FFF2-40B4-BE49-F238E27FC236}">
                <a16:creationId xmlns:a16="http://schemas.microsoft.com/office/drawing/2014/main" id="{CFF6B723-9E52-480C-A27F-87FD35E64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5" y="357188"/>
            <a:ext cx="88931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0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再回头来看例</a:t>
            </a:r>
            <a:r>
              <a:rPr lang="en-US" altLang="zh-CN" sz="40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3.10</a:t>
            </a:r>
            <a:br>
              <a:rPr lang="en-US" altLang="zh-CN" sz="40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</a:br>
            <a:r>
              <a:rPr lang="zh-CN" altLang="en-US" sz="40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如何以任意分隔符输入加法算式？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>
            <a:extLst>
              <a:ext uri="{FF2B5EF4-FFF2-40B4-BE49-F238E27FC236}">
                <a16:creationId xmlns:a16="http://schemas.microsoft.com/office/drawing/2014/main" id="{71EE8219-DDD9-4ACD-9179-A8A42D0B2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288" y="1484313"/>
            <a:ext cx="9144000" cy="301783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#</a:t>
            </a:r>
            <a:r>
              <a:rPr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include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&lt;stdio.h&gt;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main()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</a:t>
            </a:r>
            <a:r>
              <a:rPr lang="en-US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a, b;</a:t>
            </a:r>
          </a:p>
          <a:p>
            <a:pPr eaLnBrk="1" hangingPunct="1">
              <a:defRPr/>
            </a:pPr>
            <a:endParaRPr lang="en-US" altLang="zh-CN" sz="2000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printf("Input a and b:");</a:t>
            </a: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ret = scanf("%d%d",&amp;a,&amp;b);</a:t>
            </a:r>
            <a:r>
              <a:rPr lang="en-US" altLang="zh-CN"/>
              <a:t> </a:t>
            </a: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printf("a = %d, b = %d\n",a,b);</a:t>
            </a:r>
            <a:r>
              <a:rPr lang="en-US" altLang="zh-CN" sz="2000">
                <a:solidFill>
                  <a:srgbClr val="FFFF99"/>
                </a:solidFill>
                <a:latin typeface="Courier New" pitchFamily="49" charset="0"/>
              </a:rPr>
              <a:t> 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  <a:endParaRPr lang="en-US" altLang="zh-CN" sz="2000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AED3DFFA-4F85-42BC-BEDE-B4E7BE131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333375"/>
            <a:ext cx="80676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对输入非法字符的检查与处理</a:t>
            </a: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2" charset="-122"/>
              </a:rPr>
              <a:t>—</a:t>
            </a: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3.12</a:t>
            </a:r>
          </a:p>
        </p:txBody>
      </p:sp>
      <p:sp>
        <p:nvSpPr>
          <p:cNvPr id="344068" name="Text Box 4">
            <a:extLst>
              <a:ext uri="{FF2B5EF4-FFF2-40B4-BE49-F238E27FC236}">
                <a16:creationId xmlns:a16="http://schemas.microsoft.com/office/drawing/2014/main" id="{B83B8DF8-1C07-4CED-98A1-F68DC4715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25" y="1557338"/>
            <a:ext cx="3527425" cy="7016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</a:rPr>
              <a:t>Input a and b:1,2↙</a:t>
            </a:r>
          </a:p>
          <a:p>
            <a:pPr eaLnBrk="1" hangingPunct="1"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</a:rPr>
              <a:t>a = 1, b=4199264</a:t>
            </a:r>
            <a:r>
              <a:rPr lang="en-US" altLang="zh-CN" sz="200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344069" name="Text Box 5">
            <a:extLst>
              <a:ext uri="{FF2B5EF4-FFF2-40B4-BE49-F238E27FC236}">
                <a16:creationId xmlns:a16="http://schemas.microsoft.com/office/drawing/2014/main" id="{FD9146D2-5D9F-4024-9A2B-C4CA00778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3573463"/>
            <a:ext cx="2520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FF99FF"/>
                </a:solidFill>
                <a:latin typeface="Times New Roman" panose="02020603050405020304" pitchFamily="18" charset="0"/>
              </a:rPr>
              <a:t>结果和没有执行输入</a:t>
            </a:r>
            <a:r>
              <a:rPr lang="en-US" altLang="zh-CN" sz="2000">
                <a:solidFill>
                  <a:srgbClr val="FF99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>
                <a:solidFill>
                  <a:srgbClr val="FF99FF"/>
                </a:solidFill>
                <a:latin typeface="Times New Roman" panose="02020603050405020304" pitchFamily="18" charset="0"/>
              </a:rPr>
              <a:t>的操作一样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4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4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Text Box 2">
            <a:extLst>
              <a:ext uri="{FF2B5EF4-FFF2-40B4-BE49-F238E27FC236}">
                <a16:creationId xmlns:a16="http://schemas.microsoft.com/office/drawing/2014/main" id="{44B1FFE7-709D-4A74-AA92-796909362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288" y="1484313"/>
            <a:ext cx="9144000" cy="5273675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#include &lt;stdio.h&gt;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main()</a:t>
            </a:r>
          </a:p>
          <a:p>
            <a:pPr>
              <a:defRPr/>
            </a:pP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int a, b, ret;</a:t>
            </a:r>
          </a:p>
          <a:p>
            <a:pPr eaLnBrk="1" hangingPunct="1">
              <a:defRPr/>
            </a:pPr>
            <a:endParaRPr lang="en-US" altLang="zh-CN" sz="2000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printf("Input a and b:");</a:t>
            </a: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ret = scanf("%d%d",&amp;a,&amp;b);</a:t>
            </a: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if (ret != 2)</a:t>
            </a:r>
            <a:r>
              <a:rPr lang="en-US" altLang="zh-CN" sz="12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</a:t>
            </a:r>
            <a:r>
              <a:rPr lang="en-US" altLang="zh-CN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/*</a:t>
            </a:r>
            <a:r>
              <a:rPr lang="zh-CN" alt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包括各种输入错误，如输入格式错误，存在非法字符，无数据可读等*</a:t>
            </a:r>
            <a:r>
              <a:rPr lang="en-US" altLang="zh-CN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/</a:t>
            </a:r>
            <a:endParaRPr lang="en-US" altLang="zh-CN" sz="1400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{</a:t>
            </a: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	printf("Input error!\n");</a:t>
            </a: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	fflush(stdin);  	</a:t>
            </a:r>
            <a:r>
              <a:rPr lang="en-US" altLang="zh-CN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/*</a:t>
            </a:r>
            <a:r>
              <a:rPr lang="zh-CN" alt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清除输入缓冲区中的错误数据*</a:t>
            </a:r>
            <a:r>
              <a:rPr lang="en-US" altLang="zh-CN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/</a:t>
            </a:r>
            <a:endParaRPr lang="en-US" altLang="zh-CN" sz="1400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}	</a:t>
            </a: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else		</a:t>
            </a:r>
            <a:r>
              <a:rPr lang="en-US" altLang="zh-CN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/*</a:t>
            </a:r>
            <a:r>
              <a:rPr lang="zh-CN" alt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此处可以是正确读入数据后应该执行的操作*</a:t>
            </a:r>
            <a:r>
              <a:rPr lang="en-US" altLang="zh-CN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/</a:t>
            </a:r>
            <a:endParaRPr lang="en-US" altLang="zh-CN" sz="1400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{</a:t>
            </a: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	printf("a = %d, b = %d\n",a,b);    </a:t>
            </a: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}</a:t>
            </a: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  <a:r>
              <a:rPr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</a:t>
            </a:r>
            <a:endParaRPr lang="en-US" altLang="zh-CN" sz="2000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7D147B55-8E99-4C32-BFFA-25FBBF953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333375"/>
            <a:ext cx="80676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对输入非法字符的检查与处理</a:t>
            </a: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2" charset="-122"/>
              </a:rPr>
              <a:t>—</a:t>
            </a: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3.12</a:t>
            </a:r>
          </a:p>
        </p:txBody>
      </p:sp>
      <p:sp>
        <p:nvSpPr>
          <p:cNvPr id="345092" name="Text Box 4">
            <a:extLst>
              <a:ext uri="{FF2B5EF4-FFF2-40B4-BE49-F238E27FC236}">
                <a16:creationId xmlns:a16="http://schemas.microsoft.com/office/drawing/2014/main" id="{AFA71284-0F0F-44EC-8536-BE1A25650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25" y="1557338"/>
            <a:ext cx="3527425" cy="8842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</a:rPr>
              <a:t>Input a and b:1,2↙</a:t>
            </a:r>
          </a:p>
          <a:p>
            <a:pPr eaLnBrk="1" hangingPunct="1"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</a:rPr>
              <a:t>Input error!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ED4BE5B1-1E13-43CE-BA30-ECD68F052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6416675"/>
            <a:ext cx="8459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99FF"/>
                </a:solidFill>
                <a:latin typeface="Times New Roman" panose="02020603050405020304" pitchFamily="18" charset="0"/>
              </a:rPr>
              <a:t>scanf</a:t>
            </a:r>
            <a:r>
              <a:rPr lang="zh-CN" altLang="en-US" sz="2000">
                <a:solidFill>
                  <a:srgbClr val="FF99FF"/>
                </a:solidFill>
                <a:latin typeface="Times New Roman" panose="02020603050405020304" pitchFamily="18" charset="0"/>
              </a:rPr>
              <a:t>调用成功，则返回正常读入的数据个数，否则，返回</a:t>
            </a:r>
            <a:r>
              <a:rPr lang="en-US" altLang="zh-CN" sz="2000">
                <a:solidFill>
                  <a:srgbClr val="FF99FF"/>
                </a:solidFill>
                <a:latin typeface="Times New Roman" panose="02020603050405020304" pitchFamily="18" charset="0"/>
              </a:rPr>
              <a:t>EOF</a:t>
            </a:r>
            <a:r>
              <a:rPr lang="zh-CN" altLang="en-US" sz="2000">
                <a:solidFill>
                  <a:srgbClr val="FF99FF"/>
                </a:solidFill>
                <a:latin typeface="Times New Roman" panose="02020603050405020304" pitchFamily="18" charset="0"/>
              </a:rPr>
              <a:t>（即</a:t>
            </a:r>
            <a:r>
              <a:rPr lang="en-US" altLang="zh-CN" sz="2000">
                <a:solidFill>
                  <a:srgbClr val="FF99FF"/>
                </a:solidFill>
                <a:latin typeface="Times New Roman" panose="02020603050405020304" pitchFamily="18" charset="0"/>
              </a:rPr>
              <a:t>-1</a:t>
            </a:r>
            <a:r>
              <a:rPr lang="zh-CN" altLang="en-US" sz="2000">
                <a:solidFill>
                  <a:srgbClr val="FF99FF"/>
                </a:solidFill>
                <a:latin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5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06F7F846-111F-4BFD-90A5-BEE5C918B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这一章知识点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E03B74EE-B067-46F2-9E85-492031B72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kumimoji="1" lang="zh-CN" altLang="en-US" sz="3200">
                <a:ea typeface="宋体" pitchFamily="2" charset="-122"/>
              </a:rPr>
              <a:t>字符输入函数</a:t>
            </a:r>
            <a:r>
              <a:rPr kumimoji="1" lang="en-US" altLang="zh-CN" sz="3200">
                <a:solidFill>
                  <a:schemeClr val="tx1"/>
                </a:solidFill>
                <a:ea typeface="宋体" pitchFamily="2" charset="-122"/>
              </a:rPr>
              <a:t>getchar()</a:t>
            </a:r>
          </a:p>
          <a:p>
            <a:pPr>
              <a:lnSpc>
                <a:spcPct val="120000"/>
              </a:lnSpc>
              <a:defRPr/>
            </a:pPr>
            <a:r>
              <a:rPr kumimoji="1" lang="zh-CN" altLang="en-US" sz="3200">
                <a:ea typeface="宋体" pitchFamily="2" charset="-122"/>
              </a:rPr>
              <a:t>字符输出函数</a:t>
            </a:r>
            <a:r>
              <a:rPr kumimoji="1" lang="en-US" altLang="zh-CN" sz="3200">
                <a:solidFill>
                  <a:schemeClr val="tx1"/>
                </a:solidFill>
                <a:ea typeface="宋体" pitchFamily="2" charset="-122"/>
              </a:rPr>
              <a:t>putchar()</a:t>
            </a:r>
          </a:p>
          <a:p>
            <a:pPr>
              <a:lnSpc>
                <a:spcPct val="120000"/>
              </a:lnSpc>
              <a:defRPr/>
            </a:pPr>
            <a:r>
              <a:rPr kumimoji="1" lang="zh-CN" altLang="en-US" sz="3200">
                <a:ea typeface="宋体" pitchFamily="2" charset="-122"/>
              </a:rPr>
              <a:t>格式输入函数</a:t>
            </a:r>
            <a:r>
              <a:rPr kumimoji="1" lang="en-US" altLang="zh-CN" sz="3200">
                <a:solidFill>
                  <a:schemeClr val="tx1"/>
                </a:solidFill>
                <a:ea typeface="宋体" pitchFamily="2" charset="-122"/>
              </a:rPr>
              <a:t>scanf()</a:t>
            </a:r>
          </a:p>
          <a:p>
            <a:pPr>
              <a:lnSpc>
                <a:spcPct val="120000"/>
              </a:lnSpc>
              <a:defRPr/>
            </a:pPr>
            <a:r>
              <a:rPr kumimoji="1" lang="zh-CN" altLang="en-US" sz="3200">
                <a:ea typeface="宋体" pitchFamily="2" charset="-122"/>
              </a:rPr>
              <a:t>格式输出函数</a:t>
            </a:r>
            <a:r>
              <a:rPr kumimoji="1" lang="en-US" altLang="zh-CN" sz="3200">
                <a:solidFill>
                  <a:schemeClr val="tx1"/>
                </a:solidFill>
                <a:ea typeface="宋体" pitchFamily="2" charset="-122"/>
              </a:rPr>
              <a:t>printf()</a:t>
            </a:r>
          </a:p>
          <a:p>
            <a:pPr>
              <a:lnSpc>
                <a:spcPct val="120000"/>
              </a:lnSpc>
              <a:defRPr/>
            </a:pPr>
            <a:r>
              <a:rPr kumimoji="1" lang="zh-CN" altLang="en-US" sz="3200">
                <a:ea typeface="宋体" pitchFamily="2" charset="-122"/>
              </a:rPr>
              <a:t>难点</a:t>
            </a:r>
            <a:r>
              <a:rPr kumimoji="1" lang="en-US" altLang="zh-CN" sz="3200">
                <a:ea typeface="宋体" pitchFamily="2" charset="-122"/>
              </a:rPr>
              <a:t>——</a:t>
            </a:r>
            <a:r>
              <a:rPr kumimoji="1" lang="zh-CN" altLang="en-US" sz="3200">
                <a:ea typeface="宋体" pitchFamily="2" charset="-122"/>
              </a:rPr>
              <a:t>格式控制问题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>
            <a:extLst>
              <a:ext uri="{FF2B5EF4-FFF2-40B4-BE49-F238E27FC236}">
                <a16:creationId xmlns:a16="http://schemas.microsoft.com/office/drawing/2014/main" id="{10E967A9-94BC-41BE-90C6-56A474C24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/>
              <a:t>格式输入函数常见错误</a:t>
            </a:r>
          </a:p>
        </p:txBody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5BB7C1F1-316E-48E4-94FC-821579A238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12875"/>
            <a:ext cx="7772400" cy="4611688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endParaRPr kumimoji="1" lang="zh-CN" altLang="en-US" sz="3600" dirty="0">
              <a:solidFill>
                <a:srgbClr val="0033CC"/>
              </a:solidFill>
              <a:effectLst/>
              <a:ea typeface="宋体" pitchFamily="2" charset="-122"/>
            </a:endParaRPr>
          </a:p>
          <a:p>
            <a:pPr lvl="1">
              <a:defRPr/>
            </a:pPr>
            <a:r>
              <a:rPr kumimoji="1" lang="en-US" altLang="zh-CN" sz="3200" dirty="0" err="1">
                <a:solidFill>
                  <a:srgbClr val="0033CC"/>
                </a:solidFill>
                <a:effectLst/>
                <a:ea typeface="宋体" pitchFamily="2" charset="-122"/>
              </a:rPr>
              <a:t>scanf</a:t>
            </a:r>
            <a:r>
              <a:rPr kumimoji="1" lang="en-US" altLang="zh-CN" sz="3200" dirty="0">
                <a:solidFill>
                  <a:srgbClr val="0033CC"/>
                </a:solidFill>
                <a:effectLst/>
                <a:ea typeface="宋体" pitchFamily="2" charset="-122"/>
              </a:rPr>
              <a:t>(</a:t>
            </a:r>
            <a:r>
              <a:rPr kumimoji="1" lang="fr-FR" altLang="zh-CN" sz="3200" dirty="0">
                <a:solidFill>
                  <a:srgbClr val="0033CC"/>
                </a:solidFill>
                <a:effectLst/>
                <a:ea typeface="宋体" pitchFamily="2" charset="-122"/>
              </a:rPr>
              <a:t>"</a:t>
            </a:r>
            <a:r>
              <a:rPr kumimoji="1" lang="en-US" altLang="zh-CN" sz="3200" dirty="0">
                <a:solidFill>
                  <a:srgbClr val="0033CC"/>
                </a:solidFill>
                <a:effectLst/>
                <a:ea typeface="宋体" pitchFamily="2" charset="-122"/>
              </a:rPr>
              <a:t>%</a:t>
            </a:r>
            <a:r>
              <a:rPr kumimoji="1" lang="en-US" altLang="zh-CN" sz="3200" dirty="0" err="1">
                <a:solidFill>
                  <a:srgbClr val="0033CC"/>
                </a:solidFill>
                <a:effectLst/>
                <a:ea typeface="宋体" pitchFamily="2" charset="-122"/>
              </a:rPr>
              <a:t>d,%f</a:t>
            </a:r>
            <a:r>
              <a:rPr kumimoji="1" lang="en-US" altLang="zh-CN" sz="3200" dirty="0">
                <a:solidFill>
                  <a:schemeClr val="hlink"/>
                </a:solidFill>
                <a:effectLst/>
                <a:ea typeface="宋体" pitchFamily="2" charset="-122"/>
              </a:rPr>
              <a:t>\</a:t>
            </a:r>
            <a:r>
              <a:rPr kumimoji="1" lang="en-US" altLang="zh-CN" sz="3200" dirty="0" err="1">
                <a:solidFill>
                  <a:schemeClr val="hlink"/>
                </a:solidFill>
                <a:effectLst/>
                <a:ea typeface="宋体" pitchFamily="2" charset="-122"/>
              </a:rPr>
              <a:t>n</a:t>
            </a:r>
            <a:r>
              <a:rPr kumimoji="1" lang="en-US" altLang="zh-CN" sz="3200" dirty="0" err="1">
                <a:solidFill>
                  <a:srgbClr val="0033CC"/>
                </a:solidFill>
                <a:effectLst/>
                <a:ea typeface="宋体" pitchFamily="2" charset="-122"/>
              </a:rPr>
              <a:t>”,&amp;a,&amp;b</a:t>
            </a:r>
            <a:r>
              <a:rPr kumimoji="1" lang="en-US" altLang="zh-CN" sz="3200" dirty="0">
                <a:solidFill>
                  <a:srgbClr val="0033CC"/>
                </a:solidFill>
                <a:effectLst/>
                <a:ea typeface="宋体" pitchFamily="2" charset="-122"/>
              </a:rPr>
              <a:t>);</a:t>
            </a:r>
          </a:p>
          <a:p>
            <a:pPr lvl="1">
              <a:defRPr/>
            </a:pPr>
            <a:r>
              <a:rPr kumimoji="1" lang="en-US" altLang="zh-CN" sz="3200" dirty="0" err="1">
                <a:solidFill>
                  <a:srgbClr val="0033CC"/>
                </a:solidFill>
                <a:effectLst/>
                <a:ea typeface="宋体" pitchFamily="2" charset="-122"/>
              </a:rPr>
              <a:t>scanf</a:t>
            </a:r>
            <a:r>
              <a:rPr kumimoji="1" lang="en-US" altLang="zh-CN" sz="3200" dirty="0">
                <a:solidFill>
                  <a:srgbClr val="0033CC"/>
                </a:solidFill>
                <a:effectLst/>
                <a:ea typeface="宋体" pitchFamily="2" charset="-122"/>
              </a:rPr>
              <a:t>(</a:t>
            </a:r>
            <a:r>
              <a:rPr kumimoji="1" lang="fr-FR" altLang="zh-CN" sz="3200" dirty="0">
                <a:solidFill>
                  <a:srgbClr val="0033CC"/>
                </a:solidFill>
                <a:effectLst/>
                <a:ea typeface="宋体" pitchFamily="2" charset="-122"/>
              </a:rPr>
              <a:t>"</a:t>
            </a:r>
            <a:r>
              <a:rPr kumimoji="1" lang="en-US" altLang="zh-CN" sz="3200" dirty="0">
                <a:solidFill>
                  <a:srgbClr val="0033CC"/>
                </a:solidFill>
                <a:effectLst/>
                <a:ea typeface="宋体" pitchFamily="2" charset="-122"/>
              </a:rPr>
              <a:t>%d,%f”,</a:t>
            </a:r>
            <a:r>
              <a:rPr kumimoji="1" lang="en-US" altLang="zh-CN" sz="3200" dirty="0" err="1">
                <a:solidFill>
                  <a:schemeClr val="hlink"/>
                </a:solidFill>
                <a:effectLst/>
                <a:ea typeface="宋体" pitchFamily="2" charset="-122"/>
              </a:rPr>
              <a:t>a,b</a:t>
            </a:r>
            <a:r>
              <a:rPr kumimoji="1" lang="en-US" altLang="zh-CN" sz="3200" dirty="0">
                <a:solidFill>
                  <a:srgbClr val="0033CC"/>
                </a:solidFill>
                <a:effectLst/>
                <a:ea typeface="宋体" pitchFamily="2" charset="-122"/>
              </a:rPr>
              <a:t>);</a:t>
            </a:r>
          </a:p>
          <a:p>
            <a:pPr lvl="1">
              <a:defRPr/>
            </a:pPr>
            <a:r>
              <a:rPr kumimoji="1" lang="en-US" altLang="zh-CN" sz="3200" dirty="0" err="1">
                <a:solidFill>
                  <a:srgbClr val="0033CC"/>
                </a:solidFill>
                <a:effectLst/>
                <a:ea typeface="宋体" pitchFamily="2" charset="-122"/>
              </a:rPr>
              <a:t>scanf</a:t>
            </a:r>
            <a:r>
              <a:rPr kumimoji="1" lang="en-US" altLang="zh-CN" sz="3200" dirty="0">
                <a:solidFill>
                  <a:srgbClr val="0033CC"/>
                </a:solidFill>
                <a:effectLst/>
                <a:ea typeface="宋体" pitchFamily="2" charset="-122"/>
              </a:rPr>
              <a:t>(</a:t>
            </a:r>
            <a:r>
              <a:rPr kumimoji="1" lang="fr-FR" altLang="zh-CN" sz="3200" dirty="0">
                <a:solidFill>
                  <a:srgbClr val="0033CC"/>
                </a:solidFill>
                <a:effectLst/>
                <a:ea typeface="宋体" pitchFamily="2" charset="-122"/>
              </a:rPr>
              <a:t>"</a:t>
            </a:r>
            <a:r>
              <a:rPr kumimoji="1" lang="en-US" altLang="zh-CN" sz="3200" dirty="0">
                <a:solidFill>
                  <a:srgbClr val="0033CC"/>
                </a:solidFill>
                <a:effectLst/>
                <a:ea typeface="宋体" pitchFamily="2" charset="-122"/>
              </a:rPr>
              <a:t>%</a:t>
            </a:r>
            <a:r>
              <a:rPr kumimoji="1" lang="en-US" altLang="zh-CN" sz="3200" dirty="0">
                <a:effectLst/>
                <a:ea typeface="宋体" pitchFamily="2" charset="-122"/>
              </a:rPr>
              <a:t>7.2</a:t>
            </a:r>
            <a:r>
              <a:rPr kumimoji="1" lang="en-US" altLang="zh-CN" sz="3200" dirty="0">
                <a:solidFill>
                  <a:schemeClr val="accent2"/>
                </a:solidFill>
                <a:effectLst/>
                <a:ea typeface="宋体" pitchFamily="2" charset="-122"/>
              </a:rPr>
              <a:t>f</a:t>
            </a:r>
            <a:r>
              <a:rPr kumimoji="1" lang="fr-FR" altLang="zh-CN" sz="3200" dirty="0">
                <a:solidFill>
                  <a:srgbClr val="0033CC"/>
                </a:solidFill>
                <a:effectLst/>
                <a:ea typeface="宋体" pitchFamily="2" charset="-122"/>
              </a:rPr>
              <a:t>"</a:t>
            </a:r>
            <a:r>
              <a:rPr kumimoji="1" lang="en-US" altLang="zh-CN" sz="3200" dirty="0">
                <a:solidFill>
                  <a:srgbClr val="0033CC"/>
                </a:solidFill>
                <a:effectLst/>
                <a:ea typeface="宋体" pitchFamily="2" charset="-122"/>
              </a:rPr>
              <a:t>,&amp;a);</a:t>
            </a:r>
          </a:p>
          <a:p>
            <a:pPr>
              <a:defRPr/>
            </a:pPr>
            <a:r>
              <a:rPr kumimoji="1" lang="zh-CN" altLang="en-US" sz="3600" dirty="0">
                <a:effectLst/>
                <a:ea typeface="宋体" pitchFamily="2" charset="-122"/>
              </a:rPr>
              <a:t>几点忠告</a:t>
            </a:r>
          </a:p>
          <a:p>
            <a:pPr lvl="1">
              <a:defRPr/>
            </a:pPr>
            <a:r>
              <a:rPr kumimoji="1" lang="zh-CN" altLang="en-US" sz="2800" dirty="0">
                <a:ea typeface="宋体" pitchFamily="2" charset="-122"/>
              </a:rPr>
              <a:t>不要拘泥于细节</a:t>
            </a:r>
          </a:p>
          <a:p>
            <a:pPr lvl="1">
              <a:defRPr/>
            </a:pPr>
            <a:r>
              <a:rPr kumimoji="1" lang="zh-CN" altLang="en-US" sz="2800" dirty="0">
                <a:ea typeface="宋体" pitchFamily="2" charset="-122"/>
              </a:rPr>
              <a:t>不要死记硬背</a:t>
            </a:r>
          </a:p>
          <a:p>
            <a:pPr lvl="1">
              <a:defRPr/>
            </a:pPr>
            <a:r>
              <a:rPr kumimoji="1" lang="zh-CN" altLang="en-US" sz="2800" dirty="0">
                <a:ea typeface="宋体" pitchFamily="2" charset="-122"/>
              </a:rPr>
              <a:t>在使用中慢慢掌握</a:t>
            </a:r>
            <a:endParaRPr kumimoji="1" lang="en-US" altLang="zh-CN" sz="3200" dirty="0">
              <a:effectLst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49E6850D-77C5-424B-AAD8-636EE1937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57213"/>
            <a:ext cx="8229600" cy="11430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chemeClr val="accent2"/>
                </a:solidFill>
              </a:rPr>
              <a:t>作业</a:t>
            </a:r>
          </a:p>
        </p:txBody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7B6F97AC-3352-4097-BFCD-D84F4EC39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en-US" altLang="zh-CN" sz="3200">
                <a:solidFill>
                  <a:schemeClr val="accent2"/>
                </a:solidFill>
                <a:ea typeface="宋体" pitchFamily="2" charset="-122"/>
              </a:rPr>
              <a:t>3.5, 3.6</a:t>
            </a:r>
            <a:endParaRPr lang="zh-CN" altLang="en-US" sz="3200">
              <a:solidFill>
                <a:schemeClr val="accent2"/>
              </a:solidFill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3200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49B7E-45F7-43B1-94FB-6D62510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050" y="357188"/>
            <a:ext cx="10396538" cy="83978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复合语句与空语句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A8C70-6804-4854-BD13-2C20A1B87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513" y="1341438"/>
            <a:ext cx="10363200" cy="574675"/>
          </a:xfrm>
        </p:spPr>
        <p:txBody>
          <a:bodyPr/>
          <a:lstStyle/>
          <a:p>
            <a:pPr>
              <a:defRPr/>
            </a:pPr>
            <a:r>
              <a:rPr lang="zh-CN" altLang="en-US" sz="2400">
                <a:ea typeface="宋体" panose="02010600030101010101" pitchFamily="2" charset="-122"/>
              </a:rPr>
              <a:t>复合语句：两条或两条以上的语句序列，由一对花括号括起来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B681185-2097-4D47-9A92-01010E816838}"/>
              </a:ext>
            </a:extLst>
          </p:cNvPr>
          <p:cNvSpPr txBox="1">
            <a:spLocks/>
          </p:cNvSpPr>
          <p:nvPr/>
        </p:nvSpPr>
        <p:spPr bwMode="auto">
          <a:xfrm>
            <a:off x="908050" y="1916832"/>
            <a:ext cx="10396538" cy="454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 numCol="2"/>
          <a:lstStyle>
            <a:lvl1pPr marL="374650" indent="-37465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28575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333500" indent="-2921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752600" indent="-2286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115000"/>
              <a:buChar char="–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228850" indent="-28575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686050" indent="-28575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3143250" indent="-28575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600450" indent="-28575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4057650" indent="-28575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0" indent="0">
              <a:buFont typeface="Monotype Sorts" charset="2"/>
              <a:buNone/>
              <a:defRPr/>
            </a:pPr>
            <a:r>
              <a:rPr kumimoji="0" lang="zh-CN" altLang="en-US" sz="2400" kern="0" dirty="0"/>
              <a:t>一般形式：</a:t>
            </a:r>
            <a:endParaRPr kumimoji="0" lang="en-US" altLang="zh-CN" sz="2400" kern="0" dirty="0"/>
          </a:p>
          <a:p>
            <a:pPr marL="0" indent="0">
              <a:buFont typeface="Monotype Sorts" charset="2"/>
              <a:buNone/>
              <a:defRPr/>
            </a:pPr>
            <a:r>
              <a:rPr kumimoji="0" lang="en-US" altLang="zh-CN" sz="2400" kern="0" dirty="0"/>
              <a:t>{</a:t>
            </a:r>
          </a:p>
          <a:p>
            <a:pPr marL="0" indent="0">
              <a:buFont typeface="Monotype Sorts" charset="2"/>
              <a:buNone/>
              <a:defRPr/>
            </a:pPr>
            <a:r>
              <a:rPr kumimoji="0" lang="en-US" altLang="zh-CN" sz="2400" kern="0" dirty="0"/>
              <a:t>    </a:t>
            </a:r>
            <a:r>
              <a:rPr kumimoji="0" lang="zh-CN" altLang="en-US" sz="2400" kern="0" dirty="0"/>
              <a:t>语句</a:t>
            </a:r>
            <a:r>
              <a:rPr kumimoji="0" lang="en-US" altLang="zh-CN" sz="2400" kern="0" dirty="0"/>
              <a:t>1;</a:t>
            </a:r>
          </a:p>
          <a:p>
            <a:pPr marL="0" indent="0">
              <a:buFont typeface="Monotype Sorts" charset="2"/>
              <a:buNone/>
              <a:defRPr/>
            </a:pPr>
            <a:r>
              <a:rPr kumimoji="0" lang="en-US" altLang="zh-CN" sz="2400" kern="0" dirty="0"/>
              <a:t>    </a:t>
            </a:r>
            <a:r>
              <a:rPr kumimoji="0" lang="zh-CN" altLang="en-US" sz="2400" kern="0" dirty="0"/>
              <a:t>语句</a:t>
            </a:r>
            <a:r>
              <a:rPr kumimoji="0" lang="en-US" altLang="zh-CN" sz="2400" kern="0" dirty="0"/>
              <a:t>2;</a:t>
            </a:r>
          </a:p>
          <a:p>
            <a:pPr marL="0" indent="0">
              <a:buFont typeface="Monotype Sorts" charset="2"/>
              <a:buNone/>
              <a:defRPr/>
            </a:pPr>
            <a:r>
              <a:rPr kumimoji="0" lang="en-US" altLang="zh-CN" sz="2400" kern="0" dirty="0"/>
              <a:t>    ...</a:t>
            </a:r>
          </a:p>
          <a:p>
            <a:pPr marL="0" indent="0">
              <a:buFont typeface="Monotype Sorts" charset="2"/>
              <a:buNone/>
              <a:defRPr/>
            </a:pPr>
            <a:r>
              <a:rPr kumimoji="0" lang="en-US" altLang="zh-CN" sz="2400" kern="0" dirty="0"/>
              <a:t>    </a:t>
            </a:r>
            <a:r>
              <a:rPr kumimoji="0" lang="zh-CN" altLang="en-US" sz="2400" kern="0" dirty="0"/>
              <a:t>语句</a:t>
            </a:r>
            <a:r>
              <a:rPr kumimoji="0" lang="en-US" altLang="zh-CN" sz="2400" kern="0" dirty="0"/>
              <a:t>n;</a:t>
            </a:r>
          </a:p>
          <a:p>
            <a:pPr marL="0" indent="0">
              <a:buFont typeface="Monotype Sorts" charset="2"/>
              <a:buNone/>
              <a:defRPr/>
            </a:pPr>
            <a:r>
              <a:rPr kumimoji="0" lang="en-US" altLang="zh-CN" sz="2400" kern="0" dirty="0"/>
              <a:t>}</a:t>
            </a:r>
          </a:p>
          <a:p>
            <a:pPr marL="0" indent="0">
              <a:buFont typeface="Monotype Sorts" charset="2"/>
              <a:buNone/>
              <a:defRPr/>
            </a:pPr>
            <a:endParaRPr kumimoji="0" lang="en-US" altLang="zh-CN" sz="2400" kern="0" dirty="0"/>
          </a:p>
          <a:p>
            <a:pPr marL="0" indent="0">
              <a:buFont typeface="Monotype Sorts" charset="2"/>
              <a:buNone/>
              <a:defRPr/>
            </a:pPr>
            <a:endParaRPr kumimoji="0" lang="en-US" altLang="zh-CN" sz="2400" kern="0" dirty="0"/>
          </a:p>
          <a:p>
            <a:pPr marL="0" indent="0">
              <a:buFont typeface="Monotype Sorts" charset="2"/>
              <a:buNone/>
              <a:defRPr/>
            </a:pPr>
            <a:endParaRPr kumimoji="0" lang="en-US" altLang="zh-CN" sz="2400" kern="0" dirty="0"/>
          </a:p>
          <a:p>
            <a:pPr marL="0" indent="0">
              <a:buFont typeface="Monotype Sorts" charset="2"/>
              <a:buNone/>
              <a:defRPr/>
            </a:pPr>
            <a:r>
              <a:rPr kumimoji="0" lang="zh-CN" altLang="en-US" sz="2400" kern="0" dirty="0"/>
              <a:t>例：</a:t>
            </a:r>
            <a:endParaRPr kumimoji="0" lang="en-US" altLang="zh-CN" sz="2400" kern="0" dirty="0"/>
          </a:p>
          <a:p>
            <a:pPr marL="0" indent="0">
              <a:buFont typeface="Monotype Sorts" charset="2"/>
              <a:buNone/>
              <a:defRPr/>
            </a:pPr>
            <a:r>
              <a:rPr kumimoji="0" lang="en-US" altLang="zh-CN" sz="2400" kern="0" dirty="0"/>
              <a:t>int x = 5, y = 3;</a:t>
            </a:r>
          </a:p>
          <a:p>
            <a:pPr marL="0" indent="0">
              <a:buFont typeface="Monotype Sorts" charset="2"/>
              <a:buNone/>
              <a:defRPr/>
            </a:pPr>
            <a:r>
              <a:rPr kumimoji="0" lang="en-US" altLang="zh-CN" sz="2400" kern="0" dirty="0"/>
              <a:t>{</a:t>
            </a:r>
          </a:p>
          <a:p>
            <a:pPr marL="0" indent="0">
              <a:buFont typeface="Monotype Sorts" charset="2"/>
              <a:buNone/>
              <a:defRPr/>
            </a:pPr>
            <a:r>
              <a:rPr kumimoji="0" lang="en-US" altLang="zh-CN" sz="2400" kern="0" dirty="0"/>
              <a:t>    int temp;</a:t>
            </a:r>
          </a:p>
          <a:p>
            <a:pPr marL="0" indent="0">
              <a:buFont typeface="Monotype Sorts" charset="2"/>
              <a:buNone/>
              <a:defRPr/>
            </a:pPr>
            <a:r>
              <a:rPr kumimoji="0" lang="en-US" altLang="zh-CN" sz="2400" kern="0" dirty="0"/>
              <a:t>    temp = x;</a:t>
            </a:r>
          </a:p>
          <a:p>
            <a:pPr marL="0" indent="0">
              <a:buFont typeface="Monotype Sorts" charset="2"/>
              <a:buNone/>
              <a:defRPr/>
            </a:pPr>
            <a:r>
              <a:rPr kumimoji="0" lang="en-US" altLang="zh-CN" sz="2400" kern="0" dirty="0"/>
              <a:t>    x = y;</a:t>
            </a:r>
          </a:p>
          <a:p>
            <a:pPr marL="0" indent="0">
              <a:buFont typeface="Monotype Sorts" charset="2"/>
              <a:buNone/>
              <a:defRPr/>
            </a:pPr>
            <a:r>
              <a:rPr kumimoji="0" lang="en-US" altLang="zh-CN" sz="2400" kern="0" dirty="0"/>
              <a:t>    y = temp;</a:t>
            </a:r>
          </a:p>
          <a:p>
            <a:pPr marL="0" indent="0">
              <a:buFont typeface="Monotype Sorts" charset="2"/>
              <a:buNone/>
              <a:defRPr/>
            </a:pPr>
            <a:r>
              <a:rPr kumimoji="0" lang="en-US" altLang="zh-CN" sz="2400" kern="0" dirty="0"/>
              <a:t>}</a:t>
            </a:r>
          </a:p>
          <a:p>
            <a:pPr marL="0" indent="0">
              <a:buFont typeface="Monotype Sorts" charset="2"/>
              <a:buNone/>
              <a:defRPr/>
            </a:pPr>
            <a:r>
              <a:rPr kumimoji="0" lang="en-US" altLang="zh-CN" sz="2400" kern="0" dirty="0">
                <a:solidFill>
                  <a:srgbClr val="FF0000"/>
                </a:solidFill>
              </a:rPr>
              <a:t>// int z = temp;  // </a:t>
            </a:r>
            <a:r>
              <a:rPr kumimoji="0" lang="zh-CN" altLang="en-US" sz="2400" kern="0" dirty="0">
                <a:solidFill>
                  <a:srgbClr val="FF0000"/>
                </a:solidFill>
              </a:rPr>
              <a:t>错误！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097DA-B7B4-4EBC-8898-74DDFC55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dirty="0">
                <a:ea typeface="宋体" panose="02010600030101010101" pitchFamily="2" charset="-122"/>
              </a:rPr>
              <a:t>课堂练习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50E2F-29BC-4383-AC88-79F739910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输入两个整数，交换他们的值后再输出。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zh-CN" altLang="en-US" dirty="0">
                <a:ea typeface="宋体" panose="02010600030101010101" pitchFamily="2" charset="-122"/>
              </a:rPr>
              <a:t>例：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zh-CN" altLang="en-US" dirty="0">
                <a:ea typeface="宋体" panose="02010600030101010101" pitchFamily="2" charset="-122"/>
              </a:rPr>
              <a:t>输入：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3 5</a:t>
            </a:r>
          </a:p>
          <a:p>
            <a:pPr>
              <a:buFont typeface="Monotype Sorts" charset="2"/>
              <a:buNone/>
              <a:defRPr/>
            </a:pPr>
            <a:r>
              <a:rPr lang="zh-CN" altLang="en-US" dirty="0">
                <a:ea typeface="宋体" panose="02010600030101010101" pitchFamily="2" charset="-122"/>
              </a:rPr>
              <a:t>输出：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5 3</a:t>
            </a:r>
          </a:p>
          <a:p>
            <a:pPr>
              <a:buFont typeface="Monotype Sorts" charset="2"/>
              <a:buNone/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49B7E-45F7-43B1-94FB-6D62510A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复合语句与空语句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A8C70-6804-4854-BD13-2C20A1B87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空语句：没有任何代码，只有一个分号</a:t>
            </a:r>
            <a:r>
              <a:rPr lang="en-US" altLang="zh-CN">
                <a:ea typeface="宋体" panose="02010600030101010101" pitchFamily="2" charset="-122"/>
              </a:rPr>
              <a:t>(;)</a:t>
            </a:r>
          </a:p>
          <a:p>
            <a:pPr>
              <a:defRPr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zh-CN" altLang="en-US">
                <a:ea typeface="宋体" panose="02010600030101010101" pitchFamily="2" charset="-122"/>
              </a:rPr>
              <a:t>例：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main()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{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;	// </a:t>
            </a:r>
            <a:r>
              <a:rPr lang="zh-CN" altLang="en-US">
                <a:ea typeface="宋体" panose="02010600030101010101" pitchFamily="2" charset="-122"/>
              </a:rPr>
              <a:t>空语句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}</a:t>
            </a:r>
          </a:p>
          <a:p>
            <a:pPr>
              <a:buFont typeface="Monotype Sorts" charset="2"/>
              <a:buNone/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id="{482A58AA-A3D1-4CEE-A9EE-A764251D8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顺序结构程序的基本操作</a:t>
            </a:r>
          </a:p>
        </p:txBody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317607BB-EED8-4F01-98C8-CA0FE8F59C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844675"/>
            <a:ext cx="7772400" cy="453707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dirty="0">
                <a:ea typeface="宋体" pitchFamily="2" charset="-122"/>
              </a:rPr>
              <a:t>输入数据</a:t>
            </a:r>
          </a:p>
          <a:p>
            <a:pPr lvl="1">
              <a:lnSpc>
                <a:spcPct val="120000"/>
              </a:lnSpc>
              <a:defRPr/>
            </a:pPr>
            <a:r>
              <a:rPr kumimoji="1" lang="zh-CN" altLang="en-US" dirty="0">
                <a:solidFill>
                  <a:schemeClr val="hlink"/>
                </a:solidFill>
                <a:ea typeface="宋体" pitchFamily="2" charset="-122"/>
              </a:rPr>
              <a:t>从标准输入设备上输入数据到计算机内存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dirty="0">
                <a:ea typeface="宋体" pitchFamily="2" charset="-122"/>
              </a:rPr>
              <a:t>输出数据</a:t>
            </a:r>
          </a:p>
          <a:p>
            <a:pPr lvl="1">
              <a:lnSpc>
                <a:spcPct val="120000"/>
              </a:lnSpc>
              <a:defRPr/>
            </a:pPr>
            <a:r>
              <a:rPr kumimoji="1" lang="zh-CN" altLang="en-US" dirty="0">
                <a:solidFill>
                  <a:schemeClr val="hlink"/>
                </a:solidFill>
                <a:ea typeface="宋体" pitchFamily="2" charset="-122"/>
              </a:rPr>
              <a:t>将计算机内存中的数据送到标准输出设备</a:t>
            </a:r>
          </a:p>
          <a:p>
            <a:pPr>
              <a:lnSpc>
                <a:spcPct val="120000"/>
              </a:lnSpc>
              <a:defRPr/>
            </a:pPr>
            <a:r>
              <a:rPr kumimoji="1" lang="zh-CN" altLang="en-US" dirty="0">
                <a:solidFill>
                  <a:schemeClr val="hlink"/>
                </a:solidFill>
                <a:ea typeface="宋体" pitchFamily="2" charset="-122"/>
              </a:rPr>
              <a:t>通过调用</a:t>
            </a:r>
            <a:r>
              <a:rPr kumimoji="1" lang="zh-CN" altLang="en-US" dirty="0">
                <a:ea typeface="宋体" pitchFamily="2" charset="-122"/>
              </a:rPr>
              <a:t>标准库函数</a:t>
            </a:r>
            <a:r>
              <a:rPr kumimoji="1" lang="zh-CN" altLang="en-US" dirty="0">
                <a:solidFill>
                  <a:schemeClr val="hlink"/>
                </a:solidFill>
                <a:ea typeface="宋体" pitchFamily="2" charset="-122"/>
              </a:rPr>
              <a:t>来实现</a:t>
            </a:r>
          </a:p>
          <a:p>
            <a:pPr lvl="2">
              <a:lnSpc>
                <a:spcPct val="120000"/>
              </a:lnSpc>
              <a:buFont typeface="Monotype Sorts" charset="2"/>
              <a:buNone/>
              <a:defRPr/>
            </a:pPr>
            <a:r>
              <a:rPr kumimoji="1" lang="en-US" altLang="zh-CN" dirty="0">
                <a:ea typeface="宋体" pitchFamily="2" charset="-122"/>
              </a:rPr>
              <a:t>    </a:t>
            </a:r>
            <a:r>
              <a:rPr kumimoji="1" lang="en-US" altLang="zh-CN" sz="2400" dirty="0">
                <a:ea typeface="宋体" pitchFamily="2" charset="-122"/>
              </a:rPr>
              <a:t>#</a:t>
            </a:r>
            <a:r>
              <a:rPr kumimoji="1" lang="en-US" altLang="zh-CN" sz="2400" dirty="0">
                <a:solidFill>
                  <a:schemeClr val="accent2"/>
                </a:solidFill>
                <a:ea typeface="宋体" pitchFamily="2" charset="-122"/>
              </a:rPr>
              <a:t>include</a:t>
            </a:r>
            <a:r>
              <a:rPr kumimoji="1" lang="en-US" altLang="zh-CN" sz="2400" dirty="0">
                <a:ea typeface="宋体" pitchFamily="2" charset="-122"/>
              </a:rPr>
              <a:t>  &lt;</a:t>
            </a:r>
            <a:r>
              <a:rPr kumimoji="1" lang="en-US" altLang="zh-CN" sz="2400" dirty="0" err="1">
                <a:ea typeface="宋体" pitchFamily="2" charset="-122"/>
              </a:rPr>
              <a:t>stdio.h</a:t>
            </a:r>
            <a:r>
              <a:rPr kumimoji="1" lang="en-US" altLang="zh-CN" sz="2400" dirty="0">
                <a:ea typeface="宋体" pitchFamily="2" charset="-122"/>
              </a:rPr>
              <a:t>&gt; </a:t>
            </a:r>
          </a:p>
          <a:p>
            <a:pPr lvl="3">
              <a:lnSpc>
                <a:spcPct val="120000"/>
              </a:lnSpc>
              <a:buFontTx/>
              <a:buNone/>
              <a:defRPr/>
            </a:pPr>
            <a:r>
              <a:rPr kumimoji="1" lang="zh-CN" altLang="en-US" dirty="0">
                <a:solidFill>
                  <a:schemeClr val="hlink"/>
                </a:solidFill>
                <a:ea typeface="宋体" pitchFamily="2" charset="-122"/>
              </a:rPr>
              <a:t>            </a:t>
            </a:r>
            <a:r>
              <a:rPr kumimoji="1" lang="zh-CN" altLang="en-US" sz="2000" dirty="0">
                <a:solidFill>
                  <a:schemeClr val="hlink"/>
                </a:solidFill>
                <a:ea typeface="宋体" pitchFamily="2" charset="-122"/>
              </a:rPr>
              <a:t>在由编译器指定的文件目录中找该文件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>
            <a:extLst>
              <a:ext uri="{FF2B5EF4-FFF2-40B4-BE49-F238E27FC236}">
                <a16:creationId xmlns:a16="http://schemas.microsoft.com/office/drawing/2014/main" id="{2F3D1FF7-A5F0-4824-8D93-27E0FCE025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字符输入输出函数</a:t>
            </a:r>
          </a:p>
        </p:txBody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B98301F9-CDDE-4F49-B1A3-2E7D7E975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>
                <a:ea typeface="宋体" pitchFamily="2" charset="-122"/>
              </a:rPr>
              <a:t>字符输出函数</a:t>
            </a:r>
          </a:p>
          <a:p>
            <a:pPr lvl="1">
              <a:lnSpc>
                <a:spcPct val="120000"/>
              </a:lnSpc>
              <a:defRPr/>
            </a:pPr>
            <a:r>
              <a:rPr kumimoji="1" lang="en-US" altLang="zh-CN">
                <a:solidFill>
                  <a:schemeClr val="tx1"/>
                </a:solidFill>
                <a:ea typeface="宋体" pitchFamily="2" charset="-122"/>
              </a:rPr>
              <a:t>putchar(ch)</a:t>
            </a:r>
          </a:p>
          <a:p>
            <a:pPr lvl="1">
              <a:lnSpc>
                <a:spcPct val="120000"/>
              </a:lnSpc>
              <a:defRPr/>
            </a:pPr>
            <a:r>
              <a:rPr kumimoji="1" lang="zh-CN" altLang="en-US">
                <a:solidFill>
                  <a:schemeClr val="hlink"/>
                </a:solidFill>
                <a:ea typeface="宋体" pitchFamily="2" charset="-122"/>
              </a:rPr>
              <a:t>输出</a:t>
            </a:r>
            <a:r>
              <a:rPr kumimoji="1" lang="zh-CN" altLang="en-US" u="sng">
                <a:solidFill>
                  <a:srgbClr val="FF3300"/>
                </a:solidFill>
                <a:ea typeface="宋体" pitchFamily="2" charset="-122"/>
              </a:rPr>
              <a:t>一个</a:t>
            </a:r>
            <a:r>
              <a:rPr kumimoji="1" lang="zh-CN" altLang="en-US">
                <a:solidFill>
                  <a:schemeClr val="hlink"/>
                </a:solidFill>
                <a:ea typeface="宋体" pitchFamily="2" charset="-122"/>
              </a:rPr>
              <a:t>字符</a:t>
            </a:r>
            <a:r>
              <a:rPr kumimoji="1" lang="en-US" altLang="zh-CN">
                <a:solidFill>
                  <a:schemeClr val="tx1"/>
                </a:solidFill>
                <a:ea typeface="宋体" pitchFamily="2" charset="-122"/>
              </a:rPr>
              <a:t>ch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>
                <a:ea typeface="宋体" pitchFamily="2" charset="-122"/>
              </a:rPr>
              <a:t>字符输入函数</a:t>
            </a:r>
          </a:p>
          <a:p>
            <a:pPr lvl="1">
              <a:lnSpc>
                <a:spcPct val="120000"/>
              </a:lnSpc>
              <a:defRPr/>
            </a:pPr>
            <a:r>
              <a:rPr kumimoji="1" lang="en-US" altLang="zh-CN">
                <a:solidFill>
                  <a:schemeClr val="tx1"/>
                </a:solidFill>
                <a:ea typeface="宋体" pitchFamily="2" charset="-122"/>
              </a:rPr>
              <a:t>getchar()</a:t>
            </a:r>
          </a:p>
          <a:p>
            <a:pPr lvl="1">
              <a:lnSpc>
                <a:spcPct val="120000"/>
              </a:lnSpc>
              <a:defRPr/>
            </a:pPr>
            <a:r>
              <a:rPr kumimoji="1" lang="zh-CN" altLang="en-US">
                <a:solidFill>
                  <a:schemeClr val="hlink"/>
                </a:solidFill>
                <a:ea typeface="宋体" pitchFamily="2" charset="-122"/>
              </a:rPr>
              <a:t>无参数</a:t>
            </a:r>
          </a:p>
          <a:p>
            <a:pPr lvl="1">
              <a:lnSpc>
                <a:spcPct val="120000"/>
              </a:lnSpc>
              <a:defRPr/>
            </a:pPr>
            <a:r>
              <a:rPr kumimoji="1" lang="zh-CN" altLang="en-US">
                <a:solidFill>
                  <a:schemeClr val="hlink"/>
                </a:solidFill>
                <a:ea typeface="宋体" pitchFamily="2" charset="-122"/>
              </a:rPr>
              <a:t>函数值为从输入设备接收的字符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uedb">
  <a:themeElements>
    <a:clrScheme name="bluedb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bluedb">
      <a:majorFont>
        <a:latin typeface="Times New Roman"/>
        <a:ea typeface="黑体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66"/>
        </a:solidFill>
        <a:ln w="38100" cap="flat" cmpd="sng" algn="ctr">
          <a:solidFill>
            <a:srgbClr val="FFFF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3200" b="0" i="0" u="none" strike="noStrike" cap="none" normalizeH="0" baseline="0" smtClean="0">
            <a:ln>
              <a:noFill/>
            </a:ln>
            <a:solidFill>
              <a:srgbClr val="3366FF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66"/>
        </a:solidFill>
        <a:ln w="38100" cap="flat" cmpd="sng" algn="ctr">
          <a:solidFill>
            <a:srgbClr val="FFFF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3200" b="0" i="0" u="none" strike="noStrike" cap="none" normalizeH="0" baseline="0" smtClean="0">
            <a:ln>
              <a:noFill/>
            </a:ln>
            <a:solidFill>
              <a:srgbClr val="3366FF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lued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d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bluedb</Template>
  <TotalTime>20133</TotalTime>
  <Words>2612</Words>
  <Application>Microsoft Office PowerPoint</Application>
  <PresentationFormat>宽屏</PresentationFormat>
  <Paragraphs>628</Paragraphs>
  <Slides>49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Monotype Sorts</vt:lpstr>
      <vt:lpstr>黑体</vt:lpstr>
      <vt:lpstr>楷体</vt:lpstr>
      <vt:lpstr>隶书</vt:lpstr>
      <vt:lpstr>宋体</vt:lpstr>
      <vt:lpstr>Comic Sans MS</vt:lpstr>
      <vt:lpstr>Courier New</vt:lpstr>
      <vt:lpstr>Times</vt:lpstr>
      <vt:lpstr>Times New Roman</vt:lpstr>
      <vt:lpstr>Wingdings</vt:lpstr>
      <vt:lpstr>bluedb</vt:lpstr>
      <vt:lpstr>PowerPoint 演示文稿</vt:lpstr>
      <vt:lpstr>本章学习内容</vt:lpstr>
      <vt:lpstr>C语句分类</vt:lpstr>
      <vt:lpstr>表达式与表达式语句</vt:lpstr>
      <vt:lpstr>复合语句与空语句</vt:lpstr>
      <vt:lpstr>课堂练习</vt:lpstr>
      <vt:lpstr>复合语句与空语句</vt:lpstr>
      <vt:lpstr>顺序结构程序的基本操作</vt:lpstr>
      <vt:lpstr>字符输入输出函数</vt:lpstr>
      <vt:lpstr>PowerPoint 演示文稿</vt:lpstr>
      <vt:lpstr>格式输出函数</vt:lpstr>
      <vt:lpstr>PowerPoint 演示文稿</vt:lpstr>
      <vt:lpstr>printf 函数 – 字符输出</vt:lpstr>
      <vt:lpstr>printf 函数 – 字符输出</vt:lpstr>
      <vt:lpstr>printf 函数 – 字符输出</vt:lpstr>
      <vt:lpstr>printf 函数 – 字符串输出</vt:lpstr>
      <vt:lpstr>printf 函数 – 字符串输出</vt:lpstr>
      <vt:lpstr>printf 函数 – 浮点数输出</vt:lpstr>
      <vt:lpstr>printf 函数 – 浮点数输出</vt:lpstr>
      <vt:lpstr>printf 函数 – 浮点数输出</vt:lpstr>
      <vt:lpstr>printf 函数 – 浮点数输出</vt:lpstr>
      <vt:lpstr>printf 函数 – 浮点数输出</vt:lpstr>
      <vt:lpstr>printf 函数 – 浮点数输出</vt:lpstr>
      <vt:lpstr>PowerPoint 演示文稿</vt:lpstr>
      <vt:lpstr>格式输入函数</vt:lpstr>
      <vt:lpstr>PowerPoint 演示文稿</vt:lpstr>
      <vt:lpstr>scanf 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这一章知识点</vt:lpstr>
      <vt:lpstr>格式输入函数常见错误</vt:lpstr>
      <vt:lpstr>作业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Sunner Sun</dc:creator>
  <cp:lastModifiedBy>bill</cp:lastModifiedBy>
  <cp:revision>456</cp:revision>
  <dcterms:created xsi:type="dcterms:W3CDTF">2003-08-29T03:23:54Z</dcterms:created>
  <dcterms:modified xsi:type="dcterms:W3CDTF">2018-11-06T14:28:33Z</dcterms:modified>
</cp:coreProperties>
</file>