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2"/>
  </p:handoutMasterIdLst>
  <p:sldIdLst>
    <p:sldId id="612" r:id="rId3"/>
    <p:sldId id="613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7" r:id="rId13"/>
    <p:sldId id="638" r:id="rId14"/>
    <p:sldId id="639" r:id="rId15"/>
    <p:sldId id="640" r:id="rId16"/>
    <p:sldId id="648" r:id="rId17"/>
    <p:sldId id="634" r:id="rId18"/>
    <p:sldId id="635" r:id="rId19"/>
    <p:sldId id="649" r:id="rId20"/>
    <p:sldId id="650" r:id="rId21"/>
    <p:sldId id="641" r:id="rId22"/>
    <p:sldId id="643" r:id="rId23"/>
    <p:sldId id="644" r:id="rId24"/>
    <p:sldId id="645" r:id="rId25"/>
    <p:sldId id="646" r:id="rId26"/>
    <p:sldId id="647" r:id="rId27"/>
    <p:sldId id="652" r:id="rId28"/>
    <p:sldId id="651" r:id="rId29"/>
    <p:sldId id="636" r:id="rId30"/>
    <p:sldId id="656" r:id="rId31"/>
    <p:sldId id="655" r:id="rId32"/>
    <p:sldId id="505" r:id="rId33"/>
    <p:sldId id="531" r:id="rId34"/>
    <p:sldId id="532" r:id="rId35"/>
    <p:sldId id="528" r:id="rId36"/>
    <p:sldId id="533" r:id="rId37"/>
    <p:sldId id="529" r:id="rId38"/>
    <p:sldId id="534" r:id="rId39"/>
    <p:sldId id="611" r:id="rId40"/>
    <p:sldId id="537" r:id="rId41"/>
    <p:sldId id="610" r:id="rId42"/>
    <p:sldId id="549" r:id="rId43"/>
    <p:sldId id="550" r:id="rId44"/>
    <p:sldId id="551" r:id="rId45"/>
    <p:sldId id="582" r:id="rId46"/>
    <p:sldId id="591" r:id="rId47"/>
    <p:sldId id="583" r:id="rId48"/>
    <p:sldId id="587" r:id="rId49"/>
    <p:sldId id="588" r:id="rId50"/>
    <p:sldId id="585" r:id="rId51"/>
    <p:sldId id="592" r:id="rId52"/>
    <p:sldId id="595" r:id="rId53"/>
    <p:sldId id="596" r:id="rId54"/>
    <p:sldId id="597" r:id="rId55"/>
    <p:sldId id="598" r:id="rId56"/>
    <p:sldId id="599" r:id="rId57"/>
    <p:sldId id="552" r:id="rId58"/>
    <p:sldId id="593" r:id="rId59"/>
    <p:sldId id="554" r:id="rId60"/>
    <p:sldId id="594" r:id="rId61"/>
    <p:sldId id="557" r:id="rId62"/>
    <p:sldId id="614" r:id="rId63"/>
    <p:sldId id="615" r:id="rId64"/>
    <p:sldId id="616" r:id="rId65"/>
    <p:sldId id="563" r:id="rId66"/>
    <p:sldId id="564" r:id="rId67"/>
    <p:sldId id="565" r:id="rId68"/>
    <p:sldId id="566" r:id="rId69"/>
    <p:sldId id="567" r:id="rId70"/>
    <p:sldId id="568" r:id="rId71"/>
    <p:sldId id="600" r:id="rId72"/>
    <p:sldId id="570" r:id="rId73"/>
    <p:sldId id="601" r:id="rId74"/>
    <p:sldId id="602" r:id="rId75"/>
    <p:sldId id="574" r:id="rId76"/>
    <p:sldId id="606" r:id="rId77"/>
    <p:sldId id="603" r:id="rId78"/>
    <p:sldId id="604" r:id="rId79"/>
    <p:sldId id="344" r:id="rId80"/>
    <p:sldId id="617" r:id="rId81"/>
    <p:sldId id="618" r:id="rId82"/>
    <p:sldId id="371" r:id="rId83"/>
    <p:sldId id="503" r:id="rId84"/>
    <p:sldId id="607" r:id="rId85"/>
    <p:sldId id="317" r:id="rId86"/>
    <p:sldId id="513" r:id="rId87"/>
    <p:sldId id="514" r:id="rId88"/>
    <p:sldId id="515" r:id="rId89"/>
    <p:sldId id="516" r:id="rId90"/>
    <p:sldId id="517" r:id="rId91"/>
    <p:sldId id="608" r:id="rId92"/>
    <p:sldId id="518" r:id="rId93"/>
    <p:sldId id="625" r:id="rId94"/>
    <p:sldId id="626" r:id="rId95"/>
    <p:sldId id="492" r:id="rId96"/>
    <p:sldId id="493" r:id="rId97"/>
    <p:sldId id="519" r:id="rId98"/>
    <p:sldId id="520" r:id="rId99"/>
    <p:sldId id="521" r:id="rId100"/>
    <p:sldId id="522" r:id="rId101"/>
    <p:sldId id="497" r:id="rId102"/>
    <p:sldId id="498" r:id="rId103"/>
    <p:sldId id="523" r:id="rId104"/>
    <p:sldId id="619" r:id="rId105"/>
    <p:sldId id="620" r:id="rId106"/>
    <p:sldId id="621" r:id="rId107"/>
    <p:sldId id="622" r:id="rId108"/>
    <p:sldId id="623" r:id="rId109"/>
    <p:sldId id="624" r:id="rId110"/>
    <p:sldId id="589" r:id="rId111"/>
  </p:sldIdLst>
  <p:sldSz cx="12192000" cy="6858000"/>
  <p:notesSz cx="6670675" cy="99294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CCFFCC"/>
    <a:srgbClr val="99FF99"/>
    <a:srgbClr val="FFFFCC"/>
    <a:srgbClr val="9C249F"/>
    <a:srgbClr val="990033"/>
    <a:srgbClr val="0000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89839" autoAdjust="0"/>
  </p:normalViewPr>
  <p:slideViewPr>
    <p:cSldViewPr>
      <p:cViewPr varScale="1">
        <p:scale>
          <a:sx n="100" d="100"/>
          <a:sy n="100" d="100"/>
        </p:scale>
        <p:origin x="3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handoutMaster" Target="handoutMasters/handoutMaster1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fld id="{7E24455D-83BA-4AD1-9693-B32E38C4024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ADD9290-2918-40A5-89B5-3E555C0B5DD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4C16A6D-DE71-4ECC-A68B-019310FCA02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07CDA5E-7632-4E56-B982-6B8B8D59183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26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D47289D-C207-43B1-B57B-9BF97D45549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EBCF4A-77EF-4339-B563-1C95AAC5820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 txBox="1">
            <a:spLocks noGrp="1"/>
          </p:cNvSpPr>
          <p:nvPr/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6E0FE5F-71F9-455D-A23D-B28D6FCC1B8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6390D029-E5A2-470C-99B8-10FECA12067C}" type="datetime1">
              <a:rPr lang="zh-CN" altLang="en-US"/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3F656219-47AB-4F8F-920D-5EA2C36101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692150"/>
            <a:ext cx="2599267" cy="5689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692150"/>
            <a:ext cx="7594600" cy="5689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92150"/>
            <a:ext cx="10397067" cy="839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770063"/>
            <a:ext cx="508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0063"/>
            <a:ext cx="508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70063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0063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692150"/>
            <a:ext cx="10396538" cy="8397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70063"/>
            <a:ext cx="10363200" cy="4611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.bin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GIF"/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1" Type="http://schemas.openxmlformats.org/officeDocument/2006/relationships/image" Target="../media/image27.wmf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GIF"/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.bin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image" Target="../media/image42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24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5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24113" y="3502025"/>
            <a:ext cx="7559675" cy="1079500"/>
          </a:xfrm>
        </p:spPr>
        <p:txBody>
          <a:bodyPr/>
          <a:lstStyle/>
          <a:p>
            <a:pPr>
              <a:defRPr/>
            </a:pPr>
            <a:r>
              <a:rPr lang="zh-CN" altLang="en-US" sz="54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54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54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程序的控制结构</a:t>
            </a:r>
            <a:endParaRPr lang="zh-CN" altLang="en-US" sz="540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12" name="WordArt 20"/>
          <p:cNvSpPr>
            <a:spLocks noChangeArrowheads="1" noChangeShapeType="1" noTextEdit="1"/>
          </p:cNvSpPr>
          <p:nvPr/>
        </p:nvSpPr>
        <p:spPr bwMode="auto">
          <a:xfrm>
            <a:off x="2423592" y="2060849"/>
            <a:ext cx="7561262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  <a:endParaRPr lang="zh-CN" altLang="en-US" b="1" kern="10" dirty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 bwMode="auto">
          <a:xfrm>
            <a:off x="2927350" y="1052513"/>
            <a:ext cx="1152525" cy="431800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数据 4"/>
          <p:cNvSpPr/>
          <p:nvPr/>
        </p:nvSpPr>
        <p:spPr bwMode="auto">
          <a:xfrm>
            <a:off x="1558925" y="1935163"/>
            <a:ext cx="3889375" cy="431800"/>
          </a:xfrm>
          <a:prstGeom prst="flowChartInputOutp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558925" y="2816225"/>
            <a:ext cx="3889375" cy="43338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利用公式计算本利之和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数据 6"/>
          <p:cNvSpPr/>
          <p:nvPr/>
        </p:nvSpPr>
        <p:spPr bwMode="auto">
          <a:xfrm>
            <a:off x="1450975" y="3698875"/>
            <a:ext cx="4105275" cy="431800"/>
          </a:xfrm>
          <a:prstGeom prst="flowChartInputOutp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输出计算结果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终止 7"/>
          <p:cNvSpPr/>
          <p:nvPr/>
        </p:nvSpPr>
        <p:spPr bwMode="auto">
          <a:xfrm>
            <a:off x="2927350" y="4572000"/>
            <a:ext cx="1152525" cy="431800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343" name="直接箭头连接符 9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3503613" y="1484313"/>
            <a:ext cx="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直接箭头连接符 10"/>
          <p:cNvCxnSpPr>
            <a:cxnSpLocks noChangeShapeType="1"/>
          </p:cNvCxnSpPr>
          <p:nvPr/>
        </p:nvCxnSpPr>
        <p:spPr bwMode="auto">
          <a:xfrm>
            <a:off x="3492500" y="2366963"/>
            <a:ext cx="0" cy="449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直接箭头连接符 11"/>
          <p:cNvCxnSpPr>
            <a:cxnSpLocks noChangeShapeType="1"/>
          </p:cNvCxnSpPr>
          <p:nvPr/>
        </p:nvCxnSpPr>
        <p:spPr bwMode="auto">
          <a:xfrm>
            <a:off x="3462338" y="3255963"/>
            <a:ext cx="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直接箭头连接符 12"/>
          <p:cNvCxnSpPr>
            <a:cxnSpLocks noChangeShapeType="1"/>
          </p:cNvCxnSpPr>
          <p:nvPr/>
        </p:nvCxnSpPr>
        <p:spPr bwMode="auto">
          <a:xfrm>
            <a:off x="3473450" y="4130675"/>
            <a:ext cx="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流程图: 过程 14"/>
          <p:cNvSpPr/>
          <p:nvPr/>
        </p:nvSpPr>
        <p:spPr bwMode="auto">
          <a:xfrm>
            <a:off x="6600825" y="2816225"/>
            <a:ext cx="3887788" cy="43338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利用公式计算本利之和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流程图: 过程 15"/>
          <p:cNvSpPr/>
          <p:nvPr/>
        </p:nvSpPr>
        <p:spPr bwMode="auto">
          <a:xfrm>
            <a:off x="6600825" y="2392363"/>
            <a:ext cx="3887788" cy="43180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流程图: 过程 16"/>
          <p:cNvSpPr/>
          <p:nvPr/>
        </p:nvSpPr>
        <p:spPr bwMode="auto">
          <a:xfrm>
            <a:off x="6600825" y="3246438"/>
            <a:ext cx="3887788" cy="43180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输出计算结果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结构化程序设计的核心思想 </a:t>
            </a:r>
            <a:endParaRPr kumimoji="1" lang="zh-CN" alt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557338"/>
            <a:ext cx="8458200" cy="51117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采用顺序、选择和循环三种基本结构作为程序设计的基本单元 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只有一个入口；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只有一个出口；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无死语句，即不存在永远都执行不到的语句；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无死循环，即不存在永远都执行不完的循环。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采用“自顶向下、逐步求精”和模块化的方法进行结构化程序设计 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defRPr/>
            </a:pPr>
            <a:r>
              <a:rPr lang="en-US" altLang="zh-CN">
                <a:latin typeface="华文仿宋" pitchFamily="2" charset="-122"/>
                <a:ea typeface="华文仿宋" pitchFamily="2" charset="-122"/>
              </a:rPr>
              <a:t>Top-down, Stepwise refinement</a:t>
            </a:r>
            <a:endParaRPr lang="en-US" altLang="zh-CN">
              <a:latin typeface="华文仿宋" pitchFamily="2" charset="-122"/>
              <a:ea typeface="华文仿宋" pitchFamily="2" charset="-122"/>
            </a:endParaRPr>
          </a:p>
          <a:p>
            <a:pPr marL="1143000" lvl="2" indent="-228600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>
                <a:latin typeface="华文仿宋" pitchFamily="2" charset="-122"/>
                <a:ea typeface="华文仿宋" pitchFamily="2" charset="-122"/>
              </a:rPr>
              <a:t>1971</a:t>
            </a:r>
            <a:r>
              <a:rPr lang="zh-CN" altLang="en-US">
                <a:latin typeface="华文仿宋" pitchFamily="2" charset="-122"/>
                <a:ea typeface="华文仿宋" pitchFamily="2" charset="-122"/>
              </a:rPr>
              <a:t>年，</a:t>
            </a:r>
            <a:r>
              <a:rPr lang="en-US" altLang="zh-CN">
                <a:latin typeface="华文仿宋" pitchFamily="2" charset="-122"/>
                <a:ea typeface="华文仿宋" pitchFamily="2" charset="-122"/>
              </a:rPr>
              <a:t>wirth</a:t>
            </a:r>
            <a:r>
              <a:rPr lang="zh-CN" altLang="en-US">
                <a:latin typeface="华文仿宋" pitchFamily="2" charset="-122"/>
                <a:ea typeface="华文仿宋" pitchFamily="2" charset="-122"/>
              </a:rPr>
              <a:t>提出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marL="1143000" lvl="2" indent="-228600"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先全局后局部，先整体后细节，先抽象后具体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 altLang="zh-CN">
                <a:latin typeface="Courier New" panose="02070309020205020404" pitchFamily="49" charset="0"/>
              </a:rPr>
              <a:t>goto</a:t>
            </a:r>
            <a:r>
              <a:rPr lang="zh-CN" altLang="en-US"/>
              <a:t>的原则</a:t>
            </a:r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主张少用、慎用，而不是禁用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保证使用之后，程序仍然是单入口，单出口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不要使用一个以上的标号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不要用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往回跳，要向下跳</a:t>
            </a:r>
            <a:endParaRPr lang="en-US" altLang="zh-CN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不要让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制造出永远不会被执行的代码</a:t>
            </a:r>
            <a:endParaRPr lang="en-US" altLang="zh-CN">
              <a:latin typeface="Courier New" panose="02070309020205020404" pitchFamily="49" charset="0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这一章我们学习了</a:t>
            </a:r>
            <a:endParaRPr lang="zh-CN" altLang="en-US">
              <a:effectLst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1313" y="1484313"/>
            <a:ext cx="8893175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  <a:ea typeface="宋体" panose="02010600030101010101" pitchFamily="2" charset="-122"/>
              </a:rPr>
              <a:t>算法的描述方法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1"/>
            <a:r>
              <a:rPr lang="zh-CN" altLang="en-US" i="1" u="sng">
                <a:effectLst/>
                <a:ea typeface="宋体" panose="02010600030101010101" pitchFamily="2" charset="-122"/>
              </a:rPr>
              <a:t>流程图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r>
              <a:rPr lang="zh-CN" altLang="en-US">
                <a:effectLst/>
                <a:ea typeface="宋体" panose="02010600030101010101" pitchFamily="2" charset="-122"/>
              </a:rPr>
              <a:t>与基本控制结构相应的结构化的控制语句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do-while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continue</a:t>
            </a:r>
            <a:endParaRPr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>
                <a:effectLst/>
                <a:ea typeface="宋体" panose="02010600030101010101" pitchFamily="2" charset="-122"/>
              </a:rPr>
              <a:t>常用算法，如</a:t>
            </a:r>
            <a:r>
              <a:rPr lang="zh-CN" altLang="en-US" i="1" u="sng">
                <a:effectLst/>
                <a:ea typeface="宋体" panose="02010600030101010101" pitchFamily="2" charset="-122"/>
              </a:rPr>
              <a:t>累加累乘、统计</a:t>
            </a:r>
            <a:r>
              <a:rPr lang="zh-CN" altLang="en-US">
                <a:effectLst/>
                <a:ea typeface="宋体" panose="02010600030101010101" pitchFamily="2" charset="-122"/>
              </a:rPr>
              <a:t>、递推、迭代、穷举等</a:t>
            </a:r>
            <a:endParaRPr lang="zh-CN" altLang="en-US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这一章我们学习了</a:t>
            </a:r>
            <a:endParaRPr lang="zh-CN" altLang="en-US">
              <a:effectLst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697038"/>
            <a:ext cx="8677275" cy="461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>
                <a:effectLst/>
                <a:ea typeface="宋体" panose="02010600030101010101" pitchFamily="2" charset="-122"/>
              </a:rPr>
              <a:t>常用算法</a:t>
            </a:r>
            <a:endParaRPr kumimoji="1" lang="zh-CN" altLang="en-US">
              <a:effectLst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effectLst/>
                <a:ea typeface="宋体" panose="02010600030101010101" pitchFamily="2" charset="-122"/>
              </a:rPr>
              <a:t>求阶乘</a:t>
            </a:r>
            <a:r>
              <a:rPr kumimoji="1" lang="en-US" altLang="zh-CN">
                <a:effectLst/>
                <a:ea typeface="宋体" panose="02010600030101010101" pitchFamily="2" charset="-122"/>
              </a:rPr>
              <a:t>: </a:t>
            </a:r>
            <a:endParaRPr kumimoji="1" lang="en-US" altLang="zh-CN"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数据类型的定义</a:t>
            </a:r>
            <a:r>
              <a:rPr kumimoji="1" lang="en-US" altLang="zh-CN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,  long</a:t>
            </a:r>
            <a:r>
              <a:rPr kumimoji="1" lang="zh-CN" altLang="en-US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long double</a:t>
            </a:r>
            <a:endParaRPr kumimoji="1" lang="en-US" altLang="zh-CN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effectLst/>
                <a:ea typeface="宋体" panose="02010600030101010101" pitchFamily="2" charset="-122"/>
              </a:rPr>
              <a:t>统计</a:t>
            </a:r>
            <a:r>
              <a:rPr kumimoji="1" lang="en-US" altLang="zh-CN">
                <a:effectLst/>
                <a:ea typeface="宋体" panose="02010600030101010101" pitchFamily="2" charset="-122"/>
              </a:rPr>
              <a:t>: </a:t>
            </a:r>
            <a:endParaRPr kumimoji="1" lang="en-US" altLang="zh-CN"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统计正数、平均分以上、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n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个成绩中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100~90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89~80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79~70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69~60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&lt;60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的人数；输入字符串中字母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d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的个数</a:t>
            </a:r>
            <a:endParaRPr kumimoji="1" lang="zh-CN" altLang="en-US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设置一个计数变量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k</a:t>
            </a: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：初始化为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</a:t>
            </a:r>
            <a:endParaRPr kumimoji="1" lang="en-US" altLang="zh-CN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每遇到一次将其加</a:t>
            </a: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</a:t>
            </a:r>
            <a:endParaRPr kumimoji="1" lang="en-US" altLang="zh-CN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kumimoji="1" lang="en-US" altLang="zh-CN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    </a:t>
            </a:r>
            <a:r>
              <a:rPr kumimoji="1" lang="en-US" altLang="zh-CN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k++;</a:t>
            </a:r>
            <a:endParaRPr kumimoji="1" lang="zh-CN" altLang="en-US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这一章我们学习了</a:t>
            </a:r>
            <a:endParaRPr lang="zh-CN" altLang="en-US">
              <a:effectLst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484313"/>
            <a:ext cx="78486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累加和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存放累加和的变量：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初始化为</a:t>
            </a:r>
            <a:r>
              <a:rPr lang="en-US" altLang="zh-CN">
                <a:effectLst/>
                <a:ea typeface="宋体" panose="02010600030101010101" pitchFamily="2" charset="-122"/>
              </a:rPr>
              <a:t>0</a:t>
            </a:r>
            <a:r>
              <a:rPr lang="zh-CN" altLang="en-US">
                <a:effectLst/>
                <a:ea typeface="宋体" panose="02010600030101010101" pitchFamily="2" charset="-122"/>
              </a:rPr>
              <a:t>或第一项，再循环加每一项；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循环控制：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前</a:t>
            </a:r>
            <a:r>
              <a:rPr lang="en-US" altLang="zh-CN">
                <a:effectLst/>
                <a:ea typeface="宋体" panose="02010600030101010101" pitchFamily="2" charset="-122"/>
              </a:rPr>
              <a:t>n</a:t>
            </a:r>
            <a:r>
              <a:rPr lang="zh-CN" altLang="en-US">
                <a:effectLst/>
                <a:ea typeface="宋体" panose="02010600030101010101" pitchFamily="2" charset="-122"/>
              </a:rPr>
              <a:t>项之和</a:t>
            </a:r>
            <a:r>
              <a:rPr lang="en-US" altLang="zh-CN">
                <a:effectLst/>
                <a:ea typeface="宋体" panose="02010600030101010101" pitchFamily="2" charset="-122"/>
              </a:rPr>
              <a:t>—</a:t>
            </a:r>
            <a:r>
              <a:rPr lang="zh-CN" altLang="en-US">
                <a:effectLst/>
                <a:ea typeface="宋体" panose="02010600030101010101" pitchFamily="2" charset="-122"/>
              </a:rPr>
              <a:t>已知循环次数，可设置一个循环变量如</a:t>
            </a:r>
            <a:r>
              <a:rPr lang="en-US" altLang="zh-CN">
                <a:effectLst/>
                <a:ea typeface="宋体" panose="02010600030101010101" pitchFamily="2" charset="-122"/>
              </a:rPr>
              <a:t>i</a:t>
            </a:r>
            <a:r>
              <a:rPr lang="zh-CN" altLang="en-US">
                <a:effectLst/>
                <a:ea typeface="宋体" panose="02010600030101010101" pitchFamily="2" charset="-122"/>
              </a:rPr>
              <a:t>来控制；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加到某一项或累加和满足一定条件。例：</a:t>
            </a:r>
            <a:endParaRPr lang="zh-CN" altLang="en-US">
              <a:effectLst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Font typeface="Monotype Sorts" charset="2"/>
              <a:buNone/>
            </a:pPr>
            <a:r>
              <a:rPr lang="en-US" altLang="zh-CN">
                <a:effectLst/>
                <a:ea typeface="宋体" panose="02010600030101010101" pitchFamily="2" charset="-122"/>
              </a:rPr>
              <a:t>1+2+...+n </a:t>
            </a:r>
            <a:r>
              <a:rPr lang="zh-CN" altLang="en-US">
                <a:effectLst/>
                <a:ea typeface="宋体" panose="02010600030101010101" pitchFamily="2" charset="-122"/>
              </a:rPr>
              <a:t>与 </a:t>
            </a:r>
            <a:r>
              <a:rPr lang="en-US" altLang="zh-CN">
                <a:effectLst/>
                <a:ea typeface="宋体" panose="02010600030101010101" pitchFamily="2" charset="-122"/>
              </a:rPr>
              <a:t>1+3+5+7+.…</a:t>
            </a:r>
            <a:r>
              <a:rPr lang="zh-CN" altLang="en-US">
                <a:effectLst/>
                <a:ea typeface="宋体" panose="02010600030101010101" pitchFamily="2" charset="-122"/>
              </a:rPr>
              <a:t>和 </a:t>
            </a:r>
            <a:r>
              <a:rPr lang="en-US" altLang="zh-CN">
                <a:effectLst/>
                <a:ea typeface="宋体" panose="02010600030101010101" pitchFamily="2" charset="-122"/>
              </a:rPr>
              <a:t>2+4+6+8+.…</a:t>
            </a:r>
            <a:r>
              <a:rPr lang="zh-CN" altLang="en-US">
                <a:effectLst/>
                <a:ea typeface="宋体" panose="02010600030101010101" pitchFamily="2" charset="-122"/>
              </a:rPr>
              <a:t>及</a:t>
            </a:r>
            <a:r>
              <a:rPr lang="en-US" altLang="zh-CN">
                <a:effectLst/>
                <a:ea typeface="宋体" panose="02010600030101010101" pitchFamily="2" charset="-122"/>
              </a:rPr>
              <a:t>12+32+52+72+....</a:t>
            </a:r>
            <a:endParaRPr lang="en-US" altLang="zh-CN">
              <a:effectLst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Font typeface="Monotype Sorts" charset="2"/>
              <a:buNone/>
            </a:pPr>
            <a:r>
              <a:rPr lang="zh-CN" altLang="en-US">
                <a:effectLst/>
                <a:ea typeface="宋体" panose="02010600030101010101" pitchFamily="2" charset="-122"/>
              </a:rPr>
              <a:t>输入</a:t>
            </a:r>
            <a:r>
              <a:rPr lang="en-US" altLang="zh-CN">
                <a:effectLst/>
                <a:ea typeface="宋体" panose="02010600030101010101" pitchFamily="2" charset="-122"/>
              </a:rPr>
              <a:t>n</a:t>
            </a:r>
            <a:r>
              <a:rPr lang="zh-CN" altLang="en-US">
                <a:effectLst/>
                <a:ea typeface="宋体" panose="02010600030101010101" pitchFamily="2" charset="-122"/>
              </a:rPr>
              <a:t>或累加和大于</a:t>
            </a:r>
            <a:r>
              <a:rPr lang="en-US" altLang="zh-CN">
                <a:effectLst/>
                <a:ea typeface="宋体" panose="02010600030101010101" pitchFamily="2" charset="-122"/>
              </a:rPr>
              <a:t>2000</a:t>
            </a:r>
            <a:r>
              <a:rPr lang="zh-CN" altLang="en-US">
                <a:effectLst/>
                <a:ea typeface="宋体" panose="02010600030101010101" pitchFamily="2" charset="-122"/>
              </a:rPr>
              <a:t>的最小的</a:t>
            </a:r>
            <a:r>
              <a:rPr lang="en-US" altLang="zh-CN">
                <a:effectLst/>
                <a:ea typeface="宋体" panose="02010600030101010101" pitchFamily="2" charset="-122"/>
              </a:rPr>
              <a:t>n</a:t>
            </a:r>
            <a:endParaRPr lang="zh-CN" altLang="en-US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这一章我们学习了</a:t>
            </a:r>
            <a:endParaRPr lang="zh-CN" altLang="en-US">
              <a:effectLst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625600"/>
            <a:ext cx="8280400" cy="461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r>
              <a:rPr kumimoji="1" lang="zh-CN" altLang="en-US">
                <a:effectLst/>
                <a:ea typeface="宋体" panose="02010600030101010101" pitchFamily="2" charset="-122"/>
              </a:rPr>
              <a:t>累加的项较复杂时，得专门求，例：</a:t>
            </a:r>
            <a:endParaRPr kumimoji="1" lang="zh-CN" altLang="en-US">
              <a:effectLst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前后项之间无关</a:t>
            </a:r>
            <a:endParaRPr kumimoji="1" lang="zh-CN" altLang="en-US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+3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+5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+7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+.…</a:t>
            </a:r>
            <a:endParaRPr kumimoji="1" lang="zh-CN" altLang="en-US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kumimoji="1" lang="zh-CN" altLang="en-US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前后项之间有关</a:t>
            </a:r>
            <a:endParaRPr kumimoji="1" lang="zh-CN" altLang="en-US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x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+x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+x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2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+x</a:t>
            </a:r>
            <a:r>
              <a:rPr kumimoji="1" lang="en-US" altLang="zh-CN" baseline="3000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3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+.…</a:t>
            </a:r>
            <a:endParaRPr kumimoji="1" lang="en-US" altLang="zh-CN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累加求和的关键：</a:t>
            </a:r>
            <a:endParaRPr lang="zh-CN" altLang="en-US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>
                <a:effectLst/>
                <a:ea typeface="宋体" panose="02010600030101010101" pitchFamily="2" charset="-122"/>
              </a:rPr>
              <a:t>寻找累加项的构成规律 （通项）</a:t>
            </a:r>
            <a:endParaRPr lang="en-US" altLang="zh-CN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典型习题</a:t>
            </a:r>
            <a:r>
              <a:rPr lang="en-US" altLang="zh-CN">
                <a:effectLst/>
              </a:rPr>
              <a:t>:</a:t>
            </a:r>
            <a:r>
              <a:rPr lang="zh-CN" altLang="en-US">
                <a:effectLst/>
              </a:rPr>
              <a:t>习题</a:t>
            </a:r>
            <a:r>
              <a:rPr lang="en-US" altLang="zh-CN">
                <a:effectLst/>
              </a:rPr>
              <a:t>4.10~4.16</a:t>
            </a:r>
            <a:endParaRPr lang="en-US" altLang="zh-CN">
              <a:effectLst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341438"/>
            <a:ext cx="8748712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前后项之间无关，习题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4.10,4.13,4.15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1*2*3 + 3*4*5 +… + 99*100*101</a:t>
            </a:r>
            <a:r>
              <a:rPr kumimoji="1" lang="en-US" altLang="zh-CN">
                <a:effectLst/>
                <a:ea typeface="宋体" panose="02010600030101010101" pitchFamily="2" charset="-122"/>
              </a:rPr>
              <a:t> </a:t>
            </a:r>
            <a:endParaRPr kumimoji="1" lang="en-US" altLang="zh-CN"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i * (i+1) * (i+2); i = 1,3,…,99 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zh-CN" altLang="en-US">
                <a:effectLst/>
                <a:ea typeface="宋体" panose="02010600030101010101" pitchFamily="2" charset="-122"/>
              </a:rPr>
              <a:t>                                    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前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项之积</a:t>
            </a:r>
            <a:r>
              <a:rPr kumimoji="1" lang="zh-CN" altLang="en-US">
                <a:effectLst/>
                <a:ea typeface="宋体" panose="02010600030101010101" pitchFamily="2" charset="-122"/>
              </a:rPr>
              <a:t> </a:t>
            </a:r>
            <a:endParaRPr kumimoji="1" lang="zh-CN" altLang="en-US"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n * n / ((n-1) * (n+1)); n = 2,4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…100 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1 - 1/2 + 1/3 - 1/4 + … + 1/99 - 1/100 + …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直到最后一项的绝对值小于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10-4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为止 </a:t>
            </a:r>
            <a:endParaRPr kumimoji="1" lang="zh-CN" altLang="en-US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sign / n;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分子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sign = -sign; 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分母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 = n + 1;    </a:t>
            </a:r>
            <a:r>
              <a:rPr kumimoji="1" lang="zh-CN" altLang="en-US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 </a:t>
            </a:r>
            <a:endParaRPr kumimoji="1" lang="en-US" altLang="zh-CN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002338" y="-309563"/>
            <a:ext cx="187325" cy="61912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92075" tIns="46037" rIns="92075" bIns="46037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2711450" y="3357563"/>
          <a:ext cx="2665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公式" r:id="rId1" imgW="1497965" imgH="355600" progId="Equation.3">
                  <p:embed/>
                </p:oleObj>
              </mc:Choice>
              <mc:Fallback>
                <p:oleObj name="公式" r:id="rId1" imgW="1497965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357563"/>
                        <a:ext cx="2665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典型习题</a:t>
            </a:r>
            <a:r>
              <a:rPr lang="en-US" altLang="zh-CN">
                <a:effectLst/>
              </a:rPr>
              <a:t>:</a:t>
            </a:r>
            <a:r>
              <a:rPr lang="zh-CN" altLang="en-US">
                <a:effectLst/>
              </a:rPr>
              <a:t>习题</a:t>
            </a:r>
            <a:r>
              <a:rPr lang="en-US" altLang="zh-CN">
                <a:effectLst/>
              </a:rPr>
              <a:t>4.10~4.17</a:t>
            </a:r>
            <a:endParaRPr lang="en-US" altLang="zh-CN">
              <a:effectLst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39863"/>
            <a:ext cx="8747125" cy="537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kumimoji="1" lang="zh-CN" altLang="en-US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前后项之间有关</a:t>
            </a:r>
            <a:r>
              <a:rPr kumimoji="1"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kumimoji="1" lang="zh-CN" altLang="en-US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习题</a:t>
            </a:r>
            <a:r>
              <a:rPr kumimoji="1"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4.12,4.13,4.15,4.17</a:t>
            </a:r>
            <a:endParaRPr kumimoji="1"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1!+2!+...+n!</a:t>
            </a:r>
            <a:endParaRPr kumimoji="1" lang="en-US" altLang="zh-CN" sz="2000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term * i; i = 1,2,…10. term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 </a:t>
            </a:r>
            <a:r>
              <a:rPr kumimoji="1" lang="en-US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kumimoji="1" lang="en-US" altLang="zh-CN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0 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+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 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+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2 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+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3 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+ …</a:t>
            </a:r>
            <a:endParaRPr kumimoji="1" lang="en-US" altLang="zh-CN" sz="2000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term * x; term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kumimoji="1" lang="en-US" altLang="zh-CN" sz="18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a + aa + aaa + aaaa + aaaaa +.... </a:t>
            </a:r>
            <a:r>
              <a:rPr kumimoji="1"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例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a=2</a:t>
            </a:r>
            <a:r>
              <a:rPr kumimoji="1"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，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2 + 22 + 222 + 2222 +.... </a:t>
            </a:r>
            <a:endParaRPr kumimoji="1" lang="en-US" altLang="zh-CN" sz="2000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term * 10 + a; i = 1,2,…n. term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kumimoji="1" lang="zh-CN" altLang="en-US" sz="18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endParaRPr kumimoji="1" lang="en-US" altLang="zh-CN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                                          直到</a:t>
            </a: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最后一项的绝对值小于</a:t>
            </a:r>
            <a:r>
              <a:rPr kumimoji="1" lang="en-US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-5</a:t>
            </a: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kumimoji="1" lang="zh-CN" altLang="en-US" sz="20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term / n; term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1.0</a:t>
            </a:r>
            <a:endParaRPr kumimoji="1" lang="en-US" altLang="zh-CN" sz="18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 = n + 1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kumimoji="1" lang="zh-CN" altLang="en-US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kumimoji="1" lang="en-US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sin(x) ≈ x -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3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/3! +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5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/5! -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7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/7! + x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9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/9! - …</a:t>
            </a:r>
            <a:r>
              <a:rPr kumimoji="1"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，要求最后一项的绝对值小于</a:t>
            </a:r>
            <a:r>
              <a:rPr kumimoji="1" lang="en-US" altLang="zh-CN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10</a:t>
            </a:r>
            <a:r>
              <a:rPr kumimoji="1" lang="en-US" altLang="zh-CN" sz="2000" baseline="30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-5</a:t>
            </a:r>
            <a:r>
              <a:rPr kumimoji="1"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，并统计出此时累加了多少项 </a:t>
            </a:r>
            <a:endParaRPr kumimoji="1" lang="zh-CN" altLang="en-US" sz="2000">
              <a:solidFill>
                <a:schemeClr val="hlink"/>
              </a:solidFill>
              <a:effectLst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term = - term * x * x / ((n+1) * (n+2)); term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kumimoji="1" lang="en-US" altLang="zh-CN" sz="18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 = n + 2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kumimoji="1" lang="zh-CN" altLang="en-US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初值为</a:t>
            </a:r>
            <a:r>
              <a:rPr kumimoji="1" lang="en-US" altLang="zh-CN" sz="18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kumimoji="1" lang="en-US" altLang="zh-CN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002338" y="-309563"/>
            <a:ext cx="187325" cy="61912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92075" tIns="46037" rIns="92075" bIns="46037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002338" y="-309563"/>
            <a:ext cx="187325" cy="61912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92075" tIns="46037" rIns="92075" bIns="46037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711450" y="4005263"/>
          <a:ext cx="25209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公式" r:id="rId1" imgW="1333500" imgH="355600" progId="Equation.3">
                  <p:embed/>
                </p:oleObj>
              </mc:Choice>
              <mc:Fallback>
                <p:oleObj name="公式" r:id="rId1" imgW="13335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005263"/>
                        <a:ext cx="25209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Questions and answers?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reeform 19" descr="108a"/>
          <p:cNvSpPr/>
          <p:nvPr/>
        </p:nvSpPr>
        <p:spPr bwMode="gray">
          <a:xfrm>
            <a:off x="2452688" y="3643313"/>
            <a:ext cx="7500937" cy="2366962"/>
          </a:xfrm>
          <a:custGeom>
            <a:avLst/>
            <a:gdLst>
              <a:gd name="T0" fmla="*/ 0 w 5763"/>
              <a:gd name="T1" fmla="*/ 2147483647 h 1756"/>
              <a:gd name="T2" fmla="*/ 2147483647 w 5763"/>
              <a:gd name="T3" fmla="*/ 2147483647 h 1756"/>
              <a:gd name="T4" fmla="*/ 2147483647 w 5763"/>
              <a:gd name="T5" fmla="*/ 2147483647 h 1756"/>
              <a:gd name="T6" fmla="*/ 2147483647 w 5763"/>
              <a:gd name="T7" fmla="*/ 2147483647 h 1756"/>
              <a:gd name="T8" fmla="*/ 0 w 5763"/>
              <a:gd name="T9" fmla="*/ 2147483647 h 1756"/>
              <a:gd name="T10" fmla="*/ 0 w 5763"/>
              <a:gd name="T11" fmla="*/ 2147483647 h 1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3"/>
              <a:gd name="T19" fmla="*/ 0 h 1756"/>
              <a:gd name="T20" fmla="*/ 5763 w 5763"/>
              <a:gd name="T21" fmla="*/ 1756 h 17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57150">
            <a:noFill/>
            <a:rou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813"/>
            <a:ext cx="10363200" cy="5976937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4.1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math.h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main(void)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   n;               	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定义存款期变量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double rate = 0.0225 ;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定义存款年利率变量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double capital;         	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定义存款本金变量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double deposit ;       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定义本利之和变量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pt-BR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("Please enter year, capital:"); 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显示用户输入的提示信息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pt-BR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scanf("%d,%lf", &amp;n, &amp;capital);	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输入数据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数据间以逗号分隔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deposit = capital * pow(1+rate, n); 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调用函数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pow()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计算存款利率之和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pt-BR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printf("deposit = %f\n", deposit);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打印按复利计算的存款本利之和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return 0;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程序结构框架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#include &lt;</a:t>
            </a:r>
            <a:r>
              <a:rPr lang="zh-CN" altLang="en-US">
                <a:ea typeface="宋体" panose="02010600030101010101" pitchFamily="2" charset="-122"/>
              </a:rPr>
              <a:t>标准头文件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#include "</a:t>
            </a:r>
            <a:r>
              <a:rPr lang="zh-CN" altLang="en-US">
                <a:ea typeface="宋体" panose="02010600030101010101" pitchFamily="2" charset="-122"/>
              </a:rPr>
              <a:t>用户自定义头文件</a:t>
            </a:r>
            <a:r>
              <a:rPr lang="en-US" altLang="zh-CN">
                <a:ea typeface="宋体" panose="02010600030101010101" pitchFamily="2" charset="-122"/>
              </a:rPr>
              <a:t>"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int main()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局部变量定义语句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可执行语句序列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return 0;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4.2</a:t>
            </a:r>
            <a:r>
              <a:rPr lang="zh-CN" altLang="en-US" dirty="0">
                <a:ea typeface="宋体" panose="02010600030101010101" pitchFamily="2" charset="-122"/>
              </a:rPr>
              <a:t>：从键盘任意输入一个三位数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，要求正确分离出它的个位、十位、百位数，并分别在屏幕上输出。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提示：百位数 </a:t>
            </a:r>
            <a:r>
              <a:rPr lang="en-US" altLang="zh-CN" dirty="0">
                <a:ea typeface="宋体" panose="02010600030101010101" pitchFamily="2" charset="-122"/>
              </a:rPr>
              <a:t>= x / 100;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个位数 </a:t>
            </a:r>
            <a:r>
              <a:rPr lang="en-US" altLang="zh-CN" dirty="0">
                <a:ea typeface="宋体" panose="02010600030101010101" pitchFamily="2" charset="-122"/>
              </a:rPr>
              <a:t>= x % 10;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十位数 </a:t>
            </a:r>
            <a:r>
              <a:rPr lang="en-US" altLang="zh-CN" dirty="0">
                <a:ea typeface="宋体" panose="02010600030101010101" pitchFamily="2" charset="-122"/>
              </a:rPr>
              <a:t>= x / 10 % 10;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404813"/>
            <a:ext cx="10872788" cy="597693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 &lt;stdio.h&gt;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main()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int  x, b0, b1, b2;            			//</a:t>
            </a:r>
            <a:r>
              <a:rPr lang="zh-CN" altLang="en-US">
                <a:ea typeface="宋体" panose="02010600030101010101" pitchFamily="2" charset="-122"/>
              </a:rPr>
              <a:t>变量定义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printf("Please enter an integer x:");	//</a:t>
            </a:r>
            <a:r>
              <a:rPr lang="zh-CN" altLang="en-US">
                <a:ea typeface="宋体" panose="02010600030101010101" pitchFamily="2" charset="-122"/>
              </a:rPr>
              <a:t>提示用户输入一个整数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scanf("%d", &amp;x);               			//</a:t>
            </a:r>
            <a:r>
              <a:rPr lang="zh-CN" altLang="en-US">
                <a:ea typeface="宋体" panose="02010600030101010101" pitchFamily="2" charset="-122"/>
              </a:rPr>
              <a:t>输入一个整数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b2 = x / 100;                    			//</a:t>
            </a:r>
            <a:r>
              <a:rPr lang="zh-CN" altLang="en-US">
                <a:ea typeface="宋体" panose="02010600030101010101" pitchFamily="2" charset="-122"/>
              </a:rPr>
              <a:t>用整除方法计算最高位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b1 = (x - b2 * 100) / 10;   // x / 10 % 10;	//</a:t>
            </a:r>
            <a:r>
              <a:rPr lang="zh-CN" altLang="en-US">
                <a:ea typeface="宋体" panose="02010600030101010101" pitchFamily="2" charset="-122"/>
              </a:rPr>
              <a:t>计算中间位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b0 = x % 10;                   			//</a:t>
            </a:r>
            <a:r>
              <a:rPr lang="zh-CN" altLang="en-US">
                <a:ea typeface="宋体" panose="02010600030101010101" pitchFamily="2" charset="-122"/>
              </a:rPr>
              <a:t>用求余方法计算最低位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printf("bit0=%d, bit1=%d, bit2=%d\n", b0, b1, b2); //</a:t>
            </a:r>
            <a:r>
              <a:rPr lang="zh-CN" altLang="en-US">
                <a:ea typeface="宋体" panose="02010600030101010101" pitchFamily="2" charset="-122"/>
              </a:rPr>
              <a:t>输出结果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return 0;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70063"/>
            <a:ext cx="10363200" cy="4538662"/>
          </a:xfrm>
        </p:spPr>
        <p:txBody>
          <a:bodyPr anchor="ctr"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选择结构也称分支结构，可以用来改变程序的执行顺序。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分支结构又分为单分支选择结构和双分支选择结构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9460" name="组合 6"/>
          <p:cNvGrpSpPr/>
          <p:nvPr/>
        </p:nvGrpSpPr>
        <p:grpSpPr bwMode="auto">
          <a:xfrm>
            <a:off x="1309688" y="2492375"/>
            <a:ext cx="2560637" cy="2449513"/>
            <a:chOff x="1309688" y="2492375"/>
            <a:chExt cx="2560637" cy="2449513"/>
          </a:xfrm>
        </p:grpSpPr>
        <p:sp>
          <p:nvSpPr>
            <p:cNvPr id="4" name="流程图: 决策 3"/>
            <p:cNvSpPr/>
            <p:nvPr/>
          </p:nvSpPr>
          <p:spPr bwMode="auto">
            <a:xfrm>
              <a:off x="1992313" y="2781300"/>
              <a:ext cx="1150937" cy="64770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1309688" y="3716338"/>
              <a:ext cx="1082675" cy="504825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流程图: 过程 5"/>
            <p:cNvSpPr/>
            <p:nvPr/>
          </p:nvSpPr>
          <p:spPr bwMode="auto">
            <a:xfrm>
              <a:off x="2787650" y="3716338"/>
              <a:ext cx="1082675" cy="504825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470" name="连接符: 肘形 7"/>
            <p:cNvCxnSpPr>
              <a:cxnSpLocks noChangeShapeType="1"/>
              <a:stCxn id="4" idx="1"/>
              <a:endCxn id="5" idx="0"/>
            </p:cNvCxnSpPr>
            <p:nvPr/>
          </p:nvCxnSpPr>
          <p:spPr bwMode="auto">
            <a:xfrm rot="10800000" flipV="1">
              <a:off x="1851025" y="3105150"/>
              <a:ext cx="141288" cy="61118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连接符: 肘形 9"/>
            <p:cNvCxnSpPr>
              <a:cxnSpLocks noChangeShapeType="1"/>
              <a:stCxn id="4" idx="3"/>
              <a:endCxn id="6" idx="0"/>
            </p:cNvCxnSpPr>
            <p:nvPr/>
          </p:nvCxnSpPr>
          <p:spPr bwMode="auto">
            <a:xfrm>
              <a:off x="3143250" y="3105150"/>
              <a:ext cx="185738" cy="61118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矩形 10"/>
            <p:cNvSpPr/>
            <p:nvPr/>
          </p:nvSpPr>
          <p:spPr bwMode="auto">
            <a:xfrm>
              <a:off x="1416050" y="2781300"/>
              <a:ext cx="358775" cy="3238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284538" y="2781300"/>
              <a:ext cx="360362" cy="3238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假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474" name="直接箭头连接符 13"/>
            <p:cNvCxnSpPr>
              <a:cxnSpLocks noChangeShapeType="1"/>
              <a:endCxn id="4" idx="0"/>
            </p:cNvCxnSpPr>
            <p:nvPr/>
          </p:nvCxnSpPr>
          <p:spPr bwMode="auto">
            <a:xfrm>
              <a:off x="2566988" y="2492375"/>
              <a:ext cx="0" cy="288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连接符: 肘形 15"/>
            <p:cNvCxnSpPr>
              <a:cxnSpLocks noChangeShapeType="1"/>
              <a:stCxn id="5" idx="2"/>
            </p:cNvCxnSpPr>
            <p:nvPr/>
          </p:nvCxnSpPr>
          <p:spPr bwMode="auto">
            <a:xfrm rot="16200000" flipH="1">
              <a:off x="2028826" y="4043362"/>
              <a:ext cx="360362" cy="7159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连接符: 肘形 17"/>
            <p:cNvCxnSpPr>
              <a:stCxn id="6" idx="2"/>
            </p:cNvCxnSpPr>
            <p:nvPr/>
          </p:nvCxnSpPr>
          <p:spPr bwMode="auto">
            <a:xfrm rot="5400000">
              <a:off x="2587625" y="4200526"/>
              <a:ext cx="720725" cy="762000"/>
            </a:xfrm>
            <a:prstGeom prst="bentConnector2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</p:cxnSp>
        <p:cxnSp>
          <p:nvCxnSpPr>
            <p:cNvPr id="19477" name="连接符: 肘形 19"/>
            <p:cNvCxnSpPr>
              <a:cxnSpLocks noChangeShapeType="1"/>
              <a:stCxn id="6" idx="2"/>
            </p:cNvCxnSpPr>
            <p:nvPr/>
          </p:nvCxnSpPr>
          <p:spPr bwMode="auto">
            <a:xfrm rot="5400000">
              <a:off x="2767807" y="4020344"/>
              <a:ext cx="360362" cy="76200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直接箭头连接符 21"/>
            <p:cNvCxnSpPr>
              <a:cxnSpLocks noChangeShapeType="1"/>
            </p:cNvCxnSpPr>
            <p:nvPr/>
          </p:nvCxnSpPr>
          <p:spPr bwMode="auto">
            <a:xfrm>
              <a:off x="2566988" y="4581525"/>
              <a:ext cx="0" cy="360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1" name="组合 7"/>
          <p:cNvGrpSpPr/>
          <p:nvPr/>
        </p:nvGrpSpPr>
        <p:grpSpPr bwMode="auto">
          <a:xfrm>
            <a:off x="6456363" y="3213100"/>
            <a:ext cx="2808287" cy="1152525"/>
            <a:chOff x="6456363" y="3213100"/>
            <a:chExt cx="2808287" cy="1152525"/>
          </a:xfrm>
        </p:grpSpPr>
        <p:sp>
          <p:nvSpPr>
            <p:cNvPr id="23" name="矩形 22"/>
            <p:cNvSpPr/>
            <p:nvPr/>
          </p:nvSpPr>
          <p:spPr bwMode="auto">
            <a:xfrm>
              <a:off x="6456363" y="3213100"/>
              <a:ext cx="2808287" cy="6111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                             假</a:t>
              </a:r>
              <a:endPara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456363" y="3824288"/>
              <a:ext cx="1401762" cy="5413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858125" y="3824288"/>
              <a:ext cx="1406525" cy="5413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465" name="直接连接符 26"/>
            <p:cNvCxnSpPr>
              <a:cxnSpLocks noChangeShapeType="1"/>
            </p:cNvCxnSpPr>
            <p:nvPr/>
          </p:nvCxnSpPr>
          <p:spPr bwMode="auto">
            <a:xfrm>
              <a:off x="6456363" y="3213100"/>
              <a:ext cx="1401762" cy="6111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6" name="直接连接符 28"/>
            <p:cNvCxnSpPr>
              <a:cxnSpLocks noChangeShapeType="1"/>
            </p:cNvCxnSpPr>
            <p:nvPr/>
          </p:nvCxnSpPr>
          <p:spPr bwMode="auto">
            <a:xfrm flipH="1">
              <a:off x="7858125" y="3213100"/>
              <a:ext cx="1406525" cy="6111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33375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选择结构 </a:t>
            </a:r>
            <a:r>
              <a:rPr lang="en-US" altLang="zh-CN" dirty="0"/>
              <a:t>--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413"/>
            <a:ext cx="10363200" cy="51133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if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    语法：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if (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可执行语句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if (a == 10)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("a equal to 10\n");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或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if (a == 10)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(" a equal to 10\n ");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流程图: 决策 3"/>
          <p:cNvSpPr/>
          <p:nvPr/>
        </p:nvSpPr>
        <p:spPr bwMode="auto">
          <a:xfrm>
            <a:off x="9067800" y="1844675"/>
            <a:ext cx="2149475" cy="64770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9601200" y="2779713"/>
            <a:ext cx="1082675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486" name="连接符: 肘形 7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9998869" y="2636044"/>
            <a:ext cx="287338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9698038" y="2401888"/>
            <a:ext cx="358775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125200" y="1797050"/>
            <a:ext cx="360363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489" name="直接箭头连接符 13"/>
          <p:cNvCxnSpPr>
            <a:cxnSpLocks noChangeShapeType="1"/>
            <a:endCxn id="4" idx="0"/>
          </p:cNvCxnSpPr>
          <p:nvPr/>
        </p:nvCxnSpPr>
        <p:spPr bwMode="auto">
          <a:xfrm>
            <a:off x="10142538" y="1555750"/>
            <a:ext cx="0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连接符: 肘形 17"/>
          <p:cNvCxnSpPr/>
          <p:nvPr/>
        </p:nvCxnSpPr>
        <p:spPr bwMode="auto">
          <a:xfrm rot="5400000">
            <a:off x="10163175" y="3263901"/>
            <a:ext cx="720725" cy="762000"/>
          </a:xfrm>
          <a:prstGeom prst="bentConnector2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</p:cxnSp>
      <p:cxnSp>
        <p:nvCxnSpPr>
          <p:cNvPr id="20491" name="连接符: 肘形 19"/>
          <p:cNvCxnSpPr>
            <a:cxnSpLocks noChangeShapeType="1"/>
            <a:stCxn id="4" idx="3"/>
          </p:cNvCxnSpPr>
          <p:nvPr/>
        </p:nvCxnSpPr>
        <p:spPr bwMode="auto">
          <a:xfrm flipH="1">
            <a:off x="10142538" y="2168525"/>
            <a:ext cx="1074737" cy="1476375"/>
          </a:xfrm>
          <a:prstGeom prst="bentConnector4">
            <a:avLst>
              <a:gd name="adj1" fmla="val -21255"/>
              <a:gd name="adj2" fmla="val 99676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直接箭头连接符 21"/>
          <p:cNvCxnSpPr>
            <a:cxnSpLocks noChangeShapeType="1"/>
            <a:stCxn id="5" idx="2"/>
          </p:cNvCxnSpPr>
          <p:nvPr/>
        </p:nvCxnSpPr>
        <p:spPr bwMode="auto">
          <a:xfrm>
            <a:off x="10142538" y="3284538"/>
            <a:ext cx="0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8759825" y="4581525"/>
            <a:ext cx="2808288" cy="611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                             假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759825" y="5192713"/>
            <a:ext cx="1401763" cy="5413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161588" y="5192713"/>
            <a:ext cx="1406525" cy="5413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496" name="直接连接符 26"/>
          <p:cNvCxnSpPr>
            <a:cxnSpLocks noChangeShapeType="1"/>
          </p:cNvCxnSpPr>
          <p:nvPr/>
        </p:nvCxnSpPr>
        <p:spPr bwMode="auto">
          <a:xfrm>
            <a:off x="8759825" y="4581525"/>
            <a:ext cx="1401763" cy="611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接连接符 28"/>
          <p:cNvCxnSpPr>
            <a:cxnSpLocks noChangeShapeType="1"/>
          </p:cNvCxnSpPr>
          <p:nvPr/>
        </p:nvCxnSpPr>
        <p:spPr bwMode="auto">
          <a:xfrm flipH="1">
            <a:off x="10161588" y="4581525"/>
            <a:ext cx="1406525" cy="611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33375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选择结构 </a:t>
            </a:r>
            <a:r>
              <a:rPr lang="en-US" altLang="zh-CN" dirty="0"/>
              <a:t>--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413"/>
            <a:ext cx="10363200" cy="51133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if-else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语法：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if (</a:t>
            </a:r>
            <a:r>
              <a:rPr lang="zh-CN" altLang="en-US">
                <a:ea typeface="宋体" panose="02010600030101010101" pitchFamily="2" charset="-122"/>
              </a:rPr>
              <a:t>表达式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else            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if (a == 10) printf("a equal to 10\n");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else             printf("a is not equal to 10\n");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1508" name="组合 41"/>
          <p:cNvGrpSpPr/>
          <p:nvPr/>
        </p:nvGrpSpPr>
        <p:grpSpPr bwMode="auto">
          <a:xfrm>
            <a:off x="8169275" y="1593850"/>
            <a:ext cx="3505200" cy="2451100"/>
            <a:chOff x="8169658" y="1593850"/>
            <a:chExt cx="3505493" cy="2451096"/>
          </a:xfrm>
        </p:grpSpPr>
        <p:sp>
          <p:nvSpPr>
            <p:cNvPr id="6" name="流程图: 过程 5"/>
            <p:cNvSpPr/>
            <p:nvPr/>
          </p:nvSpPr>
          <p:spPr bwMode="auto">
            <a:xfrm>
              <a:off x="8169658" y="2816223"/>
              <a:ext cx="1082766" cy="504824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16" name="组合 40"/>
            <p:cNvGrpSpPr/>
            <p:nvPr/>
          </p:nvGrpSpPr>
          <p:grpSpPr bwMode="auto">
            <a:xfrm>
              <a:off x="8690080" y="1593850"/>
              <a:ext cx="2985071" cy="2451096"/>
              <a:chOff x="8690080" y="1593850"/>
              <a:chExt cx="2985071" cy="2451096"/>
            </a:xfrm>
          </p:grpSpPr>
          <p:sp>
            <p:nvSpPr>
              <p:cNvPr id="5" name="流程图: 决策 4"/>
              <p:cNvSpPr/>
              <p:nvPr/>
            </p:nvSpPr>
            <p:spPr bwMode="auto">
              <a:xfrm>
                <a:off x="8939660" y="1882775"/>
                <a:ext cx="1908335" cy="647699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7" rIns="92075" bIns="46037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表达式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 bwMode="auto">
              <a:xfrm>
                <a:off x="10592385" y="2819398"/>
                <a:ext cx="1082766" cy="504824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7" rIns="92075" bIns="46037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语句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1519" name="连接符: 肘形 7"/>
              <p:cNvCxnSpPr>
                <a:cxnSpLocks noChangeShapeType="1"/>
                <a:stCxn id="5" idx="1"/>
                <a:endCxn id="6" idx="0"/>
              </p:cNvCxnSpPr>
              <p:nvPr/>
            </p:nvCxnSpPr>
            <p:spPr bwMode="auto">
              <a:xfrm rot="10800000" flipV="1">
                <a:off x="8710996" y="2206625"/>
                <a:ext cx="228814" cy="609598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0" name="连接符: 肘形 9"/>
              <p:cNvCxnSpPr>
                <a:cxnSpLocks noChangeShapeType="1"/>
                <a:stCxn id="5" idx="3"/>
                <a:endCxn id="7" idx="0"/>
              </p:cNvCxnSpPr>
              <p:nvPr/>
            </p:nvCxnSpPr>
            <p:spPr bwMode="auto">
              <a:xfrm>
                <a:off x="10848528" y="2206625"/>
                <a:ext cx="285286" cy="612770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>
                <a:off x="8690401" y="1866900"/>
                <a:ext cx="358805" cy="3238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7" rIns="92075" bIns="46037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真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10740036" y="1849438"/>
                <a:ext cx="360392" cy="3238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7" rIns="92075" bIns="46037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假</a:t>
                </a:r>
                <a:endPara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1523" name="直接箭头连接符 13"/>
              <p:cNvCxnSpPr>
                <a:cxnSpLocks noChangeShapeType="1"/>
                <a:endCxn id="5" idx="0"/>
              </p:cNvCxnSpPr>
              <p:nvPr/>
            </p:nvCxnSpPr>
            <p:spPr bwMode="auto">
              <a:xfrm>
                <a:off x="9893375" y="1593850"/>
                <a:ext cx="794" cy="28892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4" name="连接符: 肘形 15"/>
              <p:cNvCxnSpPr>
                <a:cxnSpLocks noChangeShapeType="1"/>
              </p:cNvCxnSpPr>
              <p:nvPr/>
            </p:nvCxnSpPr>
            <p:spPr bwMode="auto">
              <a:xfrm>
                <a:off x="8710996" y="3321049"/>
                <a:ext cx="1217419" cy="361951"/>
              </a:xfrm>
              <a:prstGeom prst="bentConnector3">
                <a:avLst>
                  <a:gd name="adj1" fmla="val 708"/>
                </a:avLst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5" name="连接符: 肘形 17"/>
              <p:cNvCxnSpPr/>
              <p:nvPr/>
            </p:nvCxnSpPr>
            <p:spPr bwMode="auto">
              <a:xfrm rot="5400000">
                <a:off x="10392451" y="3303584"/>
                <a:ext cx="720725" cy="762000"/>
              </a:xfrm>
              <a:prstGeom prst="bentConnector2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tailEnd type="triangle" w="med" len="med"/>
                  </a14:hiddenLine>
                </a:ext>
              </a:extLst>
            </p:spPr>
          </p:cxnSp>
          <p:cxnSp>
            <p:nvCxnSpPr>
              <p:cNvPr id="21526" name="连接符: 肘形 19"/>
              <p:cNvCxnSpPr>
                <a:cxnSpLocks noChangeShapeType="1"/>
                <a:stCxn id="7" idx="2"/>
              </p:cNvCxnSpPr>
              <p:nvPr/>
            </p:nvCxnSpPr>
            <p:spPr bwMode="auto">
              <a:xfrm rot="5400000">
                <a:off x="10345714" y="2894900"/>
                <a:ext cx="358780" cy="1217420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7" name="直接箭头连接符 21"/>
              <p:cNvCxnSpPr>
                <a:cxnSpLocks noChangeShapeType="1"/>
              </p:cNvCxnSpPr>
              <p:nvPr/>
            </p:nvCxnSpPr>
            <p:spPr bwMode="auto">
              <a:xfrm>
                <a:off x="9916394" y="3684583"/>
                <a:ext cx="0" cy="36036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1509" name="组合 16"/>
          <p:cNvGrpSpPr/>
          <p:nvPr/>
        </p:nvGrpSpPr>
        <p:grpSpPr bwMode="auto">
          <a:xfrm>
            <a:off x="8515350" y="4652963"/>
            <a:ext cx="2808288" cy="1152525"/>
            <a:chOff x="6456363" y="3213100"/>
            <a:chExt cx="2808287" cy="1152525"/>
          </a:xfrm>
        </p:grpSpPr>
        <p:sp>
          <p:nvSpPr>
            <p:cNvPr id="18" name="矩形 17"/>
            <p:cNvSpPr/>
            <p:nvPr/>
          </p:nvSpPr>
          <p:spPr bwMode="auto">
            <a:xfrm>
              <a:off x="6456363" y="3213100"/>
              <a:ext cx="2808287" cy="6111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表达式</a:t>
              </a:r>
              <a:endPara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                             假</a:t>
              </a:r>
              <a:endPara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456363" y="3824287"/>
              <a:ext cx="1401763" cy="5413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858126" y="3824287"/>
              <a:ext cx="1406524" cy="5413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513" name="直接连接符 26"/>
            <p:cNvCxnSpPr>
              <a:cxnSpLocks noChangeShapeType="1"/>
            </p:cNvCxnSpPr>
            <p:nvPr/>
          </p:nvCxnSpPr>
          <p:spPr bwMode="auto">
            <a:xfrm>
              <a:off x="6456363" y="3213100"/>
              <a:ext cx="1401762" cy="6111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4" name="直接连接符 28"/>
            <p:cNvCxnSpPr>
              <a:cxnSpLocks noChangeShapeType="1"/>
            </p:cNvCxnSpPr>
            <p:nvPr/>
          </p:nvCxnSpPr>
          <p:spPr bwMode="auto">
            <a:xfrm flipH="1">
              <a:off x="7858125" y="3213100"/>
              <a:ext cx="1406525" cy="6111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5175"/>
            <a:ext cx="10363200" cy="5616575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if (a == 10)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printf("a equal to 10\n");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else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printf("a is not equal to 10\n");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选择结构 </a:t>
            </a:r>
            <a:r>
              <a:rPr lang="en-US" altLang="zh-CN" dirty="0"/>
              <a:t>--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if-else </a:t>
            </a:r>
            <a:r>
              <a:rPr lang="en-US" altLang="zh-CN" dirty="0" err="1">
                <a:ea typeface="宋体" panose="02010600030101010101" pitchFamily="2" charset="-122"/>
              </a:rPr>
              <a:t>if-else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语法：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if (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1)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可执行语句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else if (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2)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可执行语句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...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else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可执行语句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3556" name="组合 54"/>
          <p:cNvGrpSpPr/>
          <p:nvPr/>
        </p:nvGrpSpPr>
        <p:grpSpPr bwMode="auto">
          <a:xfrm>
            <a:off x="5413375" y="1770063"/>
            <a:ext cx="5876925" cy="4271962"/>
            <a:chOff x="5412879" y="1770063"/>
            <a:chExt cx="5877250" cy="4272753"/>
          </a:xfrm>
        </p:grpSpPr>
        <p:sp>
          <p:nvSpPr>
            <p:cNvPr id="5" name="流程图: 决策 4"/>
            <p:cNvSpPr/>
            <p:nvPr/>
          </p:nvSpPr>
          <p:spPr bwMode="auto">
            <a:xfrm>
              <a:off x="5412879" y="2059041"/>
              <a:ext cx="2154357" cy="64782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表达式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流程图: 过程 5"/>
            <p:cNvSpPr/>
            <p:nvPr/>
          </p:nvSpPr>
          <p:spPr bwMode="auto">
            <a:xfrm>
              <a:off x="5947897" y="4817039"/>
              <a:ext cx="1082735" cy="50491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7378313" y="4817039"/>
              <a:ext cx="1082735" cy="50491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60" name="连接符: 肘形 7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5400000">
              <a:off x="5434312" y="3761580"/>
              <a:ext cx="2110578" cy="79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连接符: 肘形 9"/>
            <p:cNvCxnSpPr>
              <a:cxnSpLocks noChangeShapeType="1"/>
              <a:stCxn id="5" idx="3"/>
              <a:endCxn id="30" idx="0"/>
            </p:cNvCxnSpPr>
            <p:nvPr/>
          </p:nvCxnSpPr>
          <p:spPr bwMode="auto">
            <a:xfrm>
              <a:off x="7567117" y="2382838"/>
              <a:ext cx="352152" cy="338931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矩形 9"/>
            <p:cNvSpPr/>
            <p:nvPr/>
          </p:nvSpPr>
          <p:spPr bwMode="auto">
            <a:xfrm>
              <a:off x="6035213" y="2706861"/>
              <a:ext cx="358795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538660" y="2022522"/>
              <a:ext cx="360382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假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64" name="直接箭头连接符 13"/>
            <p:cNvCxnSpPr>
              <a:cxnSpLocks noChangeShapeType="1"/>
              <a:endCxn id="5" idx="0"/>
            </p:cNvCxnSpPr>
            <p:nvPr/>
          </p:nvCxnSpPr>
          <p:spPr bwMode="auto">
            <a:xfrm>
              <a:off x="6489204" y="1770063"/>
              <a:ext cx="794" cy="288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连接符: 肘形 15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6667004" y="5144290"/>
              <a:ext cx="360362" cy="7159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连接符: 肘形 17"/>
            <p:cNvCxnSpPr>
              <a:stCxn id="7" idx="2"/>
            </p:cNvCxnSpPr>
            <p:nvPr/>
          </p:nvCxnSpPr>
          <p:spPr bwMode="auto">
            <a:xfrm rot="5400000">
              <a:off x="7177907" y="5301454"/>
              <a:ext cx="720725" cy="762000"/>
            </a:xfrm>
            <a:prstGeom prst="bentConnector2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</p:cxnSp>
        <p:cxnSp>
          <p:nvCxnSpPr>
            <p:cNvPr id="23567" name="连接符: 肘形 19"/>
            <p:cNvCxnSpPr>
              <a:cxnSpLocks noChangeShapeType="1"/>
              <a:stCxn id="7" idx="2"/>
            </p:cNvCxnSpPr>
            <p:nvPr/>
          </p:nvCxnSpPr>
          <p:spPr bwMode="auto">
            <a:xfrm rot="5400000">
              <a:off x="7358089" y="5121272"/>
              <a:ext cx="360362" cy="76200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直接箭头连接符 21"/>
            <p:cNvCxnSpPr>
              <a:cxnSpLocks noChangeShapeType="1"/>
            </p:cNvCxnSpPr>
            <p:nvPr/>
          </p:nvCxnSpPr>
          <p:spPr bwMode="auto">
            <a:xfrm>
              <a:off x="8688288" y="5682453"/>
              <a:ext cx="0" cy="360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流程图: 决策 29"/>
            <p:cNvSpPr/>
            <p:nvPr/>
          </p:nvSpPr>
          <p:spPr bwMode="auto">
            <a:xfrm>
              <a:off x="6841708" y="2721151"/>
              <a:ext cx="2154357" cy="64782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表达式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70" name="直接箭头连接符 32"/>
            <p:cNvCxnSpPr>
              <a:stCxn id="30" idx="2"/>
              <a:endCxn id="7" idx="0"/>
            </p:cNvCxnSpPr>
            <p:nvPr/>
          </p:nvCxnSpPr>
          <p:spPr bwMode="auto">
            <a:xfrm>
              <a:off x="7919269" y="3369469"/>
              <a:ext cx="1" cy="14477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流程图: 过程 34"/>
            <p:cNvSpPr/>
            <p:nvPr/>
          </p:nvSpPr>
          <p:spPr bwMode="auto">
            <a:xfrm>
              <a:off x="8792854" y="4817039"/>
              <a:ext cx="1082735" cy="50491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72" name="连接符: 肘形 9"/>
            <p:cNvCxnSpPr>
              <a:cxnSpLocks noChangeShapeType="1"/>
              <a:endCxn id="40" idx="0"/>
            </p:cNvCxnSpPr>
            <p:nvPr/>
          </p:nvCxnSpPr>
          <p:spPr bwMode="auto">
            <a:xfrm>
              <a:off x="8981879" y="3046015"/>
              <a:ext cx="352152" cy="338931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矩形 36"/>
            <p:cNvSpPr/>
            <p:nvPr/>
          </p:nvSpPr>
          <p:spPr bwMode="auto">
            <a:xfrm>
              <a:off x="8970664" y="2690983"/>
              <a:ext cx="360382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假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74" name="连接符: 肘形 17"/>
            <p:cNvCxnSpPr>
              <a:stCxn id="35" idx="2"/>
            </p:cNvCxnSpPr>
            <p:nvPr/>
          </p:nvCxnSpPr>
          <p:spPr bwMode="auto">
            <a:xfrm rot="5400000">
              <a:off x="8592668" y="5301454"/>
              <a:ext cx="720725" cy="762000"/>
            </a:xfrm>
            <a:prstGeom prst="bentConnector2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</p:cxnSp>
        <p:cxnSp>
          <p:nvCxnSpPr>
            <p:cNvPr id="23575" name="连接符: 肘形 19"/>
            <p:cNvCxnSpPr>
              <a:cxnSpLocks noChangeShapeType="1"/>
              <a:stCxn id="35" idx="2"/>
            </p:cNvCxnSpPr>
            <p:nvPr/>
          </p:nvCxnSpPr>
          <p:spPr bwMode="auto">
            <a:xfrm rot="5400000">
              <a:off x="8446469" y="4794891"/>
              <a:ext cx="360362" cy="141476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流程图: 决策 39"/>
            <p:cNvSpPr/>
            <p:nvPr/>
          </p:nvSpPr>
          <p:spPr bwMode="auto">
            <a:xfrm>
              <a:off x="8256249" y="3384849"/>
              <a:ext cx="2154356" cy="64782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表达式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77" name="直接箭头连接符 40"/>
            <p:cNvCxnSpPr>
              <a:stCxn id="40" idx="2"/>
              <a:endCxn id="35" idx="0"/>
            </p:cNvCxnSpPr>
            <p:nvPr/>
          </p:nvCxnSpPr>
          <p:spPr bwMode="auto">
            <a:xfrm>
              <a:off x="9334031" y="4032646"/>
              <a:ext cx="0" cy="784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43"/>
            <p:cNvSpPr/>
            <p:nvPr/>
          </p:nvSpPr>
          <p:spPr bwMode="auto">
            <a:xfrm>
              <a:off x="7540247" y="3354681"/>
              <a:ext cx="358795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流程图: 过程 44"/>
            <p:cNvSpPr/>
            <p:nvPr/>
          </p:nvSpPr>
          <p:spPr bwMode="auto">
            <a:xfrm>
              <a:off x="10207394" y="4817039"/>
              <a:ext cx="1082735" cy="50491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语句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580" name="连接符: 肘形 9"/>
            <p:cNvCxnSpPr>
              <a:cxnSpLocks noChangeShapeType="1"/>
              <a:endCxn id="45" idx="0"/>
            </p:cNvCxnSpPr>
            <p:nvPr/>
          </p:nvCxnSpPr>
          <p:spPr bwMode="auto">
            <a:xfrm rot="16200000" flipH="1">
              <a:off x="10022957" y="4091431"/>
              <a:ext cx="1114028" cy="337642"/>
            </a:xfrm>
            <a:prstGeom prst="bentConnector3">
              <a:avLst>
                <a:gd name="adj1" fmla="val 412"/>
              </a:avLst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连接符: 肘形 19"/>
            <p:cNvCxnSpPr>
              <a:cxnSpLocks noChangeShapeType="1"/>
            </p:cNvCxnSpPr>
            <p:nvPr/>
          </p:nvCxnSpPr>
          <p:spPr bwMode="auto">
            <a:xfrm rot="5400000">
              <a:off x="9858737" y="4794891"/>
              <a:ext cx="360362" cy="141476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矩形 52"/>
            <p:cNvSpPr/>
            <p:nvPr/>
          </p:nvSpPr>
          <p:spPr bwMode="auto">
            <a:xfrm>
              <a:off x="10385204" y="3354681"/>
              <a:ext cx="360383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假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953200" y="3980272"/>
              <a:ext cx="358795" cy="323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本章学习内容</a:t>
            </a:r>
            <a:endParaRPr lang="zh-CN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25600"/>
            <a:ext cx="8278812" cy="4611688"/>
          </a:xfrm>
        </p:spPr>
        <p:txBody>
          <a:bodyPr/>
          <a:lstStyle/>
          <a:p>
            <a:pPr marL="533400" indent="-533400">
              <a:defRPr/>
            </a:pPr>
            <a:r>
              <a:rPr lang="zh-CN" altLang="en-US" dirty="0">
                <a:ea typeface="宋体" panose="02010600030101010101" pitchFamily="2" charset="-122"/>
              </a:rPr>
              <a:t>算法的描述方法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022350" lvl="1" indent="-457200">
              <a:defRPr/>
            </a:pPr>
            <a:r>
              <a:rPr lang="zh-CN" altLang="en-US" dirty="0">
                <a:ea typeface="宋体" panose="02010600030101010101" pitchFamily="2" charset="-122"/>
              </a:rPr>
              <a:t>常用算法（累加累乘、统计、递推迭代、穷举）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defRPr/>
            </a:pPr>
            <a:r>
              <a:rPr lang="zh-CN" altLang="en-US" dirty="0">
                <a:ea typeface="宋体" panose="02010600030101010101" pitchFamily="2" charset="-122"/>
              </a:rPr>
              <a:t>选择结构及相关控制语句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defRPr/>
            </a:pPr>
            <a:r>
              <a:rPr lang="zh-CN" altLang="en-US" dirty="0">
                <a:ea typeface="宋体" panose="02010600030101010101" pitchFamily="2" charset="-122"/>
              </a:rPr>
              <a:t>循环结构及相关控制语句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defRPr/>
            </a:pPr>
            <a:r>
              <a:rPr lang="zh-CN" altLang="en-US" dirty="0">
                <a:ea typeface="宋体" panose="02010600030101010101" pitchFamily="2" charset="-122"/>
              </a:rPr>
              <a:t>结构化程序设计的基本思想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defRPr/>
            </a:pPr>
            <a:r>
              <a:rPr lang="zh-CN" altLang="en-US" u="sng" dirty="0">
                <a:ea typeface="宋体" panose="02010600030101010101" pitchFamily="2" charset="-122"/>
              </a:rPr>
              <a:t>技巧</a:t>
            </a:r>
            <a:r>
              <a:rPr lang="en-US" altLang="zh-CN" u="sng" dirty="0">
                <a:ea typeface="宋体" panose="02010600030101010101" pitchFamily="2" charset="-122"/>
              </a:rPr>
              <a:t>: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marL="1022350" lvl="1" indent="-457200">
              <a:defRPr/>
            </a:pP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学会采用流程图和伪代码的方式解决算法问题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1022350" lvl="1" indent="-457200">
              <a:defRPr/>
            </a:pP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学会开发包含选择和循环结构的程序</a:t>
            </a:r>
            <a:endParaRPr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注意事项：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多条语句需采用复合语句表示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判断相等采用</a:t>
            </a:r>
            <a:r>
              <a:rPr lang="en-US" altLang="zh-CN">
                <a:ea typeface="宋体" panose="02010600030101010101" pitchFamily="2" charset="-122"/>
              </a:rPr>
              <a:t>==</a:t>
            </a:r>
            <a:r>
              <a:rPr lang="zh-CN" altLang="en-US">
                <a:ea typeface="宋体" panose="02010600030101010101" pitchFamily="2" charset="-122"/>
              </a:rPr>
              <a:t>而不是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设计测试样例测试每一个判断条件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小技巧：变量和常量比较时把常量放关系运算符左边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if (a == 10) </a:t>
            </a:r>
            <a:r>
              <a:rPr lang="zh-CN" altLang="en-US">
                <a:ea typeface="宋体" panose="02010600030101010101" pitchFamily="2" charset="-122"/>
              </a:rPr>
              <a:t>写为 </a:t>
            </a:r>
            <a:r>
              <a:rPr lang="en-US" altLang="zh-CN">
                <a:ea typeface="宋体" panose="02010600030101010101" pitchFamily="2" charset="-122"/>
              </a:rPr>
              <a:t>if (10 == a)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332656"/>
            <a:ext cx="11089232" cy="640871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4.4</a:t>
            </a:r>
            <a:r>
              <a:rPr lang="zh-CN" altLang="en-US" dirty="0">
                <a:ea typeface="宋体" panose="02010600030101010101" pitchFamily="2" charset="-122"/>
              </a:rPr>
              <a:t>：从键盘输入两个数，编程计算并打印两个数中的较大数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main(void)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 a, b;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("Please enter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a,b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:");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it-IT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scanf("%d%d", &amp;a, &amp;b);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(a &gt;= b)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pt-BR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printf("max = %d\n", a);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(a &lt; b)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pt-BR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printf("max = %d\n", b);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return 0;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3375"/>
            <a:ext cx="10363200" cy="6264275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#include  &lt;</a:t>
            </a:r>
            <a:r>
              <a:rPr lang="en-US" altLang="zh-CN" sz="2200" dirty="0" err="1">
                <a:latin typeface="Consolas" panose="020B06090202040302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int main(void)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int  a, b;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("Please enter </a:t>
            </a:r>
            <a:r>
              <a:rPr lang="en-US" altLang="zh-CN" sz="2200" dirty="0" err="1">
                <a:latin typeface="Consolas" panose="020B0609020204030204" pitchFamily="49" charset="0"/>
                <a:ea typeface="宋体" panose="02010600030101010101" pitchFamily="2" charset="-122"/>
              </a:rPr>
              <a:t>a,b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:");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it-IT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scanf("%d%d", &amp;a, &amp;b);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(a &gt;= b)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pt-BR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printf("max = %d\n", a);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(a &lt; b)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pt-BR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printf("max = %d\n", b);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return 0;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813"/>
            <a:ext cx="10363200" cy="6234112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zh-CN" sz="2200">
                <a:ea typeface="宋体" panose="02010600030101010101" pitchFamily="2" charset="-122"/>
              </a:rPr>
              <a:t>#include  &lt;stdio.h&gt;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>
                <a:ea typeface="宋体" panose="02010600030101010101" pitchFamily="2" charset="-122"/>
              </a:rPr>
              <a:t>int main(void)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>
                <a:ea typeface="宋体" panose="02010600030101010101" pitchFamily="2" charset="-122"/>
              </a:rPr>
              <a:t>{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int  a, b;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printf("Please enter a,b:");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it-IT" altLang="zh-CN" sz="2200">
                <a:ea typeface="宋体" panose="02010600030101010101" pitchFamily="2" charset="-122"/>
              </a:rPr>
              <a:t>scanf("%d%d", &amp;a, &amp;b);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</a:rPr>
              <a:t>if (a &gt;= b)</a:t>
            </a:r>
            <a:endParaRPr lang="zh-CN" altLang="en-US" sz="2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{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    </a:t>
            </a:r>
            <a:r>
              <a:rPr lang="pt-BR" altLang="zh-CN" sz="2200">
                <a:ea typeface="宋体" panose="02010600030101010101" pitchFamily="2" charset="-122"/>
              </a:rPr>
              <a:t>printf("max = %d\n", a);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}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</a:rPr>
              <a:t>else</a:t>
            </a:r>
            <a:endParaRPr lang="zh-CN" altLang="en-US" sz="2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{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    </a:t>
            </a:r>
            <a:r>
              <a:rPr lang="pt-BR" altLang="zh-CN" sz="2200">
                <a:ea typeface="宋体" panose="02010600030101010101" pitchFamily="2" charset="-122"/>
              </a:rPr>
              <a:t>printf("max = %d\n", b);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}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sz="2200">
                <a:ea typeface="宋体" panose="02010600030101010101" pitchFamily="2" charset="-122"/>
              </a:rPr>
              <a:t>    </a:t>
            </a:r>
            <a:r>
              <a:rPr lang="en-US" altLang="zh-CN" sz="2200">
                <a:ea typeface="宋体" panose="02010600030101010101" pitchFamily="2" charset="-122"/>
              </a:rPr>
              <a:t>return 0;</a:t>
            </a:r>
            <a:endParaRPr lang="zh-CN" altLang="en-US" sz="220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200">
                <a:ea typeface="宋体" panose="02010600030101010101" pitchFamily="2" charset="-122"/>
              </a:rPr>
              <a:t>}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3375"/>
            <a:ext cx="10363200" cy="6048375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#include  &lt;stdio.h&gt;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int main(void)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int  a, b, max;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printf("Please enter a,b:");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it-IT" altLang="zh-CN">
                <a:ea typeface="宋体" panose="02010600030101010101" pitchFamily="2" charset="-122"/>
              </a:rPr>
              <a:t>scanf("%d%d", &amp;a, &amp;b);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pt-BR" altLang="zh-CN">
                <a:solidFill>
                  <a:srgbClr val="FF0000"/>
                </a:solidFill>
                <a:ea typeface="宋体" panose="02010600030101010101" pitchFamily="2" charset="-122"/>
              </a:rPr>
              <a:t>max = a&gt;=b ? a : b;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pt-BR" altLang="zh-CN">
                <a:ea typeface="宋体" panose="02010600030101010101" pitchFamily="2" charset="-122"/>
              </a:rPr>
              <a:t>printf("max = %d\n", max);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return 0;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语言唯一一个三元运算符（</a:t>
            </a:r>
            <a:r>
              <a:rPr lang="en-US" altLang="zh-CN" dirty="0">
                <a:ea typeface="宋体" panose="02010600030101010101" pitchFamily="2" charset="-122"/>
              </a:rPr>
              <a:t>? :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语法：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表达式</a:t>
            </a:r>
            <a:r>
              <a:rPr lang="en-US" altLang="zh-CN" dirty="0">
                <a:ea typeface="宋体" panose="02010600030101010101" pitchFamily="2" charset="-122"/>
              </a:rPr>
              <a:t>1 ?</a:t>
            </a:r>
            <a:r>
              <a:rPr lang="zh-CN" altLang="en-US" dirty="0">
                <a:ea typeface="宋体" panose="02010600030101010101" pitchFamily="2" charset="-122"/>
              </a:rPr>
              <a:t> 表达式</a:t>
            </a:r>
            <a:r>
              <a:rPr lang="en-US" altLang="zh-CN" dirty="0">
                <a:ea typeface="宋体" panose="02010600030101010101" pitchFamily="2" charset="-122"/>
              </a:rPr>
              <a:t>2 : 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含义：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的值非</a:t>
            </a:r>
            <a:r>
              <a:rPr lang="en-US" altLang="zh-CN" dirty="0">
                <a:ea typeface="宋体" panose="02010600030101010101" pitchFamily="2" charset="-122"/>
              </a:rPr>
              <a:t>0(true)</a:t>
            </a:r>
            <a:r>
              <a:rPr lang="zh-CN" altLang="en-US" dirty="0">
                <a:ea typeface="宋体" panose="02010600030101010101" pitchFamily="2" charset="-122"/>
              </a:rPr>
              <a:t>，则执行表达式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的值；为</a:t>
            </a:r>
            <a:r>
              <a:rPr lang="en-US" altLang="zh-CN" dirty="0">
                <a:ea typeface="宋体" panose="02010600030101010101" pitchFamily="2" charset="-122"/>
              </a:rPr>
              <a:t>0(false)</a:t>
            </a:r>
            <a:r>
              <a:rPr lang="zh-CN" altLang="en-US" dirty="0">
                <a:ea typeface="宋体" panose="02010600030101010101" pitchFamily="2" charset="-122"/>
              </a:rPr>
              <a:t>，则执行表达式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的值。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813"/>
            <a:ext cx="10363200" cy="6048375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score</a:t>
            </a:r>
            <a:r>
              <a:rPr lang="zh-CN" altLang="en-US" dirty="0">
                <a:ea typeface="宋体" panose="02010600030101010101" pitchFamily="2" charset="-122"/>
              </a:rPr>
              <a:t>是你的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语言的考试成绩，现需要把成绩转成五分制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if (score &lt; 0 || score &gt; 100)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错误的成绩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!\n");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else if (score &gt;= 90)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("A\n");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else if (score &gt;= 80)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("B\n");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else if (score &gt;= 70)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("C\n");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else if (score &gt;= 60)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("D\n");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("E\n");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选择结构 </a:t>
            </a:r>
            <a:r>
              <a:rPr lang="en-US" altLang="zh-CN" dirty="0"/>
              <a:t>– </a:t>
            </a:r>
            <a:r>
              <a:rPr lang="zh-CN" altLang="en-US" dirty="0"/>
              <a:t>开关语句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可以实现多个分支，</a:t>
            </a:r>
            <a:r>
              <a:rPr lang="en-US" altLang="zh-CN">
                <a:ea typeface="宋体" panose="02010600030101010101" pitchFamily="2" charset="-122"/>
              </a:rPr>
              <a:t>switch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语法：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switch (</a:t>
            </a:r>
            <a:r>
              <a:rPr lang="zh-CN" altLang="en-US">
                <a:ea typeface="宋体" panose="02010600030101010101" pitchFamily="2" charset="-122"/>
              </a:rPr>
              <a:t>表达式</a:t>
            </a:r>
            <a:r>
              <a:rPr lang="en-US" altLang="zh-CN">
                <a:ea typeface="宋体" panose="02010600030101010101" pitchFamily="2" charset="-122"/>
              </a:rPr>
              <a:t>) {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    case </a:t>
            </a:r>
            <a:r>
              <a:rPr lang="zh-CN" altLang="en-US">
                <a:ea typeface="宋体" panose="02010600030101010101" pitchFamily="2" charset="-122"/>
              </a:rPr>
              <a:t>常量</a:t>
            </a:r>
            <a:r>
              <a:rPr lang="en-US" altLang="zh-CN">
                <a:ea typeface="宋体" panose="02010600030101010101" pitchFamily="2" charset="-122"/>
              </a:rPr>
              <a:t>1: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    case </a:t>
            </a:r>
            <a:r>
              <a:rPr lang="zh-CN" altLang="en-US">
                <a:ea typeface="宋体" panose="02010600030101010101" pitchFamily="2" charset="-122"/>
              </a:rPr>
              <a:t>常量</a:t>
            </a:r>
            <a:r>
              <a:rPr lang="en-US" altLang="zh-CN">
                <a:ea typeface="宋体" panose="02010600030101010101" pitchFamily="2" charset="-122"/>
              </a:rPr>
              <a:t>2: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    ...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    case </a:t>
            </a:r>
            <a:r>
              <a:rPr lang="zh-CN" altLang="en-US">
                <a:ea typeface="宋体" panose="02010600030101010101" pitchFamily="2" charset="-122"/>
              </a:rPr>
              <a:t>常量</a:t>
            </a:r>
            <a:r>
              <a:rPr lang="en-US" altLang="zh-CN">
                <a:ea typeface="宋体" panose="02010600030101010101" pitchFamily="2" charset="-122"/>
              </a:rPr>
              <a:t>n: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    default:       </a:t>
            </a:r>
            <a:r>
              <a:rPr lang="zh-CN" altLang="en-US">
                <a:ea typeface="宋体" panose="02010600030101010101" pitchFamily="2" charset="-122"/>
              </a:rPr>
              <a:t>可执行语句</a:t>
            </a:r>
            <a:r>
              <a:rPr lang="en-US" altLang="zh-CN">
                <a:ea typeface="宋体" panose="02010600030101010101" pitchFamily="2" charset="-122"/>
              </a:rPr>
              <a:t>n+1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}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决策 4"/>
          <p:cNvSpPr/>
          <p:nvPr/>
        </p:nvSpPr>
        <p:spPr bwMode="auto">
          <a:xfrm>
            <a:off x="335360" y="1581944"/>
            <a:ext cx="2154238" cy="64770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p==1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3025379" y="1653315"/>
            <a:ext cx="1082675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3025318" y="2708275"/>
            <a:ext cx="1082675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连接符: 肘形 7"/>
          <p:cNvCxnSpPr>
            <a:cxnSpLocks noChangeShapeType="1"/>
            <a:endCxn id="6" idx="1"/>
          </p:cNvCxnSpPr>
          <p:nvPr/>
        </p:nvCxnSpPr>
        <p:spPr bwMode="auto">
          <a:xfrm flipV="1">
            <a:off x="2495889" y="1905728"/>
            <a:ext cx="529490" cy="6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957660" y="2229644"/>
            <a:ext cx="358775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61023" y="1545431"/>
            <a:ext cx="360362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接箭头连接符 13"/>
          <p:cNvCxnSpPr>
            <a:cxnSpLocks noChangeShapeType="1"/>
            <a:endCxn id="5" idx="0"/>
          </p:cNvCxnSpPr>
          <p:nvPr/>
        </p:nvCxnSpPr>
        <p:spPr bwMode="auto">
          <a:xfrm>
            <a:off x="1411625" y="1293019"/>
            <a:ext cx="794" cy="2888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连接符: 肘形 17"/>
          <p:cNvCxnSpPr>
            <a:stCxn id="7" idx="2"/>
          </p:cNvCxnSpPr>
          <p:nvPr/>
        </p:nvCxnSpPr>
        <p:spPr bwMode="auto">
          <a:xfrm rot="5400000">
            <a:off x="2825109" y="3192279"/>
            <a:ext cx="720727" cy="762368"/>
          </a:xfrm>
          <a:prstGeom prst="bentConnector2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</p:cxnSp>
      <p:cxnSp>
        <p:nvCxnSpPr>
          <p:cNvPr id="16" name="直接箭头连接符 21"/>
          <p:cNvCxnSpPr>
            <a:cxnSpLocks noChangeShapeType="1"/>
            <a:stCxn id="24" idx="3"/>
            <a:endCxn id="19" idx="1"/>
          </p:cNvCxnSpPr>
          <p:nvPr/>
        </p:nvCxnSpPr>
        <p:spPr bwMode="auto">
          <a:xfrm>
            <a:off x="2489598" y="4015581"/>
            <a:ext cx="535720" cy="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流程图: 决策 16"/>
          <p:cNvSpPr/>
          <p:nvPr/>
        </p:nvSpPr>
        <p:spPr bwMode="auto">
          <a:xfrm>
            <a:off x="335360" y="2636837"/>
            <a:ext cx="2154238" cy="64770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p==2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32"/>
          <p:cNvCxnSpPr>
            <a:stCxn id="17" idx="3"/>
            <a:endCxn id="7" idx="1"/>
          </p:cNvCxnSpPr>
          <p:nvPr/>
        </p:nvCxnSpPr>
        <p:spPr bwMode="auto">
          <a:xfrm>
            <a:off x="2489598" y="2960687"/>
            <a:ext cx="535720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流程图: 过程 18"/>
          <p:cNvSpPr/>
          <p:nvPr/>
        </p:nvSpPr>
        <p:spPr bwMode="auto">
          <a:xfrm>
            <a:off x="3025318" y="3763235"/>
            <a:ext cx="1082675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35361" y="3691731"/>
            <a:ext cx="2154237" cy="64770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p==n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接箭头连接符 40"/>
          <p:cNvCxnSpPr>
            <a:stCxn id="17" idx="2"/>
            <a:endCxn id="24" idx="0"/>
          </p:cNvCxnSpPr>
          <p:nvPr/>
        </p:nvCxnSpPr>
        <p:spPr bwMode="auto">
          <a:xfrm>
            <a:off x="1412479" y="3284537"/>
            <a:ext cx="1" cy="4071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2506242" y="2600324"/>
            <a:ext cx="358775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流程图: 过程 26"/>
          <p:cNvSpPr/>
          <p:nvPr/>
        </p:nvSpPr>
        <p:spPr bwMode="auto">
          <a:xfrm>
            <a:off x="761407" y="4771231"/>
            <a:ext cx="1302146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n+1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57660" y="4339431"/>
            <a:ext cx="360363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61023" y="3650058"/>
            <a:ext cx="358775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接箭头连接符 56"/>
          <p:cNvCxnSpPr>
            <a:stCxn id="5" idx="2"/>
            <a:endCxn id="17" idx="0"/>
          </p:cNvCxnSpPr>
          <p:nvPr/>
        </p:nvCxnSpPr>
        <p:spPr bwMode="auto">
          <a:xfrm>
            <a:off x="1412479" y="2229644"/>
            <a:ext cx="0" cy="4071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957660" y="3249613"/>
            <a:ext cx="358775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直接箭头连接符 79"/>
          <p:cNvCxnSpPr>
            <a:stCxn id="24" idx="2"/>
            <a:endCxn id="27" idx="0"/>
          </p:cNvCxnSpPr>
          <p:nvPr/>
        </p:nvCxnSpPr>
        <p:spPr bwMode="auto">
          <a:xfrm>
            <a:off x="1412480" y="4339431"/>
            <a:ext cx="0" cy="431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连接符: 肘形 81"/>
          <p:cNvCxnSpPr>
            <a:stCxn id="6" idx="3"/>
          </p:cNvCxnSpPr>
          <p:nvPr/>
        </p:nvCxnSpPr>
        <p:spPr bwMode="auto">
          <a:xfrm flipH="1">
            <a:off x="1409244" y="1905728"/>
            <a:ext cx="2698810" cy="3659253"/>
          </a:xfrm>
          <a:prstGeom prst="bentConnector4">
            <a:avLst>
              <a:gd name="adj1" fmla="val -31174"/>
              <a:gd name="adj2" fmla="val 1000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/>
          <p:cNvCxnSpPr>
            <a:stCxn id="27" idx="2"/>
          </p:cNvCxnSpPr>
          <p:nvPr/>
        </p:nvCxnSpPr>
        <p:spPr bwMode="auto">
          <a:xfrm>
            <a:off x="1412480" y="5276056"/>
            <a:ext cx="0" cy="612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>
            <a:stCxn id="7" idx="3"/>
          </p:cNvCxnSpPr>
          <p:nvPr/>
        </p:nvCxnSpPr>
        <p:spPr bwMode="auto">
          <a:xfrm flipV="1">
            <a:off x="4107993" y="2960687"/>
            <a:ext cx="835879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接箭头连接符 94"/>
          <p:cNvCxnSpPr>
            <a:stCxn id="19" idx="3"/>
          </p:cNvCxnSpPr>
          <p:nvPr/>
        </p:nvCxnSpPr>
        <p:spPr bwMode="auto">
          <a:xfrm flipV="1">
            <a:off x="4107993" y="4015581"/>
            <a:ext cx="835879" cy="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1496218" y="3292768"/>
            <a:ext cx="762369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0" name="表格 99"/>
          <p:cNvGraphicFramePr>
            <a:graphicFrameLocks noGrp="1"/>
          </p:cNvGraphicFramePr>
          <p:nvPr/>
        </p:nvGraphicFramePr>
        <p:xfrm>
          <a:off x="5434268" y="2035811"/>
          <a:ext cx="6000755" cy="331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151"/>
                <a:gridCol w="1200151"/>
                <a:gridCol w="1200151"/>
                <a:gridCol w="1200151"/>
                <a:gridCol w="1200151"/>
              </a:tblGrid>
              <a:tr h="114273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84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84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语句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语句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语句</a:t>
                      </a:r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语句</a:t>
                      </a:r>
                      <a:r>
                        <a:rPr lang="en-US" altLang="zh-CN" dirty="0"/>
                        <a:t>n+1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2" name="直接连接符 101"/>
          <p:cNvCxnSpPr/>
          <p:nvPr/>
        </p:nvCxnSpPr>
        <p:spPr bwMode="auto">
          <a:xfrm>
            <a:off x="5434207" y="2035811"/>
            <a:ext cx="240025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9034831" y="2035811"/>
            <a:ext cx="2400192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813"/>
            <a:ext cx="10363200" cy="6336555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score</a:t>
            </a:r>
            <a:r>
              <a:rPr lang="zh-CN" altLang="en-US" dirty="0">
                <a:ea typeface="宋体" panose="02010600030101010101" pitchFamily="2" charset="-122"/>
              </a:rPr>
              <a:t>是你的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语言的考试成绩，现需要把成绩转成五分制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if (score &gt;= 0 &amp;&amp; score &lt;= 100)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switch (score / 10)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case 10: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case 9: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("A\n"); break;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case 8: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("B\n"); break;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case 7: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("C\n"); break;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case 6: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("D\n"); break;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default: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("E\n"); break;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错误的成绩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!\n");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计算机解决实际问题需要按一定的步骤来执行，因此我们需要编写正确的程序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语言是一种面向过程的语言，解决问题的方法是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数据结构 </a:t>
            </a:r>
            <a:r>
              <a:rPr lang="en-US" altLang="zh-CN">
                <a:ea typeface="宋体" panose="02010600030101010101" pitchFamily="2" charset="-122"/>
              </a:rPr>
              <a:t>+ </a:t>
            </a:r>
            <a:r>
              <a:rPr lang="zh-CN" altLang="en-US">
                <a:ea typeface="宋体" panose="02010600030101010101" pitchFamily="2" charset="-122"/>
              </a:rPr>
              <a:t>算法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zh-CN" altLang="en-US">
                <a:ea typeface="宋体" panose="02010600030101010101" pitchFamily="2" charset="-122"/>
              </a:rPr>
              <a:t>程序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数据结构：数据的描述和组织形式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算法：对数据处理的方法和步骤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分为数值运算算法和非数值运算算法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如何验证算法的正确性？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①有穷性 ②确定性 ③有效性 ④没有输入或有多个输入 ⑤有一个或多个输出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25600"/>
            <a:ext cx="8278812" cy="4611688"/>
          </a:xfrm>
        </p:spPr>
        <p:txBody>
          <a:bodyPr/>
          <a:lstStyle/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</a:t>
            </a:r>
            <a:r>
              <a:rPr lang="zh-CN" altLang="en-US">
                <a:ea typeface="宋体" panose="02010600030101010101" pitchFamily="2" charset="-122"/>
              </a:rPr>
              <a:t>  计数控制的循环</a:t>
            </a:r>
            <a:endParaRPr lang="zh-CN" altLang="en-US">
              <a:ea typeface="宋体" panose="02010600030101010101" pitchFamily="2" charset="-12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  </a:t>
            </a:r>
            <a:r>
              <a:rPr lang="zh-CN" altLang="en-US">
                <a:ea typeface="宋体" panose="02010600030101010101" pitchFamily="2" charset="-122"/>
              </a:rPr>
              <a:t>条件控制的循环</a:t>
            </a:r>
            <a:endParaRPr lang="zh-CN" altLang="en-US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en-US">
                <a:ea typeface="宋体" panose="02010600030101010101" pitchFamily="2" charset="-122"/>
              </a:rPr>
              <a:t>语句，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en-US">
                <a:ea typeface="宋体" panose="02010600030101010101" pitchFamily="2" charset="-122"/>
              </a:rPr>
              <a:t>语句，</a:t>
            </a:r>
            <a:r>
              <a:rPr lang="en-US" altLang="zh-CN">
                <a:ea typeface="宋体" panose="02010600030101010101" pitchFamily="2" charset="-122"/>
              </a:rPr>
              <a:t>do-while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endParaRPr lang="zh-CN" altLang="en-US">
              <a:ea typeface="宋体" panose="02010600030101010101" pitchFamily="2" charset="-12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continue</a:t>
            </a:r>
            <a:r>
              <a:rPr lang="zh-CN" altLang="en-US">
                <a:ea typeface="宋体" panose="02010600030101010101" pitchFamily="2" charset="-122"/>
              </a:rPr>
              <a:t>语句，</a:t>
            </a:r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endParaRPr lang="zh-CN" altLang="en-US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  </a:t>
            </a:r>
            <a:r>
              <a:rPr lang="zh-CN" altLang="en-US">
                <a:ea typeface="宋体" panose="02010600030101010101" pitchFamily="2" charset="-122"/>
              </a:rPr>
              <a:t>嵌套循环</a:t>
            </a:r>
            <a:endParaRPr lang="zh-CN" altLang="en-US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  </a:t>
            </a:r>
            <a:r>
              <a:rPr lang="zh-CN" altLang="en-US">
                <a:ea typeface="宋体" panose="02010600030101010101" pitchFamily="2" charset="-122"/>
              </a:rPr>
              <a:t>结构化程序设计的基本思想</a:t>
            </a:r>
            <a:endParaRPr lang="zh-CN" altLang="en-US">
              <a:ea typeface="宋体" panose="02010600030101010101" pitchFamily="2" charset="-122"/>
            </a:endParaRPr>
          </a:p>
          <a:p>
            <a:pPr marL="533400" indent="-533400"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  </a:t>
            </a:r>
            <a:r>
              <a:rPr lang="zh-CN" altLang="en-US">
                <a:ea typeface="宋体" panose="02010600030101010101" pitchFamily="2" charset="-122"/>
              </a:rPr>
              <a:t>程序调试与排错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96975"/>
            <a:ext cx="1731962" cy="9144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7751763" y="3103563"/>
            <a:ext cx="2509837" cy="1981200"/>
          </a:xfrm>
          <a:prstGeom prst="wedgeEllipseCallout">
            <a:avLst>
              <a:gd name="adj1" fmla="val -44574"/>
              <a:gd name="adj2" fmla="val 4767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Can you identify the input and output???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2520950" y="1989138"/>
            <a:ext cx="5662613" cy="1079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cs typeface="Times New Roman" panose="02020603050405020304" pitchFamily="18" charset="0"/>
              </a:rPr>
              <a:t>Draw a flowchart for the following problem:</a:t>
            </a:r>
            <a:endParaRPr lang="en-US" altLang="zh-CN" sz="2400" b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读入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个整数，计算并显示它们的和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031" name="Rectangle 7"/>
          <p:cNvSpPr>
            <a:spLocks noChangeArrowheads="1"/>
          </p:cNvSpPr>
          <p:nvPr/>
        </p:nvSpPr>
        <p:spPr bwMode="auto">
          <a:xfrm>
            <a:off x="3575050" y="3429000"/>
            <a:ext cx="3886200" cy="266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Input : 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个整数</a:t>
            </a:r>
            <a:r>
              <a:rPr lang="en-US" altLang="zh-CN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n1, n2, n3, n4, n5 </a:t>
            </a:r>
            <a:endParaRPr lang="en-US" altLang="zh-CN" sz="1800" b="1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Output: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n1, n2, n3, n4, n5</a:t>
            </a:r>
            <a:r>
              <a:rPr lang="zh-CN" altLang="en-US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的和</a:t>
            </a:r>
            <a:endParaRPr lang="zh-CN" altLang="en-US" sz="1800" b="1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Input example: </a:t>
            </a:r>
            <a:r>
              <a:rPr lang="en-US" altLang="zh-CN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	  3   4   5   6</a:t>
            </a:r>
            <a:endParaRPr lang="en-US" altLang="zh-CN" sz="1800" b="1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Output example: </a:t>
            </a:r>
            <a:r>
              <a:rPr lang="en-US" altLang="zh-CN" sz="18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zh-CN" sz="1800" b="1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12" descr="想问题的3D小人图片素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868863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2098675" y="631825"/>
            <a:ext cx="7885113" cy="8524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问题的提出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30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3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3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3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3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  <p:bldP spid="513031" grpId="0" animBg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5591175" y="6251575"/>
            <a:ext cx="1152525" cy="431800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1" name="Line 3"/>
          <p:cNvSpPr>
            <a:spLocks noChangeShapeType="1"/>
          </p:cNvSpPr>
          <p:nvPr/>
        </p:nvSpPr>
        <p:spPr bwMode="auto">
          <a:xfrm>
            <a:off x="6096000" y="23526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2" name="Line 4"/>
          <p:cNvSpPr>
            <a:spLocks noChangeShapeType="1"/>
          </p:cNvSpPr>
          <p:nvPr/>
        </p:nvSpPr>
        <p:spPr bwMode="auto">
          <a:xfrm>
            <a:off x="6096000" y="29622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3" name="Line 5"/>
          <p:cNvSpPr>
            <a:spLocks noChangeShapeType="1"/>
          </p:cNvSpPr>
          <p:nvPr/>
        </p:nvSpPr>
        <p:spPr bwMode="auto">
          <a:xfrm>
            <a:off x="6096000" y="35718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>
            <a:off x="6096000" y="41814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5" name="Line 7"/>
          <p:cNvSpPr>
            <a:spLocks noChangeShapeType="1"/>
          </p:cNvSpPr>
          <p:nvPr/>
        </p:nvSpPr>
        <p:spPr bwMode="auto">
          <a:xfrm>
            <a:off x="6096000" y="47910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6134100" y="55022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6096000" y="17430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6134100" y="6035675"/>
            <a:ext cx="1588" cy="1825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59" name="AutoShape 11"/>
          <p:cNvSpPr>
            <a:spLocks noChangeArrowheads="1"/>
          </p:cNvSpPr>
          <p:nvPr/>
        </p:nvSpPr>
        <p:spPr bwMode="auto">
          <a:xfrm>
            <a:off x="5143500" y="1941513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n1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0" name="AutoShape 12"/>
          <p:cNvSpPr>
            <a:spLocks noChangeArrowheads="1"/>
          </p:cNvSpPr>
          <p:nvPr/>
        </p:nvSpPr>
        <p:spPr bwMode="auto">
          <a:xfrm>
            <a:off x="5143500" y="2551113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n2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auto">
          <a:xfrm>
            <a:off x="5143500" y="3160713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n3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2" name="AutoShape 14"/>
          <p:cNvSpPr>
            <a:spLocks noChangeArrowheads="1"/>
          </p:cNvSpPr>
          <p:nvPr/>
        </p:nvSpPr>
        <p:spPr bwMode="auto">
          <a:xfrm>
            <a:off x="5143500" y="3770313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n4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3" name="AutoShape 15"/>
          <p:cNvSpPr>
            <a:spLocks noChangeArrowheads="1"/>
          </p:cNvSpPr>
          <p:nvPr/>
        </p:nvSpPr>
        <p:spPr bwMode="auto">
          <a:xfrm>
            <a:off x="5143500" y="4379913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n5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4" name="AutoShape 16"/>
          <p:cNvSpPr>
            <a:spLocks noChangeArrowheads="1"/>
          </p:cNvSpPr>
          <p:nvPr/>
        </p:nvSpPr>
        <p:spPr bwMode="auto">
          <a:xfrm>
            <a:off x="5143500" y="5730875"/>
            <a:ext cx="1971675" cy="304800"/>
          </a:xfrm>
          <a:prstGeom prst="parallelogram">
            <a:avLst>
              <a:gd name="adj" fmla="val 161719"/>
            </a:avLst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sum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65" name="Rectangle 17"/>
          <p:cNvSpPr>
            <a:spLocks noChangeArrowheads="1"/>
          </p:cNvSpPr>
          <p:nvPr/>
        </p:nvSpPr>
        <p:spPr bwMode="auto">
          <a:xfrm>
            <a:off x="4511675" y="4968875"/>
            <a:ext cx="3168650" cy="482600"/>
          </a:xfrm>
          <a:prstGeom prst="rect">
            <a:avLst/>
          </a:prstGeom>
          <a:solidFill>
            <a:srgbClr val="33CCCC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← n1+n2+n3+n4+n5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711825" y="1252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7924800" y="1692275"/>
            <a:ext cx="1600200" cy="533400"/>
            <a:chOff x="4032" y="960"/>
            <a:chExt cx="1008" cy="336"/>
          </a:xfrm>
        </p:grpSpPr>
        <p:sp>
          <p:nvSpPr>
            <p:cNvPr id="514068" name="Rectangle 20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06" name="Text Box 21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4070" name="Rectangle 22"/>
          <p:cNvSpPr>
            <a:spLocks noChangeArrowheads="1"/>
          </p:cNvSpPr>
          <p:nvPr/>
        </p:nvSpPr>
        <p:spPr bwMode="auto">
          <a:xfrm>
            <a:off x="2039938" y="1412875"/>
            <a:ext cx="2687637" cy="795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cs typeface="Arial" panose="020B0604020202020204" pitchFamily="34" charset="0"/>
              </a:rPr>
              <a:t>假定输入以下数值</a:t>
            </a:r>
            <a:r>
              <a:rPr lang="en-US" altLang="zh-CN" sz="2000">
                <a:solidFill>
                  <a:schemeClr val="tx2"/>
                </a:solidFill>
                <a:cs typeface="Arial" panose="020B0604020202020204" pitchFamily="34" charset="0"/>
              </a:rPr>
              <a:t>:</a:t>
            </a:r>
            <a:endParaRPr lang="en-US" altLang="zh-CN" sz="200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2  3  4  5  6</a:t>
            </a:r>
            <a:endParaRPr lang="en-US" altLang="zh-CN" sz="200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7924800" y="2378075"/>
            <a:ext cx="1600200" cy="533400"/>
            <a:chOff x="4032" y="960"/>
            <a:chExt cx="1008" cy="336"/>
          </a:xfrm>
        </p:grpSpPr>
        <p:sp>
          <p:nvSpPr>
            <p:cNvPr id="514072" name="Rectangle 24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04" name="Text Box 25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 bwMode="auto">
          <a:xfrm>
            <a:off x="7924800" y="3063875"/>
            <a:ext cx="1600200" cy="533400"/>
            <a:chOff x="4032" y="960"/>
            <a:chExt cx="1008" cy="336"/>
          </a:xfrm>
        </p:grpSpPr>
        <p:sp>
          <p:nvSpPr>
            <p:cNvPr id="514075" name="Rectangle 27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02" name="Text Box 28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7924800" y="3749675"/>
            <a:ext cx="1600200" cy="533400"/>
            <a:chOff x="4032" y="960"/>
            <a:chExt cx="1008" cy="336"/>
          </a:xfrm>
        </p:grpSpPr>
        <p:sp>
          <p:nvSpPr>
            <p:cNvPr id="514078" name="Rectangle 30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00" name="Text Box 31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7924800" y="4435475"/>
            <a:ext cx="1600200" cy="533400"/>
            <a:chOff x="4032" y="960"/>
            <a:chExt cx="1008" cy="336"/>
          </a:xfrm>
        </p:grpSpPr>
        <p:sp>
          <p:nvSpPr>
            <p:cNvPr id="514081" name="Rectangle 33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defRPr sz="360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n5</a:t>
              </a:r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35"/>
          <p:cNvGrpSpPr/>
          <p:nvPr/>
        </p:nvGrpSpPr>
        <p:grpSpPr bwMode="auto">
          <a:xfrm>
            <a:off x="7875588" y="5121275"/>
            <a:ext cx="1676400" cy="566738"/>
            <a:chOff x="4032" y="960"/>
            <a:chExt cx="1008" cy="336"/>
          </a:xfrm>
        </p:grpSpPr>
        <p:sp>
          <p:nvSpPr>
            <p:cNvPr id="514084" name="Rectangle 36"/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96" name="Text Box 37"/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4086" name="Oval 38"/>
          <p:cNvSpPr>
            <a:spLocks noChangeArrowheads="1"/>
          </p:cNvSpPr>
          <p:nvPr/>
        </p:nvSpPr>
        <p:spPr bwMode="auto">
          <a:xfrm>
            <a:off x="5676900" y="6264275"/>
            <a:ext cx="876300" cy="407988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med"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87" name="Text Box 39"/>
          <p:cNvSpPr txBox="1">
            <a:spLocks noChangeArrowheads="1"/>
          </p:cNvSpPr>
          <p:nvPr/>
        </p:nvSpPr>
        <p:spPr bwMode="auto">
          <a:xfrm>
            <a:off x="1976438" y="2589213"/>
            <a:ext cx="2438400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如果不用循环来实现，我们需要使用</a:t>
            </a:r>
            <a:r>
              <a:rPr lang="en-US" altLang="zh-CN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个变量</a:t>
            </a:r>
            <a:endParaRPr lang="en-US" altLang="zh-CN" sz="18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88" name="AutoShape 40"/>
          <p:cNvSpPr>
            <a:spLocks noChangeArrowheads="1"/>
          </p:cNvSpPr>
          <p:nvPr/>
        </p:nvSpPr>
        <p:spPr bwMode="auto">
          <a:xfrm>
            <a:off x="5519738" y="1196975"/>
            <a:ext cx="1152525" cy="431800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89" name="Oval 41"/>
          <p:cNvSpPr>
            <a:spLocks noChangeArrowheads="1"/>
          </p:cNvSpPr>
          <p:nvPr/>
        </p:nvSpPr>
        <p:spPr bwMode="auto">
          <a:xfrm>
            <a:off x="5638800" y="1208088"/>
            <a:ext cx="876300" cy="407987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med"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2098675" y="333375"/>
            <a:ext cx="7885113" cy="8524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问题的提出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140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140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140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14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140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4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140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514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140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14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14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 animBg="1"/>
      <p:bldP spid="514060" grpId="0" animBg="1"/>
      <p:bldP spid="514061" grpId="0" animBg="1"/>
      <p:bldP spid="514062" grpId="0" animBg="1"/>
      <p:bldP spid="514063" grpId="0" animBg="1"/>
      <p:bldP spid="514064" grpId="0" animBg="1"/>
      <p:bldP spid="514065" grpId="0" animBg="1"/>
      <p:bldP spid="514070" grpId="0" animBg="1"/>
      <p:bldP spid="514086" grpId="0" animBg="1"/>
      <p:bldP spid="514087" grpId="0" animBg="1"/>
      <p:bldP spid="514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04813"/>
            <a:ext cx="7766050" cy="1155700"/>
          </a:xfrm>
          <a:effectLst/>
        </p:spPr>
        <p:txBody>
          <a:bodyPr tIns="46038" bIns="46038"/>
          <a:lstStyle/>
          <a:p>
            <a:pPr>
              <a:defRPr/>
            </a:pPr>
            <a:r>
              <a:rPr lang="zh-CN" altLang="en-US" dirty="0"/>
              <a:t>循环控制结构与循环语句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240463" y="3357563"/>
            <a:ext cx="4125912" cy="2798762"/>
            <a:chOff x="2784" y="1296"/>
            <a:chExt cx="2599" cy="1763"/>
          </a:xfrm>
        </p:grpSpPr>
        <p:sp>
          <p:nvSpPr>
            <p:cNvPr id="509956" name="Line 4"/>
            <p:cNvSpPr>
              <a:spLocks noChangeShapeType="1"/>
            </p:cNvSpPr>
            <p:nvPr/>
          </p:nvSpPr>
          <p:spPr bwMode="auto">
            <a:xfrm>
              <a:off x="2784" y="1296"/>
              <a:ext cx="1392" cy="912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57" name="Text Box 5"/>
            <p:cNvSpPr txBox="1">
              <a:spLocks noChangeArrowheads="1"/>
            </p:cNvSpPr>
            <p:nvPr/>
          </p:nvSpPr>
          <p:spPr bwMode="auto">
            <a:xfrm>
              <a:off x="4234" y="2194"/>
              <a:ext cx="1149" cy="8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标记控制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Sentinel </a:t>
              </a: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Controlled</a:t>
              </a: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4872038" y="2420938"/>
            <a:ext cx="3178175" cy="4089400"/>
            <a:chOff x="2064" y="1296"/>
            <a:chExt cx="2002" cy="2576"/>
          </a:xfrm>
        </p:grpSpPr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2784" y="1296"/>
              <a:ext cx="0" cy="1440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2064" y="2738"/>
              <a:ext cx="2002" cy="1134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计数控制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800" b="1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Counter Controlled</a:t>
              </a: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eaLnBrk="1" hangingPunct="1">
                <a:buFontTx/>
                <a:buChar char="•"/>
                <a:defRPr/>
              </a:pPr>
              <a:r>
                <a:rPr lang="en-US" altLang="zh-CN" sz="2800">
                  <a:solidFill>
                    <a:srgbClr val="9B098D"/>
                  </a:solidFill>
                  <a:cs typeface="Arial" panose="020B0604020202020204" pitchFamily="34" charset="0"/>
                </a:rPr>
                <a:t>1, 2, 3, 4, …</a:t>
              </a:r>
              <a:endParaRPr lang="en-US" altLang="zh-CN" sz="2800">
                <a:solidFill>
                  <a:srgbClr val="9B098D"/>
                </a:solidFill>
                <a:cs typeface="Arial" panose="020B0604020202020204" pitchFamily="34" charset="0"/>
              </a:endParaRPr>
            </a:p>
            <a:p>
              <a:pPr eaLnBrk="1" hangingPunct="1">
                <a:buFontTx/>
                <a:buChar char="•"/>
                <a:defRPr/>
              </a:pPr>
              <a:r>
                <a:rPr lang="en-US" altLang="zh-CN" sz="2800">
                  <a:solidFill>
                    <a:srgbClr val="9B098D"/>
                  </a:solidFill>
                  <a:cs typeface="Arial" panose="020B0604020202020204" pitchFamily="34" charset="0"/>
                </a:rPr>
                <a:t>…, 4, 3, 2, 1</a:t>
              </a:r>
              <a:endParaRPr lang="en-US" altLang="zh-CN" sz="2800">
                <a:solidFill>
                  <a:srgbClr val="9B098D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2073275" y="3357563"/>
            <a:ext cx="4022725" cy="2951162"/>
            <a:chOff x="250" y="1296"/>
            <a:chExt cx="2534" cy="1859"/>
          </a:xfrm>
        </p:grpSpPr>
        <p:sp>
          <p:nvSpPr>
            <p:cNvPr id="509962" name="Line 10"/>
            <p:cNvSpPr>
              <a:spLocks noChangeShapeType="1"/>
            </p:cNvSpPr>
            <p:nvPr/>
          </p:nvSpPr>
          <p:spPr bwMode="auto">
            <a:xfrm flipH="1">
              <a:off x="1344" y="1296"/>
              <a:ext cx="1440" cy="1008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3" name="Text Box 11"/>
            <p:cNvSpPr txBox="1">
              <a:spLocks noChangeArrowheads="1"/>
            </p:cNvSpPr>
            <p:nvPr/>
          </p:nvSpPr>
          <p:spPr bwMode="auto">
            <a:xfrm>
              <a:off x="250" y="2290"/>
              <a:ext cx="1149" cy="8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条件控制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Condition </a:t>
              </a: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Controlled</a:t>
              </a: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7894" name="Object 12"/>
          <p:cNvGraphicFramePr>
            <a:graphicFrameLocks noChangeAspect="1"/>
          </p:cNvGraphicFramePr>
          <p:nvPr/>
        </p:nvGraphicFramePr>
        <p:xfrm>
          <a:off x="4224338" y="1998663"/>
          <a:ext cx="41751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Visio" r:id="rId1" imgW="7277100" imgH="3676650" progId="Visio.Drawing.11">
                  <p:embed/>
                </p:oleObj>
              </mc:Choice>
              <mc:Fallback>
                <p:oleObj name="Visio" r:id="rId1" imgW="7277100" imgH="367665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998663"/>
                        <a:ext cx="41751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9965" name="Picture 13" descr="ofmvzgmv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1946275"/>
            <a:ext cx="7921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9966" name="Picture 14" descr="knohvzrw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1557338"/>
            <a:ext cx="688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1992313" y="1196975"/>
            <a:ext cx="70866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85000"/>
              </a:lnSpc>
              <a:defRPr/>
            </a:pPr>
            <a:r>
              <a:rPr lang="zh-CN" altLang="en-US" sz="2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如何控制循环</a:t>
            </a:r>
            <a:r>
              <a:rPr lang="en-US" altLang="zh-CN" sz="2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zh-CN" sz="28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0.0507 C 0.01336 0.05116 0.06996 0.05023 0.09357 0.0507 C 0.11736 0.05116 0.11163 0.04954 0.12222 0.05371 C 0.13264 0.05787 0.14809 0.06551 0.15711 0.07593 C 0.16632 0.08658 0.17291 0.10509 0.17656 0.11759 C 0.18038 0.13033 0.18038 0.13982 0.17934 0.15185 C 0.1783 0.16389 0.17482 0.1794 0.17014 0.19051 C 0.16545 0.20162 0.15833 0.21158 0.15069 0.21898 C 0.14288 0.22639 0.13194 0.23172 0.12343 0.23519 C 0.11493 0.23866 0.14409 0.23912 0.1 0.23982 C 0.05607 0.24051 -0.09358 0.24236 -0.14115 0.23982 C -0.18872 0.23727 -0.17466 0.23241 -0.18577 0.22431 C -0.19705 0.21597 -0.20295 0.20301 -0.20868 0.19051 C -0.21441 0.17778 -0.21945 0.16343 -0.22032 0.14884 C -0.22118 0.13426 -0.21875 0.11574 -0.21372 0.10301 C -0.20886 0.09005 -0.19966 0.07986 -0.19045 0.07153 C -0.18143 0.06297 -0.17275 0.05602 -0.15938 0.05209 C -0.14584 0.04838 -0.13368 0.04838 -0.11007 0.04769 C -0.08629 0.04722 -0.05452 0.05023 -0.02049 0.0507 Z " pathEditMode="fixed" rAng="0" ptsTypes="aaaaaaaaaaaaaaaaaaa">
                                      <p:cBhvr>
                                        <p:cTn id="13" dur="10000" fill="hold"/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1 0.02129 C 0.02482 0.02083 0.1658 0.01967 0.20955 0.02129 C 0.2533 0.02315 0.23472 0.02569 0.24427 0.03217 C 0.25382 0.03866 0.26093 0.04954 0.26753 0.05995 C 0.2743 0.07014 0.28107 0.07801 0.2842 0.09398 C 0.2875 0.10972 0.29045 0.13866 0.2868 0.15555 C 0.28333 0.17245 0.27396 0.18634 0.26371 0.19583 C 0.2533 0.20555 0.24201 0.20856 0.22465 0.21296 C 0.20798 0.21713 0.18264 0.21991 0.16198 0.2206 C 0.14114 0.22153 0.12639 0.21805 0.10017 0.21759 C 0.07396 0.21713 0.02847 0.21759 0.00486 0.21759 C -0.01858 0.21759 -0.02847 0.22014 -0.0415 0.21759 C -0.05434 0.21504 -0.06389 0.20903 -0.0724 0.20208 C -0.08091 0.19514 -0.08716 0.18565 -0.09288 0.17592 C -0.09879 0.16597 -0.10434 0.15532 -0.10712 0.14329 C -0.1099 0.13125 -0.11111 0.11713 -0.10972 0.10324 C -0.10834 0.08912 -0.10538 0.07153 -0.09809 0.05995 C -0.0908 0.04838 -0.07396 0.03935 -0.0658 0.03356 C -0.05782 0.02754 -0.05747 0.02639 -0.04913 0.0243 C -0.0408 0.02222 -0.06146 0.02176 -0.01841 0.02129 Z " pathEditMode="fixed" rAng="0" ptsTypes="aaaaaaaaaaaaaaaaaaaa">
                                      <p:cBhvr>
                                        <p:cTn id="15" dur="100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3359150" y="1238250"/>
            <a:ext cx="3311525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 ← 1, sum ← 0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76" name="AutoShape 4"/>
          <p:cNvSpPr>
            <a:spLocks noChangeArrowheads="1"/>
          </p:cNvSpPr>
          <p:nvPr/>
        </p:nvSpPr>
        <p:spPr bwMode="auto">
          <a:xfrm>
            <a:off x="4125913" y="2065338"/>
            <a:ext cx="1782762" cy="936625"/>
          </a:xfrm>
          <a:prstGeom prst="diamond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counter&lt;6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5029200" y="857250"/>
            <a:ext cx="1588" cy="3746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78" name="Line 6"/>
          <p:cNvSpPr>
            <a:spLocks noChangeShapeType="1"/>
          </p:cNvSpPr>
          <p:nvPr/>
        </p:nvSpPr>
        <p:spPr bwMode="auto">
          <a:xfrm>
            <a:off x="5029200" y="1695450"/>
            <a:ext cx="1588" cy="3746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3373438" y="4057650"/>
            <a:ext cx="3313112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← sum + n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80" name="Line 8"/>
          <p:cNvSpPr>
            <a:spLocks noChangeShapeType="1"/>
          </p:cNvSpPr>
          <p:nvPr/>
        </p:nvSpPr>
        <p:spPr bwMode="auto">
          <a:xfrm flipV="1">
            <a:off x="5867400" y="2533650"/>
            <a:ext cx="1447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6019800" y="2205038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altLang="zh-CN" sz="18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4375150" y="283845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cs typeface="Arial" panose="020B0604020202020204" pitchFamily="34" charset="0"/>
              </a:rPr>
              <a:t>true</a:t>
            </a:r>
            <a:endParaRPr lang="en-US" altLang="zh-CN" sz="2400">
              <a:solidFill>
                <a:srgbClr val="A01304"/>
              </a:solidFill>
              <a:cs typeface="Arial" panose="020B0604020202020204" pitchFamily="34" charset="0"/>
            </a:endParaRPr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3733800" y="4927600"/>
            <a:ext cx="2741613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counter++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84" name="Line 12"/>
          <p:cNvSpPr>
            <a:spLocks noChangeShapeType="1"/>
          </p:cNvSpPr>
          <p:nvPr/>
        </p:nvSpPr>
        <p:spPr bwMode="auto">
          <a:xfrm>
            <a:off x="5029200" y="4537075"/>
            <a:ext cx="1588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3124200" y="2533650"/>
            <a:ext cx="1004888" cy="2590800"/>
            <a:chOff x="1440" y="1392"/>
            <a:chExt cx="633" cy="1248"/>
          </a:xfrm>
        </p:grpSpPr>
        <p:sp>
          <p:nvSpPr>
            <p:cNvPr id="515086" name="Line 14"/>
            <p:cNvSpPr>
              <a:spLocks noChangeShapeType="1"/>
            </p:cNvSpPr>
            <p:nvPr/>
          </p:nvSpPr>
          <p:spPr bwMode="auto">
            <a:xfrm flipH="1">
              <a:off x="1440" y="2640"/>
              <a:ext cx="3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124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440" y="1392"/>
              <a:ext cx="6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5089" name="Line 17"/>
          <p:cNvSpPr>
            <a:spLocks noChangeShapeType="1"/>
          </p:cNvSpPr>
          <p:nvPr/>
        </p:nvSpPr>
        <p:spPr bwMode="auto">
          <a:xfrm>
            <a:off x="7315200" y="2533650"/>
            <a:ext cx="0" cy="3276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>
            <a:off x="5791200" y="5810250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>
            <a:off x="5029200" y="6038850"/>
            <a:ext cx="1588" cy="2381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4038600" y="5581650"/>
            <a:ext cx="1828800" cy="457200"/>
          </a:xfrm>
          <a:prstGeom prst="parallelogram">
            <a:avLst>
              <a:gd name="adj" fmla="val 100000"/>
            </a:avLst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sum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94" name="AutoShape 22"/>
          <p:cNvSpPr>
            <a:spLocks noChangeArrowheads="1"/>
          </p:cNvSpPr>
          <p:nvPr/>
        </p:nvSpPr>
        <p:spPr bwMode="auto">
          <a:xfrm>
            <a:off x="4114800" y="3295650"/>
            <a:ext cx="1828800" cy="457200"/>
          </a:xfrm>
          <a:prstGeom prst="parallelogram">
            <a:avLst>
              <a:gd name="adj" fmla="val 100000"/>
            </a:avLst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95" name="Line 23"/>
          <p:cNvSpPr>
            <a:spLocks noChangeShapeType="1"/>
          </p:cNvSpPr>
          <p:nvPr/>
        </p:nvSpPr>
        <p:spPr bwMode="auto">
          <a:xfrm>
            <a:off x="5029200" y="2990850"/>
            <a:ext cx="1588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96" name="Line 24"/>
          <p:cNvSpPr>
            <a:spLocks noChangeShapeType="1"/>
          </p:cNvSpPr>
          <p:nvPr/>
        </p:nvSpPr>
        <p:spPr bwMode="auto">
          <a:xfrm>
            <a:off x="5029200" y="3752850"/>
            <a:ext cx="1588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97" name="Rectangle 25"/>
          <p:cNvSpPr>
            <a:spLocks noChangeArrowheads="1"/>
          </p:cNvSpPr>
          <p:nvPr/>
        </p:nvSpPr>
        <p:spPr bwMode="auto">
          <a:xfrm>
            <a:off x="8077200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98" name="Text Box 26"/>
          <p:cNvSpPr txBox="1">
            <a:spLocks noChangeArrowheads="1"/>
          </p:cNvSpPr>
          <p:nvPr/>
        </p:nvSpPr>
        <p:spPr bwMode="auto">
          <a:xfrm>
            <a:off x="6888163" y="1520825"/>
            <a:ext cx="1112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endParaRPr lang="en-US" altLang="zh-CN" sz="18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99" name="Text Box 27"/>
          <p:cNvSpPr txBox="1">
            <a:spLocks noChangeArrowheads="1"/>
          </p:cNvSpPr>
          <p:nvPr/>
        </p:nvSpPr>
        <p:spPr bwMode="auto">
          <a:xfrm>
            <a:off x="7315200" y="19780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en-US" altLang="zh-CN" sz="18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0" name="Rectangle 28"/>
          <p:cNvSpPr>
            <a:spLocks noChangeArrowheads="1"/>
          </p:cNvSpPr>
          <p:nvPr/>
        </p:nvSpPr>
        <p:spPr bwMode="auto">
          <a:xfrm>
            <a:off x="8077200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762000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 6	true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2" name="Rectangle 30"/>
          <p:cNvSpPr>
            <a:spLocks noChangeArrowheads="1"/>
          </p:cNvSpPr>
          <p:nvPr/>
        </p:nvSpPr>
        <p:spPr bwMode="auto">
          <a:xfrm>
            <a:off x="8132763" y="3213100"/>
            <a:ext cx="838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675563" y="32893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0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4" name="Text Box 32"/>
          <p:cNvSpPr txBox="1">
            <a:spLocks noChangeArrowheads="1"/>
          </p:cNvSpPr>
          <p:nvPr/>
        </p:nvSpPr>
        <p:spPr bwMode="auto">
          <a:xfrm>
            <a:off x="8915400" y="19780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+ 2</a:t>
            </a:r>
            <a:endParaRPr lang="en-US" altLang="zh-CN" sz="18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5" name="Line 33"/>
          <p:cNvSpPr>
            <a:spLocks noChangeShapeType="1"/>
          </p:cNvSpPr>
          <p:nvPr/>
        </p:nvSpPr>
        <p:spPr bwMode="auto">
          <a:xfrm flipH="1">
            <a:off x="9601200" y="2206625"/>
            <a:ext cx="838200" cy="0"/>
          </a:xfrm>
          <a:prstGeom prst="line">
            <a:avLst/>
          </a:prstGeom>
          <a:noFill/>
          <a:ln w="31750">
            <a:solidFill>
              <a:srgbClr val="003366"/>
            </a:solidFill>
            <a:round/>
            <a:tailEnd type="triangle" w="lg" len="med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106" name="Rectangle 34"/>
          <p:cNvSpPr>
            <a:spLocks noChangeArrowheads="1"/>
          </p:cNvSpPr>
          <p:nvPr/>
        </p:nvSpPr>
        <p:spPr bwMode="auto">
          <a:xfrm>
            <a:off x="8081963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7" name="Line 35"/>
          <p:cNvSpPr>
            <a:spLocks noChangeShapeType="1"/>
          </p:cNvSpPr>
          <p:nvPr/>
        </p:nvSpPr>
        <p:spPr bwMode="auto">
          <a:xfrm flipH="1">
            <a:off x="9601200" y="1673225"/>
            <a:ext cx="838200" cy="0"/>
          </a:xfrm>
          <a:prstGeom prst="line">
            <a:avLst/>
          </a:prstGeom>
          <a:noFill/>
          <a:ln w="31750">
            <a:solidFill>
              <a:srgbClr val="003366"/>
            </a:solidFill>
            <a:round/>
            <a:tailEnd type="triangle" w="lg" len="med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108" name="Rectangle 36"/>
          <p:cNvSpPr>
            <a:spLocks noChangeArrowheads="1"/>
          </p:cNvSpPr>
          <p:nvPr/>
        </p:nvSpPr>
        <p:spPr bwMode="auto">
          <a:xfrm>
            <a:off x="8081963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09" name="Text Box 37"/>
          <p:cNvSpPr txBox="1">
            <a:spLocks noChangeArrowheads="1"/>
          </p:cNvSpPr>
          <p:nvPr/>
        </p:nvSpPr>
        <p:spPr bwMode="auto">
          <a:xfrm>
            <a:off x="762000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 6	true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0" name="Rectangle 38"/>
          <p:cNvSpPr>
            <a:spLocks noChangeArrowheads="1"/>
          </p:cNvSpPr>
          <p:nvPr/>
        </p:nvSpPr>
        <p:spPr bwMode="auto">
          <a:xfrm>
            <a:off x="8132763" y="3213100"/>
            <a:ext cx="838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9601200" y="2206625"/>
            <a:ext cx="838200" cy="0"/>
          </a:xfrm>
          <a:prstGeom prst="line">
            <a:avLst/>
          </a:prstGeom>
          <a:noFill/>
          <a:ln w="31750">
            <a:solidFill>
              <a:srgbClr val="003366"/>
            </a:solidFill>
            <a:round/>
            <a:tailEnd type="triangle" w="lg" len="med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8915400" y="197802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+ 3</a:t>
            </a:r>
            <a:endParaRPr lang="en-US" altLang="zh-CN" sz="18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3" name="Rectangle 41"/>
          <p:cNvSpPr>
            <a:spLocks noChangeArrowheads="1"/>
          </p:cNvSpPr>
          <p:nvPr/>
        </p:nvSpPr>
        <p:spPr bwMode="auto">
          <a:xfrm>
            <a:off x="8081963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4" name="Line 42"/>
          <p:cNvSpPr>
            <a:spLocks noChangeShapeType="1"/>
          </p:cNvSpPr>
          <p:nvPr/>
        </p:nvSpPr>
        <p:spPr bwMode="auto">
          <a:xfrm flipH="1">
            <a:off x="9601200" y="1673225"/>
            <a:ext cx="838200" cy="0"/>
          </a:xfrm>
          <a:prstGeom prst="line">
            <a:avLst/>
          </a:prstGeom>
          <a:noFill/>
          <a:ln w="31750">
            <a:solidFill>
              <a:srgbClr val="003366"/>
            </a:solidFill>
            <a:round/>
            <a:tailEnd type="triangle" w="lg" len="med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115" name="Rectangle 43"/>
          <p:cNvSpPr>
            <a:spLocks noChangeArrowheads="1"/>
          </p:cNvSpPr>
          <p:nvPr/>
        </p:nvSpPr>
        <p:spPr bwMode="auto">
          <a:xfrm>
            <a:off x="8081963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6" name="Text Box 44"/>
          <p:cNvSpPr txBox="1">
            <a:spLocks noChangeArrowheads="1"/>
          </p:cNvSpPr>
          <p:nvPr/>
        </p:nvSpPr>
        <p:spPr bwMode="auto">
          <a:xfrm>
            <a:off x="762000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 6	true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7" name="Rectangle 45"/>
          <p:cNvSpPr>
            <a:spLocks noChangeArrowheads="1"/>
          </p:cNvSpPr>
          <p:nvPr/>
        </p:nvSpPr>
        <p:spPr bwMode="auto">
          <a:xfrm>
            <a:off x="8137525" y="3213100"/>
            <a:ext cx="838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8" name="Text Box 46"/>
          <p:cNvSpPr txBox="1">
            <a:spLocks noChangeArrowheads="1"/>
          </p:cNvSpPr>
          <p:nvPr/>
        </p:nvSpPr>
        <p:spPr bwMode="auto">
          <a:xfrm>
            <a:off x="8915400" y="197802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+ 4</a:t>
            </a:r>
            <a:endParaRPr lang="en-US" altLang="zh-CN" sz="18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19" name="Rectangle 47"/>
          <p:cNvSpPr>
            <a:spLocks noChangeArrowheads="1"/>
          </p:cNvSpPr>
          <p:nvPr/>
        </p:nvSpPr>
        <p:spPr bwMode="auto">
          <a:xfrm>
            <a:off x="8081963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8081963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1" name="Text Box 49"/>
          <p:cNvSpPr txBox="1">
            <a:spLocks noChangeArrowheads="1"/>
          </p:cNvSpPr>
          <p:nvPr/>
        </p:nvSpPr>
        <p:spPr bwMode="auto">
          <a:xfrm>
            <a:off x="765175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 6	true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2" name="Rectangle 50"/>
          <p:cNvSpPr>
            <a:spLocks noChangeArrowheads="1"/>
          </p:cNvSpPr>
          <p:nvPr/>
        </p:nvSpPr>
        <p:spPr bwMode="auto">
          <a:xfrm>
            <a:off x="8135938" y="3213100"/>
            <a:ext cx="838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3" name="Text Box 51"/>
          <p:cNvSpPr txBox="1">
            <a:spLocks noChangeArrowheads="1"/>
          </p:cNvSpPr>
          <p:nvPr/>
        </p:nvSpPr>
        <p:spPr bwMode="auto">
          <a:xfrm>
            <a:off x="8915400" y="197802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+ 5</a:t>
            </a:r>
            <a:endParaRPr lang="en-US" altLang="zh-CN" sz="18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4" name="Rectangle 52"/>
          <p:cNvSpPr>
            <a:spLocks noChangeArrowheads="1"/>
          </p:cNvSpPr>
          <p:nvPr/>
        </p:nvSpPr>
        <p:spPr bwMode="auto">
          <a:xfrm>
            <a:off x="8081963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5" name="Rectangle 53"/>
          <p:cNvSpPr>
            <a:spLocks noChangeArrowheads="1"/>
          </p:cNvSpPr>
          <p:nvPr/>
        </p:nvSpPr>
        <p:spPr bwMode="auto">
          <a:xfrm>
            <a:off x="8089900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20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765175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 6	true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7" name="Rectangle 55"/>
          <p:cNvSpPr>
            <a:spLocks noChangeArrowheads="1"/>
          </p:cNvSpPr>
          <p:nvPr/>
        </p:nvSpPr>
        <p:spPr bwMode="auto">
          <a:xfrm>
            <a:off x="8135938" y="3213100"/>
            <a:ext cx="838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zh-CN" sz="20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8801100" y="197802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+ 6</a:t>
            </a:r>
            <a:endParaRPr lang="en-US" altLang="zh-CN" sz="1800" b="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29" name="Rectangle 57"/>
          <p:cNvSpPr>
            <a:spLocks noChangeArrowheads="1"/>
          </p:cNvSpPr>
          <p:nvPr/>
        </p:nvSpPr>
        <p:spPr bwMode="auto">
          <a:xfrm>
            <a:off x="8081963" y="19018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zh-CN" sz="20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30" name="Rectangle 58"/>
          <p:cNvSpPr>
            <a:spLocks noChangeArrowheads="1"/>
          </p:cNvSpPr>
          <p:nvPr/>
        </p:nvSpPr>
        <p:spPr bwMode="auto">
          <a:xfrm>
            <a:off x="8081963" y="1444625"/>
            <a:ext cx="8382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zh-CN" sz="2000">
              <a:solidFill>
                <a:srgbClr val="A013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31" name="Text Box 59"/>
          <p:cNvSpPr txBox="1">
            <a:spLocks noChangeArrowheads="1"/>
          </p:cNvSpPr>
          <p:nvPr/>
        </p:nvSpPr>
        <p:spPr bwMode="auto">
          <a:xfrm>
            <a:off x="7632700" y="25114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337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 6	false</a:t>
            </a:r>
            <a:endParaRPr lang="en-US" altLang="zh-CN" sz="1800" b="0">
              <a:solidFill>
                <a:srgbClr val="3371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7620000" y="3933825"/>
            <a:ext cx="2652713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计数控制循环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7620000" y="4797425"/>
            <a:ext cx="2220913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计数器每次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+1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5134" name="Rectangle 62"/>
          <p:cNvSpPr>
            <a:spLocks noChangeArrowheads="1"/>
          </p:cNvSpPr>
          <p:nvPr/>
        </p:nvSpPr>
        <p:spPr bwMode="auto">
          <a:xfrm>
            <a:off x="7640638" y="5805488"/>
            <a:ext cx="2057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个变量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8970" name="Rectangle 63"/>
          <p:cNvSpPr>
            <a:spLocks noChangeArrowheads="1"/>
          </p:cNvSpPr>
          <p:nvPr/>
        </p:nvSpPr>
        <p:spPr bwMode="auto">
          <a:xfrm>
            <a:off x="1679575" y="342900"/>
            <a:ext cx="2687638" cy="782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cs typeface="Arial" panose="020B0604020202020204" pitchFamily="34" charset="0"/>
              </a:rPr>
              <a:t>输入数据</a:t>
            </a:r>
            <a:r>
              <a:rPr lang="en-US" altLang="zh-CN" sz="2000">
                <a:solidFill>
                  <a:schemeClr val="tx2"/>
                </a:solidFill>
                <a:cs typeface="Arial" panose="020B0604020202020204" pitchFamily="34" charset="0"/>
              </a:rPr>
              <a:t>:</a:t>
            </a:r>
            <a:endParaRPr lang="en-US" altLang="zh-CN" sz="200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2  3  4  5  6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5519738" y="333375"/>
            <a:ext cx="4932362" cy="8524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计数控制的循环</a:t>
            </a:r>
            <a:endParaRPr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8972" name="Group 69"/>
          <p:cNvGrpSpPr/>
          <p:nvPr/>
        </p:nvGrpSpPr>
        <p:grpSpPr bwMode="auto">
          <a:xfrm>
            <a:off x="4440238" y="404813"/>
            <a:ext cx="1152525" cy="431800"/>
            <a:chOff x="2426" y="255"/>
            <a:chExt cx="726" cy="272"/>
          </a:xfrm>
        </p:grpSpPr>
        <p:sp>
          <p:nvSpPr>
            <p:cNvPr id="514088" name="AutoShape 40"/>
            <p:cNvSpPr>
              <a:spLocks noChangeArrowheads="1"/>
            </p:cNvSpPr>
            <p:nvPr/>
          </p:nvSpPr>
          <p:spPr bwMode="auto">
            <a:xfrm>
              <a:off x="2426" y="255"/>
              <a:ext cx="726" cy="272"/>
            </a:xfrm>
            <a:prstGeom prst="roundRect">
              <a:avLst>
                <a:gd name="adj" fmla="val 50000"/>
              </a:avLst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76" name="Oval 41"/>
            <p:cNvSpPr>
              <a:spLocks noChangeArrowheads="1"/>
            </p:cNvSpPr>
            <p:nvPr/>
          </p:nvSpPr>
          <p:spPr bwMode="auto">
            <a:xfrm>
              <a:off x="2501" y="262"/>
              <a:ext cx="552" cy="257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lg" len="med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4440238" y="6286500"/>
            <a:ext cx="1152525" cy="431800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86" name="Oval 38"/>
          <p:cNvSpPr>
            <a:spLocks noChangeArrowheads="1"/>
          </p:cNvSpPr>
          <p:nvPr/>
        </p:nvSpPr>
        <p:spPr bwMode="auto">
          <a:xfrm>
            <a:off x="4525963" y="6299200"/>
            <a:ext cx="876300" cy="407988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med"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15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1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515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15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1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15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515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51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515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515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51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515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515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51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51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 tmFilter="0, 0; .2, .5; .8, .5; 1, 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2" dur="250" autoRev="1" fill="hold"/>
                                        <p:tgtEl>
                                          <p:spTgt spid="5150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 tmFilter="0, 0; .2, .5; .8, .5; 1, 0"/>
                                        <p:tgtEl>
                                          <p:spTgt spid="5150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5" dur="250" autoRev="1" fill="hold"/>
                                        <p:tgtEl>
                                          <p:spTgt spid="5150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5150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5150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 tmFilter="0, 0; .2, .5; .8, .5; 1, 0"/>
                                        <p:tgtEl>
                                          <p:spTgt spid="5150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250" autoRev="1" fill="hold"/>
                                        <p:tgtEl>
                                          <p:spTgt spid="5150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 tmFilter="0, 0; .2, .5; .8, .5; 1, 0"/>
                                        <p:tgtEl>
                                          <p:spTgt spid="514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8" dur="250" autoRev="1" fill="hold"/>
                                        <p:tgtEl>
                                          <p:spTgt spid="514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51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51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51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76" grpId="0" animBg="1"/>
      <p:bldP spid="515076" grpId="1" animBg="1"/>
      <p:bldP spid="515076" grpId="2" animBg="1"/>
      <p:bldP spid="515076" grpId="3" animBg="1"/>
      <p:bldP spid="515076" grpId="4" animBg="1"/>
      <p:bldP spid="515079" grpId="0" animBg="1"/>
      <p:bldP spid="515079" grpId="1" animBg="1"/>
      <p:bldP spid="515079" grpId="2" animBg="1"/>
      <p:bldP spid="515079" grpId="3" animBg="1"/>
      <p:bldP spid="515079" grpId="4" animBg="1"/>
      <p:bldP spid="515083" grpId="0" animBg="1"/>
      <p:bldP spid="515083" grpId="1" animBg="1"/>
      <p:bldP spid="515083" grpId="2" animBg="1"/>
      <p:bldP spid="515083" grpId="3" animBg="1"/>
      <p:bldP spid="515093" grpId="0" animBg="1"/>
      <p:bldP spid="515094" grpId="0" animBg="1"/>
      <p:bldP spid="515094" grpId="1" animBg="1"/>
      <p:bldP spid="515094" grpId="2" animBg="1"/>
      <p:bldP spid="515094" grpId="3" animBg="1"/>
      <p:bldP spid="515094" grpId="4" animBg="1"/>
      <p:bldP spid="515097" grpId="0" animBg="1"/>
      <p:bldP spid="515098" grpId="0"/>
      <p:bldP spid="515099" grpId="0"/>
      <p:bldP spid="515100" grpId="0" animBg="1"/>
      <p:bldP spid="515101" grpId="0"/>
      <p:bldP spid="515101" grpId="1"/>
      <p:bldP spid="515102" grpId="0" animBg="1"/>
      <p:bldP spid="515103" grpId="0"/>
      <p:bldP spid="515104" grpId="0"/>
      <p:bldP spid="515104" grpId="1"/>
      <p:bldP spid="515106" grpId="0" animBg="1"/>
      <p:bldP spid="515108" grpId="0" animBg="1"/>
      <p:bldP spid="515109" grpId="0"/>
      <p:bldP spid="515110" grpId="0" animBg="1"/>
      <p:bldP spid="515112" grpId="0"/>
      <p:bldP spid="515112" grpId="1"/>
      <p:bldP spid="515112" grpId="2"/>
      <p:bldP spid="515112" grpId="3"/>
      <p:bldP spid="515113" grpId="0" animBg="1"/>
      <p:bldP spid="515115" grpId="0" animBg="1"/>
      <p:bldP spid="515116" grpId="0"/>
      <p:bldP spid="515117" grpId="0" animBg="1"/>
      <p:bldP spid="515118" grpId="0"/>
      <p:bldP spid="515118" grpId="1"/>
      <p:bldP spid="515119" grpId="0" animBg="1"/>
      <p:bldP spid="515120" grpId="0" animBg="1"/>
      <p:bldP spid="515121" grpId="0"/>
      <p:bldP spid="515122" grpId="0" animBg="1"/>
      <p:bldP spid="515123" grpId="0"/>
      <p:bldP spid="515123" grpId="1"/>
      <p:bldP spid="515124" grpId="0" animBg="1"/>
      <p:bldP spid="515125" grpId="0" animBg="1"/>
      <p:bldP spid="515126" grpId="0"/>
      <p:bldP spid="515126" grpId="1"/>
      <p:bldP spid="515127" grpId="0" animBg="1"/>
      <p:bldP spid="515128" grpId="0"/>
      <p:bldP spid="515128" grpId="1"/>
      <p:bldP spid="515128" grpId="2"/>
      <p:bldP spid="515128" grpId="3"/>
      <p:bldP spid="515129" grpId="0" animBg="1"/>
      <p:bldP spid="515130" grpId="0" animBg="1"/>
      <p:bldP spid="515131" grpId="0"/>
      <p:bldP spid="515132" grpId="0" animBg="1"/>
      <p:bldP spid="515133" grpId="0" animBg="1"/>
      <p:bldP spid="515134" grpId="0" animBg="1"/>
      <p:bldP spid="5140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631825"/>
            <a:ext cx="7885113" cy="852488"/>
          </a:xfrm>
          <a:effectLst/>
        </p:spPr>
        <p:txBody>
          <a:bodyPr tIns="46038" bIns="46038"/>
          <a:lstStyle/>
          <a:p>
            <a:pPr>
              <a:defRPr/>
            </a:pPr>
            <a:r>
              <a:rPr lang="zh-CN" altLang="en-US" dirty="0"/>
              <a:t>计数控制的循环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0979" name="Oval 3"/>
          <p:cNvSpPr>
            <a:spLocks noChangeArrowheads="1"/>
          </p:cNvSpPr>
          <p:nvPr/>
        </p:nvSpPr>
        <p:spPr bwMode="auto">
          <a:xfrm>
            <a:off x="5257800" y="1408113"/>
            <a:ext cx="639763" cy="336550"/>
          </a:xfrm>
          <a:prstGeom prst="ellipse">
            <a:avLst/>
          </a:prstGeom>
          <a:solidFill>
            <a:srgbClr val="00B0F0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4267200" y="2093913"/>
            <a:ext cx="2819400" cy="457200"/>
          </a:xfrm>
          <a:prstGeom prst="rect">
            <a:avLst/>
          </a:prstGeom>
          <a:solidFill>
            <a:srgbClr val="E5FF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Arial" panose="020B0604020202020204" pitchFamily="34" charset="0"/>
              </a:rPr>
              <a:t>counter ← initialValue</a:t>
            </a:r>
            <a:endParaRPr lang="en-US" altLang="zh-CN" sz="2400" b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10981" name="AutoShape 5"/>
          <p:cNvSpPr>
            <a:spLocks noChangeArrowheads="1"/>
          </p:cNvSpPr>
          <p:nvPr/>
        </p:nvSpPr>
        <p:spPr bwMode="auto">
          <a:xfrm>
            <a:off x="4724400" y="2932113"/>
            <a:ext cx="1700213" cy="820737"/>
          </a:xfrm>
          <a:prstGeom prst="diamond">
            <a:avLst/>
          </a:prstGeom>
          <a:solidFill>
            <a:srgbClr val="E5FF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Arial" panose="020B0604020202020204" pitchFamily="34" charset="0"/>
              </a:rPr>
              <a:t>test counter</a:t>
            </a:r>
            <a:endParaRPr lang="en-US" altLang="zh-CN" sz="2000" b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10982" name="Line 6"/>
          <p:cNvSpPr>
            <a:spLocks noChangeShapeType="1"/>
          </p:cNvSpPr>
          <p:nvPr/>
        </p:nvSpPr>
        <p:spPr bwMode="auto">
          <a:xfrm>
            <a:off x="5562600" y="1789113"/>
            <a:ext cx="0" cy="3349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>
            <a:off x="5562600" y="2551113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373563" y="5654675"/>
            <a:ext cx="2565400" cy="419100"/>
          </a:xfrm>
          <a:prstGeom prst="rect">
            <a:avLst/>
          </a:prstGeom>
          <a:solidFill>
            <a:srgbClr val="E5FF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cs typeface="Arial" panose="020B0604020202020204" pitchFamily="34" charset="0"/>
              </a:rPr>
              <a:t>Step n</a:t>
            </a:r>
            <a:endParaRPr lang="en-US" altLang="zh-CN" sz="24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373563" y="4149725"/>
            <a:ext cx="2565400" cy="420688"/>
          </a:xfrm>
          <a:prstGeom prst="rect">
            <a:avLst/>
          </a:prstGeom>
          <a:solidFill>
            <a:srgbClr val="E5FF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cs typeface="Arial" panose="020B0604020202020204" pitchFamily="34" charset="0"/>
              </a:rPr>
              <a:t>Step x</a:t>
            </a:r>
            <a:endParaRPr lang="en-US" altLang="zh-CN" sz="24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0986" name="Line 10"/>
          <p:cNvSpPr>
            <a:spLocks noChangeShapeType="1"/>
          </p:cNvSpPr>
          <p:nvPr/>
        </p:nvSpPr>
        <p:spPr bwMode="auto">
          <a:xfrm>
            <a:off x="6400800" y="3313113"/>
            <a:ext cx="1828800" cy="174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15088" y="2957513"/>
            <a:ext cx="681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cs typeface="Arial" panose="020B0604020202020204" pitchFamily="34" charset="0"/>
              </a:rPr>
              <a:t>false</a:t>
            </a:r>
            <a:endParaRPr lang="en-US" altLang="zh-CN" sz="2400">
              <a:solidFill>
                <a:srgbClr val="A01304"/>
              </a:solidFill>
              <a:cs typeface="Arial" panose="020B0604020202020204" pitchFamily="34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884738" y="3740150"/>
            <a:ext cx="63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01304"/>
                </a:solidFill>
                <a:cs typeface="Arial" panose="020B0604020202020204" pitchFamily="34" charset="0"/>
              </a:rPr>
              <a:t>true</a:t>
            </a:r>
            <a:endParaRPr lang="en-US" altLang="zh-CN" sz="2400">
              <a:solidFill>
                <a:srgbClr val="A01304"/>
              </a:solidFill>
              <a:cs typeface="Arial" panose="020B0604020202020204" pitchFamily="34" charset="0"/>
            </a:endParaRPr>
          </a:p>
        </p:txBody>
      </p:sp>
      <p:sp>
        <p:nvSpPr>
          <p:cNvPr id="510989" name="Line 13"/>
          <p:cNvSpPr>
            <a:spLocks noChangeShapeType="1"/>
          </p:cNvSpPr>
          <p:nvPr/>
        </p:nvSpPr>
        <p:spPr bwMode="auto">
          <a:xfrm>
            <a:off x="5595938" y="3740150"/>
            <a:ext cx="0" cy="4095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90" name="Rectangle 14"/>
          <p:cNvSpPr>
            <a:spLocks noChangeArrowheads="1"/>
          </p:cNvSpPr>
          <p:nvPr/>
        </p:nvSpPr>
        <p:spPr bwMode="auto">
          <a:xfrm>
            <a:off x="4373563" y="4892675"/>
            <a:ext cx="2565400" cy="419100"/>
          </a:xfrm>
          <a:prstGeom prst="rect">
            <a:avLst/>
          </a:prstGeom>
          <a:solidFill>
            <a:srgbClr val="E5FF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Arial" panose="020B0604020202020204" pitchFamily="34" charset="0"/>
              </a:rPr>
              <a:t>Update counter</a:t>
            </a:r>
            <a:endParaRPr lang="en-US" altLang="zh-CN" sz="2400" b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10991" name="Line 15"/>
          <p:cNvSpPr>
            <a:spLocks noChangeShapeType="1"/>
          </p:cNvSpPr>
          <p:nvPr/>
        </p:nvSpPr>
        <p:spPr bwMode="auto">
          <a:xfrm>
            <a:off x="5595938" y="4560888"/>
            <a:ext cx="0" cy="34131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92" name="Line 16"/>
          <p:cNvSpPr>
            <a:spLocks noChangeShapeType="1"/>
          </p:cNvSpPr>
          <p:nvPr/>
        </p:nvSpPr>
        <p:spPr bwMode="auto">
          <a:xfrm flipH="1">
            <a:off x="3810000" y="5106988"/>
            <a:ext cx="56356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93" name="Line 17"/>
          <p:cNvSpPr>
            <a:spLocks noChangeShapeType="1"/>
          </p:cNvSpPr>
          <p:nvPr/>
        </p:nvSpPr>
        <p:spPr bwMode="auto">
          <a:xfrm flipV="1">
            <a:off x="3810000" y="3330575"/>
            <a:ext cx="0" cy="177641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94" name="Line 18"/>
          <p:cNvSpPr>
            <a:spLocks noChangeShapeType="1"/>
          </p:cNvSpPr>
          <p:nvPr/>
        </p:nvSpPr>
        <p:spPr bwMode="auto">
          <a:xfrm>
            <a:off x="3810000" y="3330575"/>
            <a:ext cx="93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55" name="Group 19"/>
          <p:cNvGrpSpPr/>
          <p:nvPr/>
        </p:nvGrpSpPr>
        <p:grpSpPr bwMode="auto">
          <a:xfrm>
            <a:off x="6913563" y="3330575"/>
            <a:ext cx="1316037" cy="2528888"/>
            <a:chOff x="3216" y="1728"/>
            <a:chExt cx="672" cy="1680"/>
          </a:xfrm>
        </p:grpSpPr>
        <p:sp>
          <p:nvSpPr>
            <p:cNvPr id="510996" name="Line 20"/>
            <p:cNvSpPr>
              <a:spLocks noChangeShapeType="1"/>
            </p:cNvSpPr>
            <p:nvPr/>
          </p:nvSpPr>
          <p:spPr bwMode="auto">
            <a:xfrm>
              <a:off x="3888" y="1728"/>
              <a:ext cx="0" cy="168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0997" name="Line 21"/>
            <p:cNvSpPr>
              <a:spLocks noChangeShapeType="1"/>
            </p:cNvSpPr>
            <p:nvPr/>
          </p:nvSpPr>
          <p:spPr bwMode="auto">
            <a:xfrm flipH="1">
              <a:off x="3216" y="3408"/>
              <a:ext cx="6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0998" name="Line 22"/>
          <p:cNvSpPr>
            <a:spLocks noChangeShapeType="1"/>
          </p:cNvSpPr>
          <p:nvPr/>
        </p:nvSpPr>
        <p:spPr bwMode="auto">
          <a:xfrm>
            <a:off x="5595938" y="6064250"/>
            <a:ext cx="0" cy="34131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99" name="Oval 23"/>
          <p:cNvSpPr>
            <a:spLocks noChangeArrowheads="1"/>
          </p:cNvSpPr>
          <p:nvPr/>
        </p:nvSpPr>
        <p:spPr bwMode="auto">
          <a:xfrm>
            <a:off x="5314950" y="6405563"/>
            <a:ext cx="639763" cy="336550"/>
          </a:xfrm>
          <a:prstGeom prst="ellipse">
            <a:avLst/>
          </a:prstGeom>
          <a:solidFill>
            <a:srgbClr val="00B0F0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1001" name="AutoShape 25"/>
          <p:cNvSpPr>
            <a:spLocks noChangeArrowheads="1"/>
          </p:cNvSpPr>
          <p:nvPr/>
        </p:nvSpPr>
        <p:spPr bwMode="auto">
          <a:xfrm>
            <a:off x="7680325" y="1628775"/>
            <a:ext cx="2592388" cy="1655763"/>
          </a:xfrm>
          <a:prstGeom prst="cloudCallout">
            <a:avLst>
              <a:gd name="adj1" fmla="val -71005"/>
              <a:gd name="adj2" fmla="val 136000"/>
            </a:avLst>
          </a:prstGeom>
          <a:solidFill>
            <a:srgbClr val="FFFFCC"/>
          </a:solidFill>
          <a:ln w="44450">
            <a:solidFill>
              <a:srgbClr val="FF66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循环体</a:t>
            </a:r>
            <a:endParaRPr lang="zh-CN" altLang="en-US" sz="24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Body of Loop</a:t>
            </a: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 </a:t>
            </a:r>
            <a:endParaRPr lang="zh-CN" altLang="en-US" sz="24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0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109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0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81" grpId="0" animBg="1"/>
      <p:bldP spid="510990" grpId="0" animBg="1"/>
      <p:bldP spid="5110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916113" y="1557338"/>
            <a:ext cx="8140700" cy="499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当型循环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——Condition is tested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880000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first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计数控制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——Loop is controlled by a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880000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counter</a:t>
            </a:r>
            <a:endParaRPr lang="en-US" altLang="zh-CN" sz="2800" b="1" dirty="0">
              <a:solidFill>
                <a:srgbClr val="880000"/>
              </a:solidFill>
              <a:latin typeface="Arial" panose="020B0604020202020204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17478D"/>
                </a:solidFill>
                <a:ea typeface="华文仿宋" pitchFamily="2" charset="-122"/>
                <a:cs typeface="Arial" panose="020B0604020202020204" pitchFamily="34" charset="0"/>
              </a:rPr>
              <a:t>语法：</a:t>
            </a:r>
            <a:endParaRPr lang="en-US" altLang="zh-CN" sz="2800" b="1" dirty="0">
              <a:solidFill>
                <a:srgbClr val="17478D"/>
              </a:solidFill>
              <a:ea typeface="华文仿宋" pitchFamily="2" charset="-122"/>
              <a:cs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666699"/>
              </a:buClr>
              <a:buSzPct val="70000"/>
              <a:defRPr/>
            </a:pPr>
            <a:r>
              <a:rPr lang="en-US" altLang="zh-CN" sz="2800" b="1" i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  <a:cs typeface="Arial" panose="020B0604020202020204" pitchFamily="34" charset="0"/>
              </a:rPr>
              <a:t>for</a:t>
            </a:r>
            <a:r>
              <a:rPr lang="en-US" altLang="zh-CN" sz="2800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(initial value ;   condition;   update counter) 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666699"/>
              </a:buClr>
              <a:buSzPct val="70000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		statement;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666699"/>
              </a:buClr>
              <a:buSzPct val="70000"/>
              <a:defRPr/>
            </a:pPr>
            <a:r>
              <a:rPr lang="en-US" altLang="zh-CN" sz="2400" b="1" dirty="0">
                <a:solidFill>
                  <a:srgbClr val="17478D"/>
                </a:solidFill>
                <a:ea typeface="华文仿宋" pitchFamily="2" charset="-122"/>
                <a:cs typeface="Arial" panose="020B0604020202020204" pitchFamily="34" charset="0"/>
              </a:rPr>
              <a:t>Or</a:t>
            </a:r>
            <a:endParaRPr lang="en-US" altLang="zh-CN" sz="2400" b="1" dirty="0">
              <a:solidFill>
                <a:srgbClr val="17478D"/>
              </a:solidFill>
              <a:ea typeface="华文仿宋" pitchFamily="2" charset="-122"/>
              <a:cs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800" b="1" dirty="0">
                <a:solidFill>
                  <a:srgbClr val="17478D"/>
                </a:solidFill>
                <a:ea typeface="华文仿宋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i="1" dirty="0">
                <a:solidFill>
                  <a:srgbClr val="880000"/>
                </a:solidFill>
                <a:ea typeface="华文仿宋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i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  <a:cs typeface="Arial" panose="020B0604020202020204" pitchFamily="34" charset="0"/>
              </a:rPr>
              <a:t>for</a:t>
            </a: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 (initial value ;   condition;   update counter)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     {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			statement;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			statement;</a:t>
            </a:r>
            <a:endParaRPr lang="en-US" altLang="zh-CN" sz="2800" b="1" dirty="0">
              <a:solidFill>
                <a:schemeClr val="tx1"/>
              </a:solidFill>
              <a:latin typeface="Arial Narrow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 Narrow" pitchFamily="34" charset="0"/>
                <a:ea typeface="华文仿宋" pitchFamily="2" charset="-122"/>
                <a:cs typeface="Arial" panose="020B0604020202020204" pitchFamily="34" charset="0"/>
              </a:rPr>
              <a:t>	  }</a:t>
            </a:r>
            <a:endParaRPr lang="en-US" altLang="zh-CN" sz="2800" b="1" dirty="0">
              <a:solidFill>
                <a:schemeClr val="tx1"/>
              </a:solidFill>
              <a:ea typeface="华文仿宋" pitchFamily="2" charset="-122"/>
              <a:cs typeface="Arial" panose="020B0604020202020204" pitchFamily="34" charset="0"/>
            </a:endParaRPr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2514600" y="569913"/>
            <a:ext cx="6461125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516100" name="Freeform 4"/>
          <p:cNvSpPr/>
          <p:nvPr/>
        </p:nvSpPr>
        <p:spPr bwMode="auto">
          <a:xfrm rot="10800000">
            <a:off x="2927350" y="2687638"/>
            <a:ext cx="1655763" cy="617537"/>
          </a:xfrm>
          <a:custGeom>
            <a:avLst/>
            <a:gdLst>
              <a:gd name="T0" fmla="*/ 80 w 984"/>
              <a:gd name="T1" fmla="*/ 0 h 480"/>
              <a:gd name="T2" fmla="*/ 128 w 984"/>
              <a:gd name="T3" fmla="*/ 288 h 480"/>
              <a:gd name="T4" fmla="*/ 848 w 984"/>
              <a:gd name="T5" fmla="*/ 192 h 480"/>
              <a:gd name="T6" fmla="*/ 944 w 984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480"/>
              <a:gd name="T14" fmla="*/ 984 w 9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480">
                <a:moveTo>
                  <a:pt x="80" y="0"/>
                </a:moveTo>
                <a:cubicBezTo>
                  <a:pt x="40" y="128"/>
                  <a:pt x="0" y="256"/>
                  <a:pt x="128" y="288"/>
                </a:cubicBezTo>
                <a:cubicBezTo>
                  <a:pt x="256" y="320"/>
                  <a:pt x="712" y="160"/>
                  <a:pt x="848" y="192"/>
                </a:cubicBezTo>
                <a:cubicBezTo>
                  <a:pt x="984" y="224"/>
                  <a:pt x="964" y="352"/>
                  <a:pt x="944" y="480"/>
                </a:cubicBezTo>
              </a:path>
            </a:pathLst>
          </a:custGeom>
          <a:noFill/>
          <a:ln w="38100" cap="sq">
            <a:solidFill>
              <a:srgbClr val="FF9900"/>
            </a:solidFill>
            <a:round/>
            <a:headEnd type="none" w="sm" len="sm"/>
            <a:tailEnd type="arrow" w="sm" len="sm"/>
          </a:ln>
        </p:spPr>
        <p:txBody>
          <a:bodyPr rot="10800000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2566988" y="2166938"/>
            <a:ext cx="2286000" cy="469900"/>
          </a:xfrm>
          <a:prstGeom prst="rect">
            <a:avLst/>
          </a:prstGeom>
          <a:solidFill>
            <a:srgbClr val="E5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仿宋" pitchFamily="2" charset="-122"/>
              </a:rPr>
              <a:t>循环起始条件</a:t>
            </a:r>
            <a:endParaRPr kumimoji="1"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仿宋" pitchFamily="2" charset="-122"/>
            </a:endParaRPr>
          </a:p>
        </p:txBody>
      </p:sp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5087938" y="2166938"/>
            <a:ext cx="2133600" cy="469900"/>
          </a:xfrm>
          <a:prstGeom prst="rect">
            <a:avLst/>
          </a:prstGeom>
          <a:solidFill>
            <a:srgbClr val="E5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仿宋" pitchFamily="2" charset="-122"/>
              </a:rPr>
              <a:t>循环结束条件</a:t>
            </a:r>
            <a:endParaRPr kumimoji="1"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仿宋" pitchFamily="2" charset="-122"/>
            </a:endParaRPr>
          </a:p>
        </p:txBody>
      </p:sp>
      <p:sp>
        <p:nvSpPr>
          <p:cNvPr id="516103" name="Line 7"/>
          <p:cNvSpPr>
            <a:spLocks noChangeShapeType="1"/>
          </p:cNvSpPr>
          <p:nvPr/>
        </p:nvSpPr>
        <p:spPr bwMode="auto">
          <a:xfrm>
            <a:off x="5880100" y="2674938"/>
            <a:ext cx="0" cy="433387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arrow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4" name="Freeform 8"/>
          <p:cNvSpPr/>
          <p:nvPr/>
        </p:nvSpPr>
        <p:spPr bwMode="auto">
          <a:xfrm rot="10800000">
            <a:off x="7319963" y="2647950"/>
            <a:ext cx="1298575" cy="617538"/>
          </a:xfrm>
          <a:custGeom>
            <a:avLst/>
            <a:gdLst>
              <a:gd name="T0" fmla="*/ 576 w 608"/>
              <a:gd name="T1" fmla="*/ 0 h 432"/>
              <a:gd name="T2" fmla="*/ 528 w 608"/>
              <a:gd name="T3" fmla="*/ 192 h 432"/>
              <a:gd name="T4" fmla="*/ 96 w 608"/>
              <a:gd name="T5" fmla="*/ 240 h 432"/>
              <a:gd name="T6" fmla="*/ 0 w 608"/>
              <a:gd name="T7" fmla="*/ 432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432"/>
              <a:gd name="T14" fmla="*/ 608 w 60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432">
                <a:moveTo>
                  <a:pt x="576" y="0"/>
                </a:moveTo>
                <a:cubicBezTo>
                  <a:pt x="592" y="76"/>
                  <a:pt x="608" y="152"/>
                  <a:pt x="528" y="192"/>
                </a:cubicBezTo>
                <a:cubicBezTo>
                  <a:pt x="448" y="232"/>
                  <a:pt x="184" y="200"/>
                  <a:pt x="96" y="240"/>
                </a:cubicBezTo>
                <a:cubicBezTo>
                  <a:pt x="8" y="280"/>
                  <a:pt x="4" y="356"/>
                  <a:pt x="0" y="432"/>
                </a:cubicBezTo>
              </a:path>
            </a:pathLst>
          </a:custGeom>
          <a:noFill/>
          <a:ln w="38100" cap="sq">
            <a:solidFill>
              <a:srgbClr val="FF9900"/>
            </a:solidFill>
            <a:round/>
            <a:headEnd type="none" w="sm" len="sm"/>
            <a:tailEnd type="arrow" w="sm" len="sm"/>
          </a:ln>
        </p:spPr>
        <p:txBody>
          <a:bodyPr rot="10800000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5" name="Text Box 9"/>
          <p:cNvSpPr txBox="1">
            <a:spLocks noChangeArrowheads="1"/>
          </p:cNvSpPr>
          <p:nvPr/>
        </p:nvSpPr>
        <p:spPr bwMode="auto">
          <a:xfrm>
            <a:off x="7689850" y="2166938"/>
            <a:ext cx="2286000" cy="469900"/>
          </a:xfrm>
          <a:prstGeom prst="rect">
            <a:avLst/>
          </a:prstGeom>
          <a:solidFill>
            <a:srgbClr val="E5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仿宋" pitchFamily="2" charset="-122"/>
              </a:rPr>
              <a:t>循环变量增值</a:t>
            </a:r>
            <a:endParaRPr kumimoji="1"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仿宋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711450" y="4748213"/>
            <a:ext cx="6769100" cy="1881187"/>
            <a:chOff x="1292" y="2925"/>
            <a:chExt cx="4264" cy="1185"/>
          </a:xfrm>
        </p:grpSpPr>
        <p:sp>
          <p:nvSpPr>
            <p:cNvPr id="516107" name="Rectangle 11"/>
            <p:cNvSpPr>
              <a:spLocks noChangeArrowheads="1"/>
            </p:cNvSpPr>
            <p:nvPr/>
          </p:nvSpPr>
          <p:spPr bwMode="auto">
            <a:xfrm>
              <a:off x="1292" y="3003"/>
              <a:ext cx="240" cy="336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6108" name="Line 12"/>
            <p:cNvSpPr>
              <a:spLocks noChangeShapeType="1"/>
            </p:cNvSpPr>
            <p:nvPr/>
          </p:nvSpPr>
          <p:spPr bwMode="auto">
            <a:xfrm flipH="1">
              <a:off x="1701" y="3197"/>
              <a:ext cx="1935" cy="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6109" name="Rectangle 13"/>
            <p:cNvSpPr>
              <a:spLocks noChangeArrowheads="1"/>
            </p:cNvSpPr>
            <p:nvPr/>
          </p:nvSpPr>
          <p:spPr bwMode="auto">
            <a:xfrm>
              <a:off x="1338" y="3774"/>
              <a:ext cx="240" cy="336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6110" name="Line 14"/>
            <p:cNvSpPr>
              <a:spLocks noChangeShapeType="1"/>
            </p:cNvSpPr>
            <p:nvPr/>
          </p:nvSpPr>
          <p:spPr bwMode="auto">
            <a:xfrm flipH="1">
              <a:off x="1716" y="3974"/>
              <a:ext cx="292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6111" name="Line 15"/>
            <p:cNvSpPr>
              <a:spLocks noChangeShapeType="1"/>
            </p:cNvSpPr>
            <p:nvPr/>
          </p:nvSpPr>
          <p:spPr bwMode="auto">
            <a:xfrm flipH="1">
              <a:off x="4644" y="3539"/>
              <a:ext cx="0" cy="4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79" name="Text Box 16"/>
            <p:cNvSpPr txBox="1">
              <a:spLocks noChangeArrowheads="1"/>
            </p:cNvSpPr>
            <p:nvPr/>
          </p:nvSpPr>
          <p:spPr bwMode="auto">
            <a:xfrm>
              <a:off x="3636" y="2925"/>
              <a:ext cx="1920" cy="8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880000"/>
                  </a:solidFill>
                  <a:latin typeface="Arial Narrow" pitchFamily="34" charset="0"/>
                </a:rPr>
                <a:t>复合语句</a:t>
              </a:r>
              <a:endParaRPr lang="zh-CN" altLang="en-US" sz="2400">
                <a:solidFill>
                  <a:srgbClr val="880000"/>
                </a:solidFill>
                <a:latin typeface="Arial Narrow" pitchFamily="34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880000"/>
                  </a:solidFill>
                  <a:latin typeface="Arial Narrow" pitchFamily="34" charset="0"/>
                </a:rPr>
                <a:t>compound statement</a:t>
              </a:r>
              <a:endParaRPr lang="en-US" altLang="zh-CN" sz="2400">
                <a:solidFill>
                  <a:srgbClr val="880000"/>
                </a:solidFill>
                <a:latin typeface="Arial Narrow" pitchFamily="34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</a:rPr>
                <a:t>被当作一条语句看待</a:t>
              </a:r>
              <a:endParaRPr lang="en-US" altLang="zh-CN" sz="2400">
                <a:latin typeface="Arial Narrow" pitchFamily="34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7535863" y="2659063"/>
            <a:ext cx="3048000" cy="1817687"/>
            <a:chOff x="3787" y="1298"/>
            <a:chExt cx="1920" cy="1690"/>
          </a:xfrm>
        </p:grpSpPr>
        <p:sp>
          <p:nvSpPr>
            <p:cNvPr id="516114" name="Line 18"/>
            <p:cNvSpPr>
              <a:spLocks noChangeShapeType="1"/>
            </p:cNvSpPr>
            <p:nvPr/>
          </p:nvSpPr>
          <p:spPr bwMode="auto">
            <a:xfrm flipH="1">
              <a:off x="4740" y="1298"/>
              <a:ext cx="0" cy="635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73" name="Text Box 19"/>
            <p:cNvSpPr txBox="1">
              <a:spLocks noChangeArrowheads="1"/>
            </p:cNvSpPr>
            <p:nvPr/>
          </p:nvSpPr>
          <p:spPr bwMode="auto">
            <a:xfrm>
              <a:off x="3787" y="1932"/>
              <a:ext cx="1920" cy="105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Monotype Sorts" charset="2"/>
                <a:buNone/>
              </a:pPr>
              <a:r>
                <a:rPr lang="zh-CN" altLang="en-US" sz="2400"/>
                <a:t>循环变量控制循环次数，不要在循环体内改变这个变量的值</a:t>
              </a:r>
              <a:endParaRPr lang="zh-CN" altLang="en-US" sz="2400">
                <a:solidFill>
                  <a:srgbClr val="880000"/>
                </a:solidFill>
                <a:latin typeface="Arial Narrow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 build="p"/>
      <p:bldP spid="516101" grpId="0" animBg="1"/>
      <p:bldP spid="516102" grpId="0" animBg="1"/>
      <p:bldP spid="516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94"/>
          <p:cNvGrpSpPr/>
          <p:nvPr/>
        </p:nvGrpSpPr>
        <p:grpSpPr bwMode="auto">
          <a:xfrm>
            <a:off x="2095500" y="1484313"/>
            <a:ext cx="1466850" cy="3240087"/>
            <a:chOff x="1440" y="1392"/>
            <a:chExt cx="633" cy="1248"/>
          </a:xfrm>
        </p:grpSpPr>
        <p:sp>
          <p:nvSpPr>
            <p:cNvPr id="518147" name="Line 95"/>
            <p:cNvSpPr>
              <a:spLocks noChangeShapeType="1"/>
            </p:cNvSpPr>
            <p:nvPr/>
          </p:nvSpPr>
          <p:spPr bwMode="auto">
            <a:xfrm flipH="1">
              <a:off x="1440" y="2640"/>
              <a:ext cx="3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8148" name="Line 96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124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8149" name="Line 97"/>
            <p:cNvSpPr>
              <a:spLocks noChangeShapeType="1"/>
            </p:cNvSpPr>
            <p:nvPr/>
          </p:nvSpPr>
          <p:spPr bwMode="auto">
            <a:xfrm>
              <a:off x="1440" y="1392"/>
              <a:ext cx="6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011" name="Rectangle 84"/>
          <p:cNvSpPr>
            <a:spLocks noChangeArrowheads="1"/>
          </p:cNvSpPr>
          <p:nvPr/>
        </p:nvSpPr>
        <p:spPr bwMode="auto">
          <a:xfrm>
            <a:off x="2276475" y="838200"/>
            <a:ext cx="2971800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←  0, sum ← 0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AutoShape 85"/>
          <p:cNvSpPr>
            <a:spLocks noChangeArrowheads="1"/>
          </p:cNvSpPr>
          <p:nvPr/>
        </p:nvSpPr>
        <p:spPr bwMode="auto">
          <a:xfrm>
            <a:off x="2733675" y="1676400"/>
            <a:ext cx="1782763" cy="936625"/>
          </a:xfrm>
          <a:prstGeom prst="diamond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cs typeface="Arial" panose="020B0604020202020204" pitchFamily="34" charset="0"/>
              </a:rPr>
              <a:t>i &lt;  5</a:t>
            </a:r>
            <a:endParaRPr lang="en-US" altLang="zh-CN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8153" name="Line 86"/>
          <p:cNvSpPr>
            <a:spLocks noChangeShapeType="1"/>
          </p:cNvSpPr>
          <p:nvPr/>
        </p:nvSpPr>
        <p:spPr bwMode="auto">
          <a:xfrm>
            <a:off x="3648075" y="533400"/>
            <a:ext cx="0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54" name="Line 87"/>
          <p:cNvSpPr>
            <a:spLocks noChangeShapeType="1"/>
          </p:cNvSpPr>
          <p:nvPr/>
        </p:nvSpPr>
        <p:spPr bwMode="auto">
          <a:xfrm>
            <a:off x="3648075" y="1295400"/>
            <a:ext cx="0" cy="3746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5" name="Rectangle 88"/>
          <p:cNvSpPr>
            <a:spLocks noChangeArrowheads="1"/>
          </p:cNvSpPr>
          <p:nvPr/>
        </p:nvSpPr>
        <p:spPr bwMode="auto">
          <a:xfrm>
            <a:off x="2276475" y="3657600"/>
            <a:ext cx="2741613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sum←sum+ n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6" name="Text Box 90"/>
          <p:cNvSpPr txBox="1">
            <a:spLocks noChangeArrowheads="1"/>
          </p:cNvSpPr>
          <p:nvPr/>
        </p:nvSpPr>
        <p:spPr bwMode="auto">
          <a:xfrm>
            <a:off x="4562475" y="1600200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cs typeface="Arial" panose="020B0604020202020204" pitchFamily="34" charset="0"/>
              </a:rPr>
              <a:t>false</a:t>
            </a:r>
            <a:endParaRPr lang="en-US" altLang="zh-CN" sz="2400" b="0">
              <a:solidFill>
                <a:srgbClr val="A01304"/>
              </a:solidFill>
              <a:cs typeface="Arial" panose="020B0604020202020204" pitchFamily="34" charset="0"/>
            </a:endParaRPr>
          </a:p>
        </p:txBody>
      </p:sp>
      <p:sp>
        <p:nvSpPr>
          <p:cNvPr id="43017" name="Text Box 91"/>
          <p:cNvSpPr txBox="1">
            <a:spLocks noChangeArrowheads="1"/>
          </p:cNvSpPr>
          <p:nvPr/>
        </p:nvSpPr>
        <p:spPr bwMode="auto">
          <a:xfrm>
            <a:off x="2505075" y="24384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A01304"/>
                </a:solidFill>
                <a:cs typeface="Arial" panose="020B0604020202020204" pitchFamily="34" charset="0"/>
              </a:rPr>
              <a:t>true</a:t>
            </a:r>
            <a:endParaRPr lang="en-US" altLang="zh-CN" sz="2400" b="0">
              <a:solidFill>
                <a:srgbClr val="A01304"/>
              </a:solidFill>
              <a:cs typeface="Arial" panose="020B0604020202020204" pitchFamily="34" charset="0"/>
            </a:endParaRPr>
          </a:p>
        </p:txBody>
      </p:sp>
      <p:sp>
        <p:nvSpPr>
          <p:cNvPr id="43018" name="Rectangle 92"/>
          <p:cNvSpPr>
            <a:spLocks noChangeArrowheads="1"/>
          </p:cNvSpPr>
          <p:nvPr/>
        </p:nvSpPr>
        <p:spPr bwMode="auto">
          <a:xfrm>
            <a:off x="2276475" y="4495800"/>
            <a:ext cx="2741613" cy="468313"/>
          </a:xfrm>
          <a:prstGeom prst="rect">
            <a:avLst/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160" name="Line 93"/>
          <p:cNvSpPr>
            <a:spLocks noChangeShapeType="1"/>
          </p:cNvSpPr>
          <p:nvPr/>
        </p:nvSpPr>
        <p:spPr bwMode="auto">
          <a:xfrm>
            <a:off x="3648075" y="4114800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62" name="Line 99"/>
          <p:cNvSpPr>
            <a:spLocks noChangeShapeType="1"/>
          </p:cNvSpPr>
          <p:nvPr/>
        </p:nvSpPr>
        <p:spPr bwMode="auto">
          <a:xfrm flipH="1" flipV="1">
            <a:off x="4333875" y="5638800"/>
            <a:ext cx="9366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63" name="Line 100"/>
          <p:cNvSpPr>
            <a:spLocks noChangeShapeType="1"/>
          </p:cNvSpPr>
          <p:nvPr/>
        </p:nvSpPr>
        <p:spPr bwMode="auto">
          <a:xfrm>
            <a:off x="3648075" y="5715000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2" name="AutoShape 102"/>
          <p:cNvSpPr>
            <a:spLocks noChangeArrowheads="1"/>
          </p:cNvSpPr>
          <p:nvPr/>
        </p:nvSpPr>
        <p:spPr bwMode="auto">
          <a:xfrm>
            <a:off x="2408238" y="5373688"/>
            <a:ext cx="2449512" cy="457200"/>
          </a:xfrm>
          <a:prstGeom prst="parallelogram">
            <a:avLst>
              <a:gd name="adj" fmla="val 133941"/>
            </a:avLst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sum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23" name="AutoShape 103"/>
          <p:cNvSpPr>
            <a:spLocks noChangeArrowheads="1"/>
          </p:cNvSpPr>
          <p:nvPr/>
        </p:nvSpPr>
        <p:spPr bwMode="auto">
          <a:xfrm>
            <a:off x="2541588" y="2895600"/>
            <a:ext cx="2143125" cy="457200"/>
          </a:xfrm>
          <a:prstGeom prst="parallelogram">
            <a:avLst>
              <a:gd name="adj" fmla="val 100000"/>
            </a:avLst>
          </a:prstGeom>
          <a:solidFill>
            <a:srgbClr val="33CCCC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167" name="Line 104"/>
          <p:cNvSpPr>
            <a:spLocks noChangeShapeType="1"/>
          </p:cNvSpPr>
          <p:nvPr/>
        </p:nvSpPr>
        <p:spPr bwMode="auto">
          <a:xfrm>
            <a:off x="3648075" y="2590800"/>
            <a:ext cx="0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68" name="Line 105"/>
          <p:cNvSpPr>
            <a:spLocks noChangeShapeType="1"/>
          </p:cNvSpPr>
          <p:nvPr/>
        </p:nvSpPr>
        <p:spPr bwMode="auto">
          <a:xfrm>
            <a:off x="3648075" y="3352800"/>
            <a:ext cx="0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6" name="Text Box 109"/>
          <p:cNvSpPr txBox="1">
            <a:spLocks noChangeArrowheads="1"/>
          </p:cNvSpPr>
          <p:nvPr/>
        </p:nvSpPr>
        <p:spPr bwMode="auto">
          <a:xfrm>
            <a:off x="6310313" y="1676400"/>
            <a:ext cx="38100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int i, sum, n;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sum = 0;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rgbClr val="880000"/>
                </a:solidFill>
                <a:cs typeface="Arial" panose="020B0604020202020204" pitchFamily="34" charset="0"/>
              </a:rPr>
              <a:t>for</a:t>
            </a: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 (i = 0; i &lt; 5; i++) 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{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	scanf(“%d”, &amp;n);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	sum = sum + n;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}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43027" name="Rectangle 110"/>
          <p:cNvSpPr>
            <a:spLocks noChangeArrowheads="1"/>
          </p:cNvSpPr>
          <p:nvPr/>
        </p:nvSpPr>
        <p:spPr bwMode="auto">
          <a:xfrm>
            <a:off x="6310313" y="5451475"/>
            <a:ext cx="308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chemeClr val="tx1"/>
                </a:solidFill>
                <a:latin typeface="Arial Narrow" pitchFamily="34" charset="0"/>
                <a:cs typeface="Arial" panose="020B0604020202020204" pitchFamily="34" charset="0"/>
              </a:rPr>
              <a:t>printf(“%d”, sum);</a:t>
            </a:r>
            <a:endParaRPr lang="en-US" altLang="zh-CN" sz="3600" b="0">
              <a:solidFill>
                <a:schemeClr val="tx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20594" name="Freeform 114"/>
          <p:cNvSpPr/>
          <p:nvPr/>
        </p:nvSpPr>
        <p:spPr bwMode="auto">
          <a:xfrm>
            <a:off x="4795838" y="965200"/>
            <a:ext cx="1600200" cy="1854200"/>
          </a:xfrm>
          <a:custGeom>
            <a:avLst/>
            <a:gdLst>
              <a:gd name="T0" fmla="*/ 0 w 1008"/>
              <a:gd name="T1" fmla="*/ 2147483647 h 1168"/>
              <a:gd name="T2" fmla="*/ 2147483647 w 1008"/>
              <a:gd name="T3" fmla="*/ 2147483647 h 1168"/>
              <a:gd name="T4" fmla="*/ 2147483647 w 1008"/>
              <a:gd name="T5" fmla="*/ 2147483647 h 1168"/>
              <a:gd name="T6" fmla="*/ 2147483647 w 1008"/>
              <a:gd name="T7" fmla="*/ 2147483647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168"/>
              <a:gd name="T14" fmla="*/ 1008 w 1008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168">
                <a:moveTo>
                  <a:pt x="0" y="64"/>
                </a:moveTo>
                <a:cubicBezTo>
                  <a:pt x="164" y="32"/>
                  <a:pt x="328" y="0"/>
                  <a:pt x="432" y="160"/>
                </a:cubicBezTo>
                <a:cubicBezTo>
                  <a:pt x="536" y="320"/>
                  <a:pt x="528" y="880"/>
                  <a:pt x="624" y="1024"/>
                </a:cubicBezTo>
                <a:cubicBezTo>
                  <a:pt x="720" y="1168"/>
                  <a:pt x="944" y="1024"/>
                  <a:pt x="1008" y="1024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96" name="Freeform 116"/>
          <p:cNvSpPr/>
          <p:nvPr/>
        </p:nvSpPr>
        <p:spPr bwMode="auto">
          <a:xfrm>
            <a:off x="3043238" y="1219200"/>
            <a:ext cx="4267200" cy="2705100"/>
          </a:xfrm>
          <a:custGeom>
            <a:avLst/>
            <a:gdLst>
              <a:gd name="T0" fmla="*/ 0 w 2688"/>
              <a:gd name="T1" fmla="*/ 0 h 1704"/>
              <a:gd name="T2" fmla="*/ 2147483647 w 2688"/>
              <a:gd name="T3" fmla="*/ 2147483647 h 1704"/>
              <a:gd name="T4" fmla="*/ 2147483647 w 2688"/>
              <a:gd name="T5" fmla="*/ 2147483647 h 1704"/>
              <a:gd name="T6" fmla="*/ 0 60000 65536"/>
              <a:gd name="T7" fmla="*/ 0 60000 65536"/>
              <a:gd name="T8" fmla="*/ 0 60000 65536"/>
              <a:gd name="T9" fmla="*/ 0 w 2688"/>
              <a:gd name="T10" fmla="*/ 0 h 1704"/>
              <a:gd name="T11" fmla="*/ 2688 w 2688"/>
              <a:gd name="T12" fmla="*/ 1704 h 1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1704">
                <a:moveTo>
                  <a:pt x="0" y="0"/>
                </a:moveTo>
                <a:cubicBezTo>
                  <a:pt x="736" y="636"/>
                  <a:pt x="1472" y="1272"/>
                  <a:pt x="1920" y="1488"/>
                </a:cubicBezTo>
                <a:cubicBezTo>
                  <a:pt x="2368" y="1704"/>
                  <a:pt x="2560" y="1328"/>
                  <a:pt x="2688" y="1296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97" name="Freeform 117"/>
          <p:cNvSpPr/>
          <p:nvPr/>
        </p:nvSpPr>
        <p:spPr bwMode="auto">
          <a:xfrm>
            <a:off x="3576638" y="2362200"/>
            <a:ext cx="4800600" cy="1676400"/>
          </a:xfrm>
          <a:custGeom>
            <a:avLst/>
            <a:gdLst>
              <a:gd name="T0" fmla="*/ 0 w 3024"/>
              <a:gd name="T1" fmla="*/ 0 h 1056"/>
              <a:gd name="T2" fmla="*/ 2147483647 w 3024"/>
              <a:gd name="T3" fmla="*/ 2147483647 h 1056"/>
              <a:gd name="T4" fmla="*/ 2147483647 w 3024"/>
              <a:gd name="T5" fmla="*/ 2147483647 h 1056"/>
              <a:gd name="T6" fmla="*/ 0 60000 65536"/>
              <a:gd name="T7" fmla="*/ 0 60000 65536"/>
              <a:gd name="T8" fmla="*/ 0 60000 65536"/>
              <a:gd name="T9" fmla="*/ 0 w 3024"/>
              <a:gd name="T10" fmla="*/ 0 h 1056"/>
              <a:gd name="T11" fmla="*/ 3024 w 302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1056">
                <a:moveTo>
                  <a:pt x="0" y="0"/>
                </a:moveTo>
                <a:cubicBezTo>
                  <a:pt x="636" y="432"/>
                  <a:pt x="1272" y="864"/>
                  <a:pt x="1776" y="960"/>
                </a:cubicBezTo>
                <a:cubicBezTo>
                  <a:pt x="2280" y="1056"/>
                  <a:pt x="2816" y="640"/>
                  <a:pt x="3024" y="576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98" name="Freeform 118"/>
          <p:cNvSpPr/>
          <p:nvPr/>
        </p:nvSpPr>
        <p:spPr bwMode="auto">
          <a:xfrm>
            <a:off x="4033838" y="3276600"/>
            <a:ext cx="5181600" cy="1765300"/>
          </a:xfrm>
          <a:custGeom>
            <a:avLst/>
            <a:gdLst>
              <a:gd name="T0" fmla="*/ 0 w 3264"/>
              <a:gd name="T1" fmla="*/ 2147483647 h 1112"/>
              <a:gd name="T2" fmla="*/ 2147483647 w 3264"/>
              <a:gd name="T3" fmla="*/ 2147483647 h 1112"/>
              <a:gd name="T4" fmla="*/ 2147483647 w 3264"/>
              <a:gd name="T5" fmla="*/ 0 h 1112"/>
              <a:gd name="T6" fmla="*/ 0 60000 65536"/>
              <a:gd name="T7" fmla="*/ 0 60000 65536"/>
              <a:gd name="T8" fmla="*/ 0 60000 65536"/>
              <a:gd name="T9" fmla="*/ 0 w 3264"/>
              <a:gd name="T10" fmla="*/ 0 h 1112"/>
              <a:gd name="T11" fmla="*/ 3264 w 3264"/>
              <a:gd name="T12" fmla="*/ 1112 h 1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1112">
                <a:moveTo>
                  <a:pt x="0" y="912"/>
                </a:moveTo>
                <a:cubicBezTo>
                  <a:pt x="808" y="1012"/>
                  <a:pt x="1616" y="1112"/>
                  <a:pt x="2160" y="960"/>
                </a:cubicBezTo>
                <a:cubicBezTo>
                  <a:pt x="2704" y="808"/>
                  <a:pt x="3080" y="160"/>
                  <a:pt x="3264" y="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99" name="Line 119"/>
          <p:cNvSpPr>
            <a:spLocks noChangeShapeType="1"/>
          </p:cNvSpPr>
          <p:nvPr/>
        </p:nvSpPr>
        <p:spPr bwMode="auto">
          <a:xfrm>
            <a:off x="4367213" y="3214688"/>
            <a:ext cx="3011487" cy="86201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00" name="Line 120"/>
          <p:cNvSpPr>
            <a:spLocks noChangeShapeType="1"/>
          </p:cNvSpPr>
          <p:nvPr/>
        </p:nvSpPr>
        <p:spPr bwMode="auto">
          <a:xfrm>
            <a:off x="4948238" y="3886200"/>
            <a:ext cx="2359025" cy="83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56" name="Line 89"/>
          <p:cNvSpPr>
            <a:spLocks noChangeShapeType="1"/>
          </p:cNvSpPr>
          <p:nvPr/>
        </p:nvSpPr>
        <p:spPr bwMode="auto">
          <a:xfrm flipV="1">
            <a:off x="4478338" y="2133600"/>
            <a:ext cx="820737" cy="31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61" name="Line 98"/>
          <p:cNvSpPr>
            <a:spLocks noChangeShapeType="1"/>
          </p:cNvSpPr>
          <p:nvPr/>
        </p:nvSpPr>
        <p:spPr bwMode="auto">
          <a:xfrm>
            <a:off x="5299075" y="2133600"/>
            <a:ext cx="0" cy="3505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>
            <a:off x="4489450" y="5661025"/>
            <a:ext cx="1177925" cy="14446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738813" y="569913"/>
            <a:ext cx="4214812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43038" name="Group 34"/>
          <p:cNvGrpSpPr/>
          <p:nvPr/>
        </p:nvGrpSpPr>
        <p:grpSpPr bwMode="auto">
          <a:xfrm>
            <a:off x="3071813" y="128588"/>
            <a:ext cx="1152525" cy="431800"/>
            <a:chOff x="2426" y="255"/>
            <a:chExt cx="726" cy="272"/>
          </a:xfrm>
        </p:grpSpPr>
        <p:sp>
          <p:nvSpPr>
            <p:cNvPr id="2" name="AutoShape 40"/>
            <p:cNvSpPr>
              <a:spLocks noChangeArrowheads="1"/>
            </p:cNvSpPr>
            <p:nvPr/>
          </p:nvSpPr>
          <p:spPr bwMode="auto">
            <a:xfrm>
              <a:off x="2426" y="255"/>
              <a:ext cx="726" cy="272"/>
            </a:xfrm>
            <a:prstGeom prst="roundRect">
              <a:avLst>
                <a:gd name="adj" fmla="val 50000"/>
              </a:avLst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43" name="Oval 41"/>
            <p:cNvSpPr>
              <a:spLocks noChangeArrowheads="1"/>
            </p:cNvSpPr>
            <p:nvPr/>
          </p:nvSpPr>
          <p:spPr bwMode="auto">
            <a:xfrm>
              <a:off x="2501" y="262"/>
              <a:ext cx="552" cy="257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lg" len="med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39" name="Group 37"/>
          <p:cNvGrpSpPr/>
          <p:nvPr/>
        </p:nvGrpSpPr>
        <p:grpSpPr bwMode="auto">
          <a:xfrm>
            <a:off x="3071813" y="6081713"/>
            <a:ext cx="1152525" cy="431800"/>
            <a:chOff x="2426" y="255"/>
            <a:chExt cx="726" cy="272"/>
          </a:xfrm>
        </p:grpSpPr>
        <p:sp>
          <p:nvSpPr>
            <p:cNvPr id="514088" name="AutoShape 40"/>
            <p:cNvSpPr>
              <a:spLocks noChangeArrowheads="1"/>
            </p:cNvSpPr>
            <p:nvPr/>
          </p:nvSpPr>
          <p:spPr bwMode="auto">
            <a:xfrm>
              <a:off x="2426" y="255"/>
              <a:ext cx="726" cy="272"/>
            </a:xfrm>
            <a:prstGeom prst="roundRect">
              <a:avLst>
                <a:gd name="adj" fmla="val 50000"/>
              </a:avLst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41" name="Oval 41"/>
            <p:cNvSpPr>
              <a:spLocks noChangeArrowheads="1"/>
            </p:cNvSpPr>
            <p:nvPr/>
          </p:nvSpPr>
          <p:spPr bwMode="auto">
            <a:xfrm>
              <a:off x="2501" y="262"/>
              <a:ext cx="552" cy="257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lg" len="med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2427288" y="1576388"/>
            <a:ext cx="7772400" cy="2786062"/>
          </a:xfrm>
        </p:spPr>
        <p:txBody>
          <a:bodyPr tIns="46038" bIns="46038"/>
          <a:lstStyle/>
          <a:p>
            <a:pPr marL="342900" indent="-342900" eaLnBrk="1" hangingPunct="1"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3200" dirty="0">
                <a:solidFill>
                  <a:srgbClr val="336699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solidFill>
                  <a:srgbClr val="336699"/>
                </a:solidFill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3200" dirty="0">
                <a:solidFill>
                  <a:srgbClr val="336699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3200" i="1" dirty="0">
                <a:solidFill>
                  <a:srgbClr val="88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3200" dirty="0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 (num = 1; num &lt;= 3; num++ )</a:t>
            </a:r>
            <a:endParaRPr lang="en-US" altLang="zh-CN" sz="3200" dirty="0">
              <a:solidFill>
                <a:srgbClr val="336699"/>
              </a:solidFill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3200" dirty="0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		{       </a:t>
            </a:r>
            <a:endParaRPr lang="en-US" altLang="zh-CN" sz="3200" dirty="0">
              <a:solidFill>
                <a:srgbClr val="336699"/>
              </a:solidFill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3200" dirty="0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sz="3200" dirty="0" err="1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3200" dirty="0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(“%d\t”, num);</a:t>
            </a:r>
            <a:endParaRPr lang="en-US" altLang="zh-CN" sz="3200" dirty="0">
              <a:solidFill>
                <a:srgbClr val="336699"/>
              </a:solidFill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3200" dirty="0">
                <a:solidFill>
                  <a:srgbClr val="336699"/>
                </a:solidFill>
                <a:latin typeface="Arial Narrow" pitchFamily="34" charset="0"/>
                <a:ea typeface="宋体" panose="02010600030101010101" pitchFamily="2" charset="-122"/>
              </a:rPr>
              <a:t>          }</a:t>
            </a:r>
            <a:endParaRPr lang="en-US" altLang="zh-CN" sz="3200" dirty="0">
              <a:solidFill>
                <a:srgbClr val="336699"/>
              </a:solidFill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14"/>
          <p:cNvSpPr>
            <a:spLocks noChangeArrowheads="1"/>
          </p:cNvSpPr>
          <p:nvPr/>
        </p:nvSpPr>
        <p:spPr bwMode="auto">
          <a:xfrm>
            <a:off x="9010650" y="3152775"/>
            <a:ext cx="1477963" cy="579438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Text Box 15"/>
          <p:cNvSpPr txBox="1">
            <a:spLocks noChangeArrowheads="1"/>
          </p:cNvSpPr>
          <p:nvPr/>
        </p:nvSpPr>
        <p:spPr bwMode="auto">
          <a:xfrm>
            <a:off x="9390063" y="3757613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6699"/>
                </a:solidFill>
                <a:latin typeface="Arial Narrow" pitchFamily="34" charset="0"/>
                <a:cs typeface="Arial" panose="020B0604020202020204" pitchFamily="34" charset="0"/>
              </a:rPr>
              <a:t>num</a:t>
            </a:r>
            <a:endParaRPr lang="en-US" altLang="zh-CN" sz="2400">
              <a:solidFill>
                <a:srgbClr val="336699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22246" name="Text Box 16"/>
          <p:cNvSpPr txBox="1">
            <a:spLocks noChangeArrowheads="1"/>
          </p:cNvSpPr>
          <p:nvPr/>
        </p:nvSpPr>
        <p:spPr bwMode="auto">
          <a:xfrm>
            <a:off x="9558338" y="3208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1</a:t>
            </a:r>
            <a:endParaRPr lang="en-US" altLang="zh-CN" sz="240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5062" name="Rectangle 17"/>
          <p:cNvSpPr>
            <a:spLocks noChangeArrowheads="1"/>
          </p:cNvSpPr>
          <p:nvPr/>
        </p:nvSpPr>
        <p:spPr bwMode="auto">
          <a:xfrm>
            <a:off x="2560638" y="5386388"/>
            <a:ext cx="6842125" cy="6858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3" name="Text Box 18"/>
          <p:cNvSpPr txBox="1">
            <a:spLocks noChangeArrowheads="1"/>
          </p:cNvSpPr>
          <p:nvPr/>
        </p:nvSpPr>
        <p:spPr bwMode="auto">
          <a:xfrm>
            <a:off x="2651125" y="5441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2249" name="Rectangle 19"/>
          <p:cNvSpPr>
            <a:spLocks noChangeArrowheads="1"/>
          </p:cNvSpPr>
          <p:nvPr/>
        </p:nvSpPr>
        <p:spPr bwMode="auto">
          <a:xfrm>
            <a:off x="4117975" y="2079625"/>
            <a:ext cx="1371600" cy="625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3432175" y="4138613"/>
            <a:ext cx="5678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336699"/>
                </a:solidFill>
                <a:latin typeface="Arial Narrow" pitchFamily="34" charset="0"/>
                <a:cs typeface="Arial" panose="020B0604020202020204" pitchFamily="34" charset="0"/>
              </a:rPr>
              <a:t>printf(“have come to exit\n”);</a:t>
            </a:r>
            <a:endParaRPr lang="en-US" altLang="zh-CN" sz="3600">
              <a:solidFill>
                <a:srgbClr val="336699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22252" name="Rectangle 19"/>
          <p:cNvSpPr>
            <a:spLocks noChangeArrowheads="1"/>
          </p:cNvSpPr>
          <p:nvPr/>
        </p:nvSpPr>
        <p:spPr bwMode="auto">
          <a:xfrm>
            <a:off x="5510213" y="2079625"/>
            <a:ext cx="1676400" cy="625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53" name="Rectangle 19"/>
          <p:cNvSpPr>
            <a:spLocks noChangeArrowheads="1"/>
          </p:cNvSpPr>
          <p:nvPr/>
        </p:nvSpPr>
        <p:spPr bwMode="auto">
          <a:xfrm>
            <a:off x="4340225" y="3089275"/>
            <a:ext cx="3186113" cy="625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54" name="Text Box 18"/>
          <p:cNvSpPr txBox="1">
            <a:spLocks noChangeArrowheads="1"/>
          </p:cNvSpPr>
          <p:nvPr/>
        </p:nvSpPr>
        <p:spPr bwMode="auto">
          <a:xfrm>
            <a:off x="2651125" y="5441950"/>
            <a:ext cx="12509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1	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2255" name="Rectangle 20"/>
          <p:cNvSpPr>
            <a:spLocks noChangeArrowheads="1"/>
          </p:cNvSpPr>
          <p:nvPr/>
        </p:nvSpPr>
        <p:spPr bwMode="auto">
          <a:xfrm>
            <a:off x="7165975" y="2079625"/>
            <a:ext cx="1295400" cy="625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56" name="Text Box 17"/>
          <p:cNvSpPr txBox="1">
            <a:spLocks noChangeArrowheads="1"/>
          </p:cNvSpPr>
          <p:nvPr/>
        </p:nvSpPr>
        <p:spPr bwMode="auto">
          <a:xfrm>
            <a:off x="9556750" y="3200400"/>
            <a:ext cx="3365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2</a:t>
            </a:r>
            <a:endParaRPr lang="en-US" altLang="zh-CN" sz="240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522258" name="Text Box 19"/>
          <p:cNvSpPr txBox="1">
            <a:spLocks noChangeArrowheads="1"/>
          </p:cNvSpPr>
          <p:nvPr/>
        </p:nvSpPr>
        <p:spPr bwMode="auto">
          <a:xfrm>
            <a:off x="2651125" y="5441950"/>
            <a:ext cx="21653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1	2	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2259" name="Text Box 16"/>
          <p:cNvSpPr txBox="1">
            <a:spLocks noChangeArrowheads="1"/>
          </p:cNvSpPr>
          <p:nvPr/>
        </p:nvSpPr>
        <p:spPr bwMode="auto">
          <a:xfrm>
            <a:off x="9545638" y="3195638"/>
            <a:ext cx="3365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3</a:t>
            </a:r>
            <a:endParaRPr lang="en-US" altLang="zh-CN" sz="240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522260" name="Text Box 18"/>
          <p:cNvSpPr txBox="1">
            <a:spLocks noChangeArrowheads="1"/>
          </p:cNvSpPr>
          <p:nvPr/>
        </p:nvSpPr>
        <p:spPr bwMode="auto">
          <a:xfrm>
            <a:off x="2651125" y="5441950"/>
            <a:ext cx="30797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1	2	3	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2261" name="Text Box 16"/>
          <p:cNvSpPr txBox="1">
            <a:spLocks noChangeArrowheads="1"/>
          </p:cNvSpPr>
          <p:nvPr/>
        </p:nvSpPr>
        <p:spPr bwMode="auto">
          <a:xfrm>
            <a:off x="9534525" y="3198813"/>
            <a:ext cx="33655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4</a:t>
            </a:r>
            <a:endParaRPr lang="en-US" altLang="zh-CN" sz="240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522262" name="Rectangle 19"/>
          <p:cNvSpPr>
            <a:spLocks noChangeArrowheads="1"/>
          </p:cNvSpPr>
          <p:nvPr/>
        </p:nvSpPr>
        <p:spPr bwMode="auto">
          <a:xfrm>
            <a:off x="3494088" y="4168775"/>
            <a:ext cx="5181600" cy="625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63" name="Text Box 18"/>
          <p:cNvSpPr txBox="1">
            <a:spLocks noChangeArrowheads="1"/>
          </p:cNvSpPr>
          <p:nvPr/>
        </p:nvSpPr>
        <p:spPr bwMode="auto">
          <a:xfrm>
            <a:off x="2651125" y="5441950"/>
            <a:ext cx="5321300" cy="4572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1	2	3	have come to exit_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514600" y="569913"/>
            <a:ext cx="6461125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6" grpId="0"/>
      <p:bldP spid="522249" grpId="0" animBg="1"/>
      <p:bldP spid="522249" grpId="1" animBg="1"/>
      <p:bldP spid="522252" grpId="0" animBg="1"/>
      <p:bldP spid="522252" grpId="1" animBg="1"/>
      <p:bldP spid="522252" grpId="2" animBg="1"/>
      <p:bldP spid="522252" grpId="3" animBg="1"/>
      <p:bldP spid="522252" grpId="4" animBg="1"/>
      <p:bldP spid="522252" grpId="5" animBg="1"/>
      <p:bldP spid="522252" grpId="6" animBg="1"/>
      <p:bldP spid="522253" grpId="0" animBg="1"/>
      <p:bldP spid="522253" grpId="1" animBg="1"/>
      <p:bldP spid="522253" grpId="2" animBg="1"/>
      <p:bldP spid="522253" grpId="3" animBg="1"/>
      <p:bldP spid="522253" grpId="4" animBg="1"/>
      <p:bldP spid="522253" grpId="5" animBg="1"/>
      <p:bldP spid="522254" grpId="0" animBg="1"/>
      <p:bldP spid="522255" grpId="0" animBg="1"/>
      <p:bldP spid="522255" grpId="1" animBg="1"/>
      <p:bldP spid="522255" grpId="2" animBg="1"/>
      <p:bldP spid="522255" grpId="3" animBg="1"/>
      <p:bldP spid="522255" grpId="4" animBg="1"/>
      <p:bldP spid="522255" grpId="5" animBg="1"/>
      <p:bldP spid="522256" grpId="0" animBg="1"/>
      <p:bldP spid="522258" grpId="0" animBg="1"/>
      <p:bldP spid="522259" grpId="0" animBg="1"/>
      <p:bldP spid="522260" grpId="0" animBg="1"/>
      <p:bldP spid="522261" grpId="0" animBg="1"/>
      <p:bldP spid="522262" grpId="0" animBg="1"/>
      <p:bldP spid="5222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Line 2"/>
          <p:cNvSpPr>
            <a:spLocks noChangeAspect="1" noChangeShapeType="1"/>
          </p:cNvSpPr>
          <p:nvPr/>
        </p:nvSpPr>
        <p:spPr bwMode="auto">
          <a:xfrm>
            <a:off x="8077200" y="3360738"/>
            <a:ext cx="1588" cy="55721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75" name="AutoShape 3"/>
          <p:cNvSpPr>
            <a:spLocks noChangeArrowheads="1"/>
          </p:cNvSpPr>
          <p:nvPr/>
        </p:nvSpPr>
        <p:spPr bwMode="auto">
          <a:xfrm>
            <a:off x="7488238" y="2420938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591876" name="Line 4"/>
          <p:cNvSpPr>
            <a:spLocks noChangeShapeType="1"/>
          </p:cNvSpPr>
          <p:nvPr/>
        </p:nvSpPr>
        <p:spPr bwMode="auto">
          <a:xfrm flipH="1" flipV="1">
            <a:off x="6672263" y="5573713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>
            <a:off x="8040688" y="4868863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 flipH="1">
            <a:off x="6702425" y="2276475"/>
            <a:ext cx="0" cy="326866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 flipH="1" flipV="1">
            <a:off x="6686550" y="2276475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80" name="AutoShape 8"/>
          <p:cNvSpPr>
            <a:spLocks noChangeArrowheads="1"/>
          </p:cNvSpPr>
          <p:nvPr/>
        </p:nvSpPr>
        <p:spPr bwMode="auto">
          <a:xfrm>
            <a:off x="7062788" y="3933825"/>
            <a:ext cx="1981200" cy="977900"/>
          </a:xfrm>
          <a:prstGeom prst="diamond">
            <a:avLst/>
          </a:prstGeom>
          <a:solidFill>
            <a:srgbClr val="CCFFFF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9705975" y="2247900"/>
            <a:ext cx="720725" cy="283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直</a:t>
            </a:r>
            <a:endParaRPr kumimoji="1"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到</a:t>
            </a:r>
            <a:endParaRPr kumimoji="1"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型</a:t>
            </a:r>
            <a:endParaRPr kumimoji="1"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循</a:t>
            </a:r>
            <a:endParaRPr kumimoji="1"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环</a:t>
            </a:r>
            <a:endParaRPr kumimoji="1"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591900" name="Line 28"/>
          <p:cNvSpPr>
            <a:spLocks noChangeShapeType="1"/>
          </p:cNvSpPr>
          <p:nvPr/>
        </p:nvSpPr>
        <p:spPr bwMode="auto">
          <a:xfrm flipV="1">
            <a:off x="8123238" y="1844675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8123238" y="4406900"/>
            <a:ext cx="1392237" cy="1873250"/>
            <a:chOff x="1565" y="1765"/>
            <a:chExt cx="877" cy="2119"/>
          </a:xfrm>
        </p:grpSpPr>
        <p:sp>
          <p:nvSpPr>
            <p:cNvPr id="591902" name="Line 30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7138" name="Group 31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591904" name="Line 32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1905" name="Line 33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1906" name="Line 34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91907" name="Text Box 35"/>
          <p:cNvSpPr txBox="1">
            <a:spLocks noChangeArrowheads="1"/>
          </p:cNvSpPr>
          <p:nvPr/>
        </p:nvSpPr>
        <p:spPr bwMode="auto">
          <a:xfrm>
            <a:off x="9131300" y="37877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假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591908" name="Text Box 36"/>
          <p:cNvSpPr txBox="1">
            <a:spLocks noChangeArrowheads="1"/>
          </p:cNvSpPr>
          <p:nvPr/>
        </p:nvSpPr>
        <p:spPr bwMode="auto">
          <a:xfrm>
            <a:off x="8267700" y="486886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真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591909" name="Rectangle 37"/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条件控制的循环</a:t>
            </a:r>
            <a:endParaRPr kumimoji="1"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591881" name="Line 9"/>
          <p:cNvSpPr>
            <a:spLocks noChangeShapeType="1"/>
          </p:cNvSpPr>
          <p:nvPr/>
        </p:nvSpPr>
        <p:spPr bwMode="auto">
          <a:xfrm flipH="1" flipV="1">
            <a:off x="2779713" y="5545138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4148138" y="4840288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83" name="AutoShape 11"/>
          <p:cNvSpPr>
            <a:spLocks noChangeArrowheads="1"/>
          </p:cNvSpPr>
          <p:nvPr/>
        </p:nvSpPr>
        <p:spPr bwMode="auto">
          <a:xfrm>
            <a:off x="3571875" y="3903663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591884" name="Line 12"/>
          <p:cNvSpPr>
            <a:spLocks noChangeAspect="1" noChangeShapeType="1"/>
          </p:cNvSpPr>
          <p:nvPr/>
        </p:nvSpPr>
        <p:spPr bwMode="auto">
          <a:xfrm>
            <a:off x="4148138" y="3494088"/>
            <a:ext cx="1587" cy="55721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1992313" y="2652713"/>
            <a:ext cx="755650" cy="2289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当</a:t>
            </a:r>
            <a:endParaRPr kumimoji="1" lang="zh-CN" altLang="en-US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型</a:t>
            </a:r>
            <a:endParaRPr kumimoji="1" lang="zh-CN" altLang="en-US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循</a:t>
            </a:r>
            <a:endParaRPr kumimoji="1" lang="zh-CN" altLang="en-US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环</a:t>
            </a:r>
            <a:endParaRPr kumimoji="1" lang="zh-CN" altLang="en-US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591887" name="Text Box 15"/>
          <p:cNvSpPr txBox="1">
            <a:spLocks noChangeArrowheads="1"/>
          </p:cNvSpPr>
          <p:nvPr/>
        </p:nvSpPr>
        <p:spPr bwMode="auto">
          <a:xfrm>
            <a:off x="4479925" y="340042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真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47125" name="Text Box 16"/>
          <p:cNvSpPr txBox="1">
            <a:spLocks noChangeArrowheads="1"/>
          </p:cNvSpPr>
          <p:nvPr/>
        </p:nvSpPr>
        <p:spPr bwMode="auto">
          <a:xfrm>
            <a:off x="3946525" y="2620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chemeClr val="bg1"/>
                </a:solidFill>
              </a:rPr>
              <a:t>假</a:t>
            </a:r>
            <a:endParaRPr kumimoji="1" lang="zh-CN" altLang="en-US" sz="2400" b="0">
              <a:solidFill>
                <a:schemeClr val="bg1"/>
              </a:solidFill>
            </a:endParaRPr>
          </a:p>
        </p:txBody>
      </p:sp>
      <p:sp>
        <p:nvSpPr>
          <p:cNvPr id="591889" name="Text Box 17"/>
          <p:cNvSpPr txBox="1">
            <a:spLocks noChangeArrowheads="1"/>
          </p:cNvSpPr>
          <p:nvPr/>
        </p:nvSpPr>
        <p:spPr bwMode="auto">
          <a:xfrm>
            <a:off x="5089525" y="24685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假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591890" name="AutoShape 18"/>
          <p:cNvSpPr>
            <a:spLocks noChangeArrowheads="1"/>
          </p:cNvSpPr>
          <p:nvPr/>
        </p:nvSpPr>
        <p:spPr bwMode="auto">
          <a:xfrm>
            <a:off x="3168650" y="2578100"/>
            <a:ext cx="1981200" cy="977900"/>
          </a:xfrm>
          <a:prstGeom prst="diamond">
            <a:avLst/>
          </a:prstGeom>
          <a:solidFill>
            <a:srgbClr val="CCFFFF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591891" name="Line 19"/>
          <p:cNvSpPr>
            <a:spLocks noChangeShapeType="1"/>
          </p:cNvSpPr>
          <p:nvPr/>
        </p:nvSpPr>
        <p:spPr bwMode="auto">
          <a:xfrm flipV="1">
            <a:off x="4221163" y="1773238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4221163" y="3060700"/>
            <a:ext cx="1392237" cy="3363913"/>
            <a:chOff x="1565" y="1765"/>
            <a:chExt cx="877" cy="2119"/>
          </a:xfrm>
        </p:grpSpPr>
        <p:sp>
          <p:nvSpPr>
            <p:cNvPr id="591893" name="Line 21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7133" name="Group 22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591895" name="Line 23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1896" name="Line 24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1897" name="Line 25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91898" name="Line 26"/>
          <p:cNvSpPr>
            <a:spLocks noChangeShapeType="1"/>
          </p:cNvSpPr>
          <p:nvPr/>
        </p:nvSpPr>
        <p:spPr bwMode="auto">
          <a:xfrm flipH="1">
            <a:off x="2809875" y="2247900"/>
            <a:ext cx="0" cy="326866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99" name="Line 27"/>
          <p:cNvSpPr>
            <a:spLocks noChangeShapeType="1"/>
          </p:cNvSpPr>
          <p:nvPr/>
        </p:nvSpPr>
        <p:spPr bwMode="auto">
          <a:xfrm flipH="1" flipV="1">
            <a:off x="2794000" y="2247900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nimBg="1" autoUpdateAnimBg="0"/>
      <p:bldP spid="591875" grpId="1" animBg="1"/>
      <p:bldP spid="591880" grpId="0" animBg="1" autoUpdateAnimBg="0"/>
      <p:bldP spid="591880" grpId="1" animBg="1"/>
      <p:bldP spid="591886" grpId="0"/>
      <p:bldP spid="591907" grpId="0"/>
      <p:bldP spid="591908" grpId="0"/>
      <p:bldP spid="591883" grpId="0" animBg="1" autoUpdateAnimBg="0"/>
      <p:bldP spid="591885" grpId="0"/>
      <p:bldP spid="591887" grpId="0"/>
      <p:bldP spid="591889" grpId="0"/>
      <p:bldP spid="591890" grpId="0" animBg="1" autoUpdateAnimBg="0"/>
      <p:bldP spid="59189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33375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算法的描述方法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73163"/>
            <a:ext cx="10363200" cy="542448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、自然语言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接近日常生活中使用的语言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例：计算</a:t>
            </a:r>
            <a:r>
              <a:rPr lang="en-US" altLang="zh-CN" dirty="0">
                <a:ea typeface="宋体" panose="02010600030101010101" pitchFamily="2" charset="-122"/>
              </a:rPr>
              <a:t>n!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dirty="0">
                <a:ea typeface="宋体" panose="02010600030101010101" pitchFamily="2" charset="-122"/>
              </a:rPr>
              <a:t>n&lt;0</a:t>
            </a:r>
            <a:r>
              <a:rPr lang="zh-CN" altLang="en-US" dirty="0">
                <a:ea typeface="宋体" panose="02010600030101010101" pitchFamily="2" charset="-122"/>
              </a:rPr>
              <a:t>则输出错误信息，结束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给结果</a:t>
            </a:r>
            <a:r>
              <a:rPr lang="en-US" altLang="zh-CN" dirty="0">
                <a:ea typeface="宋体" panose="02010600030101010101" pitchFamily="2" charset="-122"/>
              </a:rPr>
              <a:t>fac</a:t>
            </a:r>
            <a:r>
              <a:rPr lang="zh-CN" altLang="en-US" dirty="0">
                <a:ea typeface="宋体" panose="02010600030101010101" pitchFamily="2" charset="-122"/>
              </a:rPr>
              <a:t>赋初值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，循环变量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赋初值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fac=fac*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循环变量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=i+1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&lt;=n</a:t>
            </a:r>
            <a:r>
              <a:rPr lang="zh-CN" altLang="en-US" dirty="0">
                <a:ea typeface="宋体" panose="02010600030101010101" pitchFamily="2" charset="-122"/>
              </a:rPr>
              <a:t>则重复执行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，否则往下执行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7. </a:t>
            </a:r>
            <a:r>
              <a:rPr lang="zh-CN" altLang="en-US" dirty="0">
                <a:ea typeface="宋体" panose="02010600030101010101" pitchFamily="2" charset="-122"/>
              </a:rPr>
              <a:t>输出</a:t>
            </a:r>
            <a:r>
              <a:rPr lang="en-US" altLang="zh-CN" dirty="0">
                <a:ea typeface="宋体" panose="02010600030101010101" pitchFamily="2" charset="-122"/>
              </a:rPr>
              <a:t>fac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8. </a:t>
            </a:r>
            <a:r>
              <a:rPr lang="zh-CN" altLang="en-US" dirty="0">
                <a:ea typeface="宋体" panose="02010600030101010101" pitchFamily="2" charset="-122"/>
              </a:rPr>
              <a:t>结束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4"/>
          <p:cNvSpPr>
            <a:spLocks noChangeArrowheads="1"/>
          </p:cNvSpPr>
          <p:nvPr/>
        </p:nvSpPr>
        <p:spPr bwMode="auto">
          <a:xfrm>
            <a:off x="2024063" y="1323975"/>
            <a:ext cx="8358187" cy="510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rgbClr val="174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17478D"/>
                </a:solidFill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当型循环</a:t>
            </a:r>
            <a:r>
              <a:rPr lang="en-US" altLang="zh-CN" sz="2800" b="1" dirty="0">
                <a:solidFill>
                  <a:srgbClr val="174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is tested </a:t>
            </a:r>
            <a:r>
              <a:rPr lang="en-US" altLang="zh-CN" sz="2800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endParaRPr lang="en-US" altLang="zh-CN" sz="2800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仿宋" pitchFamily="2" charset="-122"/>
              </a:rPr>
              <a:t>条件或计数控制</a:t>
            </a: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  <a:ea typeface="华文仿宋" pitchFamily="2" charset="-122"/>
            </a:endParaRPr>
          </a:p>
          <a:p>
            <a:pPr eaLnBrk="1" hangingPunct="1">
              <a:buClr>
                <a:srgbClr val="993300"/>
              </a:buClr>
              <a:buFont typeface="Monotype Sorts" charset="2"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——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is controlled by </a:t>
            </a:r>
            <a:r>
              <a:rPr lang="en-US" altLang="zh-CN" sz="2800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altLang="zh-CN" sz="2800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endParaRPr lang="en-US" altLang="zh-CN" sz="2800" dirty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语法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174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(condition) 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115000"/>
              </a:lnSpc>
              <a:defRPr/>
            </a:pP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statement;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4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(condition)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statement;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statement;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  <a:endParaRPr lang="en-US" altLang="zh-CN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24688" y="4937125"/>
            <a:ext cx="30480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没有分号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!!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6381750" y="3000375"/>
            <a:ext cx="2255838" cy="1936750"/>
            <a:chOff x="5000628" y="3000372"/>
            <a:chExt cx="2255800" cy="19372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072065" y="4253237"/>
              <a:ext cx="215896" cy="533539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000628" y="3000372"/>
              <a:ext cx="215896" cy="533539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9160" name="组合 10"/>
            <p:cNvGrpSpPr/>
            <p:nvPr/>
          </p:nvGrpSpPr>
          <p:grpSpPr bwMode="auto">
            <a:xfrm>
              <a:off x="5286380" y="3254592"/>
              <a:ext cx="928694" cy="1296000"/>
              <a:chOff x="5286380" y="3254592"/>
              <a:chExt cx="2368548" cy="1296000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H="1">
                <a:off x="5330899" y="4539062"/>
                <a:ext cx="2323955" cy="158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H="1">
                <a:off x="7634609" y="3254438"/>
                <a:ext cx="0" cy="1295739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>
                <a:off x="5286362" y="3286196"/>
                <a:ext cx="2323955" cy="1588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6248382" y="3856259"/>
              <a:ext cx="1008046" cy="1587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>
              <a:off x="7215154" y="3857846"/>
              <a:ext cx="0" cy="107978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14600" y="569913"/>
            <a:ext cx="6461125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2625" y="1412875"/>
            <a:ext cx="8643938" cy="4635500"/>
          </a:xfrm>
        </p:spPr>
        <p:txBody>
          <a:bodyPr lIns="91440" tIns="45720" rIns="91440" bIns="45720"/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dirty="0">
                <a:effectLst/>
                <a:latin typeface="Arial" panose="020B0604020202020204" pitchFamily="34" charset="0"/>
                <a:ea typeface="华文仿宋" pitchFamily="2" charset="-122"/>
              </a:rPr>
              <a:t>直到型循环</a:t>
            </a:r>
            <a:r>
              <a:rPr lang="en-US" altLang="zh-CN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——Statements in the loop are executed first (</a:t>
            </a:r>
            <a:r>
              <a:rPr lang="en-US" altLang="zh-CN" b="0" dirty="0">
                <a:solidFill>
                  <a:srgbClr val="9900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at least once</a:t>
            </a:r>
            <a:r>
              <a:rPr lang="en-US" altLang="zh-CN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), and condition is tested </a:t>
            </a:r>
            <a:r>
              <a:rPr lang="en-US" altLang="zh-CN" b="0" dirty="0">
                <a:solidFill>
                  <a:srgbClr val="9900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last</a:t>
            </a:r>
            <a:endParaRPr lang="en-US" altLang="zh-CN" b="0" dirty="0">
              <a:solidFill>
                <a:srgbClr val="990033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dirty="0">
                <a:effectLst/>
                <a:ea typeface="华文仿宋" pitchFamily="2" charset="-122"/>
              </a:rPr>
              <a:t>条件或计数控制</a:t>
            </a:r>
            <a:endParaRPr lang="en-US" altLang="zh-CN" dirty="0">
              <a:effectLst/>
              <a:ea typeface="华文仿宋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dirty="0">
                <a:effectLst/>
                <a:ea typeface="宋体" panose="02010600030101010101" pitchFamily="2" charset="-122"/>
              </a:rPr>
              <a:t>       ——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Loop is controlled by </a:t>
            </a:r>
            <a:r>
              <a:rPr lang="en-US" altLang="zh-CN" b="0" dirty="0">
                <a:solidFill>
                  <a:srgbClr val="88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condition</a:t>
            </a:r>
            <a:r>
              <a:rPr lang="en-US" altLang="zh-CN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or a </a:t>
            </a:r>
            <a:r>
              <a:rPr lang="en-US" altLang="zh-CN" b="0" dirty="0">
                <a:solidFill>
                  <a:srgbClr val="88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counter</a:t>
            </a:r>
            <a:r>
              <a:rPr lang="en-US" altLang="zh-CN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sz="2400" b="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endParaRPr lang="en-US" altLang="zh-CN" sz="2400" b="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0330" lvl="2" indent="-228600" eaLnBrk="1" hangingPunct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i="1" dirty="0"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400" dirty="0">
              <a:solidFill>
                <a:srgbClr val="88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0330" lvl="2" indent="-228600" eaLnBrk="1" hangingPunct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statement;</a:t>
            </a:r>
            <a:endParaRPr lang="en-US" altLang="zh-CN" sz="2400" dirty="0">
              <a:solidFill>
                <a:srgbClr val="88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0330" lvl="2" indent="-228600" eaLnBrk="1" hangingPunct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statement;</a:t>
            </a:r>
            <a:endParaRPr lang="en-US" altLang="zh-CN" sz="2400" dirty="0">
              <a:solidFill>
                <a:srgbClr val="88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0330" lvl="2" indent="-228600" eaLnBrk="1" hangingPunct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r>
              <a:rPr lang="en-US" altLang="zh-CN" sz="2400" i="1" dirty="0"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(condition) ;</a:t>
            </a:r>
            <a:endParaRPr lang="en-US" altLang="zh-CN" sz="2400" dirty="0">
              <a:solidFill>
                <a:srgbClr val="88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0330" lvl="2" indent="-228600" eaLnBrk="1" hangingPunct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88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statement;</a:t>
            </a:r>
            <a:endParaRPr lang="en-US" altLang="zh-CN" sz="2400" dirty="0">
              <a:solidFill>
                <a:srgbClr val="88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41988" y="4038600"/>
            <a:ext cx="4170362" cy="1982788"/>
            <a:chOff x="2853" y="2018"/>
            <a:chExt cx="2627" cy="1249"/>
          </a:xfrm>
        </p:grpSpPr>
        <p:sp>
          <p:nvSpPr>
            <p:cNvPr id="548869" name="Rectangle 5"/>
            <p:cNvSpPr>
              <a:spLocks noChangeArrowheads="1"/>
            </p:cNvSpPr>
            <p:nvPr/>
          </p:nvSpPr>
          <p:spPr bwMode="auto">
            <a:xfrm>
              <a:off x="2853" y="2931"/>
              <a:ext cx="136" cy="336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8870" name="Line 6"/>
            <p:cNvSpPr>
              <a:spLocks noChangeShapeType="1"/>
            </p:cNvSpPr>
            <p:nvPr/>
          </p:nvSpPr>
          <p:spPr bwMode="auto">
            <a:xfrm flipH="1">
              <a:off x="3016" y="3112"/>
              <a:ext cx="1464" cy="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8871" name="Line 7"/>
            <p:cNvSpPr>
              <a:spLocks noChangeShapeType="1"/>
            </p:cNvSpPr>
            <p:nvPr/>
          </p:nvSpPr>
          <p:spPr bwMode="auto">
            <a:xfrm flipH="1">
              <a:off x="4468" y="2659"/>
              <a:ext cx="0" cy="4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8872" name="Text Box 8"/>
            <p:cNvSpPr txBox="1">
              <a:spLocks noChangeArrowheads="1"/>
            </p:cNvSpPr>
            <p:nvPr/>
          </p:nvSpPr>
          <p:spPr bwMode="auto">
            <a:xfrm>
              <a:off x="3560" y="2018"/>
              <a:ext cx="1920" cy="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不要忘记分号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!!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14600" y="569913"/>
            <a:ext cx="6461125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27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301750"/>
            <a:ext cx="7024687" cy="3687763"/>
          </a:xfrm>
        </p:spPr>
        <p:txBody>
          <a:bodyPr tIns="46038" bIns="46038"/>
          <a:lstStyle/>
          <a:p>
            <a:pPr marL="342900" indent="-342900" eaLnBrk="1" hangingPunct="1">
              <a:defRPr/>
            </a:pPr>
            <a:r>
              <a:rPr lang="zh-CN" altLang="en-US" sz="3200" b="0" dirty="0">
                <a:solidFill>
                  <a:srgbClr val="336699"/>
                </a:solidFill>
                <a:effectLst/>
                <a:ea typeface="宋体" panose="02010600030101010101" pitchFamily="2" charset="-122"/>
              </a:rPr>
              <a:t>例</a:t>
            </a:r>
            <a:r>
              <a:rPr lang="en-US" altLang="zh-CN" sz="3200" b="0" dirty="0">
                <a:solidFill>
                  <a:srgbClr val="336699"/>
                </a:solidFill>
                <a:effectLst/>
                <a:ea typeface="宋体" panose="02010600030101010101" pitchFamily="2" charset="-122"/>
              </a:rPr>
              <a:t> :</a:t>
            </a:r>
            <a:endParaRPr lang="en-US" altLang="zh-CN" sz="3200" b="0" dirty="0">
              <a:solidFill>
                <a:srgbClr val="336699"/>
              </a:solidFill>
              <a:effectLst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</a:t>
            </a:r>
            <a:r>
              <a:rPr lang="en-US" altLang="zh-CN" sz="3200" b="0" dirty="0" err="1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(“Input start and end value : “);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</a:t>
            </a:r>
            <a:r>
              <a:rPr lang="en-US" altLang="zh-CN" sz="3200" b="0" dirty="0" err="1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(“%d %d”, &amp;start, &amp;end);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</a:t>
            </a:r>
            <a:r>
              <a:rPr lang="en-US" altLang="zh-CN" sz="3200" i="1" dirty="0">
                <a:solidFill>
                  <a:srgbClr val="88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 {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	</a:t>
            </a:r>
            <a:r>
              <a:rPr lang="en-US" altLang="zh-CN" sz="3200" b="0" dirty="0" err="1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(“%c (%d)\n“, start, start);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	start++;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		} </a:t>
            </a:r>
            <a:r>
              <a:rPr lang="en-US" altLang="zh-CN" sz="3200" i="1" dirty="0">
                <a:solidFill>
                  <a:srgbClr val="88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3200" b="0" dirty="0">
                <a:solidFill>
                  <a:srgbClr val="336699"/>
                </a:solidFill>
                <a:effectLst/>
                <a:latin typeface="Arial Narrow" pitchFamily="34" charset="0"/>
                <a:ea typeface="宋体" panose="02010600030101010101" pitchFamily="2" charset="-122"/>
              </a:rPr>
              <a:t> (start &lt;= end) ;</a:t>
            </a:r>
            <a:endParaRPr lang="en-US" altLang="zh-CN" sz="3200" b="0" dirty="0">
              <a:solidFill>
                <a:srgbClr val="336699"/>
              </a:solidFill>
              <a:effectLst/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329756" name="Rectangle 28"/>
          <p:cNvSpPr>
            <a:spLocks noChangeArrowheads="1"/>
          </p:cNvSpPr>
          <p:nvPr/>
        </p:nvSpPr>
        <p:spPr bwMode="auto">
          <a:xfrm>
            <a:off x="2693988" y="4992688"/>
            <a:ext cx="6858000" cy="1828800"/>
          </a:xfrm>
          <a:prstGeom prst="rect">
            <a:avLst/>
          </a:prstGeom>
          <a:solidFill>
            <a:schemeClr val="tx2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2693988" y="4916488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58" name="Rectangle 30"/>
          <p:cNvSpPr>
            <a:spLocks noChangeArrowheads="1"/>
          </p:cNvSpPr>
          <p:nvPr/>
        </p:nvSpPr>
        <p:spPr bwMode="auto">
          <a:xfrm>
            <a:off x="7248525" y="792163"/>
            <a:ext cx="1477963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AF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altLang="zh-CN" sz="2400" b="0">
              <a:solidFill>
                <a:srgbClr val="FAFD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59" name="Text Box 31"/>
          <p:cNvSpPr txBox="1">
            <a:spLocks noChangeArrowheads="1"/>
          </p:cNvSpPr>
          <p:nvPr/>
        </p:nvSpPr>
        <p:spPr bwMode="auto">
          <a:xfrm>
            <a:off x="7489825" y="1328738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336699"/>
                </a:solidFill>
                <a:cs typeface="Arial" panose="020B0604020202020204" pitchFamily="34" charset="0"/>
              </a:rPr>
              <a:t>start</a:t>
            </a:r>
            <a:endParaRPr lang="en-US" altLang="zh-CN" sz="2400" b="0">
              <a:solidFill>
                <a:srgbClr val="336699"/>
              </a:solidFill>
              <a:cs typeface="Arial" panose="020B0604020202020204" pitchFamily="34" charset="0"/>
            </a:endParaRPr>
          </a:p>
        </p:txBody>
      </p:sp>
      <p:sp>
        <p:nvSpPr>
          <p:cNvPr id="329761" name="Rectangle 33"/>
          <p:cNvSpPr>
            <a:spLocks noChangeArrowheads="1"/>
          </p:cNvSpPr>
          <p:nvPr/>
        </p:nvSpPr>
        <p:spPr bwMode="auto">
          <a:xfrm>
            <a:off x="8970963" y="792163"/>
            <a:ext cx="1477962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AF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altLang="zh-CN" sz="2400" b="0">
              <a:solidFill>
                <a:srgbClr val="FAFD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9258300" y="1328738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336699"/>
                </a:solidFill>
                <a:cs typeface="Arial" panose="020B0604020202020204" pitchFamily="34" charset="0"/>
              </a:rPr>
              <a:t>end</a:t>
            </a:r>
            <a:endParaRPr lang="en-US" altLang="zh-CN" sz="2400" b="0">
              <a:solidFill>
                <a:srgbClr val="336699"/>
              </a:solidFill>
              <a:cs typeface="Arial" panose="020B0604020202020204" pitchFamily="34" charset="0"/>
            </a:endParaRPr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2862263" y="1785938"/>
            <a:ext cx="5410200" cy="471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65" name="Text Box 37"/>
          <p:cNvSpPr txBox="1">
            <a:spLocks noChangeArrowheads="1"/>
          </p:cNvSpPr>
          <p:nvPr/>
        </p:nvSpPr>
        <p:spPr bwMode="auto">
          <a:xfrm>
            <a:off x="2693988" y="4992688"/>
            <a:ext cx="4435475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Input start and end value : 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66" name="Rectangle 38"/>
          <p:cNvSpPr>
            <a:spLocks noChangeArrowheads="1"/>
          </p:cNvSpPr>
          <p:nvPr/>
        </p:nvSpPr>
        <p:spPr bwMode="auto">
          <a:xfrm>
            <a:off x="2862263" y="2257425"/>
            <a:ext cx="4572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67" name="Text Box 39"/>
          <p:cNvSpPr txBox="1">
            <a:spLocks noChangeArrowheads="1"/>
          </p:cNvSpPr>
          <p:nvPr/>
        </p:nvSpPr>
        <p:spPr bwMode="auto">
          <a:xfrm>
            <a:off x="2693988" y="4992688"/>
            <a:ext cx="5029200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Input start and end value : 65 67_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68" name="Rectangle 40"/>
          <p:cNvSpPr>
            <a:spLocks noChangeArrowheads="1"/>
          </p:cNvSpPr>
          <p:nvPr/>
        </p:nvSpPr>
        <p:spPr bwMode="auto">
          <a:xfrm>
            <a:off x="7248525" y="792163"/>
            <a:ext cx="1477963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AFD6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en-US" altLang="zh-CN" sz="2800" b="1">
              <a:solidFill>
                <a:srgbClr val="FAFD6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69" name="Rectangle 41"/>
          <p:cNvSpPr>
            <a:spLocks noChangeArrowheads="1"/>
          </p:cNvSpPr>
          <p:nvPr/>
        </p:nvSpPr>
        <p:spPr bwMode="auto">
          <a:xfrm>
            <a:off x="8970963" y="792163"/>
            <a:ext cx="1477962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AFD6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endParaRPr lang="en-US" altLang="zh-CN" sz="2800" b="1">
              <a:solidFill>
                <a:srgbClr val="FAFD6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70" name="Rectangle 42"/>
          <p:cNvSpPr>
            <a:spLocks noChangeArrowheads="1"/>
          </p:cNvSpPr>
          <p:nvPr/>
        </p:nvSpPr>
        <p:spPr bwMode="auto">
          <a:xfrm>
            <a:off x="2862263" y="2790825"/>
            <a:ext cx="838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71" name="Rectangle 43"/>
          <p:cNvSpPr>
            <a:spLocks noChangeArrowheads="1"/>
          </p:cNvSpPr>
          <p:nvPr/>
        </p:nvSpPr>
        <p:spPr bwMode="auto">
          <a:xfrm>
            <a:off x="3776663" y="3248025"/>
            <a:ext cx="4724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72" name="Text Box 44"/>
          <p:cNvSpPr txBox="1">
            <a:spLocks noChangeArrowheads="1"/>
          </p:cNvSpPr>
          <p:nvPr/>
        </p:nvSpPr>
        <p:spPr bwMode="auto">
          <a:xfrm>
            <a:off x="2693988" y="4992688"/>
            <a:ext cx="5029200" cy="1200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Input start and end value : 65 67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A (65)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73" name="Rectangle 45"/>
          <p:cNvSpPr>
            <a:spLocks noChangeArrowheads="1"/>
          </p:cNvSpPr>
          <p:nvPr/>
        </p:nvSpPr>
        <p:spPr bwMode="auto">
          <a:xfrm>
            <a:off x="3776663" y="3781425"/>
            <a:ext cx="13716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74" name="Rectangle 46"/>
          <p:cNvSpPr>
            <a:spLocks noChangeArrowheads="1"/>
          </p:cNvSpPr>
          <p:nvPr/>
        </p:nvSpPr>
        <p:spPr bwMode="auto">
          <a:xfrm>
            <a:off x="7248525" y="792163"/>
            <a:ext cx="1477963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AFD6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endParaRPr lang="en-US" altLang="zh-CN" sz="2800" b="1">
              <a:solidFill>
                <a:srgbClr val="FAFD6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4767263" y="3019425"/>
            <a:ext cx="2701925" cy="762000"/>
            <a:chOff x="2498" y="1872"/>
            <a:chExt cx="1702" cy="480"/>
          </a:xfrm>
        </p:grpSpPr>
        <p:sp>
          <p:nvSpPr>
            <p:cNvPr id="53291" name="Oval 47"/>
            <p:cNvSpPr>
              <a:spLocks noChangeArrowheads="1"/>
            </p:cNvSpPr>
            <p:nvPr/>
          </p:nvSpPr>
          <p:spPr bwMode="auto">
            <a:xfrm>
              <a:off x="2498" y="2016"/>
              <a:ext cx="367" cy="3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92" name="Oval 48"/>
            <p:cNvSpPr>
              <a:spLocks noChangeArrowheads="1"/>
            </p:cNvSpPr>
            <p:nvPr/>
          </p:nvSpPr>
          <p:spPr bwMode="auto">
            <a:xfrm>
              <a:off x="3696" y="2016"/>
              <a:ext cx="504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49" name="Freeform 51"/>
            <p:cNvSpPr/>
            <p:nvPr/>
          </p:nvSpPr>
          <p:spPr bwMode="auto">
            <a:xfrm>
              <a:off x="2692" y="1872"/>
              <a:ext cx="1329" cy="168"/>
            </a:xfrm>
            <a:custGeom>
              <a:avLst/>
              <a:gdLst>
                <a:gd name="T0" fmla="*/ 38 w 1392"/>
                <a:gd name="T1" fmla="*/ 168 h 168"/>
                <a:gd name="T2" fmla="*/ 152 w 1392"/>
                <a:gd name="T3" fmla="*/ 24 h 168"/>
                <a:gd name="T4" fmla="*/ 952 w 1392"/>
                <a:gd name="T5" fmla="*/ 24 h 168"/>
                <a:gd name="T6" fmla="*/ 1066 w 1392"/>
                <a:gd name="T7" fmla="*/ 12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168"/>
                <a:gd name="T14" fmla="*/ 1392 w 139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168">
                  <a:moveTo>
                    <a:pt x="48" y="168"/>
                  </a:moveTo>
                  <a:cubicBezTo>
                    <a:pt x="24" y="108"/>
                    <a:pt x="0" y="48"/>
                    <a:pt x="192" y="24"/>
                  </a:cubicBezTo>
                  <a:cubicBezTo>
                    <a:pt x="384" y="0"/>
                    <a:pt x="1008" y="8"/>
                    <a:pt x="1200" y="24"/>
                  </a:cubicBezTo>
                  <a:cubicBezTo>
                    <a:pt x="1392" y="40"/>
                    <a:pt x="1320" y="104"/>
                    <a:pt x="1344" y="12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9782" name="Rectangle 54"/>
          <p:cNvSpPr>
            <a:spLocks noChangeArrowheads="1"/>
          </p:cNvSpPr>
          <p:nvPr/>
        </p:nvSpPr>
        <p:spPr bwMode="auto">
          <a:xfrm>
            <a:off x="3167063" y="4238625"/>
            <a:ext cx="3124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83" name="Text Box 55"/>
          <p:cNvSpPr txBox="1">
            <a:spLocks noChangeArrowheads="1"/>
          </p:cNvSpPr>
          <p:nvPr/>
        </p:nvSpPr>
        <p:spPr bwMode="auto">
          <a:xfrm>
            <a:off x="6596063" y="423862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&lt;= 67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84" name="Freeform 56"/>
          <p:cNvSpPr/>
          <p:nvPr/>
        </p:nvSpPr>
        <p:spPr bwMode="auto">
          <a:xfrm>
            <a:off x="2519363" y="3400425"/>
            <a:ext cx="800100" cy="1066800"/>
          </a:xfrm>
          <a:custGeom>
            <a:avLst/>
            <a:gdLst>
              <a:gd name="T0" fmla="*/ 2147483647 w 504"/>
              <a:gd name="T1" fmla="*/ 2147483647 h 672"/>
              <a:gd name="T2" fmla="*/ 2147483647 w 504"/>
              <a:gd name="T3" fmla="*/ 2147483647 h 672"/>
              <a:gd name="T4" fmla="*/ 2147483647 w 504"/>
              <a:gd name="T5" fmla="*/ 2147483647 h 672"/>
              <a:gd name="T6" fmla="*/ 2147483647 w 50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672"/>
              <a:gd name="T14" fmla="*/ 504 w 50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672">
                <a:moveTo>
                  <a:pt x="264" y="672"/>
                </a:moveTo>
                <a:cubicBezTo>
                  <a:pt x="184" y="648"/>
                  <a:pt x="104" y="624"/>
                  <a:pt x="72" y="528"/>
                </a:cubicBezTo>
                <a:cubicBezTo>
                  <a:pt x="40" y="432"/>
                  <a:pt x="0" y="184"/>
                  <a:pt x="72" y="96"/>
                </a:cubicBezTo>
                <a:cubicBezTo>
                  <a:pt x="144" y="8"/>
                  <a:pt x="432" y="16"/>
                  <a:pt x="50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785" name="Rectangle 57"/>
          <p:cNvSpPr>
            <a:spLocks noChangeArrowheads="1"/>
          </p:cNvSpPr>
          <p:nvPr/>
        </p:nvSpPr>
        <p:spPr bwMode="auto">
          <a:xfrm>
            <a:off x="3776663" y="3248025"/>
            <a:ext cx="4724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86" name="Text Box 58"/>
          <p:cNvSpPr txBox="1">
            <a:spLocks noChangeArrowheads="1"/>
          </p:cNvSpPr>
          <p:nvPr/>
        </p:nvSpPr>
        <p:spPr bwMode="auto">
          <a:xfrm>
            <a:off x="2693988" y="4992688"/>
            <a:ext cx="5029200" cy="1570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Input start and end value : 65 67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A (65)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B (66)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_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87" name="Rectangle 59"/>
          <p:cNvSpPr>
            <a:spLocks noChangeArrowheads="1"/>
          </p:cNvSpPr>
          <p:nvPr/>
        </p:nvSpPr>
        <p:spPr bwMode="auto">
          <a:xfrm>
            <a:off x="3776663" y="3781425"/>
            <a:ext cx="13716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89" name="Rectangle 61"/>
          <p:cNvSpPr>
            <a:spLocks noChangeArrowheads="1"/>
          </p:cNvSpPr>
          <p:nvPr/>
        </p:nvSpPr>
        <p:spPr bwMode="auto">
          <a:xfrm>
            <a:off x="3167063" y="4238625"/>
            <a:ext cx="3124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0" name="Text Box 62"/>
          <p:cNvSpPr txBox="1">
            <a:spLocks noChangeArrowheads="1"/>
          </p:cNvSpPr>
          <p:nvPr/>
        </p:nvSpPr>
        <p:spPr bwMode="auto">
          <a:xfrm>
            <a:off x="6596063" y="423862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&lt;= 67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1" name="Freeform 63"/>
          <p:cNvSpPr/>
          <p:nvPr/>
        </p:nvSpPr>
        <p:spPr bwMode="auto">
          <a:xfrm>
            <a:off x="2557463" y="3400425"/>
            <a:ext cx="800100" cy="1066800"/>
          </a:xfrm>
          <a:custGeom>
            <a:avLst/>
            <a:gdLst>
              <a:gd name="T0" fmla="*/ 2147483647 w 504"/>
              <a:gd name="T1" fmla="*/ 2147483647 h 672"/>
              <a:gd name="T2" fmla="*/ 2147483647 w 504"/>
              <a:gd name="T3" fmla="*/ 2147483647 h 672"/>
              <a:gd name="T4" fmla="*/ 2147483647 w 504"/>
              <a:gd name="T5" fmla="*/ 2147483647 h 672"/>
              <a:gd name="T6" fmla="*/ 2147483647 w 50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672"/>
              <a:gd name="T14" fmla="*/ 504 w 50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672">
                <a:moveTo>
                  <a:pt x="264" y="672"/>
                </a:moveTo>
                <a:cubicBezTo>
                  <a:pt x="184" y="648"/>
                  <a:pt x="104" y="624"/>
                  <a:pt x="72" y="528"/>
                </a:cubicBezTo>
                <a:cubicBezTo>
                  <a:pt x="40" y="432"/>
                  <a:pt x="0" y="184"/>
                  <a:pt x="72" y="96"/>
                </a:cubicBezTo>
                <a:cubicBezTo>
                  <a:pt x="144" y="8"/>
                  <a:pt x="432" y="16"/>
                  <a:pt x="50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788" name="Rectangle 60"/>
          <p:cNvSpPr>
            <a:spLocks noChangeArrowheads="1"/>
          </p:cNvSpPr>
          <p:nvPr/>
        </p:nvSpPr>
        <p:spPr bwMode="auto">
          <a:xfrm>
            <a:off x="7248525" y="792163"/>
            <a:ext cx="1477963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AF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endParaRPr lang="en-US" altLang="zh-CN">
              <a:solidFill>
                <a:srgbClr val="FAFD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2" name="Rectangle 64"/>
          <p:cNvSpPr>
            <a:spLocks noChangeArrowheads="1"/>
          </p:cNvSpPr>
          <p:nvPr/>
        </p:nvSpPr>
        <p:spPr bwMode="auto">
          <a:xfrm>
            <a:off x="3776663" y="3248025"/>
            <a:ext cx="4724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3" name="Text Box 65"/>
          <p:cNvSpPr txBox="1">
            <a:spLocks noChangeArrowheads="1"/>
          </p:cNvSpPr>
          <p:nvPr/>
        </p:nvSpPr>
        <p:spPr bwMode="auto">
          <a:xfrm>
            <a:off x="2693988" y="4992688"/>
            <a:ext cx="5029200" cy="18462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Input start and end value : 65 67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A (65)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B (66)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cs typeface="Arial" panose="020B0604020202020204" pitchFamily="34" charset="0"/>
              </a:rPr>
              <a:t>C (67)</a:t>
            </a:r>
            <a:endParaRPr lang="en-US" altLang="zh-CN" sz="240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cs typeface="Arial" panose="020B0604020202020204" pitchFamily="34" charset="0"/>
              </a:rPr>
              <a:t>_</a:t>
            </a:r>
            <a:endParaRPr lang="en-US" altLang="zh-CN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9794" name="Rectangle 66"/>
          <p:cNvSpPr>
            <a:spLocks noChangeArrowheads="1"/>
          </p:cNvSpPr>
          <p:nvPr/>
        </p:nvSpPr>
        <p:spPr bwMode="auto">
          <a:xfrm>
            <a:off x="3776663" y="3717925"/>
            <a:ext cx="13716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5" name="Rectangle 67"/>
          <p:cNvSpPr>
            <a:spLocks noChangeArrowheads="1"/>
          </p:cNvSpPr>
          <p:nvPr/>
        </p:nvSpPr>
        <p:spPr bwMode="auto">
          <a:xfrm>
            <a:off x="7248525" y="792163"/>
            <a:ext cx="1477963" cy="579437"/>
          </a:xfrm>
          <a:prstGeom prst="rect">
            <a:avLst/>
          </a:prstGeom>
          <a:solidFill>
            <a:srgbClr val="000080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AFD6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endParaRPr lang="en-US" altLang="zh-CN" sz="2800" b="1">
              <a:solidFill>
                <a:srgbClr val="FAFD6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6" name="Rectangle 68"/>
          <p:cNvSpPr>
            <a:spLocks noChangeArrowheads="1"/>
          </p:cNvSpPr>
          <p:nvPr/>
        </p:nvSpPr>
        <p:spPr bwMode="auto">
          <a:xfrm>
            <a:off x="3167063" y="4238625"/>
            <a:ext cx="3124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7" name="Text Box 69"/>
          <p:cNvSpPr txBox="1">
            <a:spLocks noChangeArrowheads="1"/>
          </p:cNvSpPr>
          <p:nvPr/>
        </p:nvSpPr>
        <p:spPr bwMode="auto">
          <a:xfrm>
            <a:off x="6596063" y="42386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&lt;= 67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99" name="Freeform 71"/>
          <p:cNvSpPr/>
          <p:nvPr/>
        </p:nvSpPr>
        <p:spPr bwMode="auto">
          <a:xfrm>
            <a:off x="3090863" y="4619625"/>
            <a:ext cx="3416300" cy="381000"/>
          </a:xfrm>
          <a:custGeom>
            <a:avLst/>
            <a:gdLst>
              <a:gd name="T0" fmla="*/ 2147483647 w 2152"/>
              <a:gd name="T1" fmla="*/ 0 h 240"/>
              <a:gd name="T2" fmla="*/ 2147483647 w 2152"/>
              <a:gd name="T3" fmla="*/ 2147483647 h 240"/>
              <a:gd name="T4" fmla="*/ 2147483647 w 2152"/>
              <a:gd name="T5" fmla="*/ 2147483647 h 240"/>
              <a:gd name="T6" fmla="*/ 2147483647 w 2152"/>
              <a:gd name="T7" fmla="*/ 2147483647 h 240"/>
              <a:gd name="T8" fmla="*/ 2147483647 w 2152"/>
              <a:gd name="T9" fmla="*/ 2147483647 h 240"/>
              <a:gd name="T10" fmla="*/ 2147483647 w 215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52"/>
              <a:gd name="T19" fmla="*/ 0 h 240"/>
              <a:gd name="T20" fmla="*/ 2152 w 215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52" h="240">
                <a:moveTo>
                  <a:pt x="1872" y="0"/>
                </a:moveTo>
                <a:cubicBezTo>
                  <a:pt x="2012" y="36"/>
                  <a:pt x="2152" y="72"/>
                  <a:pt x="2016" y="96"/>
                </a:cubicBezTo>
                <a:cubicBezTo>
                  <a:pt x="1880" y="120"/>
                  <a:pt x="1336" y="136"/>
                  <a:pt x="1056" y="144"/>
                </a:cubicBezTo>
                <a:cubicBezTo>
                  <a:pt x="776" y="152"/>
                  <a:pt x="504" y="136"/>
                  <a:pt x="336" y="144"/>
                </a:cubicBezTo>
                <a:cubicBezTo>
                  <a:pt x="168" y="152"/>
                  <a:pt x="96" y="176"/>
                  <a:pt x="48" y="192"/>
                </a:cubicBezTo>
                <a:cubicBezTo>
                  <a:pt x="0" y="208"/>
                  <a:pt x="24" y="224"/>
                  <a:pt x="48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53"/>
          <p:cNvGrpSpPr/>
          <p:nvPr/>
        </p:nvGrpSpPr>
        <p:grpSpPr bwMode="auto">
          <a:xfrm>
            <a:off x="5592763" y="3001963"/>
            <a:ext cx="2701925" cy="762000"/>
            <a:chOff x="2498" y="1872"/>
            <a:chExt cx="1702" cy="480"/>
          </a:xfrm>
        </p:grpSpPr>
        <p:sp>
          <p:nvSpPr>
            <p:cNvPr id="53288" name="Oval 47"/>
            <p:cNvSpPr>
              <a:spLocks noChangeArrowheads="1"/>
            </p:cNvSpPr>
            <p:nvPr/>
          </p:nvSpPr>
          <p:spPr bwMode="auto">
            <a:xfrm>
              <a:off x="2498" y="2016"/>
              <a:ext cx="367" cy="3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89" name="Oval 48"/>
            <p:cNvSpPr>
              <a:spLocks noChangeArrowheads="1"/>
            </p:cNvSpPr>
            <p:nvPr/>
          </p:nvSpPr>
          <p:spPr bwMode="auto">
            <a:xfrm>
              <a:off x="3696" y="2016"/>
              <a:ext cx="504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46" name="Freeform 51"/>
            <p:cNvSpPr/>
            <p:nvPr/>
          </p:nvSpPr>
          <p:spPr bwMode="auto">
            <a:xfrm>
              <a:off x="2692" y="1872"/>
              <a:ext cx="1329" cy="168"/>
            </a:xfrm>
            <a:custGeom>
              <a:avLst/>
              <a:gdLst>
                <a:gd name="T0" fmla="*/ 38 w 1392"/>
                <a:gd name="T1" fmla="*/ 168 h 168"/>
                <a:gd name="T2" fmla="*/ 152 w 1392"/>
                <a:gd name="T3" fmla="*/ 24 h 168"/>
                <a:gd name="T4" fmla="*/ 952 w 1392"/>
                <a:gd name="T5" fmla="*/ 24 h 168"/>
                <a:gd name="T6" fmla="*/ 1066 w 1392"/>
                <a:gd name="T7" fmla="*/ 12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168"/>
                <a:gd name="T14" fmla="*/ 1392 w 139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168">
                  <a:moveTo>
                    <a:pt x="48" y="168"/>
                  </a:moveTo>
                  <a:cubicBezTo>
                    <a:pt x="24" y="108"/>
                    <a:pt x="0" y="48"/>
                    <a:pt x="192" y="24"/>
                  </a:cubicBezTo>
                  <a:cubicBezTo>
                    <a:pt x="384" y="0"/>
                    <a:pt x="1008" y="8"/>
                    <a:pt x="1200" y="24"/>
                  </a:cubicBezTo>
                  <a:cubicBezTo>
                    <a:pt x="1392" y="40"/>
                    <a:pt x="1320" y="104"/>
                    <a:pt x="1344" y="12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1992313" y="569913"/>
            <a:ext cx="517525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循环语句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6" grpId="0" animBg="1"/>
      <p:bldP spid="329757" grpId="0"/>
      <p:bldP spid="329758" grpId="0" animBg="1"/>
      <p:bldP spid="329759" grpId="0"/>
      <p:bldP spid="329761" grpId="0" animBg="1"/>
      <p:bldP spid="329762" grpId="0"/>
      <p:bldP spid="329764" grpId="0" animBg="1"/>
      <p:bldP spid="329764" grpId="1" animBg="1"/>
      <p:bldP spid="329765" grpId="0" animBg="1"/>
      <p:bldP spid="329766" grpId="0" animBg="1"/>
      <p:bldP spid="329766" grpId="1" animBg="1"/>
      <p:bldP spid="329767" grpId="0" animBg="1"/>
      <p:bldP spid="329768" grpId="0" animBg="1"/>
      <p:bldP spid="329769" grpId="0" animBg="1"/>
      <p:bldP spid="329770" grpId="0" animBg="1"/>
      <p:bldP spid="329770" grpId="1" animBg="1"/>
      <p:bldP spid="329771" grpId="0" animBg="1"/>
      <p:bldP spid="329771" grpId="1" animBg="1"/>
      <p:bldP spid="329772" grpId="0" animBg="1"/>
      <p:bldP spid="329773" grpId="0" animBg="1"/>
      <p:bldP spid="329773" grpId="1" animBg="1"/>
      <p:bldP spid="329774" grpId="0" animBg="1"/>
      <p:bldP spid="329782" grpId="0" animBg="1"/>
      <p:bldP spid="329782" grpId="1" animBg="1"/>
      <p:bldP spid="329783" grpId="0"/>
      <p:bldP spid="329783" grpId="1"/>
      <p:bldP spid="329785" grpId="0" animBg="1"/>
      <p:bldP spid="329785" grpId="1" animBg="1"/>
      <p:bldP spid="329786" grpId="0" animBg="1"/>
      <p:bldP spid="329787" grpId="0" animBg="1"/>
      <p:bldP spid="329787" grpId="1" animBg="1"/>
      <p:bldP spid="329789" grpId="0" animBg="1"/>
      <p:bldP spid="329789" grpId="1" animBg="1"/>
      <p:bldP spid="329790" grpId="0"/>
      <p:bldP spid="329790" grpId="1"/>
      <p:bldP spid="329788" grpId="0" animBg="1"/>
      <p:bldP spid="329792" grpId="0" animBg="1"/>
      <p:bldP spid="329792" grpId="1" animBg="1"/>
      <p:bldP spid="329793" grpId="0" animBg="1"/>
      <p:bldP spid="329794" grpId="0" animBg="1"/>
      <p:bldP spid="329794" grpId="1" animBg="1"/>
      <p:bldP spid="329795" grpId="0" animBg="1"/>
      <p:bldP spid="329796" grpId="0" animBg="1"/>
      <p:bldP spid="329796" grpId="1" animBg="1"/>
      <p:bldP spid="329797" grpId="0"/>
      <p:bldP spid="32979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pic>
        <p:nvPicPr>
          <p:cNvPr id="5939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444750"/>
            <a:ext cx="3894138" cy="3571875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循环次数已知，计数控制的循环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仿宋" pitchFamily="2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4025" y="2786063"/>
            <a:ext cx="1647825" cy="3248025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55302" name="Picture 12" descr="想问题的3D小人图片素材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868863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/>
        </p:nvGrpSpPr>
        <p:grpSpPr bwMode="auto">
          <a:xfrm>
            <a:off x="5568950" y="2924175"/>
            <a:ext cx="3119438" cy="1141413"/>
            <a:chOff x="2156" y="936"/>
            <a:chExt cx="2880" cy="68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471" y="936"/>
              <a:ext cx="2565" cy="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990033"/>
                  </a:solidFill>
                  <a:latin typeface="Courier New" panose="02070309020205020404" pitchFamily="49" charset="0"/>
                  <a:ea typeface="楷体_GB2312" pitchFamily="49" charset="-122"/>
                  <a:cs typeface="Courier New" panose="02070309020205020404" pitchFamily="49" charset="0"/>
                </a:rPr>
                <a:t>sum = 0</a:t>
              </a:r>
              <a:r>
                <a:rPr lang="zh-CN" altLang="en-US" sz="2400" b="1">
                  <a:solidFill>
                    <a:srgbClr val="990033"/>
                  </a:solidFill>
                  <a:latin typeface="Courier New" panose="02070309020205020404" pitchFamily="49" charset="0"/>
                  <a:ea typeface="楷体_GB2312" pitchFamily="49" charset="-122"/>
                  <a:cs typeface="Courier New" panose="02070309020205020404" pitchFamily="49" charset="0"/>
                </a:rPr>
                <a:t>的作用？</a:t>
              </a:r>
              <a:r>
                <a:rPr lang="zh-CN" altLang="en-US" sz="2400" b="1">
                  <a:solidFill>
                    <a:srgbClr val="000066"/>
                  </a:solidFill>
                  <a:latin typeface="Courier New" panose="02070309020205020404" pitchFamily="49" charset="0"/>
                  <a:ea typeface="楷体_GB2312" pitchFamily="49" charset="-122"/>
                  <a:cs typeface="Courier New" panose="02070309020205020404" pitchFamily="49" charset="0"/>
                </a:rPr>
                <a:t> </a:t>
              </a:r>
              <a:endParaRPr lang="zh-CN" altLang="en-US" sz="24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2156" y="1324"/>
              <a:ext cx="343" cy="296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194175" y="4043363"/>
            <a:ext cx="1392238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40163" y="2714625"/>
            <a:ext cx="428625" cy="214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循环次数已知，计数控制的循环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仿宋" pitchFamily="2" charset="-122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454275"/>
            <a:ext cx="4637087" cy="3832225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75" y="2786063"/>
            <a:ext cx="1647825" cy="3248025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 bwMode="auto">
          <a:xfrm>
            <a:off x="7967663" y="4286250"/>
            <a:ext cx="700087" cy="4286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6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01088" y="2794000"/>
            <a:ext cx="1728787" cy="3243263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2927350" y="4043363"/>
            <a:ext cx="1944688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606675" y="2714625"/>
            <a:ext cx="428625" cy="214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628775"/>
            <a:ext cx="4235450" cy="4214813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628775"/>
            <a:ext cx="3998913" cy="4214813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738563" y="5603875"/>
            <a:ext cx="5770562" cy="993775"/>
          </a:xfrm>
          <a:prstGeom prst="cloudCallout">
            <a:avLst>
              <a:gd name="adj1" fmla="val -12250"/>
              <a:gd name="adj2" fmla="val -100639"/>
            </a:avLst>
          </a:prstGeom>
          <a:solidFill>
            <a:srgbClr val="FFFFCC"/>
          </a:solidFill>
          <a:ln w="44450">
            <a:solidFill>
              <a:srgbClr val="FF66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en-US" sz="2400" b="1">
                <a:solidFill>
                  <a:srgbClr val="000099"/>
                </a:solidFill>
              </a:rPr>
              <a:t>循环条件第一次就为假（如输入</a:t>
            </a:r>
            <a:r>
              <a:rPr lang="en-US" altLang="zh-CN" sz="2400" b="1">
                <a:solidFill>
                  <a:srgbClr val="000099"/>
                </a:solidFill>
              </a:rPr>
              <a:t>-1</a:t>
            </a:r>
            <a:r>
              <a:rPr lang="zh-CN" altLang="en-US" sz="2400" b="1">
                <a:solidFill>
                  <a:srgbClr val="000099"/>
                </a:solidFill>
              </a:rPr>
              <a:t>）时会怎样？</a:t>
            </a: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4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071813" y="3111500"/>
            <a:ext cx="2232025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3221038" y="5002213"/>
            <a:ext cx="1944687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7352" name="Picture 12" descr="想问题的3D小人图片素材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5300663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7489825" y="2997200"/>
            <a:ext cx="2232025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7499350" y="3860800"/>
            <a:ext cx="1944688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625725" y="1928813"/>
            <a:ext cx="511175" cy="214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10400" y="1928813"/>
            <a:ext cx="571500" cy="214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566988" y="5286375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935413" y="4581525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359150" y="3644900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11" name="Line 11"/>
          <p:cNvSpPr>
            <a:spLocks noChangeAspect="1" noChangeShapeType="1"/>
          </p:cNvSpPr>
          <p:nvPr/>
        </p:nvSpPr>
        <p:spPr bwMode="auto">
          <a:xfrm>
            <a:off x="3935413" y="3235325"/>
            <a:ext cx="1587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19288" y="2724150"/>
            <a:ext cx="576262" cy="206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当型循环</a:t>
            </a:r>
            <a:endParaRPr kumimoji="1" lang="zh-CN" alt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6" name="Text Box 14"/>
          <p:cNvSpPr txBox="1">
            <a:spLocks noChangeArrowheads="1"/>
          </p:cNvSpPr>
          <p:nvPr/>
        </p:nvSpPr>
        <p:spPr bwMode="auto">
          <a:xfrm>
            <a:off x="4267200" y="314166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真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3733800" y="2362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chemeClr val="bg1"/>
                </a:solidFill>
              </a:rPr>
              <a:t>假</a:t>
            </a:r>
            <a:endParaRPr kumimoji="1" lang="zh-CN" altLang="en-US" sz="2400" b="0">
              <a:solidFill>
                <a:schemeClr val="bg1"/>
              </a:solidFill>
            </a:endParaRPr>
          </a:p>
        </p:txBody>
      </p:sp>
      <p:sp>
        <p:nvSpPr>
          <p:cNvPr id="58378" name="Text Box 16"/>
          <p:cNvSpPr txBox="1">
            <a:spLocks noChangeArrowheads="1"/>
          </p:cNvSpPr>
          <p:nvPr/>
        </p:nvSpPr>
        <p:spPr bwMode="auto">
          <a:xfrm>
            <a:off x="4876800" y="2209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chemeClr val="accent2"/>
                </a:solidFill>
              </a:rPr>
              <a:t>假</a:t>
            </a:r>
            <a:endParaRPr kumimoji="1" lang="zh-CN" altLang="en-US" sz="2400" b="0">
              <a:solidFill>
                <a:schemeClr val="accent2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955925" y="2319338"/>
            <a:ext cx="1981200" cy="977900"/>
          </a:xfrm>
          <a:prstGeom prst="diamond">
            <a:avLst/>
          </a:prstGeom>
          <a:solidFill>
            <a:srgbClr val="66FF33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4008438" y="1514475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381" name="Group 19"/>
          <p:cNvGrpSpPr/>
          <p:nvPr/>
        </p:nvGrpSpPr>
        <p:grpSpPr bwMode="auto">
          <a:xfrm>
            <a:off x="4008438" y="2801938"/>
            <a:ext cx="1392237" cy="3363912"/>
            <a:chOff x="1565" y="1765"/>
            <a:chExt cx="877" cy="2119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8396" name="Group 21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2597150" y="1989138"/>
            <a:ext cx="0" cy="326866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581275" y="1989138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4876800" y="2209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假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2955925" y="2319338"/>
            <a:ext cx="1981200" cy="977900"/>
          </a:xfrm>
          <a:prstGeom prst="diamond">
            <a:avLst/>
          </a:prstGeom>
          <a:solidFill>
            <a:srgbClr val="CCFFFF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4008438" y="1514475"/>
            <a:ext cx="0" cy="762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40"/>
          <p:cNvGrpSpPr/>
          <p:nvPr/>
        </p:nvGrpSpPr>
        <p:grpSpPr bwMode="auto">
          <a:xfrm>
            <a:off x="4008438" y="2801938"/>
            <a:ext cx="1392237" cy="3363912"/>
            <a:chOff x="1565" y="1765"/>
            <a:chExt cx="877" cy="2119"/>
          </a:xfrm>
        </p:grpSpPr>
        <p:sp>
          <p:nvSpPr>
            <p:cNvPr id="30" name="Line 41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8391" name="Group 42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32" name="Line 43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8388" name="Rectangle 58"/>
          <p:cNvSpPr>
            <a:spLocks noChangeArrowheads="1"/>
          </p:cNvSpPr>
          <p:nvPr/>
        </p:nvSpPr>
        <p:spPr bwMode="auto">
          <a:xfrm>
            <a:off x="1631950" y="6240463"/>
            <a:ext cx="4248150" cy="546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</a:t>
            </a:r>
            <a:r>
              <a:rPr lang="en-US" altLang="zh-CN" b="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Testing Condition </a:t>
            </a: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First</a:t>
            </a:r>
            <a:endParaRPr lang="en-US" altLang="zh-CN" u="sng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5838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628775"/>
            <a:ext cx="3998913" cy="4214813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H="1" flipV="1">
            <a:off x="6805613" y="5286375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8174038" y="4581525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6835775" y="1989138"/>
            <a:ext cx="0" cy="326866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 flipV="1">
            <a:off x="6819900" y="1989138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6"/>
          <p:cNvSpPr>
            <a:spLocks noChangeAspect="1" noChangeShapeType="1"/>
          </p:cNvSpPr>
          <p:nvPr/>
        </p:nvSpPr>
        <p:spPr bwMode="auto">
          <a:xfrm>
            <a:off x="8210550" y="3073400"/>
            <a:ext cx="1588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96138" y="3646488"/>
            <a:ext cx="1981200" cy="977900"/>
          </a:xfrm>
          <a:prstGeom prst="diamond">
            <a:avLst/>
          </a:prstGeom>
          <a:solidFill>
            <a:srgbClr val="66FF33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9950450" y="2428875"/>
            <a:ext cx="574675" cy="2554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直到</a:t>
            </a:r>
            <a:endParaRPr kumimoji="1"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型循环</a:t>
            </a:r>
            <a:endParaRPr kumimoji="1"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7623175" y="2133600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kumimoji="1" lang="en-US" altLang="zh-CN" sz="2400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V="1">
            <a:off x="8256588" y="1557338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404" name="Group 29"/>
          <p:cNvGrpSpPr/>
          <p:nvPr/>
        </p:nvGrpSpPr>
        <p:grpSpPr bwMode="auto">
          <a:xfrm>
            <a:off x="8256588" y="4119563"/>
            <a:ext cx="1392237" cy="1873250"/>
            <a:chOff x="1565" y="1765"/>
            <a:chExt cx="877" cy="2119"/>
          </a:xfrm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9421" name="Group 31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Line 34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9405" name="Text Box 35"/>
          <p:cNvSpPr txBox="1">
            <a:spLocks noChangeArrowheads="1"/>
          </p:cNvSpPr>
          <p:nvPr/>
        </p:nvSpPr>
        <p:spPr bwMode="auto">
          <a:xfrm>
            <a:off x="9264650" y="35004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chemeClr val="accent2"/>
                </a:solidFill>
              </a:rPr>
              <a:t>假</a:t>
            </a:r>
            <a:endParaRPr kumimoji="1" lang="zh-CN" altLang="en-US" sz="2400" b="0">
              <a:solidFill>
                <a:schemeClr val="accent2"/>
              </a:solidFill>
            </a:endParaRPr>
          </a:p>
        </p:txBody>
      </p:sp>
      <p:sp>
        <p:nvSpPr>
          <p:cNvPr id="59406" name="Text Box 36"/>
          <p:cNvSpPr txBox="1">
            <a:spLocks noChangeArrowheads="1"/>
          </p:cNvSpPr>
          <p:nvPr/>
        </p:nvSpPr>
        <p:spPr bwMode="auto">
          <a:xfrm>
            <a:off x="8401050" y="458152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真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25" name="Line 46"/>
          <p:cNvSpPr>
            <a:spLocks noChangeAspect="1" noChangeShapeType="1"/>
          </p:cNvSpPr>
          <p:nvPr/>
        </p:nvSpPr>
        <p:spPr bwMode="auto">
          <a:xfrm>
            <a:off x="8204200" y="3073400"/>
            <a:ext cx="1588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47"/>
          <p:cNvSpPr>
            <a:spLocks noChangeArrowheads="1"/>
          </p:cNvSpPr>
          <p:nvPr/>
        </p:nvSpPr>
        <p:spPr bwMode="auto">
          <a:xfrm>
            <a:off x="7189788" y="3646488"/>
            <a:ext cx="1981200" cy="977900"/>
          </a:xfrm>
          <a:prstGeom prst="diamond">
            <a:avLst/>
          </a:prstGeom>
          <a:solidFill>
            <a:srgbClr val="CCFFFF"/>
          </a:solidFill>
          <a:ln w="12700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条 件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7" name="AutoShape 48"/>
          <p:cNvSpPr>
            <a:spLocks noChangeArrowheads="1"/>
          </p:cNvSpPr>
          <p:nvPr/>
        </p:nvSpPr>
        <p:spPr bwMode="auto">
          <a:xfrm>
            <a:off x="7616825" y="2133600"/>
            <a:ext cx="1352550" cy="9144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V="1">
            <a:off x="8250238" y="1557338"/>
            <a:ext cx="0" cy="762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50"/>
          <p:cNvGrpSpPr/>
          <p:nvPr/>
        </p:nvGrpSpPr>
        <p:grpSpPr bwMode="auto">
          <a:xfrm>
            <a:off x="8250238" y="4119563"/>
            <a:ext cx="1392237" cy="1873250"/>
            <a:chOff x="1565" y="1765"/>
            <a:chExt cx="877" cy="2119"/>
          </a:xfrm>
        </p:grpSpPr>
        <p:sp>
          <p:nvSpPr>
            <p:cNvPr id="30" name="Line 51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9416" name="Group 52"/>
            <p:cNvGrpSpPr/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Line 55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9258300" y="35004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假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59413" name="Rectangle 59"/>
          <p:cNvSpPr>
            <a:spLocks noChangeArrowheads="1"/>
          </p:cNvSpPr>
          <p:nvPr/>
        </p:nvSpPr>
        <p:spPr bwMode="auto">
          <a:xfrm>
            <a:off x="6381750" y="6240463"/>
            <a:ext cx="4178300" cy="546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Testing condition </a:t>
            </a: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last</a:t>
            </a:r>
            <a:r>
              <a:rPr lang="en-US" altLang="zh-CN" b="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endParaRPr lang="en-US" altLang="zh-CN" b="0" u="sng">
              <a:solidFill>
                <a:schemeClr val="tx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594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628775"/>
            <a:ext cx="4235450" cy="4214813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424862" cy="4513262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在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for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while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语句之后一般没有分号</a:t>
            </a:r>
            <a:endParaRPr lang="en-US" altLang="zh-CN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有分号表示循环体就是分号之前的内容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空语句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表示循环体内什么都不做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(i &lt; 100)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i++;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死循环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(i = 0; i &lt; 100; i++)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printf("%d", i);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用于延时</a:t>
            </a:r>
            <a:endParaRPr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grpSp>
        <p:nvGrpSpPr>
          <p:cNvPr id="60420" name="Group 20"/>
          <p:cNvGrpSpPr/>
          <p:nvPr/>
        </p:nvGrpSpPr>
        <p:grpSpPr bwMode="auto">
          <a:xfrm>
            <a:off x="8416925" y="4643438"/>
            <a:ext cx="1965325" cy="1563687"/>
            <a:chOff x="3560" y="2542"/>
            <a:chExt cx="1551" cy="1348"/>
          </a:xfrm>
        </p:grpSpPr>
        <p:pic>
          <p:nvPicPr>
            <p:cNvPr id="60421" name="Picture 6" descr="t10jwg2t[1]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 rot="1018777">
              <a:off x="4361" y="2706"/>
              <a:ext cx="750" cy="3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注意！</a:t>
              </a:r>
              <a:endPara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如何减少循环的次数？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仿宋" pitchFamily="2" charset="-122"/>
            </a:endParaRPr>
          </a:p>
        </p:txBody>
      </p:sp>
      <p:pic>
        <p:nvPicPr>
          <p:cNvPr id="5980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286000"/>
            <a:ext cx="5443538" cy="4143375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727575" y="4365625"/>
            <a:ext cx="4032250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5126038" y="5065713"/>
            <a:ext cx="2520950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算法的描述方法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、流程图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流程图: 终止 3"/>
          <p:cNvSpPr/>
          <p:nvPr/>
        </p:nvSpPr>
        <p:spPr bwMode="auto">
          <a:xfrm>
            <a:off x="1019175" y="2492375"/>
            <a:ext cx="1223963" cy="360363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019175" y="3068638"/>
            <a:ext cx="1223963" cy="36036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流程图: 决策 5"/>
          <p:cNvSpPr/>
          <p:nvPr/>
        </p:nvSpPr>
        <p:spPr bwMode="auto">
          <a:xfrm>
            <a:off x="1019175" y="3644900"/>
            <a:ext cx="1223963" cy="434975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数据 6"/>
          <p:cNvSpPr/>
          <p:nvPr/>
        </p:nvSpPr>
        <p:spPr bwMode="auto">
          <a:xfrm>
            <a:off x="1019175" y="4295775"/>
            <a:ext cx="1223963" cy="358775"/>
          </a:xfrm>
          <a:prstGeom prst="flowChartInputOutp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24" name="直接箭头连接符 8"/>
          <p:cNvCxnSpPr>
            <a:cxnSpLocks noChangeShapeType="1"/>
          </p:cNvCxnSpPr>
          <p:nvPr/>
        </p:nvCxnSpPr>
        <p:spPr bwMode="auto">
          <a:xfrm>
            <a:off x="1631950" y="494188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流程图: 接点 9"/>
          <p:cNvSpPr/>
          <p:nvPr/>
        </p:nvSpPr>
        <p:spPr bwMode="auto">
          <a:xfrm>
            <a:off x="1487488" y="5589588"/>
            <a:ext cx="287337" cy="287337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文本框 10"/>
          <p:cNvSpPr txBox="1">
            <a:spLocks noChangeArrowheads="1"/>
          </p:cNvSpPr>
          <p:nvPr/>
        </p:nvSpPr>
        <p:spPr bwMode="auto">
          <a:xfrm>
            <a:off x="2711450" y="2492375"/>
            <a:ext cx="16557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开始</a:t>
            </a:r>
            <a:r>
              <a:rPr lang="en-US" altLang="zh-CN" sz="2000"/>
              <a:t>/</a:t>
            </a:r>
            <a:r>
              <a:rPr lang="zh-CN" altLang="en-US" sz="2000"/>
              <a:t>结束框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一般处理框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判断框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输入输出框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流程线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连接符</a:t>
            </a:r>
            <a:endParaRPr lang="zh-CN" altLang="en-US" sz="2000"/>
          </a:p>
        </p:txBody>
      </p:sp>
      <p:pic>
        <p:nvPicPr>
          <p:cNvPr id="9227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531938"/>
            <a:ext cx="3744913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692150"/>
            <a:ext cx="8358187" cy="808038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 sz="4000"/>
              <a:t>逗号运算符（</a:t>
            </a:r>
            <a:r>
              <a:rPr lang="en-US" altLang="zh-CN" sz="4000"/>
              <a:t>Comma Operator</a:t>
            </a:r>
            <a:r>
              <a:rPr lang="zh-CN" altLang="en-US" sz="4000"/>
              <a:t>）</a:t>
            </a:r>
            <a:endParaRPr lang="zh-CN" altLang="en-US" sz="400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778125"/>
            <a:ext cx="8062913" cy="3027363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latin typeface="华文仿宋" pitchFamily="2" charset="-122"/>
                <a:ea typeface="华文仿宋" pitchFamily="2" charset="-122"/>
              </a:rPr>
              <a:t>多数情况下，并不使用整个逗号表达式的值，更常见的情况是要分别得到各表达式的值</a:t>
            </a:r>
            <a:endParaRPr lang="zh-CN" altLang="en-US">
              <a:solidFill>
                <a:srgbClr val="333399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333399"/>
                </a:solidFill>
                <a:latin typeface="华文仿宋" pitchFamily="2" charset="-122"/>
                <a:ea typeface="华文仿宋" pitchFamily="2" charset="-122"/>
              </a:rPr>
              <a:t>主要用在循环语句中，同时对多个变量赋初值等</a:t>
            </a:r>
            <a:r>
              <a:rPr lang="zh-CN" altLang="en-US" sz="3200"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sz="3200">
              <a:latin typeface="华文仿宋" pitchFamily="2" charset="-122"/>
              <a:ea typeface="华文仿宋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(i = 1 , j = 100; i &lt; j; i++, j--)</a:t>
            </a:r>
            <a:endParaRPr lang="zh-CN" altLang="en-US" sz="24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00375" y="1951038"/>
            <a:ext cx="6696075" cy="600075"/>
            <a:chOff x="2064" y="1462"/>
            <a:chExt cx="3129" cy="483"/>
          </a:xfrm>
        </p:grpSpPr>
        <p:sp>
          <p:nvSpPr>
            <p:cNvPr id="562181" name="AutoShape 5"/>
            <p:cNvSpPr>
              <a:spLocks noChangeArrowheads="1"/>
            </p:cNvSpPr>
            <p:nvPr/>
          </p:nvSpPr>
          <p:spPr bwMode="auto">
            <a:xfrm>
              <a:off x="2064" y="1462"/>
              <a:ext cx="3129" cy="483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19050">
              <a:solidFill>
                <a:srgbClr val="FFCC00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2182" name="Text Box 6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45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表达式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1,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表达式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2, …,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表达式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n</a:t>
              </a:r>
              <a:endPara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782888" y="4714875"/>
            <a:ext cx="3313112" cy="1439863"/>
            <a:chOff x="884" y="3022"/>
            <a:chExt cx="2087" cy="907"/>
          </a:xfrm>
        </p:grpSpPr>
        <p:sp>
          <p:nvSpPr>
            <p:cNvPr id="562184" name="Freeform 8"/>
            <p:cNvSpPr/>
            <p:nvPr/>
          </p:nvSpPr>
          <p:spPr bwMode="auto">
            <a:xfrm>
              <a:off x="1604" y="3101"/>
              <a:ext cx="608" cy="40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528" y="192"/>
                </a:cxn>
                <a:cxn ang="0">
                  <a:pos x="96" y="240"/>
                </a:cxn>
                <a:cxn ang="0">
                  <a:pos x="0" y="432"/>
                </a:cxn>
              </a:cxnLst>
              <a:rect l="0" t="0" r="r" b="b"/>
              <a:pathLst>
                <a:path w="608" h="432">
                  <a:moveTo>
                    <a:pt x="576" y="0"/>
                  </a:moveTo>
                  <a:cubicBezTo>
                    <a:pt x="592" y="76"/>
                    <a:pt x="608" y="152"/>
                    <a:pt x="528" y="192"/>
                  </a:cubicBezTo>
                  <a:cubicBezTo>
                    <a:pt x="448" y="232"/>
                    <a:pt x="184" y="200"/>
                    <a:pt x="96" y="240"/>
                  </a:cubicBezTo>
                  <a:cubicBezTo>
                    <a:pt x="8" y="280"/>
                    <a:pt x="4" y="356"/>
                    <a:pt x="0" y="432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79" name="Text Box 9"/>
            <p:cNvSpPr txBox="1">
              <a:spLocks noChangeArrowheads="1"/>
            </p:cNvSpPr>
            <p:nvPr/>
          </p:nvSpPr>
          <p:spPr bwMode="auto">
            <a:xfrm>
              <a:off x="884" y="3633"/>
              <a:ext cx="1440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</a:rPr>
                <a:t>循环起始条件</a:t>
              </a:r>
              <a:endParaRPr kumimoji="1" lang="zh-CN" altLang="en-US" sz="2400">
                <a:solidFill>
                  <a:srgbClr val="66CCFF"/>
                </a:solidFill>
              </a:endParaRPr>
            </a:p>
          </p:txBody>
        </p:sp>
        <p:sp>
          <p:nvSpPr>
            <p:cNvPr id="562186" name="Line 10"/>
            <p:cNvSpPr>
              <a:spLocks noChangeShapeType="1"/>
            </p:cNvSpPr>
            <p:nvPr/>
          </p:nvSpPr>
          <p:spPr bwMode="auto">
            <a:xfrm>
              <a:off x="1338" y="3022"/>
              <a:ext cx="163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799388" y="4714875"/>
            <a:ext cx="2654300" cy="1439863"/>
            <a:chOff x="4060" y="3022"/>
            <a:chExt cx="1672" cy="907"/>
          </a:xfrm>
        </p:grpSpPr>
        <p:sp>
          <p:nvSpPr>
            <p:cNvPr id="562188" name="Freeform 12"/>
            <p:cNvSpPr/>
            <p:nvPr/>
          </p:nvSpPr>
          <p:spPr bwMode="auto">
            <a:xfrm>
              <a:off x="4260" y="3132"/>
              <a:ext cx="896" cy="39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128" y="288"/>
                </a:cxn>
                <a:cxn ang="0">
                  <a:pos x="848" y="192"/>
                </a:cxn>
                <a:cxn ang="0">
                  <a:pos x="944" y="480"/>
                </a:cxn>
              </a:cxnLst>
              <a:rect l="0" t="0" r="r" b="b"/>
              <a:pathLst>
                <a:path w="984" h="480">
                  <a:moveTo>
                    <a:pt x="80" y="0"/>
                  </a:moveTo>
                  <a:cubicBezTo>
                    <a:pt x="40" y="128"/>
                    <a:pt x="0" y="256"/>
                    <a:pt x="128" y="288"/>
                  </a:cubicBezTo>
                  <a:cubicBezTo>
                    <a:pt x="256" y="320"/>
                    <a:pt x="712" y="160"/>
                    <a:pt x="848" y="192"/>
                  </a:cubicBezTo>
                  <a:cubicBezTo>
                    <a:pt x="984" y="224"/>
                    <a:pt x="964" y="352"/>
                    <a:pt x="944" y="480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4292" y="3633"/>
              <a:ext cx="1440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</a:rPr>
                <a:t>循环变量增值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62190" name="Line 14"/>
            <p:cNvSpPr>
              <a:spLocks noChangeShapeType="1"/>
            </p:cNvSpPr>
            <p:nvPr/>
          </p:nvSpPr>
          <p:spPr bwMode="auto">
            <a:xfrm>
              <a:off x="4060" y="3022"/>
              <a:ext cx="95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5618163" y="4714875"/>
            <a:ext cx="2133600" cy="1439863"/>
            <a:chOff x="2636" y="3022"/>
            <a:chExt cx="1344" cy="907"/>
          </a:xfrm>
        </p:grpSpPr>
        <p:sp>
          <p:nvSpPr>
            <p:cNvPr id="62472" name="Text Box 16"/>
            <p:cNvSpPr txBox="1">
              <a:spLocks noChangeArrowheads="1"/>
            </p:cNvSpPr>
            <p:nvPr/>
          </p:nvSpPr>
          <p:spPr bwMode="auto">
            <a:xfrm>
              <a:off x="2636" y="3633"/>
              <a:ext cx="1344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</a:rPr>
                <a:t>循环结束条件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2193" name="Line 17"/>
            <p:cNvSpPr>
              <a:spLocks noChangeShapeType="1"/>
            </p:cNvSpPr>
            <p:nvPr/>
          </p:nvSpPr>
          <p:spPr bwMode="auto">
            <a:xfrm>
              <a:off x="3332" y="3033"/>
              <a:ext cx="0" cy="62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2194" name="Line 18"/>
            <p:cNvSpPr>
              <a:spLocks noChangeShapeType="1"/>
            </p:cNvSpPr>
            <p:nvPr/>
          </p:nvSpPr>
          <p:spPr bwMode="auto">
            <a:xfrm>
              <a:off x="3198" y="3022"/>
              <a:ext cx="6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lIns="92075" tIns="46037" rIns="92075" bIns="46037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83978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【</a:t>
            </a:r>
            <a:r>
              <a:rPr lang="zh-CN" altLang="en-US" sz="4000" dirty="0"/>
              <a:t>例</a:t>
            </a:r>
            <a:r>
              <a:rPr lang="en-US" altLang="zh-CN" sz="4000" dirty="0"/>
              <a:t>】</a:t>
            </a:r>
            <a:r>
              <a:rPr lang="zh-CN" altLang="en-US" sz="4000" dirty="0"/>
              <a:t>计算并输出</a:t>
            </a:r>
            <a:r>
              <a:rPr lang="en-US" sz="4000" dirty="0"/>
              <a:t>1+2+3+</a:t>
            </a:r>
            <a:r>
              <a:rPr lang="en-US" altLang="zh-CN" sz="4000" dirty="0"/>
              <a:t>…</a:t>
            </a:r>
            <a:r>
              <a:rPr lang="en-US" sz="4000" dirty="0"/>
              <a:t>+n</a:t>
            </a:r>
            <a:r>
              <a:rPr lang="zh-CN" altLang="en-US" sz="4000" dirty="0"/>
              <a:t>的值</a:t>
            </a:r>
            <a:endParaRPr lang="zh-CN" altLang="en-US" sz="4000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643063"/>
            <a:ext cx="4286250" cy="3262312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8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5072063"/>
            <a:ext cx="5375275" cy="150018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95500" y="231775"/>
            <a:ext cx="8105775" cy="83978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计算并输出</a:t>
            </a: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r>
              <a:rPr lang="en-US" altLang="zh-CN" sz="40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n!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= 1 × 2 × 3 × … × n </a:t>
            </a: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6010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776413"/>
            <a:ext cx="4954588" cy="4367212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1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857625"/>
            <a:ext cx="2997200" cy="71437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95500" y="231775"/>
            <a:ext cx="8105775" cy="83978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计算并输出</a:t>
            </a: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r>
              <a:rPr lang="en-US" altLang="zh-CN" sz="40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1!,  2!,  3!,  …  n! </a:t>
            </a:r>
            <a:br>
              <a:rPr lang="zh-CN" altLang="en-US" sz="40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785938"/>
            <a:ext cx="5273675" cy="4319587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2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00263"/>
            <a:ext cx="2714625" cy="3757612"/>
          </a:xfrm>
          <a:prstGeom prst="rect">
            <a:avLst/>
          </a:prstGeom>
          <a:noFill/>
          <a:ln w="9525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938" y="1428750"/>
            <a:ext cx="8101012" cy="4611688"/>
          </a:xfrm>
        </p:spPr>
        <p:txBody>
          <a:bodyPr/>
          <a:lstStyle/>
          <a:p>
            <a:pPr>
              <a:defRPr/>
            </a:pPr>
            <a:r>
              <a:rPr lang="zh-CN" altLang="en-US" sz="2400">
                <a:ea typeface="宋体" panose="02010600030101010101" pitchFamily="2" charset="-122"/>
              </a:rPr>
              <a:t>若用户不慎输入了非法字符，那么先清除输入缓冲区中的内容，然后提示用户重新输入数据直到输入正确为止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95500" y="231775"/>
            <a:ext cx="8105775" cy="83978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输入两个整型数，计算并输出两个整数的最大值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492375"/>
            <a:ext cx="4857750" cy="3733800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3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9063" y="2574925"/>
            <a:ext cx="2625725" cy="348932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grpSp>
        <p:nvGrpSpPr>
          <p:cNvPr id="2" name="Group 3"/>
          <p:cNvGrpSpPr/>
          <p:nvPr/>
        </p:nvGrpSpPr>
        <p:grpSpPr bwMode="auto">
          <a:xfrm>
            <a:off x="3935413" y="3640138"/>
            <a:ext cx="6191250" cy="1009650"/>
            <a:chOff x="2156" y="936"/>
            <a:chExt cx="2880" cy="68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471" y="936"/>
              <a:ext cx="2565" cy="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 b="1">
                  <a:solidFill>
                    <a:srgbClr val="990033"/>
                  </a:solidFill>
                  <a:latin typeface="Courier New" panose="02070309020205020404" pitchFamily="49" charset="0"/>
                  <a:ea typeface="楷体_GB2312" pitchFamily="49" charset="-122"/>
                  <a:cs typeface="Courier New" panose="02070309020205020404" pitchFamily="49" charset="0"/>
                </a:rPr>
                <a:t>scanf()返回值为正确读入的数据项数 </a:t>
              </a:r>
              <a:endParaRPr lang="zh-CN" altLang="en-US" sz="2400" b="1">
                <a:solidFill>
                  <a:srgbClr val="990033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2156" y="1324"/>
              <a:ext cx="343" cy="296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648075" y="4627563"/>
            <a:ext cx="3527425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6600825" cy="4214813"/>
          </a:xfrm>
          <a:solidFill>
            <a:srgbClr val="FFFFCC"/>
          </a:solidFill>
          <a:ln w="57150" cmpd="thickThin">
            <a:solidFill>
              <a:srgbClr val="00007F"/>
            </a:solidFill>
          </a:ln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int sum=0, x, y;    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do{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scanf("%d%d", &amp;x, &amp;y);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}while (</a:t>
            </a:r>
            <a:r>
              <a:rPr lang="en-US" altLang="zh-CN" sz="2400">
                <a:solidFill>
                  <a:srgbClr val="9900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x&lt;0 || y&lt;0</a:t>
            </a: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sum =  x + y;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printf("The sum = %d\n", sum);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return 0;</a:t>
            </a:r>
            <a:endParaRPr lang="en-US" altLang="zh-CN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40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7737" name="Rectangle 57"/>
          <p:cNvSpPr>
            <a:spLocks noChangeArrowheads="1"/>
          </p:cNvSpPr>
          <p:nvPr/>
        </p:nvSpPr>
        <p:spPr bwMode="auto">
          <a:xfrm>
            <a:off x="2747963" y="3857625"/>
            <a:ext cx="5148262" cy="1143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title"/>
          </p:nvPr>
        </p:nvSpPr>
        <p:spPr>
          <a:xfrm>
            <a:off x="2062163" y="692150"/>
            <a:ext cx="8462962" cy="839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拓展练习</a:t>
            </a:r>
            <a:r>
              <a:rPr lang="en-US" altLang="zh-CN" sz="4000" dirty="0"/>
              <a:t>——</a:t>
            </a:r>
            <a:r>
              <a:rPr lang="zh-CN" altLang="en-US" sz="4000" dirty="0"/>
              <a:t>输入两个非负数并求和</a:t>
            </a:r>
            <a:endParaRPr lang="en-US" altLang="zh-CN" sz="4000" dirty="0"/>
          </a:p>
        </p:txBody>
      </p:sp>
      <p:pic>
        <p:nvPicPr>
          <p:cNvPr id="67589" name="Picture 4" descr="提线木偶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388" y="3500438"/>
            <a:ext cx="15827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1881188" y="1643063"/>
            <a:ext cx="7772400" cy="642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循环次数未知，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条件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仿宋" pitchFamily="2" charset="-122"/>
              </a:rPr>
              <a:t>控制的循环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仿宋" pitchFamily="2" charset="-122"/>
            </a:endParaRP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2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2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nimBg="1" build="p"/>
      <p:bldP spid="327737" grpId="0" animBg="1"/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88" y="1268413"/>
            <a:ext cx="7772400" cy="642937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华文仿宋" pitchFamily="2" charset="-122"/>
              </a:rPr>
              <a:t>循环次数未知，</a:t>
            </a:r>
            <a:r>
              <a:rPr lang="zh-CN" altLang="en-US">
                <a:solidFill>
                  <a:srgbClr val="C00000"/>
                </a:solidFill>
                <a:ea typeface="华文仿宋" pitchFamily="2" charset="-122"/>
              </a:rPr>
              <a:t>标记</a:t>
            </a:r>
            <a:r>
              <a:rPr lang="zh-CN" altLang="en-US">
                <a:ea typeface="华文仿宋" pitchFamily="2" charset="-122"/>
              </a:rPr>
              <a:t>控制的循环</a:t>
            </a:r>
            <a:endParaRPr lang="zh-CN" altLang="en-US">
              <a:ea typeface="华文仿宋" pitchFamily="2" charset="-122"/>
            </a:endParaRPr>
          </a:p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000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53250" y="2463800"/>
            <a:ext cx="2214563" cy="33147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82000" y="4921250"/>
            <a:ext cx="762000" cy="762000"/>
          </a:xfrm>
          <a:prstGeom prst="flowChartConnector">
            <a:avLst/>
          </a:prstGeom>
          <a:noFill/>
          <a:ln w="38100">
            <a:solidFill>
              <a:srgbClr val="A01304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8810625" y="5683250"/>
            <a:ext cx="285750" cy="500063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10313" y="6072188"/>
            <a:ext cx="357822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A01304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标记值</a:t>
            </a:r>
            <a:r>
              <a:rPr lang="en-US" altLang="zh-CN">
                <a:solidFill>
                  <a:srgbClr val="A01304"/>
                </a:solidFill>
                <a:ea typeface="楷体_GB2312" pitchFamily="49" charset="-122"/>
                <a:cs typeface="Times New Roman" panose="02020603050405020304" pitchFamily="18" charset="0"/>
              </a:rPr>
              <a:t>Sentinel Value</a:t>
            </a:r>
            <a:endParaRPr lang="en-US" altLang="zh-CN">
              <a:solidFill>
                <a:srgbClr val="A01304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381875" y="1428750"/>
            <a:ext cx="3286125" cy="2071688"/>
            <a:chOff x="3542" y="1679"/>
            <a:chExt cx="2421" cy="1780"/>
          </a:xfrm>
        </p:grpSpPr>
        <p:pic>
          <p:nvPicPr>
            <p:cNvPr id="68644" name="Picture 5" descr="pe01832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45" name="AutoShape 6"/>
            <p:cNvSpPr>
              <a:spLocks noChangeArrowheads="1"/>
            </p:cNvSpPr>
            <p:nvPr/>
          </p:nvSpPr>
          <p:spPr bwMode="auto">
            <a:xfrm>
              <a:off x="3542" y="1679"/>
              <a:ext cx="2363" cy="769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A01304"/>
                  </a:solidFill>
                  <a:cs typeface="Times New Roman" panose="02020603050405020304" pitchFamily="18" charset="0"/>
                </a:rPr>
                <a:t>Can you identify the input and output???</a:t>
              </a:r>
              <a:endParaRPr lang="en-US" altLang="zh-CN" sz="2000" b="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2095500" y="71438"/>
            <a:ext cx="8105775" cy="8397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输入数据，显示每次累加的结果，直到输入</a:t>
            </a:r>
            <a:r>
              <a:rPr 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时为止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2351088" y="1916113"/>
            <a:ext cx="2992437" cy="4751387"/>
            <a:chOff x="521" y="1117"/>
            <a:chExt cx="1885" cy="2993"/>
          </a:xfrm>
        </p:grpSpPr>
        <p:sp>
          <p:nvSpPr>
            <p:cNvPr id="556036" name="Line 10"/>
            <p:cNvSpPr>
              <a:spLocks noChangeShapeType="1"/>
            </p:cNvSpPr>
            <p:nvPr/>
          </p:nvSpPr>
          <p:spPr bwMode="auto">
            <a:xfrm flipV="1">
              <a:off x="2052" y="2484"/>
              <a:ext cx="3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19" name="Text Box 12"/>
            <p:cNvSpPr txBox="1">
              <a:spLocks noChangeArrowheads="1"/>
            </p:cNvSpPr>
            <p:nvPr/>
          </p:nvSpPr>
          <p:spPr bwMode="auto">
            <a:xfrm>
              <a:off x="1489" y="2866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true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620" name="Oval 5"/>
            <p:cNvSpPr>
              <a:spLocks noChangeArrowheads="1"/>
            </p:cNvSpPr>
            <p:nvPr/>
          </p:nvSpPr>
          <p:spPr bwMode="auto">
            <a:xfrm>
              <a:off x="1247" y="1139"/>
              <a:ext cx="314" cy="204"/>
            </a:xfrm>
            <a:prstGeom prst="ellipse">
              <a:avLst/>
            </a:prstGeom>
            <a:solidFill>
              <a:srgbClr val="0000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1" name="AutoShape 6"/>
            <p:cNvSpPr>
              <a:spLocks noChangeArrowheads="1"/>
            </p:cNvSpPr>
            <p:nvPr/>
          </p:nvSpPr>
          <p:spPr bwMode="auto">
            <a:xfrm>
              <a:off x="977" y="3205"/>
              <a:ext cx="819" cy="509"/>
            </a:xfrm>
            <a:prstGeom prst="diamond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 != 0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040" name="Line 7"/>
            <p:cNvSpPr>
              <a:spLocks noChangeShapeType="1"/>
            </p:cNvSpPr>
            <p:nvPr/>
          </p:nvSpPr>
          <p:spPr bwMode="auto">
            <a:xfrm>
              <a:off x="1411" y="1353"/>
              <a:ext cx="0" cy="13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23" name="Rectangle 9"/>
            <p:cNvSpPr>
              <a:spLocks noChangeArrowheads="1"/>
            </p:cNvSpPr>
            <p:nvPr/>
          </p:nvSpPr>
          <p:spPr bwMode="auto">
            <a:xfrm>
              <a:off x="781" y="2359"/>
              <a:ext cx="1259" cy="255"/>
            </a:xfrm>
            <a:prstGeom prst="rect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sum←sum+num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4" name="Text Box 11"/>
            <p:cNvSpPr txBox="1">
              <a:spLocks noChangeArrowheads="1"/>
            </p:cNvSpPr>
            <p:nvPr/>
          </p:nvSpPr>
          <p:spPr bwMode="auto">
            <a:xfrm>
              <a:off x="945" y="363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cs typeface="Arial" panose="020B0604020202020204" pitchFamily="34" charset="0"/>
                </a:rPr>
                <a:t>false</a:t>
              </a:r>
              <a:endParaRPr lang="en-US" altLang="zh-CN" sz="2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6044" name="Line 13"/>
            <p:cNvSpPr>
              <a:spLocks noChangeShapeType="1"/>
            </p:cNvSpPr>
            <p:nvPr/>
          </p:nvSpPr>
          <p:spPr bwMode="auto">
            <a:xfrm>
              <a:off x="1407" y="2187"/>
              <a:ext cx="0" cy="15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45" name="Line 14"/>
            <p:cNvSpPr>
              <a:spLocks noChangeShapeType="1"/>
            </p:cNvSpPr>
            <p:nvPr/>
          </p:nvSpPr>
          <p:spPr bwMode="auto">
            <a:xfrm>
              <a:off x="1389" y="3071"/>
              <a:ext cx="0" cy="13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46" name="Line 15"/>
            <p:cNvSpPr>
              <a:spLocks noChangeShapeType="1"/>
            </p:cNvSpPr>
            <p:nvPr/>
          </p:nvSpPr>
          <p:spPr bwMode="auto">
            <a:xfrm flipH="1">
              <a:off x="539" y="3459"/>
              <a:ext cx="45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47" name="Line 16"/>
            <p:cNvSpPr>
              <a:spLocks noChangeShapeType="1"/>
            </p:cNvSpPr>
            <p:nvPr/>
          </p:nvSpPr>
          <p:spPr bwMode="auto">
            <a:xfrm flipV="1">
              <a:off x="521" y="1835"/>
              <a:ext cx="0" cy="162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48" name="Line 17"/>
            <p:cNvSpPr>
              <a:spLocks noChangeShapeType="1"/>
            </p:cNvSpPr>
            <p:nvPr/>
          </p:nvSpPr>
          <p:spPr bwMode="auto">
            <a:xfrm>
              <a:off x="530" y="1822"/>
              <a:ext cx="89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50" name="Line 19"/>
            <p:cNvSpPr>
              <a:spLocks noChangeShapeType="1"/>
            </p:cNvSpPr>
            <p:nvPr/>
          </p:nvSpPr>
          <p:spPr bwMode="auto">
            <a:xfrm>
              <a:off x="2406" y="2495"/>
              <a:ext cx="0" cy="129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51" name="Line 20"/>
            <p:cNvSpPr>
              <a:spLocks noChangeShapeType="1"/>
            </p:cNvSpPr>
            <p:nvPr/>
          </p:nvSpPr>
          <p:spPr bwMode="auto">
            <a:xfrm flipH="1">
              <a:off x="1395" y="3789"/>
              <a:ext cx="99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6052" name="Line 21"/>
            <p:cNvSpPr>
              <a:spLocks noChangeShapeType="1"/>
            </p:cNvSpPr>
            <p:nvPr/>
          </p:nvSpPr>
          <p:spPr bwMode="auto">
            <a:xfrm>
              <a:off x="1389" y="3727"/>
              <a:ext cx="0" cy="15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33" name="Oval 22"/>
            <p:cNvSpPr>
              <a:spLocks noChangeArrowheads="1"/>
            </p:cNvSpPr>
            <p:nvPr/>
          </p:nvSpPr>
          <p:spPr bwMode="auto">
            <a:xfrm>
              <a:off x="1232" y="3874"/>
              <a:ext cx="314" cy="204"/>
            </a:xfrm>
            <a:prstGeom prst="ellipse">
              <a:avLst/>
            </a:prstGeom>
            <a:solidFill>
              <a:srgbClr val="0000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34" name="AutoShape 23"/>
            <p:cNvSpPr>
              <a:spLocks noChangeArrowheads="1"/>
            </p:cNvSpPr>
            <p:nvPr/>
          </p:nvSpPr>
          <p:spPr bwMode="auto">
            <a:xfrm>
              <a:off x="766" y="1916"/>
              <a:ext cx="1295" cy="248"/>
            </a:xfrm>
            <a:prstGeom prst="parallelogram">
              <a:avLst>
                <a:gd name="adj" fmla="val 130544"/>
              </a:avLst>
            </a:prstGeom>
            <a:solidFill>
              <a:srgbClr val="CC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num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055" name="Rectangle 24"/>
            <p:cNvSpPr>
              <a:spLocks noChangeArrowheads="1"/>
            </p:cNvSpPr>
            <p:nvPr/>
          </p:nvSpPr>
          <p:spPr bwMode="auto">
            <a:xfrm>
              <a:off x="766" y="1493"/>
              <a:ext cx="1259" cy="254"/>
            </a:xfrm>
            <a:prstGeom prst="rect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 ←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056" name="Line 25"/>
            <p:cNvSpPr>
              <a:spLocks noChangeShapeType="1"/>
            </p:cNvSpPr>
            <p:nvPr/>
          </p:nvSpPr>
          <p:spPr bwMode="auto">
            <a:xfrm>
              <a:off x="1414" y="1750"/>
              <a:ext cx="0" cy="16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37" name="AutoShape 27"/>
            <p:cNvSpPr>
              <a:spLocks noChangeArrowheads="1"/>
            </p:cNvSpPr>
            <p:nvPr/>
          </p:nvSpPr>
          <p:spPr bwMode="auto">
            <a:xfrm>
              <a:off x="748" y="2799"/>
              <a:ext cx="1295" cy="249"/>
            </a:xfrm>
            <a:prstGeom prst="parallelogram">
              <a:avLst>
                <a:gd name="adj" fmla="val 130020"/>
              </a:avLst>
            </a:prstGeom>
            <a:solidFill>
              <a:srgbClr val="CC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sum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1399" y="2632"/>
              <a:ext cx="0" cy="15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39" name="Text Box 11"/>
            <p:cNvSpPr txBox="1">
              <a:spLocks noChangeArrowheads="1"/>
            </p:cNvSpPr>
            <p:nvPr/>
          </p:nvSpPr>
          <p:spPr bwMode="auto">
            <a:xfrm>
              <a:off x="625" y="3250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cs typeface="Arial" panose="020B0604020202020204" pitchFamily="34" charset="0"/>
                </a:rPr>
                <a:t>true</a:t>
              </a:r>
              <a:endParaRPr lang="en-US" altLang="zh-CN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4088" name="AutoShape 40"/>
            <p:cNvSpPr>
              <a:spLocks noChangeArrowheads="1"/>
            </p:cNvSpPr>
            <p:nvPr/>
          </p:nvSpPr>
          <p:spPr bwMode="auto">
            <a:xfrm>
              <a:off x="1092" y="1117"/>
              <a:ext cx="629" cy="235"/>
            </a:xfrm>
            <a:prstGeom prst="roundRect">
              <a:avLst>
                <a:gd name="adj" fmla="val 50000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41" name="Oval 41"/>
            <p:cNvSpPr>
              <a:spLocks noChangeArrowheads="1"/>
            </p:cNvSpPr>
            <p:nvPr/>
          </p:nvSpPr>
          <p:spPr bwMode="auto">
            <a:xfrm>
              <a:off x="1157" y="1123"/>
              <a:ext cx="478" cy="22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lg" len="med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AutoShape 40"/>
            <p:cNvSpPr>
              <a:spLocks noChangeArrowheads="1"/>
            </p:cNvSpPr>
            <p:nvPr/>
          </p:nvSpPr>
          <p:spPr bwMode="auto">
            <a:xfrm>
              <a:off x="1074" y="3875"/>
              <a:ext cx="628" cy="235"/>
            </a:xfrm>
            <a:prstGeom prst="roundRect">
              <a:avLst>
                <a:gd name="adj" fmla="val 50000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lIns="92075" tIns="46037" rIns="92075" bIns="46037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643" name="Oval 41"/>
            <p:cNvSpPr>
              <a:spLocks noChangeArrowheads="1"/>
            </p:cNvSpPr>
            <p:nvPr/>
          </p:nvSpPr>
          <p:spPr bwMode="auto">
            <a:xfrm>
              <a:off x="1139" y="3881"/>
              <a:ext cx="477" cy="22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lg" len="med"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9" name="Text Box 30"/>
          <p:cNvSpPr txBox="1">
            <a:spLocks noChangeArrowheads="1"/>
          </p:cNvSpPr>
          <p:nvPr/>
        </p:nvSpPr>
        <p:spPr bwMode="auto">
          <a:xfrm>
            <a:off x="6456363" y="1304925"/>
            <a:ext cx="4114800" cy="519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main() 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= 0;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do{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("Input num:"); 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 &amp;num);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sum = sum + num;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("sum = %d\n", sum);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r>
              <a:rPr lang="en-US" altLang="zh-CN" sz="2400" b="1" i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 != 0) ;    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>
            <a:off x="4738688" y="2071688"/>
            <a:ext cx="2143125" cy="1143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88" name="Line 32"/>
          <p:cNvSpPr>
            <a:spLocks noChangeShapeType="1"/>
          </p:cNvSpPr>
          <p:nvPr/>
        </p:nvSpPr>
        <p:spPr bwMode="auto">
          <a:xfrm>
            <a:off x="4667250" y="2857500"/>
            <a:ext cx="2571750" cy="15716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>
            <a:off x="4738688" y="3714750"/>
            <a:ext cx="2428875" cy="1143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tailEnd type="triangle" w="med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>
            <a:off x="4595813" y="4572000"/>
            <a:ext cx="2643187" cy="7143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>
            <a:off x="4452938" y="5487988"/>
            <a:ext cx="2428875" cy="3698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tailEnd type="triangle" w="lg" len="med"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标题 1"/>
          <p:cNvSpPr txBox="1"/>
          <p:nvPr/>
        </p:nvSpPr>
        <p:spPr>
          <a:xfrm>
            <a:off x="2095500" y="71438"/>
            <a:ext cx="8105775" cy="8397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输入数据，显示每次累加的结果，直到输入</a:t>
            </a:r>
            <a:r>
              <a:rPr 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时为止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" name="Freeform 70"/>
          <p:cNvSpPr/>
          <p:nvPr/>
        </p:nvSpPr>
        <p:spPr bwMode="auto">
          <a:xfrm>
            <a:off x="6024563" y="3643313"/>
            <a:ext cx="642937" cy="2214562"/>
          </a:xfrm>
          <a:custGeom>
            <a:avLst/>
            <a:gdLst>
              <a:gd name="T0" fmla="*/ 2147483647 w 168"/>
              <a:gd name="T1" fmla="*/ 2147483647 h 776"/>
              <a:gd name="T2" fmla="*/ 2147483647 w 168"/>
              <a:gd name="T3" fmla="*/ 2147483647 h 776"/>
              <a:gd name="T4" fmla="*/ 2147483647 w 168"/>
              <a:gd name="T5" fmla="*/ 2147483647 h 776"/>
              <a:gd name="T6" fmla="*/ 2147483647 w 168"/>
              <a:gd name="T7" fmla="*/ 2147483647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776"/>
              <a:gd name="T14" fmla="*/ 168 w 16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776">
                <a:moveTo>
                  <a:pt x="168" y="776"/>
                </a:moveTo>
                <a:cubicBezTo>
                  <a:pt x="108" y="760"/>
                  <a:pt x="48" y="744"/>
                  <a:pt x="24" y="632"/>
                </a:cubicBezTo>
                <a:cubicBezTo>
                  <a:pt x="0" y="520"/>
                  <a:pt x="0" y="208"/>
                  <a:pt x="24" y="104"/>
                </a:cubicBezTo>
                <a:cubicBezTo>
                  <a:pt x="48" y="0"/>
                  <a:pt x="108" y="4"/>
                  <a:pt x="16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642" name="Group 42"/>
          <p:cNvGrpSpPr/>
          <p:nvPr/>
        </p:nvGrpSpPr>
        <p:grpSpPr bwMode="auto">
          <a:xfrm>
            <a:off x="2024063" y="1196975"/>
            <a:ext cx="3455987" cy="5505450"/>
            <a:chOff x="315" y="754"/>
            <a:chExt cx="2177" cy="3468"/>
          </a:xfrm>
        </p:grpSpPr>
        <p:grpSp>
          <p:nvGrpSpPr>
            <p:cNvPr id="69643" name="Group 3"/>
            <p:cNvGrpSpPr/>
            <p:nvPr/>
          </p:nvGrpSpPr>
          <p:grpSpPr bwMode="auto">
            <a:xfrm>
              <a:off x="315" y="779"/>
              <a:ext cx="2177" cy="3406"/>
              <a:chOff x="192" y="208"/>
              <a:chExt cx="2584" cy="3406"/>
            </a:xfrm>
          </p:grpSpPr>
          <p:sp>
            <p:nvSpPr>
              <p:cNvPr id="556036" name="Line 10"/>
              <p:cNvSpPr>
                <a:spLocks noChangeShapeType="1"/>
              </p:cNvSpPr>
              <p:nvPr/>
            </p:nvSpPr>
            <p:spPr bwMode="auto">
              <a:xfrm flipV="1">
                <a:off x="2292" y="1767"/>
                <a:ext cx="48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53" name="Text Box 12"/>
              <p:cNvSpPr txBox="1">
                <a:spLocks noChangeArrowheads="1"/>
              </p:cNvSpPr>
              <p:nvPr/>
            </p:nvSpPr>
            <p:spPr bwMode="auto">
              <a:xfrm>
                <a:off x="1519" y="2208"/>
                <a:ext cx="4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rgbClr val="FF0000"/>
                    </a:solidFill>
                    <a:cs typeface="Arial" panose="020B0604020202020204" pitchFamily="34" charset="0"/>
                  </a:rPr>
                  <a:t>true</a:t>
                </a:r>
                <a:endPara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9654" name="Oval 5"/>
              <p:cNvSpPr>
                <a:spLocks noChangeArrowheads="1"/>
              </p:cNvSpPr>
              <p:nvPr/>
            </p:nvSpPr>
            <p:spPr bwMode="auto">
              <a:xfrm>
                <a:off x="1187" y="208"/>
                <a:ext cx="431" cy="236"/>
              </a:xfrm>
              <a:prstGeom prst="ellipse">
                <a:avLst/>
              </a:prstGeom>
              <a:solidFill>
                <a:srgbClr val="0000FF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55" name="AutoShape 6"/>
              <p:cNvSpPr>
                <a:spLocks noChangeArrowheads="1"/>
              </p:cNvSpPr>
              <p:nvPr/>
            </p:nvSpPr>
            <p:spPr bwMode="auto">
              <a:xfrm>
                <a:off x="818" y="2602"/>
                <a:ext cx="1123" cy="590"/>
              </a:xfrm>
              <a:prstGeom prst="diamond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 != 0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040" name="Line 7"/>
              <p:cNvSpPr>
                <a:spLocks noChangeShapeType="1"/>
              </p:cNvSpPr>
              <p:nvPr/>
            </p:nvSpPr>
            <p:spPr bwMode="auto">
              <a:xfrm>
                <a:off x="1412" y="456"/>
                <a:ext cx="0" cy="159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57" name="Rectangle 9"/>
              <p:cNvSpPr>
                <a:spLocks noChangeArrowheads="1"/>
              </p:cNvSpPr>
              <p:nvPr/>
            </p:nvSpPr>
            <p:spPr bwMode="auto">
              <a:xfrm>
                <a:off x="548" y="1622"/>
                <a:ext cx="1727" cy="295"/>
              </a:xfrm>
              <a:prstGeom prst="rect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sum←sum+num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58" name="Text Box 11"/>
              <p:cNvSpPr txBox="1">
                <a:spLocks noChangeArrowheads="1"/>
              </p:cNvSpPr>
              <p:nvPr/>
            </p:nvSpPr>
            <p:spPr bwMode="auto">
              <a:xfrm>
                <a:off x="833" y="3137"/>
                <a:ext cx="5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cs typeface="Arial" panose="020B0604020202020204" pitchFamily="34" charset="0"/>
                  </a:rPr>
                  <a:t>false</a:t>
                </a:r>
                <a:endParaRPr lang="en-US" altLang="zh-CN" sz="24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6044" name="Line 13"/>
              <p:cNvSpPr>
                <a:spLocks noChangeShapeType="1"/>
              </p:cNvSpPr>
              <p:nvPr/>
            </p:nvSpPr>
            <p:spPr bwMode="auto">
              <a:xfrm>
                <a:off x="1407" y="1422"/>
                <a:ext cx="0" cy="181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6045" name="Line 14"/>
              <p:cNvSpPr>
                <a:spLocks noChangeShapeType="1"/>
              </p:cNvSpPr>
              <p:nvPr/>
            </p:nvSpPr>
            <p:spPr bwMode="auto">
              <a:xfrm>
                <a:off x="1383" y="2447"/>
                <a:ext cx="0" cy="159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6046" name="Line 15"/>
              <p:cNvSpPr>
                <a:spLocks noChangeShapeType="1"/>
              </p:cNvSpPr>
              <p:nvPr/>
            </p:nvSpPr>
            <p:spPr bwMode="auto">
              <a:xfrm flipH="1">
                <a:off x="216" y="2897"/>
                <a:ext cx="62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6047" name="Line 16"/>
              <p:cNvSpPr>
                <a:spLocks noChangeShapeType="1"/>
              </p:cNvSpPr>
              <p:nvPr/>
            </p:nvSpPr>
            <p:spPr bwMode="auto">
              <a:xfrm flipV="1">
                <a:off x="192" y="1015"/>
                <a:ext cx="0" cy="188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6048" name="Line 17"/>
              <p:cNvSpPr>
                <a:spLocks noChangeShapeType="1"/>
              </p:cNvSpPr>
              <p:nvPr/>
            </p:nvSpPr>
            <p:spPr bwMode="auto">
              <a:xfrm>
                <a:off x="204" y="1000"/>
                <a:ext cx="122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9664" name="Group 18"/>
              <p:cNvGrpSpPr/>
              <p:nvPr/>
            </p:nvGrpSpPr>
            <p:grpSpPr bwMode="auto">
              <a:xfrm>
                <a:off x="1388" y="1778"/>
                <a:ext cx="1384" cy="1503"/>
                <a:chOff x="2816" y="1592"/>
                <a:chExt cx="846" cy="1417"/>
              </a:xfrm>
            </p:grpSpPr>
            <p:sp>
              <p:nvSpPr>
                <p:cNvPr id="556050" name="Line 19"/>
                <p:cNvSpPr>
                  <a:spLocks noChangeShapeType="1"/>
                </p:cNvSpPr>
                <p:nvPr/>
              </p:nvSpPr>
              <p:spPr bwMode="auto">
                <a:xfrm>
                  <a:off x="3662" y="1592"/>
                  <a:ext cx="0" cy="1411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/>
                <a:lstStyle/>
                <a:p>
                  <a:pPr algn="ctr">
                    <a:lnSpc>
                      <a:spcPct val="95000"/>
                    </a:lnSpc>
                    <a:spcBef>
                      <a:spcPct val="20000"/>
                    </a:spcBef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5605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816" y="3009"/>
                  <a:ext cx="839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pPr algn="ctr">
                    <a:lnSpc>
                      <a:spcPct val="95000"/>
                    </a:lnSpc>
                    <a:spcBef>
                      <a:spcPct val="20000"/>
                    </a:spcBef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6052" name="Line 21"/>
              <p:cNvSpPr>
                <a:spLocks noChangeShapeType="1"/>
              </p:cNvSpPr>
              <p:nvPr/>
            </p:nvSpPr>
            <p:spPr bwMode="auto">
              <a:xfrm>
                <a:off x="1383" y="3207"/>
                <a:ext cx="0" cy="181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66" name="Oval 22"/>
              <p:cNvSpPr>
                <a:spLocks noChangeArrowheads="1"/>
              </p:cNvSpPr>
              <p:nvPr/>
            </p:nvSpPr>
            <p:spPr bwMode="auto">
              <a:xfrm>
                <a:off x="1167" y="3378"/>
                <a:ext cx="431" cy="236"/>
              </a:xfrm>
              <a:prstGeom prst="ellipse">
                <a:avLst/>
              </a:prstGeom>
              <a:solidFill>
                <a:srgbClr val="0000FF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67" name="AutoShape 23"/>
              <p:cNvSpPr>
                <a:spLocks noChangeArrowheads="1"/>
              </p:cNvSpPr>
              <p:nvPr/>
            </p:nvSpPr>
            <p:spPr bwMode="auto">
              <a:xfrm>
                <a:off x="528" y="1108"/>
                <a:ext cx="1776" cy="288"/>
              </a:xfrm>
              <a:prstGeom prst="parallelogram">
                <a:avLst>
                  <a:gd name="adj" fmla="val 154167"/>
                </a:avLst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num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055" name="Rectangle 24"/>
              <p:cNvSpPr>
                <a:spLocks noChangeArrowheads="1"/>
              </p:cNvSpPr>
              <p:nvPr/>
            </p:nvSpPr>
            <p:spPr bwMode="auto">
              <a:xfrm>
                <a:off x="528" y="618"/>
                <a:ext cx="1727" cy="295"/>
              </a:xfrm>
              <a:prstGeom prst="rect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 ←</a:t>
                </a: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056" name="Line 25"/>
              <p:cNvSpPr>
                <a:spLocks noChangeShapeType="1"/>
              </p:cNvSpPr>
              <p:nvPr/>
            </p:nvSpPr>
            <p:spPr bwMode="auto">
              <a:xfrm>
                <a:off x="1416" y="916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70" name="AutoShape 27"/>
              <p:cNvSpPr>
                <a:spLocks noChangeArrowheads="1"/>
              </p:cNvSpPr>
              <p:nvPr/>
            </p:nvSpPr>
            <p:spPr bwMode="auto">
              <a:xfrm>
                <a:off x="503" y="2132"/>
                <a:ext cx="1776" cy="288"/>
              </a:xfrm>
              <a:prstGeom prst="parallelogram">
                <a:avLst>
                  <a:gd name="adj" fmla="val 154167"/>
                </a:avLst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med"/>
              </a:ln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sum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1330" y="2509"/>
              <a:ext cx="0" cy="1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5" name="Text Box 11"/>
            <p:cNvSpPr txBox="1">
              <a:spLocks noChangeArrowheads="1"/>
            </p:cNvSpPr>
            <p:nvPr/>
          </p:nvSpPr>
          <p:spPr bwMode="auto">
            <a:xfrm>
              <a:off x="540" y="3258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cs typeface="Arial" panose="020B0604020202020204" pitchFamily="34" charset="0"/>
                </a:rPr>
                <a:t>true</a:t>
              </a:r>
              <a:endParaRPr lang="en-US" altLang="zh-CN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69646" name="Group 35"/>
            <p:cNvGrpSpPr/>
            <p:nvPr/>
          </p:nvGrpSpPr>
          <p:grpSpPr bwMode="auto">
            <a:xfrm>
              <a:off x="975" y="754"/>
              <a:ext cx="726" cy="272"/>
              <a:chOff x="2426" y="255"/>
              <a:chExt cx="726" cy="272"/>
            </a:xfrm>
          </p:grpSpPr>
          <p:sp>
            <p:nvSpPr>
              <p:cNvPr id="2" name="AutoShape 40"/>
              <p:cNvSpPr>
                <a:spLocks noChangeArrowheads="1"/>
              </p:cNvSpPr>
              <p:nvPr/>
            </p:nvSpPr>
            <p:spPr bwMode="auto">
              <a:xfrm>
                <a:off x="2426" y="255"/>
                <a:ext cx="726" cy="272"/>
              </a:xfrm>
              <a:prstGeom prst="roundRect">
                <a:avLst>
                  <a:gd name="adj" fmla="val 50000"/>
                </a:avLst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lIns="92075" tIns="46037" rIns="92075" bIns="46037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51" name="Oval 41"/>
              <p:cNvSpPr>
                <a:spLocks noChangeArrowheads="1"/>
              </p:cNvSpPr>
              <p:nvPr/>
            </p:nvSpPr>
            <p:spPr bwMode="auto">
              <a:xfrm>
                <a:off x="2501" y="262"/>
                <a:ext cx="552" cy="257"/>
              </a:xfrm>
              <a:prstGeom prst="ellipse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647" name="Group 38"/>
            <p:cNvGrpSpPr/>
            <p:nvPr/>
          </p:nvGrpSpPr>
          <p:grpSpPr bwMode="auto">
            <a:xfrm>
              <a:off x="954" y="3950"/>
              <a:ext cx="726" cy="272"/>
              <a:chOff x="2426" y="255"/>
              <a:chExt cx="726" cy="272"/>
            </a:xfrm>
          </p:grpSpPr>
          <p:sp>
            <p:nvSpPr>
              <p:cNvPr id="514088" name="AutoShape 40"/>
              <p:cNvSpPr>
                <a:spLocks noChangeArrowheads="1"/>
              </p:cNvSpPr>
              <p:nvPr/>
            </p:nvSpPr>
            <p:spPr bwMode="auto">
              <a:xfrm>
                <a:off x="2426" y="255"/>
                <a:ext cx="726" cy="272"/>
              </a:xfrm>
              <a:prstGeom prst="roundRect">
                <a:avLst>
                  <a:gd name="adj" fmla="val 50000"/>
                </a:avLst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lIns="92075" tIns="46037" rIns="92075" bIns="46037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649" name="Oval 41"/>
              <p:cNvSpPr>
                <a:spLocks noChangeArrowheads="1"/>
              </p:cNvSpPr>
              <p:nvPr/>
            </p:nvSpPr>
            <p:spPr bwMode="auto">
              <a:xfrm>
                <a:off x="2501" y="262"/>
                <a:ext cx="552" cy="257"/>
              </a:xfrm>
              <a:prstGeom prst="ellipse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2286000"/>
            <a:ext cx="4102100" cy="3455988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881188" y="1643063"/>
            <a:ext cx="7772400" cy="642937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华文仿宋" pitchFamily="2" charset="-122"/>
              </a:rPr>
              <a:t>循环次数未知，</a:t>
            </a:r>
            <a:r>
              <a:rPr lang="zh-CN" altLang="en-US">
                <a:solidFill>
                  <a:srgbClr val="C00000"/>
                </a:solidFill>
                <a:ea typeface="华文仿宋" pitchFamily="2" charset="-122"/>
              </a:rPr>
              <a:t>标记</a:t>
            </a:r>
            <a:r>
              <a:rPr lang="zh-CN" altLang="en-US">
                <a:ea typeface="华文仿宋" pitchFamily="2" charset="-122"/>
              </a:rPr>
              <a:t>控制的循环</a:t>
            </a:r>
            <a:endParaRPr lang="zh-CN" altLang="en-US">
              <a:ea typeface="华文仿宋" pitchFamily="2" charset="-122"/>
            </a:endParaRPr>
          </a:p>
          <a:p>
            <a:pPr>
              <a:defRPr/>
            </a:pPr>
            <a:endParaRPr lang="zh-CN" altLang="en-US">
              <a:ea typeface="华文仿宋" pitchFamily="2" charset="-122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428875"/>
            <a:ext cx="4222750" cy="3276600"/>
          </a:xfrm>
          <a:prstGeom prst="rect">
            <a:avLst/>
          </a:prstGeom>
          <a:noFill/>
          <a:ln w="57150" cmpd="thickThin" algn="ctr">
            <a:solidFill>
              <a:srgbClr val="0000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2095500" y="71438"/>
            <a:ext cx="8105775" cy="8397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输入数据，显示每次累加的结果，直到输入</a:t>
            </a:r>
            <a:r>
              <a:rPr 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时为止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2855913" y="5208588"/>
            <a:ext cx="2303462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7319963" y="3573463"/>
            <a:ext cx="1943100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7319963" y="3030538"/>
            <a:ext cx="1943100" cy="30797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选择三种循环的一般原则</a:t>
            </a:r>
            <a:endParaRPr lang="zh-CN" altLang="en-US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>
                <a:ea typeface="华文仿宋" pitchFamily="2" charset="-122"/>
              </a:rPr>
              <a:t>如果循环次数已知，计数控制的循环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ea typeface="华文仿宋" pitchFamily="2" charset="-122"/>
              </a:rPr>
              <a:t>如果循环次数未知，条件控制的循环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ea typeface="华文仿宋" pitchFamily="2" charset="-122"/>
              </a:rPr>
              <a:t>如果循环体至少要执行一次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do-while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ea typeface="华文仿宋" pitchFamily="2" charset="-122"/>
              </a:rPr>
              <a:t>这只是</a:t>
            </a:r>
            <a:r>
              <a:rPr lang="zh-CN" altLang="en-US">
                <a:latin typeface="华文仿宋"/>
                <a:ea typeface="华文仿宋" pitchFamily="2" charset="-122"/>
              </a:rPr>
              <a:t>“</a:t>
            </a:r>
            <a:r>
              <a:rPr lang="zh-CN" altLang="en-US">
                <a:ea typeface="华文仿宋" pitchFamily="2" charset="-122"/>
              </a:rPr>
              <a:t>一般</a:t>
            </a:r>
            <a:r>
              <a:rPr lang="zh-CN" altLang="en-US">
                <a:latin typeface="华文仿宋"/>
                <a:ea typeface="华文仿宋" pitchFamily="2" charset="-122"/>
              </a:rPr>
              <a:t>”</a:t>
            </a:r>
            <a:r>
              <a:rPr lang="zh-CN" altLang="en-US">
                <a:ea typeface="华文仿宋" pitchFamily="2" charset="-122"/>
              </a:rPr>
              <a:t>原则，不是</a:t>
            </a:r>
            <a:r>
              <a:rPr lang="zh-CN" altLang="en-US">
                <a:latin typeface="华文仿宋"/>
                <a:ea typeface="华文仿宋" pitchFamily="2" charset="-122"/>
              </a:rPr>
              <a:t>“</a:t>
            </a:r>
            <a:r>
              <a:rPr lang="zh-CN" altLang="en-US">
                <a:ea typeface="华文仿宋" pitchFamily="2" charset="-122"/>
              </a:rPr>
              <a:t>原则</a:t>
            </a:r>
            <a:r>
              <a:rPr lang="zh-CN" altLang="en-US">
                <a:latin typeface="华文仿宋"/>
                <a:ea typeface="华文仿宋" pitchFamily="2" charset="-122"/>
              </a:rPr>
              <a:t>”</a:t>
            </a:r>
            <a:endParaRPr lang="en-US" altLang="zh-CN">
              <a:solidFill>
                <a:srgbClr val="0000FF"/>
              </a:solidFill>
              <a:latin typeface="Courier New" panose="02070309020205020404" pitchFamily="49" charset="0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算法的描述方法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70063"/>
            <a:ext cx="4965700" cy="461168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、盒图（</a:t>
            </a:r>
            <a:r>
              <a:rPr lang="en-US" altLang="zh-CN" dirty="0">
                <a:ea typeface="宋体" panose="02010600030101010101" pitchFamily="2" charset="-122"/>
              </a:rPr>
              <a:t>NS</a:t>
            </a:r>
            <a:r>
              <a:rPr lang="zh-CN" altLang="en-US" dirty="0">
                <a:ea typeface="宋体" panose="02010600030101010101" pitchFamily="2" charset="-122"/>
              </a:rPr>
              <a:t>图）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    最重要的特点是完全取消了流程线，从上到下顺序执行，避免流程任意转向，形象直观节省篇幅。适合结构化程序设计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24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770063"/>
            <a:ext cx="51546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4.11</a:t>
            </a:r>
            <a:r>
              <a:rPr lang="zh-CN" altLang="en-US" sz="4000"/>
              <a:t>：</a:t>
            </a:r>
            <a:r>
              <a:rPr lang="zh-CN" altLang="en-US" sz="4000">
                <a:latin typeface="黑体" panose="02010609060101010101" pitchFamily="2" charset="-122"/>
              </a:rPr>
              <a:t>国王的许诺</a:t>
            </a:r>
            <a:endParaRPr lang="zh-CN" altLang="en-US" sz="4000">
              <a:latin typeface="黑体" panose="02010609060101010101" pitchFamily="2" charset="-122"/>
            </a:endParaRP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770063"/>
            <a:ext cx="8893175" cy="4611687"/>
          </a:xfrm>
        </p:spPr>
        <p:txBody>
          <a:bodyPr/>
          <a:lstStyle/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相传国际象棋是古印度舍罕王的宰相达依尔发明的。舍罕王十分喜欢象棋，决定让宰相自己选择何种赏赐。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这位聪明的宰相指着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400">
                <a:ea typeface="宋体" panose="02010600030101010101" pitchFamily="2" charset="-122"/>
              </a:rPr>
              <a:t>64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格的象棋盘说：陛下，请您赏给我一些麦子吧，就在棋盘的第一个格子中放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粒，第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格中放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粒，第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格放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粒，以后每一格都比前一格增加一倍，依此放完棋盘上的</a:t>
            </a:r>
            <a:r>
              <a:rPr lang="en-US" altLang="zh-CN" sz="2400">
                <a:ea typeface="宋体" panose="02010600030101010101" pitchFamily="2" charset="-122"/>
              </a:rPr>
              <a:t>64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个格子，我就感恩不尽了。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舍罕王让人扛来一袋麦子，他要兑现他的许诺。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endParaRPr lang="zh-CN" altLang="en-US" sz="2400"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国王能兑现他的许诺吗？试编程计算舍罕王共要多少麦子赏赐他的宰相，这些麦子合多少立方米？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（已知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立方米麦子约</a:t>
            </a:r>
            <a:r>
              <a:rPr lang="en-US" altLang="zh-CN" sz="2400">
                <a:ea typeface="宋体" panose="02010600030101010101" pitchFamily="2" charset="-122"/>
              </a:rPr>
              <a:t>1.42e8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粒）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endParaRPr lang="zh-CN" altLang="en-US" sz="2400"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总粒数为：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sum=1+2+2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>
                <a:latin typeface="Arial" panose="020B0604020202020204"/>
                <a:ea typeface="宋体" panose="02010600030101010101" pitchFamily="2" charset="-122"/>
              </a:rPr>
              <a:t>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550" y="333375"/>
            <a:ext cx="8882063" cy="6264275"/>
          </a:xfrm>
          <a:solidFill>
            <a:schemeClr val="bg1"/>
          </a:solidFill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define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CONST  1.42e8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&lt;math.h&gt;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n;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term, sum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0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    /*</a:t>
            </a:r>
            <a:r>
              <a:rPr lang="zh-CN" altLang="en-US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累加求和变量赋初值</a:t>
            </a:r>
            <a:r>
              <a:rPr lang="zh-CN" altLang="en-US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(n=1; n&lt;=64; n++)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 = pow(2, n-1);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en-US" sz="2000">
                <a:solidFill>
                  <a:schemeClr val="hlink"/>
                </a:solidFill>
                <a:effectLst/>
                <a:ea typeface="宋体" panose="02010600030101010101" pitchFamily="2" charset="-122"/>
              </a:rPr>
              <a:t>根据累加项的规律计算累加项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sum = sum + term;      /*</a:t>
            </a:r>
            <a:r>
              <a:rPr lang="zh-CN" alt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作累加运算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"sum = %e\n",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sum);  /*</a:t>
            </a:r>
            <a:r>
              <a:rPr lang="zh-CN" alt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打印总麦粒数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volum = %e\n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sum/CONST);/*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折合总麦粒体积数*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950" y="333375"/>
            <a:ext cx="1871663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4.11</a:t>
            </a:r>
            <a:r>
              <a:rPr lang="zh-CN" altLang="en-US" sz="4000"/>
              <a:t>方法</a:t>
            </a:r>
            <a:r>
              <a:rPr lang="en-US" altLang="zh-CN" sz="4000"/>
              <a:t>1</a:t>
            </a:r>
            <a:endParaRPr lang="en-US" altLang="zh-CN" sz="4000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5994400" y="1341438"/>
            <a:ext cx="4745038" cy="61912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2075" tIns="46037" rIns="92075" bIns="46037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sum=1+2+2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+…+2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63</a:t>
            </a:r>
            <a:endParaRPr lang="zh-CN" altLang="en-US" baseline="300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7663" y="333375"/>
            <a:ext cx="8893175" cy="6264275"/>
          </a:xfrm>
          <a:solidFill>
            <a:schemeClr val="bg1"/>
          </a:solidFill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CONST  1.42e8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n;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term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1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sum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1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en-US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累乘求积累加求和变量赋初值</a:t>
            </a:r>
            <a:r>
              <a:rPr lang="zh-CN" altLang="en-US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(n=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n&lt;=64; n++)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 = term * 2;  /*</a:t>
            </a:r>
            <a:r>
              <a:rPr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根据后项总是前项的</a:t>
            </a:r>
            <a:r>
              <a:rPr lang="en-US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倍计算累加项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sum = sum + term; /*</a:t>
            </a:r>
            <a:r>
              <a:rPr lang="zh-CN" alt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作累加运算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 = %e\n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sum);     /*</a:t>
            </a:r>
            <a:r>
              <a:rPr lang="zh-CN" alt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打印总麦粒数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volum = %e\n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sum/CONST);/*</a:t>
            </a:r>
            <a:r>
              <a:rPr lang="zh-CN" alt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折合总麦粒体积数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850" y="333375"/>
            <a:ext cx="1584325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例</a:t>
            </a:r>
            <a:r>
              <a:rPr lang="en-US" altLang="zh-CN" sz="4000"/>
              <a:t>4.11</a:t>
            </a:r>
            <a:r>
              <a:rPr lang="zh-CN" altLang="en-US" sz="4000"/>
              <a:t>方法</a:t>
            </a:r>
            <a:r>
              <a:rPr lang="en-US" altLang="zh-CN" sz="4000"/>
              <a:t>2</a:t>
            </a:r>
            <a:endParaRPr lang="en-US" altLang="zh-CN" sz="4000"/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994400" y="1341438"/>
            <a:ext cx="4745038" cy="61912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2075" tIns="46037" rIns="92075" bIns="46037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sum=1+2+2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+…+2</a:t>
            </a:r>
            <a:r>
              <a:rPr lang="en-US" altLang="zh-CN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63</a:t>
            </a:r>
            <a:endParaRPr lang="zh-CN" altLang="en-US" baseline="300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557213"/>
            <a:ext cx="7772400" cy="150336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4000" dirty="0">
                <a:solidFill>
                  <a:srgbClr val="990000"/>
                </a:solidFill>
                <a:latin typeface="黑体" panose="02010609060101010101" pitchFamily="2" charset="-122"/>
              </a:rPr>
              <a:t>循序渐进式编程</a:t>
            </a:r>
            <a:br>
              <a:rPr lang="zh-CN" altLang="en-US" sz="4000" dirty="0">
                <a:solidFill>
                  <a:srgbClr val="CC0000"/>
                </a:solidFill>
                <a:latin typeface="黑体" panose="02010609060101010101" pitchFamily="2" charset="-122"/>
              </a:rPr>
            </a:br>
            <a:r>
              <a:rPr lang="en-US" altLang="zh-CN" sz="4000" dirty="0"/>
              <a:t>——</a:t>
            </a:r>
            <a:r>
              <a:rPr lang="zh-CN" altLang="en-US" sz="4000" dirty="0">
                <a:latin typeface="黑体" panose="02010609060101010101" pitchFamily="2" charset="-122"/>
              </a:rPr>
              <a:t>例</a:t>
            </a:r>
            <a:r>
              <a:rPr lang="en-US" altLang="zh-CN" sz="4000" dirty="0">
                <a:latin typeface="黑体" panose="02010609060101010101" pitchFamily="2" charset="-122"/>
              </a:rPr>
              <a:t>4.6</a:t>
            </a:r>
            <a:r>
              <a:rPr lang="zh-CN" altLang="en-US" sz="4000" dirty="0"/>
              <a:t>：</a:t>
            </a:r>
            <a:r>
              <a:rPr lang="zh-CN" altLang="en-US" sz="4000" dirty="0">
                <a:latin typeface="黑体" panose="02010609060101010101" pitchFamily="2" charset="-122"/>
              </a:rPr>
              <a:t>猜数游戏</a:t>
            </a:r>
            <a:endParaRPr lang="en-US" altLang="zh-CN" sz="4000" dirty="0">
              <a:latin typeface="黑体" panose="02010609060101010101" pitchFamily="2" charset="-122"/>
            </a:endParaRPr>
          </a:p>
        </p:txBody>
      </p:sp>
      <p:pic>
        <p:nvPicPr>
          <p:cNvPr id="75779" name="Picture 3" descr="j019538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652963"/>
            <a:ext cx="20462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276" name="AutoShape 4"/>
          <p:cNvSpPr>
            <a:spLocks noChangeArrowheads="1"/>
          </p:cNvSpPr>
          <p:nvPr/>
        </p:nvSpPr>
        <p:spPr bwMode="auto">
          <a:xfrm>
            <a:off x="1774825" y="2349500"/>
            <a:ext cx="3097213" cy="1511300"/>
          </a:xfrm>
          <a:prstGeom prst="cloudCallout">
            <a:avLst>
              <a:gd name="adj1" fmla="val 42569"/>
              <a:gd name="adj2" fmla="val 105671"/>
            </a:avLst>
          </a:prstGeom>
          <a:solidFill>
            <a:srgbClr val="FFCCFF"/>
          </a:solidFill>
          <a:ln w="19050">
            <a:solidFill>
              <a:srgbClr val="800000"/>
            </a:solidFill>
            <a:round/>
          </a:ln>
        </p:spPr>
        <p:txBody>
          <a:bodyPr lIns="0" tIns="0" rIns="0" bIns="0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99"/>
                </a:solidFill>
                <a:ea typeface="隶书" pitchFamily="49" charset="-122"/>
              </a:rPr>
              <a:t>想一个</a:t>
            </a:r>
            <a:r>
              <a:rPr kumimoji="1" lang="en-US" altLang="zh-CN">
                <a:solidFill>
                  <a:srgbClr val="000099"/>
                </a:solidFill>
                <a:ea typeface="隶书" pitchFamily="49" charset="-122"/>
              </a:rPr>
              <a:t>1~100</a:t>
            </a:r>
            <a:r>
              <a:rPr kumimoji="1" lang="zh-CN" altLang="en-US">
                <a:solidFill>
                  <a:srgbClr val="000099"/>
                </a:solidFill>
                <a:ea typeface="隶书" pitchFamily="49" charset="-122"/>
              </a:rPr>
              <a:t>之间的数</a:t>
            </a:r>
            <a:endParaRPr kumimoji="1" lang="zh-CN" altLang="en-US">
              <a:solidFill>
                <a:srgbClr val="000099"/>
              </a:solidFill>
              <a:ea typeface="隶书" pitchFamily="49" charset="-122"/>
            </a:endParaRP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5159375" y="2781300"/>
            <a:ext cx="4968875" cy="1800225"/>
          </a:xfrm>
          <a:prstGeom prst="cloudCallout">
            <a:avLst>
              <a:gd name="adj1" fmla="val -25014"/>
              <a:gd name="adj2" fmla="val 53352"/>
            </a:avLst>
          </a:prstGeom>
          <a:solidFill>
            <a:srgbClr val="FFCCFF"/>
          </a:solidFill>
          <a:ln w="19050">
            <a:solidFill>
              <a:srgbClr val="800000"/>
            </a:solidFill>
            <a:round/>
          </a:ln>
        </p:spPr>
        <p:txBody>
          <a:bodyPr lIns="0" tIns="0" rIns="0" bIns="0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99"/>
                </a:solidFill>
                <a:ea typeface="隶书" pitchFamily="49" charset="-122"/>
              </a:rPr>
              <a:t>猜对</a:t>
            </a:r>
            <a:r>
              <a:rPr kumimoji="1" lang="en-US" altLang="zh-CN">
                <a:solidFill>
                  <a:srgbClr val="000099"/>
                </a:solidFill>
                <a:ea typeface="隶书" pitchFamily="49" charset="-122"/>
              </a:rPr>
              <a:t>: right</a:t>
            </a:r>
            <a:endParaRPr kumimoji="1" lang="en-US" altLang="zh-CN">
              <a:solidFill>
                <a:srgbClr val="000099"/>
              </a:solidFill>
              <a:ea typeface="隶书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猜错</a:t>
            </a:r>
            <a:r>
              <a:rPr kumimoji="1" lang="en-US" altLang="zh-CN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en-US" altLang="zh-CN">
                <a:solidFill>
                  <a:srgbClr val="000099"/>
                </a:solidFill>
                <a:ea typeface="隶书" pitchFamily="49" charset="-122"/>
              </a:rPr>
              <a:t>wrong</a:t>
            </a:r>
            <a:r>
              <a:rPr kumimoji="1" lang="zh-CN" altLang="en-US">
                <a:solidFill>
                  <a:srgbClr val="000099"/>
                </a:solidFill>
                <a:ea typeface="隶书" pitchFamily="49" charset="-122"/>
              </a:rPr>
              <a:t>并提示大小</a:t>
            </a:r>
            <a:endParaRPr kumimoji="1" lang="en-US" altLang="zh-CN">
              <a:solidFill>
                <a:srgbClr val="000099"/>
              </a:solidFill>
              <a:ea typeface="隶书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>
              <a:solidFill>
                <a:srgbClr val="000099"/>
              </a:solidFill>
              <a:ea typeface="隶书" pitchFamily="49" charset="-122"/>
            </a:endParaRPr>
          </a:p>
        </p:txBody>
      </p:sp>
      <p:pic>
        <p:nvPicPr>
          <p:cNvPr id="75782" name="Picture 6" descr="J023468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5383213"/>
            <a:ext cx="16557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3" descr="j019538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652963"/>
            <a:ext cx="20462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 bwMode="auto">
          <a:xfrm>
            <a:off x="8589963" y="4427538"/>
            <a:ext cx="1697037" cy="739775"/>
            <a:chOff x="612" y="3424"/>
            <a:chExt cx="590" cy="466"/>
          </a:xfrm>
        </p:grpSpPr>
        <p:sp>
          <p:nvSpPr>
            <p:cNvPr id="567301" name="Oval 5"/>
            <p:cNvSpPr>
              <a:spLocks noChangeArrowheads="1"/>
            </p:cNvSpPr>
            <p:nvPr/>
          </p:nvSpPr>
          <p:spPr bwMode="auto">
            <a:xfrm>
              <a:off x="884" y="3424"/>
              <a:ext cx="0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7302" name="Text Box 6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只猜</a:t>
              </a:r>
              <a:r>
                <a:rPr kumimoji="1" lang="en-US" altLang="zh-CN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</a:t>
              </a: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664200" y="3851275"/>
            <a:ext cx="3455988" cy="739775"/>
            <a:chOff x="521" y="3424"/>
            <a:chExt cx="726" cy="466"/>
          </a:xfrm>
        </p:grpSpPr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7305" name="Text Box 9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直到猜对为止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3935413" y="3059113"/>
            <a:ext cx="2879725" cy="739775"/>
            <a:chOff x="521" y="3424"/>
            <a:chExt cx="726" cy="466"/>
          </a:xfrm>
        </p:grpSpPr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最多猜</a:t>
              </a:r>
              <a:r>
                <a:rPr kumimoji="1" lang="en-US" altLang="zh-CN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10</a:t>
              </a: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1524000" y="1955800"/>
            <a:ext cx="3455988" cy="1238250"/>
            <a:chOff x="3334" y="2007"/>
            <a:chExt cx="2177" cy="816"/>
          </a:xfrm>
        </p:grpSpPr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3334" y="2166"/>
              <a:ext cx="2177" cy="488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3553" y="2007"/>
              <a:ext cx="1769" cy="81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75000"/>
                </a:lnSpc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猜多个数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  <a:p>
              <a:pPr algn="ctr" eaLnBrk="1" hangingPunct="1">
                <a:lnSpc>
                  <a:spcPct val="75000"/>
                </a:lnSpc>
                <a:defRPr/>
              </a:pPr>
              <a:r>
                <a:rPr kumimoji="1" lang="en-US" altLang="zh-CN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10</a:t>
              </a: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次猜不对就猜下一个数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67312" name="Line 16"/>
          <p:cNvSpPr>
            <a:spLocks noChangeShapeType="1"/>
          </p:cNvSpPr>
          <p:nvPr/>
        </p:nvSpPr>
        <p:spPr bwMode="auto">
          <a:xfrm flipH="1" flipV="1">
            <a:off x="3143250" y="1484313"/>
            <a:ext cx="7200900" cy="288131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med" len="lg"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80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5373688"/>
            <a:ext cx="1296988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7314" name="Rectangle 18"/>
          <p:cNvSpPr>
            <a:spLocks noGrp="1" noChangeArrowheads="1"/>
          </p:cNvSpPr>
          <p:nvPr>
            <p:ph type="title"/>
          </p:nvPr>
        </p:nvSpPr>
        <p:spPr>
          <a:xfrm>
            <a:off x="2208213" y="557213"/>
            <a:ext cx="7772400" cy="150336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4000" dirty="0">
                <a:solidFill>
                  <a:srgbClr val="880000"/>
                </a:solidFill>
              </a:rPr>
              <a:t>循序渐进式编程</a:t>
            </a:r>
            <a:r>
              <a:rPr lang="zh-CN" altLang="en-US" sz="4000" dirty="0"/>
              <a:t>：猜数游戏</a:t>
            </a:r>
            <a:br>
              <a:rPr lang="zh-CN" altLang="en-US" sz="4000" dirty="0"/>
            </a:br>
            <a:endParaRPr lang="en-US" altLang="zh-CN" sz="4000" dirty="0"/>
          </a:p>
        </p:txBody>
      </p:sp>
      <p:pic>
        <p:nvPicPr>
          <p:cNvPr id="76810" name="Picture 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2317750"/>
            <a:ext cx="15843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260648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猜数游戏用到的库函数</a:t>
            </a:r>
            <a:endParaRPr lang="zh-CN" altLang="en-US" sz="40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00436"/>
            <a:ext cx="10396538" cy="542418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怎样模拟计算机“想”一个数呢？</a:t>
            </a:r>
            <a:endParaRPr lang="zh-CN" altLang="en-US" dirty="0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随机函数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rand()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产生</a:t>
            </a:r>
            <a:r>
              <a:rPr lang="en-US" altLang="zh-CN" dirty="0">
                <a:latin typeface="Courier New" panose="02070309020205020404" pitchFamily="49" charset="0"/>
                <a:ea typeface="华文仿宋" pitchFamily="2" charset="-122"/>
              </a:rPr>
              <a:t>[0,RAND_MAX] </a:t>
            </a: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之间的随机数</a:t>
            </a:r>
            <a:endParaRPr lang="zh-CN" altLang="en-US" dirty="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magic = rand();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RAND_MAX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zh-CN" altLang="en-US" dirty="0">
                <a:ea typeface="宋体" panose="02010600030101010101" pitchFamily="2" charset="-122"/>
              </a:rPr>
              <a:t>中定义，不大于双字节整数的最大值</a:t>
            </a:r>
            <a:r>
              <a:rPr lang="en-US" altLang="zh-CN" dirty="0">
                <a:ea typeface="宋体" panose="02010600030101010101" pitchFamily="2" charset="-122"/>
              </a:rPr>
              <a:t>32767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产生</a:t>
            </a:r>
            <a:r>
              <a:rPr lang="en-US" altLang="zh-CN" dirty="0">
                <a:latin typeface="Courier New" panose="02070309020205020404" pitchFamily="49" charset="0"/>
                <a:ea typeface="华文仿宋" pitchFamily="2" charset="-122"/>
              </a:rPr>
              <a:t>[0,b-1] </a:t>
            </a: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之间的随机数</a:t>
            </a:r>
            <a:endParaRPr lang="zh-CN" altLang="en-US" dirty="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magic = rand()%b;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产生</a:t>
            </a:r>
            <a:r>
              <a:rPr lang="en-US" altLang="zh-CN" dirty="0">
                <a:latin typeface="Courier New" panose="02070309020205020404" pitchFamily="49" charset="0"/>
                <a:ea typeface="华文仿宋" pitchFamily="2" charset="-122"/>
              </a:rPr>
              <a:t>[a,a+b-1] </a:t>
            </a: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之间的随机数</a:t>
            </a:r>
            <a:endParaRPr lang="zh-CN" altLang="en-US" dirty="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magic = rand()%b + a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产生</a:t>
            </a:r>
            <a:r>
              <a:rPr lang="en-US" altLang="zh-CN" dirty="0">
                <a:latin typeface="Courier New" panose="02070309020205020404" pitchFamily="49" charset="0"/>
                <a:ea typeface="华文仿宋" pitchFamily="2" charset="-122"/>
              </a:rPr>
              <a:t>[</a:t>
            </a:r>
            <a:r>
              <a:rPr lang="en-US" altLang="zh-CN" dirty="0" err="1" smtClean="0">
                <a:latin typeface="Courier New" panose="02070309020205020404" pitchFamily="49" charset="0"/>
                <a:ea typeface="华文仿宋" pitchFamily="2" charset="-122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ea typeface="华文仿宋" pitchFamily="2" charset="-122"/>
              </a:rPr>
              <a:t>] </a:t>
            </a:r>
            <a:r>
              <a:rPr lang="zh-CN" altLang="en-US" dirty="0">
                <a:latin typeface="Courier New" panose="02070309020205020404" pitchFamily="49" charset="0"/>
                <a:ea typeface="华文仿宋" pitchFamily="2" charset="-122"/>
              </a:rPr>
              <a:t>之间的随机数</a:t>
            </a:r>
            <a:endParaRPr lang="zh-CN" altLang="en-US" dirty="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magic = rand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()%(b – a + 1)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+ a;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8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58925" y="44450"/>
            <a:ext cx="9109075" cy="6813550"/>
          </a:xfrm>
          <a:solidFill>
            <a:srgbClr val="E5FFFF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&lt;stdlib.h&gt;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magic;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计算机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想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的数*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guess;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人猜的数*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magic = rand()%100 + 1; 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/*“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想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一个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100]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之间的数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magic*/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printf("Please guess a magic number:");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scanf("%d", &amp;guess);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printf("Wrong! Too high!\n");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printf("Wrong! Too low!\n");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printf("Right! \n"); 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printf("The number is:%d \n", magic);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1992313" y="5373688"/>
            <a:ext cx="7850187" cy="1081087"/>
          </a:xfrm>
          <a:prstGeom prst="rect">
            <a:avLst/>
          </a:prstGeom>
          <a:solidFill>
            <a:srgbClr val="FF6699">
              <a:alpha val="24706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992313" y="4278313"/>
            <a:ext cx="7850187" cy="1081087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1992313" y="3141663"/>
            <a:ext cx="7850187" cy="1081087"/>
          </a:xfrm>
          <a:prstGeom prst="rect">
            <a:avLst/>
          </a:prstGeom>
          <a:solidFill>
            <a:srgbClr val="CC00CC">
              <a:alpha val="26667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8580438" y="333375"/>
            <a:ext cx="2016125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4.6</a:t>
            </a:r>
            <a:endParaRPr lang="zh-CN" altLang="en-US" dirty="0"/>
          </a:p>
        </p:txBody>
      </p:sp>
      <p:grpSp>
        <p:nvGrpSpPr>
          <p:cNvPr id="78855" name="Group 8"/>
          <p:cNvGrpSpPr/>
          <p:nvPr/>
        </p:nvGrpSpPr>
        <p:grpSpPr bwMode="auto">
          <a:xfrm>
            <a:off x="6862763" y="395288"/>
            <a:ext cx="1697037" cy="739775"/>
            <a:chOff x="612" y="3424"/>
            <a:chExt cx="590" cy="466"/>
          </a:xfrm>
        </p:grpSpPr>
        <p:sp>
          <p:nvSpPr>
            <p:cNvPr id="569353" name="Oval 9"/>
            <p:cNvSpPr>
              <a:spLocks noChangeArrowheads="1"/>
            </p:cNvSpPr>
            <p:nvPr/>
          </p:nvSpPr>
          <p:spPr bwMode="auto">
            <a:xfrm>
              <a:off x="884" y="3424"/>
              <a:ext cx="0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4" name="Text Box 10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只猜</a:t>
              </a:r>
              <a:r>
                <a:rPr kumimoji="1" lang="en-US" altLang="zh-CN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</a:t>
              </a: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9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9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  <a:solidFill>
            <a:srgbClr val="E5FFFF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&lt;stdlib.h&gt;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magic;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guess;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counter;           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记录人猜次数的计数器变量*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magic = rand() % 100 + 1;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 = 0;            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初始化为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18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printf("Please guess a magic number:");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scanf("%d", &amp;guess);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 ++;               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加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high!\n");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low!\n");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else</a:t>
            </a:r>
            <a:endParaRPr lang="fr-FR" altLang="zh-CN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printf("Right!\n");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(guess != magic);       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printf("counter = %d \n", counter);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2166938" y="3873500"/>
            <a:ext cx="7850187" cy="1627188"/>
          </a:xfrm>
          <a:prstGeom prst="rect">
            <a:avLst/>
          </a:prstGeom>
          <a:solidFill>
            <a:srgbClr val="CC00CC">
              <a:alpha val="23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1847850" y="2841625"/>
            <a:ext cx="8675688" cy="2944813"/>
          </a:xfrm>
          <a:prstGeom prst="rect">
            <a:avLst/>
          </a:prstGeom>
          <a:solidFill>
            <a:srgbClr val="FFC000">
              <a:alpha val="15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9877" name="Group 7"/>
          <p:cNvGrpSpPr/>
          <p:nvPr/>
        </p:nvGrpSpPr>
        <p:grpSpPr bwMode="auto">
          <a:xfrm>
            <a:off x="5375275" y="395288"/>
            <a:ext cx="3455988" cy="739775"/>
            <a:chOff x="521" y="3424"/>
            <a:chExt cx="726" cy="466"/>
          </a:xfrm>
        </p:grpSpPr>
        <p:sp>
          <p:nvSpPr>
            <p:cNvPr id="570376" name="Oval 8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直到猜对为止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8580438" y="333375"/>
            <a:ext cx="2016125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4.9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0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0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0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0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703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703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70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70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猜数游戏用到的库函数</a:t>
            </a:r>
            <a:endParaRPr lang="zh-CN" altLang="en-US" sz="400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1571625"/>
            <a:ext cx="8642350" cy="49688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每次运行程序时机器所</a:t>
            </a:r>
            <a:r>
              <a:rPr lang="zh-CN" altLang="en-US">
                <a:latin typeface="华文仿宋"/>
                <a:ea typeface="华文仿宋" pitchFamily="2" charset="-122"/>
              </a:rPr>
              <a:t>“</a:t>
            </a:r>
            <a:r>
              <a:rPr lang="zh-CN" altLang="en-US">
                <a:ea typeface="华文仿宋" pitchFamily="2" charset="-122"/>
              </a:rPr>
              <a:t>想</a:t>
            </a:r>
            <a:r>
              <a:rPr lang="zh-CN" altLang="en-US">
                <a:latin typeface="华文仿宋"/>
                <a:ea typeface="华文仿宋" pitchFamily="2" charset="-122"/>
              </a:rPr>
              <a:t>”</a:t>
            </a:r>
            <a:r>
              <a:rPr lang="zh-CN" altLang="en-US">
                <a:ea typeface="华文仿宋" pitchFamily="2" charset="-122"/>
              </a:rPr>
              <a:t>的数都是一样的，这是什么原因呢？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产生的只是伪随机数</a:t>
            </a:r>
            <a:endParaRPr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随机函数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srand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为函数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zh-CN" altLang="en-US">
                <a:ea typeface="宋体" panose="02010600030101010101" pitchFamily="2" charset="-122"/>
              </a:rPr>
              <a:t>设置随机数种子来实现对函数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rand</a:t>
            </a:r>
            <a:r>
              <a:rPr lang="zh-CN" altLang="en-US">
                <a:ea typeface="宋体" panose="02010600030101010101" pitchFamily="2" charset="-122"/>
              </a:rPr>
              <a:t>所产生的伪随机数的 “随机化”  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>
                <a:latin typeface="华文仿宋" pitchFamily="2" charset="-122"/>
                <a:ea typeface="华文仿宋" pitchFamily="2" charset="-122"/>
              </a:rPr>
              <a:t>通过键入随机数种子，产生</a:t>
            </a:r>
            <a:r>
              <a:rPr lang="en-US" altLang="zh-CN">
                <a:latin typeface="华文仿宋" pitchFamily="2" charset="-122"/>
                <a:ea typeface="华文仿宋" pitchFamily="2" charset="-122"/>
              </a:rPr>
              <a:t>[0,100]</a:t>
            </a:r>
            <a:r>
              <a:rPr lang="zh-CN" altLang="en-US">
                <a:latin typeface="华文仿宋" pitchFamily="2" charset="-122"/>
                <a:ea typeface="华文仿宋" pitchFamily="2" charset="-122"/>
              </a:rPr>
              <a:t>之间的随机数</a:t>
            </a:r>
            <a:endParaRPr lang="zh-CN" altLang="en-US">
              <a:latin typeface="华文仿宋" pitchFamily="2" charset="-122"/>
              <a:ea typeface="华文仿宋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altLang="zh-CN">
                <a:latin typeface="Courier New" panose="02070309020205020404" pitchFamily="49" charset="0"/>
                <a:ea typeface="宋体" panose="02010600030101010101" pitchFamily="2" charset="-122"/>
              </a:rPr>
              <a:t>scanf("%u", &amp;seed);    </a:t>
            </a:r>
            <a:endParaRPr lang="fr-FR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altLang="zh-CN">
                <a:latin typeface="Courier New" panose="02070309020205020404" pitchFamily="49" charset="0"/>
                <a:ea typeface="宋体" panose="02010600030101010101" pitchFamily="2" charset="-122"/>
              </a:rPr>
              <a:t>srand(seed); </a:t>
            </a:r>
            <a:endParaRPr lang="fr-FR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altLang="zh-CN">
                <a:latin typeface="Courier New" panose="02070309020205020404" pitchFamily="49" charset="0"/>
                <a:ea typeface="宋体" panose="02010600030101010101" pitchFamily="2" charset="-122"/>
              </a:rPr>
              <a:t>magic = rand() % 100 + 1; 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  <a:solidFill>
            <a:srgbClr val="E5FFFF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&lt;stdlib.h&gt;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magic;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guess;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counter;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记录人猜次数的计数器变量*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unsigned 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seed;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printf("Please enter seed:");	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scanf("%u", &amp;seed);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srand(seed);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magic = rand() % 100 + 1;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counter = 0;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初始化为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18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printf("Please guess a magic number:");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scanf("%d", &amp;guess);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counter ++;   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加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high!\n");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low!\n");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else</a:t>
            </a:r>
            <a:endParaRPr lang="fr-FR" altLang="zh-CN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printf("Right!\n");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(guess != magic);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printf("counter = %d \n", counter);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2166938" y="4397375"/>
            <a:ext cx="7850187" cy="1627188"/>
          </a:xfrm>
          <a:prstGeom prst="rect">
            <a:avLst/>
          </a:prstGeom>
          <a:solidFill>
            <a:srgbClr val="CC00CC">
              <a:alpha val="23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1847850" y="3397250"/>
            <a:ext cx="8675688" cy="2944813"/>
          </a:xfrm>
          <a:prstGeom prst="rect">
            <a:avLst/>
          </a:prstGeom>
          <a:solidFill>
            <a:srgbClr val="FFC000">
              <a:alpha val="15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925" name="Group 7"/>
          <p:cNvGrpSpPr/>
          <p:nvPr/>
        </p:nvGrpSpPr>
        <p:grpSpPr bwMode="auto">
          <a:xfrm>
            <a:off x="5375275" y="395288"/>
            <a:ext cx="3455988" cy="739775"/>
            <a:chOff x="521" y="3424"/>
            <a:chExt cx="726" cy="466"/>
          </a:xfrm>
        </p:grpSpPr>
        <p:sp>
          <p:nvSpPr>
            <p:cNvPr id="570376" name="Oval 8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直到猜对为止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8580438" y="333375"/>
            <a:ext cx="2016125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4.9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0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0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70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70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70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70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70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70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33375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算法的描述方法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3"/>
            <a:ext cx="10363200" cy="4968552"/>
          </a:xfrm>
        </p:spPr>
        <p:txBody>
          <a:bodyPr numCol="2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、伪代码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介于自然语言和编程语言的一种代码，计算机不能编译执行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input 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if n&lt;0 print "error" </a:t>
            </a:r>
            <a:r>
              <a:rPr lang="en-US" altLang="zh-CN" dirty="0" err="1">
                <a:ea typeface="宋体" panose="02010600030101010101" pitchFamily="2" charset="-122"/>
              </a:rPr>
              <a:t>goto</a:t>
            </a:r>
            <a:r>
              <a:rPr lang="en-US" altLang="zh-CN" dirty="0">
                <a:ea typeface="宋体" panose="02010600030101010101" pitchFamily="2" charset="-122"/>
              </a:rPr>
              <a:t> end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else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fac=1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loop: fac=fac*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=i+1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  if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&lt;=n </a:t>
            </a:r>
            <a:r>
              <a:rPr lang="en-US" altLang="zh-CN" dirty="0" err="1">
                <a:ea typeface="宋体" panose="02010600030101010101" pitchFamily="2" charset="-122"/>
              </a:rPr>
              <a:t>goto</a:t>
            </a:r>
            <a:r>
              <a:rPr lang="en-US" altLang="zh-CN" dirty="0">
                <a:ea typeface="宋体" panose="02010600030101010101" pitchFamily="2" charset="-122"/>
              </a:rPr>
              <a:t> loop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print fac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end: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猜数游戏用到的库函数</a:t>
            </a:r>
            <a:endParaRPr lang="zh-CN" altLang="en-US" sz="400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424862" cy="4968875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使用计算机读取其时钟值并把该值自动设置为随机数种子，产生</a:t>
            </a:r>
            <a:r>
              <a:rPr lang="en-US" altLang="zh-CN">
                <a:latin typeface="Courier New" panose="02070309020205020404" pitchFamily="49" charset="0"/>
                <a:ea typeface="华文仿宋" pitchFamily="2" charset="-122"/>
              </a:rPr>
              <a:t>[0,100]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之间的随机数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time()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返回以秒计算的当前时间值，该值被转换为无符号整数并用作随机数发生器的种子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#include  &lt;time.h&gt; 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srand(time(NULL)); </a:t>
            </a:r>
            <a:endParaRPr lang="fr-FR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fr-FR" altLang="zh-CN">
                <a:latin typeface="Courier New" panose="02070309020205020404" pitchFamily="49" charset="0"/>
                <a:ea typeface="宋体" panose="02010600030101010101" pitchFamily="2" charset="-122"/>
              </a:rPr>
              <a:t>magic = rand() % 100 + 1; </a:t>
            </a:r>
            <a:endParaRPr lang="fr-FR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endParaRPr lang="fr-FR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函数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time()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能为程序员提供代表时间的字符串，使用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NULL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作为函数参数使其不具备此功能</a:t>
            </a:r>
            <a:endParaRPr lang="zh-CN" altLang="fr-FR">
              <a:solidFill>
                <a:schemeClr val="tx1"/>
              </a:solidFill>
              <a:latin typeface="Courier New" panose="02070309020205020404" pitchFamily="49" charset="0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  <a:solidFill>
            <a:srgbClr val="E5FFFF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&lt;stdlib.h&gt;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 &lt;time.h&gt;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magic;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guess;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counter;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记录人猜次数的计数器变量*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srand(time(NULL));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magic = rand() % 100 + 1;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counter = 0;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初始化为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18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printf("Please guess a magic number:");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scanf("%d", &amp;guess);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counter ++;   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加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high!\n");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low!\n");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else</a:t>
            </a:r>
            <a:endParaRPr lang="fr-FR" altLang="zh-CN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printf("Right!\n");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(guess != magic);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printf("counter = %d \n", counter);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2166938" y="4397375"/>
            <a:ext cx="7850187" cy="1627188"/>
          </a:xfrm>
          <a:prstGeom prst="rect">
            <a:avLst/>
          </a:prstGeom>
          <a:solidFill>
            <a:srgbClr val="CC00CC">
              <a:alpha val="23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1847850" y="3397250"/>
            <a:ext cx="8675688" cy="2944813"/>
          </a:xfrm>
          <a:prstGeom prst="rect">
            <a:avLst/>
          </a:prstGeom>
          <a:solidFill>
            <a:srgbClr val="FFC000">
              <a:alpha val="15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3973" name="Group 7"/>
          <p:cNvGrpSpPr/>
          <p:nvPr/>
        </p:nvGrpSpPr>
        <p:grpSpPr bwMode="auto">
          <a:xfrm>
            <a:off x="5375275" y="395288"/>
            <a:ext cx="3455988" cy="739775"/>
            <a:chOff x="521" y="3424"/>
            <a:chExt cx="726" cy="466"/>
          </a:xfrm>
        </p:grpSpPr>
        <p:sp>
          <p:nvSpPr>
            <p:cNvPr id="570376" name="Oval 8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直到猜对为止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8580438" y="333375"/>
            <a:ext cx="2016125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4.9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0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0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0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0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  <a:solidFill>
            <a:srgbClr val="E5FFFF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&lt;stdlib.h&gt;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&lt;time.h&gt;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magic;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guess;     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counter;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记录人猜次数的计数器变量*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srand(time(NULL));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magic = rand() % 100 + 1;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counter = 0;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初始化为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18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printf("Please guess a magic number:");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scanf("%d", &amp;guess);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counter ++;                 /*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计数器变量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zh-CN" altLang="fr-FR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加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1*/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high!\n");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printf("Wrong! Too low!\n");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else</a:t>
            </a:r>
            <a:endParaRPr lang="fr-FR" altLang="zh-CN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printf("Right!\n");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fr-FR" altLang="zh-CN" sz="18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fr-FR" altLang="zh-CN" sz="18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(guess != magic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 counter &lt; 10</a:t>
            </a: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      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printf("counter = %d \n", counter);  </a:t>
            </a:r>
            <a:endParaRPr lang="fr-FR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fr-FR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2166938" y="4397375"/>
            <a:ext cx="7850187" cy="1627188"/>
          </a:xfrm>
          <a:prstGeom prst="rect">
            <a:avLst/>
          </a:prstGeom>
          <a:solidFill>
            <a:srgbClr val="CC00CC">
              <a:alpha val="23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1847850" y="3373438"/>
            <a:ext cx="8675688" cy="2944812"/>
          </a:xfrm>
          <a:prstGeom prst="rect">
            <a:avLst/>
          </a:prstGeom>
          <a:solidFill>
            <a:srgbClr val="FFC000">
              <a:alpha val="15000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8580438" y="333375"/>
            <a:ext cx="2016125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实验</a:t>
            </a:r>
            <a:endParaRPr lang="zh-CN" altLang="en-US" dirty="0"/>
          </a:p>
        </p:txBody>
      </p:sp>
      <p:grpSp>
        <p:nvGrpSpPr>
          <p:cNvPr id="84998" name="Group 8"/>
          <p:cNvGrpSpPr/>
          <p:nvPr/>
        </p:nvGrpSpPr>
        <p:grpSpPr bwMode="auto">
          <a:xfrm>
            <a:off x="5592763" y="395288"/>
            <a:ext cx="2879725" cy="739775"/>
            <a:chOff x="521" y="3424"/>
            <a:chExt cx="726" cy="46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21" y="3424"/>
              <a:ext cx="726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12" y="3479"/>
              <a:ext cx="590" cy="346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最多猜</a:t>
              </a:r>
              <a:r>
                <a:rPr kumimoji="1" lang="en-US" altLang="zh-CN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10</a:t>
              </a:r>
              <a:r>
                <a:rPr kumimoji="1" lang="zh-CN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</a:t>
              </a:r>
              <a:endParaRPr kumimoji="1" lang="zh-CN" altLang="en-US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037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037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1631950" y="785813"/>
            <a:ext cx="8675688" cy="5832475"/>
          </a:xfrm>
          <a:prstGeom prst="rect">
            <a:avLst/>
          </a:prstGeom>
          <a:solidFill>
            <a:srgbClr val="E5FFFF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2493963" y="1722438"/>
            <a:ext cx="6697662" cy="3311525"/>
          </a:xfrm>
          <a:prstGeom prst="rect">
            <a:avLst/>
          </a:prstGeom>
          <a:solidFill>
            <a:srgbClr val="FFFFCC">
              <a:alpha val="6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03388" y="549275"/>
            <a:ext cx="7705725" cy="611981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do{</a:t>
            </a:r>
            <a:endParaRPr lang="en-US" altLang="zh-CN" sz="17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magic = rand() % 100 + 1;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counter = 0;     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("Please guess a magic number:");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("%d", &amp;guess);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counter ++;        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Wrong!Too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high!\n");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Wrong!Too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low!\n");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sz="17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("Right!\n");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!= magic &amp;&amp; counter &lt; 10);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("counter = %d\n", counter);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("Do you want to continue(Y/N or y/n)?");</a:t>
            </a:r>
            <a:endParaRPr lang="en-US" altLang="zh-CN" sz="17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 %c", &amp;reply);</a:t>
            </a:r>
            <a:endParaRPr lang="en-US" altLang="zh-CN" sz="17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}while ((reply == 'Y') || (reply == 'y')); </a:t>
            </a:r>
            <a:endParaRPr lang="zh-CN" altLang="en-US" sz="17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86021" name="Group 5"/>
          <p:cNvGrpSpPr/>
          <p:nvPr/>
        </p:nvGrpSpPr>
        <p:grpSpPr bwMode="auto">
          <a:xfrm>
            <a:off x="5965825" y="247650"/>
            <a:ext cx="4635500" cy="1195388"/>
            <a:chOff x="2789" y="364"/>
            <a:chExt cx="2920" cy="753"/>
          </a:xfrm>
        </p:grpSpPr>
        <p:sp>
          <p:nvSpPr>
            <p:cNvPr id="577542" name="Oval 6"/>
            <p:cNvSpPr>
              <a:spLocks noChangeArrowheads="1"/>
            </p:cNvSpPr>
            <p:nvPr/>
          </p:nvSpPr>
          <p:spPr bwMode="auto">
            <a:xfrm>
              <a:off x="2789" y="543"/>
              <a:ext cx="2920" cy="466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43" name="Text Box 7"/>
            <p:cNvSpPr txBox="1">
              <a:spLocks noChangeArrowheads="1"/>
            </p:cNvSpPr>
            <p:nvPr/>
          </p:nvSpPr>
          <p:spPr bwMode="auto">
            <a:xfrm>
              <a:off x="2987" y="364"/>
              <a:ext cx="2514" cy="753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kumimoji="1" lang="zh-CN" altLang="en-US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猜多个数</a:t>
              </a:r>
              <a:endParaRPr kumimoji="1" lang="zh-CN" alt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kumimoji="1"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10</a:t>
              </a:r>
              <a:r>
                <a:rPr kumimoji="1" lang="zh-CN" altLang="en-US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次猜不对就猜下一个数</a:t>
              </a:r>
              <a:endParaRPr kumimoji="1" lang="zh-CN" alt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直到用户选择结束为止</a:t>
              </a:r>
              <a:endParaRPr lang="zh-CN" alt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</p:grpSp>
      <p:sp>
        <p:nvSpPr>
          <p:cNvPr id="577544" name="Rectangle 8"/>
          <p:cNvSpPr>
            <a:spLocks noGrp="1" noChangeArrowheads="1"/>
          </p:cNvSpPr>
          <p:nvPr>
            <p:ph type="title"/>
          </p:nvPr>
        </p:nvSpPr>
        <p:spPr>
          <a:xfrm>
            <a:off x="2640013" y="44450"/>
            <a:ext cx="3168650" cy="839788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嵌套循环</a:t>
            </a:r>
            <a:endParaRPr lang="en-US" altLang="zh-CN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524875" y="5895975"/>
            <a:ext cx="2016125" cy="8397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实验</a:t>
            </a:r>
            <a:endParaRPr lang="zh-CN" altLang="en-US" sz="44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775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775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775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775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775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775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1631950" y="785813"/>
            <a:ext cx="8675688" cy="5832475"/>
          </a:xfrm>
          <a:prstGeom prst="rect">
            <a:avLst/>
          </a:prstGeom>
          <a:solidFill>
            <a:srgbClr val="E5FFFF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2493963" y="1722438"/>
            <a:ext cx="6697662" cy="3311525"/>
          </a:xfrm>
          <a:prstGeom prst="rect">
            <a:avLst/>
          </a:prstGeom>
          <a:solidFill>
            <a:srgbClr val="FFFFCC">
              <a:alpha val="6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03388" y="549275"/>
            <a:ext cx="7705725" cy="611981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do{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magic = rand() % 100 + 1;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counter = 0;     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("Please guess a magic number:");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("%d", &amp;guess);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counter ++;           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&gt; magic)  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Wrong!Too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high!\n");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&lt; magic) 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Wrong!Too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low!\n");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sz="17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    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("Right!\n");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r>
              <a:rPr lang="en-US" altLang="zh-CN" sz="17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(guess != magic &amp;&amp; counter &lt; 10);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("counter = %d\n", counter); 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("Do you want to continue(Y/N or y/n)?");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7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 %c", &amp;reply);</a:t>
            </a:r>
            <a:endParaRPr lang="en-US" altLang="zh-CN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7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}while ((reply == 'Y') || (reply == 'y')); </a:t>
            </a:r>
            <a:endParaRPr lang="zh-CN" altLang="en-US" sz="17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7544" name="Rectangle 8"/>
          <p:cNvSpPr>
            <a:spLocks noGrp="1" noChangeArrowheads="1"/>
          </p:cNvSpPr>
          <p:nvPr>
            <p:ph type="title"/>
          </p:nvPr>
        </p:nvSpPr>
        <p:spPr>
          <a:xfrm>
            <a:off x="2640013" y="44450"/>
            <a:ext cx="3168650" cy="839788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嵌套循环</a:t>
            </a:r>
            <a:endParaRPr lang="en-US" altLang="zh-CN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524875" y="5895975"/>
            <a:ext cx="2016125" cy="8397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endParaRPr lang="zh-CN" altLang="en-US" sz="44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953250" y="560388"/>
            <a:ext cx="3643313" cy="739775"/>
            <a:chOff x="2789" y="234"/>
            <a:chExt cx="2920" cy="1085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789" y="234"/>
              <a:ext cx="2920" cy="1085"/>
            </a:xfrm>
            <a:prstGeom prst="ellipse">
              <a:avLst/>
            </a:prstGeom>
            <a:solidFill>
              <a:srgbClr val="0066CC"/>
            </a:solidFill>
            <a:ln w="19050" algn="ctr">
              <a:solidFill>
                <a:srgbClr val="99CCFF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013" y="565"/>
              <a:ext cx="2514" cy="505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zh-CN" altLang="en-US" sz="28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防止非法字符输入</a:t>
              </a:r>
              <a:endPara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747963"/>
            <a:ext cx="8567738" cy="3252787"/>
          </a:xfrm>
          <a:prstGeom prst="rect">
            <a:avLst/>
          </a:prstGeom>
          <a:noFill/>
          <a:ln w="44450" cmpd="thickThin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弧形箭头 13"/>
          <p:cNvSpPr/>
          <p:nvPr/>
        </p:nvSpPr>
        <p:spPr bwMode="auto">
          <a:xfrm>
            <a:off x="6453188" y="2500313"/>
            <a:ext cx="785812" cy="1571625"/>
          </a:xfrm>
          <a:prstGeom prst="curvedLeftArrow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3595688" y="2373313"/>
            <a:ext cx="2754312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3716338" y="5429250"/>
            <a:ext cx="3133725" cy="28575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95500" y="71438"/>
            <a:ext cx="7715250" cy="8397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值，计算并输出  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1! + 2! + 3! + … + n!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6938" y="1400175"/>
            <a:ext cx="4981575" cy="4886325"/>
          </a:xfrm>
          <a:prstGeom prst="rect">
            <a:avLst/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38" y="4143375"/>
            <a:ext cx="3214687" cy="74771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3302000" y="3841750"/>
            <a:ext cx="2397125" cy="1373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524750" y="1643063"/>
            <a:ext cx="2857500" cy="2071687"/>
            <a:chOff x="3858" y="1679"/>
            <a:chExt cx="2105" cy="1780"/>
          </a:xfrm>
        </p:grpSpPr>
        <p:pic>
          <p:nvPicPr>
            <p:cNvPr id="88071" name="Picture 5" descr="pe01832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2" name="AutoShape 6"/>
            <p:cNvSpPr>
              <a:spLocks noChangeArrowheads="1"/>
            </p:cNvSpPr>
            <p:nvPr/>
          </p:nvSpPr>
          <p:spPr bwMode="auto">
            <a:xfrm>
              <a:off x="3858" y="1679"/>
              <a:ext cx="1942" cy="769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每次单独计算累加项</a:t>
              </a:r>
              <a:endParaRPr lang="en-US" altLang="zh-CN" sz="200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95500" y="71438"/>
            <a:ext cx="7715250" cy="8397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输入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值，计算并输出  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1! + 2! + 3! + … + n!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10438" y="4143375"/>
            <a:ext cx="3214687" cy="74771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605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785938"/>
            <a:ext cx="5118100" cy="3857625"/>
          </a:xfrm>
          <a:prstGeom prst="rect">
            <a:avLst/>
          </a:prstGeom>
          <a:noFill/>
          <a:ln w="4445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3302000" y="4286250"/>
            <a:ext cx="2397125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535863" y="1628775"/>
            <a:ext cx="2857500" cy="2071688"/>
            <a:chOff x="3858" y="1679"/>
            <a:chExt cx="2105" cy="1780"/>
          </a:xfrm>
        </p:grpSpPr>
        <p:pic>
          <p:nvPicPr>
            <p:cNvPr id="89095" name="Picture 5" descr="pe01832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6" name="AutoShape 6"/>
            <p:cNvSpPr>
              <a:spLocks noChangeArrowheads="1"/>
            </p:cNvSpPr>
            <p:nvPr/>
          </p:nvSpPr>
          <p:spPr bwMode="auto">
            <a:xfrm>
              <a:off x="3858" y="1679"/>
              <a:ext cx="1942" cy="769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利用前项计算后项</a:t>
              </a:r>
              <a:endParaRPr lang="en-US" altLang="zh-CN" sz="200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使用嵌套循环的注意事项</a:t>
            </a:r>
            <a:endParaRPr lang="zh-CN" altLang="en-US" sz="40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867150" y="2390775"/>
            <a:ext cx="9144000" cy="619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19288" y="1785938"/>
            <a:ext cx="8569325" cy="279558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3200">
                <a:latin typeface="Courier New" panose="02070309020205020404" pitchFamily="49" charset="0"/>
                <a:ea typeface="华文仿宋" pitchFamily="2" charset="-122"/>
              </a:rPr>
              <a:t>使用复合语句，以保证逻辑上的正确性</a:t>
            </a:r>
            <a:endParaRPr lang="zh-CN" altLang="en-US" sz="320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即用一对大花括号将各层循环体语句括起来</a:t>
            </a:r>
            <a:endParaRPr lang="zh-CN" altLang="en-US" sz="2800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3200">
                <a:latin typeface="Courier New" panose="02070309020205020404" pitchFamily="49" charset="0"/>
                <a:ea typeface="华文仿宋" pitchFamily="2" charset="-122"/>
              </a:rPr>
              <a:t>内层和外层循环控制变量不能同名，以免造成混乱 </a:t>
            </a:r>
            <a:endParaRPr lang="zh-CN" altLang="en-US" sz="3200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3200">
                <a:latin typeface="Courier New" panose="02070309020205020404" pitchFamily="49" charset="0"/>
                <a:ea typeface="华文仿宋" pitchFamily="2" charset="-122"/>
              </a:rPr>
              <a:t>采用右缩进格式书写，以保证层次的清晰性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0117" name="Group 20"/>
          <p:cNvGrpSpPr/>
          <p:nvPr/>
        </p:nvGrpSpPr>
        <p:grpSpPr bwMode="auto">
          <a:xfrm>
            <a:off x="8416925" y="4818063"/>
            <a:ext cx="1960563" cy="1563687"/>
            <a:chOff x="3560" y="2542"/>
            <a:chExt cx="1547" cy="1348"/>
          </a:xfrm>
        </p:grpSpPr>
        <p:pic>
          <p:nvPicPr>
            <p:cNvPr id="90118" name="Picture 6" descr="t10jwg2t[1]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 rot="1018777">
              <a:off x="4360" y="2706"/>
              <a:ext cx="747" cy="3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注意！</a:t>
              </a:r>
              <a:endPara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8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2566988" y="4365625"/>
            <a:ext cx="4392612" cy="1295400"/>
          </a:xfrm>
          <a:prstGeom prst="rect">
            <a:avLst/>
          </a:prstGeom>
          <a:solidFill>
            <a:srgbClr val="FFCC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1847850" y="3716338"/>
            <a:ext cx="5173663" cy="2520950"/>
          </a:xfrm>
          <a:prstGeom prst="rect">
            <a:avLst/>
          </a:prstGeom>
          <a:solidFill>
            <a:srgbClr val="FFFF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260350"/>
            <a:ext cx="8713787" cy="6264275"/>
          </a:xfrm>
        </p:spPr>
        <p:txBody>
          <a:bodyPr/>
          <a:lstStyle/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m, n;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(m=1; m&lt;10; m++)  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 printf("%4d", m);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打印表头*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printf("\n");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(m=1; m&lt;10; m++)  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 printf("   -");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printf("\n");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(m=1; m&lt;10; m++)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(n=1; n&lt;10; n++)</a:t>
            </a:r>
            <a:endParaRPr lang="fr-FR" altLang="zh-CN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	printf("%4d", m * n); 	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	}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printf("\n");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	 }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91141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997200"/>
          <a:ext cx="2616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公式" r:id="rId1" imgW="2082800" imgH="2095500" progId="Equation.3">
                  <p:embed/>
                </p:oleObj>
              </mc:Choice>
              <mc:Fallback>
                <p:oleObj name="公式" r:id="rId1" imgW="2082800" imgH="209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997200"/>
                        <a:ext cx="2616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6940550" y="788988"/>
            <a:ext cx="3259138" cy="8397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4.14</a:t>
            </a:r>
            <a:r>
              <a:rPr lang="zh-CN" altLang="en-US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：打印乘法九九表</a:t>
            </a:r>
            <a:r>
              <a:rPr lang="zh-CN" altLang="en-US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</a:t>
            </a:r>
            <a:endParaRPr lang="zh-CN" altLang="en-US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566988" y="4365625"/>
            <a:ext cx="4392612" cy="1295400"/>
          </a:xfrm>
          <a:prstGeom prst="rect">
            <a:avLst/>
          </a:prstGeom>
          <a:solidFill>
            <a:srgbClr val="FFCC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847850" y="3716338"/>
            <a:ext cx="5173663" cy="2520950"/>
          </a:xfrm>
          <a:prstGeom prst="rect">
            <a:avLst/>
          </a:prstGeom>
          <a:solidFill>
            <a:srgbClr val="FFFF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260350"/>
            <a:ext cx="8280400" cy="6408738"/>
          </a:xfrm>
        </p:spPr>
        <p:txBody>
          <a:bodyPr/>
          <a:lstStyle/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&lt;stdio.h&gt;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m, n;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(m=1; m&lt;10; m++)  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 printf("%4d", m);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打印表头*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printf("\n");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(m=1; m&lt;10; m++)  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 printf("   -");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printf("\n");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(m=1; m&lt;10; m++)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(n=1;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n&lt;=m</a:t>
            </a:r>
            <a:r>
              <a:rPr lang="fr-FR" altLang="zh-CN" sz="18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 n++)</a:t>
            </a:r>
            <a:endParaRPr lang="fr-FR" altLang="zh-CN" sz="18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	printf("%4d", m * n); 	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	}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printf("\n"); 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	 }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92165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9600" y="3282950"/>
          <a:ext cx="2938463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公式" r:id="rId1" imgW="2057400" imgH="2095500" progId="Equation.3">
                  <p:embed/>
                </p:oleObj>
              </mc:Choice>
              <mc:Fallback>
                <p:oleObj name="公式" r:id="rId1" imgW="2057400" imgH="209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82950"/>
                        <a:ext cx="2938463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0" name="Rectangle 10"/>
          <p:cNvSpPr>
            <a:spLocks noGrp="1" noChangeArrowheads="1"/>
          </p:cNvSpPr>
          <p:nvPr>
            <p:ph type="title"/>
          </p:nvPr>
        </p:nvSpPr>
        <p:spPr>
          <a:xfrm>
            <a:off x="7751763" y="836613"/>
            <a:ext cx="2520950" cy="1223962"/>
          </a:xfrm>
        </p:spPr>
        <p:txBody>
          <a:bodyPr/>
          <a:lstStyle/>
          <a:p>
            <a:pPr>
              <a:defRPr/>
            </a:pPr>
            <a:r>
              <a:rPr lang="zh-CN" altLang="en-US" sz="3200"/>
              <a:t>例</a:t>
            </a:r>
            <a:r>
              <a:rPr lang="en-US" altLang="zh-CN" sz="3200"/>
              <a:t>4.15</a:t>
            </a:r>
            <a:r>
              <a:rPr lang="zh-CN" altLang="en-US" sz="3200"/>
              <a:t>：打印下三角乘法九九表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顺序结构是最简单的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语言程序结构，按语句出现的先后顺序执行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流程图                                      盒图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2208213" y="3429000"/>
            <a:ext cx="1511300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2208213" y="4171950"/>
            <a:ext cx="1511300" cy="50323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6527800" y="3429000"/>
            <a:ext cx="1512888" cy="50482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6527800" y="3933825"/>
            <a:ext cx="1512888" cy="50323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296" name="直接箭头连接符 10"/>
          <p:cNvCxnSpPr>
            <a:cxnSpLocks noChangeShapeType="1"/>
            <a:endCxn id="4" idx="0"/>
          </p:cNvCxnSpPr>
          <p:nvPr/>
        </p:nvCxnSpPr>
        <p:spPr bwMode="auto">
          <a:xfrm>
            <a:off x="2963863" y="30686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直接箭头连接符 11"/>
          <p:cNvCxnSpPr>
            <a:cxnSpLocks noChangeShapeType="1"/>
          </p:cNvCxnSpPr>
          <p:nvPr/>
        </p:nvCxnSpPr>
        <p:spPr bwMode="auto">
          <a:xfrm>
            <a:off x="2936875" y="467518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直接箭头连接符 12"/>
          <p:cNvCxnSpPr>
            <a:endCxn id="5" idx="0"/>
          </p:cNvCxnSpPr>
          <p:nvPr/>
        </p:nvCxnSpPr>
        <p:spPr bwMode="auto">
          <a:xfrm flipH="1">
            <a:off x="2963863" y="3933825"/>
            <a:ext cx="3175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263775"/>
            <a:ext cx="300037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254250"/>
            <a:ext cx="2808287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71" name="Line 63"/>
          <p:cNvSpPr>
            <a:spLocks noChangeShapeType="1"/>
          </p:cNvSpPr>
          <p:nvPr/>
        </p:nvSpPr>
        <p:spPr bwMode="auto">
          <a:xfrm>
            <a:off x="5534025" y="4121150"/>
            <a:ext cx="0" cy="1366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3" name="Line 65"/>
          <p:cNvSpPr>
            <a:spLocks noChangeShapeType="1"/>
          </p:cNvSpPr>
          <p:nvPr/>
        </p:nvSpPr>
        <p:spPr bwMode="auto">
          <a:xfrm flipH="1">
            <a:off x="4164013" y="5486400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4" name="Line 66"/>
          <p:cNvSpPr>
            <a:spLocks noChangeShapeType="1"/>
          </p:cNvSpPr>
          <p:nvPr/>
        </p:nvSpPr>
        <p:spPr bwMode="auto">
          <a:xfrm>
            <a:off x="4164013" y="5472113"/>
            <a:ext cx="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5" name="Line 67"/>
          <p:cNvSpPr>
            <a:spLocks noChangeShapeType="1"/>
          </p:cNvSpPr>
          <p:nvPr/>
        </p:nvSpPr>
        <p:spPr bwMode="auto">
          <a:xfrm>
            <a:off x="9024938" y="4164013"/>
            <a:ext cx="0" cy="1187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6" name="Line 68"/>
          <p:cNvSpPr>
            <a:spLocks noChangeShapeType="1"/>
          </p:cNvSpPr>
          <p:nvPr/>
        </p:nvSpPr>
        <p:spPr bwMode="auto">
          <a:xfrm flipH="1">
            <a:off x="6527800" y="5340350"/>
            <a:ext cx="2519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7" name="Line 69"/>
          <p:cNvSpPr>
            <a:spLocks noChangeShapeType="1"/>
          </p:cNvSpPr>
          <p:nvPr/>
        </p:nvSpPr>
        <p:spPr bwMode="auto">
          <a:xfrm>
            <a:off x="6524625" y="2487613"/>
            <a:ext cx="0" cy="2879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278" name="Line 70"/>
          <p:cNvSpPr>
            <a:spLocks noChangeShapeType="1"/>
          </p:cNvSpPr>
          <p:nvPr/>
        </p:nvSpPr>
        <p:spPr bwMode="auto">
          <a:xfrm flipH="1">
            <a:off x="6527800" y="2470150"/>
            <a:ext cx="12969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209800" y="1285875"/>
            <a:ext cx="7772400" cy="1071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en-US" altLang="zh-CN" sz="2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break</a:t>
            </a:r>
            <a:r>
              <a:rPr lang="zh-CN" altLang="en-US" sz="2800" b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语句 和 </a:t>
            </a:r>
            <a:r>
              <a:rPr lang="en-US" altLang="zh-CN" sz="2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continue</a:t>
            </a:r>
            <a:r>
              <a:rPr lang="zh-CN" altLang="en-US" sz="2800" b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语句</a:t>
            </a:r>
            <a:endParaRPr lang="zh-CN" altLang="en-US" sz="2800" b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850900" lvl="1" indent="-285750"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400" b="1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对</a:t>
            </a:r>
            <a:r>
              <a:rPr lang="en-US" altLang="zh-CN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zh-CN" altLang="en-US" sz="2400" b="1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、</a:t>
            </a:r>
            <a:r>
              <a:rPr lang="en-US" altLang="zh-CN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zh-CN" altLang="en-US" sz="2400" b="1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、</a:t>
            </a:r>
            <a:r>
              <a:rPr lang="en-US" altLang="zh-CN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do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</a:t>
            </a:r>
            <a:r>
              <a:rPr lang="en-US" altLang="zh-CN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zh-CN" altLang="en-US" sz="2400" b="1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循环进行内部手术</a:t>
            </a:r>
            <a:endParaRPr lang="zh-CN" altLang="en-US" sz="2400" b="1" kern="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68" name="AutoShape 46"/>
          <p:cNvSpPr>
            <a:spLocks noChangeArrowheads="1"/>
          </p:cNvSpPr>
          <p:nvPr/>
        </p:nvSpPr>
        <p:spPr bwMode="auto">
          <a:xfrm>
            <a:off x="314960" y="5146040"/>
            <a:ext cx="3455988" cy="939800"/>
          </a:xfrm>
          <a:prstGeom prst="wedgeEllipseCallout">
            <a:avLst>
              <a:gd name="adj1" fmla="val 19536"/>
              <a:gd name="adj2" fmla="val 762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Break</a:t>
            </a:r>
            <a:r>
              <a:rPr lang="en-US" altLang="zh-CN" sz="2400" dirty="0">
                <a:solidFill>
                  <a:srgbClr val="2A3D7A"/>
                </a:solidFill>
                <a:cs typeface="Times New Roman" panose="02020603050405020304" pitchFamily="18" charset="0"/>
              </a:rPr>
              <a:t>?</a:t>
            </a:r>
            <a:r>
              <a:rPr lang="zh-CN" altLang="en-US" sz="2400" b="1" dirty="0">
                <a:solidFill>
                  <a:srgbClr val="000066"/>
                </a:solidFill>
                <a:cs typeface="Times New Roman" panose="02020603050405020304" pitchFamily="18" charset="0"/>
              </a:rPr>
              <a:t>退出一层循环或</a:t>
            </a:r>
            <a:r>
              <a:rPr lang="en-US" altLang="zh-CN" sz="2400" b="1" i="1" dirty="0">
                <a:solidFill>
                  <a:srgbClr val="000066"/>
                </a:solidFill>
                <a:cs typeface="Times New Roman" panose="02020603050405020304" pitchFamily="18" charset="0"/>
              </a:rPr>
              <a:t>switch</a:t>
            </a:r>
            <a:endParaRPr lang="en-US" altLang="zh-CN" sz="2400" b="1" i="1" dirty="0">
              <a:solidFill>
                <a:srgbClr val="000066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AutoShape 53"/>
          <p:cNvSpPr>
            <a:spLocks noChangeArrowheads="1"/>
          </p:cNvSpPr>
          <p:nvPr/>
        </p:nvSpPr>
        <p:spPr bwMode="auto">
          <a:xfrm>
            <a:off x="9217978" y="4228465"/>
            <a:ext cx="3870325" cy="1058863"/>
          </a:xfrm>
          <a:prstGeom prst="wedgeEllipseCallout">
            <a:avLst>
              <a:gd name="adj1" fmla="val -41958"/>
              <a:gd name="adj2" fmla="val -7921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Continue</a:t>
            </a:r>
            <a:r>
              <a:rPr lang="en-US" altLang="zh-CN" sz="2400" dirty="0">
                <a:solidFill>
                  <a:srgbClr val="2A3D7A"/>
                </a:solidFill>
                <a:cs typeface="Times New Roman" panose="02020603050405020304" pitchFamily="18" charset="0"/>
              </a:rPr>
              <a:t>?</a:t>
            </a:r>
            <a:r>
              <a:rPr lang="zh-CN" altLang="en-US" sz="2000" b="1" dirty="0">
                <a:solidFill>
                  <a:srgbClr val="000066"/>
                </a:solidFill>
                <a:cs typeface="Times New Roman" panose="02020603050405020304" pitchFamily="18" charset="0"/>
              </a:rPr>
              <a:t>中断此次循环，开始下一次</a:t>
            </a:r>
            <a:endParaRPr lang="en-US" altLang="zh-CN" sz="2000" b="1" dirty="0">
              <a:solidFill>
                <a:srgbClr val="000066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588963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流程的转移控制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69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6"/>
          <p:cNvSpPr txBox="1">
            <a:spLocks noChangeArrowheads="1"/>
          </p:cNvSpPr>
          <p:nvPr/>
        </p:nvSpPr>
        <p:spPr bwMode="auto">
          <a:xfrm>
            <a:off x="8115300" y="14160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1800" b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1" name="Rectangle 7"/>
          <p:cNvSpPr>
            <a:spLocks noChangeArrowheads="1"/>
          </p:cNvSpPr>
          <p:nvPr/>
        </p:nvSpPr>
        <p:spPr bwMode="auto">
          <a:xfrm>
            <a:off x="8115300" y="1773238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10" name="Rectangle 22"/>
          <p:cNvSpPr>
            <a:spLocks noChangeArrowheads="1"/>
          </p:cNvSpPr>
          <p:nvPr/>
        </p:nvSpPr>
        <p:spPr bwMode="auto">
          <a:xfrm>
            <a:off x="8115300" y="1773238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32" name="Text Box 44"/>
          <p:cNvSpPr txBox="1">
            <a:spLocks noChangeArrowheads="1"/>
          </p:cNvSpPr>
          <p:nvPr/>
        </p:nvSpPr>
        <p:spPr bwMode="auto">
          <a:xfrm>
            <a:off x="8024813" y="2400300"/>
            <a:ext cx="2571750" cy="160496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n:10↙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 -10↙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is over!</a:t>
            </a:r>
            <a:endParaRPr lang="en-US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4.17】 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演示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break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8107363" y="1774825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1774825" y="1484313"/>
            <a:ext cx="777240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include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&lt;stdio.h&gt;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void main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()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i, n;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(i=1; i&lt;=5; i++)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{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printf("Please enter n:");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scanf("%d", &amp;n);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(n &lt; 0)    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	</a:t>
            </a:r>
            <a:r>
              <a:rPr lang="fr-FR" altLang="zh-CN" sz="2400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break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printf("n = %d\n", n);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}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printf("Program is over!\n");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</a:t>
            </a:r>
            <a:endParaRPr lang="zh-CN" altLang="en-US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0" grpId="0" animBg="1"/>
      <p:bldP spid="5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6"/>
          <p:cNvSpPr txBox="1">
            <a:spLocks noChangeArrowheads="1"/>
          </p:cNvSpPr>
          <p:nvPr/>
        </p:nvSpPr>
        <p:spPr bwMode="auto">
          <a:xfrm>
            <a:off x="8115300" y="14398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1800" b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5" name="Rectangle 7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10" name="Rectangle 22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32" name="Text Box 44"/>
          <p:cNvSpPr txBox="1">
            <a:spLocks noChangeArrowheads="1"/>
          </p:cNvSpPr>
          <p:nvPr/>
        </p:nvSpPr>
        <p:spPr bwMode="auto">
          <a:xfrm>
            <a:off x="7953375" y="2424113"/>
            <a:ext cx="2570163" cy="3668712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n:10↙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 -10↙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n:20↙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20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 -20↙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n:30↙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30</a:t>
            </a:r>
            <a:endParaRPr lang="pt-BR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is over!</a:t>
            </a:r>
            <a:endParaRPr lang="en-US" altLang="zh-CN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4.17】 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演示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break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8115300" y="1797050"/>
            <a:ext cx="762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74825" y="1484313"/>
            <a:ext cx="777240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include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&lt;stdio.h&gt;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void main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()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i, n;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(i=1; i&lt;=5; i++)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{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printf("Please enter n:");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scanf("%d", &amp;n);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(n &lt; 0)    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	</a:t>
            </a:r>
            <a:r>
              <a:rPr lang="fr-FR" altLang="zh-CN" sz="2400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continue</a:t>
            </a: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	printf("n = %d\n", n);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}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printf("Program is over!\n");</a:t>
            </a:r>
            <a:endParaRPr lang="fr-FR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74650" indent="-374650">
              <a:lnSpc>
                <a:spcPct val="7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fr-FR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</a:t>
            </a:r>
            <a:endParaRPr lang="zh-CN" altLang="en-US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7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3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73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73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73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0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标号举例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error: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zh-CN" altLang="en-US" sz="2400" dirty="0">
                <a:ea typeface="宋体" panose="02010600030101010101" pitchFamily="2" charset="-122"/>
              </a:rPr>
              <a:t>举例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error;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一般形式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Courier New" panose="02070309020205020404" pitchFamily="49" charset="0"/>
              </a:rPr>
              <a:t>goto</a:t>
            </a:r>
            <a:r>
              <a:rPr lang="zh-CN" altLang="en-US" sz="4000"/>
              <a:t>与标号（</a:t>
            </a:r>
            <a:r>
              <a:rPr lang="en-US" altLang="zh-CN" sz="4000"/>
              <a:t>label</a:t>
            </a:r>
            <a:r>
              <a:rPr lang="zh-CN" altLang="en-US" sz="4000"/>
              <a:t>）</a:t>
            </a:r>
            <a:endParaRPr lang="zh-CN" altLang="en-US" sz="4000"/>
          </a:p>
        </p:txBody>
      </p:sp>
      <p:pic>
        <p:nvPicPr>
          <p:cNvPr id="96260" name="Picture 7" descr="pekzw31l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1571625"/>
            <a:ext cx="17970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948113"/>
            <a:ext cx="7010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5286375"/>
            <a:ext cx="8115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360488"/>
            <a:ext cx="8569325" cy="5237162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韩信有一队兵，他想知道有多少人，便让士兵排队报数。按从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报数，最末一个士兵报的数为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；按从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报数，最末一个士兵报的数为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；按从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报数，最末一个士兵报的数为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；最后再按从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报数，最末一个士兵报的数为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。你知道韩信至少有多少兵吗？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设兵数为</a:t>
            </a: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应满足：</a:t>
            </a:r>
            <a:endParaRPr lang="en-US" altLang="zh-CN" sz="2800" i="1" dirty="0">
              <a:latin typeface="楷体_GB2312" pitchFamily="49" charset="-122"/>
              <a:ea typeface="楷体_GB2312" pitchFamily="49" charset="-122"/>
            </a:endParaRPr>
          </a:p>
          <a:p>
            <a:pPr marL="536575" lvl="1">
              <a:lnSpc>
                <a:spcPct val="105000"/>
              </a:lnSpc>
              <a:buFontTx/>
              <a:buNone/>
              <a:defRPr/>
            </a:pP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x%5==1 &amp;&amp; x%6==5 &amp;&amp; x%7==4 &amp;&amp; x%11==10</a:t>
            </a:r>
            <a:endParaRPr lang="en-US" altLang="zh-CN" sz="280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穷举法，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开始试验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韩信点兵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4611687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</a:t>
            </a:r>
            <a:r>
              <a:rPr lang="fr-FR" altLang="zh-CN" sz="20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 &lt; 5000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;x++)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</a:t>
            </a:r>
            <a:endParaRPr lang="zh-CN" altLang="en-US" sz="20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98307" name="Picture 8" descr="想问题的3D小人图片素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621338"/>
            <a:ext cx="12366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韩信点兵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310438" y="4786313"/>
            <a:ext cx="3071812" cy="1785937"/>
            <a:chOff x="3700" y="1925"/>
            <a:chExt cx="2263" cy="1534"/>
          </a:xfrm>
        </p:grpSpPr>
        <p:pic>
          <p:nvPicPr>
            <p:cNvPr id="98310" name="Picture 5" descr="pe01832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1" name="AutoShape 6"/>
            <p:cNvSpPr>
              <a:spLocks noChangeArrowheads="1"/>
            </p:cNvSpPr>
            <p:nvPr/>
          </p:nvSpPr>
          <p:spPr bwMode="auto">
            <a:xfrm>
              <a:off x="3700" y="1925"/>
              <a:ext cx="2100" cy="523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“瞎猫碰死耗子”</a:t>
              </a:r>
              <a:endParaRPr lang="en-US" altLang="zh-CN" sz="200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3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3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5373687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;x++)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【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zh-CN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】</a:t>
            </a:r>
            <a: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韩信点兵</a:t>
            </a:r>
            <a:br>
              <a:rPr lang="zh-CN" altLang="en-US" sz="4000" b="1" i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zh-CN" altLang="en-US" sz="4000" b="1" i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453438" y="4786313"/>
            <a:ext cx="1928812" cy="1785937"/>
            <a:chOff x="4542" y="1925"/>
            <a:chExt cx="1421" cy="1534"/>
          </a:xfrm>
        </p:grpSpPr>
        <p:pic>
          <p:nvPicPr>
            <p:cNvPr id="99334" name="Picture 5" descr="pe01832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35" name="AutoShape 6"/>
            <p:cNvSpPr>
              <a:spLocks noChangeArrowheads="1"/>
            </p:cNvSpPr>
            <p:nvPr/>
          </p:nvSpPr>
          <p:spPr bwMode="auto">
            <a:xfrm>
              <a:off x="4542" y="1925"/>
              <a:ext cx="1258" cy="523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“死循环”</a:t>
              </a:r>
              <a:endParaRPr lang="en-US" altLang="zh-CN" sz="200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  <p:pic>
        <p:nvPicPr>
          <p:cNvPr id="99333" name="Picture 8" descr="想问题的3D小人图片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621338"/>
            <a:ext cx="12366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4824412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;x++)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 END;	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END:  ;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韩信点兵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——</a:t>
            </a:r>
            <a:r>
              <a:rPr lang="en-US" altLang="zh-CN" sz="4000" b="1" i="1" dirty="0" err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lang="en-US" altLang="zh-CN" sz="4000" b="1" i="1" dirty="0">
              <a:solidFill>
                <a:srgbClr val="00007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95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95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4611687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;x++)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break;	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韩信点兵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——</a:t>
            </a:r>
            <a:r>
              <a:rPr lang="en-US" altLang="zh-CN" sz="4000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break</a:t>
            </a:r>
            <a:endParaRPr lang="en-US" altLang="zh-CN" sz="4000" b="1" i="1" dirty="0">
              <a:solidFill>
                <a:srgbClr val="00007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4611687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&lt;stdlib.h&gt;</a:t>
            </a:r>
            <a:endParaRPr lang="fr-FR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;x++)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exit(0)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韩信点兵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——</a:t>
            </a:r>
            <a:r>
              <a:rPr lang="en-US" altLang="zh-CN" sz="4000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break</a:t>
            </a:r>
            <a:endParaRPr lang="en-US" altLang="zh-CN" sz="4000" b="1" i="1" dirty="0">
              <a:solidFill>
                <a:srgbClr val="00007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535863" y="3357563"/>
            <a:ext cx="2846387" cy="3214687"/>
            <a:chOff x="3700" y="942"/>
            <a:chExt cx="2263" cy="2517"/>
          </a:xfrm>
        </p:grpSpPr>
        <p:pic>
          <p:nvPicPr>
            <p:cNvPr id="102406" name="Picture 5" descr="pe01832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7" name="AutoShape 6"/>
            <p:cNvSpPr>
              <a:spLocks noChangeArrowheads="1"/>
            </p:cNvSpPr>
            <p:nvPr/>
          </p:nvSpPr>
          <p:spPr bwMode="auto">
            <a:xfrm>
              <a:off x="3700" y="942"/>
              <a:ext cx="2100" cy="1506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Monotype Sorts" charset="2"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标准库函数，</a:t>
              </a:r>
              <a:r>
                <a:rPr lang="zh-CN" altLang="en-US" sz="2000">
                  <a:solidFill>
                    <a:srgbClr val="880000"/>
                  </a:solidFill>
                  <a:cs typeface="Times New Roman" panose="02020603050405020304" pitchFamily="18" charset="0"/>
                </a:rPr>
                <a:t>作用是终止整个程序的执行，强制返回操作系统</a:t>
              </a:r>
              <a:r>
                <a:rPr lang="zh-CN" altLang="en-US" sz="2000" b="0">
                  <a:solidFill>
                    <a:srgbClr val="88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3600" b="0">
                <a:solidFill>
                  <a:srgbClr val="880000"/>
                </a:solidFill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809750" y="1785938"/>
            <a:ext cx="3214688" cy="357187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4.1</a:t>
            </a:r>
            <a:r>
              <a:rPr lang="zh-CN" altLang="en-US" dirty="0">
                <a:ea typeface="宋体" panose="02010600030101010101" pitchFamily="2" charset="-122"/>
              </a:rPr>
              <a:t>：假设银行定期存款的年利率</a:t>
            </a:r>
            <a:r>
              <a:rPr lang="en-US" altLang="zh-CN" dirty="0">
                <a:ea typeface="宋体" panose="02010600030101010101" pitchFamily="2" charset="-122"/>
              </a:rPr>
              <a:t>rate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2.25%</a:t>
            </a:r>
            <a:r>
              <a:rPr lang="zh-CN" altLang="en-US" dirty="0">
                <a:ea typeface="宋体" panose="02010600030101010101" pitchFamily="2" charset="-122"/>
              </a:rPr>
              <a:t>，存款期为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年，存款本金为</a:t>
            </a:r>
            <a:r>
              <a:rPr lang="en-US" altLang="zh-CN" dirty="0">
                <a:ea typeface="宋体" panose="02010600030101010101" pitchFamily="2" charset="-122"/>
              </a:rPr>
              <a:t>capital</a:t>
            </a:r>
            <a:r>
              <a:rPr lang="zh-CN" altLang="en-US" dirty="0">
                <a:ea typeface="宋体" panose="02010600030101010101" pitchFamily="2" charset="-122"/>
              </a:rPr>
              <a:t>元，求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年后按复利计算的本利</a:t>
            </a:r>
            <a:r>
              <a:rPr lang="en-US" altLang="zh-CN" dirty="0">
                <a:ea typeface="宋体" panose="02010600030101010101" pitchFamily="2" charset="-122"/>
              </a:rPr>
              <a:t>deposit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计算公式：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deposit = capital × (1 + rate)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4968875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x;     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 find = 0;      </a:t>
            </a:r>
            <a:r>
              <a:rPr lang="fr-FR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置找到标志为假*</a:t>
            </a:r>
            <a:r>
              <a:rPr lang="fr-FR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fr-FR" altLang="zh-CN" sz="2000" b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fr-FR" altLang="zh-CN" sz="20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(x=1; 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!find 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;x++)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(x%5==1 &amp;&amp; x%6==5 &amp;&amp; x%7==4 &amp;&amp; x%11==10)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 x = %d\n", x); 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fr-FR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 = 1; </a:t>
            </a:r>
            <a:r>
              <a:rPr lang="fr-FR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置找到标志为</a:t>
            </a:r>
            <a:r>
              <a:rPr lang="zh-CN" altLang="en-US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真</a:t>
            </a:r>
            <a:r>
              <a:rPr lang="zh-CN" altLang="fr-FR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fr-FR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 </a:t>
            </a:r>
            <a:r>
              <a:rPr lang="fr-FR" altLang="zh-CN" sz="20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fr-FR" altLang="zh-CN" sz="200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	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	</a:t>
            </a:r>
            <a:endParaRPr lang="fr-FR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95500" y="700088"/>
            <a:ext cx="8143875" cy="9286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【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例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】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韩信点兵</a:t>
            </a:r>
            <a:r>
              <a:rPr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——</a:t>
            </a:r>
            <a:r>
              <a:rPr lang="zh-CN" altLang="en-US" sz="4000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标志变量</a:t>
            </a:r>
            <a:endParaRPr lang="en-US" altLang="zh-CN" sz="4000" b="1" i="1" dirty="0">
              <a:solidFill>
                <a:srgbClr val="00007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algn="ctr">
              <a:lnSpc>
                <a:spcPct val="85000"/>
              </a:lnSpc>
              <a:buFont typeface="Monotype Sorts" charset="2"/>
              <a:buNone/>
              <a:defRPr/>
            </a:pPr>
            <a:b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</a:br>
            <a:endParaRPr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680325" y="4786313"/>
            <a:ext cx="2952750" cy="1785937"/>
            <a:chOff x="3700" y="1925"/>
            <a:chExt cx="2263" cy="1534"/>
          </a:xfrm>
        </p:grpSpPr>
        <p:pic>
          <p:nvPicPr>
            <p:cNvPr id="103429" name="Picture 5" descr="pe01832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" y="2511"/>
              <a:ext cx="1037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0" name="AutoShape 6"/>
            <p:cNvSpPr>
              <a:spLocks noChangeArrowheads="1"/>
            </p:cNvSpPr>
            <p:nvPr/>
          </p:nvSpPr>
          <p:spPr bwMode="auto">
            <a:xfrm>
              <a:off x="3700" y="1925"/>
              <a:ext cx="2100" cy="523"/>
            </a:xfrm>
            <a:prstGeom prst="wedgeEllipseCallout">
              <a:avLst>
                <a:gd name="adj1" fmla="val 31306"/>
                <a:gd name="adj2" fmla="val 5013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01304"/>
                  </a:solidFill>
                  <a:cs typeface="Times New Roman" panose="02020603050405020304" pitchFamily="18" charset="0"/>
                </a:rPr>
                <a:t>结构清晰的程序</a:t>
              </a:r>
              <a:endParaRPr lang="en-US" altLang="zh-CN" sz="2000">
                <a:solidFill>
                  <a:srgbClr val="A01304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5735638" y="188913"/>
            <a:ext cx="4681537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Please enter a number:</a:t>
            </a:r>
            <a:b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</a:br>
            <a:endParaRPr lang="zh-CN" altLang="en-US" sz="2000" i="1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9264650" y="236538"/>
            <a:ext cx="504825" cy="43338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6</a:t>
            </a:r>
            <a:b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</a:br>
            <a:endParaRPr lang="zh-CN" altLang="en-US" sz="2000" i="1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735638" y="908050"/>
            <a:ext cx="4681537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Program is over!</a:t>
            </a:r>
            <a:endParaRPr lang="zh-CN" altLang="en-US" sz="2000" i="1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5735638" y="476250"/>
            <a:ext cx="4681537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i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No!</a:t>
            </a:r>
            <a:endParaRPr lang="zh-CN" altLang="en-US" sz="2000" i="1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04454" name="Rectangle 29"/>
          <p:cNvSpPr>
            <a:spLocks noGrp="1" noChangeArrowheads="1"/>
          </p:cNvSpPr>
          <p:nvPr>
            <p:ph type="title"/>
          </p:nvPr>
        </p:nvSpPr>
        <p:spPr>
          <a:xfrm>
            <a:off x="9064625" y="1557338"/>
            <a:ext cx="1711325" cy="839787"/>
          </a:xfrm>
        </p:spPr>
        <p:txBody>
          <a:bodyPr/>
          <a:lstStyle/>
          <a:p>
            <a:pPr algn="l"/>
            <a:r>
              <a:rPr lang="zh-CN" altLang="en-US" sz="2800">
                <a:effectLst/>
              </a:rPr>
              <a:t>方法</a:t>
            </a:r>
            <a:r>
              <a:rPr lang="en-US" altLang="zh-CN" sz="2800">
                <a:effectLst/>
              </a:rPr>
              <a:t>2</a:t>
            </a:r>
            <a:endParaRPr lang="en-US" altLang="zh-CN" sz="2800">
              <a:effectLst/>
            </a:endParaRPr>
          </a:p>
        </p:txBody>
      </p:sp>
      <p:pic>
        <p:nvPicPr>
          <p:cNvPr id="104455" name="Picture 30" descr="TU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2420938"/>
            <a:ext cx="3105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8" name="AutoShape 32"/>
          <p:cNvSpPr>
            <a:spLocks noChangeArrowheads="1"/>
          </p:cNvSpPr>
          <p:nvPr/>
        </p:nvSpPr>
        <p:spPr bwMode="auto">
          <a:xfrm>
            <a:off x="9012238" y="2852738"/>
            <a:ext cx="1331912" cy="576262"/>
          </a:xfrm>
          <a:prstGeom prst="cloudCallout">
            <a:avLst>
              <a:gd name="adj1" fmla="val -32241"/>
              <a:gd name="adj2" fmla="val 217218"/>
            </a:avLst>
          </a:prstGeom>
          <a:solidFill>
            <a:srgbClr val="FFCC99"/>
          </a:solidFill>
          <a:ln w="9525">
            <a:solidFill>
              <a:srgbClr val="FF99CC"/>
            </a:solidFill>
            <a:rou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break</a:t>
            </a:r>
            <a:endParaRPr lang="zh-CN" altLang="en-US" sz="2000" b="1">
              <a:solidFill>
                <a:srgbClr val="88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2711450" y="3765550"/>
            <a:ext cx="3384550" cy="887413"/>
          </a:xfrm>
          <a:prstGeom prst="rect">
            <a:avLst/>
          </a:prstGeom>
          <a:solidFill>
            <a:srgbClr val="FFCC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50" name="Rectangle 34"/>
          <p:cNvSpPr>
            <a:spLocks noChangeArrowheads="1"/>
          </p:cNvSpPr>
          <p:nvPr/>
        </p:nvSpPr>
        <p:spPr bwMode="auto">
          <a:xfrm>
            <a:off x="2217738" y="3070225"/>
            <a:ext cx="4238625" cy="1727200"/>
          </a:xfrm>
          <a:prstGeom prst="rect">
            <a:avLst/>
          </a:prstGeom>
          <a:solidFill>
            <a:srgbClr val="FFFF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5" y="115888"/>
            <a:ext cx="8135938" cy="6481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 &lt;math.h&gt;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 &lt;stdio.h&gt;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m, i, k;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("Please enter a number:");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("%d", &amp;m);      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k =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sqrt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(m);            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(i=2; i&lt;=k; i++)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 % i == 0)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r>
              <a:rPr lang="fr-FR" altLang="zh-CN" sz="20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}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(i &gt; k)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("Yes!\n");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("No!\n"); 	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("Program is over!\n");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6888163" y="3616325"/>
            <a:ext cx="2693987" cy="1684338"/>
          </a:xfrm>
          <a:prstGeom prst="rect">
            <a:avLst/>
          </a:prstGeom>
          <a:noFill/>
          <a:ln w="57150" algn="ctr">
            <a:solidFill>
              <a:srgbClr val="FF99CC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nimBg="1"/>
      <p:bldP spid="111627" grpId="0" animBg="1"/>
      <p:bldP spid="111628" grpId="0" animBg="1"/>
      <p:bldP spid="111629" grpId="0" animBg="1"/>
      <p:bldP spid="111648" grpId="0" animBg="1"/>
      <p:bldP spid="11164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711450" y="3617913"/>
            <a:ext cx="4392613" cy="962025"/>
          </a:xfrm>
          <a:prstGeom prst="rect">
            <a:avLst/>
          </a:prstGeom>
          <a:solidFill>
            <a:srgbClr val="FFCC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2217738" y="2852738"/>
            <a:ext cx="5173662" cy="1871662"/>
          </a:xfrm>
          <a:prstGeom prst="rect">
            <a:avLst/>
          </a:prstGeom>
          <a:solidFill>
            <a:srgbClr val="FFFF99">
              <a:alpha val="60001"/>
            </a:srgbClr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9288" y="260350"/>
            <a:ext cx="8497887" cy="652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 &lt;math.h&gt;</a:t>
            </a:r>
            <a:r>
              <a:rPr lang="zh-CN" altLang="fr-FR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素数判断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 &lt;stdio.h&gt;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m, i, k, </a:t>
            </a:r>
            <a:r>
              <a:rPr lang="fr-FR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flag = 1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 /*</a:t>
            </a:r>
            <a:r>
              <a:rPr lang="zh-CN" altLang="fr-FR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标志变量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zh-CN" altLang="fr-FR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初值置为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1*/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printf("Please enter a number:");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scanf("%d",&amp;m);        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k = 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sqrt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(m); 	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(i=2; i&lt;=k </a:t>
            </a:r>
            <a:r>
              <a:rPr lang="fr-FR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&amp;&amp; flag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 i++)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(m % i == 0)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r>
              <a:rPr lang="fr-FR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flag = 0;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fr-FR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)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printf("Yes!\n");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20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printf("No!\n");  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printf("Program is over!\n");</a:t>
            </a:r>
            <a:endParaRPr lang="fr-FR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5000"/>
              </a:lnSpc>
              <a:buFont typeface="Monotype Sorts" charset="2"/>
              <a:buNone/>
            </a:pPr>
            <a:r>
              <a:rPr lang="fr-FR" altLang="zh-CN" sz="20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>
          <a:xfrm>
            <a:off x="8166100" y="260350"/>
            <a:ext cx="2322513" cy="839788"/>
          </a:xfrm>
        </p:spPr>
        <p:txBody>
          <a:bodyPr/>
          <a:lstStyle/>
          <a:p>
            <a:pPr algn="l"/>
            <a:r>
              <a:rPr lang="zh-CN" altLang="en-US" sz="4000">
                <a:effectLst/>
              </a:rPr>
              <a:t>例</a:t>
            </a:r>
            <a:r>
              <a:rPr lang="en-US" altLang="zh-CN" sz="4000">
                <a:effectLst/>
              </a:rPr>
              <a:t>4.19</a:t>
            </a:r>
            <a:r>
              <a:rPr lang="zh-CN" altLang="en-US" sz="4000">
                <a:effectLst/>
              </a:rPr>
              <a:t>：方法</a:t>
            </a:r>
            <a:r>
              <a:rPr lang="en-US" altLang="zh-CN" sz="4000">
                <a:effectLst/>
              </a:rPr>
              <a:t>3</a:t>
            </a:r>
            <a:endParaRPr lang="en-US" altLang="zh-CN" sz="4000">
              <a:effectLst/>
            </a:endParaRPr>
          </a:p>
        </p:txBody>
      </p:sp>
      <p:pic>
        <p:nvPicPr>
          <p:cNvPr id="105478" name="Picture 6" descr="tu4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8" y="1917700"/>
            <a:ext cx="29575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7391400" y="3429000"/>
            <a:ext cx="2233613" cy="1944688"/>
          </a:xfrm>
          <a:prstGeom prst="rect">
            <a:avLst/>
          </a:prstGeom>
          <a:noFill/>
          <a:ln w="57150" algn="ctr">
            <a:solidFill>
              <a:srgbClr val="FF99CC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692150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结构化程序设计</a:t>
            </a:r>
            <a:endParaRPr lang="zh-CN" altLang="en-US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554163"/>
            <a:ext cx="8713788" cy="475456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ea typeface="华文仿宋" pitchFamily="2" charset="-122"/>
              </a:rPr>
              <a:t>Structured Programming</a:t>
            </a:r>
            <a:r>
              <a:rPr lang="zh-CN" altLang="en-US">
                <a:ea typeface="华文仿宋" pitchFamily="2" charset="-122"/>
              </a:rPr>
              <a:t>，简称</a:t>
            </a:r>
            <a:r>
              <a:rPr lang="en-US" altLang="zh-CN">
                <a:ea typeface="华文仿宋" pitchFamily="2" charset="-122"/>
              </a:rPr>
              <a:t>SP</a:t>
            </a:r>
            <a:endParaRPr lang="en-US" altLang="zh-CN">
              <a:ea typeface="华文仿宋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>
                <a:ea typeface="华文仿宋" pitchFamily="2" charset="-122"/>
              </a:rPr>
              <a:t>1965</a:t>
            </a:r>
            <a:r>
              <a:rPr lang="zh-CN" altLang="en-US">
                <a:ea typeface="华文仿宋" pitchFamily="2" charset="-122"/>
              </a:rPr>
              <a:t>年，最早由</a:t>
            </a:r>
            <a:r>
              <a:rPr lang="en-US" altLang="zh-CN">
                <a:ea typeface="华文仿宋" pitchFamily="2" charset="-122"/>
              </a:rPr>
              <a:t>E.W.Dijkstra</a:t>
            </a:r>
            <a:r>
              <a:rPr lang="zh-CN" altLang="en-US">
                <a:ea typeface="华文仿宋" pitchFamily="2" charset="-122"/>
              </a:rPr>
              <a:t>在一次国际会议上提出</a:t>
            </a:r>
            <a:endParaRPr lang="zh-CN" altLang="en-US">
              <a:ea typeface="华文仿宋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>
                <a:ea typeface="华文仿宋" pitchFamily="2" charset="-122"/>
              </a:rPr>
              <a:t>1966</a:t>
            </a:r>
            <a:r>
              <a:rPr lang="zh-CN" altLang="en-US">
                <a:ea typeface="华文仿宋" pitchFamily="2" charset="-122"/>
              </a:rPr>
              <a:t>年，</a:t>
            </a:r>
            <a:r>
              <a:rPr lang="en-US" altLang="zh-CN">
                <a:ea typeface="华文仿宋" pitchFamily="2" charset="-122"/>
              </a:rPr>
              <a:t>C.Bohm</a:t>
            </a:r>
            <a:r>
              <a:rPr lang="zh-CN" altLang="en-US">
                <a:ea typeface="华文仿宋" pitchFamily="2" charset="-122"/>
              </a:rPr>
              <a:t>和</a:t>
            </a:r>
            <a:r>
              <a:rPr lang="en-US" altLang="zh-CN">
                <a:ea typeface="华文仿宋" pitchFamily="2" charset="-122"/>
              </a:rPr>
              <a:t>G.Jacopini</a:t>
            </a:r>
            <a:r>
              <a:rPr lang="zh-CN" altLang="en-US">
                <a:ea typeface="华文仿宋" pitchFamily="2" charset="-122"/>
              </a:rPr>
              <a:t>首先证明了：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只用顺序、选择、循环三种基本的控制结构就能实现任何单入口、单出口的程序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给结构化程序设计奠定了基础</a:t>
            </a:r>
            <a:endParaRPr lang="zh-CN" altLang="en-US">
              <a:ea typeface="华文仿宋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>
                <a:ea typeface="华文仿宋" pitchFamily="2" charset="-122"/>
              </a:rPr>
              <a:t>1971</a:t>
            </a:r>
            <a:r>
              <a:rPr lang="zh-CN" altLang="en-US">
                <a:ea typeface="华文仿宋" pitchFamily="2" charset="-122"/>
              </a:rPr>
              <a:t>年，</a:t>
            </a:r>
            <a:r>
              <a:rPr lang="en-US" altLang="zh-CN">
                <a:ea typeface="华文仿宋" pitchFamily="2" charset="-122"/>
              </a:rPr>
              <a:t>IBM</a:t>
            </a:r>
            <a:r>
              <a:rPr lang="zh-CN" altLang="en-US">
                <a:ea typeface="华文仿宋" pitchFamily="2" charset="-122"/>
              </a:rPr>
              <a:t>公司的</a:t>
            </a:r>
            <a:r>
              <a:rPr lang="en-US" altLang="zh-CN">
                <a:ea typeface="华文仿宋" pitchFamily="2" charset="-122"/>
              </a:rPr>
              <a:t>Mills</a:t>
            </a:r>
            <a:r>
              <a:rPr lang="zh-CN" altLang="en-US">
                <a:ea typeface="华文仿宋" pitchFamily="2" charset="-122"/>
              </a:rPr>
              <a:t>提出：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程序应该只有一个入口和一个出口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>
                <a:ea typeface="华文仿宋" pitchFamily="2" charset="-122"/>
              </a:rPr>
              <a:t>进一步补充了结构化程序的规则</a:t>
            </a:r>
            <a:endParaRPr lang="zh-CN" altLang="en-US">
              <a:ea typeface="华文仿宋" pitchFamily="2" charset="-122"/>
            </a:endParaRPr>
          </a:p>
        </p:txBody>
      </p:sp>
      <p:pic>
        <p:nvPicPr>
          <p:cNvPr id="106500" name="Picture 4" descr="dijkstra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0475" y="3644900"/>
            <a:ext cx="2806700" cy="2357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结构化程序设计</a:t>
            </a:r>
            <a:endParaRPr lang="zh-CN" alt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5"/>
            <a:ext cx="8569325" cy="4824413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目前，还没有一个严格的定义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>
                <a:ea typeface="华文仿宋" pitchFamily="2" charset="-122"/>
              </a:rPr>
              <a:t>1974</a:t>
            </a:r>
            <a:r>
              <a:rPr lang="zh-CN" altLang="en-US">
                <a:ea typeface="华文仿宋" pitchFamily="2" charset="-122"/>
              </a:rPr>
              <a:t>年，</a:t>
            </a:r>
            <a:r>
              <a:rPr lang="en-US" altLang="zh-CN">
                <a:ea typeface="华文仿宋" pitchFamily="2" charset="-122"/>
              </a:rPr>
              <a:t>D.Gries</a:t>
            </a:r>
            <a:r>
              <a:rPr lang="zh-CN" altLang="en-US">
                <a:ea typeface="华文仿宋" pitchFamily="2" charset="-122"/>
              </a:rPr>
              <a:t>教授将已有的对结构化程序设计的不同解释归纳为</a:t>
            </a:r>
            <a:r>
              <a:rPr lang="en-US" altLang="zh-CN">
                <a:ea typeface="华文仿宋" pitchFamily="2" charset="-122"/>
              </a:rPr>
              <a:t>13</a:t>
            </a:r>
            <a:r>
              <a:rPr lang="zh-CN" altLang="en-US">
                <a:ea typeface="华文仿宋" pitchFamily="2" charset="-122"/>
              </a:rPr>
              <a:t>种。</a:t>
            </a:r>
            <a:endParaRPr lang="zh-CN" altLang="en-US">
              <a:ea typeface="华文仿宋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一个比较流行的定义是：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结构化程序设计是一种进行程序设计的原则和方法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它避免使用</a:t>
            </a:r>
            <a:r>
              <a:rPr lang="en-US" altLang="zh-CN">
                <a:ea typeface="华文仿宋" pitchFamily="2" charset="-122"/>
              </a:rPr>
              <a:t>goto</a:t>
            </a:r>
            <a:r>
              <a:rPr lang="zh-CN" altLang="en-US">
                <a:ea typeface="华文仿宋" pitchFamily="2" charset="-122"/>
              </a:rPr>
              <a:t>语句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采用“自顶向下、逐步求精”方法进行程序设计</a:t>
            </a:r>
            <a:endParaRPr lang="zh-CN" altLang="en-US">
              <a:ea typeface="华文仿宋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华文仿宋" pitchFamily="2" charset="-122"/>
              </a:rPr>
              <a:t>按照这种原则和方法设计出的程序的特点为：</a:t>
            </a:r>
            <a:endParaRPr lang="zh-CN" altLang="en-US">
              <a:ea typeface="华文仿宋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结构清晰   容易阅读   容易修改    容易验证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3575" y="692150"/>
            <a:ext cx="3475038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糟糕的</a:t>
            </a:r>
            <a:r>
              <a:rPr lang="en-US" altLang="zh-CN">
                <a:latin typeface="Courier New" panose="02070309020205020404" pitchFamily="49" charset="0"/>
              </a:rPr>
              <a:t>goto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613" y="215900"/>
            <a:ext cx="5035550" cy="66690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START_LOOP:</a:t>
            </a:r>
            <a:endParaRPr lang="en-US" altLang="zh-CN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(fStatusOk)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(fDataAvaiable)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i = 10;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 MID_LOOP;</a:t>
            </a:r>
            <a:endParaRPr lang="en-US" altLang="zh-CN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else</a:t>
            </a:r>
            <a:endParaRPr lang="en-US" altLang="zh-CN" sz="210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 END_LOOP;</a:t>
            </a:r>
            <a:endParaRPr lang="en-US" altLang="zh-CN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(i = 0; i &lt; 100; i++) 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MID_LOOP:</a:t>
            </a:r>
            <a:endParaRPr lang="en-US" altLang="zh-CN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// lots of code here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 START_LOOP;</a:t>
            </a:r>
            <a:endParaRPr lang="en-US" altLang="zh-CN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1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buFont typeface="Monotype Sorts" charset="2"/>
              <a:buNone/>
              <a:defRPr/>
            </a:pPr>
            <a:r>
              <a:rPr lang="en-US" altLang="zh-CN" sz="21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END_LOOP:</a:t>
            </a:r>
            <a:endParaRPr lang="zh-CN" altLang="en-US" sz="21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5" y="717550"/>
            <a:ext cx="8424863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是</a:t>
            </a:r>
            <a:r>
              <a:rPr lang="en-US" altLang="zh-CN" sz="4000"/>
              <a:t>goto</a:t>
            </a:r>
            <a:r>
              <a:rPr lang="zh-CN" altLang="en-US" sz="4000"/>
              <a:t>的过错？还是程序员的过错？</a:t>
            </a:r>
            <a:endParaRPr lang="zh-CN" altLang="en-US" sz="400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华文仿宋" pitchFamily="2" charset="-122"/>
              </a:rPr>
              <a:t>破坏了结构化设计风格</a:t>
            </a:r>
            <a:endParaRPr lang="zh-CN" altLang="en-US">
              <a:ea typeface="华文仿宋" pitchFamily="2" charset="-122"/>
            </a:endParaRPr>
          </a:p>
          <a:p>
            <a:pPr>
              <a:defRPr/>
            </a:pPr>
            <a:r>
              <a:rPr lang="zh-CN" altLang="en-US">
                <a:ea typeface="华文仿宋" pitchFamily="2" charset="-122"/>
              </a:rPr>
              <a:t>容易带来错误隐患</a:t>
            </a:r>
            <a:endParaRPr lang="zh-CN" altLang="en-US">
              <a:ea typeface="华文仿宋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next;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sum = 0;   /*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被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跳过*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next: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09572" name="Picture 5" descr="pe02097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4214813"/>
            <a:ext cx="240665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7963" y="6143625"/>
            <a:ext cx="3752850" cy="485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Something to ponder …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692150"/>
            <a:ext cx="10396538" cy="839788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Evil goto’s ? Maybe Not…</a:t>
            </a:r>
            <a:br>
              <a:rPr lang="en-US" altLang="zh-CN" sz="4000"/>
            </a:br>
            <a:r>
              <a:rPr lang="zh-CN" altLang="en-US" sz="4000"/>
              <a:t>凌波微步，未必摔跤</a:t>
            </a:r>
            <a:endParaRPr lang="zh-CN" altLang="en-US" sz="400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728788"/>
            <a:ext cx="7847013" cy="5129212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现代观点认为：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混乱根源不在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，而在标号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任何程序都可以不用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就实现其功能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但在某些情况下，使用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可以让程序更清晰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两种适合使用</a:t>
            </a:r>
            <a:r>
              <a:rPr lang="en-US" altLang="zh-CN"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的情况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跳向共同的出口位置，进行退出前的处理工作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latin typeface="Courier New" panose="02070309020205020404" pitchFamily="49" charset="0"/>
                <a:ea typeface="华文仿宋" pitchFamily="2" charset="-122"/>
              </a:rPr>
              <a:t>跳出多重循环的一条捷径</a:t>
            </a:r>
            <a:endParaRPr lang="zh-CN" altLang="en-US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{…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{…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{…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goto error;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}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}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}   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10596" name="Picture 4" descr="pekzw31l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83563" y="4652963"/>
            <a:ext cx="1797050" cy="1679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2127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用</a:t>
            </a:r>
            <a:r>
              <a:rPr lang="en-US" altLang="zh-CN">
                <a:latin typeface="Courier New" panose="02070309020205020404" pitchFamily="49" charset="0"/>
              </a:rPr>
              <a:t>goto</a:t>
            </a:r>
            <a:r>
              <a:rPr lang="zh-CN" altLang="en-US">
                <a:latin typeface="Courier New" panose="02070309020205020404" pitchFamily="49" charset="0"/>
              </a:rPr>
              <a:t>跳向共同的出口位置</a:t>
            </a:r>
            <a:r>
              <a:rPr lang="en-US" altLang="zh-CN">
                <a:latin typeface="Courier New" panose="02070309020205020404" pitchFamily="49" charset="0"/>
              </a:rPr>
              <a:t>`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125538"/>
            <a:ext cx="5905500" cy="56165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Init(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*p1 = NULL;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*p2 = NULL;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*p3 = NULL;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p1 = (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*)malloc(256);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(p1 ==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p2 = (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*)malloc(256);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(p2 ==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p3 = (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*)malloc(256);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(p3 ==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72263" y="1557338"/>
            <a:ext cx="3455987" cy="42481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正常处理的代码*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(p1 !=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free(p1);</a:t>
            </a:r>
            <a:endParaRPr lang="en-US" altLang="zh-CN" sz="2000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(p2 !=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free(p2);</a:t>
            </a:r>
            <a:endParaRPr lang="en-US" altLang="zh-CN" sz="2000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(p3 != NULL)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free(p3);</a:t>
            </a:r>
            <a:endParaRPr lang="en-US" altLang="zh-CN" sz="2000">
              <a:solidFill>
                <a:srgbClr val="88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200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1765" name="Line 5"/>
          <p:cNvSpPr>
            <a:spLocks noChangeShapeType="1"/>
          </p:cNvSpPr>
          <p:nvPr/>
        </p:nvSpPr>
        <p:spPr bwMode="auto">
          <a:xfrm>
            <a:off x="6600825" y="1195388"/>
            <a:ext cx="0" cy="5041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899025" y="2636838"/>
            <a:ext cx="1844675" cy="3313112"/>
            <a:chOff x="2063" y="1661"/>
            <a:chExt cx="1162" cy="2087"/>
          </a:xfrm>
        </p:grpSpPr>
        <p:sp>
          <p:nvSpPr>
            <p:cNvPr id="501767" name="Line 7"/>
            <p:cNvSpPr>
              <a:spLocks noChangeShapeType="1"/>
            </p:cNvSpPr>
            <p:nvPr/>
          </p:nvSpPr>
          <p:spPr bwMode="auto">
            <a:xfrm>
              <a:off x="2080" y="2251"/>
              <a:ext cx="891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8" name="Line 8"/>
            <p:cNvSpPr>
              <a:spLocks noChangeShapeType="1"/>
            </p:cNvSpPr>
            <p:nvPr/>
          </p:nvSpPr>
          <p:spPr bwMode="auto">
            <a:xfrm flipV="1">
              <a:off x="2953" y="1661"/>
              <a:ext cx="0" cy="59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9" name="Line 9"/>
            <p:cNvSpPr>
              <a:spLocks noChangeShapeType="1"/>
            </p:cNvSpPr>
            <p:nvPr/>
          </p:nvSpPr>
          <p:spPr bwMode="auto">
            <a:xfrm>
              <a:off x="2953" y="1661"/>
              <a:ext cx="272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0" name="Line 10"/>
            <p:cNvSpPr>
              <a:spLocks noChangeShapeType="1"/>
            </p:cNvSpPr>
            <p:nvPr/>
          </p:nvSpPr>
          <p:spPr bwMode="auto">
            <a:xfrm>
              <a:off x="2063" y="3022"/>
              <a:ext cx="891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1" name="Line 11"/>
            <p:cNvSpPr>
              <a:spLocks noChangeShapeType="1"/>
            </p:cNvSpPr>
            <p:nvPr/>
          </p:nvSpPr>
          <p:spPr bwMode="auto">
            <a:xfrm flipV="1">
              <a:off x="2954" y="1797"/>
              <a:ext cx="0" cy="1225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2" name="Line 12"/>
            <p:cNvSpPr>
              <a:spLocks noChangeShapeType="1"/>
            </p:cNvSpPr>
            <p:nvPr/>
          </p:nvSpPr>
          <p:spPr bwMode="auto">
            <a:xfrm>
              <a:off x="2064" y="3748"/>
              <a:ext cx="891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3" name="Line 13"/>
            <p:cNvSpPr>
              <a:spLocks noChangeShapeType="1"/>
            </p:cNvSpPr>
            <p:nvPr/>
          </p:nvSpPr>
          <p:spPr bwMode="auto">
            <a:xfrm flipV="1">
              <a:off x="2955" y="2523"/>
              <a:ext cx="0" cy="1225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结构化程序设计关注的焦点</a:t>
            </a:r>
            <a:endParaRPr lang="zh-CN" alt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532812" cy="4322762"/>
          </a:xfrm>
        </p:spPr>
        <p:txBody>
          <a:bodyPr/>
          <a:lstStyle/>
          <a:p>
            <a:pPr>
              <a:defRPr/>
            </a:pPr>
            <a:r>
              <a:rPr lang="zh-CN" altLang="en-US" sz="3200">
                <a:latin typeface="Courier New" panose="02070309020205020404" pitchFamily="49" charset="0"/>
                <a:ea typeface="华文仿宋" pitchFamily="2" charset="-122"/>
              </a:rPr>
              <a:t>不能简单的认为</a:t>
            </a:r>
            <a:endParaRPr lang="zh-CN" altLang="en-US" sz="320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defRPr/>
            </a:pP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避免使用</a:t>
            </a:r>
            <a:r>
              <a:rPr lang="en-US" altLang="zh-CN" sz="2800"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语句的程序设计方法就是结构化程序设计方法</a:t>
            </a:r>
            <a:endParaRPr lang="zh-CN" altLang="en-US" sz="2800">
              <a:latin typeface="Courier New" panose="02070309020205020404" pitchFamily="49" charset="0"/>
              <a:ea typeface="华文仿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3200">
                <a:latin typeface="Courier New" panose="02070309020205020404" pitchFamily="49" charset="0"/>
                <a:ea typeface="华文仿宋" pitchFamily="2" charset="-122"/>
              </a:rPr>
              <a:t>结构化程序设计关注的焦点</a:t>
            </a:r>
            <a:endParaRPr lang="zh-CN" altLang="en-US" sz="320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Courier New" panose="02070309020205020404" pitchFamily="49" charset="0"/>
                <a:ea typeface="华文仿宋" pitchFamily="2" charset="-122"/>
              </a:rPr>
              <a:t>程序结构的好坏</a:t>
            </a:r>
            <a:endParaRPr lang="zh-CN" altLang="en-US" sz="2800">
              <a:solidFill>
                <a:schemeClr val="tx1"/>
              </a:solidFill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有无</a:t>
            </a:r>
            <a:r>
              <a:rPr lang="en-US" altLang="zh-CN" sz="2800"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，并不是程序结构好坏的标志</a:t>
            </a:r>
            <a:endParaRPr lang="zh-CN" altLang="en-US" sz="2800">
              <a:latin typeface="Courier New" panose="02070309020205020404" pitchFamily="49" charset="0"/>
              <a:ea typeface="华文仿宋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限制和避免使用</a:t>
            </a:r>
            <a:r>
              <a:rPr lang="en-US" altLang="zh-CN" sz="2800">
                <a:latin typeface="Courier New" panose="02070309020205020404" pitchFamily="49" charset="0"/>
                <a:ea typeface="华文仿宋" pitchFamily="2" charset="-122"/>
              </a:rPr>
              <a:t>goto</a:t>
            </a:r>
            <a:r>
              <a:rPr lang="zh-CN" altLang="en-US" sz="2800">
                <a:latin typeface="Courier New" panose="02070309020205020404" pitchFamily="49" charset="0"/>
                <a:ea typeface="华文仿宋" pitchFamily="2" charset="-122"/>
              </a:rPr>
              <a:t>，只是得到结构化程序的一个手段，而不是我们的目的</a:t>
            </a:r>
            <a:endParaRPr lang="zh-CN" altLang="en-US" sz="2800">
              <a:latin typeface="Courier New" panose="02070309020205020404" pitchFamily="49" charset="0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19.6|4.9|2.3"/>
</p:tagLst>
</file>

<file path=ppt/tags/tag2.xml><?xml version="1.0" encoding="utf-8"?>
<p:tagLst xmlns:p="http://schemas.openxmlformats.org/presentationml/2006/main">
  <p:tag name="TIMING" val="|29.2|3.3|0.8|5.4|0.6|2|0.5|5.8|0.5|5.9|0.6|1.4|2.8|19.4"/>
</p:tagLst>
</file>

<file path=ppt/tags/tag3.xml><?xml version="1.0" encoding="utf-8"?>
<p:tagLst xmlns:p="http://schemas.openxmlformats.org/presentationml/2006/main">
  <p:tag name="TIMING" val="|4.8|43.7|1.2|0.6|3.5|1.1|1.5|0.4|14.6|20.1|0.5|1.8|0.6|0.5|0.8|7.1|0.9|1.5|1.5|1.9|0.5|0.5|0.7|0.6|0.7|0.7|0.5|0.5|0.4|0.6|0.7|3.4|2.5|0.7|3|2.4|4.8"/>
</p:tagLst>
</file>

<file path=ppt/tags/tag4.xml><?xml version="1.0" encoding="utf-8"?>
<p:tagLst xmlns:p="http://schemas.openxmlformats.org/presentationml/2006/main">
  <p:tag name="TIMING" val="|62.6|1.3|1.5|1.3|1.2|1"/>
</p:tagLst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/>
          </a:outerShdw>
        </a:effectLst>
      </a:spPr>
      <a:bodyPr vert="horz" wrap="square" lIns="92075" tIns="46037" rIns="92075" bIns="46037" numCol="1" anchor="t" anchorCtr="0" compatLnSpc="1"/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charset="2"/>
          <a:buNone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/>
          </a:outerShdw>
        </a:effectLst>
      </a:spPr>
      <a:bodyPr vert="horz" wrap="square" lIns="92075" tIns="46037" rIns="92075" bIns="46037" numCol="1" anchor="t" anchorCtr="0" compatLnSpc="1"/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charset="2"/>
          <a:buNone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0</TotalTime>
  <Words>21358</Words>
  <Application>WPS 演示</Application>
  <PresentationFormat>宽屏</PresentationFormat>
  <Paragraphs>1966</Paragraphs>
  <Slides>108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108</vt:i4>
      </vt:variant>
    </vt:vector>
  </HeadingPairs>
  <TitlesOfParts>
    <vt:vector size="136" baseType="lpstr">
      <vt:lpstr>Arial</vt:lpstr>
      <vt:lpstr>宋体</vt:lpstr>
      <vt:lpstr>Wingdings</vt:lpstr>
      <vt:lpstr>Times New Roman</vt:lpstr>
      <vt:lpstr>Monotype Sorts</vt:lpstr>
      <vt:lpstr>黑体</vt:lpstr>
      <vt:lpstr>Times</vt:lpstr>
      <vt:lpstr>隶书</vt:lpstr>
      <vt:lpstr>微软雅黑</vt:lpstr>
      <vt:lpstr>隶书</vt:lpstr>
      <vt:lpstr>Wingdings</vt:lpstr>
      <vt:lpstr>Arial Unicode MS</vt:lpstr>
      <vt:lpstr>Consolas</vt:lpstr>
      <vt:lpstr>Arial Narrow</vt:lpstr>
      <vt:lpstr>华文仿宋</vt:lpstr>
      <vt:lpstr>仿宋</vt:lpstr>
      <vt:lpstr>楷体_GB2312</vt:lpstr>
      <vt:lpstr>新宋体</vt:lpstr>
      <vt:lpstr>Courier New</vt:lpstr>
      <vt:lpstr>Comic Sans MS</vt:lpstr>
      <vt:lpstr>华文仿宋</vt:lpstr>
      <vt:lpstr>Arial</vt:lpstr>
      <vt:lpstr>bluedb</vt:lpstr>
      <vt:lpstr>Visio.Drawing.11</vt:lpstr>
      <vt:lpstr>Equation.3</vt:lpstr>
      <vt:lpstr>Equation.3</vt:lpstr>
      <vt:lpstr>Equation.3</vt:lpstr>
      <vt:lpstr>Equation.3</vt:lpstr>
      <vt:lpstr>PowerPoint 演示文稿</vt:lpstr>
      <vt:lpstr>本章学习内容</vt:lpstr>
      <vt:lpstr>算法的概念</vt:lpstr>
      <vt:lpstr>算法的描述方法</vt:lpstr>
      <vt:lpstr>算法的描述方法</vt:lpstr>
      <vt:lpstr>算法的描述方法</vt:lpstr>
      <vt:lpstr>算法的描述方法</vt:lpstr>
      <vt:lpstr>顺序结构</vt:lpstr>
      <vt:lpstr>应用举例</vt:lpstr>
      <vt:lpstr>PowerPoint 演示文稿</vt:lpstr>
      <vt:lpstr>PowerPoint 演示文稿</vt:lpstr>
      <vt:lpstr>C程序结构框架</vt:lpstr>
      <vt:lpstr>应用举例</vt:lpstr>
      <vt:lpstr>PowerPoint 演示文稿</vt:lpstr>
      <vt:lpstr>选择结构</vt:lpstr>
      <vt:lpstr>选择结构 --条件语句</vt:lpstr>
      <vt:lpstr>选择结构 --条件语句</vt:lpstr>
      <vt:lpstr>PowerPoint 演示文稿</vt:lpstr>
      <vt:lpstr>选择结构 --条件语句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条件运算符</vt:lpstr>
      <vt:lpstr>PowerPoint 演示文稿</vt:lpstr>
      <vt:lpstr>选择结构 – 开关语句</vt:lpstr>
      <vt:lpstr>PowerPoint 演示文稿</vt:lpstr>
      <vt:lpstr>PowerPoint 演示文稿</vt:lpstr>
      <vt:lpstr>循环结构</vt:lpstr>
      <vt:lpstr>例:</vt:lpstr>
      <vt:lpstr>PowerPoint 演示文稿</vt:lpstr>
      <vt:lpstr>循环控制结构与循环语句</vt:lpstr>
      <vt:lpstr>PowerPoint 演示文稿</vt:lpstr>
      <vt:lpstr>计数控制的循环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【例】计算并输出1+2+3+…+n的值</vt:lpstr>
      <vt:lpstr>【例】计算并输出1+2+3+…+n的值</vt:lpstr>
      <vt:lpstr>【例】计算并输出1+2+3+…+n的值</vt:lpstr>
      <vt:lpstr>【例】计算并输出1+2+3+…+n的值</vt:lpstr>
      <vt:lpstr>【例】计算并输出1+2+3+…+n的值</vt:lpstr>
      <vt:lpstr>注意</vt:lpstr>
      <vt:lpstr>【例】计算并输出1+2+3+…+n的值</vt:lpstr>
      <vt:lpstr>逗号运算符（Comma Operator）</vt:lpstr>
      <vt:lpstr>【例】计算并输出1+2+3+…+n的值</vt:lpstr>
      <vt:lpstr>PowerPoint 演示文稿</vt:lpstr>
      <vt:lpstr>PowerPoint 演示文稿</vt:lpstr>
      <vt:lpstr>PowerPoint 演示文稿</vt:lpstr>
      <vt:lpstr>拓展练习——输入两个非负数并求和</vt:lpstr>
      <vt:lpstr>PowerPoint 演示文稿</vt:lpstr>
      <vt:lpstr>PowerPoint 演示文稿</vt:lpstr>
      <vt:lpstr>PowerPoint 演示文稿</vt:lpstr>
      <vt:lpstr>选择三种循环的一般原则</vt:lpstr>
      <vt:lpstr>例4.11：国王的许诺</vt:lpstr>
      <vt:lpstr>例4.11方法1</vt:lpstr>
      <vt:lpstr>例4.11方法2</vt:lpstr>
      <vt:lpstr>循序渐进式编程 ——例4.6：猜数游戏</vt:lpstr>
      <vt:lpstr>循序渐进式编程：猜数游戏 </vt:lpstr>
      <vt:lpstr>猜数游戏用到的库函数</vt:lpstr>
      <vt:lpstr>例4.6</vt:lpstr>
      <vt:lpstr>例4.9</vt:lpstr>
      <vt:lpstr>猜数游戏用到的库函数</vt:lpstr>
      <vt:lpstr>例4.9</vt:lpstr>
      <vt:lpstr>猜数游戏用到的库函数</vt:lpstr>
      <vt:lpstr>例4.9</vt:lpstr>
      <vt:lpstr>实验</vt:lpstr>
      <vt:lpstr>嵌套循环</vt:lpstr>
      <vt:lpstr>嵌套循环</vt:lpstr>
      <vt:lpstr>PowerPoint 演示文稿</vt:lpstr>
      <vt:lpstr>PowerPoint 演示文稿</vt:lpstr>
      <vt:lpstr>使用嵌套循环的注意事项</vt:lpstr>
      <vt:lpstr>PowerPoint 演示文稿</vt:lpstr>
      <vt:lpstr>例4.15：打印下三角乘法九九表 </vt:lpstr>
      <vt:lpstr>流程的转移控制 </vt:lpstr>
      <vt:lpstr>PowerPoint 演示文稿</vt:lpstr>
      <vt:lpstr>PowerPoint 演示文稿</vt:lpstr>
      <vt:lpstr>goto与标号（label）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方法2</vt:lpstr>
      <vt:lpstr>例4.19：方法3</vt:lpstr>
      <vt:lpstr>结构化程序设计</vt:lpstr>
      <vt:lpstr>结构化程序设计</vt:lpstr>
      <vt:lpstr>糟糕的goto</vt:lpstr>
      <vt:lpstr>是goto的过错？还是程序员的过错？</vt:lpstr>
      <vt:lpstr>Evil goto’s ? Maybe Not… 凌波微步，未必摔跤</vt:lpstr>
      <vt:lpstr>用goto跳向共同的出口位置`</vt:lpstr>
      <vt:lpstr>结构化程序设计关注的焦点</vt:lpstr>
      <vt:lpstr>结构化程序设计的核心思想 </vt:lpstr>
      <vt:lpstr>使用goto的原则</vt:lpstr>
      <vt:lpstr>这一章我们学习了</vt:lpstr>
      <vt:lpstr>这一章我们学习了</vt:lpstr>
      <vt:lpstr>这一章我们学习了</vt:lpstr>
      <vt:lpstr>这一章我们学习了</vt:lpstr>
      <vt:lpstr>典型习题:习题4.10~4.16</vt:lpstr>
      <vt:lpstr>典型习题:习题4.10~4.17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循环控制结构</dc:title>
  <dc:creator>苏小红</dc:creator>
  <dc:subject>哈尔滨工业大学</dc:subject>
  <cp:lastModifiedBy>程才松</cp:lastModifiedBy>
  <cp:revision>628</cp:revision>
  <dcterms:created xsi:type="dcterms:W3CDTF">2003-08-29T03:23:00Z</dcterms:created>
  <dcterms:modified xsi:type="dcterms:W3CDTF">2019-11-13T07:09:27Z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