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257" r:id="rId2"/>
    <p:sldId id="416" r:id="rId3"/>
    <p:sldId id="446" r:id="rId4"/>
    <p:sldId id="454" r:id="rId5"/>
    <p:sldId id="460" r:id="rId6"/>
    <p:sldId id="452" r:id="rId7"/>
    <p:sldId id="420" r:id="rId8"/>
    <p:sldId id="740" r:id="rId9"/>
    <p:sldId id="483" r:id="rId10"/>
    <p:sldId id="456" r:id="rId11"/>
    <p:sldId id="457" r:id="rId12"/>
    <p:sldId id="519" r:id="rId13"/>
    <p:sldId id="458" r:id="rId14"/>
    <p:sldId id="493" r:id="rId15"/>
    <p:sldId id="494" r:id="rId16"/>
    <p:sldId id="466" r:id="rId17"/>
    <p:sldId id="468" r:id="rId18"/>
    <p:sldId id="501" r:id="rId19"/>
    <p:sldId id="502" r:id="rId20"/>
    <p:sldId id="503" r:id="rId21"/>
    <p:sldId id="505" r:id="rId22"/>
    <p:sldId id="542" r:id="rId23"/>
    <p:sldId id="675" r:id="rId24"/>
    <p:sldId id="676" r:id="rId25"/>
    <p:sldId id="554" r:id="rId26"/>
    <p:sldId id="543" r:id="rId27"/>
    <p:sldId id="553" r:id="rId28"/>
    <p:sldId id="534" r:id="rId29"/>
    <p:sldId id="618" r:id="rId30"/>
    <p:sldId id="587" r:id="rId31"/>
    <p:sldId id="588" r:id="rId32"/>
    <p:sldId id="589" r:id="rId33"/>
    <p:sldId id="592" r:id="rId34"/>
    <p:sldId id="594" r:id="rId35"/>
    <p:sldId id="595" r:id="rId36"/>
    <p:sldId id="673" r:id="rId37"/>
    <p:sldId id="674" r:id="rId38"/>
    <p:sldId id="662" r:id="rId39"/>
    <p:sldId id="663" r:id="rId40"/>
    <p:sldId id="599" r:id="rId41"/>
    <p:sldId id="611" r:id="rId42"/>
    <p:sldId id="695" r:id="rId43"/>
    <p:sldId id="696" r:id="rId44"/>
    <p:sldId id="697" r:id="rId45"/>
    <p:sldId id="698" r:id="rId46"/>
    <p:sldId id="741" r:id="rId47"/>
    <p:sldId id="742" r:id="rId48"/>
    <p:sldId id="743" r:id="rId49"/>
    <p:sldId id="745" r:id="rId50"/>
    <p:sldId id="744" r:id="rId51"/>
    <p:sldId id="746" r:id="rId52"/>
    <p:sldId id="747" r:id="rId53"/>
    <p:sldId id="748" r:id="rId54"/>
    <p:sldId id="535" r:id="rId55"/>
    <p:sldId id="552" r:id="rId56"/>
    <p:sldId id="550" r:id="rId57"/>
    <p:sldId id="749" r:id="rId58"/>
    <p:sldId id="750" r:id="rId59"/>
    <p:sldId id="751" r:id="rId60"/>
    <p:sldId id="753" r:id="rId61"/>
    <p:sldId id="739" r:id="rId62"/>
  </p:sldIdLst>
  <p:sldSz cx="12192000" cy="6858000"/>
  <p:notesSz cx="6670675" cy="9929813"/>
  <p:kinsoku lang="zh-CN" invalStChars="!),.:;?]}、。—ˇ¨〃々～‖…’”〕〉》」』〗】∶！＂＇），．：；？］｀｜｝·"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FF"/>
    <a:srgbClr val="9900CC"/>
    <a:srgbClr val="880000"/>
    <a:srgbClr val="996600"/>
    <a:srgbClr val="FF9900"/>
    <a:srgbClr val="669900"/>
    <a:srgbClr val="3366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9839" autoAdjust="0"/>
  </p:normalViewPr>
  <p:slideViewPr>
    <p:cSldViewPr>
      <p:cViewPr varScale="1">
        <p:scale>
          <a:sx n="118" d="100"/>
          <a:sy n="118" d="100"/>
        </p:scale>
        <p:origin x="192"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A4982D5-D8D0-4D2F-8B51-D1810F00AA19}"/>
              </a:ext>
            </a:extLst>
          </p:cNvPr>
          <p:cNvSpPr>
            <a:spLocks noGrp="1" noChangeArrowheads="1"/>
          </p:cNvSpPr>
          <p:nvPr>
            <p:ph type="hdr" sz="quarter"/>
          </p:nvPr>
        </p:nvSpPr>
        <p:spPr bwMode="auto">
          <a:xfrm>
            <a:off x="0" y="0"/>
            <a:ext cx="28908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ffectLst/>
                <a:latin typeface="Times" pitchFamily="18" charset="0"/>
                <a:ea typeface="+mn-ea"/>
              </a:defRPr>
            </a:lvl1pPr>
          </a:lstStyle>
          <a:p>
            <a:pPr>
              <a:defRPr/>
            </a:pPr>
            <a:endParaRPr lang="en-US" altLang="zh-CN"/>
          </a:p>
        </p:txBody>
      </p:sp>
      <p:sp>
        <p:nvSpPr>
          <p:cNvPr id="24579" name="Rectangle 3">
            <a:extLst>
              <a:ext uri="{FF2B5EF4-FFF2-40B4-BE49-F238E27FC236}">
                <a16:creationId xmlns:a16="http://schemas.microsoft.com/office/drawing/2014/main" id="{96247B0A-947F-4B72-A590-1C8A2AB30F89}"/>
              </a:ext>
            </a:extLst>
          </p:cNvPr>
          <p:cNvSpPr>
            <a:spLocks noGrp="1" noChangeArrowheads="1"/>
          </p:cNvSpPr>
          <p:nvPr>
            <p:ph type="dt" sz="quarter" idx="1"/>
          </p:nvPr>
        </p:nvSpPr>
        <p:spPr bwMode="auto">
          <a:xfrm>
            <a:off x="3778250" y="0"/>
            <a:ext cx="28908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ffectLst/>
                <a:latin typeface="Times" pitchFamily="18" charset="0"/>
                <a:ea typeface="+mn-ea"/>
              </a:defRPr>
            </a:lvl1pPr>
          </a:lstStyle>
          <a:p>
            <a:pPr>
              <a:defRPr/>
            </a:pPr>
            <a:endParaRPr lang="en-US" altLang="zh-CN"/>
          </a:p>
        </p:txBody>
      </p:sp>
      <p:sp>
        <p:nvSpPr>
          <p:cNvPr id="24580" name="Rectangle 4">
            <a:extLst>
              <a:ext uri="{FF2B5EF4-FFF2-40B4-BE49-F238E27FC236}">
                <a16:creationId xmlns:a16="http://schemas.microsoft.com/office/drawing/2014/main" id="{7D686C29-44EE-4E43-8FAE-A67553D4F127}"/>
              </a:ext>
            </a:extLst>
          </p:cNvPr>
          <p:cNvSpPr>
            <a:spLocks noGrp="1" noChangeArrowheads="1"/>
          </p:cNvSpPr>
          <p:nvPr>
            <p:ph type="ftr" sz="quarter" idx="2"/>
          </p:nvPr>
        </p:nvSpPr>
        <p:spPr bwMode="auto">
          <a:xfrm>
            <a:off x="0" y="9431338"/>
            <a:ext cx="2890838"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ffectLst/>
                <a:latin typeface="Times" pitchFamily="18" charset="0"/>
                <a:ea typeface="+mn-ea"/>
              </a:defRPr>
            </a:lvl1pPr>
          </a:lstStyle>
          <a:p>
            <a:pPr>
              <a:defRPr/>
            </a:pPr>
            <a:endParaRPr lang="en-US" altLang="zh-CN"/>
          </a:p>
        </p:txBody>
      </p:sp>
      <p:sp>
        <p:nvSpPr>
          <p:cNvPr id="24581" name="Rectangle 5">
            <a:extLst>
              <a:ext uri="{FF2B5EF4-FFF2-40B4-BE49-F238E27FC236}">
                <a16:creationId xmlns:a16="http://schemas.microsoft.com/office/drawing/2014/main" id="{47F587A1-7A31-4CF8-9C24-58C09CB18D9B}"/>
              </a:ext>
            </a:extLst>
          </p:cNvPr>
          <p:cNvSpPr>
            <a:spLocks noGrp="1" noChangeArrowheads="1"/>
          </p:cNvSpPr>
          <p:nvPr>
            <p:ph type="sldNum" sz="quarter" idx="3"/>
          </p:nvPr>
        </p:nvSpPr>
        <p:spPr bwMode="auto">
          <a:xfrm>
            <a:off x="3778250" y="9431338"/>
            <a:ext cx="2890838"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panose="02020603050405020304" pitchFamily="18" charset="0"/>
                <a:ea typeface="宋体" panose="02010600030101010101" pitchFamily="2" charset="-122"/>
              </a:defRPr>
            </a:lvl1pPr>
          </a:lstStyle>
          <a:p>
            <a:pPr>
              <a:defRPr/>
            </a:pPr>
            <a:fld id="{C0A26CC9-6C80-4A3A-AB4D-E19281B7BD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3C17E7B-AD99-4B66-8567-B02B42B636DF}"/>
              </a:ext>
            </a:extLst>
          </p:cNvPr>
          <p:cNvSpPr>
            <a:spLocks noGrp="1" noRot="1" noChangeAspect="1" noChangeArrowheads="1" noTextEdit="1"/>
          </p:cNvSpPr>
          <p:nvPr>
            <p:ph type="sldImg"/>
          </p:nvPr>
        </p:nvSpPr>
        <p:spPr bwMode="auto">
          <a:xfrm>
            <a:off x="25400" y="744538"/>
            <a:ext cx="6619875" cy="37242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Rectangle 3">
            <a:extLst>
              <a:ext uri="{FF2B5EF4-FFF2-40B4-BE49-F238E27FC236}">
                <a16:creationId xmlns:a16="http://schemas.microsoft.com/office/drawing/2014/main" id="{D2F9D977-DDF8-4400-997A-DA352D0D311A}"/>
              </a:ext>
            </a:extLst>
          </p:cNvPr>
          <p:cNvSpPr>
            <a:spLocks noGrp="1" noChangeArrowheads="1"/>
          </p:cNvSpPr>
          <p:nvPr>
            <p:ph type="body" idx="1"/>
          </p:nvPr>
        </p:nvSpPr>
        <p:spPr bwMode="auto">
          <a:xfrm>
            <a:off x="668338" y="4716463"/>
            <a:ext cx="5335587"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A680A13-9075-4B19-8220-0FF8116D7E3E}"/>
              </a:ext>
            </a:extLst>
          </p:cNvPr>
          <p:cNvSpPr>
            <a:spLocks noGrp="1" noRot="1" noChangeAspect="1" noChangeArrowheads="1" noTextEdit="1"/>
          </p:cNvSpPr>
          <p:nvPr>
            <p:ph type="sldImg"/>
          </p:nvPr>
        </p:nvSpPr>
        <p:spPr bwMode="auto">
          <a:xfrm>
            <a:off x="30163" y="744538"/>
            <a:ext cx="6615112"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Rectangle 3">
            <a:extLst>
              <a:ext uri="{FF2B5EF4-FFF2-40B4-BE49-F238E27FC236}">
                <a16:creationId xmlns:a16="http://schemas.microsoft.com/office/drawing/2014/main" id="{B177C299-D366-4AD7-8837-CB7F0EDD7236}"/>
              </a:ext>
            </a:extLst>
          </p:cNvPr>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F74E779-0E89-469D-BC93-E114D76FD597}"/>
              </a:ext>
            </a:extLst>
          </p:cNvPr>
          <p:cNvSpPr>
            <a:spLocks noGrp="1" noRot="1" noChangeAspect="1" noChangeArrowheads="1" noTextEdit="1"/>
          </p:cNvSpPr>
          <p:nvPr>
            <p:ph type="sldImg"/>
          </p:nvPr>
        </p:nvSpPr>
        <p:spPr bwMode="auto">
          <a:xfrm>
            <a:off x="30163" y="744538"/>
            <a:ext cx="6615112"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5C6BE238-455B-4E57-AB06-872B567C7085}"/>
              </a:ext>
            </a:extLst>
          </p:cNvPr>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7F823D6-DCA9-4CD8-8DDF-288080F7F334}"/>
              </a:ext>
            </a:extLst>
          </p:cNvPr>
          <p:cNvSpPr>
            <a:spLocks noGrp="1" noRot="1" noChangeAspect="1" noChangeArrowheads="1" noTextEdit="1"/>
          </p:cNvSpPr>
          <p:nvPr>
            <p:ph type="sldImg"/>
          </p:nvPr>
        </p:nvSpPr>
        <p:spPr bwMode="auto">
          <a:xfrm>
            <a:off x="30163" y="744538"/>
            <a:ext cx="6615112"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4506B29C-6125-49EB-954B-2D20DF6C56D2}"/>
              </a:ext>
            </a:extLst>
          </p:cNvPr>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994AA7-5BF5-4E83-B413-461AC952D881}"/>
              </a:ext>
            </a:extLst>
          </p:cNvPr>
          <p:cNvSpPr>
            <a:spLocks noGrp="1" noRot="1" noChangeAspect="1" noChangeArrowheads="1" noTextEdit="1"/>
          </p:cNvSpPr>
          <p:nvPr>
            <p:ph type="sldImg"/>
          </p:nvPr>
        </p:nvSpPr>
        <p:spPr bwMode="auto">
          <a:xfrm>
            <a:off x="30163" y="744538"/>
            <a:ext cx="6615112"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a:extLst>
              <a:ext uri="{FF2B5EF4-FFF2-40B4-BE49-F238E27FC236}">
                <a16:creationId xmlns:a16="http://schemas.microsoft.com/office/drawing/2014/main" id="{CF166EA4-9037-4C65-84BE-D04B506EDADC}"/>
              </a:ext>
            </a:extLst>
          </p:cNvPr>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62E7E61-A5F8-4DE9-B979-C2374422A0CA}"/>
              </a:ext>
            </a:extLst>
          </p:cNvPr>
          <p:cNvSpPr>
            <a:spLocks noGrp="1" noRot="1" noChangeAspect="1" noChangeArrowheads="1" noTextEdit="1"/>
          </p:cNvSpPr>
          <p:nvPr>
            <p:ph type="sldImg"/>
          </p:nvPr>
        </p:nvSpPr>
        <p:spPr bwMode="auto">
          <a:xfrm>
            <a:off x="30163" y="744538"/>
            <a:ext cx="6615112"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E6E03342-27EE-4C6D-9D9A-B50D83597759}"/>
              </a:ext>
            </a:extLst>
          </p:cNvPr>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0B597B4-66A8-4C86-AA42-9A09FBDAAF95}"/>
              </a:ext>
            </a:extLst>
          </p:cNvPr>
          <p:cNvSpPr>
            <a:spLocks noGrp="1" noRot="1" noChangeAspect="1" noChangeArrowheads="1" noTextEdit="1"/>
          </p:cNvSpPr>
          <p:nvPr>
            <p:ph type="sldImg"/>
          </p:nvPr>
        </p:nvSpPr>
        <p:spPr bwMode="auto">
          <a:xfrm>
            <a:off x="30163" y="744538"/>
            <a:ext cx="6615112"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69CFD669-9773-4CF4-9BA5-7A1BAFBE7A0B}"/>
              </a:ext>
            </a:extLst>
          </p:cNvPr>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6855A87-65B8-4D1C-A9A3-6C8C5A1CAD53}"/>
              </a:ext>
            </a:extLst>
          </p:cNvPr>
          <p:cNvSpPr>
            <a:spLocks noGrp="1" noRot="1" noChangeAspect="1" noChangeArrowheads="1" noTextEdit="1"/>
          </p:cNvSpPr>
          <p:nvPr>
            <p:ph type="sldImg"/>
          </p:nvPr>
        </p:nvSpPr>
        <p:spPr bwMode="auto">
          <a:xfrm>
            <a:off x="30163" y="744538"/>
            <a:ext cx="6615112" cy="3722687"/>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164F8C11-EC2E-499B-AAD9-0AB00AC0C860}"/>
              </a:ext>
            </a:extLst>
          </p:cNvPr>
          <p:cNvSpPr>
            <a:spLocks noGrp="1" noChangeArrowheads="1"/>
          </p:cNvSpPr>
          <p:nvPr>
            <p:ph type="body" idx="1"/>
          </p:nvPr>
        </p:nvSpPr>
        <p:spPr bwMode="auto">
          <a:xfrm>
            <a:off x="666750" y="4716463"/>
            <a:ext cx="5337175" cy="446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ctrTitle" sz="quarter"/>
          </p:nvPr>
        </p:nvSpPr>
        <p:spPr>
          <a:xfrm>
            <a:off x="886885" y="2203450"/>
            <a:ext cx="10418233" cy="1295400"/>
          </a:xfrm>
        </p:spPr>
        <p:txBody>
          <a:bodyPr/>
          <a:lstStyle>
            <a:lvl1pPr>
              <a:defRPr sz="5400"/>
            </a:lvl1pPr>
          </a:lstStyle>
          <a:p>
            <a:r>
              <a:rPr lang="en-US" altLang="zh-CN"/>
              <a:t>Click to edit Master title style</a:t>
            </a:r>
          </a:p>
        </p:txBody>
      </p:sp>
      <p:sp>
        <p:nvSpPr>
          <p:cNvPr id="3076" name="Rectangle 4"/>
          <p:cNvSpPr>
            <a:spLocks noGrp="1" noChangeArrowheads="1"/>
          </p:cNvSpPr>
          <p:nvPr>
            <p:ph type="subTitle" sz="quarter" idx="1"/>
          </p:nvPr>
        </p:nvSpPr>
        <p:spPr>
          <a:xfrm>
            <a:off x="914400" y="3937000"/>
            <a:ext cx="10261600" cy="2032000"/>
          </a:xfrm>
          <a:effectLst>
            <a:outerShdw dist="35921" dir="2700000" algn="ctr" rotWithShape="0">
              <a:schemeClr val="tx1"/>
            </a:outerShdw>
          </a:effectLst>
        </p:spPr>
        <p:txBody>
          <a:bodyPr/>
          <a:lstStyle>
            <a:lvl1pPr marL="0" indent="0" algn="ctr">
              <a:buFont typeface="Monotype Sorts" charset="2"/>
              <a:buNone/>
              <a:defRPr sz="3600"/>
            </a:lvl1pPr>
          </a:lstStyle>
          <a:p>
            <a:r>
              <a:rPr lang="en-US" altLang="zh-CN"/>
              <a:t>Click to edit Master subtitle style</a:t>
            </a:r>
          </a:p>
        </p:txBody>
      </p:sp>
      <p:sp>
        <p:nvSpPr>
          <p:cNvPr id="4" name="Rectangle 5">
            <a:extLst>
              <a:ext uri="{FF2B5EF4-FFF2-40B4-BE49-F238E27FC236}">
                <a16:creationId xmlns:a16="http://schemas.microsoft.com/office/drawing/2014/main" id="{FB21FA4D-A715-44FA-9A35-F77DC6F76079}"/>
              </a:ext>
            </a:extLst>
          </p:cNvPr>
          <p:cNvSpPr>
            <a:spLocks noGrp="1" noChangeArrowheads="1"/>
          </p:cNvSpPr>
          <p:nvPr>
            <p:ph type="dt" sz="quarter" idx="10"/>
          </p:nvPr>
        </p:nvSpPr>
        <p:spPr bwMode="auto">
          <a:xfrm>
            <a:off x="914400" y="6248400"/>
            <a:ext cx="2540000" cy="457200"/>
          </a:xfrm>
          <a:prstGeom prst="rect">
            <a:avLst/>
          </a:prstGeom>
          <a:ln>
            <a:miter lim="800000"/>
            <a:headEnd/>
            <a:tailEnd/>
          </a:ln>
        </p:spPr>
        <p:txBody>
          <a:bodyPr vert="horz" wrap="none" lIns="92075" tIns="46037" rIns="92075" bIns="46037" numCol="1" anchor="ctr" anchorCtr="0" compatLnSpc="1">
            <a:prstTxWarp prst="textNoShape">
              <a:avLst/>
            </a:prstTxWarp>
          </a:bodyPr>
          <a:lstStyle>
            <a:lvl1pPr eaLnBrk="0" hangingPunct="0">
              <a:defRPr sz="1400">
                <a:solidFill>
                  <a:schemeClr val="bg1"/>
                </a:solidFill>
                <a:effectLst/>
                <a:ea typeface="宋体" pitchFamily="2" charset="-122"/>
              </a:defRPr>
            </a:lvl1pPr>
          </a:lstStyle>
          <a:p>
            <a:pPr>
              <a:defRPr/>
            </a:pPr>
            <a:fld id="{6E97B9B2-8C2D-4ABB-A2B7-DC645CD3F2F7}" type="datetime1">
              <a:rPr lang="zh-CN" altLang="en-US"/>
              <a:pPr>
                <a:defRPr/>
              </a:pPr>
              <a:t>2018/11/22</a:t>
            </a:fld>
            <a:endParaRPr lang="en-US" altLang="zh-CN"/>
          </a:p>
        </p:txBody>
      </p:sp>
      <p:sp>
        <p:nvSpPr>
          <p:cNvPr id="5" name="Rectangle 6">
            <a:extLst>
              <a:ext uri="{FF2B5EF4-FFF2-40B4-BE49-F238E27FC236}">
                <a16:creationId xmlns:a16="http://schemas.microsoft.com/office/drawing/2014/main" id="{AA5E2969-8BA3-442E-88E5-ADC4A816E041}"/>
              </a:ext>
            </a:extLst>
          </p:cNvPr>
          <p:cNvSpPr>
            <a:spLocks noGrp="1" noChangeArrowheads="1"/>
          </p:cNvSpPr>
          <p:nvPr>
            <p:ph type="ftr" sz="quarter" idx="11"/>
          </p:nvPr>
        </p:nvSpPr>
        <p:spPr bwMode="auto">
          <a:xfrm>
            <a:off x="4165600" y="6248400"/>
            <a:ext cx="3860800" cy="457200"/>
          </a:xfrm>
          <a:prstGeom prst="rect">
            <a:avLst/>
          </a:prstGeom>
          <a:ln>
            <a:miter lim="800000"/>
            <a:headEnd/>
            <a:tailEnd/>
          </a:ln>
        </p:spPr>
        <p:txBody>
          <a:bodyPr vert="horz" wrap="none" lIns="92075" tIns="46037" rIns="92075" bIns="46037" numCol="1" anchor="ctr" anchorCtr="0" compatLnSpc="1">
            <a:prstTxWarp prst="textNoShape">
              <a:avLst/>
            </a:prstTxWarp>
          </a:bodyPr>
          <a:lstStyle>
            <a:lvl1pPr algn="ctr" eaLnBrk="0" hangingPunct="0">
              <a:defRPr sz="1400">
                <a:solidFill>
                  <a:schemeClr val="bg1"/>
                </a:solidFill>
                <a:effectLst/>
                <a:ea typeface="宋体" pitchFamily="2" charset="-122"/>
              </a:defRPr>
            </a:lvl1pPr>
          </a:lstStyle>
          <a:p>
            <a:pPr>
              <a:defRPr/>
            </a:pPr>
            <a:endParaRPr lang="en-US" altLang="zh-CN"/>
          </a:p>
        </p:txBody>
      </p:sp>
      <p:sp>
        <p:nvSpPr>
          <p:cNvPr id="6" name="Rectangle 7">
            <a:extLst>
              <a:ext uri="{FF2B5EF4-FFF2-40B4-BE49-F238E27FC236}">
                <a16:creationId xmlns:a16="http://schemas.microsoft.com/office/drawing/2014/main" id="{CBFD1AF4-B5A8-4568-99EC-66078D69C866}"/>
              </a:ext>
            </a:extLst>
          </p:cNvPr>
          <p:cNvSpPr>
            <a:spLocks noGrp="1" noChangeArrowheads="1"/>
          </p:cNvSpPr>
          <p:nvPr>
            <p:ph type="sldNum" sz="quarter" idx="12"/>
          </p:nvPr>
        </p:nvSpPr>
        <p:spPr bwMode="auto">
          <a:xfrm>
            <a:off x="8737600" y="6248400"/>
            <a:ext cx="2540000" cy="457200"/>
          </a:xfrm>
          <a:prstGeom prst="rect">
            <a:avLst/>
          </a:prstGeom>
          <a:ln>
            <a:miter lim="800000"/>
            <a:headEnd/>
            <a:tailEnd/>
          </a:ln>
        </p:spPr>
        <p:txBody>
          <a:bodyPr vert="horz" wrap="none" lIns="92075" tIns="46037" rIns="92075" bIns="46037" numCol="1" anchor="ctr" anchorCtr="0" compatLnSpc="1">
            <a:prstTxWarp prst="textNoShape">
              <a:avLst/>
            </a:prstTxWarp>
          </a:bodyPr>
          <a:lstStyle>
            <a:lvl1pPr algn="r" eaLnBrk="0" hangingPunct="0">
              <a:defRPr sz="1400" smtClean="0">
                <a:solidFill>
                  <a:schemeClr val="bg1"/>
                </a:solidFill>
                <a:ea typeface="宋体" panose="02010600030101010101" pitchFamily="2" charset="-122"/>
              </a:defRPr>
            </a:lvl1pPr>
          </a:lstStyle>
          <a:p>
            <a:pPr>
              <a:defRPr/>
            </a:pPr>
            <a:fld id="{4B4A1713-58F3-4823-95E9-9932C04D6DA9}" type="slidenum">
              <a:rPr lang="zh-CN" altLang="en-US"/>
              <a:pPr>
                <a:defRPr/>
              </a:pPr>
              <a:t>‹#›</a:t>
            </a:fld>
            <a:endParaRPr lang="en-US" altLang="zh-CN"/>
          </a:p>
        </p:txBody>
      </p:sp>
    </p:spTree>
    <p:extLst>
      <p:ext uri="{BB962C8B-B14F-4D97-AF65-F5344CB8AC3E}">
        <p14:creationId xmlns:p14="http://schemas.microsoft.com/office/powerpoint/2010/main" val="74524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065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05851" y="620713"/>
            <a:ext cx="2599267" cy="5688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8051" y="620713"/>
            <a:ext cx="7594600" cy="5688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258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08051" y="620713"/>
            <a:ext cx="10397067" cy="5688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45117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08051" y="620714"/>
            <a:ext cx="10397067" cy="839787"/>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697039"/>
            <a:ext cx="508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97039"/>
            <a:ext cx="508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991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8270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69618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697039"/>
            <a:ext cx="508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97039"/>
            <a:ext cx="508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165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2886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7046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56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5138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4560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B9811D28-287B-4303-80ED-24C8BBC5B142}"/>
              </a:ext>
            </a:extLst>
          </p:cNvPr>
          <p:cNvSpPr>
            <a:spLocks noGrp="1" noChangeArrowheads="1"/>
          </p:cNvSpPr>
          <p:nvPr>
            <p:ph type="title"/>
          </p:nvPr>
        </p:nvSpPr>
        <p:spPr bwMode="auto">
          <a:xfrm>
            <a:off x="908051" y="620714"/>
            <a:ext cx="10397067" cy="839787"/>
          </a:xfrm>
          <a:prstGeom prst="rect">
            <a:avLst/>
          </a:prstGeom>
          <a:noFill/>
          <a:ln w="9525">
            <a:noFill/>
            <a:miter lim="800000"/>
            <a:headEnd/>
            <a:tailEnd/>
          </a:ln>
          <a:effectLst>
            <a:outerShdw dist="35921" dir="2700000" algn="ctr" rotWithShape="0">
              <a:schemeClr val="tx1"/>
            </a:outerShdw>
          </a:effectLst>
        </p:spPr>
        <p:txBody>
          <a:bodyPr vert="horz" wrap="square" lIns="92075" tIns="46037" rIns="92075" bIns="46037" numCol="1" anchor="ctr" anchorCtr="0" compatLnSpc="1">
            <a:prstTxWarp prst="textNoShape">
              <a:avLst/>
            </a:prstTxWarp>
          </a:bodyPr>
          <a:lstStyle/>
          <a:p>
            <a:pPr lvl="0"/>
            <a:r>
              <a:rPr lang="en-US" altLang="zh-CN"/>
              <a:t>Click to edit Master title style</a:t>
            </a:r>
          </a:p>
        </p:txBody>
      </p:sp>
      <p:sp>
        <p:nvSpPr>
          <p:cNvPr id="1028" name="Rectangle 4">
            <a:extLst>
              <a:ext uri="{FF2B5EF4-FFF2-40B4-BE49-F238E27FC236}">
                <a16:creationId xmlns:a16="http://schemas.microsoft.com/office/drawing/2014/main" id="{60FE4CC4-41B8-4EC1-B912-9626BDA70E52}"/>
              </a:ext>
            </a:extLst>
          </p:cNvPr>
          <p:cNvSpPr>
            <a:spLocks noGrp="1" noChangeArrowheads="1"/>
          </p:cNvSpPr>
          <p:nvPr>
            <p:ph type="body" idx="1"/>
          </p:nvPr>
        </p:nvSpPr>
        <p:spPr bwMode="auto">
          <a:xfrm>
            <a:off x="914400" y="1697039"/>
            <a:ext cx="10363200" cy="4611687"/>
          </a:xfrm>
          <a:prstGeom prst="rect">
            <a:avLst/>
          </a:prstGeom>
          <a:noFill/>
          <a:ln w="9525">
            <a:noFill/>
            <a:miter lim="800000"/>
            <a:headEnd/>
            <a:tailEnd/>
          </a:ln>
          <a:effectLst/>
        </p:spPr>
        <p:txBody>
          <a:bodyPr vert="horz" wrap="square" lIns="92075" tIns="46037" rIns="92075" bIns="46037"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3773"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Lst>
  <p:txStyles>
    <p:titleStyle>
      <a:lvl1pPr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2pPr>
      <a:lvl3pPr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3pPr>
      <a:lvl4pPr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4pPr>
      <a:lvl5pPr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5pPr>
      <a:lvl6pPr marL="457200"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6pPr>
      <a:lvl7pPr marL="914400"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7pPr>
      <a:lvl8pPr marL="1371600"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8pPr>
      <a:lvl9pPr marL="1828800" algn="ctr" rtl="0" eaLnBrk="0" fontAlgn="base" hangingPunct="0">
        <a:lnSpc>
          <a:spcPct val="85000"/>
        </a:lnSpc>
        <a:spcBef>
          <a:spcPct val="0"/>
        </a:spcBef>
        <a:spcAft>
          <a:spcPct val="0"/>
        </a:spcAft>
        <a:defRPr sz="4400" b="1" i="1">
          <a:solidFill>
            <a:srgbClr val="000066"/>
          </a:solidFill>
          <a:effectLst>
            <a:outerShdw blurRad="38100" dist="38100" dir="2700000" algn="tl">
              <a:srgbClr val="C0C0C0"/>
            </a:outerShdw>
          </a:effectLst>
          <a:latin typeface="Times New Roman" pitchFamily="18" charset="0"/>
          <a:ea typeface="黑体" pitchFamily="2" charset="-122"/>
        </a:defRPr>
      </a:lvl9pPr>
    </p:titleStyle>
    <p:bodyStyle>
      <a:lvl1pPr marL="374650" indent="-374650" algn="l" rtl="0" eaLnBrk="0" fontAlgn="base" hangingPunct="0">
        <a:lnSpc>
          <a:spcPct val="95000"/>
        </a:lnSpc>
        <a:spcBef>
          <a:spcPct val="20000"/>
        </a:spcBef>
        <a:spcAft>
          <a:spcPct val="0"/>
        </a:spcAft>
        <a:buClr>
          <a:srgbClr val="FFCC66"/>
        </a:buClr>
        <a:buSzPct val="80000"/>
        <a:buFont typeface="Monotype Sorts" charset="2"/>
        <a:buChar char=""/>
        <a:defRPr sz="2800" b="1">
          <a:solidFill>
            <a:srgbClr val="000066"/>
          </a:solidFill>
          <a:effectLst>
            <a:outerShdw blurRad="38100" dist="38100" dir="2700000" algn="tl">
              <a:srgbClr val="C0C0C0"/>
            </a:outerShdw>
          </a:effectLst>
          <a:latin typeface="+mn-lt"/>
          <a:ea typeface="+mn-ea"/>
          <a:cs typeface="+mn-cs"/>
        </a:defRPr>
      </a:lvl1pPr>
      <a:lvl2pPr marL="850900" indent="-285750" algn="l" rtl="0" eaLnBrk="0" fontAlgn="base" hangingPunct="0">
        <a:lnSpc>
          <a:spcPct val="95000"/>
        </a:lnSpc>
        <a:spcBef>
          <a:spcPct val="20000"/>
        </a:spcBef>
        <a:spcAft>
          <a:spcPct val="0"/>
        </a:spcAft>
        <a:buClr>
          <a:srgbClr val="FFCC66"/>
        </a:buClr>
        <a:buSzPct val="115000"/>
        <a:buChar char="–"/>
        <a:defRPr sz="2400" b="1">
          <a:solidFill>
            <a:srgbClr val="CC00CC"/>
          </a:solidFill>
          <a:effectLst>
            <a:outerShdw blurRad="38100" dist="38100" dir="2700000" algn="tl">
              <a:srgbClr val="C0C0C0"/>
            </a:outerShdw>
          </a:effectLst>
          <a:latin typeface="+mn-lt"/>
          <a:ea typeface="+mn-ea"/>
        </a:defRPr>
      </a:lvl2pPr>
      <a:lvl3pPr marL="1333500" indent="-292100" algn="l" rtl="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effectLst>
            <a:outerShdw blurRad="38100" dist="38100" dir="2700000" algn="tl">
              <a:srgbClr val="C0C0C0"/>
            </a:outerShdw>
          </a:effectLst>
          <a:latin typeface="+mn-lt"/>
          <a:ea typeface="+mn-ea"/>
        </a:defRPr>
      </a:lvl3pPr>
      <a:lvl4pPr marL="1752600" indent="-228600" algn="l" rtl="0" eaLnBrk="0" fontAlgn="base" hangingPunct="0">
        <a:lnSpc>
          <a:spcPct val="95000"/>
        </a:lnSpc>
        <a:spcBef>
          <a:spcPct val="20000"/>
        </a:spcBef>
        <a:spcAft>
          <a:spcPct val="0"/>
        </a:spcAft>
        <a:buClr>
          <a:srgbClr val="FFCC66"/>
        </a:buClr>
        <a:buSzPct val="115000"/>
        <a:buChar char="–"/>
        <a:defRPr sz="2000" b="1">
          <a:solidFill>
            <a:schemeClr val="tx1"/>
          </a:solidFill>
          <a:effectLst>
            <a:outerShdw blurRad="38100" dist="38100" dir="2700000" algn="tl">
              <a:srgbClr val="C0C0C0"/>
            </a:outerShdw>
          </a:effectLst>
          <a:latin typeface="+mn-lt"/>
          <a:ea typeface="+mn-ea"/>
        </a:defRPr>
      </a:lvl4pPr>
      <a:lvl5pPr marL="2228850" indent="-285750" algn="l" rtl="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effectLst>
            <a:outerShdw blurRad="38100" dist="38100" dir="2700000" algn="tl">
              <a:srgbClr val="C0C0C0"/>
            </a:outerShdw>
          </a:effectLst>
          <a:latin typeface="+mn-lt"/>
          <a:ea typeface="+mn-ea"/>
        </a:defRPr>
      </a:lvl5pPr>
      <a:lvl6pPr marL="26860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ea typeface="+mn-ea"/>
        </a:defRPr>
      </a:lvl6pPr>
      <a:lvl7pPr marL="31432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ea typeface="+mn-ea"/>
        </a:defRPr>
      </a:lvl7pPr>
      <a:lvl8pPr marL="36004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ea typeface="+mn-ea"/>
        </a:defRPr>
      </a:lvl8pPr>
      <a:lvl9pPr marL="4057650" indent="-285750" algn="l" rtl="0" eaLnBrk="0" fontAlgn="base" hangingPunct="0">
        <a:lnSpc>
          <a:spcPct val="95000"/>
        </a:lnSpc>
        <a:spcBef>
          <a:spcPct val="20000"/>
        </a:spcBef>
        <a:spcAft>
          <a:spcPct val="0"/>
        </a:spcAft>
        <a:buClr>
          <a:srgbClr val="FFCC66"/>
        </a:buClr>
        <a:buSzPct val="80000"/>
        <a:buFont typeface="Monotype Sorts" charset="2"/>
        <a:buChar char=""/>
        <a:defRPr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a:extLst>
              <a:ext uri="{FF2B5EF4-FFF2-40B4-BE49-F238E27FC236}">
                <a16:creationId xmlns:a16="http://schemas.microsoft.com/office/drawing/2014/main" id="{C4D64AEE-0960-4238-BB5A-04A5E8BDA3B5}"/>
              </a:ext>
            </a:extLst>
          </p:cNvPr>
          <p:cNvSpPr>
            <a:spLocks noGrp="1" noChangeArrowheads="1"/>
          </p:cNvSpPr>
          <p:nvPr>
            <p:ph type="subTitle" idx="1"/>
          </p:nvPr>
        </p:nvSpPr>
        <p:spPr>
          <a:xfrm>
            <a:off x="2576513" y="3573463"/>
            <a:ext cx="7453312" cy="1439862"/>
          </a:xfrm>
        </p:spPr>
        <p:txBody>
          <a:bodyPr/>
          <a:lstStyle/>
          <a:p>
            <a:pPr>
              <a:defRPr/>
            </a:pPr>
            <a:r>
              <a:rPr lang="zh-CN" altLang="en-US" sz="8800" dirty="0">
                <a:solidFill>
                  <a:srgbClr val="000099"/>
                </a:solidFill>
                <a:latin typeface="隶书" pitchFamily="49" charset="-122"/>
                <a:ea typeface="隶书" pitchFamily="49" charset="-122"/>
              </a:rPr>
              <a:t>第</a:t>
            </a:r>
            <a:r>
              <a:rPr lang="en-US" altLang="zh-CN" sz="8800" dirty="0">
                <a:solidFill>
                  <a:srgbClr val="000099"/>
                </a:solidFill>
                <a:latin typeface="隶书" pitchFamily="49" charset="-122"/>
                <a:ea typeface="隶书" pitchFamily="49" charset="-122"/>
              </a:rPr>
              <a:t>5</a:t>
            </a:r>
            <a:r>
              <a:rPr lang="zh-CN" altLang="en-US" sz="8800" dirty="0">
                <a:solidFill>
                  <a:srgbClr val="000099"/>
                </a:solidFill>
                <a:latin typeface="隶书" pitchFamily="49" charset="-122"/>
                <a:ea typeface="隶书" pitchFamily="49" charset="-122"/>
              </a:rPr>
              <a:t>章 函数</a:t>
            </a:r>
          </a:p>
        </p:txBody>
      </p:sp>
      <p:sp>
        <p:nvSpPr>
          <p:cNvPr id="4" name="WordArt 20">
            <a:extLst>
              <a:ext uri="{FF2B5EF4-FFF2-40B4-BE49-F238E27FC236}">
                <a16:creationId xmlns:a16="http://schemas.microsoft.com/office/drawing/2014/main" id="{77915804-AFF0-4BDB-884B-2D2302F7D009}"/>
              </a:ext>
            </a:extLst>
          </p:cNvPr>
          <p:cNvSpPr>
            <a:spLocks noChangeArrowheads="1" noChangeShapeType="1" noTextEdit="1"/>
          </p:cNvSpPr>
          <p:nvPr/>
        </p:nvSpPr>
        <p:spPr bwMode="auto">
          <a:xfrm>
            <a:off x="2496171" y="2203327"/>
            <a:ext cx="7561262" cy="1152525"/>
          </a:xfrm>
          <a:prstGeom prst="rect">
            <a:avLst/>
          </a:prstGeom>
        </p:spPr>
        <p:txBody>
          <a:bodyPr wrap="none" fromWordArt="1">
            <a:prstTxWarp prst="textPlain">
              <a:avLst>
                <a:gd name="adj" fmla="val 50000"/>
              </a:avLst>
            </a:prstTxWarp>
          </a:bodyPr>
          <a:lstStyle/>
          <a:p>
            <a:pPr eaLnBrk="1" hangingPunct="1">
              <a:defRPr/>
            </a:pPr>
            <a:r>
              <a:rPr lang="en-US" altLang="zh-CN" b="1" kern="10" dirty="0">
                <a:ln w="12700">
                  <a:solidFill>
                    <a:srgbClr val="EAEAEA"/>
                  </a:solidFill>
                  <a:round/>
                  <a:headEnd type="none" w="sm" len="sm"/>
                  <a:tailEnd type="none" w="sm" len="sm"/>
                </a:ln>
                <a:solidFill>
                  <a:srgbClr val="00B0F0"/>
                </a:solidFill>
                <a:effectLst>
                  <a:outerShdw blurRad="38100" dist="38100" dir="2700000" algn="tl">
                    <a:srgbClr val="000000">
                      <a:alpha val="43137"/>
                    </a:srgbClr>
                  </a:outerShdw>
                </a:effectLst>
                <a:latin typeface="隶书"/>
                <a:ea typeface="隶书"/>
              </a:rPr>
              <a:t>C</a:t>
            </a:r>
            <a:r>
              <a:rPr lang="zh-CN" altLang="en-US" b="1" kern="10" dirty="0">
                <a:ln w="12700">
                  <a:solidFill>
                    <a:srgbClr val="EAEAEA"/>
                  </a:solidFill>
                  <a:round/>
                  <a:headEnd type="none" w="sm" len="sm"/>
                  <a:tailEnd type="none" w="sm" len="sm"/>
                </a:ln>
                <a:solidFill>
                  <a:srgbClr val="00B0F0"/>
                </a:solidFill>
                <a:effectLst>
                  <a:outerShdw blurRad="38100" dist="38100" dir="2700000" algn="tl">
                    <a:srgbClr val="000000">
                      <a:alpha val="43137"/>
                    </a:srgbClr>
                  </a:outerShdw>
                </a:effectLst>
                <a:latin typeface="隶书"/>
                <a:ea typeface="隶书"/>
              </a:rPr>
              <a:t>语言大学实用教程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7E685958-858F-4101-BF0F-9507288DB35D}"/>
              </a:ext>
            </a:extLst>
          </p:cNvPr>
          <p:cNvSpPr>
            <a:spLocks noGrp="1" noChangeArrowheads="1"/>
          </p:cNvSpPr>
          <p:nvPr>
            <p:ph type="title" idx="4294967295"/>
          </p:nvPr>
        </p:nvSpPr>
        <p:spPr>
          <a:xfrm>
            <a:off x="2008188" y="644525"/>
            <a:ext cx="8191500" cy="839788"/>
          </a:xfrm>
        </p:spPr>
        <p:txBody>
          <a:bodyPr/>
          <a:lstStyle/>
          <a:p>
            <a:pPr>
              <a:defRPr/>
            </a:pPr>
            <a:r>
              <a:rPr lang="zh-CN" altLang="en-US" sz="4000"/>
              <a:t>函数（</a:t>
            </a:r>
            <a:r>
              <a:rPr lang="en-US" altLang="zh-CN" sz="4000"/>
              <a:t>function</a:t>
            </a:r>
            <a:r>
              <a:rPr lang="zh-CN" altLang="en-US" sz="4000"/>
              <a:t>）的定义</a:t>
            </a:r>
          </a:p>
        </p:txBody>
      </p:sp>
      <p:sp>
        <p:nvSpPr>
          <p:cNvPr id="155652" name="Rectangle 4">
            <a:extLst>
              <a:ext uri="{FF2B5EF4-FFF2-40B4-BE49-F238E27FC236}">
                <a16:creationId xmlns:a16="http://schemas.microsoft.com/office/drawing/2014/main" id="{8C6F5506-F555-4709-8183-55B20EC4AD23}"/>
              </a:ext>
            </a:extLst>
          </p:cNvPr>
          <p:cNvSpPr>
            <a:spLocks noGrp="1" noChangeArrowheads="1"/>
          </p:cNvSpPr>
          <p:nvPr>
            <p:ph type="body" idx="4294967295"/>
          </p:nvPr>
        </p:nvSpPr>
        <p:spPr/>
        <p:txBody>
          <a:bodyPr/>
          <a:lstStyle/>
          <a:p>
            <a:pPr eaLnBrk="1" hangingPunct="1">
              <a:lnSpc>
                <a:spcPct val="105000"/>
              </a:lnSpc>
              <a:defRPr/>
            </a:pPr>
            <a:r>
              <a:rPr lang="zh-CN" altLang="en-US" dirty="0">
                <a:latin typeface="华文仿宋" pitchFamily="2" charset="-122"/>
                <a:ea typeface="华文仿宋" pitchFamily="2" charset="-122"/>
              </a:rPr>
              <a:t>若干相关的函数可以合并成一个“模块”</a:t>
            </a:r>
          </a:p>
          <a:p>
            <a:pPr>
              <a:lnSpc>
                <a:spcPct val="105000"/>
              </a:lnSpc>
              <a:defRPr/>
            </a:pPr>
            <a:r>
              <a:rPr lang="zh-CN" altLang="en-US" dirty="0">
                <a:latin typeface="华文仿宋" pitchFamily="2" charset="-122"/>
                <a:ea typeface="华文仿宋" pitchFamily="2" charset="-122"/>
              </a:rPr>
              <a:t>一个</a:t>
            </a:r>
            <a:r>
              <a:rPr lang="en-US" altLang="zh-CN" dirty="0">
                <a:latin typeface="华文仿宋" pitchFamily="2" charset="-122"/>
                <a:ea typeface="华文仿宋" pitchFamily="2" charset="-122"/>
              </a:rPr>
              <a:t>C</a:t>
            </a:r>
            <a:r>
              <a:rPr lang="zh-CN" altLang="en-US" dirty="0">
                <a:latin typeface="华文仿宋" pitchFamily="2" charset="-122"/>
                <a:ea typeface="华文仿宋" pitchFamily="2" charset="-122"/>
              </a:rPr>
              <a:t>程序</a:t>
            </a:r>
            <a:r>
              <a:rPr lang="zh-CN" altLang="en-US" dirty="0">
                <a:solidFill>
                  <a:schemeClr val="hlink"/>
                </a:solidFill>
                <a:latin typeface="华文仿宋" pitchFamily="2" charset="-122"/>
                <a:ea typeface="华文仿宋" pitchFamily="2" charset="-122"/>
              </a:rPr>
              <a:t>由一个或多个源程序文件组成</a:t>
            </a:r>
            <a:endParaRPr lang="en-US" altLang="zh-CN" dirty="0">
              <a:latin typeface="华文仿宋" pitchFamily="2" charset="-122"/>
              <a:ea typeface="华文仿宋" pitchFamily="2" charset="-122"/>
            </a:endParaRPr>
          </a:p>
          <a:p>
            <a:pPr>
              <a:lnSpc>
                <a:spcPct val="105000"/>
              </a:lnSpc>
              <a:defRPr/>
            </a:pPr>
            <a:r>
              <a:rPr lang="zh-CN" altLang="en-US" dirty="0">
                <a:latin typeface="华文仿宋" pitchFamily="2" charset="-122"/>
                <a:ea typeface="华文仿宋" pitchFamily="2" charset="-122"/>
              </a:rPr>
              <a:t>一个源程序文件</a:t>
            </a:r>
            <a:r>
              <a:rPr lang="zh-CN" altLang="en-US" dirty="0">
                <a:solidFill>
                  <a:schemeClr val="hlink"/>
                </a:solidFill>
                <a:latin typeface="华文仿宋" pitchFamily="2" charset="-122"/>
                <a:ea typeface="华文仿宋" pitchFamily="2" charset="-122"/>
              </a:rPr>
              <a:t>由一个或多个函数组成</a:t>
            </a:r>
          </a:p>
        </p:txBody>
      </p:sp>
      <p:pic>
        <p:nvPicPr>
          <p:cNvPr id="14340" name="Picture 27">
            <a:extLst>
              <a:ext uri="{FF2B5EF4-FFF2-40B4-BE49-F238E27FC236}">
                <a16:creationId xmlns:a16="http://schemas.microsoft.com/office/drawing/2014/main" id="{2DD9E9FC-1643-4497-8596-792D97C5D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076" y="3402014"/>
            <a:ext cx="6265863"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2">
                                            <p:txEl>
                                              <p:pRg st="0" end="0"/>
                                            </p:txEl>
                                          </p:spTgt>
                                        </p:tgtEl>
                                        <p:attrNameLst>
                                          <p:attrName>style.visibility</p:attrName>
                                        </p:attrNameLst>
                                      </p:cBhvr>
                                      <p:to>
                                        <p:strVal val="visible"/>
                                      </p:to>
                                    </p:set>
                                    <p:animEffect transition="in" filter="wipe(left)">
                                      <p:cBhvr>
                                        <p:cTn id="7" dur="500"/>
                                        <p:tgtEl>
                                          <p:spTgt spid="155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2">
                                            <p:txEl>
                                              <p:pRg st="1" end="1"/>
                                            </p:txEl>
                                          </p:spTgt>
                                        </p:tgtEl>
                                        <p:attrNameLst>
                                          <p:attrName>style.visibility</p:attrName>
                                        </p:attrNameLst>
                                      </p:cBhvr>
                                      <p:to>
                                        <p:strVal val="visible"/>
                                      </p:to>
                                    </p:set>
                                    <p:animEffect transition="in" filter="wipe(left)">
                                      <p:cBhvr>
                                        <p:cTn id="12" dur="500"/>
                                        <p:tgtEl>
                                          <p:spTgt spid="1556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5652">
                                            <p:txEl>
                                              <p:pRg st="2" end="2"/>
                                            </p:txEl>
                                          </p:spTgt>
                                        </p:tgtEl>
                                        <p:attrNameLst>
                                          <p:attrName>style.visibility</p:attrName>
                                        </p:attrNameLst>
                                      </p:cBhvr>
                                      <p:to>
                                        <p:strVal val="visible"/>
                                      </p:to>
                                    </p:set>
                                    <p:animEffect transition="in" filter="wipe(left)">
                                      <p:cBhvr>
                                        <p:cTn id="17" dur="500"/>
                                        <p:tgtEl>
                                          <p:spTgt spid="1556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5776884B-7076-475F-B6AD-836B2B4FE01D}"/>
              </a:ext>
            </a:extLst>
          </p:cNvPr>
          <p:cNvSpPr>
            <a:spLocks noGrp="1" noChangeArrowheads="1"/>
          </p:cNvSpPr>
          <p:nvPr>
            <p:ph type="title" idx="4294967295"/>
          </p:nvPr>
        </p:nvSpPr>
        <p:spPr/>
        <p:txBody>
          <a:bodyPr/>
          <a:lstStyle/>
          <a:p>
            <a:pPr>
              <a:defRPr/>
            </a:pPr>
            <a:r>
              <a:rPr lang="zh-CN" altLang="en-US"/>
              <a:t>函数的分类</a:t>
            </a:r>
            <a:endParaRPr lang="en-US" altLang="zh-CN"/>
          </a:p>
        </p:txBody>
      </p:sp>
      <p:sp>
        <p:nvSpPr>
          <p:cNvPr id="180227" name="Rectangle 3">
            <a:extLst>
              <a:ext uri="{FF2B5EF4-FFF2-40B4-BE49-F238E27FC236}">
                <a16:creationId xmlns:a16="http://schemas.microsoft.com/office/drawing/2014/main" id="{E8331008-B63D-4232-AFF9-276DFB711A72}"/>
              </a:ext>
            </a:extLst>
          </p:cNvPr>
          <p:cNvSpPr>
            <a:spLocks noGrp="1" noChangeArrowheads="1"/>
          </p:cNvSpPr>
          <p:nvPr>
            <p:ph type="body" idx="4294967295"/>
          </p:nvPr>
        </p:nvSpPr>
        <p:spPr>
          <a:xfrm>
            <a:off x="2209800" y="1530351"/>
            <a:ext cx="7918450" cy="5184775"/>
          </a:xfrm>
        </p:spPr>
        <p:txBody>
          <a:bodyPr/>
          <a:lstStyle/>
          <a:p>
            <a:pPr eaLnBrk="1" hangingPunct="1">
              <a:lnSpc>
                <a:spcPct val="120000"/>
              </a:lnSpc>
              <a:defRPr/>
            </a:pPr>
            <a:r>
              <a:rPr lang="zh-CN" altLang="en-US" sz="3200" dirty="0">
                <a:latin typeface="华文仿宋" pitchFamily="2" charset="-122"/>
                <a:ea typeface="华文仿宋" pitchFamily="2" charset="-122"/>
              </a:rPr>
              <a:t>函数生来都是平等的，互相独立的，没有高低贵贱和从属之分</a:t>
            </a:r>
          </a:p>
          <a:p>
            <a:pPr lvl="1" eaLnBrk="1" hangingPunct="1">
              <a:lnSpc>
                <a:spcPct val="120000"/>
              </a:lnSpc>
              <a:defRPr/>
            </a:pPr>
            <a:r>
              <a:rPr lang="fr-FR" altLang="zh-CN" sz="2800" dirty="0">
                <a:solidFill>
                  <a:schemeClr val="hlink"/>
                </a:solidFill>
                <a:latin typeface="华文仿宋" pitchFamily="2" charset="-122"/>
                <a:ea typeface="华文仿宋" pitchFamily="2" charset="-122"/>
              </a:rPr>
              <a:t>main()</a:t>
            </a:r>
            <a:r>
              <a:rPr lang="zh-CN" altLang="en-US" sz="2800" dirty="0">
                <a:latin typeface="华文仿宋" pitchFamily="2" charset="-122"/>
                <a:ea typeface="华文仿宋" pitchFamily="2" charset="-122"/>
              </a:rPr>
              <a:t>稍微特殊一点点</a:t>
            </a:r>
          </a:p>
          <a:p>
            <a:pPr lvl="1" eaLnBrk="1" hangingPunct="1">
              <a:lnSpc>
                <a:spcPct val="120000"/>
              </a:lnSpc>
              <a:defRPr/>
            </a:pPr>
            <a:r>
              <a:rPr lang="en-US" altLang="zh-CN" sz="2800" dirty="0">
                <a:latin typeface="华文仿宋" pitchFamily="2" charset="-122"/>
                <a:ea typeface="华文仿宋" pitchFamily="2" charset="-122"/>
              </a:rPr>
              <a:t>C</a:t>
            </a:r>
            <a:r>
              <a:rPr lang="zh-CN" altLang="en-US" sz="2800" dirty="0">
                <a:latin typeface="华文仿宋" pitchFamily="2" charset="-122"/>
                <a:ea typeface="华文仿宋" pitchFamily="2" charset="-122"/>
              </a:rPr>
              <a:t>程序的执行</a:t>
            </a:r>
            <a:r>
              <a:rPr lang="zh-CN" altLang="en-US" sz="2800" dirty="0">
                <a:solidFill>
                  <a:schemeClr val="hlink"/>
                </a:solidFill>
                <a:latin typeface="华文仿宋" pitchFamily="2" charset="-122"/>
                <a:ea typeface="华文仿宋" pitchFamily="2" charset="-122"/>
              </a:rPr>
              <a:t>从</a:t>
            </a:r>
            <a:r>
              <a:rPr lang="en-US" altLang="zh-CN" sz="2800" dirty="0">
                <a:solidFill>
                  <a:schemeClr val="hlink"/>
                </a:solidFill>
                <a:latin typeface="华文仿宋" pitchFamily="2" charset="-122"/>
                <a:ea typeface="华文仿宋" pitchFamily="2" charset="-122"/>
              </a:rPr>
              <a:t>main</a:t>
            </a:r>
            <a:r>
              <a:rPr lang="zh-CN" altLang="en-US" sz="2800" dirty="0">
                <a:solidFill>
                  <a:schemeClr val="hlink"/>
                </a:solidFill>
                <a:latin typeface="华文仿宋" pitchFamily="2" charset="-122"/>
                <a:ea typeface="华文仿宋" pitchFamily="2" charset="-122"/>
              </a:rPr>
              <a:t>函数开始</a:t>
            </a:r>
          </a:p>
          <a:p>
            <a:pPr lvl="1" eaLnBrk="1" hangingPunct="1">
              <a:lnSpc>
                <a:spcPct val="120000"/>
              </a:lnSpc>
              <a:defRPr/>
            </a:pPr>
            <a:r>
              <a:rPr lang="zh-CN" altLang="en-US" sz="2800" dirty="0">
                <a:solidFill>
                  <a:schemeClr val="hlink"/>
                </a:solidFill>
                <a:latin typeface="华文仿宋" pitchFamily="2" charset="-122"/>
                <a:ea typeface="华文仿宋" pitchFamily="2" charset="-122"/>
              </a:rPr>
              <a:t>调用其他函数后流程回到</a:t>
            </a:r>
            <a:r>
              <a:rPr lang="en-US" altLang="zh-CN" sz="2800" dirty="0">
                <a:solidFill>
                  <a:schemeClr val="hlink"/>
                </a:solidFill>
                <a:latin typeface="华文仿宋" pitchFamily="2" charset="-122"/>
                <a:ea typeface="华文仿宋" pitchFamily="2" charset="-122"/>
              </a:rPr>
              <a:t>main</a:t>
            </a:r>
            <a:r>
              <a:rPr lang="zh-CN" altLang="en-US" sz="2800" dirty="0">
                <a:solidFill>
                  <a:schemeClr val="hlink"/>
                </a:solidFill>
                <a:latin typeface="华文仿宋" pitchFamily="2" charset="-122"/>
                <a:ea typeface="华文仿宋" pitchFamily="2" charset="-122"/>
              </a:rPr>
              <a:t>函数</a:t>
            </a:r>
          </a:p>
          <a:p>
            <a:pPr lvl="1" eaLnBrk="1" hangingPunct="1">
              <a:lnSpc>
                <a:spcPct val="120000"/>
              </a:lnSpc>
              <a:defRPr/>
            </a:pPr>
            <a:r>
              <a:rPr lang="zh-CN" altLang="en-US" sz="2800" dirty="0">
                <a:solidFill>
                  <a:schemeClr val="hlink"/>
                </a:solidFill>
                <a:latin typeface="华文仿宋" pitchFamily="2" charset="-122"/>
                <a:ea typeface="华文仿宋" pitchFamily="2" charset="-122"/>
              </a:rPr>
              <a:t>在</a:t>
            </a:r>
            <a:r>
              <a:rPr lang="en-US" altLang="zh-CN" sz="2800" dirty="0">
                <a:solidFill>
                  <a:schemeClr val="hlink"/>
                </a:solidFill>
                <a:latin typeface="华文仿宋" pitchFamily="2" charset="-122"/>
                <a:ea typeface="华文仿宋" pitchFamily="2" charset="-122"/>
              </a:rPr>
              <a:t>main</a:t>
            </a:r>
            <a:r>
              <a:rPr lang="zh-CN" altLang="en-US" sz="2800" dirty="0">
                <a:solidFill>
                  <a:schemeClr val="hlink"/>
                </a:solidFill>
                <a:latin typeface="华文仿宋" pitchFamily="2" charset="-122"/>
                <a:ea typeface="华文仿宋" pitchFamily="2" charset="-122"/>
              </a:rPr>
              <a:t>函数中结束整个程序运行</a:t>
            </a:r>
            <a:endParaRPr lang="zh-CN" altLang="en-US" sz="2800" dirty="0">
              <a:latin typeface="华文仿宋" pitchFamily="2" charset="-122"/>
              <a:ea typeface="华文仿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p:cTn id="7" dur="500" fill="hold"/>
                                        <p:tgtEl>
                                          <p:spTgt spid="1802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022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022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80227">
                                            <p:txEl>
                                              <p:pRg st="1" end="1"/>
                                            </p:txEl>
                                          </p:spTgt>
                                        </p:tgtEl>
                                        <p:attrNameLst>
                                          <p:attrName>style.visibility</p:attrName>
                                        </p:attrNameLst>
                                      </p:cBhvr>
                                      <p:to>
                                        <p:strVal val="visible"/>
                                      </p:to>
                                    </p:set>
                                    <p:anim calcmode="lin" valueType="num">
                                      <p:cBhvr>
                                        <p:cTn id="14" dur="500" fill="hold"/>
                                        <p:tgtEl>
                                          <p:spTgt spid="18022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022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022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180227">
                                            <p:txEl>
                                              <p:pRg st="2" end="2"/>
                                            </p:txEl>
                                          </p:spTgt>
                                        </p:tgtEl>
                                        <p:attrNameLst>
                                          <p:attrName>style.visibility</p:attrName>
                                        </p:attrNameLst>
                                      </p:cBhvr>
                                      <p:to>
                                        <p:strVal val="visible"/>
                                      </p:to>
                                    </p:set>
                                    <p:anim calcmode="lin" valueType="num">
                                      <p:cBhvr>
                                        <p:cTn id="21" dur="500" fill="hold"/>
                                        <p:tgtEl>
                                          <p:spTgt spid="18022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8022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80227">
                                            <p:txEl>
                                              <p:pRg st="2" end="2"/>
                                            </p:txEl>
                                          </p:spTgt>
                                        </p:tgtEl>
                                      </p:cBhvr>
                                    </p:animEffect>
                                  </p:childTnLst>
                                </p:cTn>
                              </p:par>
                              <p:par>
                                <p:cTn id="24" presetID="53" presetClass="entr" presetSubtype="0" fill="hold" nodeType="withEffect">
                                  <p:stCondLst>
                                    <p:cond delay="0"/>
                                  </p:stCondLst>
                                  <p:childTnLst>
                                    <p:set>
                                      <p:cBhvr>
                                        <p:cTn id="25" dur="1" fill="hold">
                                          <p:stCondLst>
                                            <p:cond delay="0"/>
                                          </p:stCondLst>
                                        </p:cTn>
                                        <p:tgtEl>
                                          <p:spTgt spid="180227">
                                            <p:txEl>
                                              <p:pRg st="3" end="3"/>
                                            </p:txEl>
                                          </p:spTgt>
                                        </p:tgtEl>
                                        <p:attrNameLst>
                                          <p:attrName>style.visibility</p:attrName>
                                        </p:attrNameLst>
                                      </p:cBhvr>
                                      <p:to>
                                        <p:strVal val="visible"/>
                                      </p:to>
                                    </p:set>
                                    <p:anim calcmode="lin" valueType="num">
                                      <p:cBhvr>
                                        <p:cTn id="26" dur="500" fill="hold"/>
                                        <p:tgtEl>
                                          <p:spTgt spid="180227">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180227">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180227">
                                            <p:txEl>
                                              <p:pRg st="3" end="3"/>
                                            </p:txEl>
                                          </p:spTgt>
                                        </p:tgtEl>
                                      </p:cBhvr>
                                    </p:animEffect>
                                  </p:childTnLst>
                                </p:cTn>
                              </p:par>
                              <p:par>
                                <p:cTn id="29" presetID="53" presetClass="entr" presetSubtype="0" fill="hold" nodeType="withEffect">
                                  <p:stCondLst>
                                    <p:cond delay="0"/>
                                  </p:stCondLst>
                                  <p:childTnLst>
                                    <p:set>
                                      <p:cBhvr>
                                        <p:cTn id="30" dur="1" fill="hold">
                                          <p:stCondLst>
                                            <p:cond delay="0"/>
                                          </p:stCondLst>
                                        </p:cTn>
                                        <p:tgtEl>
                                          <p:spTgt spid="180227">
                                            <p:txEl>
                                              <p:pRg st="4" end="4"/>
                                            </p:txEl>
                                          </p:spTgt>
                                        </p:tgtEl>
                                        <p:attrNameLst>
                                          <p:attrName>style.visibility</p:attrName>
                                        </p:attrNameLst>
                                      </p:cBhvr>
                                      <p:to>
                                        <p:strVal val="visible"/>
                                      </p:to>
                                    </p:set>
                                    <p:anim calcmode="lin" valueType="num">
                                      <p:cBhvr>
                                        <p:cTn id="31" dur="500" fill="hold"/>
                                        <p:tgtEl>
                                          <p:spTgt spid="18022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8022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80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640176C7-B994-46EC-9C9B-4F5DF8F7D81F}"/>
              </a:ext>
            </a:extLst>
          </p:cNvPr>
          <p:cNvSpPr>
            <a:spLocks noGrp="1" noChangeArrowheads="1"/>
          </p:cNvSpPr>
          <p:nvPr>
            <p:ph type="title" idx="4294967295"/>
          </p:nvPr>
        </p:nvSpPr>
        <p:spPr/>
        <p:txBody>
          <a:bodyPr/>
          <a:lstStyle/>
          <a:p>
            <a:pPr>
              <a:defRPr/>
            </a:pPr>
            <a:r>
              <a:rPr lang="zh-CN" altLang="en-US"/>
              <a:t>函数的分类</a:t>
            </a:r>
            <a:endParaRPr lang="en-US" altLang="zh-CN"/>
          </a:p>
        </p:txBody>
      </p:sp>
      <p:sp>
        <p:nvSpPr>
          <p:cNvPr id="180227" name="Rectangle 3">
            <a:extLst>
              <a:ext uri="{FF2B5EF4-FFF2-40B4-BE49-F238E27FC236}">
                <a16:creationId xmlns:a16="http://schemas.microsoft.com/office/drawing/2014/main" id="{7CDFB575-72AC-4A42-9D42-819BCC3D0396}"/>
              </a:ext>
            </a:extLst>
          </p:cNvPr>
          <p:cNvSpPr>
            <a:spLocks noGrp="1" noChangeArrowheads="1"/>
          </p:cNvSpPr>
          <p:nvPr>
            <p:ph type="body" idx="4294967295"/>
          </p:nvPr>
        </p:nvSpPr>
        <p:spPr>
          <a:xfrm>
            <a:off x="2209801" y="1484314"/>
            <a:ext cx="8207375" cy="5184775"/>
          </a:xfrm>
        </p:spPr>
        <p:txBody>
          <a:bodyPr/>
          <a:lstStyle/>
          <a:p>
            <a:pPr eaLnBrk="1" hangingPunct="1">
              <a:lnSpc>
                <a:spcPct val="105000"/>
              </a:lnSpc>
              <a:defRPr/>
            </a:pPr>
            <a:r>
              <a:rPr lang="zh-CN" altLang="en-US" sz="3200" dirty="0">
                <a:latin typeface="华文仿宋" pitchFamily="2" charset="-122"/>
                <a:ea typeface="华文仿宋" pitchFamily="2" charset="-122"/>
              </a:rPr>
              <a:t>标准库函数</a:t>
            </a:r>
          </a:p>
          <a:p>
            <a:pPr lvl="1" eaLnBrk="1" hangingPunct="1">
              <a:lnSpc>
                <a:spcPct val="105000"/>
              </a:lnSpc>
              <a:defRPr/>
            </a:pPr>
            <a:r>
              <a:rPr lang="en-US" altLang="zh-CN" sz="2800" dirty="0">
                <a:latin typeface="华文仿宋" pitchFamily="2" charset="-122"/>
                <a:ea typeface="华文仿宋" pitchFamily="2" charset="-122"/>
              </a:rPr>
              <a:t>ANSI/ISO C</a:t>
            </a:r>
            <a:r>
              <a:rPr lang="zh-CN" altLang="en-US" sz="2800" dirty="0">
                <a:latin typeface="华文仿宋" pitchFamily="2" charset="-122"/>
                <a:ea typeface="华文仿宋" pitchFamily="2" charset="-122"/>
              </a:rPr>
              <a:t>定义的标准库函数</a:t>
            </a:r>
          </a:p>
          <a:p>
            <a:pPr lvl="2" eaLnBrk="1" hangingPunct="1">
              <a:lnSpc>
                <a:spcPct val="105000"/>
              </a:lnSpc>
              <a:defRPr/>
            </a:pPr>
            <a:r>
              <a:rPr lang="zh-CN" altLang="en-US" dirty="0">
                <a:ea typeface="宋体" pitchFamily="2" charset="-122"/>
              </a:rPr>
              <a:t>符合标准的</a:t>
            </a:r>
            <a:r>
              <a:rPr lang="en-US" altLang="zh-CN" dirty="0">
                <a:ea typeface="宋体" pitchFamily="2" charset="-122"/>
              </a:rPr>
              <a:t>C</a:t>
            </a:r>
            <a:r>
              <a:rPr lang="zh-CN" altLang="en-US" dirty="0">
                <a:ea typeface="宋体" pitchFamily="2" charset="-122"/>
              </a:rPr>
              <a:t>语言编译器必须提供这些函数</a:t>
            </a:r>
          </a:p>
          <a:p>
            <a:pPr lvl="2" eaLnBrk="1" hangingPunct="1">
              <a:lnSpc>
                <a:spcPct val="105000"/>
              </a:lnSpc>
              <a:defRPr/>
            </a:pPr>
            <a:r>
              <a:rPr lang="zh-CN" altLang="en-US" dirty="0">
                <a:ea typeface="宋体" pitchFamily="2" charset="-122"/>
              </a:rPr>
              <a:t>函数的行为也要符合</a:t>
            </a:r>
            <a:r>
              <a:rPr lang="en-US" altLang="zh-CN" dirty="0">
                <a:ea typeface="宋体" pitchFamily="2" charset="-122"/>
              </a:rPr>
              <a:t>ANSI/ISO C</a:t>
            </a:r>
            <a:r>
              <a:rPr lang="zh-CN" altLang="en-US" dirty="0">
                <a:ea typeface="宋体" pitchFamily="2" charset="-122"/>
              </a:rPr>
              <a:t>的定义</a:t>
            </a:r>
          </a:p>
          <a:p>
            <a:pPr lvl="1" eaLnBrk="1" hangingPunct="1">
              <a:lnSpc>
                <a:spcPct val="105000"/>
              </a:lnSpc>
              <a:defRPr/>
            </a:pPr>
            <a:r>
              <a:rPr lang="zh-CN" altLang="en-US" sz="2800" dirty="0">
                <a:latin typeface="华文仿宋" pitchFamily="2" charset="-122"/>
                <a:ea typeface="华文仿宋" pitchFamily="2" charset="-122"/>
              </a:rPr>
              <a:t>第三方库函数</a:t>
            </a:r>
          </a:p>
          <a:p>
            <a:pPr lvl="2" eaLnBrk="1" hangingPunct="1">
              <a:lnSpc>
                <a:spcPct val="105000"/>
              </a:lnSpc>
              <a:defRPr/>
            </a:pPr>
            <a:r>
              <a:rPr lang="zh-CN" altLang="en-US" dirty="0">
                <a:ea typeface="宋体" pitchFamily="2" charset="-122"/>
              </a:rPr>
              <a:t>由其它厂商自行开发的</a:t>
            </a:r>
            <a:r>
              <a:rPr lang="en-US" altLang="zh-CN" dirty="0">
                <a:ea typeface="宋体" pitchFamily="2" charset="-122"/>
              </a:rPr>
              <a:t>C</a:t>
            </a:r>
            <a:r>
              <a:rPr lang="zh-CN" altLang="en-US" dirty="0">
                <a:ea typeface="宋体" pitchFamily="2" charset="-122"/>
              </a:rPr>
              <a:t>语言函数库</a:t>
            </a:r>
          </a:p>
          <a:p>
            <a:pPr lvl="2" eaLnBrk="1" hangingPunct="1">
              <a:lnSpc>
                <a:spcPct val="105000"/>
              </a:lnSpc>
              <a:defRPr/>
            </a:pPr>
            <a:r>
              <a:rPr lang="zh-CN" altLang="en-US" dirty="0">
                <a:ea typeface="宋体" pitchFamily="2" charset="-122"/>
              </a:rPr>
              <a:t>不在标准范围内，能扩充</a:t>
            </a:r>
            <a:r>
              <a:rPr lang="en-US" altLang="zh-CN" dirty="0">
                <a:ea typeface="宋体" pitchFamily="2" charset="-122"/>
              </a:rPr>
              <a:t>C</a:t>
            </a:r>
            <a:r>
              <a:rPr lang="zh-CN" altLang="en-US" dirty="0">
                <a:ea typeface="宋体" pitchFamily="2" charset="-122"/>
              </a:rPr>
              <a:t>语言的功能（图形、网络、数据库等）</a:t>
            </a:r>
          </a:p>
          <a:p>
            <a:pPr eaLnBrk="1" hangingPunct="1">
              <a:lnSpc>
                <a:spcPct val="105000"/>
              </a:lnSpc>
              <a:defRPr/>
            </a:pPr>
            <a:r>
              <a:rPr lang="zh-CN" altLang="en-US" sz="3200" dirty="0">
                <a:latin typeface="华文仿宋" pitchFamily="2" charset="-122"/>
                <a:ea typeface="华文仿宋" pitchFamily="2" charset="-122"/>
              </a:rPr>
              <a:t>自定义函数</a:t>
            </a:r>
          </a:p>
          <a:p>
            <a:pPr lvl="1" eaLnBrk="1" hangingPunct="1">
              <a:lnSpc>
                <a:spcPct val="105000"/>
              </a:lnSpc>
              <a:defRPr/>
            </a:pPr>
            <a:r>
              <a:rPr lang="zh-CN" altLang="en-US" sz="2800" dirty="0">
                <a:latin typeface="华文仿宋" pitchFamily="2" charset="-122"/>
                <a:ea typeface="华文仿宋" pitchFamily="2" charset="-122"/>
              </a:rPr>
              <a:t>自己定义的函数</a:t>
            </a:r>
          </a:p>
          <a:p>
            <a:pPr lvl="2" eaLnBrk="1" hangingPunct="1">
              <a:lnSpc>
                <a:spcPct val="105000"/>
              </a:lnSpc>
              <a:defRPr/>
            </a:pPr>
            <a:r>
              <a:rPr lang="zh-CN" altLang="en-US" dirty="0">
                <a:ea typeface="宋体" pitchFamily="2" charset="-122"/>
              </a:rPr>
              <a:t>包装后，也可成为函数库，供别人使用</a:t>
            </a:r>
            <a:endParaRPr lang="en-US" altLang="zh-CN"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p:cTn id="7" dur="500" fill="hold"/>
                                        <p:tgtEl>
                                          <p:spTgt spid="1802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022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022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80227">
                                            <p:txEl>
                                              <p:pRg st="7" end="7"/>
                                            </p:txEl>
                                          </p:spTgt>
                                        </p:tgtEl>
                                        <p:attrNameLst>
                                          <p:attrName>style.visibility</p:attrName>
                                        </p:attrNameLst>
                                      </p:cBhvr>
                                      <p:to>
                                        <p:strVal val="visible"/>
                                      </p:to>
                                    </p:set>
                                    <p:anim calcmode="lin" valueType="num">
                                      <p:cBhvr>
                                        <p:cTn id="14" dur="500" fill="hold"/>
                                        <p:tgtEl>
                                          <p:spTgt spid="180227">
                                            <p:txEl>
                                              <p:pRg st="7" end="7"/>
                                            </p:txEl>
                                          </p:spTgt>
                                        </p:tgtEl>
                                        <p:attrNameLst>
                                          <p:attrName>ppt_w</p:attrName>
                                        </p:attrNameLst>
                                      </p:cBhvr>
                                      <p:tavLst>
                                        <p:tav tm="0">
                                          <p:val>
                                            <p:fltVal val="0"/>
                                          </p:val>
                                        </p:tav>
                                        <p:tav tm="100000">
                                          <p:val>
                                            <p:strVal val="#ppt_w"/>
                                          </p:val>
                                        </p:tav>
                                      </p:tavLst>
                                    </p:anim>
                                    <p:anim calcmode="lin" valueType="num">
                                      <p:cBhvr>
                                        <p:cTn id="15" dur="500" fill="hold"/>
                                        <p:tgtEl>
                                          <p:spTgt spid="180227">
                                            <p:txEl>
                                              <p:pRg st="7" end="7"/>
                                            </p:txEl>
                                          </p:spTgt>
                                        </p:tgtEl>
                                        <p:attrNameLst>
                                          <p:attrName>ppt_h</p:attrName>
                                        </p:attrNameLst>
                                      </p:cBhvr>
                                      <p:tavLst>
                                        <p:tav tm="0">
                                          <p:val>
                                            <p:fltVal val="0"/>
                                          </p:val>
                                        </p:tav>
                                        <p:tav tm="100000">
                                          <p:val>
                                            <p:strVal val="#ppt_h"/>
                                          </p:val>
                                        </p:tav>
                                      </p:tavLst>
                                    </p:anim>
                                    <p:animEffect transition="in" filter="fade">
                                      <p:cBhvr>
                                        <p:cTn id="16" dur="500"/>
                                        <p:tgtEl>
                                          <p:spTgt spid="180227">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180227">
                                            <p:txEl>
                                              <p:pRg st="1" end="1"/>
                                            </p:txEl>
                                          </p:spTgt>
                                        </p:tgtEl>
                                        <p:attrNameLst>
                                          <p:attrName>style.visibility</p:attrName>
                                        </p:attrNameLst>
                                      </p:cBhvr>
                                      <p:to>
                                        <p:strVal val="visible"/>
                                      </p:to>
                                    </p:set>
                                    <p:anim calcmode="lin" valueType="num">
                                      <p:cBhvr>
                                        <p:cTn id="21" dur="500" fill="hold"/>
                                        <p:tgtEl>
                                          <p:spTgt spid="180227">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180227">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180227">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180227">
                                            <p:txEl>
                                              <p:pRg st="4" end="4"/>
                                            </p:txEl>
                                          </p:spTgt>
                                        </p:tgtEl>
                                        <p:attrNameLst>
                                          <p:attrName>style.visibility</p:attrName>
                                        </p:attrNameLst>
                                      </p:cBhvr>
                                      <p:to>
                                        <p:strVal val="visible"/>
                                      </p:to>
                                    </p:set>
                                    <p:anim calcmode="lin" valueType="num">
                                      <p:cBhvr>
                                        <p:cTn id="28" dur="500" fill="hold"/>
                                        <p:tgtEl>
                                          <p:spTgt spid="18022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8022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80227">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180227">
                                            <p:txEl>
                                              <p:pRg st="2" end="2"/>
                                            </p:txEl>
                                          </p:spTgt>
                                        </p:tgtEl>
                                        <p:attrNameLst>
                                          <p:attrName>style.visibility</p:attrName>
                                        </p:attrNameLst>
                                      </p:cBhvr>
                                      <p:to>
                                        <p:strVal val="visible"/>
                                      </p:to>
                                    </p:set>
                                    <p:anim calcmode="lin" valueType="num">
                                      <p:cBhvr>
                                        <p:cTn id="35" dur="500" fill="hold"/>
                                        <p:tgtEl>
                                          <p:spTgt spid="180227">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180227">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180227">
                                            <p:txEl>
                                              <p:pRg st="2" end="2"/>
                                            </p:txEl>
                                          </p:spTgt>
                                        </p:tgtEl>
                                      </p:cBhvr>
                                    </p:animEffect>
                                  </p:childTnLst>
                                </p:cTn>
                              </p:par>
                              <p:par>
                                <p:cTn id="38" presetID="53" presetClass="entr" presetSubtype="0" fill="hold" nodeType="withEffect">
                                  <p:stCondLst>
                                    <p:cond delay="0"/>
                                  </p:stCondLst>
                                  <p:childTnLst>
                                    <p:set>
                                      <p:cBhvr>
                                        <p:cTn id="39" dur="1" fill="hold">
                                          <p:stCondLst>
                                            <p:cond delay="0"/>
                                          </p:stCondLst>
                                        </p:cTn>
                                        <p:tgtEl>
                                          <p:spTgt spid="180227">
                                            <p:txEl>
                                              <p:pRg st="3" end="3"/>
                                            </p:txEl>
                                          </p:spTgt>
                                        </p:tgtEl>
                                        <p:attrNameLst>
                                          <p:attrName>style.visibility</p:attrName>
                                        </p:attrNameLst>
                                      </p:cBhvr>
                                      <p:to>
                                        <p:strVal val="visible"/>
                                      </p:to>
                                    </p:set>
                                    <p:anim calcmode="lin" valueType="num">
                                      <p:cBhvr>
                                        <p:cTn id="40" dur="500" fill="hold"/>
                                        <p:tgtEl>
                                          <p:spTgt spid="180227">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180227">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180227">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0" fill="hold" nodeType="clickEffect">
                                  <p:stCondLst>
                                    <p:cond delay="0"/>
                                  </p:stCondLst>
                                  <p:childTnLst>
                                    <p:set>
                                      <p:cBhvr>
                                        <p:cTn id="46" dur="1" fill="hold">
                                          <p:stCondLst>
                                            <p:cond delay="0"/>
                                          </p:stCondLst>
                                        </p:cTn>
                                        <p:tgtEl>
                                          <p:spTgt spid="180227">
                                            <p:txEl>
                                              <p:pRg st="5" end="5"/>
                                            </p:txEl>
                                          </p:spTgt>
                                        </p:tgtEl>
                                        <p:attrNameLst>
                                          <p:attrName>style.visibility</p:attrName>
                                        </p:attrNameLst>
                                      </p:cBhvr>
                                      <p:to>
                                        <p:strVal val="visible"/>
                                      </p:to>
                                    </p:set>
                                    <p:anim calcmode="lin" valueType="num">
                                      <p:cBhvr>
                                        <p:cTn id="47" dur="500" fill="hold"/>
                                        <p:tgtEl>
                                          <p:spTgt spid="180227">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80227">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80227">
                                            <p:txEl>
                                              <p:pRg st="5" end="5"/>
                                            </p:txEl>
                                          </p:spTgt>
                                        </p:tgtEl>
                                      </p:cBhvr>
                                    </p:animEffect>
                                  </p:childTnLst>
                                </p:cTn>
                              </p:par>
                              <p:par>
                                <p:cTn id="50" presetID="53" presetClass="entr" presetSubtype="0" fill="hold" nodeType="withEffect">
                                  <p:stCondLst>
                                    <p:cond delay="0"/>
                                  </p:stCondLst>
                                  <p:childTnLst>
                                    <p:set>
                                      <p:cBhvr>
                                        <p:cTn id="51" dur="1" fill="hold">
                                          <p:stCondLst>
                                            <p:cond delay="0"/>
                                          </p:stCondLst>
                                        </p:cTn>
                                        <p:tgtEl>
                                          <p:spTgt spid="180227">
                                            <p:txEl>
                                              <p:pRg st="6" end="6"/>
                                            </p:txEl>
                                          </p:spTgt>
                                        </p:tgtEl>
                                        <p:attrNameLst>
                                          <p:attrName>style.visibility</p:attrName>
                                        </p:attrNameLst>
                                      </p:cBhvr>
                                      <p:to>
                                        <p:strVal val="visible"/>
                                      </p:to>
                                    </p:set>
                                    <p:anim calcmode="lin" valueType="num">
                                      <p:cBhvr>
                                        <p:cTn id="52" dur="500" fill="hold"/>
                                        <p:tgtEl>
                                          <p:spTgt spid="180227">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180227">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180227">
                                            <p:txEl>
                                              <p:pRg st="6" end="6"/>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0" fill="hold" nodeType="clickEffect">
                                  <p:stCondLst>
                                    <p:cond delay="0"/>
                                  </p:stCondLst>
                                  <p:childTnLst>
                                    <p:set>
                                      <p:cBhvr>
                                        <p:cTn id="58" dur="1" fill="hold">
                                          <p:stCondLst>
                                            <p:cond delay="0"/>
                                          </p:stCondLst>
                                        </p:cTn>
                                        <p:tgtEl>
                                          <p:spTgt spid="180227">
                                            <p:txEl>
                                              <p:pRg st="8" end="8"/>
                                            </p:txEl>
                                          </p:spTgt>
                                        </p:tgtEl>
                                        <p:attrNameLst>
                                          <p:attrName>style.visibility</p:attrName>
                                        </p:attrNameLst>
                                      </p:cBhvr>
                                      <p:to>
                                        <p:strVal val="visible"/>
                                      </p:to>
                                    </p:set>
                                    <p:anim calcmode="lin" valueType="num">
                                      <p:cBhvr>
                                        <p:cTn id="59" dur="500" fill="hold"/>
                                        <p:tgtEl>
                                          <p:spTgt spid="180227">
                                            <p:txEl>
                                              <p:pRg st="8" end="8"/>
                                            </p:txEl>
                                          </p:spTgt>
                                        </p:tgtEl>
                                        <p:attrNameLst>
                                          <p:attrName>ppt_w</p:attrName>
                                        </p:attrNameLst>
                                      </p:cBhvr>
                                      <p:tavLst>
                                        <p:tav tm="0">
                                          <p:val>
                                            <p:fltVal val="0"/>
                                          </p:val>
                                        </p:tav>
                                        <p:tav tm="100000">
                                          <p:val>
                                            <p:strVal val="#ppt_w"/>
                                          </p:val>
                                        </p:tav>
                                      </p:tavLst>
                                    </p:anim>
                                    <p:anim calcmode="lin" valueType="num">
                                      <p:cBhvr>
                                        <p:cTn id="60" dur="500" fill="hold"/>
                                        <p:tgtEl>
                                          <p:spTgt spid="180227">
                                            <p:txEl>
                                              <p:pRg st="8" end="8"/>
                                            </p:txEl>
                                          </p:spTgt>
                                        </p:tgtEl>
                                        <p:attrNameLst>
                                          <p:attrName>ppt_h</p:attrName>
                                        </p:attrNameLst>
                                      </p:cBhvr>
                                      <p:tavLst>
                                        <p:tav tm="0">
                                          <p:val>
                                            <p:fltVal val="0"/>
                                          </p:val>
                                        </p:tav>
                                        <p:tav tm="100000">
                                          <p:val>
                                            <p:strVal val="#ppt_h"/>
                                          </p:val>
                                        </p:tav>
                                      </p:tavLst>
                                    </p:anim>
                                    <p:animEffect transition="in" filter="fade">
                                      <p:cBhvr>
                                        <p:cTn id="61" dur="500"/>
                                        <p:tgtEl>
                                          <p:spTgt spid="180227">
                                            <p:txEl>
                                              <p:pRg st="8" end="8"/>
                                            </p:txEl>
                                          </p:spTgt>
                                        </p:tgtEl>
                                      </p:cBhvr>
                                    </p:animEffect>
                                  </p:childTnLst>
                                </p:cTn>
                              </p:par>
                              <p:par>
                                <p:cTn id="62" presetID="53" presetClass="entr" presetSubtype="0" fill="hold" nodeType="withEffect">
                                  <p:stCondLst>
                                    <p:cond delay="0"/>
                                  </p:stCondLst>
                                  <p:childTnLst>
                                    <p:set>
                                      <p:cBhvr>
                                        <p:cTn id="63" dur="1" fill="hold">
                                          <p:stCondLst>
                                            <p:cond delay="0"/>
                                          </p:stCondLst>
                                        </p:cTn>
                                        <p:tgtEl>
                                          <p:spTgt spid="180227">
                                            <p:txEl>
                                              <p:pRg st="9" end="9"/>
                                            </p:txEl>
                                          </p:spTgt>
                                        </p:tgtEl>
                                        <p:attrNameLst>
                                          <p:attrName>style.visibility</p:attrName>
                                        </p:attrNameLst>
                                      </p:cBhvr>
                                      <p:to>
                                        <p:strVal val="visible"/>
                                      </p:to>
                                    </p:set>
                                    <p:anim calcmode="lin" valueType="num">
                                      <p:cBhvr>
                                        <p:cTn id="64" dur="500" fill="hold"/>
                                        <p:tgtEl>
                                          <p:spTgt spid="180227">
                                            <p:txEl>
                                              <p:pRg st="9" end="9"/>
                                            </p:txEl>
                                          </p:spTgt>
                                        </p:tgtEl>
                                        <p:attrNameLst>
                                          <p:attrName>ppt_w</p:attrName>
                                        </p:attrNameLst>
                                      </p:cBhvr>
                                      <p:tavLst>
                                        <p:tav tm="0">
                                          <p:val>
                                            <p:fltVal val="0"/>
                                          </p:val>
                                        </p:tav>
                                        <p:tav tm="100000">
                                          <p:val>
                                            <p:strVal val="#ppt_w"/>
                                          </p:val>
                                        </p:tav>
                                      </p:tavLst>
                                    </p:anim>
                                    <p:anim calcmode="lin" valueType="num">
                                      <p:cBhvr>
                                        <p:cTn id="65" dur="500" fill="hold"/>
                                        <p:tgtEl>
                                          <p:spTgt spid="180227">
                                            <p:txEl>
                                              <p:pRg st="9" end="9"/>
                                            </p:txEl>
                                          </p:spTgt>
                                        </p:tgtEl>
                                        <p:attrNameLst>
                                          <p:attrName>ppt_h</p:attrName>
                                        </p:attrNameLst>
                                      </p:cBhvr>
                                      <p:tavLst>
                                        <p:tav tm="0">
                                          <p:val>
                                            <p:fltVal val="0"/>
                                          </p:val>
                                        </p:tav>
                                        <p:tav tm="100000">
                                          <p:val>
                                            <p:strVal val="#ppt_h"/>
                                          </p:val>
                                        </p:tav>
                                      </p:tavLst>
                                    </p:anim>
                                    <p:animEffect transition="in" filter="fade">
                                      <p:cBhvr>
                                        <p:cTn id="66" dur="500"/>
                                        <p:tgtEl>
                                          <p:spTgt spid="1802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DCC19699-4999-4645-BD48-4AB20BE10CE4}"/>
              </a:ext>
            </a:extLst>
          </p:cNvPr>
          <p:cNvSpPr>
            <a:spLocks noGrp="1" noChangeArrowheads="1"/>
          </p:cNvSpPr>
          <p:nvPr>
            <p:ph type="title" idx="4294967295"/>
          </p:nvPr>
        </p:nvSpPr>
        <p:spPr>
          <a:xfrm>
            <a:off x="1982789" y="620714"/>
            <a:ext cx="8643937" cy="839787"/>
          </a:xfrm>
        </p:spPr>
        <p:txBody>
          <a:bodyPr/>
          <a:lstStyle/>
          <a:p>
            <a:pPr>
              <a:defRPr/>
            </a:pPr>
            <a:r>
              <a:rPr lang="zh-CN" altLang="en-US"/>
              <a:t>函数定义（</a:t>
            </a:r>
            <a:r>
              <a:rPr lang="en-US" altLang="zh-CN"/>
              <a:t>Function definition</a:t>
            </a:r>
            <a:r>
              <a:rPr lang="zh-CN" altLang="en-US"/>
              <a:t>）</a:t>
            </a:r>
            <a:endParaRPr lang="en-US" altLang="zh-CN"/>
          </a:p>
        </p:txBody>
      </p:sp>
      <p:sp>
        <p:nvSpPr>
          <p:cNvPr id="156675" name="Rectangle 3">
            <a:extLst>
              <a:ext uri="{FF2B5EF4-FFF2-40B4-BE49-F238E27FC236}">
                <a16:creationId xmlns:a16="http://schemas.microsoft.com/office/drawing/2014/main" id="{3309739D-8C31-4832-8C9B-58FAE917DE5A}"/>
              </a:ext>
            </a:extLst>
          </p:cNvPr>
          <p:cNvSpPr>
            <a:spLocks noGrp="1" noChangeArrowheads="1"/>
          </p:cNvSpPr>
          <p:nvPr>
            <p:ph type="body" idx="4294967295"/>
          </p:nvPr>
        </p:nvSpPr>
        <p:spPr>
          <a:xfrm>
            <a:off x="2424114" y="3281364"/>
            <a:ext cx="8243887" cy="3387725"/>
          </a:xfrm>
        </p:spPr>
        <p:txBody>
          <a:bodyPr/>
          <a:lstStyle/>
          <a:p>
            <a:pPr marL="0" indent="0">
              <a:buNone/>
              <a:defRPr/>
            </a:pPr>
            <a:r>
              <a:rPr lang="zh-CN" altLang="en-US" sz="3200" dirty="0">
                <a:solidFill>
                  <a:srgbClr val="000000"/>
                </a:solidFill>
                <a:latin typeface="华文仿宋" pitchFamily="2" charset="-122"/>
                <a:ea typeface="华文仿宋" pitchFamily="2" charset="-122"/>
              </a:rPr>
              <a:t>类型  函数名</a:t>
            </a:r>
            <a:r>
              <a:rPr lang="en-US" altLang="zh-CN" sz="3200" dirty="0">
                <a:solidFill>
                  <a:srgbClr val="000000"/>
                </a:solidFill>
                <a:latin typeface="华文仿宋" pitchFamily="2" charset="-122"/>
                <a:ea typeface="华文仿宋" pitchFamily="2" charset="-122"/>
              </a:rPr>
              <a:t>(</a:t>
            </a:r>
            <a:r>
              <a:rPr lang="zh-CN" altLang="en-US" sz="3200" dirty="0">
                <a:solidFill>
                  <a:srgbClr val="000000"/>
                </a:solidFill>
                <a:latin typeface="华文仿宋" pitchFamily="2" charset="-122"/>
                <a:ea typeface="华文仿宋" pitchFamily="2" charset="-122"/>
              </a:rPr>
              <a:t>类型 参数</a:t>
            </a:r>
            <a:r>
              <a:rPr lang="en-US" altLang="zh-CN" sz="3200" dirty="0">
                <a:solidFill>
                  <a:srgbClr val="000000"/>
                </a:solidFill>
                <a:latin typeface="华文仿宋" pitchFamily="2" charset="-122"/>
                <a:ea typeface="华文仿宋" pitchFamily="2" charset="-122"/>
              </a:rPr>
              <a:t>1,  </a:t>
            </a:r>
            <a:r>
              <a:rPr lang="zh-CN" altLang="en-US" sz="3200" dirty="0">
                <a:solidFill>
                  <a:srgbClr val="000000"/>
                </a:solidFill>
                <a:latin typeface="华文仿宋" pitchFamily="2" charset="-122"/>
                <a:ea typeface="华文仿宋" pitchFamily="2" charset="-122"/>
              </a:rPr>
              <a:t>类型 参数</a:t>
            </a:r>
            <a:r>
              <a:rPr lang="en-US" altLang="zh-CN" sz="3200" dirty="0">
                <a:solidFill>
                  <a:srgbClr val="000000"/>
                </a:solidFill>
                <a:latin typeface="华文仿宋" pitchFamily="2" charset="-122"/>
                <a:ea typeface="华文仿宋" pitchFamily="2" charset="-122"/>
              </a:rPr>
              <a:t>2, ……)</a:t>
            </a:r>
            <a:br>
              <a:rPr lang="en-US" altLang="zh-CN" sz="3200" dirty="0">
                <a:solidFill>
                  <a:srgbClr val="000000"/>
                </a:solidFill>
                <a:latin typeface="华文仿宋" pitchFamily="2" charset="-122"/>
                <a:ea typeface="华文仿宋" pitchFamily="2" charset="-122"/>
              </a:rPr>
            </a:br>
            <a:r>
              <a:rPr lang="en-US" altLang="zh-CN" dirty="0">
                <a:solidFill>
                  <a:srgbClr val="000000"/>
                </a:solidFill>
              </a:rPr>
              <a:t>{</a:t>
            </a:r>
            <a:br>
              <a:rPr lang="en-US" altLang="zh-CN" dirty="0">
                <a:solidFill>
                  <a:srgbClr val="000000"/>
                </a:solidFill>
              </a:rPr>
            </a:br>
            <a:r>
              <a:rPr lang="en-US" altLang="zh-CN" dirty="0">
                <a:solidFill>
                  <a:srgbClr val="000000"/>
                </a:solidFill>
              </a:rPr>
              <a:t>	</a:t>
            </a:r>
            <a:r>
              <a:rPr lang="zh-CN" altLang="en-US" dirty="0"/>
              <a:t>声明语句序列</a:t>
            </a:r>
          </a:p>
          <a:p>
            <a:pPr marL="0" indent="0">
              <a:buNone/>
              <a:defRPr/>
            </a:pPr>
            <a:r>
              <a:rPr lang="zh-CN" altLang="en-US" dirty="0"/>
              <a:t>           可执行语句序列 </a:t>
            </a:r>
            <a:br>
              <a:rPr lang="en-US" altLang="zh-CN" dirty="0">
                <a:solidFill>
                  <a:srgbClr val="000000"/>
                </a:solidFill>
              </a:rPr>
            </a:br>
            <a:r>
              <a:rPr lang="en-US" altLang="zh-CN" dirty="0">
                <a:solidFill>
                  <a:srgbClr val="000000"/>
                </a:solidFill>
              </a:rPr>
              <a:t>	</a:t>
            </a:r>
            <a:r>
              <a:rPr lang="en-US" altLang="zh-CN" i="1" dirty="0">
                <a:solidFill>
                  <a:srgbClr val="880000"/>
                </a:solidFill>
              </a:rPr>
              <a:t>return</a:t>
            </a:r>
            <a:r>
              <a:rPr lang="en-US" altLang="zh-CN" dirty="0">
                <a:solidFill>
                  <a:srgbClr val="000000"/>
                </a:solidFill>
              </a:rPr>
              <a:t> </a:t>
            </a:r>
            <a:r>
              <a:rPr lang="zh-CN" altLang="en-US" dirty="0">
                <a:solidFill>
                  <a:srgbClr val="000000"/>
                </a:solidFill>
              </a:rPr>
              <a:t>表达式</a:t>
            </a:r>
            <a:r>
              <a:rPr lang="en-US" altLang="zh-CN" dirty="0">
                <a:solidFill>
                  <a:srgbClr val="000000"/>
                </a:solidFill>
              </a:rPr>
              <a:t>;</a:t>
            </a:r>
            <a:br>
              <a:rPr lang="en-US" altLang="zh-CN" dirty="0">
                <a:solidFill>
                  <a:srgbClr val="000000"/>
                </a:solidFill>
              </a:rPr>
            </a:br>
            <a:r>
              <a:rPr lang="en-US" altLang="zh-CN" dirty="0">
                <a:solidFill>
                  <a:srgbClr val="000000"/>
                </a:solidFill>
              </a:rPr>
              <a:t>}</a:t>
            </a:r>
          </a:p>
        </p:txBody>
      </p:sp>
      <p:sp>
        <p:nvSpPr>
          <p:cNvPr id="156676" name="AutoShape 4">
            <a:extLst>
              <a:ext uri="{FF2B5EF4-FFF2-40B4-BE49-F238E27FC236}">
                <a16:creationId xmlns:a16="http://schemas.microsoft.com/office/drawing/2014/main" id="{246098EE-58A7-44B1-A18C-0600977B551E}"/>
              </a:ext>
            </a:extLst>
          </p:cNvPr>
          <p:cNvSpPr>
            <a:spLocks noChangeArrowheads="1"/>
          </p:cNvSpPr>
          <p:nvPr/>
        </p:nvSpPr>
        <p:spPr bwMode="auto">
          <a:xfrm>
            <a:off x="2024063" y="1844675"/>
            <a:ext cx="1770062" cy="1081088"/>
          </a:xfrm>
          <a:prstGeom prst="wedgeEllipseCallout">
            <a:avLst>
              <a:gd name="adj1" fmla="val -3949"/>
              <a:gd name="adj2" fmla="val 75843"/>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solidFill>
                  <a:schemeClr val="tx1"/>
                </a:solidFill>
                <a:ea typeface="宋体" panose="02010600030101010101" pitchFamily="2" charset="-122"/>
              </a:rPr>
              <a:t>返回值类型</a:t>
            </a:r>
            <a:endParaRPr lang="en-US" altLang="zh-CN" sz="2400">
              <a:solidFill>
                <a:schemeClr val="tx1"/>
              </a:solidFill>
              <a:ea typeface="宋体" panose="02010600030101010101" pitchFamily="2" charset="-122"/>
            </a:endParaRPr>
          </a:p>
        </p:txBody>
      </p:sp>
      <p:sp>
        <p:nvSpPr>
          <p:cNvPr id="156677" name="AutoShape 5">
            <a:extLst>
              <a:ext uri="{FF2B5EF4-FFF2-40B4-BE49-F238E27FC236}">
                <a16:creationId xmlns:a16="http://schemas.microsoft.com/office/drawing/2014/main" id="{74B88641-B112-40D3-BEBA-5A5ADDD91D68}"/>
              </a:ext>
            </a:extLst>
          </p:cNvPr>
          <p:cNvSpPr>
            <a:spLocks noChangeArrowheads="1"/>
          </p:cNvSpPr>
          <p:nvPr/>
        </p:nvSpPr>
        <p:spPr bwMode="auto">
          <a:xfrm>
            <a:off x="3938588" y="1773238"/>
            <a:ext cx="3300412" cy="1008062"/>
          </a:xfrm>
          <a:prstGeom prst="wedgeEllipseCallout">
            <a:avLst>
              <a:gd name="adj1" fmla="val -39981"/>
              <a:gd name="adj2" fmla="val 106380"/>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ea typeface="宋体" panose="02010600030101010101" pitchFamily="2" charset="-122"/>
              </a:rPr>
              <a:t>函数名</a:t>
            </a:r>
            <a:r>
              <a:rPr lang="zh-CN" altLang="en-US" sz="2400">
                <a:solidFill>
                  <a:schemeClr val="tx1"/>
                </a:solidFill>
                <a:ea typeface="宋体" panose="02010600030101010101" pitchFamily="2" charset="-122"/>
              </a:rPr>
              <a:t>标识符，</a:t>
            </a:r>
            <a:r>
              <a:rPr lang="zh-CN" altLang="en-US" sz="2400">
                <a:ea typeface="宋体" panose="02010600030101010101" pitchFamily="2" charset="-122"/>
              </a:rPr>
              <a:t>说明运算规则</a:t>
            </a:r>
            <a:endParaRPr lang="en-US" altLang="zh-CN" sz="2400">
              <a:ea typeface="宋体" panose="02010600030101010101" pitchFamily="2" charset="-122"/>
            </a:endParaRPr>
          </a:p>
        </p:txBody>
      </p:sp>
      <p:sp>
        <p:nvSpPr>
          <p:cNvPr id="156678" name="AutoShape 6">
            <a:extLst>
              <a:ext uri="{FF2B5EF4-FFF2-40B4-BE49-F238E27FC236}">
                <a16:creationId xmlns:a16="http://schemas.microsoft.com/office/drawing/2014/main" id="{F9D04C42-A14D-42F9-8C8C-115B459A86D8}"/>
              </a:ext>
            </a:extLst>
          </p:cNvPr>
          <p:cNvSpPr>
            <a:spLocks noChangeArrowheads="1"/>
          </p:cNvSpPr>
          <p:nvPr/>
        </p:nvSpPr>
        <p:spPr bwMode="auto">
          <a:xfrm>
            <a:off x="7502525" y="1700213"/>
            <a:ext cx="3022600" cy="1008062"/>
          </a:xfrm>
          <a:prstGeom prst="wedgeEllipseCallout">
            <a:avLst>
              <a:gd name="adj1" fmla="val -32407"/>
              <a:gd name="adj2" fmla="val 73148"/>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solidFill>
                  <a:schemeClr val="tx1"/>
                </a:solidFill>
                <a:ea typeface="宋体" panose="02010600030101010101" pitchFamily="2" charset="-122"/>
              </a:rPr>
              <a:t>参数表</a:t>
            </a:r>
            <a:r>
              <a:rPr lang="zh-CN" altLang="en-US" sz="2400">
                <a:ea typeface="宋体" panose="02010600030101010101" pitchFamily="2" charset="-122"/>
              </a:rPr>
              <a:t>相当于运算的操作数</a:t>
            </a:r>
          </a:p>
        </p:txBody>
      </p:sp>
      <p:sp>
        <p:nvSpPr>
          <p:cNvPr id="156679" name="AutoShape 7">
            <a:extLst>
              <a:ext uri="{FF2B5EF4-FFF2-40B4-BE49-F238E27FC236}">
                <a16:creationId xmlns:a16="http://schemas.microsoft.com/office/drawing/2014/main" id="{00ED3F29-6246-4AFB-AAF1-5FF134058782}"/>
              </a:ext>
            </a:extLst>
          </p:cNvPr>
          <p:cNvSpPr>
            <a:spLocks/>
          </p:cNvSpPr>
          <p:nvPr/>
        </p:nvSpPr>
        <p:spPr bwMode="auto">
          <a:xfrm rot="16200000">
            <a:off x="7250114" y="561976"/>
            <a:ext cx="504825" cy="4968875"/>
          </a:xfrm>
          <a:prstGeom prst="rightBrace">
            <a:avLst>
              <a:gd name="adj1" fmla="val 82023"/>
              <a:gd name="adj2" fmla="val 50000"/>
            </a:avLst>
          </a:prstGeom>
          <a:noFill/>
          <a:ln w="28575">
            <a:solidFill>
              <a:schemeClr val="tx1"/>
            </a:solidFill>
            <a:round/>
            <a:headEnd type="none" w="sm" len="sm"/>
            <a:tailEnd type="none" w="sm" len="sm"/>
          </a:ln>
        </p:spPr>
        <p:txBody>
          <a:bodyPr vert="eaVert" wrap="none" anchor="ctr"/>
          <a:lstStyle/>
          <a:p>
            <a:pPr algn="ctr">
              <a:defRPr/>
            </a:pPr>
            <a:endParaRPr lang="zh-CN" altLang="en-US" b="1">
              <a:effectLst>
                <a:outerShdw blurRad="38100" dist="38100" dir="2700000" algn="tl">
                  <a:srgbClr val="000000">
                    <a:alpha val="43137"/>
                  </a:srgbClr>
                </a:outerShdw>
              </a:effectLst>
              <a:ea typeface="宋体" pitchFamily="2" charset="-122"/>
            </a:endParaRPr>
          </a:p>
        </p:txBody>
      </p:sp>
      <p:sp>
        <p:nvSpPr>
          <p:cNvPr id="156680" name="AutoShape 8">
            <a:extLst>
              <a:ext uri="{FF2B5EF4-FFF2-40B4-BE49-F238E27FC236}">
                <a16:creationId xmlns:a16="http://schemas.microsoft.com/office/drawing/2014/main" id="{59FDF9DD-4E90-4DDB-921C-694B3C81918C}"/>
              </a:ext>
            </a:extLst>
          </p:cNvPr>
          <p:cNvSpPr>
            <a:spLocks noChangeArrowheads="1"/>
          </p:cNvSpPr>
          <p:nvPr/>
        </p:nvSpPr>
        <p:spPr bwMode="auto">
          <a:xfrm>
            <a:off x="5951538" y="5805488"/>
            <a:ext cx="3313112" cy="792162"/>
          </a:xfrm>
          <a:prstGeom prst="wedgeEllipseCallout">
            <a:avLst>
              <a:gd name="adj1" fmla="val -66435"/>
              <a:gd name="adj2" fmla="val -91685"/>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solidFill>
                  <a:schemeClr val="tx1"/>
                </a:solidFill>
                <a:ea typeface="宋体" panose="02010600030101010101" pitchFamily="2" charset="-122"/>
              </a:rPr>
              <a:t>返回</a:t>
            </a:r>
            <a:r>
              <a:rPr lang="zh-CN" altLang="en-US" sz="2400">
                <a:ea typeface="宋体" panose="02010600030101010101" pitchFamily="2" charset="-122"/>
              </a:rPr>
              <a:t>运算的结果</a:t>
            </a:r>
            <a:endParaRPr lang="en-US" altLang="zh-CN" sz="2400">
              <a:ea typeface="宋体" panose="02010600030101010101" pitchFamily="2" charset="-122"/>
            </a:endParaRPr>
          </a:p>
        </p:txBody>
      </p:sp>
      <p:sp>
        <p:nvSpPr>
          <p:cNvPr id="156681" name="AutoShape 9">
            <a:extLst>
              <a:ext uri="{FF2B5EF4-FFF2-40B4-BE49-F238E27FC236}">
                <a16:creationId xmlns:a16="http://schemas.microsoft.com/office/drawing/2014/main" id="{B417B22B-D059-4A0D-80EB-7A1477C91BBE}"/>
              </a:ext>
            </a:extLst>
          </p:cNvPr>
          <p:cNvSpPr>
            <a:spLocks noChangeArrowheads="1"/>
          </p:cNvSpPr>
          <p:nvPr/>
        </p:nvSpPr>
        <p:spPr bwMode="auto">
          <a:xfrm>
            <a:off x="3287714" y="5876926"/>
            <a:ext cx="2160587" cy="720725"/>
          </a:xfrm>
          <a:prstGeom prst="wedgeEllipseCallout">
            <a:avLst>
              <a:gd name="adj1" fmla="val -28546"/>
              <a:gd name="adj2" fmla="val -103523"/>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solidFill>
                  <a:schemeClr val="tx1"/>
                </a:solidFill>
                <a:ea typeface="宋体" panose="02010600030101010101" pitchFamily="2" charset="-122"/>
              </a:rPr>
              <a:t>函数出口</a:t>
            </a:r>
            <a:endParaRPr lang="en-US" altLang="zh-CN" sz="24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wipe(down)">
                                      <p:cBhvr>
                                        <p:cTn id="7" dur="500"/>
                                        <p:tgtEl>
                                          <p:spTgt spid="156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6677"/>
                                        </p:tgtEl>
                                        <p:attrNameLst>
                                          <p:attrName>style.visibility</p:attrName>
                                        </p:attrNameLst>
                                      </p:cBhvr>
                                      <p:to>
                                        <p:strVal val="visible"/>
                                      </p:to>
                                    </p:set>
                                    <p:animEffect transition="in" filter="wipe(down)">
                                      <p:cBhvr>
                                        <p:cTn id="12" dur="500"/>
                                        <p:tgtEl>
                                          <p:spTgt spid="156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6679"/>
                                        </p:tgtEl>
                                        <p:attrNameLst>
                                          <p:attrName>style.visibility</p:attrName>
                                        </p:attrNameLst>
                                      </p:cBhvr>
                                      <p:to>
                                        <p:strVal val="visible"/>
                                      </p:to>
                                    </p:set>
                                    <p:animEffect transition="in" filter="wipe(down)">
                                      <p:cBhvr>
                                        <p:cTn id="17" dur="500"/>
                                        <p:tgtEl>
                                          <p:spTgt spid="156679"/>
                                        </p:tgtEl>
                                      </p:cBhvr>
                                    </p:animEffect>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56678"/>
                                        </p:tgtEl>
                                        <p:attrNameLst>
                                          <p:attrName>style.visibility</p:attrName>
                                        </p:attrNameLst>
                                      </p:cBhvr>
                                      <p:to>
                                        <p:strVal val="visible"/>
                                      </p:to>
                                    </p:set>
                                    <p:animEffect transition="in" filter="wipe(down)">
                                      <p:cBhvr>
                                        <p:cTn id="21" dur="500"/>
                                        <p:tgtEl>
                                          <p:spTgt spid="1566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6681"/>
                                        </p:tgtEl>
                                        <p:attrNameLst>
                                          <p:attrName>style.visibility</p:attrName>
                                        </p:attrNameLst>
                                      </p:cBhvr>
                                      <p:to>
                                        <p:strVal val="visible"/>
                                      </p:to>
                                    </p:set>
                                    <p:animEffect transition="in" filter="wipe(up)">
                                      <p:cBhvr>
                                        <p:cTn id="26" dur="500"/>
                                        <p:tgtEl>
                                          <p:spTgt spid="1566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6680"/>
                                        </p:tgtEl>
                                        <p:attrNameLst>
                                          <p:attrName>style.visibility</p:attrName>
                                        </p:attrNameLst>
                                      </p:cBhvr>
                                      <p:to>
                                        <p:strVal val="visible"/>
                                      </p:to>
                                    </p:set>
                                    <p:animEffect transition="in" filter="wipe(left)">
                                      <p:cBhvr>
                                        <p:cTn id="31" dur="500"/>
                                        <p:tgtEl>
                                          <p:spTgt spid="156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P spid="156677" grpId="0" animBg="1"/>
      <p:bldP spid="156678" grpId="0" animBg="1"/>
      <p:bldP spid="156679" grpId="0" animBg="1"/>
      <p:bldP spid="156680" grpId="0" animBg="1"/>
      <p:bldP spid="1566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BE9C65FE-2927-48B3-86B1-E4DC5243E396}"/>
              </a:ext>
            </a:extLst>
          </p:cNvPr>
          <p:cNvSpPr>
            <a:spLocks noGrp="1" noChangeArrowheads="1"/>
          </p:cNvSpPr>
          <p:nvPr>
            <p:ph type="title" idx="4294967295"/>
          </p:nvPr>
        </p:nvSpPr>
        <p:spPr>
          <a:xfrm>
            <a:off x="1952626" y="620714"/>
            <a:ext cx="8715375" cy="839787"/>
          </a:xfrm>
        </p:spPr>
        <p:txBody>
          <a:bodyPr/>
          <a:lstStyle/>
          <a:p>
            <a:pPr>
              <a:defRPr/>
            </a:pPr>
            <a:r>
              <a:rPr lang="zh-CN" altLang="en-US"/>
              <a:t>函数定义（</a:t>
            </a:r>
            <a:r>
              <a:rPr lang="en-US" altLang="zh-CN"/>
              <a:t>Function definition</a:t>
            </a:r>
            <a:r>
              <a:rPr lang="zh-CN" altLang="en-US"/>
              <a:t>）</a:t>
            </a:r>
            <a:endParaRPr lang="en-US" altLang="zh-CN"/>
          </a:p>
        </p:txBody>
      </p:sp>
      <p:sp>
        <p:nvSpPr>
          <p:cNvPr id="156675" name="Rectangle 3">
            <a:extLst>
              <a:ext uri="{FF2B5EF4-FFF2-40B4-BE49-F238E27FC236}">
                <a16:creationId xmlns:a16="http://schemas.microsoft.com/office/drawing/2014/main" id="{0AA08255-90A3-423A-8D45-1264876B1863}"/>
              </a:ext>
            </a:extLst>
          </p:cNvPr>
          <p:cNvSpPr>
            <a:spLocks noGrp="1" noChangeArrowheads="1"/>
          </p:cNvSpPr>
          <p:nvPr>
            <p:ph type="body" idx="4294967295"/>
          </p:nvPr>
        </p:nvSpPr>
        <p:spPr>
          <a:xfrm>
            <a:off x="2424114" y="3281364"/>
            <a:ext cx="8243887" cy="3387725"/>
          </a:xfrm>
        </p:spPr>
        <p:txBody>
          <a:bodyPr/>
          <a:lstStyle/>
          <a:p>
            <a:pPr marL="0" indent="0" eaLnBrk="1" hangingPunct="1">
              <a:buNone/>
              <a:defRPr/>
            </a:pPr>
            <a:r>
              <a:rPr lang="zh-CN" altLang="en-US" sz="3200" dirty="0">
                <a:solidFill>
                  <a:srgbClr val="000000"/>
                </a:solidFill>
                <a:latin typeface="华文仿宋" pitchFamily="2" charset="-122"/>
                <a:ea typeface="华文仿宋" pitchFamily="2" charset="-122"/>
              </a:rPr>
              <a:t>类型 函数名</a:t>
            </a:r>
            <a:r>
              <a:rPr lang="en-US" altLang="zh-CN" sz="3200" dirty="0">
                <a:solidFill>
                  <a:srgbClr val="000000"/>
                </a:solidFill>
                <a:latin typeface="华文仿宋" pitchFamily="2" charset="-122"/>
                <a:ea typeface="华文仿宋" pitchFamily="2" charset="-122"/>
              </a:rPr>
              <a:t>(</a:t>
            </a:r>
            <a:r>
              <a:rPr lang="zh-CN" altLang="en-US" sz="3200" dirty="0">
                <a:solidFill>
                  <a:srgbClr val="000000"/>
                </a:solidFill>
                <a:latin typeface="华文仿宋" pitchFamily="2" charset="-122"/>
                <a:ea typeface="华文仿宋" pitchFamily="2" charset="-122"/>
              </a:rPr>
              <a:t>类型 参数</a:t>
            </a:r>
            <a:r>
              <a:rPr lang="en-US" altLang="zh-CN" sz="3200" dirty="0">
                <a:solidFill>
                  <a:srgbClr val="000000"/>
                </a:solidFill>
                <a:latin typeface="华文仿宋" pitchFamily="2" charset="-122"/>
                <a:ea typeface="华文仿宋" pitchFamily="2" charset="-122"/>
              </a:rPr>
              <a:t>1,  </a:t>
            </a:r>
            <a:r>
              <a:rPr lang="zh-CN" altLang="en-US" sz="3200" dirty="0">
                <a:solidFill>
                  <a:srgbClr val="000000"/>
                </a:solidFill>
                <a:latin typeface="华文仿宋" pitchFamily="2" charset="-122"/>
                <a:ea typeface="华文仿宋" pitchFamily="2" charset="-122"/>
              </a:rPr>
              <a:t>类型 参数</a:t>
            </a:r>
            <a:r>
              <a:rPr lang="en-US" altLang="zh-CN" sz="3200" dirty="0">
                <a:solidFill>
                  <a:srgbClr val="000000"/>
                </a:solidFill>
                <a:latin typeface="华文仿宋" pitchFamily="2" charset="-122"/>
                <a:ea typeface="华文仿宋" pitchFamily="2" charset="-122"/>
              </a:rPr>
              <a:t>2, ……)</a:t>
            </a:r>
            <a:br>
              <a:rPr lang="en-US" altLang="zh-CN" sz="3200" dirty="0">
                <a:solidFill>
                  <a:srgbClr val="000000"/>
                </a:solidFill>
                <a:latin typeface="华文仿宋" pitchFamily="2" charset="-122"/>
                <a:ea typeface="华文仿宋" pitchFamily="2" charset="-122"/>
              </a:rPr>
            </a:br>
            <a:r>
              <a:rPr lang="en-US" altLang="zh-CN" dirty="0">
                <a:solidFill>
                  <a:srgbClr val="000000"/>
                </a:solidFill>
              </a:rPr>
              <a:t>{</a:t>
            </a:r>
            <a:br>
              <a:rPr lang="en-US" altLang="zh-CN" dirty="0">
                <a:solidFill>
                  <a:srgbClr val="000000"/>
                </a:solidFill>
              </a:rPr>
            </a:br>
            <a:r>
              <a:rPr lang="en-US" altLang="zh-CN" dirty="0">
                <a:solidFill>
                  <a:srgbClr val="000000"/>
                </a:solidFill>
              </a:rPr>
              <a:t>	</a:t>
            </a:r>
            <a:r>
              <a:rPr lang="zh-CN" altLang="en-US" dirty="0"/>
              <a:t>声明语句序列</a:t>
            </a:r>
          </a:p>
          <a:p>
            <a:pPr marL="0" indent="0">
              <a:buNone/>
              <a:defRPr/>
            </a:pPr>
            <a:r>
              <a:rPr lang="zh-CN" altLang="en-US" dirty="0"/>
              <a:t>           可执行语句序列 </a:t>
            </a:r>
            <a:br>
              <a:rPr lang="en-US" altLang="zh-CN" dirty="0">
                <a:solidFill>
                  <a:srgbClr val="000000"/>
                </a:solidFill>
              </a:rPr>
            </a:br>
            <a:r>
              <a:rPr lang="en-US" altLang="zh-CN" dirty="0">
                <a:solidFill>
                  <a:srgbClr val="000000"/>
                </a:solidFill>
              </a:rPr>
              <a:t>	</a:t>
            </a:r>
            <a:r>
              <a:rPr lang="en-US" altLang="zh-CN" i="1" dirty="0">
                <a:solidFill>
                  <a:srgbClr val="880000"/>
                </a:solidFill>
              </a:rPr>
              <a:t>return</a:t>
            </a:r>
            <a:r>
              <a:rPr lang="en-US" altLang="zh-CN" dirty="0">
                <a:solidFill>
                  <a:srgbClr val="000000"/>
                </a:solidFill>
              </a:rPr>
              <a:t> </a:t>
            </a:r>
            <a:r>
              <a:rPr lang="zh-CN" altLang="en-US" dirty="0">
                <a:solidFill>
                  <a:srgbClr val="000000"/>
                </a:solidFill>
              </a:rPr>
              <a:t>表达式</a:t>
            </a:r>
            <a:r>
              <a:rPr lang="en-US" altLang="zh-CN" dirty="0">
                <a:solidFill>
                  <a:srgbClr val="000000"/>
                </a:solidFill>
              </a:rPr>
              <a:t>;</a:t>
            </a:r>
            <a:br>
              <a:rPr lang="en-US" altLang="zh-CN" dirty="0">
                <a:solidFill>
                  <a:srgbClr val="000000"/>
                </a:solidFill>
              </a:rPr>
            </a:br>
            <a:r>
              <a:rPr lang="en-US" altLang="zh-CN" dirty="0">
                <a:solidFill>
                  <a:srgbClr val="000000"/>
                </a:solidFill>
              </a:rPr>
              <a:t>}</a:t>
            </a:r>
          </a:p>
        </p:txBody>
      </p:sp>
      <p:grpSp>
        <p:nvGrpSpPr>
          <p:cNvPr id="3" name="Group 17">
            <a:extLst>
              <a:ext uri="{FF2B5EF4-FFF2-40B4-BE49-F238E27FC236}">
                <a16:creationId xmlns:a16="http://schemas.microsoft.com/office/drawing/2014/main" id="{03C84FEB-B47C-4FE0-9E94-5BE0ACB3BB99}"/>
              </a:ext>
            </a:extLst>
          </p:cNvPr>
          <p:cNvGrpSpPr>
            <a:grpSpLocks/>
          </p:cNvGrpSpPr>
          <p:nvPr/>
        </p:nvGrpSpPr>
        <p:grpSpPr bwMode="auto">
          <a:xfrm>
            <a:off x="2424113" y="3697288"/>
            <a:ext cx="6718300" cy="2252662"/>
            <a:chOff x="753" y="2329"/>
            <a:chExt cx="4232" cy="1107"/>
          </a:xfrm>
        </p:grpSpPr>
        <p:sp>
          <p:nvSpPr>
            <p:cNvPr id="444427" name="Rectangle 11">
              <a:extLst>
                <a:ext uri="{FF2B5EF4-FFF2-40B4-BE49-F238E27FC236}">
                  <a16:creationId xmlns:a16="http://schemas.microsoft.com/office/drawing/2014/main" id="{56B2D017-2970-4689-81A1-AC2E6A1BBEDA}"/>
                </a:ext>
              </a:extLst>
            </p:cNvPr>
            <p:cNvSpPr>
              <a:spLocks noChangeArrowheads="1"/>
            </p:cNvSpPr>
            <p:nvPr/>
          </p:nvSpPr>
          <p:spPr bwMode="auto">
            <a:xfrm>
              <a:off x="753" y="2329"/>
              <a:ext cx="240" cy="336"/>
            </a:xfrm>
            <a:prstGeom prst="rect">
              <a:avLst/>
            </a:prstGeom>
            <a:noFill/>
            <a:ln w="57150">
              <a:solidFill>
                <a:srgbClr val="FF99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444428" name="Line 12">
              <a:extLst>
                <a:ext uri="{FF2B5EF4-FFF2-40B4-BE49-F238E27FC236}">
                  <a16:creationId xmlns:a16="http://schemas.microsoft.com/office/drawing/2014/main" id="{DDAFCBCD-D47F-46A1-A6C8-859B403C1762}"/>
                </a:ext>
              </a:extLst>
            </p:cNvPr>
            <p:cNvSpPr>
              <a:spLocks noChangeShapeType="1"/>
            </p:cNvSpPr>
            <p:nvPr/>
          </p:nvSpPr>
          <p:spPr bwMode="auto">
            <a:xfrm flipH="1">
              <a:off x="1130" y="2523"/>
              <a:ext cx="1935" cy="5"/>
            </a:xfrm>
            <a:prstGeom prst="line">
              <a:avLst/>
            </a:prstGeom>
            <a:noFill/>
            <a:ln w="57150">
              <a:solidFill>
                <a:srgbClr val="FF9900"/>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a typeface="+mn-ea"/>
              </a:endParaRPr>
            </a:p>
          </p:txBody>
        </p:sp>
        <p:sp>
          <p:nvSpPr>
            <p:cNvPr id="444429" name="Rectangle 13">
              <a:extLst>
                <a:ext uri="{FF2B5EF4-FFF2-40B4-BE49-F238E27FC236}">
                  <a16:creationId xmlns:a16="http://schemas.microsoft.com/office/drawing/2014/main" id="{89A84411-0230-4BC2-85DF-41C6E26A1376}"/>
                </a:ext>
              </a:extLst>
            </p:cNvPr>
            <p:cNvSpPr>
              <a:spLocks noChangeArrowheads="1"/>
            </p:cNvSpPr>
            <p:nvPr/>
          </p:nvSpPr>
          <p:spPr bwMode="auto">
            <a:xfrm>
              <a:off x="767" y="3100"/>
              <a:ext cx="240" cy="336"/>
            </a:xfrm>
            <a:prstGeom prst="rect">
              <a:avLst/>
            </a:prstGeom>
            <a:noFill/>
            <a:ln w="57150">
              <a:solidFill>
                <a:srgbClr val="FF99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444430" name="Line 14">
              <a:extLst>
                <a:ext uri="{FF2B5EF4-FFF2-40B4-BE49-F238E27FC236}">
                  <a16:creationId xmlns:a16="http://schemas.microsoft.com/office/drawing/2014/main" id="{CA2FDBA3-7114-4D60-9E2C-E45BCBB65FFA}"/>
                </a:ext>
              </a:extLst>
            </p:cNvPr>
            <p:cNvSpPr>
              <a:spLocks noChangeShapeType="1"/>
            </p:cNvSpPr>
            <p:nvPr/>
          </p:nvSpPr>
          <p:spPr bwMode="auto">
            <a:xfrm flipH="1">
              <a:off x="1145" y="3300"/>
              <a:ext cx="2928" cy="0"/>
            </a:xfrm>
            <a:prstGeom prst="line">
              <a:avLst/>
            </a:prstGeom>
            <a:noFill/>
            <a:ln w="57150">
              <a:solidFill>
                <a:srgbClr val="FF9900"/>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a typeface="+mn-ea"/>
              </a:endParaRPr>
            </a:p>
          </p:txBody>
        </p:sp>
        <p:sp>
          <p:nvSpPr>
            <p:cNvPr id="444431" name="Line 15">
              <a:extLst>
                <a:ext uri="{FF2B5EF4-FFF2-40B4-BE49-F238E27FC236}">
                  <a16:creationId xmlns:a16="http://schemas.microsoft.com/office/drawing/2014/main" id="{8013C810-635A-4617-AB5B-73701864A707}"/>
                </a:ext>
              </a:extLst>
            </p:cNvPr>
            <p:cNvSpPr>
              <a:spLocks noChangeShapeType="1"/>
            </p:cNvSpPr>
            <p:nvPr/>
          </p:nvSpPr>
          <p:spPr bwMode="auto">
            <a:xfrm>
              <a:off x="4059" y="2795"/>
              <a:ext cx="0" cy="521"/>
            </a:xfrm>
            <a:prstGeom prst="line">
              <a:avLst/>
            </a:prstGeom>
            <a:noFill/>
            <a:ln w="57150">
              <a:solidFill>
                <a:srgbClr val="FF9900"/>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ea typeface="+mn-ea"/>
              </a:endParaRPr>
            </a:p>
          </p:txBody>
        </p:sp>
        <p:sp>
          <p:nvSpPr>
            <p:cNvPr id="22542" name="Text Box 16">
              <a:extLst>
                <a:ext uri="{FF2B5EF4-FFF2-40B4-BE49-F238E27FC236}">
                  <a16:creationId xmlns:a16="http://schemas.microsoft.com/office/drawing/2014/main" id="{448FBA53-9314-4A24-B512-67876694C6D3}"/>
                </a:ext>
              </a:extLst>
            </p:cNvPr>
            <p:cNvSpPr txBox="1">
              <a:spLocks noChangeArrowheads="1"/>
            </p:cNvSpPr>
            <p:nvPr/>
          </p:nvSpPr>
          <p:spPr bwMode="auto">
            <a:xfrm>
              <a:off x="3065" y="2495"/>
              <a:ext cx="1920" cy="2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80000"/>
                </a:lnSpc>
                <a:spcBef>
                  <a:spcPct val="50000"/>
                </a:spcBef>
                <a:buClrTx/>
                <a:buSzTx/>
                <a:buFontTx/>
                <a:buNone/>
              </a:pPr>
              <a:r>
                <a:rPr lang="zh-CN" altLang="en-US" sz="3200">
                  <a:solidFill>
                    <a:srgbClr val="000099"/>
                  </a:solidFill>
                  <a:latin typeface="Arial Narrow" panose="020B0606020202030204" pitchFamily="34" charset="0"/>
                </a:rPr>
                <a:t>函数体的定界符</a:t>
              </a:r>
            </a:p>
          </p:txBody>
        </p:sp>
      </p:grpSp>
      <p:sp>
        <p:nvSpPr>
          <p:cNvPr id="156679" name="AutoShape 7">
            <a:extLst>
              <a:ext uri="{FF2B5EF4-FFF2-40B4-BE49-F238E27FC236}">
                <a16:creationId xmlns:a16="http://schemas.microsoft.com/office/drawing/2014/main" id="{FBF15264-E32E-45E8-AC7D-64A1D850DD79}"/>
              </a:ext>
            </a:extLst>
          </p:cNvPr>
          <p:cNvSpPr>
            <a:spLocks/>
          </p:cNvSpPr>
          <p:nvPr/>
        </p:nvSpPr>
        <p:spPr bwMode="auto">
          <a:xfrm rot="16200000">
            <a:off x="7135814" y="561976"/>
            <a:ext cx="504825" cy="4968875"/>
          </a:xfrm>
          <a:prstGeom prst="rightBrace">
            <a:avLst>
              <a:gd name="adj1" fmla="val 82023"/>
              <a:gd name="adj2" fmla="val 50000"/>
            </a:avLst>
          </a:prstGeom>
          <a:noFill/>
          <a:ln w="28575">
            <a:solidFill>
              <a:schemeClr val="tx1"/>
            </a:solidFill>
            <a:round/>
            <a:headEnd type="none" w="sm" len="sm"/>
            <a:tailEnd type="none" w="sm" len="sm"/>
          </a:ln>
        </p:spPr>
        <p:txBody>
          <a:bodyPr vert="eaVert" wrap="none" anchor="ctr"/>
          <a:lstStyle/>
          <a:p>
            <a:pPr algn="ctr">
              <a:defRPr/>
            </a:pPr>
            <a:endParaRPr lang="zh-CN" altLang="en-US" b="1">
              <a:effectLst>
                <a:outerShdw blurRad="38100" dist="38100" dir="2700000" algn="tl">
                  <a:srgbClr val="000000">
                    <a:alpha val="43137"/>
                  </a:srgbClr>
                </a:outerShdw>
              </a:effectLst>
              <a:ea typeface="宋体" pitchFamily="2" charset="-122"/>
            </a:endParaRPr>
          </a:p>
        </p:txBody>
      </p:sp>
      <p:sp>
        <p:nvSpPr>
          <p:cNvPr id="156678" name="AutoShape 6">
            <a:extLst>
              <a:ext uri="{FF2B5EF4-FFF2-40B4-BE49-F238E27FC236}">
                <a16:creationId xmlns:a16="http://schemas.microsoft.com/office/drawing/2014/main" id="{61844214-0746-4828-9AA6-6E93679A6118}"/>
              </a:ext>
            </a:extLst>
          </p:cNvPr>
          <p:cNvSpPr>
            <a:spLocks noChangeArrowheads="1"/>
          </p:cNvSpPr>
          <p:nvPr/>
        </p:nvSpPr>
        <p:spPr bwMode="auto">
          <a:xfrm>
            <a:off x="2452689" y="1700213"/>
            <a:ext cx="7273925" cy="1008062"/>
          </a:xfrm>
          <a:prstGeom prst="wedgeEllipseCallout">
            <a:avLst>
              <a:gd name="adj1" fmla="val 16454"/>
              <a:gd name="adj2" fmla="val 65907"/>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ea typeface="宋体" panose="02010600030101010101" pitchFamily="2" charset="-122"/>
              </a:rPr>
              <a:t>参数表里的变量（叫形式参数，</a:t>
            </a:r>
            <a:r>
              <a:rPr lang="en-US" altLang="zh-CN" sz="2400">
                <a:ea typeface="宋体" panose="02010600030101010101" pitchFamily="2" charset="-122"/>
              </a:rPr>
              <a:t>Formal Parameter</a:t>
            </a:r>
            <a:r>
              <a:rPr lang="zh-CN" altLang="en-US" sz="2400">
                <a:ea typeface="宋体" panose="02010600030101010101" pitchFamily="2" charset="-122"/>
              </a:rPr>
              <a:t>）也是内部变量</a:t>
            </a:r>
          </a:p>
        </p:txBody>
      </p:sp>
      <p:sp>
        <p:nvSpPr>
          <p:cNvPr id="444436" name="Rectangle 20">
            <a:extLst>
              <a:ext uri="{FF2B5EF4-FFF2-40B4-BE49-F238E27FC236}">
                <a16:creationId xmlns:a16="http://schemas.microsoft.com/office/drawing/2014/main" id="{B507016B-175C-4C8F-B7E8-FC000D660F77}"/>
              </a:ext>
            </a:extLst>
          </p:cNvPr>
          <p:cNvSpPr>
            <a:spLocks noChangeArrowheads="1"/>
          </p:cNvSpPr>
          <p:nvPr/>
        </p:nvSpPr>
        <p:spPr bwMode="auto">
          <a:xfrm>
            <a:off x="3216276" y="4076701"/>
            <a:ext cx="2879725" cy="1439863"/>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2" name="AutoShape 6">
            <a:extLst>
              <a:ext uri="{FF2B5EF4-FFF2-40B4-BE49-F238E27FC236}">
                <a16:creationId xmlns:a16="http://schemas.microsoft.com/office/drawing/2014/main" id="{6DE453E1-1221-4FC9-9659-B2FF5E43AAD3}"/>
              </a:ext>
            </a:extLst>
          </p:cNvPr>
          <p:cNvSpPr>
            <a:spLocks noChangeArrowheads="1"/>
          </p:cNvSpPr>
          <p:nvPr/>
        </p:nvSpPr>
        <p:spPr bwMode="auto">
          <a:xfrm>
            <a:off x="6167438" y="5805489"/>
            <a:ext cx="2000250" cy="720725"/>
          </a:xfrm>
          <a:prstGeom prst="wedgeEllipseCallout">
            <a:avLst>
              <a:gd name="adj1" fmla="val -70778"/>
              <a:gd name="adj2" fmla="val -111454"/>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ea typeface="宋体" panose="02010600030101010101" pitchFamily="2" charset="-122"/>
              </a:rPr>
              <a:t>函数体</a:t>
            </a:r>
            <a:endParaRPr lang="en-US" altLang="zh-CN" sz="2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44436"/>
                                        </p:tgtEl>
                                        <p:attrNameLst>
                                          <p:attrName>style.visibility</p:attrName>
                                        </p:attrNameLst>
                                      </p:cBhvr>
                                      <p:to>
                                        <p:strVal val="visible"/>
                                      </p:to>
                                    </p:set>
                                    <p:anim calcmode="lin" valueType="num">
                                      <p:cBhvr>
                                        <p:cTn id="7" dur="500" fill="hold"/>
                                        <p:tgtEl>
                                          <p:spTgt spid="444436"/>
                                        </p:tgtEl>
                                        <p:attrNameLst>
                                          <p:attrName>ppt_w</p:attrName>
                                        </p:attrNameLst>
                                      </p:cBhvr>
                                      <p:tavLst>
                                        <p:tav tm="0">
                                          <p:val>
                                            <p:strVal val="4/3*#ppt_w"/>
                                          </p:val>
                                        </p:tav>
                                        <p:tav tm="100000">
                                          <p:val>
                                            <p:strVal val="#ppt_w"/>
                                          </p:val>
                                        </p:tav>
                                      </p:tavLst>
                                    </p:anim>
                                    <p:anim calcmode="lin" valueType="num">
                                      <p:cBhvr>
                                        <p:cTn id="8" dur="500" fill="hold"/>
                                        <p:tgtEl>
                                          <p:spTgt spid="444436"/>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444436"/>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par>
                          <p:cTn id="20" fill="hold" nodeType="afterGroup">
                            <p:stCondLst>
                              <p:cond delay="0"/>
                            </p:stCondLst>
                            <p:childTnLst>
                              <p:par>
                                <p:cTn id="21" presetID="53"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56679"/>
                                        </p:tgtEl>
                                        <p:attrNameLst>
                                          <p:attrName>style.visibility</p:attrName>
                                        </p:attrNameLst>
                                      </p:cBhvr>
                                      <p:to>
                                        <p:strVal val="visible"/>
                                      </p:to>
                                    </p:set>
                                    <p:animEffect transition="in" filter="wipe(down)">
                                      <p:cBhvr>
                                        <p:cTn id="30" dur="500"/>
                                        <p:tgtEl>
                                          <p:spTgt spid="156679"/>
                                        </p:tgtEl>
                                      </p:cBhvr>
                                    </p:animEffect>
                                  </p:childTnLst>
                                </p:cTn>
                              </p:par>
                            </p:childTnLst>
                          </p:cTn>
                        </p:par>
                        <p:par>
                          <p:cTn id="31" fill="hold" nodeType="afterGroup">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156678"/>
                                        </p:tgtEl>
                                        <p:attrNameLst>
                                          <p:attrName>style.visibility</p:attrName>
                                        </p:attrNameLst>
                                      </p:cBhvr>
                                      <p:to>
                                        <p:strVal val="visible"/>
                                      </p:to>
                                    </p:set>
                                    <p:animEffect transition="in" filter="wipe(down)">
                                      <p:cBhvr>
                                        <p:cTn id="34"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9" grpId="0" animBg="1"/>
      <p:bldP spid="156678" grpId="0" animBg="1"/>
      <p:bldP spid="444436" grpId="0" animBg="1"/>
      <p:bldP spid="444436" grpId="1" animBg="1"/>
      <p:bldP spid="2" grpId="0" animBg="1"/>
      <p:bldP spid="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455E92BE-24A3-4FA1-9278-B45B42F285E4}"/>
              </a:ext>
            </a:extLst>
          </p:cNvPr>
          <p:cNvSpPr>
            <a:spLocks noGrp="1" noChangeArrowheads="1"/>
          </p:cNvSpPr>
          <p:nvPr>
            <p:ph type="title" idx="4294967295"/>
          </p:nvPr>
        </p:nvSpPr>
        <p:spPr>
          <a:xfrm>
            <a:off x="1982789" y="620714"/>
            <a:ext cx="8643937" cy="839787"/>
          </a:xfrm>
        </p:spPr>
        <p:txBody>
          <a:bodyPr/>
          <a:lstStyle/>
          <a:p>
            <a:pPr>
              <a:defRPr/>
            </a:pPr>
            <a:r>
              <a:rPr lang="zh-CN" altLang="en-US"/>
              <a:t>函数定义（</a:t>
            </a:r>
            <a:r>
              <a:rPr lang="en-US" altLang="zh-CN"/>
              <a:t>Function definition</a:t>
            </a:r>
            <a:r>
              <a:rPr lang="zh-CN" altLang="en-US"/>
              <a:t>）</a:t>
            </a:r>
            <a:endParaRPr lang="en-US" altLang="zh-CN"/>
          </a:p>
        </p:txBody>
      </p:sp>
      <p:sp>
        <p:nvSpPr>
          <p:cNvPr id="156675" name="Rectangle 3">
            <a:extLst>
              <a:ext uri="{FF2B5EF4-FFF2-40B4-BE49-F238E27FC236}">
                <a16:creationId xmlns:a16="http://schemas.microsoft.com/office/drawing/2014/main" id="{5E5615F0-AA95-418F-9057-CE7B79FD6D86}"/>
              </a:ext>
            </a:extLst>
          </p:cNvPr>
          <p:cNvSpPr>
            <a:spLocks noGrp="1" noChangeArrowheads="1"/>
          </p:cNvSpPr>
          <p:nvPr>
            <p:ph type="body" idx="4294967295"/>
          </p:nvPr>
        </p:nvSpPr>
        <p:spPr>
          <a:xfrm>
            <a:off x="3646488" y="2921001"/>
            <a:ext cx="4032250" cy="3387725"/>
          </a:xfrm>
        </p:spPr>
        <p:txBody>
          <a:bodyPr/>
          <a:lstStyle/>
          <a:p>
            <a:pPr marL="0" indent="0" eaLnBrk="1" hangingPunct="1">
              <a:buNone/>
              <a:defRPr/>
            </a:pPr>
            <a:r>
              <a:rPr lang="en-US" altLang="zh-CN" sz="3200" i="1" dirty="0">
                <a:solidFill>
                  <a:srgbClr val="880000"/>
                </a:solidFill>
                <a:ea typeface="华文仿宋" pitchFamily="2" charset="-122"/>
              </a:rPr>
              <a:t>void</a:t>
            </a:r>
            <a:r>
              <a:rPr lang="en-US" altLang="zh-CN" sz="3200" dirty="0">
                <a:solidFill>
                  <a:srgbClr val="000000"/>
                </a:solidFill>
                <a:ea typeface="华文仿宋" pitchFamily="2" charset="-122"/>
              </a:rPr>
              <a:t> </a:t>
            </a:r>
            <a:r>
              <a:rPr lang="zh-CN" altLang="en-US" sz="3200" dirty="0">
                <a:solidFill>
                  <a:srgbClr val="000000"/>
                </a:solidFill>
                <a:ea typeface="华文仿宋" pitchFamily="2" charset="-122"/>
              </a:rPr>
              <a:t>函数名</a:t>
            </a:r>
            <a:r>
              <a:rPr lang="en-US" altLang="zh-CN" sz="3200" dirty="0">
                <a:solidFill>
                  <a:srgbClr val="000000"/>
                </a:solidFill>
                <a:ea typeface="华文仿宋" pitchFamily="2" charset="-122"/>
              </a:rPr>
              <a:t>(</a:t>
            </a:r>
            <a:r>
              <a:rPr lang="en-US" altLang="zh-CN" sz="3200" i="1" dirty="0">
                <a:solidFill>
                  <a:srgbClr val="880000"/>
                </a:solidFill>
                <a:ea typeface="华文仿宋" pitchFamily="2" charset="-122"/>
              </a:rPr>
              <a:t>void</a:t>
            </a:r>
            <a:r>
              <a:rPr lang="en-US" altLang="zh-CN" sz="3200" dirty="0">
                <a:solidFill>
                  <a:srgbClr val="000000"/>
                </a:solidFill>
                <a:ea typeface="华文仿宋" pitchFamily="2" charset="-122"/>
              </a:rPr>
              <a:t>)</a:t>
            </a:r>
            <a:br>
              <a:rPr lang="en-US" altLang="zh-CN" dirty="0">
                <a:solidFill>
                  <a:srgbClr val="000000"/>
                </a:solidFill>
              </a:rPr>
            </a:br>
            <a:r>
              <a:rPr lang="en-US" altLang="zh-CN" dirty="0">
                <a:solidFill>
                  <a:srgbClr val="000000"/>
                </a:solidFill>
              </a:rPr>
              <a:t>{</a:t>
            </a:r>
            <a:br>
              <a:rPr lang="en-US" altLang="zh-CN" dirty="0">
                <a:solidFill>
                  <a:srgbClr val="000000"/>
                </a:solidFill>
              </a:rPr>
            </a:br>
            <a:r>
              <a:rPr lang="en-US" altLang="zh-CN" dirty="0">
                <a:solidFill>
                  <a:srgbClr val="000000"/>
                </a:solidFill>
              </a:rPr>
              <a:t>	</a:t>
            </a:r>
            <a:r>
              <a:rPr lang="zh-CN" altLang="en-US" dirty="0"/>
              <a:t>声明语句序列</a:t>
            </a:r>
          </a:p>
          <a:p>
            <a:pPr marL="0" indent="0">
              <a:buNone/>
              <a:defRPr/>
            </a:pPr>
            <a:r>
              <a:rPr lang="zh-CN" altLang="en-US" dirty="0"/>
              <a:t>           可执行语句序列 </a:t>
            </a:r>
            <a:br>
              <a:rPr lang="en-US" altLang="zh-CN" dirty="0">
                <a:solidFill>
                  <a:srgbClr val="000000"/>
                </a:solidFill>
              </a:rPr>
            </a:br>
            <a:r>
              <a:rPr lang="en-US" altLang="zh-CN" dirty="0">
                <a:solidFill>
                  <a:srgbClr val="000000"/>
                </a:solidFill>
              </a:rPr>
              <a:t>	</a:t>
            </a:r>
            <a:r>
              <a:rPr lang="en-US" altLang="zh-CN" i="1" dirty="0">
                <a:solidFill>
                  <a:srgbClr val="880000"/>
                </a:solidFill>
              </a:rPr>
              <a:t>return</a:t>
            </a:r>
            <a:r>
              <a:rPr lang="en-US" altLang="zh-CN" dirty="0">
                <a:solidFill>
                  <a:srgbClr val="000000"/>
                </a:solidFill>
              </a:rPr>
              <a:t> ;</a:t>
            </a:r>
            <a:br>
              <a:rPr lang="en-US" altLang="zh-CN" dirty="0">
                <a:solidFill>
                  <a:srgbClr val="000000"/>
                </a:solidFill>
              </a:rPr>
            </a:br>
            <a:r>
              <a:rPr lang="en-US" altLang="zh-CN" dirty="0">
                <a:solidFill>
                  <a:srgbClr val="000000"/>
                </a:solidFill>
              </a:rPr>
              <a:t>}</a:t>
            </a:r>
          </a:p>
        </p:txBody>
      </p:sp>
      <p:sp>
        <p:nvSpPr>
          <p:cNvPr id="156676" name="AutoShape 4">
            <a:extLst>
              <a:ext uri="{FF2B5EF4-FFF2-40B4-BE49-F238E27FC236}">
                <a16:creationId xmlns:a16="http://schemas.microsoft.com/office/drawing/2014/main" id="{F0CB871D-6A24-47BE-B4CC-4EC381CA24C9}"/>
              </a:ext>
            </a:extLst>
          </p:cNvPr>
          <p:cNvSpPr>
            <a:spLocks noChangeArrowheads="1"/>
          </p:cNvSpPr>
          <p:nvPr/>
        </p:nvSpPr>
        <p:spPr bwMode="auto">
          <a:xfrm>
            <a:off x="1881188" y="1412875"/>
            <a:ext cx="4286250" cy="1009650"/>
          </a:xfrm>
          <a:prstGeom prst="wedgeEllipseCallout">
            <a:avLst>
              <a:gd name="adj1" fmla="val -4370"/>
              <a:gd name="adj2" fmla="val 110065"/>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buFont typeface="Monotype Sorts" charset="2"/>
              <a:buNone/>
            </a:pPr>
            <a:r>
              <a:rPr lang="zh-CN" altLang="en-US" sz="2400">
                <a:ea typeface="宋体" panose="02010600030101010101" pitchFamily="2" charset="-122"/>
              </a:rPr>
              <a:t>函数无返回值，用</a:t>
            </a:r>
            <a:r>
              <a:rPr lang="en-US" altLang="zh-CN" sz="2400">
                <a:ea typeface="宋体" panose="02010600030101010101" pitchFamily="2" charset="-122"/>
              </a:rPr>
              <a:t>void</a:t>
            </a:r>
            <a:r>
              <a:rPr lang="zh-CN" altLang="en-US" sz="2400">
                <a:ea typeface="宋体" panose="02010600030101010101" pitchFamily="2" charset="-122"/>
              </a:rPr>
              <a:t>定义返回值类型</a:t>
            </a:r>
            <a:endParaRPr lang="en-US" altLang="zh-CN" sz="2400">
              <a:ea typeface="宋体" panose="02010600030101010101" pitchFamily="2" charset="-122"/>
            </a:endParaRPr>
          </a:p>
        </p:txBody>
      </p:sp>
      <p:sp>
        <p:nvSpPr>
          <p:cNvPr id="156678" name="AutoShape 6">
            <a:extLst>
              <a:ext uri="{FF2B5EF4-FFF2-40B4-BE49-F238E27FC236}">
                <a16:creationId xmlns:a16="http://schemas.microsoft.com/office/drawing/2014/main" id="{2B8EA520-9242-4D34-AD5B-753E10269FCD}"/>
              </a:ext>
            </a:extLst>
          </p:cNvPr>
          <p:cNvSpPr>
            <a:spLocks noChangeArrowheads="1"/>
          </p:cNvSpPr>
          <p:nvPr/>
        </p:nvSpPr>
        <p:spPr bwMode="auto">
          <a:xfrm>
            <a:off x="6383339" y="1412876"/>
            <a:ext cx="3570287" cy="1008063"/>
          </a:xfrm>
          <a:prstGeom prst="wedgeEllipseCallout">
            <a:avLst>
              <a:gd name="adj1" fmla="val -56903"/>
              <a:gd name="adj2" fmla="val 107796"/>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nSpc>
                <a:spcPct val="100000"/>
              </a:lnSpc>
              <a:spcBef>
                <a:spcPct val="0"/>
              </a:spcBef>
              <a:buClrTx/>
              <a:buSzTx/>
              <a:buFontTx/>
              <a:buNone/>
            </a:pPr>
            <a:r>
              <a:rPr lang="zh-CN" altLang="en-US" sz="2400">
                <a:ea typeface="宋体" panose="02010600030101010101" pitchFamily="2" charset="-122"/>
              </a:rPr>
              <a:t>用</a:t>
            </a:r>
            <a:r>
              <a:rPr lang="en-US" altLang="zh-CN" sz="2400">
                <a:ea typeface="宋体" panose="02010600030101010101" pitchFamily="2" charset="-122"/>
              </a:rPr>
              <a:t>void</a:t>
            </a:r>
            <a:r>
              <a:rPr lang="zh-CN" altLang="en-US" sz="2400">
                <a:ea typeface="宋体" panose="02010600030101010101" pitchFamily="2" charset="-122"/>
              </a:rPr>
              <a:t>定义参数，表示没有参数</a:t>
            </a:r>
          </a:p>
        </p:txBody>
      </p:sp>
      <p:sp>
        <p:nvSpPr>
          <p:cNvPr id="156680" name="AutoShape 8">
            <a:extLst>
              <a:ext uri="{FF2B5EF4-FFF2-40B4-BE49-F238E27FC236}">
                <a16:creationId xmlns:a16="http://schemas.microsoft.com/office/drawing/2014/main" id="{BF5581F0-F6BD-430D-8687-7C418B3D628A}"/>
              </a:ext>
            </a:extLst>
          </p:cNvPr>
          <p:cNvSpPr>
            <a:spLocks noChangeArrowheads="1"/>
          </p:cNvSpPr>
          <p:nvPr/>
        </p:nvSpPr>
        <p:spPr bwMode="auto">
          <a:xfrm>
            <a:off x="2640013" y="5589588"/>
            <a:ext cx="3956050" cy="1008062"/>
          </a:xfrm>
          <a:prstGeom prst="wedgeEllipseCallout">
            <a:avLst>
              <a:gd name="adj1" fmla="val 37069"/>
              <a:gd name="adj2" fmla="val -103856"/>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en-US" altLang="zh-CN" sz="2400">
                <a:ea typeface="宋体" panose="02010600030101010101" pitchFamily="2" charset="-122"/>
              </a:rPr>
              <a:t>return</a:t>
            </a:r>
            <a:r>
              <a:rPr lang="zh-CN" altLang="en-US" sz="2400">
                <a:ea typeface="宋体" panose="02010600030101010101" pitchFamily="2" charset="-122"/>
              </a:rPr>
              <a:t>语句后无需任何表达式</a:t>
            </a:r>
            <a:endParaRPr lang="en-US" altLang="zh-CN" sz="2400">
              <a:ea typeface="宋体" panose="02010600030101010101" pitchFamily="2" charset="-122"/>
            </a:endParaRPr>
          </a:p>
        </p:txBody>
      </p:sp>
      <p:pic>
        <p:nvPicPr>
          <p:cNvPr id="447498" name="Picture 10">
            <a:extLst>
              <a:ext uri="{FF2B5EF4-FFF2-40B4-BE49-F238E27FC236}">
                <a16:creationId xmlns:a16="http://schemas.microsoft.com/office/drawing/2014/main" id="{21948ED8-B005-4129-81A6-08017795E410}"/>
              </a:ext>
            </a:extLst>
          </p:cNvPr>
          <p:cNvPicPr>
            <a:picLocks noChangeAspect="1" noChangeArrowheads="1"/>
          </p:cNvPicPr>
          <p:nvPr/>
        </p:nvPicPr>
        <p:blipFill>
          <a:blip r:embed="rId3"/>
          <a:srcRect/>
          <a:stretch>
            <a:fillRect/>
          </a:stretch>
        </p:blipFill>
        <p:spPr bwMode="auto">
          <a:xfrm>
            <a:off x="8112126" y="2636839"/>
            <a:ext cx="2143125" cy="1476375"/>
          </a:xfrm>
          <a:prstGeom prst="rect">
            <a:avLst/>
          </a:prstGeom>
          <a:solidFill>
            <a:schemeClr val="accent1">
              <a:lumMod val="60000"/>
              <a:lumOff val="40000"/>
            </a:schemeClr>
          </a:solidFill>
          <a:ln w="25400">
            <a:solidFill>
              <a:srgbClr val="00B050"/>
            </a:solidFill>
            <a:miter lim="800000"/>
            <a:headEnd type="none" w="sm" len="sm"/>
            <a:tailEnd type="none" w="sm" len="sm"/>
          </a:ln>
        </p:spPr>
      </p:pic>
      <p:pic>
        <p:nvPicPr>
          <p:cNvPr id="447499" name="Picture 11">
            <a:extLst>
              <a:ext uri="{FF2B5EF4-FFF2-40B4-BE49-F238E27FC236}">
                <a16:creationId xmlns:a16="http://schemas.microsoft.com/office/drawing/2014/main" id="{84C9B46B-D751-4BA3-A742-43BFF6D19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0" y="4365626"/>
            <a:ext cx="2095500" cy="1857375"/>
          </a:xfrm>
          <a:prstGeom prst="rect">
            <a:avLst/>
          </a:prstGeom>
          <a:noFill/>
          <a:ln w="25400">
            <a:solidFill>
              <a:srgbClr val="00B05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wipe(down)">
                                      <p:cBhvr>
                                        <p:cTn id="7" dur="500"/>
                                        <p:tgtEl>
                                          <p:spTgt spid="156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6678"/>
                                        </p:tgtEl>
                                        <p:attrNameLst>
                                          <p:attrName>style.visibility</p:attrName>
                                        </p:attrNameLst>
                                      </p:cBhvr>
                                      <p:to>
                                        <p:strVal val="visible"/>
                                      </p:to>
                                    </p:set>
                                    <p:animEffect transition="in" filter="wipe(down)">
                                      <p:cBhvr>
                                        <p:cTn id="12" dur="500"/>
                                        <p:tgtEl>
                                          <p:spTgt spid="156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6680"/>
                                        </p:tgtEl>
                                        <p:attrNameLst>
                                          <p:attrName>style.visibility</p:attrName>
                                        </p:attrNameLst>
                                      </p:cBhvr>
                                      <p:to>
                                        <p:strVal val="visible"/>
                                      </p:to>
                                    </p:set>
                                    <p:animEffect transition="in" filter="wipe(up)">
                                      <p:cBhvr>
                                        <p:cTn id="17" dur="500"/>
                                        <p:tgtEl>
                                          <p:spTgt spid="1566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4" presetClass="entr" presetSubtype="0" accel="100000" fill="hold" nodeType="clickEffect">
                                  <p:stCondLst>
                                    <p:cond delay="0"/>
                                  </p:stCondLst>
                                  <p:childTnLst>
                                    <p:set>
                                      <p:cBhvr>
                                        <p:cTn id="21" dur="1" fill="hold">
                                          <p:stCondLst>
                                            <p:cond delay="0"/>
                                          </p:stCondLst>
                                        </p:cTn>
                                        <p:tgtEl>
                                          <p:spTgt spid="447498"/>
                                        </p:tgtEl>
                                        <p:attrNameLst>
                                          <p:attrName>style.visibility</p:attrName>
                                        </p:attrNameLst>
                                      </p:cBhvr>
                                      <p:to>
                                        <p:strVal val="visible"/>
                                      </p:to>
                                    </p:set>
                                    <p:anim calcmode="lin" valueType="num">
                                      <p:cBhvr>
                                        <p:cTn id="22" dur="500" fill="hold"/>
                                        <p:tgtEl>
                                          <p:spTgt spid="447498"/>
                                        </p:tgtEl>
                                        <p:attrNameLst>
                                          <p:attrName>ppt_w</p:attrName>
                                        </p:attrNameLst>
                                      </p:cBhvr>
                                      <p:tavLst>
                                        <p:tav tm="0">
                                          <p:val>
                                            <p:strVal val="#ppt_w*0.05"/>
                                          </p:val>
                                        </p:tav>
                                        <p:tav tm="100000">
                                          <p:val>
                                            <p:strVal val="#ppt_w"/>
                                          </p:val>
                                        </p:tav>
                                      </p:tavLst>
                                    </p:anim>
                                    <p:anim calcmode="lin" valueType="num">
                                      <p:cBhvr>
                                        <p:cTn id="23" dur="500" fill="hold"/>
                                        <p:tgtEl>
                                          <p:spTgt spid="447498"/>
                                        </p:tgtEl>
                                        <p:attrNameLst>
                                          <p:attrName>ppt_h</p:attrName>
                                        </p:attrNameLst>
                                      </p:cBhvr>
                                      <p:tavLst>
                                        <p:tav tm="0">
                                          <p:val>
                                            <p:strVal val="#ppt_h"/>
                                          </p:val>
                                        </p:tav>
                                        <p:tav tm="100000">
                                          <p:val>
                                            <p:strVal val="#ppt_h"/>
                                          </p:val>
                                        </p:tav>
                                      </p:tavLst>
                                    </p:anim>
                                    <p:anim calcmode="lin" valueType="num">
                                      <p:cBhvr>
                                        <p:cTn id="24" dur="500" fill="hold"/>
                                        <p:tgtEl>
                                          <p:spTgt spid="447498"/>
                                        </p:tgtEl>
                                        <p:attrNameLst>
                                          <p:attrName>ppt_x</p:attrName>
                                        </p:attrNameLst>
                                      </p:cBhvr>
                                      <p:tavLst>
                                        <p:tav tm="0">
                                          <p:val>
                                            <p:strVal val="#ppt_x-.2"/>
                                          </p:val>
                                        </p:tav>
                                        <p:tav tm="100000">
                                          <p:val>
                                            <p:strVal val="#ppt_x"/>
                                          </p:val>
                                        </p:tav>
                                      </p:tavLst>
                                    </p:anim>
                                    <p:anim calcmode="lin" valueType="num">
                                      <p:cBhvr>
                                        <p:cTn id="25" dur="500" fill="hold"/>
                                        <p:tgtEl>
                                          <p:spTgt spid="447498"/>
                                        </p:tgtEl>
                                        <p:attrNameLst>
                                          <p:attrName>ppt_y</p:attrName>
                                        </p:attrNameLst>
                                      </p:cBhvr>
                                      <p:tavLst>
                                        <p:tav tm="0">
                                          <p:val>
                                            <p:strVal val="#ppt_y"/>
                                          </p:val>
                                        </p:tav>
                                        <p:tav tm="100000">
                                          <p:val>
                                            <p:strVal val="#ppt_y"/>
                                          </p:val>
                                        </p:tav>
                                      </p:tavLst>
                                    </p:anim>
                                    <p:animEffect transition="in" filter="fade">
                                      <p:cBhvr>
                                        <p:cTn id="26" dur="500"/>
                                        <p:tgtEl>
                                          <p:spTgt spid="4474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4" presetClass="entr" presetSubtype="0" accel="100000" fill="hold" nodeType="clickEffect">
                                  <p:stCondLst>
                                    <p:cond delay="0"/>
                                  </p:stCondLst>
                                  <p:childTnLst>
                                    <p:set>
                                      <p:cBhvr>
                                        <p:cTn id="30" dur="1" fill="hold">
                                          <p:stCondLst>
                                            <p:cond delay="0"/>
                                          </p:stCondLst>
                                        </p:cTn>
                                        <p:tgtEl>
                                          <p:spTgt spid="447499"/>
                                        </p:tgtEl>
                                        <p:attrNameLst>
                                          <p:attrName>style.visibility</p:attrName>
                                        </p:attrNameLst>
                                      </p:cBhvr>
                                      <p:to>
                                        <p:strVal val="visible"/>
                                      </p:to>
                                    </p:set>
                                    <p:anim calcmode="lin" valueType="num">
                                      <p:cBhvr>
                                        <p:cTn id="31" dur="500" fill="hold"/>
                                        <p:tgtEl>
                                          <p:spTgt spid="447499"/>
                                        </p:tgtEl>
                                        <p:attrNameLst>
                                          <p:attrName>ppt_w</p:attrName>
                                        </p:attrNameLst>
                                      </p:cBhvr>
                                      <p:tavLst>
                                        <p:tav tm="0">
                                          <p:val>
                                            <p:strVal val="#ppt_w*0.05"/>
                                          </p:val>
                                        </p:tav>
                                        <p:tav tm="100000">
                                          <p:val>
                                            <p:strVal val="#ppt_w"/>
                                          </p:val>
                                        </p:tav>
                                      </p:tavLst>
                                    </p:anim>
                                    <p:anim calcmode="lin" valueType="num">
                                      <p:cBhvr>
                                        <p:cTn id="32" dur="500" fill="hold"/>
                                        <p:tgtEl>
                                          <p:spTgt spid="447499"/>
                                        </p:tgtEl>
                                        <p:attrNameLst>
                                          <p:attrName>ppt_h</p:attrName>
                                        </p:attrNameLst>
                                      </p:cBhvr>
                                      <p:tavLst>
                                        <p:tav tm="0">
                                          <p:val>
                                            <p:strVal val="#ppt_h"/>
                                          </p:val>
                                        </p:tav>
                                        <p:tav tm="100000">
                                          <p:val>
                                            <p:strVal val="#ppt_h"/>
                                          </p:val>
                                        </p:tav>
                                      </p:tavLst>
                                    </p:anim>
                                    <p:anim calcmode="lin" valueType="num">
                                      <p:cBhvr>
                                        <p:cTn id="33" dur="500" fill="hold"/>
                                        <p:tgtEl>
                                          <p:spTgt spid="447499"/>
                                        </p:tgtEl>
                                        <p:attrNameLst>
                                          <p:attrName>ppt_x</p:attrName>
                                        </p:attrNameLst>
                                      </p:cBhvr>
                                      <p:tavLst>
                                        <p:tav tm="0">
                                          <p:val>
                                            <p:strVal val="#ppt_x-.2"/>
                                          </p:val>
                                        </p:tav>
                                        <p:tav tm="100000">
                                          <p:val>
                                            <p:strVal val="#ppt_x"/>
                                          </p:val>
                                        </p:tav>
                                      </p:tavLst>
                                    </p:anim>
                                    <p:anim calcmode="lin" valueType="num">
                                      <p:cBhvr>
                                        <p:cTn id="34" dur="500" fill="hold"/>
                                        <p:tgtEl>
                                          <p:spTgt spid="447499"/>
                                        </p:tgtEl>
                                        <p:attrNameLst>
                                          <p:attrName>ppt_y</p:attrName>
                                        </p:attrNameLst>
                                      </p:cBhvr>
                                      <p:tavLst>
                                        <p:tav tm="0">
                                          <p:val>
                                            <p:strVal val="#ppt_y"/>
                                          </p:val>
                                        </p:tav>
                                        <p:tav tm="100000">
                                          <p:val>
                                            <p:strVal val="#ppt_y"/>
                                          </p:val>
                                        </p:tav>
                                      </p:tavLst>
                                    </p:anim>
                                    <p:animEffect transition="in" filter="fade">
                                      <p:cBhvr>
                                        <p:cTn id="35" dur="500"/>
                                        <p:tgtEl>
                                          <p:spTgt spid="447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P spid="156678" grpId="0" animBg="1"/>
      <p:bldP spid="15668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1300B79A-61D6-4C45-9A73-F67472C34405}"/>
              </a:ext>
            </a:extLst>
          </p:cNvPr>
          <p:cNvSpPr>
            <a:spLocks noGrp="1" noChangeArrowheads="1"/>
          </p:cNvSpPr>
          <p:nvPr>
            <p:ph type="title"/>
          </p:nvPr>
        </p:nvSpPr>
        <p:spPr>
          <a:effectLst/>
        </p:spPr>
        <p:txBody>
          <a:bodyPr/>
          <a:lstStyle/>
          <a:p>
            <a:pPr>
              <a:defRPr/>
            </a:pPr>
            <a:r>
              <a:rPr lang="en-US" altLang="zh-CN"/>
              <a:t>【</a:t>
            </a:r>
            <a:r>
              <a:rPr lang="zh-CN" altLang="en-US"/>
              <a:t>例</a:t>
            </a:r>
            <a:r>
              <a:rPr lang="en-US" altLang="zh-CN"/>
              <a:t>】 </a:t>
            </a:r>
            <a:r>
              <a:rPr lang="zh-CN" altLang="en-US"/>
              <a:t>计算整数</a:t>
            </a:r>
            <a:r>
              <a:rPr lang="en-US" altLang="zh-CN"/>
              <a:t>n</a:t>
            </a:r>
            <a:r>
              <a:rPr lang="zh-CN" altLang="en-US"/>
              <a:t>的阶乘</a:t>
            </a:r>
            <a:r>
              <a:rPr lang="en-US" altLang="zh-CN"/>
              <a:t>n</a:t>
            </a:r>
            <a:r>
              <a:rPr lang="zh-CN" altLang="en-US"/>
              <a:t>！ </a:t>
            </a:r>
          </a:p>
        </p:txBody>
      </p:sp>
      <p:sp>
        <p:nvSpPr>
          <p:cNvPr id="395267" name="Rectangle 3">
            <a:extLst>
              <a:ext uri="{FF2B5EF4-FFF2-40B4-BE49-F238E27FC236}">
                <a16:creationId xmlns:a16="http://schemas.microsoft.com/office/drawing/2014/main" id="{821505BD-3DA7-4CDB-9CBD-F47F857B8DFD}"/>
              </a:ext>
            </a:extLst>
          </p:cNvPr>
          <p:cNvSpPr>
            <a:spLocks noGrp="1" noChangeArrowheads="1"/>
          </p:cNvSpPr>
          <p:nvPr>
            <p:ph type="body" idx="1"/>
          </p:nvPr>
        </p:nvSpPr>
        <p:spPr>
          <a:xfrm>
            <a:off x="2641600" y="1484313"/>
            <a:ext cx="7772400" cy="5040312"/>
          </a:xfrm>
        </p:spPr>
        <p:txBody>
          <a:bodyPr/>
          <a:lstStyle/>
          <a:p>
            <a:pPr>
              <a:buFont typeface="Monotype Sorts" charset="2"/>
              <a:buNone/>
              <a:defRPr/>
            </a:pPr>
            <a:r>
              <a:rPr lang="sv-SE" altLang="zh-CN" sz="2000">
                <a:latin typeface="Courier New" pitchFamily="49" charset="0"/>
              </a:rPr>
              <a:t>/* </a:t>
            </a:r>
            <a:r>
              <a:rPr lang="zh-CN" altLang="sv-SE" sz="2000">
                <a:latin typeface="Courier New" pitchFamily="49" charset="0"/>
              </a:rPr>
              <a:t>函数功能：    用迭代法计算</a:t>
            </a:r>
            <a:r>
              <a:rPr lang="en-US" altLang="zh-CN" sz="2000">
                <a:latin typeface="Courier New" pitchFamily="49" charset="0"/>
              </a:rPr>
              <a:t>n!</a:t>
            </a:r>
            <a:endParaRPr lang="sv-SE" altLang="zh-CN" sz="2000">
              <a:latin typeface="Courier New" pitchFamily="49" charset="0"/>
            </a:endParaRPr>
          </a:p>
          <a:p>
            <a:pPr>
              <a:buFont typeface="Monotype Sorts" charset="2"/>
              <a:buNone/>
              <a:defRPr/>
            </a:pPr>
            <a:r>
              <a:rPr lang="sv-SE" altLang="zh-CN" sz="2000">
                <a:latin typeface="Courier New" pitchFamily="49" charset="0"/>
              </a:rPr>
              <a:t>   </a:t>
            </a:r>
            <a:r>
              <a:rPr lang="zh-CN" altLang="sv-SE" sz="2000">
                <a:latin typeface="Courier New" pitchFamily="49" charset="0"/>
              </a:rPr>
              <a:t>函数入口参数： 整型变量</a:t>
            </a:r>
            <a:r>
              <a:rPr lang="sv-SE" altLang="zh-CN" sz="2000">
                <a:latin typeface="Courier New" pitchFamily="49" charset="0"/>
              </a:rPr>
              <a:t>n</a:t>
            </a:r>
            <a:r>
              <a:rPr lang="zh-CN" altLang="sv-SE" sz="2000">
                <a:latin typeface="Courier New" pitchFamily="49" charset="0"/>
              </a:rPr>
              <a:t>表示阶乘的阶数</a:t>
            </a:r>
          </a:p>
          <a:p>
            <a:pPr>
              <a:buFont typeface="Monotype Sorts" charset="2"/>
              <a:buNone/>
              <a:defRPr/>
            </a:pPr>
            <a:r>
              <a:rPr lang="zh-CN" altLang="sv-SE" sz="2000">
                <a:latin typeface="Courier New" pitchFamily="49" charset="0"/>
              </a:rPr>
              <a:t>   函数返回值：   返回</a:t>
            </a:r>
            <a:r>
              <a:rPr lang="en-US" altLang="zh-CN" sz="2000">
                <a:latin typeface="Courier New" pitchFamily="49" charset="0"/>
              </a:rPr>
              <a:t>n!</a:t>
            </a:r>
            <a:r>
              <a:rPr lang="zh-CN" altLang="en-US" sz="2000">
                <a:latin typeface="Courier New" pitchFamily="49" charset="0"/>
              </a:rPr>
              <a:t>的值</a:t>
            </a:r>
            <a:endParaRPr lang="zh-CN" altLang="sv-SE" sz="2000">
              <a:latin typeface="Courier New" pitchFamily="49" charset="0"/>
            </a:endParaRPr>
          </a:p>
          <a:p>
            <a:pPr>
              <a:buFont typeface="Monotype Sorts" charset="2"/>
              <a:buNone/>
              <a:defRPr/>
            </a:pPr>
            <a:r>
              <a:rPr lang="zh-CN" altLang="sv-SE" sz="2000">
                <a:latin typeface="Courier New" pitchFamily="49" charset="0"/>
              </a:rPr>
              <a:t>*</a:t>
            </a:r>
            <a:r>
              <a:rPr lang="sv-SE" altLang="zh-CN" sz="2000">
                <a:latin typeface="Courier New" pitchFamily="49" charset="0"/>
              </a:rPr>
              <a:t>/</a:t>
            </a:r>
          </a:p>
          <a:p>
            <a:pPr>
              <a:buFont typeface="Monotype Sorts" charset="2"/>
              <a:buNone/>
              <a:defRPr/>
            </a:pPr>
            <a:r>
              <a:rPr lang="sv-SE" altLang="zh-CN" sz="2000">
                <a:latin typeface="Courier New" pitchFamily="49" charset="0"/>
              </a:rPr>
              <a:t>long  Fact(int  n) /* </a:t>
            </a:r>
            <a:r>
              <a:rPr lang="zh-CN" altLang="sv-SE" sz="2000">
                <a:latin typeface="Courier New" pitchFamily="49" charset="0"/>
              </a:rPr>
              <a:t>函数定义 *</a:t>
            </a:r>
            <a:r>
              <a:rPr lang="sv-SE" altLang="zh-CN" sz="2000">
                <a:latin typeface="Courier New" pitchFamily="49" charset="0"/>
              </a:rPr>
              <a:t>/</a:t>
            </a:r>
          </a:p>
          <a:p>
            <a:pPr>
              <a:buFont typeface="Monotype Sorts" charset="2"/>
              <a:buNone/>
              <a:defRPr/>
            </a:pPr>
            <a:r>
              <a:rPr lang="sv-SE" altLang="zh-CN" sz="2000">
                <a:latin typeface="Courier New" pitchFamily="49" charset="0"/>
              </a:rPr>
              <a:t>{</a:t>
            </a:r>
          </a:p>
          <a:p>
            <a:pPr>
              <a:buFont typeface="Monotype Sorts" charset="2"/>
              <a:buNone/>
              <a:defRPr/>
            </a:pPr>
            <a:r>
              <a:rPr lang="sv-SE" altLang="zh-CN" sz="2000">
                <a:latin typeface="Courier New" pitchFamily="49" charset="0"/>
              </a:rPr>
              <a:t>    int  i;</a:t>
            </a:r>
          </a:p>
          <a:p>
            <a:pPr>
              <a:buFont typeface="Monotype Sorts" charset="2"/>
              <a:buNone/>
              <a:defRPr/>
            </a:pPr>
            <a:r>
              <a:rPr lang="sv-SE" altLang="zh-CN" sz="2000">
                <a:latin typeface="Courier New" pitchFamily="49" charset="0"/>
              </a:rPr>
              <a:t>    long result = 1;</a:t>
            </a:r>
          </a:p>
          <a:p>
            <a:pPr>
              <a:buFont typeface="Monotype Sorts" charset="2"/>
              <a:buNone/>
              <a:defRPr/>
            </a:pPr>
            <a:r>
              <a:rPr lang="sv-SE" altLang="zh-CN" sz="2000">
                <a:latin typeface="Courier New" pitchFamily="49" charset="0"/>
              </a:rPr>
              <a:t>    for (i=2; i&lt;=n; i++)       </a:t>
            </a:r>
          </a:p>
          <a:p>
            <a:pPr>
              <a:buFont typeface="Monotype Sorts" charset="2"/>
              <a:buNone/>
              <a:defRPr/>
            </a:pPr>
            <a:r>
              <a:rPr lang="sv-SE" altLang="zh-CN" sz="2000">
                <a:latin typeface="Courier New" pitchFamily="49" charset="0"/>
              </a:rPr>
              <a:t>    {	</a:t>
            </a:r>
          </a:p>
          <a:p>
            <a:pPr>
              <a:buFont typeface="Monotype Sorts" charset="2"/>
              <a:buNone/>
              <a:defRPr/>
            </a:pPr>
            <a:r>
              <a:rPr lang="sv-SE" altLang="zh-CN" sz="2000">
                <a:latin typeface="Courier New" pitchFamily="49" charset="0"/>
              </a:rPr>
              <a:t>        result *= i;</a:t>
            </a:r>
          </a:p>
          <a:p>
            <a:pPr>
              <a:buFont typeface="Monotype Sorts" charset="2"/>
              <a:buNone/>
              <a:defRPr/>
            </a:pPr>
            <a:r>
              <a:rPr lang="sv-SE" altLang="zh-CN" sz="2000">
                <a:latin typeface="Courier New" pitchFamily="49" charset="0"/>
              </a:rPr>
              <a:t>    }</a:t>
            </a:r>
          </a:p>
          <a:p>
            <a:pPr>
              <a:buFont typeface="Monotype Sorts" charset="2"/>
              <a:buNone/>
              <a:defRPr/>
            </a:pPr>
            <a:r>
              <a:rPr lang="sv-SE" altLang="zh-CN" sz="2000">
                <a:latin typeface="Courier New" pitchFamily="49" charset="0"/>
              </a:rPr>
              <a:t>    return result;         </a:t>
            </a:r>
          </a:p>
          <a:p>
            <a:pPr>
              <a:buFont typeface="Monotype Sorts" charset="2"/>
              <a:buNone/>
              <a:defRPr/>
            </a:pPr>
            <a:r>
              <a:rPr lang="sv-SE" altLang="zh-CN" sz="2000">
                <a:latin typeface="Courier New" pitchFamily="49" charset="0"/>
              </a:rPr>
              <a:t>} </a:t>
            </a:r>
            <a:endParaRPr lang="zh-CN" altLang="en-US" sz="2000">
              <a:latin typeface="Courier New" pitchFamily="49" charset="0"/>
            </a:endParaRPr>
          </a:p>
        </p:txBody>
      </p:sp>
      <p:sp>
        <p:nvSpPr>
          <p:cNvPr id="395268" name="Rectangle 4">
            <a:extLst>
              <a:ext uri="{FF2B5EF4-FFF2-40B4-BE49-F238E27FC236}">
                <a16:creationId xmlns:a16="http://schemas.microsoft.com/office/drawing/2014/main" id="{19EA0DD1-8DCE-43D9-819C-6448D90A5FCE}"/>
              </a:ext>
            </a:extLst>
          </p:cNvPr>
          <p:cNvSpPr>
            <a:spLocks noChangeArrowheads="1"/>
          </p:cNvSpPr>
          <p:nvPr/>
        </p:nvSpPr>
        <p:spPr bwMode="auto">
          <a:xfrm>
            <a:off x="2640014" y="2841626"/>
            <a:ext cx="725487" cy="417513"/>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395269" name="Rectangle 5">
            <a:extLst>
              <a:ext uri="{FF2B5EF4-FFF2-40B4-BE49-F238E27FC236}">
                <a16:creationId xmlns:a16="http://schemas.microsoft.com/office/drawing/2014/main" id="{9A2161A0-0C02-4F12-81A4-AFD0F5143B66}"/>
              </a:ext>
            </a:extLst>
          </p:cNvPr>
          <p:cNvSpPr>
            <a:spLocks noChangeArrowheads="1"/>
          </p:cNvSpPr>
          <p:nvPr/>
        </p:nvSpPr>
        <p:spPr bwMode="auto">
          <a:xfrm>
            <a:off x="3475039" y="2841626"/>
            <a:ext cx="820737" cy="417513"/>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395270" name="Rectangle 6">
            <a:extLst>
              <a:ext uri="{FF2B5EF4-FFF2-40B4-BE49-F238E27FC236}">
                <a16:creationId xmlns:a16="http://schemas.microsoft.com/office/drawing/2014/main" id="{288C8662-8509-48BF-B314-DFA9EE6241CF}"/>
              </a:ext>
            </a:extLst>
          </p:cNvPr>
          <p:cNvSpPr>
            <a:spLocks noChangeArrowheads="1"/>
          </p:cNvSpPr>
          <p:nvPr/>
        </p:nvSpPr>
        <p:spPr bwMode="auto">
          <a:xfrm>
            <a:off x="4295775" y="2841626"/>
            <a:ext cx="1295400" cy="417513"/>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395271" name="Rectangle 7">
            <a:extLst>
              <a:ext uri="{FF2B5EF4-FFF2-40B4-BE49-F238E27FC236}">
                <a16:creationId xmlns:a16="http://schemas.microsoft.com/office/drawing/2014/main" id="{E7C423A3-2442-4AF6-A785-79649203C3E0}"/>
              </a:ext>
            </a:extLst>
          </p:cNvPr>
          <p:cNvSpPr>
            <a:spLocks noChangeArrowheads="1"/>
          </p:cNvSpPr>
          <p:nvPr/>
        </p:nvSpPr>
        <p:spPr bwMode="auto">
          <a:xfrm>
            <a:off x="3071814" y="3644900"/>
            <a:ext cx="2778125" cy="647700"/>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395272" name="Rectangle 8">
            <a:extLst>
              <a:ext uri="{FF2B5EF4-FFF2-40B4-BE49-F238E27FC236}">
                <a16:creationId xmlns:a16="http://schemas.microsoft.com/office/drawing/2014/main" id="{58F90C65-927F-4992-856F-35810BA83B3A}"/>
              </a:ext>
            </a:extLst>
          </p:cNvPr>
          <p:cNvSpPr>
            <a:spLocks noChangeArrowheads="1"/>
          </p:cNvSpPr>
          <p:nvPr/>
        </p:nvSpPr>
        <p:spPr bwMode="auto">
          <a:xfrm>
            <a:off x="3071814" y="4354513"/>
            <a:ext cx="3887787" cy="1223962"/>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395273" name="Rectangle 9">
            <a:extLst>
              <a:ext uri="{FF2B5EF4-FFF2-40B4-BE49-F238E27FC236}">
                <a16:creationId xmlns:a16="http://schemas.microsoft.com/office/drawing/2014/main" id="{1CE544C2-DD12-4C0F-8436-3782DFCD3A6A}"/>
              </a:ext>
            </a:extLst>
          </p:cNvPr>
          <p:cNvSpPr>
            <a:spLocks noChangeArrowheads="1"/>
          </p:cNvSpPr>
          <p:nvPr/>
        </p:nvSpPr>
        <p:spPr bwMode="auto">
          <a:xfrm>
            <a:off x="3071813" y="5664201"/>
            <a:ext cx="2735262" cy="417513"/>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156676" name="AutoShape 4">
            <a:extLst>
              <a:ext uri="{FF2B5EF4-FFF2-40B4-BE49-F238E27FC236}">
                <a16:creationId xmlns:a16="http://schemas.microsoft.com/office/drawing/2014/main" id="{768900E6-FDD0-45C5-97CC-F0666BF4A28B}"/>
              </a:ext>
            </a:extLst>
          </p:cNvPr>
          <p:cNvSpPr>
            <a:spLocks noChangeArrowheads="1"/>
          </p:cNvSpPr>
          <p:nvPr/>
        </p:nvSpPr>
        <p:spPr bwMode="auto">
          <a:xfrm>
            <a:off x="2063751" y="1628775"/>
            <a:ext cx="2519363" cy="793750"/>
          </a:xfrm>
          <a:prstGeom prst="wedgeEllipseCallout">
            <a:avLst>
              <a:gd name="adj1" fmla="val -12005"/>
              <a:gd name="adj2" fmla="val 118000"/>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solidFill>
                  <a:schemeClr val="tx1"/>
                </a:solidFill>
                <a:ea typeface="宋体" panose="02010600030101010101" pitchFamily="2" charset="-122"/>
              </a:rPr>
              <a:t>返回值类型</a:t>
            </a:r>
            <a:endParaRPr lang="en-US" altLang="zh-CN" sz="2400">
              <a:solidFill>
                <a:schemeClr val="tx1"/>
              </a:solidFill>
              <a:ea typeface="宋体" panose="02010600030101010101" pitchFamily="2" charset="-122"/>
            </a:endParaRPr>
          </a:p>
        </p:txBody>
      </p:sp>
      <p:sp>
        <p:nvSpPr>
          <p:cNvPr id="156677" name="AutoShape 5">
            <a:extLst>
              <a:ext uri="{FF2B5EF4-FFF2-40B4-BE49-F238E27FC236}">
                <a16:creationId xmlns:a16="http://schemas.microsoft.com/office/drawing/2014/main" id="{CC1A8E29-CCC4-48BC-8275-FED62356E8AE}"/>
              </a:ext>
            </a:extLst>
          </p:cNvPr>
          <p:cNvSpPr>
            <a:spLocks noChangeArrowheads="1"/>
          </p:cNvSpPr>
          <p:nvPr/>
        </p:nvSpPr>
        <p:spPr bwMode="auto">
          <a:xfrm>
            <a:off x="4367213" y="1557339"/>
            <a:ext cx="2736850" cy="936625"/>
          </a:xfrm>
          <a:prstGeom prst="wedgeEllipseCallout">
            <a:avLst>
              <a:gd name="adj1" fmla="val -55569"/>
              <a:gd name="adj2" fmla="val 82204"/>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solidFill>
                  <a:schemeClr val="tx1"/>
                </a:solidFill>
                <a:ea typeface="宋体" panose="02010600030101010101" pitchFamily="2" charset="-122"/>
              </a:rPr>
              <a:t>函数名说明函数的功能</a:t>
            </a:r>
          </a:p>
        </p:txBody>
      </p:sp>
      <p:sp>
        <p:nvSpPr>
          <p:cNvPr id="156680" name="AutoShape 8">
            <a:extLst>
              <a:ext uri="{FF2B5EF4-FFF2-40B4-BE49-F238E27FC236}">
                <a16:creationId xmlns:a16="http://schemas.microsoft.com/office/drawing/2014/main" id="{AEE6AB48-AC68-4C8C-ADDD-C439399C50B6}"/>
              </a:ext>
            </a:extLst>
          </p:cNvPr>
          <p:cNvSpPr>
            <a:spLocks noChangeArrowheads="1"/>
          </p:cNvSpPr>
          <p:nvPr/>
        </p:nvSpPr>
        <p:spPr bwMode="auto">
          <a:xfrm>
            <a:off x="6240464" y="4581525"/>
            <a:ext cx="3455987" cy="1009650"/>
          </a:xfrm>
          <a:prstGeom prst="wedgeEllipseCallout">
            <a:avLst>
              <a:gd name="adj1" fmla="val -62722"/>
              <a:gd name="adj2" fmla="val 78616"/>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solidFill>
                  <a:schemeClr val="tx1"/>
                </a:solidFill>
                <a:ea typeface="宋体" panose="02010600030101010101" pitchFamily="2" charset="-122"/>
              </a:rPr>
              <a:t>返回值作为函数调用表达式的值</a:t>
            </a:r>
            <a:endParaRPr lang="en-US" altLang="zh-CN" sz="2400">
              <a:solidFill>
                <a:schemeClr val="tx1"/>
              </a:solidFill>
              <a:ea typeface="宋体" panose="02010600030101010101" pitchFamily="2" charset="-122"/>
            </a:endParaRPr>
          </a:p>
        </p:txBody>
      </p:sp>
      <p:sp>
        <p:nvSpPr>
          <p:cNvPr id="395278" name="Rectangle 14">
            <a:extLst>
              <a:ext uri="{FF2B5EF4-FFF2-40B4-BE49-F238E27FC236}">
                <a16:creationId xmlns:a16="http://schemas.microsoft.com/office/drawing/2014/main" id="{D0151C1F-79B6-4C7F-AA25-B543C20B8800}"/>
              </a:ext>
            </a:extLst>
          </p:cNvPr>
          <p:cNvSpPr>
            <a:spLocks noChangeArrowheads="1"/>
          </p:cNvSpPr>
          <p:nvPr/>
        </p:nvSpPr>
        <p:spPr bwMode="auto">
          <a:xfrm>
            <a:off x="2640014" y="1412876"/>
            <a:ext cx="6264275" cy="1439863"/>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156678" name="AutoShape 6">
            <a:extLst>
              <a:ext uri="{FF2B5EF4-FFF2-40B4-BE49-F238E27FC236}">
                <a16:creationId xmlns:a16="http://schemas.microsoft.com/office/drawing/2014/main" id="{F9BE8DAD-DAEB-4552-8BCB-74202E5A7B3B}"/>
              </a:ext>
            </a:extLst>
          </p:cNvPr>
          <p:cNvSpPr>
            <a:spLocks noChangeArrowheads="1"/>
          </p:cNvSpPr>
          <p:nvPr/>
        </p:nvSpPr>
        <p:spPr bwMode="auto">
          <a:xfrm>
            <a:off x="6815138" y="1557339"/>
            <a:ext cx="2709862" cy="1081087"/>
          </a:xfrm>
          <a:prstGeom prst="wedgeEllipseCallout">
            <a:avLst>
              <a:gd name="adj1" fmla="val -110407"/>
              <a:gd name="adj2" fmla="val 69676"/>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solidFill>
                  <a:schemeClr val="tx1"/>
                </a:solidFill>
                <a:ea typeface="宋体" panose="02010600030101010101" pitchFamily="2" charset="-122"/>
              </a:rPr>
              <a:t>形参表，函数入口</a:t>
            </a:r>
            <a:endParaRPr lang="en-US" altLang="zh-CN" sz="2400">
              <a:solidFill>
                <a:schemeClr val="tx1"/>
              </a:solidFill>
              <a:ea typeface="宋体" panose="02010600030101010101" pitchFamily="2" charset="-122"/>
            </a:endParaRPr>
          </a:p>
        </p:txBody>
      </p:sp>
      <p:sp>
        <p:nvSpPr>
          <p:cNvPr id="2" name="AutoShape 6">
            <a:extLst>
              <a:ext uri="{FF2B5EF4-FFF2-40B4-BE49-F238E27FC236}">
                <a16:creationId xmlns:a16="http://schemas.microsoft.com/office/drawing/2014/main" id="{FB3DE340-E638-4B8F-8617-7C4644256145}"/>
              </a:ext>
            </a:extLst>
          </p:cNvPr>
          <p:cNvSpPr>
            <a:spLocks noChangeArrowheads="1"/>
          </p:cNvSpPr>
          <p:nvPr/>
        </p:nvSpPr>
        <p:spPr bwMode="auto">
          <a:xfrm>
            <a:off x="6599238" y="2714625"/>
            <a:ext cx="3816350" cy="1512888"/>
          </a:xfrm>
          <a:prstGeom prst="wedgeEllipseCallout">
            <a:avLst>
              <a:gd name="adj1" fmla="val -68319"/>
              <a:gd name="adj2" fmla="val 37375"/>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ea typeface="宋体" panose="02010600030101010101" pitchFamily="2" charset="-122"/>
              </a:rPr>
              <a:t>函数内部可以定义只能自己使用的变量，称内部变量</a:t>
            </a:r>
            <a:endParaRPr lang="en-US" altLang="zh-CN" sz="2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395278"/>
                                        </p:tgtEl>
                                        <p:attrNameLst>
                                          <p:attrName>style.visibility</p:attrName>
                                        </p:attrNameLst>
                                      </p:cBhvr>
                                      <p:to>
                                        <p:strVal val="visible"/>
                                      </p:to>
                                    </p:set>
                                    <p:anim calcmode="lin" valueType="num">
                                      <p:cBhvr>
                                        <p:cTn id="7" dur="500" fill="hold"/>
                                        <p:tgtEl>
                                          <p:spTgt spid="395278"/>
                                        </p:tgtEl>
                                        <p:attrNameLst>
                                          <p:attrName>ppt_w</p:attrName>
                                        </p:attrNameLst>
                                      </p:cBhvr>
                                      <p:tavLst>
                                        <p:tav tm="0">
                                          <p:val>
                                            <p:strVal val="4/3*#ppt_w"/>
                                          </p:val>
                                        </p:tav>
                                        <p:tav tm="100000">
                                          <p:val>
                                            <p:strVal val="#ppt_w"/>
                                          </p:val>
                                        </p:tav>
                                      </p:tavLst>
                                    </p:anim>
                                    <p:anim calcmode="lin" valueType="num">
                                      <p:cBhvr>
                                        <p:cTn id="8" dur="500" fill="hold"/>
                                        <p:tgtEl>
                                          <p:spTgt spid="395278"/>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xit" presetSubtype="0" fill="hold" grpId="1" nodeType="clickEffect">
                                  <p:stCondLst>
                                    <p:cond delay="0"/>
                                  </p:stCondLst>
                                  <p:childTnLst>
                                    <p:animEffect transition="out" filter="fade">
                                      <p:cBhvr>
                                        <p:cTn id="12" dur="500"/>
                                        <p:tgtEl>
                                          <p:spTgt spid="395278"/>
                                        </p:tgtEl>
                                      </p:cBhvr>
                                    </p:animEffect>
                                    <p:set>
                                      <p:cBhvr>
                                        <p:cTn id="13" dur="1" fill="hold">
                                          <p:stCondLst>
                                            <p:cond delay="499"/>
                                          </p:stCondLst>
                                        </p:cTn>
                                        <p:tgtEl>
                                          <p:spTgt spid="395278"/>
                                        </p:tgtEl>
                                        <p:attrNameLst>
                                          <p:attrName>style.visibility</p:attrName>
                                        </p:attrNameLst>
                                      </p:cBhvr>
                                      <p:to>
                                        <p:strVal val="hidden"/>
                                      </p:to>
                                    </p:set>
                                  </p:childTnLst>
                                </p:cTn>
                              </p:par>
                              <p:par>
                                <p:cTn id="14" presetID="23" presetClass="entr" presetSubtype="288" fill="hold" grpId="0" nodeType="withEffect">
                                  <p:stCondLst>
                                    <p:cond delay="0"/>
                                  </p:stCondLst>
                                  <p:childTnLst>
                                    <p:set>
                                      <p:cBhvr>
                                        <p:cTn id="15" dur="1" fill="hold">
                                          <p:stCondLst>
                                            <p:cond delay="0"/>
                                          </p:stCondLst>
                                        </p:cTn>
                                        <p:tgtEl>
                                          <p:spTgt spid="395268"/>
                                        </p:tgtEl>
                                        <p:attrNameLst>
                                          <p:attrName>style.visibility</p:attrName>
                                        </p:attrNameLst>
                                      </p:cBhvr>
                                      <p:to>
                                        <p:strVal val="visible"/>
                                      </p:to>
                                    </p:set>
                                    <p:anim calcmode="lin" valueType="num">
                                      <p:cBhvr>
                                        <p:cTn id="16" dur="500" fill="hold"/>
                                        <p:tgtEl>
                                          <p:spTgt spid="395268"/>
                                        </p:tgtEl>
                                        <p:attrNameLst>
                                          <p:attrName>ppt_w</p:attrName>
                                        </p:attrNameLst>
                                      </p:cBhvr>
                                      <p:tavLst>
                                        <p:tav tm="0">
                                          <p:val>
                                            <p:strVal val="4/3*#ppt_w"/>
                                          </p:val>
                                        </p:tav>
                                        <p:tav tm="100000">
                                          <p:val>
                                            <p:strVal val="#ppt_w"/>
                                          </p:val>
                                        </p:tav>
                                      </p:tavLst>
                                    </p:anim>
                                    <p:anim calcmode="lin" valueType="num">
                                      <p:cBhvr>
                                        <p:cTn id="17" dur="500" fill="hold"/>
                                        <p:tgtEl>
                                          <p:spTgt spid="395268"/>
                                        </p:tgtEl>
                                        <p:attrNameLst>
                                          <p:attrName>ppt_h</p:attrName>
                                        </p:attrNameLst>
                                      </p:cBhvr>
                                      <p:tavLst>
                                        <p:tav tm="0">
                                          <p:val>
                                            <p:strVal val="4/3*#ppt_h"/>
                                          </p:val>
                                        </p:tav>
                                        <p:tav tm="100000">
                                          <p:val>
                                            <p:strVal val="#ppt_h"/>
                                          </p:val>
                                        </p:tav>
                                      </p:tavLst>
                                    </p:anim>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56676"/>
                                        </p:tgtEl>
                                        <p:attrNameLst>
                                          <p:attrName>style.visibility</p:attrName>
                                        </p:attrNameLst>
                                      </p:cBhvr>
                                      <p:to>
                                        <p:strVal val="visible"/>
                                      </p:to>
                                    </p:set>
                                    <p:animEffect transition="in" filter="wipe(down)">
                                      <p:cBhvr>
                                        <p:cTn id="21" dur="500"/>
                                        <p:tgtEl>
                                          <p:spTgt spid="1566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xit" presetSubtype="0" fill="hold" grpId="1" nodeType="clickEffect">
                                  <p:stCondLst>
                                    <p:cond delay="0"/>
                                  </p:stCondLst>
                                  <p:childTnLst>
                                    <p:animEffect transition="out" filter="fade">
                                      <p:cBhvr>
                                        <p:cTn id="25" dur="500"/>
                                        <p:tgtEl>
                                          <p:spTgt spid="395268"/>
                                        </p:tgtEl>
                                      </p:cBhvr>
                                    </p:animEffect>
                                    <p:set>
                                      <p:cBhvr>
                                        <p:cTn id="26" dur="1" fill="hold">
                                          <p:stCondLst>
                                            <p:cond delay="499"/>
                                          </p:stCondLst>
                                        </p:cTn>
                                        <p:tgtEl>
                                          <p:spTgt spid="395268"/>
                                        </p:tgtEl>
                                        <p:attrNameLst>
                                          <p:attrName>style.visibility</p:attrName>
                                        </p:attrNameLst>
                                      </p:cBhvr>
                                      <p:to>
                                        <p:strVal val="hidden"/>
                                      </p:to>
                                    </p:set>
                                  </p:childTnLst>
                                </p:cTn>
                              </p:par>
                            </p:childTnLst>
                          </p:cTn>
                        </p:par>
                        <p:par>
                          <p:cTn id="27" fill="hold" nodeType="afterGroup">
                            <p:stCondLst>
                              <p:cond delay="500"/>
                            </p:stCondLst>
                            <p:childTnLst>
                              <p:par>
                                <p:cTn id="28" presetID="1" presetClass="exit" presetSubtype="0" fill="hold" grpId="1" nodeType="afterEffect">
                                  <p:stCondLst>
                                    <p:cond delay="0"/>
                                  </p:stCondLst>
                                  <p:childTnLst>
                                    <p:set>
                                      <p:cBhvr>
                                        <p:cTn id="29" dur="1" fill="hold">
                                          <p:stCondLst>
                                            <p:cond delay="0"/>
                                          </p:stCondLst>
                                        </p:cTn>
                                        <p:tgtEl>
                                          <p:spTgt spid="156676"/>
                                        </p:tgtEl>
                                        <p:attrNameLst>
                                          <p:attrName>style.visibility</p:attrName>
                                        </p:attrNameLst>
                                      </p:cBhvr>
                                      <p:to>
                                        <p:strVal val="hidden"/>
                                      </p:to>
                                    </p:set>
                                  </p:childTnLst>
                                </p:cTn>
                              </p:par>
                              <p:par>
                                <p:cTn id="30" presetID="23" presetClass="entr" presetSubtype="288" fill="hold" grpId="0" nodeType="withEffect">
                                  <p:stCondLst>
                                    <p:cond delay="0"/>
                                  </p:stCondLst>
                                  <p:childTnLst>
                                    <p:set>
                                      <p:cBhvr>
                                        <p:cTn id="31" dur="1" fill="hold">
                                          <p:stCondLst>
                                            <p:cond delay="0"/>
                                          </p:stCondLst>
                                        </p:cTn>
                                        <p:tgtEl>
                                          <p:spTgt spid="395269"/>
                                        </p:tgtEl>
                                        <p:attrNameLst>
                                          <p:attrName>style.visibility</p:attrName>
                                        </p:attrNameLst>
                                      </p:cBhvr>
                                      <p:to>
                                        <p:strVal val="visible"/>
                                      </p:to>
                                    </p:set>
                                    <p:anim calcmode="lin" valueType="num">
                                      <p:cBhvr>
                                        <p:cTn id="32" dur="500" fill="hold"/>
                                        <p:tgtEl>
                                          <p:spTgt spid="395269"/>
                                        </p:tgtEl>
                                        <p:attrNameLst>
                                          <p:attrName>ppt_w</p:attrName>
                                        </p:attrNameLst>
                                      </p:cBhvr>
                                      <p:tavLst>
                                        <p:tav tm="0">
                                          <p:val>
                                            <p:strVal val="4/3*#ppt_w"/>
                                          </p:val>
                                        </p:tav>
                                        <p:tav tm="100000">
                                          <p:val>
                                            <p:strVal val="#ppt_w"/>
                                          </p:val>
                                        </p:tav>
                                      </p:tavLst>
                                    </p:anim>
                                    <p:anim calcmode="lin" valueType="num">
                                      <p:cBhvr>
                                        <p:cTn id="33" dur="500" fill="hold"/>
                                        <p:tgtEl>
                                          <p:spTgt spid="395269"/>
                                        </p:tgtEl>
                                        <p:attrNameLst>
                                          <p:attrName>ppt_h</p:attrName>
                                        </p:attrNameLst>
                                      </p:cBhvr>
                                      <p:tavLst>
                                        <p:tav tm="0">
                                          <p:val>
                                            <p:strVal val="4/3*#ppt_h"/>
                                          </p:val>
                                        </p:tav>
                                        <p:tav tm="100000">
                                          <p:val>
                                            <p:strVal val="#ppt_h"/>
                                          </p:val>
                                        </p:tav>
                                      </p:tavLst>
                                    </p:anim>
                                  </p:childTnLst>
                                </p:cTn>
                              </p:par>
                            </p:childTnLst>
                          </p:cTn>
                        </p:par>
                        <p:par>
                          <p:cTn id="34" fill="hold" nodeType="afterGroup">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156677"/>
                                        </p:tgtEl>
                                        <p:attrNameLst>
                                          <p:attrName>style.visibility</p:attrName>
                                        </p:attrNameLst>
                                      </p:cBhvr>
                                      <p:to>
                                        <p:strVal val="visible"/>
                                      </p:to>
                                    </p:set>
                                    <p:animEffect transition="in" filter="wipe(down)">
                                      <p:cBhvr>
                                        <p:cTn id="37" dur="500"/>
                                        <p:tgtEl>
                                          <p:spTgt spid="1566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1" nodeType="clickEffect">
                                  <p:stCondLst>
                                    <p:cond delay="0"/>
                                  </p:stCondLst>
                                  <p:childTnLst>
                                    <p:animEffect transition="out" filter="fade">
                                      <p:cBhvr>
                                        <p:cTn id="41" dur="500"/>
                                        <p:tgtEl>
                                          <p:spTgt spid="395269"/>
                                        </p:tgtEl>
                                      </p:cBhvr>
                                    </p:animEffect>
                                    <p:set>
                                      <p:cBhvr>
                                        <p:cTn id="42" dur="1" fill="hold">
                                          <p:stCondLst>
                                            <p:cond delay="499"/>
                                          </p:stCondLst>
                                        </p:cTn>
                                        <p:tgtEl>
                                          <p:spTgt spid="39526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6677"/>
                                        </p:tgtEl>
                                        <p:attrNameLst>
                                          <p:attrName>style.visibility</p:attrName>
                                        </p:attrNameLst>
                                      </p:cBhvr>
                                      <p:to>
                                        <p:strVal val="hidden"/>
                                      </p:to>
                                    </p:set>
                                  </p:childTnLst>
                                </p:cTn>
                              </p:par>
                              <p:par>
                                <p:cTn id="45" presetID="23" presetClass="entr" presetSubtype="288" fill="hold" grpId="0" nodeType="withEffect">
                                  <p:stCondLst>
                                    <p:cond delay="0"/>
                                  </p:stCondLst>
                                  <p:childTnLst>
                                    <p:set>
                                      <p:cBhvr>
                                        <p:cTn id="46" dur="1" fill="hold">
                                          <p:stCondLst>
                                            <p:cond delay="0"/>
                                          </p:stCondLst>
                                        </p:cTn>
                                        <p:tgtEl>
                                          <p:spTgt spid="395270"/>
                                        </p:tgtEl>
                                        <p:attrNameLst>
                                          <p:attrName>style.visibility</p:attrName>
                                        </p:attrNameLst>
                                      </p:cBhvr>
                                      <p:to>
                                        <p:strVal val="visible"/>
                                      </p:to>
                                    </p:set>
                                    <p:anim calcmode="lin" valueType="num">
                                      <p:cBhvr>
                                        <p:cTn id="47" dur="500" fill="hold"/>
                                        <p:tgtEl>
                                          <p:spTgt spid="395270"/>
                                        </p:tgtEl>
                                        <p:attrNameLst>
                                          <p:attrName>ppt_w</p:attrName>
                                        </p:attrNameLst>
                                      </p:cBhvr>
                                      <p:tavLst>
                                        <p:tav tm="0">
                                          <p:val>
                                            <p:strVal val="4/3*#ppt_w"/>
                                          </p:val>
                                        </p:tav>
                                        <p:tav tm="100000">
                                          <p:val>
                                            <p:strVal val="#ppt_w"/>
                                          </p:val>
                                        </p:tav>
                                      </p:tavLst>
                                    </p:anim>
                                    <p:anim calcmode="lin" valueType="num">
                                      <p:cBhvr>
                                        <p:cTn id="48" dur="500" fill="hold"/>
                                        <p:tgtEl>
                                          <p:spTgt spid="395270"/>
                                        </p:tgtEl>
                                        <p:attrNameLst>
                                          <p:attrName>ppt_h</p:attrName>
                                        </p:attrNameLst>
                                      </p:cBhvr>
                                      <p:tavLst>
                                        <p:tav tm="0">
                                          <p:val>
                                            <p:strVal val="4/3*#ppt_h"/>
                                          </p:val>
                                        </p:tav>
                                        <p:tav tm="100000">
                                          <p:val>
                                            <p:strVal val="#ppt_h"/>
                                          </p:val>
                                        </p:tav>
                                      </p:tavLst>
                                    </p:anim>
                                  </p:childTnLst>
                                </p:cTn>
                              </p:par>
                            </p:childTnLst>
                          </p:cTn>
                        </p:par>
                        <p:par>
                          <p:cTn id="49" fill="hold" nodeType="afterGroup">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156678"/>
                                        </p:tgtEl>
                                        <p:attrNameLst>
                                          <p:attrName>style.visibility</p:attrName>
                                        </p:attrNameLst>
                                      </p:cBhvr>
                                      <p:to>
                                        <p:strVal val="visible"/>
                                      </p:to>
                                    </p:set>
                                    <p:animEffect transition="in" filter="wipe(down)">
                                      <p:cBhvr>
                                        <p:cTn id="52" dur="500"/>
                                        <p:tgtEl>
                                          <p:spTgt spid="1566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grpId="1" nodeType="clickEffect">
                                  <p:stCondLst>
                                    <p:cond delay="0"/>
                                  </p:stCondLst>
                                  <p:childTnLst>
                                    <p:animEffect transition="out" filter="fade">
                                      <p:cBhvr>
                                        <p:cTn id="56" dur="500"/>
                                        <p:tgtEl>
                                          <p:spTgt spid="395270"/>
                                        </p:tgtEl>
                                      </p:cBhvr>
                                    </p:animEffect>
                                    <p:set>
                                      <p:cBhvr>
                                        <p:cTn id="57" dur="1" fill="hold">
                                          <p:stCondLst>
                                            <p:cond delay="499"/>
                                          </p:stCondLst>
                                        </p:cTn>
                                        <p:tgtEl>
                                          <p:spTgt spid="395270"/>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56678"/>
                                        </p:tgtEl>
                                        <p:attrNameLst>
                                          <p:attrName>style.visibility</p:attrName>
                                        </p:attrNameLst>
                                      </p:cBhvr>
                                      <p:to>
                                        <p:strVal val="hidden"/>
                                      </p:to>
                                    </p:set>
                                  </p:childTnLst>
                                </p:cTn>
                              </p:par>
                              <p:par>
                                <p:cTn id="60" presetID="23" presetClass="entr" presetSubtype="288" fill="hold" grpId="0" nodeType="withEffect">
                                  <p:stCondLst>
                                    <p:cond delay="0"/>
                                  </p:stCondLst>
                                  <p:childTnLst>
                                    <p:set>
                                      <p:cBhvr>
                                        <p:cTn id="61" dur="1" fill="hold">
                                          <p:stCondLst>
                                            <p:cond delay="0"/>
                                          </p:stCondLst>
                                        </p:cTn>
                                        <p:tgtEl>
                                          <p:spTgt spid="395271"/>
                                        </p:tgtEl>
                                        <p:attrNameLst>
                                          <p:attrName>style.visibility</p:attrName>
                                        </p:attrNameLst>
                                      </p:cBhvr>
                                      <p:to>
                                        <p:strVal val="visible"/>
                                      </p:to>
                                    </p:set>
                                    <p:anim calcmode="lin" valueType="num">
                                      <p:cBhvr>
                                        <p:cTn id="62" dur="500" fill="hold"/>
                                        <p:tgtEl>
                                          <p:spTgt spid="395271"/>
                                        </p:tgtEl>
                                        <p:attrNameLst>
                                          <p:attrName>ppt_w</p:attrName>
                                        </p:attrNameLst>
                                      </p:cBhvr>
                                      <p:tavLst>
                                        <p:tav tm="0">
                                          <p:val>
                                            <p:strVal val="4/3*#ppt_w"/>
                                          </p:val>
                                        </p:tav>
                                        <p:tav tm="100000">
                                          <p:val>
                                            <p:strVal val="#ppt_w"/>
                                          </p:val>
                                        </p:tav>
                                      </p:tavLst>
                                    </p:anim>
                                    <p:anim calcmode="lin" valueType="num">
                                      <p:cBhvr>
                                        <p:cTn id="63" dur="500" fill="hold"/>
                                        <p:tgtEl>
                                          <p:spTgt spid="395271"/>
                                        </p:tgtEl>
                                        <p:attrNameLst>
                                          <p:attrName>ppt_h</p:attrName>
                                        </p:attrNameLst>
                                      </p:cBhvr>
                                      <p:tavLst>
                                        <p:tav tm="0">
                                          <p:val>
                                            <p:strVal val="4/3*#ppt_h"/>
                                          </p:val>
                                        </p:tav>
                                        <p:tav tm="100000">
                                          <p:val>
                                            <p:strVal val="#ppt_h"/>
                                          </p:val>
                                        </p:tav>
                                      </p:tavLst>
                                    </p:anim>
                                  </p:childTnLst>
                                </p:cTn>
                              </p:par>
                            </p:childTnLst>
                          </p:cTn>
                        </p:par>
                        <p:par>
                          <p:cTn id="64" fill="hold" nodeType="afterGroup">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down)">
                                      <p:cBhvr>
                                        <p:cTn id="67" dur="500"/>
                                        <p:tgtEl>
                                          <p:spTgt spid="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xit" presetSubtype="0" fill="hold" grpId="1" nodeType="clickEffect">
                                  <p:stCondLst>
                                    <p:cond delay="0"/>
                                  </p:stCondLst>
                                  <p:childTnLst>
                                    <p:animEffect transition="out" filter="fade">
                                      <p:cBhvr>
                                        <p:cTn id="71" dur="500"/>
                                        <p:tgtEl>
                                          <p:spTgt spid="395271"/>
                                        </p:tgtEl>
                                      </p:cBhvr>
                                    </p:animEffect>
                                    <p:set>
                                      <p:cBhvr>
                                        <p:cTn id="72" dur="1" fill="hold">
                                          <p:stCondLst>
                                            <p:cond delay="499"/>
                                          </p:stCondLst>
                                        </p:cTn>
                                        <p:tgtEl>
                                          <p:spTgt spid="39527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
                                        </p:tgtEl>
                                        <p:attrNameLst>
                                          <p:attrName>style.visibility</p:attrName>
                                        </p:attrNameLst>
                                      </p:cBhvr>
                                      <p:to>
                                        <p:strVal val="hidden"/>
                                      </p:to>
                                    </p:set>
                                  </p:childTnLst>
                                </p:cTn>
                              </p:par>
                              <p:par>
                                <p:cTn id="75" presetID="23" presetClass="entr" presetSubtype="288" fill="hold" grpId="0" nodeType="withEffect">
                                  <p:stCondLst>
                                    <p:cond delay="0"/>
                                  </p:stCondLst>
                                  <p:childTnLst>
                                    <p:set>
                                      <p:cBhvr>
                                        <p:cTn id="76" dur="1" fill="hold">
                                          <p:stCondLst>
                                            <p:cond delay="0"/>
                                          </p:stCondLst>
                                        </p:cTn>
                                        <p:tgtEl>
                                          <p:spTgt spid="395272"/>
                                        </p:tgtEl>
                                        <p:attrNameLst>
                                          <p:attrName>style.visibility</p:attrName>
                                        </p:attrNameLst>
                                      </p:cBhvr>
                                      <p:to>
                                        <p:strVal val="visible"/>
                                      </p:to>
                                    </p:set>
                                    <p:anim calcmode="lin" valueType="num">
                                      <p:cBhvr>
                                        <p:cTn id="77" dur="500" fill="hold"/>
                                        <p:tgtEl>
                                          <p:spTgt spid="395272"/>
                                        </p:tgtEl>
                                        <p:attrNameLst>
                                          <p:attrName>ppt_w</p:attrName>
                                        </p:attrNameLst>
                                      </p:cBhvr>
                                      <p:tavLst>
                                        <p:tav tm="0">
                                          <p:val>
                                            <p:strVal val="4/3*#ppt_w"/>
                                          </p:val>
                                        </p:tav>
                                        <p:tav tm="100000">
                                          <p:val>
                                            <p:strVal val="#ppt_w"/>
                                          </p:val>
                                        </p:tav>
                                      </p:tavLst>
                                    </p:anim>
                                    <p:anim calcmode="lin" valueType="num">
                                      <p:cBhvr>
                                        <p:cTn id="78" dur="500" fill="hold"/>
                                        <p:tgtEl>
                                          <p:spTgt spid="395272"/>
                                        </p:tgtEl>
                                        <p:attrNameLst>
                                          <p:attrName>ppt_h</p:attrName>
                                        </p:attrNameLst>
                                      </p:cBhvr>
                                      <p:tavLst>
                                        <p:tav tm="0">
                                          <p:val>
                                            <p:strVal val="4/3*#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0" presetClass="exit" presetSubtype="0" fill="hold" grpId="1" nodeType="clickEffect">
                                  <p:stCondLst>
                                    <p:cond delay="0"/>
                                  </p:stCondLst>
                                  <p:childTnLst>
                                    <p:animEffect transition="out" filter="fade">
                                      <p:cBhvr>
                                        <p:cTn id="82" dur="500"/>
                                        <p:tgtEl>
                                          <p:spTgt spid="395272"/>
                                        </p:tgtEl>
                                      </p:cBhvr>
                                    </p:animEffect>
                                    <p:set>
                                      <p:cBhvr>
                                        <p:cTn id="83" dur="1" fill="hold">
                                          <p:stCondLst>
                                            <p:cond delay="499"/>
                                          </p:stCondLst>
                                        </p:cTn>
                                        <p:tgtEl>
                                          <p:spTgt spid="395272"/>
                                        </p:tgtEl>
                                        <p:attrNameLst>
                                          <p:attrName>style.visibility</p:attrName>
                                        </p:attrNameLst>
                                      </p:cBhvr>
                                      <p:to>
                                        <p:strVal val="hidden"/>
                                      </p:to>
                                    </p:set>
                                  </p:childTnLst>
                                </p:cTn>
                              </p:par>
                              <p:par>
                                <p:cTn id="84" presetID="22" presetClass="entr" presetSubtype="8" fill="hold" grpId="0" nodeType="withEffect">
                                  <p:stCondLst>
                                    <p:cond delay="0"/>
                                  </p:stCondLst>
                                  <p:childTnLst>
                                    <p:set>
                                      <p:cBhvr>
                                        <p:cTn id="85" dur="1" fill="hold">
                                          <p:stCondLst>
                                            <p:cond delay="0"/>
                                          </p:stCondLst>
                                        </p:cTn>
                                        <p:tgtEl>
                                          <p:spTgt spid="156680"/>
                                        </p:tgtEl>
                                        <p:attrNameLst>
                                          <p:attrName>style.visibility</p:attrName>
                                        </p:attrNameLst>
                                      </p:cBhvr>
                                      <p:to>
                                        <p:strVal val="visible"/>
                                      </p:to>
                                    </p:set>
                                    <p:animEffect transition="in" filter="wipe(left)">
                                      <p:cBhvr>
                                        <p:cTn id="86" dur="500"/>
                                        <p:tgtEl>
                                          <p:spTgt spid="156680"/>
                                        </p:tgtEl>
                                      </p:cBhvr>
                                    </p:animEffect>
                                  </p:childTnLst>
                                </p:cTn>
                              </p:par>
                              <p:par>
                                <p:cTn id="87" presetID="23" presetClass="entr" presetSubtype="288" fill="hold" grpId="0" nodeType="withEffect">
                                  <p:stCondLst>
                                    <p:cond delay="0"/>
                                  </p:stCondLst>
                                  <p:childTnLst>
                                    <p:set>
                                      <p:cBhvr>
                                        <p:cTn id="88" dur="1" fill="hold">
                                          <p:stCondLst>
                                            <p:cond delay="0"/>
                                          </p:stCondLst>
                                        </p:cTn>
                                        <p:tgtEl>
                                          <p:spTgt spid="395273"/>
                                        </p:tgtEl>
                                        <p:attrNameLst>
                                          <p:attrName>style.visibility</p:attrName>
                                        </p:attrNameLst>
                                      </p:cBhvr>
                                      <p:to>
                                        <p:strVal val="visible"/>
                                      </p:to>
                                    </p:set>
                                    <p:anim calcmode="lin" valueType="num">
                                      <p:cBhvr>
                                        <p:cTn id="89" dur="500" fill="hold"/>
                                        <p:tgtEl>
                                          <p:spTgt spid="395273"/>
                                        </p:tgtEl>
                                        <p:attrNameLst>
                                          <p:attrName>ppt_w</p:attrName>
                                        </p:attrNameLst>
                                      </p:cBhvr>
                                      <p:tavLst>
                                        <p:tav tm="0">
                                          <p:val>
                                            <p:strVal val="4/3*#ppt_w"/>
                                          </p:val>
                                        </p:tav>
                                        <p:tav tm="100000">
                                          <p:val>
                                            <p:strVal val="#ppt_w"/>
                                          </p:val>
                                        </p:tav>
                                      </p:tavLst>
                                    </p:anim>
                                    <p:anim calcmode="lin" valueType="num">
                                      <p:cBhvr>
                                        <p:cTn id="90" dur="500" fill="hold"/>
                                        <p:tgtEl>
                                          <p:spTgt spid="39527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animBg="1"/>
      <p:bldP spid="395268" grpId="1" animBg="1"/>
      <p:bldP spid="395269" grpId="0" animBg="1"/>
      <p:bldP spid="395269" grpId="1" animBg="1"/>
      <p:bldP spid="395270" grpId="0" animBg="1"/>
      <p:bldP spid="395270" grpId="1" animBg="1"/>
      <p:bldP spid="395271" grpId="0" animBg="1"/>
      <p:bldP spid="395271" grpId="1" animBg="1"/>
      <p:bldP spid="395272" grpId="0" animBg="1"/>
      <p:bldP spid="395272" grpId="1" animBg="1"/>
      <p:bldP spid="395273" grpId="0" animBg="1"/>
      <p:bldP spid="156676" grpId="0" animBg="1"/>
      <p:bldP spid="156676" grpId="1" animBg="1"/>
      <p:bldP spid="156677" grpId="0" animBg="1"/>
      <p:bldP spid="156677" grpId="1" animBg="1"/>
      <p:bldP spid="156680" grpId="0" animBg="1"/>
      <p:bldP spid="395278" grpId="0" animBg="1"/>
      <p:bldP spid="395278" grpId="1" animBg="1"/>
      <p:bldP spid="156678" grpId="0" animBg="1"/>
      <p:bldP spid="156678" grpId="1" animBg="1"/>
      <p:bldP spid="2" grpId="0" animBg="1"/>
      <p:bldP spid="2"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5" name="Rectangle 3">
            <a:extLst>
              <a:ext uri="{FF2B5EF4-FFF2-40B4-BE49-F238E27FC236}">
                <a16:creationId xmlns:a16="http://schemas.microsoft.com/office/drawing/2014/main" id="{1D9CDF2E-37BE-4BB5-ADC8-EFD7DD91B644}"/>
              </a:ext>
            </a:extLst>
          </p:cNvPr>
          <p:cNvSpPr>
            <a:spLocks noGrp="1" noChangeArrowheads="1"/>
          </p:cNvSpPr>
          <p:nvPr>
            <p:ph type="body" idx="1"/>
          </p:nvPr>
        </p:nvSpPr>
        <p:spPr>
          <a:xfrm>
            <a:off x="1919289" y="1428750"/>
            <a:ext cx="8497887" cy="5183188"/>
          </a:xfrm>
        </p:spPr>
        <p:txBody>
          <a:bodyPr/>
          <a:lstStyle/>
          <a:p>
            <a:pPr eaLnBrk="1" hangingPunct="1">
              <a:lnSpc>
                <a:spcPct val="105000"/>
              </a:lnSpc>
              <a:buFont typeface="Monotype Sorts" charset="2"/>
              <a:buNone/>
              <a:defRPr/>
            </a:pPr>
            <a:r>
              <a:rPr lang="zh-CN" altLang="en-US" dirty="0">
                <a:solidFill>
                  <a:srgbClr val="000000"/>
                </a:solidFill>
                <a:latin typeface="Courier New" pitchFamily="49" charset="0"/>
                <a:ea typeface="宋体" pitchFamily="2" charset="-122"/>
              </a:rPr>
              <a:t>     </a:t>
            </a:r>
            <a:r>
              <a:rPr lang="zh-CN" altLang="en-US" sz="3200" dirty="0">
                <a:solidFill>
                  <a:srgbClr val="C00000"/>
                </a:solidFill>
                <a:latin typeface="幼圆" pitchFamily="49" charset="-122"/>
                <a:ea typeface="幼圆" pitchFamily="49" charset="-122"/>
                <a:cs typeface="Courier New" pitchFamily="49" charset="0"/>
              </a:rPr>
              <a:t>函数名</a:t>
            </a:r>
            <a:r>
              <a:rPr lang="en-US" altLang="zh-CN" sz="3200" dirty="0">
                <a:solidFill>
                  <a:srgbClr val="C00000"/>
                </a:solidFill>
                <a:latin typeface="幼圆" pitchFamily="49" charset="-122"/>
                <a:ea typeface="幼圆" pitchFamily="49" charset="-122"/>
                <a:cs typeface="Courier New" pitchFamily="49" charset="0"/>
              </a:rPr>
              <a:t>(</a:t>
            </a:r>
            <a:r>
              <a:rPr lang="zh-CN" altLang="en-US" sz="3200" dirty="0">
                <a:solidFill>
                  <a:srgbClr val="C00000"/>
                </a:solidFill>
                <a:latin typeface="幼圆" pitchFamily="49" charset="-122"/>
                <a:ea typeface="幼圆" pitchFamily="49" charset="-122"/>
                <a:cs typeface="Courier New" pitchFamily="49" charset="0"/>
              </a:rPr>
              <a:t>表达式</a:t>
            </a:r>
            <a:r>
              <a:rPr lang="en-US" altLang="zh-CN" sz="3200" dirty="0">
                <a:solidFill>
                  <a:srgbClr val="C00000"/>
                </a:solidFill>
                <a:latin typeface="幼圆" pitchFamily="49" charset="-122"/>
                <a:ea typeface="幼圆" pitchFamily="49" charset="-122"/>
                <a:cs typeface="Courier New" pitchFamily="49" charset="0"/>
              </a:rPr>
              <a:t>1, </a:t>
            </a:r>
            <a:r>
              <a:rPr lang="zh-CN" altLang="en-US" sz="3200" dirty="0">
                <a:solidFill>
                  <a:srgbClr val="C00000"/>
                </a:solidFill>
                <a:latin typeface="幼圆" pitchFamily="49" charset="-122"/>
                <a:ea typeface="幼圆" pitchFamily="49" charset="-122"/>
                <a:cs typeface="Courier New" pitchFamily="49" charset="0"/>
              </a:rPr>
              <a:t>表达式</a:t>
            </a:r>
            <a:r>
              <a:rPr lang="en-US" altLang="zh-CN" sz="3200" dirty="0">
                <a:solidFill>
                  <a:srgbClr val="C00000"/>
                </a:solidFill>
                <a:latin typeface="幼圆" pitchFamily="49" charset="-122"/>
                <a:ea typeface="幼圆" pitchFamily="49" charset="-122"/>
                <a:cs typeface="Courier New" pitchFamily="49" charset="0"/>
              </a:rPr>
              <a:t>2, ……);</a:t>
            </a:r>
            <a:endParaRPr lang="zh-CN" altLang="en-US" dirty="0">
              <a:solidFill>
                <a:srgbClr val="C00000"/>
              </a:solidFill>
              <a:latin typeface="幼圆" pitchFamily="49" charset="-122"/>
              <a:ea typeface="幼圆" pitchFamily="49" charset="-122"/>
              <a:cs typeface="Courier New" pitchFamily="49" charset="0"/>
            </a:endParaRPr>
          </a:p>
          <a:p>
            <a:pPr eaLnBrk="1" hangingPunct="1">
              <a:defRPr/>
            </a:pPr>
            <a:r>
              <a:rPr lang="zh-CN" altLang="en-US" dirty="0">
                <a:latin typeface="华文仿宋" pitchFamily="2" charset="-122"/>
                <a:ea typeface="华文仿宋" pitchFamily="2" charset="-122"/>
              </a:rPr>
              <a:t>实际参数</a:t>
            </a:r>
            <a:r>
              <a:rPr lang="en-US" altLang="zh-CN" dirty="0">
                <a:latin typeface="华文仿宋" pitchFamily="2" charset="-122"/>
                <a:ea typeface="华文仿宋" pitchFamily="2" charset="-122"/>
              </a:rPr>
              <a:t>(Actual Argument )</a:t>
            </a:r>
          </a:p>
          <a:p>
            <a:pPr lvl="1" eaLnBrk="1" hangingPunct="1">
              <a:defRPr/>
            </a:pPr>
            <a:r>
              <a:rPr lang="zh-CN" altLang="en-US" dirty="0">
                <a:latin typeface="华文仿宋" pitchFamily="2" charset="-122"/>
                <a:ea typeface="华文仿宋" pitchFamily="2" charset="-122"/>
              </a:rPr>
              <a:t>函数调用</a:t>
            </a:r>
            <a:r>
              <a:rPr lang="en-US" altLang="zh-CN" dirty="0">
                <a:latin typeface="华文仿宋" pitchFamily="2" charset="-122"/>
                <a:ea typeface="华文仿宋" pitchFamily="2" charset="-122"/>
              </a:rPr>
              <a:t>(</a:t>
            </a:r>
            <a:r>
              <a:rPr lang="en-US" altLang="zh-CN" dirty="0" err="1">
                <a:latin typeface="华文仿宋" pitchFamily="2" charset="-122"/>
                <a:ea typeface="华文仿宋" pitchFamily="2" charset="-122"/>
              </a:rPr>
              <a:t>Founction</a:t>
            </a:r>
            <a:r>
              <a:rPr lang="en-US" altLang="zh-CN" dirty="0">
                <a:latin typeface="华文仿宋" pitchFamily="2" charset="-122"/>
                <a:ea typeface="华文仿宋" pitchFamily="2" charset="-122"/>
              </a:rPr>
              <a:t> Call)</a:t>
            </a:r>
            <a:r>
              <a:rPr lang="zh-CN" altLang="en-US" dirty="0">
                <a:latin typeface="华文仿宋" pitchFamily="2" charset="-122"/>
                <a:ea typeface="华文仿宋" pitchFamily="2" charset="-122"/>
              </a:rPr>
              <a:t>时提供的表达式</a:t>
            </a:r>
          </a:p>
          <a:p>
            <a:pPr>
              <a:lnSpc>
                <a:spcPct val="90000"/>
              </a:lnSpc>
              <a:defRPr/>
            </a:pPr>
            <a:r>
              <a:rPr lang="zh-CN" altLang="en-US" dirty="0">
                <a:latin typeface="华文仿宋" pitchFamily="2" charset="-122"/>
                <a:ea typeface="华文仿宋" pitchFamily="2" charset="-122"/>
              </a:rPr>
              <a:t>有返回值时</a:t>
            </a:r>
          </a:p>
          <a:p>
            <a:pPr lvl="1">
              <a:lnSpc>
                <a:spcPct val="90000"/>
              </a:lnSpc>
              <a:defRPr/>
            </a:pPr>
            <a:r>
              <a:rPr lang="zh-CN" altLang="en-US" dirty="0">
                <a:latin typeface="华文仿宋" pitchFamily="2" charset="-122"/>
                <a:ea typeface="华文仿宋" pitchFamily="2" charset="-122"/>
              </a:rPr>
              <a:t>放到一个数值表达式中</a:t>
            </a:r>
          </a:p>
          <a:p>
            <a:pPr lvl="2">
              <a:lnSpc>
                <a:spcPct val="90000"/>
              </a:lnSpc>
              <a:buFont typeface="Monotype Sorts" charset="2"/>
              <a:buNone/>
              <a:defRPr/>
            </a:pPr>
            <a:r>
              <a:rPr lang="en-US" altLang="zh-CN" dirty="0">
                <a:latin typeface="Courier New" pitchFamily="49" charset="0"/>
                <a:ea typeface="宋体" pitchFamily="2" charset="-122"/>
              </a:rPr>
              <a:t>  </a:t>
            </a:r>
            <a:r>
              <a:rPr lang="en-US" altLang="zh-CN" sz="2400" dirty="0">
                <a:latin typeface="Courier New" pitchFamily="49" charset="0"/>
                <a:ea typeface="宋体" pitchFamily="2" charset="-122"/>
              </a:rPr>
              <a:t>c = max(</a:t>
            </a:r>
            <a:r>
              <a:rPr lang="en-US" altLang="zh-CN" sz="2400" dirty="0" err="1">
                <a:latin typeface="Courier New" pitchFamily="49" charset="0"/>
                <a:ea typeface="宋体" pitchFamily="2" charset="-122"/>
              </a:rPr>
              <a:t>a,b</a:t>
            </a:r>
            <a:r>
              <a:rPr lang="en-US" altLang="zh-CN" sz="2400" dirty="0">
                <a:latin typeface="Courier New" pitchFamily="49" charset="0"/>
                <a:ea typeface="宋体" pitchFamily="2" charset="-122"/>
              </a:rPr>
              <a:t>);</a:t>
            </a:r>
          </a:p>
          <a:p>
            <a:pPr lvl="1">
              <a:lnSpc>
                <a:spcPct val="90000"/>
              </a:lnSpc>
              <a:defRPr/>
            </a:pPr>
            <a:r>
              <a:rPr lang="zh-CN" altLang="en-US" dirty="0">
                <a:latin typeface="华文仿宋" pitchFamily="2" charset="-122"/>
                <a:ea typeface="华文仿宋" pitchFamily="2" charset="-122"/>
              </a:rPr>
              <a:t>作为另一个函数调用的参数</a:t>
            </a:r>
          </a:p>
          <a:p>
            <a:pPr lvl="2">
              <a:lnSpc>
                <a:spcPct val="90000"/>
              </a:lnSpc>
              <a:buFont typeface="Monotype Sorts" charset="2"/>
              <a:buNone/>
              <a:defRPr/>
            </a:pPr>
            <a:r>
              <a:rPr lang="en-US" altLang="zh-CN" dirty="0">
                <a:solidFill>
                  <a:srgbClr val="0033CC"/>
                </a:solidFill>
                <a:latin typeface="Courier New" pitchFamily="49" charset="0"/>
                <a:ea typeface="宋体" pitchFamily="2" charset="-122"/>
              </a:rPr>
              <a:t>  </a:t>
            </a:r>
            <a:r>
              <a:rPr lang="en-US" altLang="zh-CN" sz="2400" dirty="0">
                <a:latin typeface="Courier New" pitchFamily="49" charset="0"/>
                <a:ea typeface="宋体" pitchFamily="2" charset="-122"/>
              </a:rPr>
              <a:t>c = max(max(</a:t>
            </a:r>
            <a:r>
              <a:rPr lang="en-US" altLang="zh-CN" sz="2400" dirty="0" err="1">
                <a:latin typeface="Courier New" pitchFamily="49" charset="0"/>
                <a:ea typeface="宋体" pitchFamily="2" charset="-122"/>
              </a:rPr>
              <a:t>a,b</a:t>
            </a:r>
            <a:r>
              <a:rPr lang="en-US" altLang="zh-CN" sz="2400" dirty="0">
                <a:latin typeface="Courier New" pitchFamily="49" charset="0"/>
                <a:ea typeface="宋体" pitchFamily="2" charset="-122"/>
              </a:rPr>
              <a:t>),c);</a:t>
            </a:r>
          </a:p>
          <a:p>
            <a:pPr lvl="1">
              <a:lnSpc>
                <a:spcPct val="90000"/>
              </a:lnSpc>
              <a:buFontTx/>
              <a:buNone/>
              <a:defRPr/>
            </a:pPr>
            <a:r>
              <a:rPr lang="en-US" altLang="zh-CN" dirty="0">
                <a:solidFill>
                  <a:schemeClr val="tx1"/>
                </a:solidFill>
                <a:latin typeface="Courier New" pitchFamily="49" charset="0"/>
                <a:ea typeface="宋体" pitchFamily="2" charset="-122"/>
              </a:rPr>
              <a:t>    </a:t>
            </a:r>
            <a:r>
              <a:rPr lang="en-US" altLang="zh-CN" dirty="0" err="1">
                <a:solidFill>
                  <a:schemeClr val="tx1"/>
                </a:solidFill>
                <a:latin typeface="Courier New" pitchFamily="49" charset="0"/>
                <a:ea typeface="宋体" pitchFamily="2" charset="-122"/>
              </a:rPr>
              <a:t>printf</a:t>
            </a:r>
            <a:r>
              <a:rPr lang="en-US" altLang="zh-CN" dirty="0">
                <a:solidFill>
                  <a:schemeClr val="tx1"/>
                </a:solidFill>
                <a:latin typeface="Courier New" pitchFamily="49" charset="0"/>
                <a:ea typeface="宋体" pitchFamily="2" charset="-122"/>
              </a:rPr>
              <a:t>(</a:t>
            </a:r>
            <a:r>
              <a:rPr lang="en-US" altLang="zh-CN" dirty="0">
                <a:solidFill>
                  <a:schemeClr val="tx1"/>
                </a:solidFill>
                <a:ea typeface="宋体" pitchFamily="2" charset="-122"/>
              </a:rPr>
              <a:t>"</a:t>
            </a:r>
            <a:r>
              <a:rPr lang="en-US" altLang="zh-CN" dirty="0">
                <a:solidFill>
                  <a:schemeClr val="tx1"/>
                </a:solidFill>
                <a:latin typeface="Courier New" pitchFamily="49" charset="0"/>
                <a:ea typeface="宋体" pitchFamily="2" charset="-122"/>
              </a:rPr>
              <a:t>%d\n</a:t>
            </a:r>
            <a:r>
              <a:rPr lang="en-US" altLang="zh-CN" dirty="0">
                <a:solidFill>
                  <a:schemeClr val="tx1"/>
                </a:solidFill>
                <a:ea typeface="宋体" pitchFamily="2" charset="-122"/>
              </a:rPr>
              <a:t>"</a:t>
            </a:r>
            <a:r>
              <a:rPr lang="en-US" altLang="zh-CN" dirty="0">
                <a:solidFill>
                  <a:schemeClr val="tx1"/>
                </a:solidFill>
                <a:latin typeface="Courier New" pitchFamily="49" charset="0"/>
                <a:ea typeface="宋体" pitchFamily="2" charset="-122"/>
              </a:rPr>
              <a:t>, max(</a:t>
            </a:r>
            <a:r>
              <a:rPr lang="en-US" altLang="zh-CN" dirty="0" err="1">
                <a:solidFill>
                  <a:schemeClr val="tx1"/>
                </a:solidFill>
                <a:latin typeface="Courier New" pitchFamily="49" charset="0"/>
                <a:ea typeface="宋体" pitchFamily="2" charset="-122"/>
              </a:rPr>
              <a:t>a,b</a:t>
            </a:r>
            <a:r>
              <a:rPr lang="en-US" altLang="zh-CN" dirty="0">
                <a:solidFill>
                  <a:schemeClr val="tx1"/>
                </a:solidFill>
                <a:latin typeface="Courier New" pitchFamily="49" charset="0"/>
                <a:ea typeface="宋体" pitchFamily="2" charset="-122"/>
              </a:rPr>
              <a:t>));</a:t>
            </a:r>
          </a:p>
          <a:p>
            <a:pPr>
              <a:lnSpc>
                <a:spcPct val="90000"/>
              </a:lnSpc>
              <a:defRPr/>
            </a:pPr>
            <a:r>
              <a:rPr lang="zh-CN" altLang="en-US" dirty="0">
                <a:latin typeface="华文仿宋" pitchFamily="2" charset="-122"/>
                <a:ea typeface="华文仿宋" pitchFamily="2" charset="-122"/>
              </a:rPr>
              <a:t>无返回值时</a:t>
            </a:r>
          </a:p>
          <a:p>
            <a:pPr lvl="1">
              <a:lnSpc>
                <a:spcPct val="90000"/>
              </a:lnSpc>
              <a:defRPr/>
            </a:pPr>
            <a:r>
              <a:rPr lang="zh-CN" altLang="en-US" dirty="0">
                <a:latin typeface="华文仿宋" pitchFamily="2" charset="-122"/>
                <a:ea typeface="华文仿宋" pitchFamily="2" charset="-122"/>
              </a:rPr>
              <a:t>函数调用表达式</a:t>
            </a:r>
          </a:p>
          <a:p>
            <a:pPr lvl="2">
              <a:lnSpc>
                <a:spcPct val="90000"/>
              </a:lnSpc>
              <a:buFont typeface="Monotype Sorts" charset="2"/>
              <a:buNone/>
              <a:defRPr/>
            </a:pPr>
            <a:r>
              <a:rPr lang="en-US" altLang="zh-CN" dirty="0">
                <a:latin typeface="Courier New" pitchFamily="49" charset="0"/>
                <a:ea typeface="宋体" pitchFamily="2" charset="-122"/>
              </a:rPr>
              <a:t>  display(</a:t>
            </a:r>
            <a:r>
              <a:rPr lang="en-US" altLang="zh-CN" dirty="0" err="1">
                <a:latin typeface="Courier New" pitchFamily="49" charset="0"/>
                <a:ea typeface="宋体" pitchFamily="2" charset="-122"/>
              </a:rPr>
              <a:t>a,b</a:t>
            </a:r>
            <a:r>
              <a:rPr lang="en-US" altLang="zh-CN" dirty="0">
                <a:latin typeface="Courier New" pitchFamily="49" charset="0"/>
                <a:ea typeface="宋体" pitchFamily="2" charset="-122"/>
              </a:rPr>
              <a:t>);</a:t>
            </a:r>
          </a:p>
        </p:txBody>
      </p:sp>
      <p:grpSp>
        <p:nvGrpSpPr>
          <p:cNvPr id="2" name="Group 4">
            <a:extLst>
              <a:ext uri="{FF2B5EF4-FFF2-40B4-BE49-F238E27FC236}">
                <a16:creationId xmlns:a16="http://schemas.microsoft.com/office/drawing/2014/main" id="{129C5A47-BA3A-4AF6-9CC4-3C5FF955FD84}"/>
              </a:ext>
            </a:extLst>
          </p:cNvPr>
          <p:cNvGrpSpPr>
            <a:grpSpLocks/>
          </p:cNvGrpSpPr>
          <p:nvPr/>
        </p:nvGrpSpPr>
        <p:grpSpPr bwMode="auto">
          <a:xfrm>
            <a:off x="6240464" y="3291370"/>
            <a:ext cx="4319587" cy="419450"/>
            <a:chOff x="2064" y="1547"/>
            <a:chExt cx="3129" cy="320"/>
          </a:xfrm>
        </p:grpSpPr>
        <p:sp>
          <p:nvSpPr>
            <p:cNvPr id="397317" name="AutoShape 5">
              <a:extLst>
                <a:ext uri="{FF2B5EF4-FFF2-40B4-BE49-F238E27FC236}">
                  <a16:creationId xmlns:a16="http://schemas.microsoft.com/office/drawing/2014/main" id="{DE1AA915-57BE-436E-98BC-07907C57015E}"/>
                </a:ext>
              </a:extLst>
            </p:cNvPr>
            <p:cNvSpPr>
              <a:spLocks noChangeArrowheads="1"/>
            </p:cNvSpPr>
            <p:nvPr/>
          </p:nvSpPr>
          <p:spPr bwMode="auto">
            <a:xfrm>
              <a:off x="2064" y="1547"/>
              <a:ext cx="3129" cy="320"/>
            </a:xfrm>
            <a:prstGeom prst="foldedCorner">
              <a:avLst>
                <a:gd name="adj" fmla="val 12500"/>
              </a:avLst>
            </a:prstGeom>
            <a:solidFill>
              <a:srgbClr val="CCFFCC"/>
            </a:solidFill>
            <a:ln w="19050">
              <a:solidFill>
                <a:srgbClr val="3366FF"/>
              </a:solidFill>
              <a:round/>
              <a:headEnd/>
              <a:tailEnd/>
            </a:ln>
            <a:effectLst>
              <a:outerShdw dist="35921" dir="2700000" algn="ctr" rotWithShape="0">
                <a:srgbClr val="990000"/>
              </a:outer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ea typeface="+mn-ea"/>
              </a:endParaRPr>
            </a:p>
          </p:txBody>
        </p:sp>
        <p:sp>
          <p:nvSpPr>
            <p:cNvPr id="397318" name="Text Box 6">
              <a:extLst>
                <a:ext uri="{FF2B5EF4-FFF2-40B4-BE49-F238E27FC236}">
                  <a16:creationId xmlns:a16="http://schemas.microsoft.com/office/drawing/2014/main" id="{9195A55C-656E-4ECA-A2D9-1A1C15EDED1C}"/>
                </a:ext>
              </a:extLst>
            </p:cNvPr>
            <p:cNvSpPr txBox="1">
              <a:spLocks noChangeArrowheads="1"/>
            </p:cNvSpPr>
            <p:nvPr/>
          </p:nvSpPr>
          <p:spPr bwMode="auto">
            <a:xfrm>
              <a:off x="2064" y="1565"/>
              <a:ext cx="3129" cy="282"/>
            </a:xfrm>
            <a:prstGeom prst="rect">
              <a:avLst/>
            </a:prstGeom>
            <a:noFill/>
            <a:ln w="19050" algn="ctr">
              <a:noFill/>
              <a:miter lim="800000"/>
              <a:headEnd/>
              <a:tailEnd/>
            </a:ln>
            <a:effectLst/>
          </p:spPr>
          <p:txBody>
            <a:bodyPr lIns="0" tIns="0" rIns="0" bIns="0">
              <a:spAutoFit/>
            </a:bodyPr>
            <a:lstStyle/>
            <a:p>
              <a:pPr algn="ctr" eaLnBrk="1" hangingPunct="1">
                <a:spcBef>
                  <a:spcPct val="50000"/>
                </a:spcBef>
                <a:defRPr/>
              </a:pPr>
              <a:r>
                <a:rPr lang="zh-CN" altLang="en-US" b="1" dirty="0">
                  <a:solidFill>
                    <a:srgbClr val="000000"/>
                  </a:solidFill>
                  <a:effectLst>
                    <a:outerShdw blurRad="38100" dist="38100" dir="2700000" algn="tl">
                      <a:srgbClr val="C0C0C0"/>
                    </a:outerShdw>
                  </a:effectLst>
                  <a:latin typeface="Courier New" pitchFamily="49" charset="0"/>
                  <a:ea typeface="宋体" pitchFamily="2" charset="-122"/>
                </a:rPr>
                <a:t> </a:t>
              </a:r>
              <a:r>
                <a:rPr lang="zh-CN" altLang="en-US" b="1" dirty="0">
                  <a:solidFill>
                    <a:srgbClr val="000000"/>
                  </a:solidFill>
                  <a:effectLst>
                    <a:outerShdw blurRad="38100" dist="38100" dir="2700000" algn="tl">
                      <a:srgbClr val="C0C0C0"/>
                    </a:outerShdw>
                  </a:effectLst>
                  <a:latin typeface="幼圆" pitchFamily="49" charset="-122"/>
                  <a:ea typeface="幼圆" pitchFamily="49" charset="-122"/>
                </a:rPr>
                <a:t>返回值 </a:t>
              </a:r>
              <a:r>
                <a:rPr lang="en-US" altLang="zh-CN" b="1" dirty="0">
                  <a:solidFill>
                    <a:srgbClr val="000000"/>
                  </a:solidFill>
                  <a:effectLst>
                    <a:outerShdw blurRad="38100" dist="38100" dir="2700000" algn="tl">
                      <a:srgbClr val="C0C0C0"/>
                    </a:outerShdw>
                  </a:effectLst>
                  <a:latin typeface="幼圆" pitchFamily="49" charset="-122"/>
                  <a:ea typeface="幼圆" pitchFamily="49" charset="-122"/>
                </a:rPr>
                <a:t>= </a:t>
              </a:r>
              <a:r>
                <a:rPr lang="zh-CN" altLang="en-US" b="1" dirty="0">
                  <a:solidFill>
                    <a:srgbClr val="000000"/>
                  </a:solidFill>
                  <a:effectLst>
                    <a:outerShdw blurRad="38100" dist="38100" dir="2700000" algn="tl">
                      <a:srgbClr val="C0C0C0"/>
                    </a:outerShdw>
                  </a:effectLst>
                  <a:latin typeface="幼圆" pitchFamily="49" charset="-122"/>
                  <a:ea typeface="幼圆" pitchFamily="49" charset="-122"/>
                </a:rPr>
                <a:t>函数名</a:t>
              </a:r>
              <a:r>
                <a:rPr lang="en-US" altLang="zh-CN" b="1" dirty="0">
                  <a:solidFill>
                    <a:srgbClr val="000000"/>
                  </a:solidFill>
                  <a:effectLst>
                    <a:outerShdw blurRad="38100" dist="38100" dir="2700000" algn="tl">
                      <a:srgbClr val="C0C0C0"/>
                    </a:outerShdw>
                  </a:effectLst>
                  <a:latin typeface="幼圆" pitchFamily="49" charset="-122"/>
                  <a:ea typeface="幼圆" pitchFamily="49" charset="-122"/>
                </a:rPr>
                <a:t>(</a:t>
              </a:r>
              <a:r>
                <a:rPr lang="zh-CN" altLang="en-US" b="1" dirty="0">
                  <a:solidFill>
                    <a:srgbClr val="000000"/>
                  </a:solidFill>
                  <a:effectLst>
                    <a:outerShdw blurRad="38100" dist="38100" dir="2700000" algn="tl">
                      <a:srgbClr val="C0C0C0"/>
                    </a:outerShdw>
                  </a:effectLst>
                  <a:latin typeface="幼圆" pitchFamily="49" charset="-122"/>
                  <a:ea typeface="幼圆" pitchFamily="49" charset="-122"/>
                </a:rPr>
                <a:t>实参表列</a:t>
              </a:r>
              <a:r>
                <a:rPr lang="en-US" altLang="zh-CN" b="1" dirty="0">
                  <a:solidFill>
                    <a:srgbClr val="000000"/>
                  </a:solidFill>
                  <a:effectLst>
                    <a:outerShdw blurRad="38100" dist="38100" dir="2700000" algn="tl">
                      <a:srgbClr val="C0C0C0"/>
                    </a:outerShdw>
                  </a:effectLst>
                  <a:latin typeface="幼圆" pitchFamily="49" charset="-122"/>
                  <a:ea typeface="幼圆" pitchFamily="49" charset="-122"/>
                </a:rPr>
                <a:t>);</a:t>
              </a:r>
            </a:p>
          </p:txBody>
        </p:sp>
      </p:grpSp>
      <p:grpSp>
        <p:nvGrpSpPr>
          <p:cNvPr id="3" name="Group 7">
            <a:extLst>
              <a:ext uri="{FF2B5EF4-FFF2-40B4-BE49-F238E27FC236}">
                <a16:creationId xmlns:a16="http://schemas.microsoft.com/office/drawing/2014/main" id="{F9E1032C-A878-48C9-B760-D33209FB33DD}"/>
              </a:ext>
            </a:extLst>
          </p:cNvPr>
          <p:cNvGrpSpPr>
            <a:grpSpLocks/>
          </p:cNvGrpSpPr>
          <p:nvPr/>
        </p:nvGrpSpPr>
        <p:grpSpPr bwMode="auto">
          <a:xfrm>
            <a:off x="6297614" y="5686738"/>
            <a:ext cx="4270375" cy="420064"/>
            <a:chOff x="2064" y="1562"/>
            <a:chExt cx="3129" cy="289"/>
          </a:xfrm>
        </p:grpSpPr>
        <p:sp>
          <p:nvSpPr>
            <p:cNvPr id="397320" name="AutoShape 8">
              <a:extLst>
                <a:ext uri="{FF2B5EF4-FFF2-40B4-BE49-F238E27FC236}">
                  <a16:creationId xmlns:a16="http://schemas.microsoft.com/office/drawing/2014/main" id="{B7BB5FA7-9985-4901-BD86-8FBC54725C58}"/>
                </a:ext>
              </a:extLst>
            </p:cNvPr>
            <p:cNvSpPr>
              <a:spLocks noChangeArrowheads="1"/>
            </p:cNvSpPr>
            <p:nvPr/>
          </p:nvSpPr>
          <p:spPr bwMode="auto">
            <a:xfrm>
              <a:off x="2064" y="1562"/>
              <a:ext cx="3129" cy="289"/>
            </a:xfrm>
            <a:prstGeom prst="foldedCorner">
              <a:avLst>
                <a:gd name="adj" fmla="val 12500"/>
              </a:avLst>
            </a:prstGeom>
            <a:solidFill>
              <a:srgbClr val="CCFFCC"/>
            </a:solidFill>
            <a:ln w="19050">
              <a:solidFill>
                <a:srgbClr val="3366FF"/>
              </a:solidFill>
              <a:round/>
              <a:headEnd/>
              <a:tailEnd/>
            </a:ln>
            <a:effectLst>
              <a:outerShdw dist="35921" dir="2700000" algn="ctr" rotWithShape="0">
                <a:srgbClr val="990000"/>
              </a:outer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ea typeface="+mn-ea"/>
              </a:endParaRPr>
            </a:p>
          </p:txBody>
        </p:sp>
        <p:sp>
          <p:nvSpPr>
            <p:cNvPr id="397321" name="Text Box 9">
              <a:extLst>
                <a:ext uri="{FF2B5EF4-FFF2-40B4-BE49-F238E27FC236}">
                  <a16:creationId xmlns:a16="http://schemas.microsoft.com/office/drawing/2014/main" id="{09F64CFF-F354-406C-92C2-849F51AB7652}"/>
                </a:ext>
              </a:extLst>
            </p:cNvPr>
            <p:cNvSpPr txBox="1">
              <a:spLocks noChangeArrowheads="1"/>
            </p:cNvSpPr>
            <p:nvPr/>
          </p:nvSpPr>
          <p:spPr bwMode="auto">
            <a:xfrm>
              <a:off x="2064" y="1576"/>
              <a:ext cx="3129" cy="254"/>
            </a:xfrm>
            <a:prstGeom prst="rect">
              <a:avLst/>
            </a:prstGeom>
            <a:noFill/>
            <a:ln w="19050" algn="ctr">
              <a:noFill/>
              <a:miter lim="800000"/>
              <a:headEnd/>
              <a:tailEnd/>
            </a:ln>
            <a:effectLst/>
          </p:spPr>
          <p:txBody>
            <a:bodyPr lIns="0" tIns="0" rIns="0" bIns="0">
              <a:spAutoFit/>
            </a:bodyPr>
            <a:lstStyle/>
            <a:p>
              <a:pPr algn="ctr" eaLnBrk="1" hangingPunct="1">
                <a:spcBef>
                  <a:spcPct val="50000"/>
                </a:spcBef>
                <a:defRPr/>
              </a:pPr>
              <a:r>
                <a:rPr lang="zh-CN" altLang="en-US" b="1" dirty="0">
                  <a:solidFill>
                    <a:srgbClr val="000000"/>
                  </a:solidFill>
                  <a:effectLst>
                    <a:outerShdw blurRad="38100" dist="38100" dir="2700000" algn="tl">
                      <a:srgbClr val="C0C0C0"/>
                    </a:outerShdw>
                  </a:effectLst>
                  <a:latin typeface="幼圆" pitchFamily="49" charset="-122"/>
                  <a:ea typeface="幼圆" pitchFamily="49" charset="-122"/>
                </a:rPr>
                <a:t> 函数名</a:t>
              </a:r>
              <a:r>
                <a:rPr lang="en-US" altLang="zh-CN" b="1" dirty="0">
                  <a:solidFill>
                    <a:srgbClr val="000000"/>
                  </a:solidFill>
                  <a:effectLst>
                    <a:outerShdw blurRad="38100" dist="38100" dir="2700000" algn="tl">
                      <a:srgbClr val="C0C0C0"/>
                    </a:outerShdw>
                  </a:effectLst>
                  <a:latin typeface="幼圆" pitchFamily="49" charset="-122"/>
                  <a:ea typeface="幼圆" pitchFamily="49" charset="-122"/>
                </a:rPr>
                <a:t>(</a:t>
              </a:r>
              <a:r>
                <a:rPr lang="zh-CN" altLang="en-US" b="1" dirty="0">
                  <a:solidFill>
                    <a:srgbClr val="000000"/>
                  </a:solidFill>
                  <a:effectLst>
                    <a:outerShdw blurRad="38100" dist="38100" dir="2700000" algn="tl">
                      <a:srgbClr val="C0C0C0"/>
                    </a:outerShdw>
                  </a:effectLst>
                  <a:latin typeface="幼圆" pitchFamily="49" charset="-122"/>
                  <a:ea typeface="幼圆" pitchFamily="49" charset="-122"/>
                </a:rPr>
                <a:t>实参表列</a:t>
              </a:r>
              <a:r>
                <a:rPr lang="en-US" altLang="zh-CN" b="1" dirty="0">
                  <a:solidFill>
                    <a:srgbClr val="000000"/>
                  </a:solidFill>
                  <a:effectLst>
                    <a:outerShdw blurRad="38100" dist="38100" dir="2700000" algn="tl">
                      <a:srgbClr val="C0C0C0"/>
                    </a:outerShdw>
                  </a:effectLst>
                  <a:latin typeface="幼圆" pitchFamily="49" charset="-122"/>
                  <a:ea typeface="幼圆" pitchFamily="49" charset="-122"/>
                </a:rPr>
                <a:t>);</a:t>
              </a:r>
            </a:p>
          </p:txBody>
        </p:sp>
      </p:grpSp>
      <p:sp>
        <p:nvSpPr>
          <p:cNvPr id="10" name="Rectangle 2">
            <a:extLst>
              <a:ext uri="{FF2B5EF4-FFF2-40B4-BE49-F238E27FC236}">
                <a16:creationId xmlns:a16="http://schemas.microsoft.com/office/drawing/2014/main" id="{0EE81D27-E397-4A47-AB05-6280E4A1914F}"/>
              </a:ext>
            </a:extLst>
          </p:cNvPr>
          <p:cNvSpPr txBox="1">
            <a:spLocks noChangeArrowheads="1"/>
          </p:cNvSpPr>
          <p:nvPr/>
        </p:nvSpPr>
        <p:spPr bwMode="auto">
          <a:xfrm>
            <a:off x="1982789" y="620714"/>
            <a:ext cx="8643937" cy="839787"/>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lnSpc>
                <a:spcPct val="85000"/>
              </a:lnSpc>
              <a:defRPr/>
            </a:pPr>
            <a:r>
              <a:rPr lang="zh-CN" altLang="en-US" sz="4000" b="1" i="1">
                <a:solidFill>
                  <a:srgbClr val="000066"/>
                </a:solidFill>
                <a:effectLst>
                  <a:outerShdw blurRad="38100" dist="38100" dir="2700000" algn="tl">
                    <a:srgbClr val="C0C0C0"/>
                  </a:outerShdw>
                </a:effectLst>
                <a:ea typeface="黑体" pitchFamily="2" charset="-122"/>
              </a:rPr>
              <a:t>向函数传值和从函数返回值</a:t>
            </a:r>
            <a:endParaRPr lang="en-US" altLang="zh-CN" sz="4000" b="1" i="1">
              <a:solidFill>
                <a:srgbClr val="000066"/>
              </a:solidFill>
              <a:effectLst>
                <a:outerShdw blurRad="38100" dist="38100" dir="2700000" algn="tl">
                  <a:srgbClr val="C0C0C0"/>
                </a:outerShdw>
              </a:effectLst>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7315">
                                            <p:txEl>
                                              <p:pRg st="1" end="1"/>
                                            </p:txEl>
                                          </p:spTgt>
                                        </p:tgtEl>
                                        <p:attrNameLst>
                                          <p:attrName>style.visibility</p:attrName>
                                        </p:attrNameLst>
                                      </p:cBhvr>
                                      <p:to>
                                        <p:strVal val="visible"/>
                                      </p:to>
                                    </p:set>
                                    <p:animEffect transition="in" filter="wipe(left)">
                                      <p:cBhvr>
                                        <p:cTn id="7" dur="500"/>
                                        <p:tgtEl>
                                          <p:spTgt spid="397315">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7315">
                                            <p:txEl>
                                              <p:pRg st="2" end="2"/>
                                            </p:txEl>
                                          </p:spTgt>
                                        </p:tgtEl>
                                        <p:attrNameLst>
                                          <p:attrName>style.visibility</p:attrName>
                                        </p:attrNameLst>
                                      </p:cBhvr>
                                      <p:to>
                                        <p:strVal val="visible"/>
                                      </p:to>
                                    </p:set>
                                    <p:animEffect transition="in" filter="wipe(left)">
                                      <p:cBhvr>
                                        <p:cTn id="10" dur="500"/>
                                        <p:tgtEl>
                                          <p:spTgt spid="39731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97315">
                                            <p:txEl>
                                              <p:pRg st="3" end="3"/>
                                            </p:txEl>
                                          </p:spTgt>
                                        </p:tgtEl>
                                        <p:attrNameLst>
                                          <p:attrName>style.visibility</p:attrName>
                                        </p:attrNameLst>
                                      </p:cBhvr>
                                      <p:to>
                                        <p:strVal val="visible"/>
                                      </p:to>
                                    </p:set>
                                    <p:animEffect transition="in" filter="wipe(left)">
                                      <p:cBhvr>
                                        <p:cTn id="15" dur="500"/>
                                        <p:tgtEl>
                                          <p:spTgt spid="39731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97315">
                                            <p:txEl>
                                              <p:pRg st="4" end="4"/>
                                            </p:txEl>
                                          </p:spTgt>
                                        </p:tgtEl>
                                        <p:attrNameLst>
                                          <p:attrName>style.visibility</p:attrName>
                                        </p:attrNameLst>
                                      </p:cBhvr>
                                      <p:to>
                                        <p:strVal val="visible"/>
                                      </p:to>
                                    </p:set>
                                    <p:animEffect transition="in" filter="wipe(left)">
                                      <p:cBhvr>
                                        <p:cTn id="25" dur="500"/>
                                        <p:tgtEl>
                                          <p:spTgt spid="397315">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97315">
                                            <p:txEl>
                                              <p:pRg st="5" end="5"/>
                                            </p:txEl>
                                          </p:spTgt>
                                        </p:tgtEl>
                                        <p:attrNameLst>
                                          <p:attrName>style.visibility</p:attrName>
                                        </p:attrNameLst>
                                      </p:cBhvr>
                                      <p:to>
                                        <p:strVal val="visible"/>
                                      </p:to>
                                    </p:set>
                                    <p:animEffect transition="in" filter="wipe(left)">
                                      <p:cBhvr>
                                        <p:cTn id="28" dur="500"/>
                                        <p:tgtEl>
                                          <p:spTgt spid="39731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97315">
                                            <p:txEl>
                                              <p:pRg st="6" end="6"/>
                                            </p:txEl>
                                          </p:spTgt>
                                        </p:tgtEl>
                                        <p:attrNameLst>
                                          <p:attrName>style.visibility</p:attrName>
                                        </p:attrNameLst>
                                      </p:cBhvr>
                                      <p:to>
                                        <p:strVal val="visible"/>
                                      </p:to>
                                    </p:set>
                                    <p:animEffect transition="in" filter="wipe(left)">
                                      <p:cBhvr>
                                        <p:cTn id="33" dur="500"/>
                                        <p:tgtEl>
                                          <p:spTgt spid="397315">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7315">
                                            <p:txEl>
                                              <p:pRg st="7" end="7"/>
                                            </p:txEl>
                                          </p:spTgt>
                                        </p:tgtEl>
                                        <p:attrNameLst>
                                          <p:attrName>style.visibility</p:attrName>
                                        </p:attrNameLst>
                                      </p:cBhvr>
                                      <p:to>
                                        <p:strVal val="visible"/>
                                      </p:to>
                                    </p:set>
                                    <p:animEffect transition="in" filter="wipe(left)">
                                      <p:cBhvr>
                                        <p:cTn id="36" dur="500"/>
                                        <p:tgtEl>
                                          <p:spTgt spid="397315">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97315">
                                            <p:txEl>
                                              <p:pRg st="8" end="8"/>
                                            </p:txEl>
                                          </p:spTgt>
                                        </p:tgtEl>
                                        <p:attrNameLst>
                                          <p:attrName>style.visibility</p:attrName>
                                        </p:attrNameLst>
                                      </p:cBhvr>
                                      <p:to>
                                        <p:strVal val="visible"/>
                                      </p:to>
                                    </p:set>
                                    <p:animEffect transition="in" filter="wipe(left)">
                                      <p:cBhvr>
                                        <p:cTn id="39" dur="500"/>
                                        <p:tgtEl>
                                          <p:spTgt spid="397315">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97315">
                                            <p:txEl>
                                              <p:pRg st="9" end="9"/>
                                            </p:txEl>
                                          </p:spTgt>
                                        </p:tgtEl>
                                        <p:attrNameLst>
                                          <p:attrName>style.visibility</p:attrName>
                                        </p:attrNameLst>
                                      </p:cBhvr>
                                      <p:to>
                                        <p:strVal val="visible"/>
                                      </p:to>
                                    </p:set>
                                    <p:animEffect transition="in" filter="wipe(left)">
                                      <p:cBhvr>
                                        <p:cTn id="44" dur="500"/>
                                        <p:tgtEl>
                                          <p:spTgt spid="397315">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ox(in)">
                                      <p:cBhvr>
                                        <p:cTn id="49" dur="500"/>
                                        <p:tgtEl>
                                          <p:spTgt spid="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97315">
                                            <p:txEl>
                                              <p:pRg st="10" end="10"/>
                                            </p:txEl>
                                          </p:spTgt>
                                        </p:tgtEl>
                                        <p:attrNameLst>
                                          <p:attrName>style.visibility</p:attrName>
                                        </p:attrNameLst>
                                      </p:cBhvr>
                                      <p:to>
                                        <p:strVal val="visible"/>
                                      </p:to>
                                    </p:set>
                                    <p:animEffect transition="in" filter="wipe(left)">
                                      <p:cBhvr>
                                        <p:cTn id="54" dur="500"/>
                                        <p:tgtEl>
                                          <p:spTgt spid="397315">
                                            <p:txEl>
                                              <p:pRg st="10" end="1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7315">
                                            <p:txEl>
                                              <p:pRg st="11" end="11"/>
                                            </p:txEl>
                                          </p:spTgt>
                                        </p:tgtEl>
                                        <p:attrNameLst>
                                          <p:attrName>style.visibility</p:attrName>
                                        </p:attrNameLst>
                                      </p:cBhvr>
                                      <p:to>
                                        <p:strVal val="visible"/>
                                      </p:to>
                                    </p:set>
                                    <p:animEffect transition="in" filter="wipe(left)">
                                      <p:cBhvr>
                                        <p:cTn id="57" dur="500"/>
                                        <p:tgtEl>
                                          <p:spTgt spid="3973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1" name="Rectangle 3">
            <a:extLst>
              <a:ext uri="{FF2B5EF4-FFF2-40B4-BE49-F238E27FC236}">
                <a16:creationId xmlns:a16="http://schemas.microsoft.com/office/drawing/2014/main" id="{CBC67B06-F06F-49EA-973F-F343F13F77DF}"/>
              </a:ext>
            </a:extLst>
          </p:cNvPr>
          <p:cNvSpPr>
            <a:spLocks noChangeArrowheads="1"/>
          </p:cNvSpPr>
          <p:nvPr/>
        </p:nvSpPr>
        <p:spPr bwMode="auto">
          <a:xfrm>
            <a:off x="1919288" y="1557338"/>
            <a:ext cx="8604250" cy="1727200"/>
          </a:xfrm>
          <a:prstGeom prst="rect">
            <a:avLst/>
          </a:prstGeom>
          <a:noFill/>
          <a:ln w="9525">
            <a:noFill/>
            <a:miter lim="800000"/>
            <a:headEnd/>
            <a:tailEnd/>
          </a:ln>
          <a:effectLst/>
        </p:spPr>
        <p:txBody>
          <a:bodyPr lIns="92075" tIns="46037" rIns="92075" bIns="46037"/>
          <a:lstStyle/>
          <a:p>
            <a:pPr marL="374650" indent="-374650" eaLnBrk="1" hangingPunct="1">
              <a:spcBef>
                <a:spcPct val="20000"/>
              </a:spcBef>
              <a:buClr>
                <a:srgbClr val="FFCC66"/>
              </a:buClr>
              <a:buSzPct val="80000"/>
              <a:buFont typeface="Monotype Sorts" charset="2"/>
              <a:buChar char=""/>
              <a:defRPr/>
            </a:pPr>
            <a:r>
              <a:rPr lang="zh-CN" altLang="en-US" sz="2800" b="1" dirty="0">
                <a:solidFill>
                  <a:srgbClr val="000066"/>
                </a:solidFill>
                <a:effectLst>
                  <a:outerShdw blurRad="38100" dist="38100" dir="2700000" algn="tl">
                    <a:srgbClr val="C0C0C0"/>
                  </a:outerShdw>
                </a:effectLst>
                <a:latin typeface="华文仿宋" pitchFamily="2" charset="-122"/>
                <a:ea typeface="华文仿宋" pitchFamily="2" charset="-122"/>
              </a:rPr>
              <a:t>函数的每次执行都会建立一个全新的独立的环境</a:t>
            </a:r>
          </a:p>
          <a:p>
            <a:pPr marL="850900" lvl="1" indent="-285750" eaLnBrk="1" hangingPunct="1">
              <a:spcBef>
                <a:spcPct val="20000"/>
              </a:spcBef>
              <a:buClr>
                <a:srgbClr val="FFCC66"/>
              </a:buClr>
              <a:buSzPct val="115000"/>
              <a:buFontTx/>
              <a:buChar char="–"/>
              <a:defRPr/>
            </a:pPr>
            <a:r>
              <a:rPr lang="zh-CN" altLang="en-US" b="1" dirty="0">
                <a:solidFill>
                  <a:srgbClr val="CC00CC"/>
                </a:solidFill>
                <a:effectLst>
                  <a:outerShdw blurRad="38100" dist="38100" dir="2700000" algn="tl">
                    <a:srgbClr val="C0C0C0"/>
                  </a:outerShdw>
                </a:effectLst>
                <a:latin typeface="华文仿宋" pitchFamily="2" charset="-122"/>
                <a:ea typeface="华文仿宋" pitchFamily="2" charset="-122"/>
              </a:rPr>
              <a:t>在栈中为函数的每个变量（包括形式参数）分配内存</a:t>
            </a:r>
          </a:p>
          <a:p>
            <a:pPr marL="850900" lvl="1" indent="-285750" eaLnBrk="1" hangingPunct="1">
              <a:spcBef>
                <a:spcPct val="20000"/>
              </a:spcBef>
              <a:buClr>
                <a:srgbClr val="FFCC66"/>
              </a:buClr>
              <a:buSzPct val="115000"/>
              <a:buFontTx/>
              <a:buChar char="–"/>
              <a:defRPr/>
            </a:pPr>
            <a:r>
              <a:rPr lang="zh-CN" altLang="en-US" b="1" dirty="0">
                <a:solidFill>
                  <a:srgbClr val="CC00CC"/>
                </a:solidFill>
                <a:effectLst>
                  <a:outerShdw blurRad="38100" dist="38100" dir="2700000" algn="tl">
                    <a:srgbClr val="C0C0C0"/>
                  </a:outerShdw>
                </a:effectLst>
                <a:latin typeface="华文仿宋" pitchFamily="2" charset="-122"/>
                <a:ea typeface="华文仿宋" pitchFamily="2" charset="-122"/>
              </a:rPr>
              <a:t>把实参值复制给形参</a:t>
            </a:r>
          </a:p>
          <a:p>
            <a:pPr marL="850900" lvl="1" indent="-285750" eaLnBrk="1" hangingPunct="1">
              <a:spcBef>
                <a:spcPct val="20000"/>
              </a:spcBef>
              <a:buClr>
                <a:srgbClr val="FFCC66"/>
              </a:buClr>
              <a:buSzPct val="115000"/>
              <a:buFontTx/>
              <a:buChar char="–"/>
              <a:defRPr/>
            </a:pPr>
            <a:r>
              <a:rPr lang="zh-CN" altLang="en-US" b="1" dirty="0">
                <a:solidFill>
                  <a:srgbClr val="CC00CC"/>
                </a:solidFill>
                <a:effectLst>
                  <a:outerShdw blurRad="38100" dist="38100" dir="2700000" algn="tl">
                    <a:srgbClr val="C0C0C0"/>
                  </a:outerShdw>
                </a:effectLst>
                <a:latin typeface="华文仿宋" pitchFamily="2" charset="-122"/>
                <a:ea typeface="华文仿宋" pitchFamily="2" charset="-122"/>
              </a:rPr>
              <a:t>开始执行函数内的第一条语句</a:t>
            </a:r>
          </a:p>
          <a:p>
            <a:pPr marL="374650" indent="-374650">
              <a:lnSpc>
                <a:spcPct val="105000"/>
              </a:lnSpc>
              <a:spcBef>
                <a:spcPct val="20000"/>
              </a:spcBef>
              <a:buClr>
                <a:srgbClr val="FFCC66"/>
              </a:buClr>
              <a:buSzPct val="80000"/>
              <a:buFont typeface="Monotype Sorts" charset="2"/>
              <a:buChar char=""/>
              <a:defRPr/>
            </a:pPr>
            <a:endParaRPr lang="zh-CN" altLang="en-US" sz="2800" b="1" dirty="0">
              <a:solidFill>
                <a:schemeClr val="hlink"/>
              </a:solidFill>
              <a:effectLst>
                <a:outerShdw blurRad="38100" dist="38100" dir="2700000" algn="tl">
                  <a:srgbClr val="C0C0C0"/>
                </a:outerShdw>
              </a:effectLst>
            </a:endParaRPr>
          </a:p>
        </p:txBody>
      </p:sp>
      <p:sp>
        <p:nvSpPr>
          <p:cNvPr id="456707" name="Text Box 3">
            <a:extLst>
              <a:ext uri="{FF2B5EF4-FFF2-40B4-BE49-F238E27FC236}">
                <a16:creationId xmlns:a16="http://schemas.microsoft.com/office/drawing/2014/main" id="{E959993C-F34A-42F5-94BD-1B1A06EE67CB}"/>
              </a:ext>
            </a:extLst>
          </p:cNvPr>
          <p:cNvSpPr txBox="1">
            <a:spLocks noChangeArrowheads="1"/>
          </p:cNvSpPr>
          <p:nvPr/>
        </p:nvSpPr>
        <p:spPr bwMode="auto">
          <a:xfrm>
            <a:off x="2125664" y="3575050"/>
            <a:ext cx="2776537" cy="3022600"/>
          </a:xfrm>
          <a:prstGeom prst="rect">
            <a:avLst/>
          </a:prstGeom>
          <a:solidFill>
            <a:srgbClr val="FFFF99"/>
          </a:solidFill>
          <a:ln w="9525">
            <a:solidFill>
              <a:schemeClr val="tx1"/>
            </a:solidFill>
            <a:miter lim="800000"/>
            <a:headEnd/>
            <a:tailEnd/>
          </a:ln>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main()</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int a=12, b=24,ave;</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ave = Average(a,b);</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    </a:t>
            </a:r>
            <a:r>
              <a:rPr kumimoji="1" lang="en-US" altLang="zh-CN" sz="2400">
                <a:solidFill>
                  <a:schemeClr val="tx1"/>
                </a:solidFill>
                <a:latin typeface="Arial Narrow" panose="020B0606020202030204" pitchFamily="34" charset="0"/>
                <a:ea typeface="宋体" panose="02010600030101010101" pitchFamily="2" charset="-122"/>
              </a:rPr>
              <a:t>…</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a:t>
            </a:r>
          </a:p>
        </p:txBody>
      </p:sp>
      <p:sp>
        <p:nvSpPr>
          <p:cNvPr id="456708" name="Line 4">
            <a:extLst>
              <a:ext uri="{FF2B5EF4-FFF2-40B4-BE49-F238E27FC236}">
                <a16:creationId xmlns:a16="http://schemas.microsoft.com/office/drawing/2014/main" id="{06C47F46-9202-42D6-82C1-BB7E3E21B958}"/>
              </a:ext>
            </a:extLst>
          </p:cNvPr>
          <p:cNvSpPr>
            <a:spLocks noChangeShapeType="1"/>
          </p:cNvSpPr>
          <p:nvPr/>
        </p:nvSpPr>
        <p:spPr bwMode="auto">
          <a:xfrm flipV="1">
            <a:off x="3792538" y="3843338"/>
            <a:ext cx="1295400" cy="1295400"/>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456709" name="Text Box 5">
            <a:extLst>
              <a:ext uri="{FF2B5EF4-FFF2-40B4-BE49-F238E27FC236}">
                <a16:creationId xmlns:a16="http://schemas.microsoft.com/office/drawing/2014/main" id="{5053BCB0-0E9C-4466-AD2A-9F018BED32AD}"/>
              </a:ext>
            </a:extLst>
          </p:cNvPr>
          <p:cNvSpPr txBox="1">
            <a:spLocks noChangeArrowheads="1"/>
          </p:cNvSpPr>
          <p:nvPr/>
        </p:nvSpPr>
        <p:spPr bwMode="auto">
          <a:xfrm>
            <a:off x="5076825" y="3575050"/>
            <a:ext cx="2890838" cy="3022600"/>
          </a:xfrm>
          <a:prstGeom prst="rect">
            <a:avLst/>
          </a:prstGeom>
          <a:solidFill>
            <a:srgbClr val="CCFFCC"/>
          </a:solidFill>
          <a:ln w="9525">
            <a:solidFill>
              <a:schemeClr val="tx1"/>
            </a:solidFill>
            <a:miter lim="800000"/>
            <a:headEnd/>
            <a:tailEnd/>
          </a:ln>
          <a:effectLst/>
        </p:spPr>
        <p:txBody>
          <a:bodyPr wrap="none">
            <a:spAutoFit/>
          </a:bodyPr>
          <a:lstStyle/>
          <a:p>
            <a:pPr eaLnBrk="1" hangingPunct="1">
              <a:defRPr/>
            </a:pP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int</a:t>
            </a:r>
            <a:r>
              <a:rPr lang="fr-FR" altLang="zh-CN" b="1">
                <a:effectLst>
                  <a:outerShdw blurRad="38100" dist="38100" dir="2700000" algn="tl">
                    <a:srgbClr val="FFFFFF"/>
                  </a:outerShdw>
                </a:effectLst>
                <a:latin typeface="Arial Narrow" pitchFamily="34" charset="0"/>
                <a:ea typeface="宋体" pitchFamily="2" charset="-122"/>
              </a:rPr>
              <a:t> Average(</a:t>
            </a: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int</a:t>
            </a:r>
            <a:r>
              <a:rPr lang="fr-FR" altLang="zh-CN" b="1">
                <a:effectLst>
                  <a:outerShdw blurRad="38100" dist="38100" dir="2700000" algn="tl">
                    <a:srgbClr val="FFFFFF"/>
                  </a:outerShdw>
                </a:effectLst>
                <a:latin typeface="Arial Narrow" pitchFamily="34" charset="0"/>
                <a:ea typeface="宋体" pitchFamily="2" charset="-122"/>
              </a:rPr>
              <a:t> x, </a:t>
            </a: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int</a:t>
            </a:r>
            <a:r>
              <a:rPr lang="fr-FR" altLang="zh-CN" b="1">
                <a:effectLst>
                  <a:outerShdw blurRad="38100" dist="38100" dir="2700000" algn="tl">
                    <a:srgbClr val="FFFFFF"/>
                  </a:outerShdw>
                </a:effectLst>
                <a:latin typeface="Arial Narrow" pitchFamily="34" charset="0"/>
                <a:ea typeface="宋体" pitchFamily="2" charset="-122"/>
              </a:rPr>
              <a:t> y)</a:t>
            </a:r>
            <a:endParaRPr kumimoji="1" lang="zh-CN" altLang="zh-CN" b="1">
              <a:latin typeface="Arial Narrow" pitchFamily="34" charset="0"/>
              <a:ea typeface="宋体" pitchFamily="2" charset="-122"/>
            </a:endParaRPr>
          </a:p>
          <a:p>
            <a:pPr eaLnBrk="1" hangingPunct="1">
              <a:defRPr/>
            </a:pPr>
            <a:r>
              <a:rPr kumimoji="1" lang="zh-CN" altLang="zh-CN" b="1">
                <a:latin typeface="Arial Narrow" pitchFamily="34" charset="0"/>
                <a:ea typeface="宋体" pitchFamily="2" charset="-122"/>
              </a:rPr>
              <a:t>{</a:t>
            </a:r>
          </a:p>
          <a:p>
            <a:pPr>
              <a:defRPr/>
            </a:pP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     int</a:t>
            </a:r>
            <a:r>
              <a:rPr lang="fr-FR" altLang="zh-CN" b="1">
                <a:effectLst>
                  <a:outerShdw blurRad="38100" dist="38100" dir="2700000" algn="tl">
                    <a:srgbClr val="FFFFFF"/>
                  </a:outerShdw>
                </a:effectLst>
                <a:latin typeface="Arial Narrow" pitchFamily="34" charset="0"/>
                <a:ea typeface="宋体" pitchFamily="2" charset="-122"/>
              </a:rPr>
              <a:t> result;</a:t>
            </a:r>
          </a:p>
          <a:p>
            <a:pPr>
              <a:defRPr/>
            </a:pPr>
            <a:endParaRPr lang="fr-FR" altLang="zh-CN" b="1">
              <a:effectLst>
                <a:outerShdw blurRad="38100" dist="38100" dir="2700000" algn="tl">
                  <a:srgbClr val="FFFFFF"/>
                </a:outerShdw>
              </a:effectLst>
              <a:latin typeface="Arial Narrow" pitchFamily="34" charset="0"/>
              <a:ea typeface="宋体" pitchFamily="2" charset="-122"/>
            </a:endParaRPr>
          </a:p>
          <a:p>
            <a:pPr>
              <a:defRPr/>
            </a:pPr>
            <a:r>
              <a:rPr lang="fr-FR" altLang="zh-CN" b="1">
                <a:effectLst>
                  <a:outerShdw blurRad="38100" dist="38100" dir="2700000" algn="tl">
                    <a:srgbClr val="FFFFFF"/>
                  </a:outerShdw>
                </a:effectLst>
                <a:latin typeface="Arial Narrow" pitchFamily="34" charset="0"/>
                <a:ea typeface="宋体" pitchFamily="2" charset="-122"/>
              </a:rPr>
              <a:t>     result = (x + y) / 2;</a:t>
            </a:r>
          </a:p>
          <a:p>
            <a:pPr>
              <a:defRPr/>
            </a:pPr>
            <a:endParaRPr lang="fr-FR" altLang="zh-CN" b="1">
              <a:effectLst>
                <a:outerShdw blurRad="38100" dist="38100" dir="2700000" algn="tl">
                  <a:srgbClr val="FFFFFF"/>
                </a:outerShdw>
              </a:effectLst>
              <a:latin typeface="Arial Narrow" pitchFamily="34" charset="0"/>
              <a:ea typeface="宋体" pitchFamily="2" charset="-122"/>
            </a:endParaRPr>
          </a:p>
          <a:p>
            <a:pPr>
              <a:defRPr/>
            </a:pP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     return</a:t>
            </a:r>
            <a:r>
              <a:rPr lang="fr-FR" altLang="zh-CN" b="1">
                <a:effectLst>
                  <a:outerShdw blurRad="38100" dist="38100" dir="2700000" algn="tl">
                    <a:srgbClr val="FFFFFF"/>
                  </a:outerShdw>
                </a:effectLst>
                <a:latin typeface="Arial Narrow" pitchFamily="34" charset="0"/>
                <a:ea typeface="宋体" pitchFamily="2" charset="-122"/>
              </a:rPr>
              <a:t> result;</a:t>
            </a:r>
          </a:p>
          <a:p>
            <a:pPr eaLnBrk="1" hangingPunct="1">
              <a:defRPr/>
            </a:pPr>
            <a:r>
              <a:rPr kumimoji="1" lang="en-US" altLang="zh-CN" b="1">
                <a:latin typeface="Arial Narrow" pitchFamily="34" charset="0"/>
                <a:ea typeface="宋体" pitchFamily="2" charset="-122"/>
              </a:rPr>
              <a:t>}</a:t>
            </a:r>
          </a:p>
        </p:txBody>
      </p:sp>
      <p:sp>
        <p:nvSpPr>
          <p:cNvPr id="456711" name="Text Box 7">
            <a:extLst>
              <a:ext uri="{FF2B5EF4-FFF2-40B4-BE49-F238E27FC236}">
                <a16:creationId xmlns:a16="http://schemas.microsoft.com/office/drawing/2014/main" id="{92C85E34-7D1A-461C-8F0D-8E4044B66B93}"/>
              </a:ext>
            </a:extLst>
          </p:cNvPr>
          <p:cNvSpPr txBox="1">
            <a:spLocks noChangeArrowheads="1"/>
          </p:cNvSpPr>
          <p:nvPr/>
        </p:nvSpPr>
        <p:spPr bwMode="auto">
          <a:xfrm>
            <a:off x="4238625" y="3908426"/>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rgbClr val="008000"/>
                </a:solidFill>
                <a:ea typeface="宋体" panose="02010600030101010101" pitchFamily="2" charset="-122"/>
              </a:rPr>
              <a:t>①</a:t>
            </a:r>
          </a:p>
        </p:txBody>
      </p:sp>
      <p:sp>
        <p:nvSpPr>
          <p:cNvPr id="456717" name="Line 13">
            <a:extLst>
              <a:ext uri="{FF2B5EF4-FFF2-40B4-BE49-F238E27FC236}">
                <a16:creationId xmlns:a16="http://schemas.microsoft.com/office/drawing/2014/main" id="{75FAE7F9-4F57-4774-8048-445CDA8B630F}"/>
              </a:ext>
            </a:extLst>
          </p:cNvPr>
          <p:cNvSpPr>
            <a:spLocks noChangeShapeType="1"/>
          </p:cNvSpPr>
          <p:nvPr/>
        </p:nvSpPr>
        <p:spPr bwMode="auto">
          <a:xfrm flipH="1">
            <a:off x="2481263" y="4140200"/>
            <a:ext cx="0" cy="935038"/>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196610" name="Rectangle 2">
            <a:extLst>
              <a:ext uri="{FF2B5EF4-FFF2-40B4-BE49-F238E27FC236}">
                <a16:creationId xmlns:a16="http://schemas.microsoft.com/office/drawing/2014/main" id="{D7EF7435-E355-4BB1-8528-40C88A5A9D2E}"/>
              </a:ext>
            </a:extLst>
          </p:cNvPr>
          <p:cNvSpPr>
            <a:spLocks noChangeArrowheads="1"/>
          </p:cNvSpPr>
          <p:nvPr/>
        </p:nvSpPr>
        <p:spPr bwMode="auto">
          <a:xfrm>
            <a:off x="2205038" y="620714"/>
            <a:ext cx="7797800" cy="839787"/>
          </a:xfrm>
          <a:prstGeom prst="rect">
            <a:avLst/>
          </a:prstGeom>
          <a:noFill/>
          <a:ln w="9525">
            <a:noFill/>
            <a:miter lim="800000"/>
            <a:headEnd/>
            <a:tailEnd/>
          </a:ln>
          <a:effectLst/>
        </p:spPr>
        <p:txBody>
          <a:bodyPr lIns="92075" tIns="46037" rIns="92075" bIns="46037" anchor="ctr"/>
          <a:lstStyle/>
          <a:p>
            <a:pPr algn="ctr">
              <a:lnSpc>
                <a:spcPct val="85000"/>
              </a:lnSpc>
              <a:defRPr/>
            </a:pPr>
            <a:r>
              <a:rPr lang="zh-CN" altLang="en-US" sz="4000" b="1" i="1" dirty="0">
                <a:solidFill>
                  <a:srgbClr val="000066"/>
                </a:solidFill>
                <a:effectLst>
                  <a:outerShdw blurRad="38100" dist="38100" dir="2700000" algn="tl">
                    <a:srgbClr val="C0C0C0"/>
                  </a:outerShdw>
                </a:effectLst>
                <a:ea typeface="黑体" pitchFamily="2" charset="-122"/>
              </a:rPr>
              <a:t>函数调用的过程</a:t>
            </a:r>
            <a:endParaRPr lang="en-US" altLang="zh-CN" sz="4000" b="1" i="1" dirty="0">
              <a:solidFill>
                <a:srgbClr val="000066"/>
              </a:solidFill>
              <a:effectLst>
                <a:outerShdw blurRad="38100" dist="38100" dir="2700000" algn="tl">
                  <a:srgbClr val="C0C0C0"/>
                </a:outerShdw>
              </a:effectLst>
              <a:ea typeface="黑体" pitchFamily="2" charset="-122"/>
            </a:endParaRPr>
          </a:p>
        </p:txBody>
      </p:sp>
      <p:grpSp>
        <p:nvGrpSpPr>
          <p:cNvPr id="2" name="Group 41">
            <a:extLst>
              <a:ext uri="{FF2B5EF4-FFF2-40B4-BE49-F238E27FC236}">
                <a16:creationId xmlns:a16="http://schemas.microsoft.com/office/drawing/2014/main" id="{880D928C-5CF5-485D-8D8E-0CFF0399D85F}"/>
              </a:ext>
            </a:extLst>
          </p:cNvPr>
          <p:cNvGrpSpPr>
            <a:grpSpLocks/>
          </p:cNvGrpSpPr>
          <p:nvPr/>
        </p:nvGrpSpPr>
        <p:grpSpPr bwMode="auto">
          <a:xfrm>
            <a:off x="8515350" y="4652963"/>
            <a:ext cx="1828800" cy="1905000"/>
            <a:chOff x="4404" y="2931"/>
            <a:chExt cx="1152" cy="1200"/>
          </a:xfrm>
        </p:grpSpPr>
        <p:grpSp>
          <p:nvGrpSpPr>
            <p:cNvPr id="28698" name="Group 22">
              <a:extLst>
                <a:ext uri="{FF2B5EF4-FFF2-40B4-BE49-F238E27FC236}">
                  <a16:creationId xmlns:a16="http://schemas.microsoft.com/office/drawing/2014/main" id="{2F09BF37-B2B6-4F8B-9715-CE2250DCA1F6}"/>
                </a:ext>
              </a:extLst>
            </p:cNvPr>
            <p:cNvGrpSpPr>
              <a:grpSpLocks/>
            </p:cNvGrpSpPr>
            <p:nvPr/>
          </p:nvGrpSpPr>
          <p:grpSpPr bwMode="auto">
            <a:xfrm>
              <a:off x="4404" y="3363"/>
              <a:ext cx="1152" cy="333"/>
              <a:chOff x="4176" y="2211"/>
              <a:chExt cx="1152" cy="333"/>
            </a:xfrm>
          </p:grpSpPr>
          <p:sp>
            <p:nvSpPr>
              <p:cNvPr id="28704" name="Text Box 23">
                <a:extLst>
                  <a:ext uri="{FF2B5EF4-FFF2-40B4-BE49-F238E27FC236}">
                    <a16:creationId xmlns:a16="http://schemas.microsoft.com/office/drawing/2014/main" id="{0968A53C-E6EE-472F-AE93-22F2A2EEFFAA}"/>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y</a:t>
                </a:r>
              </a:p>
            </p:txBody>
          </p:sp>
          <p:sp>
            <p:nvSpPr>
              <p:cNvPr id="28705" name="Text Box 24">
                <a:extLst>
                  <a:ext uri="{FF2B5EF4-FFF2-40B4-BE49-F238E27FC236}">
                    <a16:creationId xmlns:a16="http://schemas.microsoft.com/office/drawing/2014/main" id="{E45E6D69-9DE6-4F2A-BB43-2F0AF41CD311}"/>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a:t>
                </a:r>
              </a:p>
            </p:txBody>
          </p:sp>
        </p:grpSp>
        <p:grpSp>
          <p:nvGrpSpPr>
            <p:cNvPr id="28699" name="Group 25">
              <a:extLst>
                <a:ext uri="{FF2B5EF4-FFF2-40B4-BE49-F238E27FC236}">
                  <a16:creationId xmlns:a16="http://schemas.microsoft.com/office/drawing/2014/main" id="{3709271F-7F2A-4E5C-8B32-2E6EB0387F78}"/>
                </a:ext>
              </a:extLst>
            </p:cNvPr>
            <p:cNvGrpSpPr>
              <a:grpSpLocks/>
            </p:cNvGrpSpPr>
            <p:nvPr/>
          </p:nvGrpSpPr>
          <p:grpSpPr bwMode="auto">
            <a:xfrm>
              <a:off x="4404" y="2931"/>
              <a:ext cx="1152" cy="333"/>
              <a:chOff x="4176" y="2211"/>
              <a:chExt cx="1152" cy="333"/>
            </a:xfrm>
          </p:grpSpPr>
          <p:sp>
            <p:nvSpPr>
              <p:cNvPr id="28702" name="Text Box 26">
                <a:extLst>
                  <a:ext uri="{FF2B5EF4-FFF2-40B4-BE49-F238E27FC236}">
                    <a16:creationId xmlns:a16="http://schemas.microsoft.com/office/drawing/2014/main" id="{733189B1-3FDD-4FAD-88A3-EE04C20E05C2}"/>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x</a:t>
                </a:r>
              </a:p>
            </p:txBody>
          </p:sp>
          <p:sp>
            <p:nvSpPr>
              <p:cNvPr id="456731" name="Text Box 27">
                <a:extLst>
                  <a:ext uri="{FF2B5EF4-FFF2-40B4-BE49-F238E27FC236}">
                    <a16:creationId xmlns:a16="http://schemas.microsoft.com/office/drawing/2014/main" id="{0062D74B-B899-44B4-8ED1-293CC5FB6010}"/>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spcBef>
                    <a:spcPct val="50000"/>
                  </a:spcBef>
                  <a:defRPr/>
                </a:pPr>
                <a:r>
                  <a:rPr lang="en-US" altLang="zh-CN" sz="2800" b="1">
                    <a:effectLst>
                      <a:outerShdw blurRad="38100" dist="38100" dir="2700000" algn="tl">
                        <a:srgbClr val="FFFFFF"/>
                      </a:outerShdw>
                    </a:effectLst>
                    <a:ea typeface="宋体" panose="02010600030101010101" pitchFamily="2" charset="-122"/>
                  </a:rPr>
                  <a:t>?</a:t>
                </a:r>
              </a:p>
            </p:txBody>
          </p:sp>
        </p:grpSp>
        <p:sp>
          <p:nvSpPr>
            <p:cNvPr id="28700" name="Text Box 29">
              <a:extLst>
                <a:ext uri="{FF2B5EF4-FFF2-40B4-BE49-F238E27FC236}">
                  <a16:creationId xmlns:a16="http://schemas.microsoft.com/office/drawing/2014/main" id="{C85E5FFA-3935-42D0-8C8D-DA4F811BCD1E}"/>
                </a:ext>
              </a:extLst>
            </p:cNvPr>
            <p:cNvSpPr txBox="1">
              <a:spLocks noChangeArrowheads="1"/>
            </p:cNvSpPr>
            <p:nvPr/>
          </p:nvSpPr>
          <p:spPr bwMode="auto">
            <a:xfrm>
              <a:off x="4415" y="3798"/>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result</a:t>
              </a:r>
            </a:p>
          </p:txBody>
        </p:sp>
        <p:sp>
          <p:nvSpPr>
            <p:cNvPr id="28701" name="Text Box 30">
              <a:extLst>
                <a:ext uri="{FF2B5EF4-FFF2-40B4-BE49-F238E27FC236}">
                  <a16:creationId xmlns:a16="http://schemas.microsoft.com/office/drawing/2014/main" id="{5D3AA26B-7567-4B84-9A82-99364B4A2B56}"/>
                </a:ext>
              </a:extLst>
            </p:cNvPr>
            <p:cNvSpPr txBox="1">
              <a:spLocks noChangeArrowheads="1"/>
            </p:cNvSpPr>
            <p:nvPr/>
          </p:nvSpPr>
          <p:spPr bwMode="auto">
            <a:xfrm>
              <a:off x="4980" y="3798"/>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a:t>
              </a:r>
            </a:p>
          </p:txBody>
        </p:sp>
      </p:grpSp>
      <p:grpSp>
        <p:nvGrpSpPr>
          <p:cNvPr id="5" name="Group 31">
            <a:extLst>
              <a:ext uri="{FF2B5EF4-FFF2-40B4-BE49-F238E27FC236}">
                <a16:creationId xmlns:a16="http://schemas.microsoft.com/office/drawing/2014/main" id="{B1A2A857-E56A-40C6-A8D6-89910BDD41A9}"/>
              </a:ext>
            </a:extLst>
          </p:cNvPr>
          <p:cNvGrpSpPr>
            <a:grpSpLocks/>
          </p:cNvGrpSpPr>
          <p:nvPr/>
        </p:nvGrpSpPr>
        <p:grpSpPr bwMode="auto">
          <a:xfrm>
            <a:off x="8515350" y="2603500"/>
            <a:ext cx="1828800" cy="1905000"/>
            <a:chOff x="4176" y="1440"/>
            <a:chExt cx="1152" cy="1200"/>
          </a:xfrm>
        </p:grpSpPr>
        <p:grpSp>
          <p:nvGrpSpPr>
            <p:cNvPr id="28689" name="Group 32">
              <a:extLst>
                <a:ext uri="{FF2B5EF4-FFF2-40B4-BE49-F238E27FC236}">
                  <a16:creationId xmlns:a16="http://schemas.microsoft.com/office/drawing/2014/main" id="{BE8053F3-1B4E-47E4-BBDC-A243A72C46E1}"/>
                </a:ext>
              </a:extLst>
            </p:cNvPr>
            <p:cNvGrpSpPr>
              <a:grpSpLocks/>
            </p:cNvGrpSpPr>
            <p:nvPr/>
          </p:nvGrpSpPr>
          <p:grpSpPr bwMode="auto">
            <a:xfrm>
              <a:off x="4176" y="1872"/>
              <a:ext cx="1152" cy="333"/>
              <a:chOff x="4176" y="2211"/>
              <a:chExt cx="1152" cy="333"/>
            </a:xfrm>
          </p:grpSpPr>
          <p:sp>
            <p:nvSpPr>
              <p:cNvPr id="28696" name="Text Box 33">
                <a:extLst>
                  <a:ext uri="{FF2B5EF4-FFF2-40B4-BE49-F238E27FC236}">
                    <a16:creationId xmlns:a16="http://schemas.microsoft.com/office/drawing/2014/main" id="{2FA7800C-8ABC-4151-B9F1-31C417130F07}"/>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b</a:t>
                </a:r>
              </a:p>
            </p:txBody>
          </p:sp>
          <p:sp>
            <p:nvSpPr>
              <p:cNvPr id="28697" name="Text Box 34">
                <a:extLst>
                  <a:ext uri="{FF2B5EF4-FFF2-40B4-BE49-F238E27FC236}">
                    <a16:creationId xmlns:a16="http://schemas.microsoft.com/office/drawing/2014/main" id="{D4336A16-4ACA-46C7-842A-4A0CA9FADF8C}"/>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24</a:t>
                </a:r>
              </a:p>
            </p:txBody>
          </p:sp>
        </p:grpSp>
        <p:grpSp>
          <p:nvGrpSpPr>
            <p:cNvPr id="28690" name="Group 35">
              <a:extLst>
                <a:ext uri="{FF2B5EF4-FFF2-40B4-BE49-F238E27FC236}">
                  <a16:creationId xmlns:a16="http://schemas.microsoft.com/office/drawing/2014/main" id="{068637FD-66BC-4760-A765-A4A6C8183DBB}"/>
                </a:ext>
              </a:extLst>
            </p:cNvPr>
            <p:cNvGrpSpPr>
              <a:grpSpLocks/>
            </p:cNvGrpSpPr>
            <p:nvPr/>
          </p:nvGrpSpPr>
          <p:grpSpPr bwMode="auto">
            <a:xfrm>
              <a:off x="4176" y="1440"/>
              <a:ext cx="1152" cy="333"/>
              <a:chOff x="4176" y="2211"/>
              <a:chExt cx="1152" cy="333"/>
            </a:xfrm>
          </p:grpSpPr>
          <p:sp>
            <p:nvSpPr>
              <p:cNvPr id="28694" name="Text Box 36">
                <a:extLst>
                  <a:ext uri="{FF2B5EF4-FFF2-40B4-BE49-F238E27FC236}">
                    <a16:creationId xmlns:a16="http://schemas.microsoft.com/office/drawing/2014/main" id="{311B05E3-2CFE-46C3-B000-AA99E2F83D6F}"/>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a</a:t>
                </a:r>
              </a:p>
            </p:txBody>
          </p:sp>
          <p:sp>
            <p:nvSpPr>
              <p:cNvPr id="456741" name="Text Box 37">
                <a:extLst>
                  <a:ext uri="{FF2B5EF4-FFF2-40B4-BE49-F238E27FC236}">
                    <a16:creationId xmlns:a16="http://schemas.microsoft.com/office/drawing/2014/main" id="{51A13755-ECB2-4C5D-88D9-CD993538CDEC}"/>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a:effectLst/>
            </p:spPr>
            <p:txBody>
              <a:bodyPr>
                <a:spAutoFit/>
              </a:bodyPr>
              <a:lstStyle/>
              <a:p>
                <a:pPr algn="ctr" eaLnBrk="1" hangingPunct="1">
                  <a:spcBef>
                    <a:spcPct val="50000"/>
                  </a:spcBef>
                  <a:defRPr/>
                </a:pPr>
                <a:r>
                  <a:rPr lang="en-US" altLang="zh-CN" sz="2800" b="1">
                    <a:effectLst>
                      <a:outerShdw blurRad="38100" dist="38100" dir="2700000" algn="tl">
                        <a:srgbClr val="FFFFFF"/>
                      </a:outerShdw>
                    </a:effectLst>
                    <a:ea typeface="宋体" pitchFamily="2" charset="-122"/>
                  </a:rPr>
                  <a:t>12</a:t>
                </a:r>
              </a:p>
            </p:txBody>
          </p:sp>
        </p:grpSp>
        <p:grpSp>
          <p:nvGrpSpPr>
            <p:cNvPr id="28691" name="Group 38">
              <a:extLst>
                <a:ext uri="{FF2B5EF4-FFF2-40B4-BE49-F238E27FC236}">
                  <a16:creationId xmlns:a16="http://schemas.microsoft.com/office/drawing/2014/main" id="{4E077EBD-9158-4624-B0A4-E43DDFEAB63E}"/>
                </a:ext>
              </a:extLst>
            </p:cNvPr>
            <p:cNvGrpSpPr>
              <a:grpSpLocks/>
            </p:cNvGrpSpPr>
            <p:nvPr/>
          </p:nvGrpSpPr>
          <p:grpSpPr bwMode="auto">
            <a:xfrm>
              <a:off x="4320" y="2307"/>
              <a:ext cx="1008" cy="333"/>
              <a:chOff x="4320" y="2307"/>
              <a:chExt cx="1008" cy="333"/>
            </a:xfrm>
          </p:grpSpPr>
          <p:sp>
            <p:nvSpPr>
              <p:cNvPr id="28692" name="Text Box 39">
                <a:extLst>
                  <a:ext uri="{FF2B5EF4-FFF2-40B4-BE49-F238E27FC236}">
                    <a16:creationId xmlns:a16="http://schemas.microsoft.com/office/drawing/2014/main" id="{F7249EEA-43D1-4F27-9A8C-B662B814AF66}"/>
                  </a:ext>
                </a:extLst>
              </p:cNvPr>
              <p:cNvSpPr txBox="1">
                <a:spLocks noChangeArrowheads="1"/>
              </p:cNvSpPr>
              <p:nvPr/>
            </p:nvSpPr>
            <p:spPr bwMode="auto">
              <a:xfrm>
                <a:off x="4320" y="2307"/>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ave</a:t>
                </a:r>
              </a:p>
            </p:txBody>
          </p:sp>
          <p:sp>
            <p:nvSpPr>
              <p:cNvPr id="28693" name="Text Box 40">
                <a:extLst>
                  <a:ext uri="{FF2B5EF4-FFF2-40B4-BE49-F238E27FC236}">
                    <a16:creationId xmlns:a16="http://schemas.microsoft.com/office/drawing/2014/main" id="{7E904869-6867-4367-8CF8-00171710FFDD}"/>
                  </a:ext>
                </a:extLst>
              </p:cNvPr>
              <p:cNvSpPr txBox="1">
                <a:spLocks noChangeArrowheads="1"/>
              </p:cNvSpPr>
              <p:nvPr/>
            </p:nvSpPr>
            <p:spPr bwMode="auto">
              <a:xfrm>
                <a:off x="4752" y="2307"/>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a:t>
                </a:r>
              </a:p>
            </p:txBody>
          </p:sp>
        </p:grpSp>
      </p:grpSp>
      <p:sp>
        <p:nvSpPr>
          <p:cNvPr id="456757" name="Text Box 53">
            <a:extLst>
              <a:ext uri="{FF2B5EF4-FFF2-40B4-BE49-F238E27FC236}">
                <a16:creationId xmlns:a16="http://schemas.microsoft.com/office/drawing/2014/main" id="{B19FC8F2-49B3-4369-B8EF-3F12DA20B14A}"/>
              </a:ext>
            </a:extLst>
          </p:cNvPr>
          <p:cNvSpPr txBox="1">
            <a:spLocks noChangeArrowheads="1"/>
          </p:cNvSpPr>
          <p:nvPr/>
        </p:nvSpPr>
        <p:spPr bwMode="auto">
          <a:xfrm>
            <a:off x="9429750" y="4657725"/>
            <a:ext cx="914400" cy="528638"/>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12</a:t>
            </a:r>
          </a:p>
        </p:txBody>
      </p:sp>
      <p:sp>
        <p:nvSpPr>
          <p:cNvPr id="456758" name="Freeform 54">
            <a:extLst>
              <a:ext uri="{FF2B5EF4-FFF2-40B4-BE49-F238E27FC236}">
                <a16:creationId xmlns:a16="http://schemas.microsoft.com/office/drawing/2014/main" id="{3CEEA7DE-9F76-443B-A66F-A6F61C5EEB1E}"/>
              </a:ext>
            </a:extLst>
          </p:cNvPr>
          <p:cNvSpPr>
            <a:spLocks/>
          </p:cNvSpPr>
          <p:nvPr/>
        </p:nvSpPr>
        <p:spPr bwMode="auto">
          <a:xfrm>
            <a:off x="8123238" y="2924175"/>
            <a:ext cx="996950" cy="1944688"/>
          </a:xfrm>
          <a:custGeom>
            <a:avLst/>
            <a:gdLst/>
            <a:ahLst/>
            <a:cxnLst>
              <a:cxn ang="0">
                <a:pos x="537" y="0"/>
              </a:cxn>
              <a:cxn ang="0">
                <a:pos x="38" y="272"/>
              </a:cxn>
              <a:cxn ang="0">
                <a:pos x="311" y="1225"/>
              </a:cxn>
              <a:cxn ang="0">
                <a:pos x="628" y="1497"/>
              </a:cxn>
            </a:cxnLst>
            <a:rect l="0" t="0" r="r" b="b"/>
            <a:pathLst>
              <a:path w="628" h="1497">
                <a:moveTo>
                  <a:pt x="537" y="0"/>
                </a:moveTo>
                <a:cubicBezTo>
                  <a:pt x="306" y="34"/>
                  <a:pt x="76" y="68"/>
                  <a:pt x="38" y="272"/>
                </a:cubicBezTo>
                <a:cubicBezTo>
                  <a:pt x="0" y="476"/>
                  <a:pt x="213" y="1021"/>
                  <a:pt x="311" y="1225"/>
                </a:cubicBezTo>
                <a:cubicBezTo>
                  <a:pt x="409" y="1429"/>
                  <a:pt x="575" y="1452"/>
                  <a:pt x="628" y="1497"/>
                </a:cubicBezTo>
              </a:path>
            </a:pathLst>
          </a:custGeom>
          <a:noFill/>
          <a:ln w="28575" cap="flat" cmpd="sng">
            <a:solidFill>
              <a:srgbClr val="FF0000"/>
            </a:solidFill>
            <a:prstDash val="solid"/>
            <a:round/>
            <a:headEnd type="none" w="sm" len="sm"/>
            <a:tailEnd type="triangle" w="med" len="lg"/>
          </a:ln>
          <a:effectLst/>
        </p:spPr>
        <p:txBody>
          <a:bodyPr/>
          <a:lstStyle/>
          <a:p>
            <a:pPr>
              <a:defRPr/>
            </a:pPr>
            <a:endParaRPr lang="zh-CN" altLang="en-US">
              <a:effectLst>
                <a:outerShdw blurRad="38100" dist="38100" dir="2700000" algn="tl">
                  <a:srgbClr val="000000">
                    <a:alpha val="43137"/>
                  </a:srgbClr>
                </a:outerShdw>
              </a:effectLst>
              <a:ea typeface="+mn-ea"/>
            </a:endParaRPr>
          </a:p>
        </p:txBody>
      </p:sp>
      <p:sp>
        <p:nvSpPr>
          <p:cNvPr id="456759" name="Rectangle 55">
            <a:extLst>
              <a:ext uri="{FF2B5EF4-FFF2-40B4-BE49-F238E27FC236}">
                <a16:creationId xmlns:a16="http://schemas.microsoft.com/office/drawing/2014/main" id="{73977847-F7B9-42AA-A1D3-92A6301256DF}"/>
              </a:ext>
            </a:extLst>
          </p:cNvPr>
          <p:cNvSpPr>
            <a:spLocks noChangeArrowheads="1"/>
          </p:cNvSpPr>
          <p:nvPr/>
        </p:nvSpPr>
        <p:spPr bwMode="auto">
          <a:xfrm>
            <a:off x="3187700" y="5099051"/>
            <a:ext cx="1612900" cy="417513"/>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456760" name="Freeform 56">
            <a:extLst>
              <a:ext uri="{FF2B5EF4-FFF2-40B4-BE49-F238E27FC236}">
                <a16:creationId xmlns:a16="http://schemas.microsoft.com/office/drawing/2014/main" id="{A7367F3E-85B1-4C9E-B607-B29C7EEDA017}"/>
              </a:ext>
            </a:extLst>
          </p:cNvPr>
          <p:cNvSpPr>
            <a:spLocks/>
          </p:cNvSpPr>
          <p:nvPr/>
        </p:nvSpPr>
        <p:spPr bwMode="auto">
          <a:xfrm>
            <a:off x="8183563" y="3571875"/>
            <a:ext cx="996950" cy="1944688"/>
          </a:xfrm>
          <a:custGeom>
            <a:avLst/>
            <a:gdLst/>
            <a:ahLst/>
            <a:cxnLst>
              <a:cxn ang="0">
                <a:pos x="537" y="0"/>
              </a:cxn>
              <a:cxn ang="0">
                <a:pos x="38" y="272"/>
              </a:cxn>
              <a:cxn ang="0">
                <a:pos x="311" y="1225"/>
              </a:cxn>
              <a:cxn ang="0">
                <a:pos x="628" y="1497"/>
              </a:cxn>
            </a:cxnLst>
            <a:rect l="0" t="0" r="r" b="b"/>
            <a:pathLst>
              <a:path w="628" h="1497">
                <a:moveTo>
                  <a:pt x="537" y="0"/>
                </a:moveTo>
                <a:cubicBezTo>
                  <a:pt x="306" y="34"/>
                  <a:pt x="76" y="68"/>
                  <a:pt x="38" y="272"/>
                </a:cubicBezTo>
                <a:cubicBezTo>
                  <a:pt x="0" y="476"/>
                  <a:pt x="213" y="1021"/>
                  <a:pt x="311" y="1225"/>
                </a:cubicBezTo>
                <a:cubicBezTo>
                  <a:pt x="409" y="1429"/>
                  <a:pt x="575" y="1452"/>
                  <a:pt x="628" y="1497"/>
                </a:cubicBezTo>
              </a:path>
            </a:pathLst>
          </a:custGeom>
          <a:noFill/>
          <a:ln w="28575" cap="flat" cmpd="sng">
            <a:solidFill>
              <a:srgbClr val="FF0000"/>
            </a:solidFill>
            <a:prstDash val="solid"/>
            <a:round/>
            <a:headEnd type="none" w="sm" len="sm"/>
            <a:tailEnd type="triangle" w="med" len="lg"/>
          </a:ln>
          <a:effectLst/>
        </p:spPr>
        <p:txBody>
          <a:bodyPr/>
          <a:lstStyle/>
          <a:p>
            <a:pPr>
              <a:defRPr/>
            </a:pPr>
            <a:endParaRPr lang="zh-CN" altLang="en-US">
              <a:effectLst>
                <a:outerShdw blurRad="38100" dist="38100" dir="2700000" algn="tl">
                  <a:srgbClr val="000000">
                    <a:alpha val="43137"/>
                  </a:srgbClr>
                </a:outerShdw>
              </a:effectLst>
              <a:ea typeface="+mn-ea"/>
            </a:endParaRPr>
          </a:p>
        </p:txBody>
      </p:sp>
      <p:sp>
        <p:nvSpPr>
          <p:cNvPr id="456761" name="Text Box 57">
            <a:extLst>
              <a:ext uri="{FF2B5EF4-FFF2-40B4-BE49-F238E27FC236}">
                <a16:creationId xmlns:a16="http://schemas.microsoft.com/office/drawing/2014/main" id="{5365D479-D97A-4830-B1D8-8F7A01E8D17F}"/>
              </a:ext>
            </a:extLst>
          </p:cNvPr>
          <p:cNvSpPr txBox="1">
            <a:spLocks noChangeArrowheads="1"/>
          </p:cNvSpPr>
          <p:nvPr/>
        </p:nvSpPr>
        <p:spPr bwMode="auto">
          <a:xfrm>
            <a:off x="9429750" y="5343525"/>
            <a:ext cx="914400" cy="528638"/>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24</a:t>
            </a:r>
          </a:p>
        </p:txBody>
      </p:sp>
      <p:sp>
        <p:nvSpPr>
          <p:cNvPr id="456765" name="Rectangle 61">
            <a:extLst>
              <a:ext uri="{FF2B5EF4-FFF2-40B4-BE49-F238E27FC236}">
                <a16:creationId xmlns:a16="http://schemas.microsoft.com/office/drawing/2014/main" id="{D7281501-789E-420D-9DDB-2EF8BDB09A0E}"/>
              </a:ext>
            </a:extLst>
          </p:cNvPr>
          <p:cNvSpPr>
            <a:spLocks noChangeArrowheads="1"/>
          </p:cNvSpPr>
          <p:nvPr/>
        </p:nvSpPr>
        <p:spPr bwMode="auto">
          <a:xfrm>
            <a:off x="5519739" y="3644901"/>
            <a:ext cx="2376487" cy="417513"/>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6707"/>
                                        </p:tgtEl>
                                        <p:attrNameLst>
                                          <p:attrName>style.visibility</p:attrName>
                                        </p:attrNameLst>
                                      </p:cBhvr>
                                      <p:to>
                                        <p:strVal val="visible"/>
                                      </p:to>
                                    </p:set>
                                    <p:animEffect transition="in" filter="wipe(up)">
                                      <p:cBhvr>
                                        <p:cTn id="7" dur="500"/>
                                        <p:tgtEl>
                                          <p:spTgt spid="45670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56709"/>
                                        </p:tgtEl>
                                        <p:attrNameLst>
                                          <p:attrName>style.visibility</p:attrName>
                                        </p:attrNameLst>
                                      </p:cBhvr>
                                      <p:to>
                                        <p:strVal val="visible"/>
                                      </p:to>
                                    </p:set>
                                    <p:animEffect transition="in" filter="wipe(up)">
                                      <p:cBhvr>
                                        <p:cTn id="11" dur="500"/>
                                        <p:tgtEl>
                                          <p:spTgt spid="4567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56717"/>
                                        </p:tgtEl>
                                        <p:attrNameLst>
                                          <p:attrName>style.visibility</p:attrName>
                                        </p:attrNameLst>
                                      </p:cBhvr>
                                      <p:to>
                                        <p:strVal val="visible"/>
                                      </p:to>
                                    </p:set>
                                    <p:animEffect transition="in" filter="wipe(up)">
                                      <p:cBhvr>
                                        <p:cTn id="16" dur="500"/>
                                        <p:tgtEl>
                                          <p:spTgt spid="456717"/>
                                        </p:tgtEl>
                                      </p:cBhvr>
                                    </p:animEffect>
                                  </p:childTnLst>
                                </p:cTn>
                              </p:par>
                            </p:childTnLst>
                          </p:cTn>
                        </p:par>
                        <p:par>
                          <p:cTn id="17" fill="hold" nodeType="afterGroup">
                            <p:stCondLst>
                              <p:cond delay="500"/>
                            </p:stCondLst>
                            <p:childTnLst>
                              <p:par>
                                <p:cTn id="18" presetID="53"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456759"/>
                                        </p:tgtEl>
                                        <p:attrNameLst>
                                          <p:attrName>style.visibility</p:attrName>
                                        </p:attrNameLst>
                                      </p:cBhvr>
                                      <p:to>
                                        <p:strVal val="visible"/>
                                      </p:to>
                                    </p:set>
                                    <p:anim calcmode="lin" valueType="num">
                                      <p:cBhvr>
                                        <p:cTn id="27" dur="500" fill="hold"/>
                                        <p:tgtEl>
                                          <p:spTgt spid="456759"/>
                                        </p:tgtEl>
                                        <p:attrNameLst>
                                          <p:attrName>ppt_w</p:attrName>
                                        </p:attrNameLst>
                                      </p:cBhvr>
                                      <p:tavLst>
                                        <p:tav tm="0">
                                          <p:val>
                                            <p:strVal val="4/3*#ppt_w"/>
                                          </p:val>
                                        </p:tav>
                                        <p:tav tm="100000">
                                          <p:val>
                                            <p:strVal val="#ppt_w"/>
                                          </p:val>
                                        </p:tav>
                                      </p:tavLst>
                                    </p:anim>
                                    <p:anim calcmode="lin" valueType="num">
                                      <p:cBhvr>
                                        <p:cTn id="28" dur="500" fill="hold"/>
                                        <p:tgtEl>
                                          <p:spTgt spid="456759"/>
                                        </p:tgtEl>
                                        <p:attrNameLst>
                                          <p:attrName>ppt_h</p:attrName>
                                        </p:attrNameLst>
                                      </p:cBhvr>
                                      <p:tavLst>
                                        <p:tav tm="0">
                                          <p:val>
                                            <p:strVal val="4/3*#ppt_h"/>
                                          </p:val>
                                        </p:tav>
                                        <p:tav tm="100000">
                                          <p:val>
                                            <p:strVal val="#ppt_h"/>
                                          </p:val>
                                        </p:tav>
                                      </p:tavLst>
                                    </p:anim>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456711"/>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456708"/>
                                        </p:tgtEl>
                                        <p:attrNameLst>
                                          <p:attrName>style.visibility</p:attrName>
                                        </p:attrNameLst>
                                      </p:cBhvr>
                                      <p:to>
                                        <p:strVal val="visible"/>
                                      </p:to>
                                    </p:set>
                                    <p:animEffect transition="in" filter="wipe(left)">
                                      <p:cBhvr>
                                        <p:cTn id="34" dur="500"/>
                                        <p:tgtEl>
                                          <p:spTgt spid="45670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288" fill="hold" grpId="0" nodeType="clickEffect">
                                  <p:stCondLst>
                                    <p:cond delay="0"/>
                                  </p:stCondLst>
                                  <p:childTnLst>
                                    <p:set>
                                      <p:cBhvr>
                                        <p:cTn id="38" dur="1" fill="hold">
                                          <p:stCondLst>
                                            <p:cond delay="0"/>
                                          </p:stCondLst>
                                        </p:cTn>
                                        <p:tgtEl>
                                          <p:spTgt spid="456765"/>
                                        </p:tgtEl>
                                        <p:attrNameLst>
                                          <p:attrName>style.visibility</p:attrName>
                                        </p:attrNameLst>
                                      </p:cBhvr>
                                      <p:to>
                                        <p:strVal val="visible"/>
                                      </p:to>
                                    </p:set>
                                    <p:anim calcmode="lin" valueType="num">
                                      <p:cBhvr>
                                        <p:cTn id="39" dur="500" fill="hold"/>
                                        <p:tgtEl>
                                          <p:spTgt spid="456765"/>
                                        </p:tgtEl>
                                        <p:attrNameLst>
                                          <p:attrName>ppt_w</p:attrName>
                                        </p:attrNameLst>
                                      </p:cBhvr>
                                      <p:tavLst>
                                        <p:tav tm="0">
                                          <p:val>
                                            <p:strVal val="4/3*#ppt_w"/>
                                          </p:val>
                                        </p:tav>
                                        <p:tav tm="100000">
                                          <p:val>
                                            <p:strVal val="#ppt_w"/>
                                          </p:val>
                                        </p:tav>
                                      </p:tavLst>
                                    </p:anim>
                                    <p:anim calcmode="lin" valueType="num">
                                      <p:cBhvr>
                                        <p:cTn id="40" dur="500" fill="hold"/>
                                        <p:tgtEl>
                                          <p:spTgt spid="456765"/>
                                        </p:tgtEl>
                                        <p:attrNameLst>
                                          <p:attrName>ppt_h</p:attrName>
                                        </p:attrNameLst>
                                      </p:cBhvr>
                                      <p:tavLst>
                                        <p:tav tm="0">
                                          <p:val>
                                            <p:strVal val="4/3*#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0" fill="hold" nodeType="clickEffect">
                                  <p:stCondLst>
                                    <p:cond delay="0"/>
                                  </p:stCondLst>
                                  <p:childTnLst>
                                    <p:set>
                                      <p:cBhvr>
                                        <p:cTn id="44" dur="1" fill="hold">
                                          <p:stCondLst>
                                            <p:cond delay="0"/>
                                          </p:stCondLst>
                                        </p:cTn>
                                        <p:tgtEl>
                                          <p:spTgt spid="196611">
                                            <p:txEl>
                                              <p:pRg st="0" end="0"/>
                                            </p:txEl>
                                          </p:spTgt>
                                        </p:tgtEl>
                                        <p:attrNameLst>
                                          <p:attrName>style.visibility</p:attrName>
                                        </p:attrNameLst>
                                      </p:cBhvr>
                                      <p:to>
                                        <p:strVal val="visible"/>
                                      </p:to>
                                    </p:set>
                                    <p:anim calcmode="lin" valueType="num">
                                      <p:cBhvr>
                                        <p:cTn id="45" dur="500" fill="hold"/>
                                        <p:tgtEl>
                                          <p:spTgt spid="196611">
                                            <p:txEl>
                                              <p:pRg st="0" end="0"/>
                                            </p:txEl>
                                          </p:spTgt>
                                        </p:tgtEl>
                                        <p:attrNameLst>
                                          <p:attrName>ppt_w</p:attrName>
                                        </p:attrNameLst>
                                      </p:cBhvr>
                                      <p:tavLst>
                                        <p:tav tm="0">
                                          <p:val>
                                            <p:fltVal val="0"/>
                                          </p:val>
                                        </p:tav>
                                        <p:tav tm="100000">
                                          <p:val>
                                            <p:strVal val="#ppt_w"/>
                                          </p:val>
                                        </p:tav>
                                      </p:tavLst>
                                    </p:anim>
                                    <p:anim calcmode="lin" valueType="num">
                                      <p:cBhvr>
                                        <p:cTn id="46" dur="500" fill="hold"/>
                                        <p:tgtEl>
                                          <p:spTgt spid="196611">
                                            <p:txEl>
                                              <p:pRg st="0" end="0"/>
                                            </p:txEl>
                                          </p:spTgt>
                                        </p:tgtEl>
                                        <p:attrNameLst>
                                          <p:attrName>ppt_h</p:attrName>
                                        </p:attrNameLst>
                                      </p:cBhvr>
                                      <p:tavLst>
                                        <p:tav tm="0">
                                          <p:val>
                                            <p:fltVal val="0"/>
                                          </p:val>
                                        </p:tav>
                                        <p:tav tm="100000">
                                          <p:val>
                                            <p:strVal val="#ppt_h"/>
                                          </p:val>
                                        </p:tav>
                                      </p:tavLst>
                                    </p:anim>
                                    <p:animEffect transition="in" filter="fade">
                                      <p:cBhvr>
                                        <p:cTn id="47" dur="500"/>
                                        <p:tgtEl>
                                          <p:spTgt spid="196611">
                                            <p:txEl>
                                              <p:pRg st="0" end="0"/>
                                            </p:txEl>
                                          </p:spTgt>
                                        </p:tgtEl>
                                      </p:cBhvr>
                                    </p:animEffect>
                                  </p:childTnLst>
                                </p:cTn>
                              </p:par>
                              <p:par>
                                <p:cTn id="48" presetID="53" presetClass="entr" presetSubtype="0" fill="hold" nodeType="withEffect">
                                  <p:stCondLst>
                                    <p:cond delay="0"/>
                                  </p:stCondLst>
                                  <p:childTnLst>
                                    <p:set>
                                      <p:cBhvr>
                                        <p:cTn id="49" dur="1" fill="hold">
                                          <p:stCondLst>
                                            <p:cond delay="0"/>
                                          </p:stCondLst>
                                        </p:cTn>
                                        <p:tgtEl>
                                          <p:spTgt spid="196611">
                                            <p:txEl>
                                              <p:pRg st="1" end="1"/>
                                            </p:txEl>
                                          </p:spTgt>
                                        </p:tgtEl>
                                        <p:attrNameLst>
                                          <p:attrName>style.visibility</p:attrName>
                                        </p:attrNameLst>
                                      </p:cBhvr>
                                      <p:to>
                                        <p:strVal val="visible"/>
                                      </p:to>
                                    </p:set>
                                    <p:anim calcmode="lin" valueType="num">
                                      <p:cBhvr>
                                        <p:cTn id="50" dur="500" fill="hold"/>
                                        <p:tgtEl>
                                          <p:spTgt spid="196611">
                                            <p:txEl>
                                              <p:pRg st="1" end="1"/>
                                            </p:txEl>
                                          </p:spTgt>
                                        </p:tgtEl>
                                        <p:attrNameLst>
                                          <p:attrName>ppt_w</p:attrName>
                                        </p:attrNameLst>
                                      </p:cBhvr>
                                      <p:tavLst>
                                        <p:tav tm="0">
                                          <p:val>
                                            <p:fltVal val="0"/>
                                          </p:val>
                                        </p:tav>
                                        <p:tav tm="100000">
                                          <p:val>
                                            <p:strVal val="#ppt_w"/>
                                          </p:val>
                                        </p:tav>
                                      </p:tavLst>
                                    </p:anim>
                                    <p:anim calcmode="lin" valueType="num">
                                      <p:cBhvr>
                                        <p:cTn id="51" dur="500" fill="hold"/>
                                        <p:tgtEl>
                                          <p:spTgt spid="196611">
                                            <p:txEl>
                                              <p:pRg st="1" end="1"/>
                                            </p:txEl>
                                          </p:spTgt>
                                        </p:tgtEl>
                                        <p:attrNameLst>
                                          <p:attrName>ppt_h</p:attrName>
                                        </p:attrNameLst>
                                      </p:cBhvr>
                                      <p:tavLst>
                                        <p:tav tm="0">
                                          <p:val>
                                            <p:fltVal val="0"/>
                                          </p:val>
                                        </p:tav>
                                        <p:tav tm="100000">
                                          <p:val>
                                            <p:strVal val="#ppt_h"/>
                                          </p:val>
                                        </p:tav>
                                      </p:tavLst>
                                    </p:anim>
                                    <p:animEffect transition="in" filter="fade">
                                      <p:cBhvr>
                                        <p:cTn id="52" dur="500"/>
                                        <p:tgtEl>
                                          <p:spTgt spid="196611">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500" fill="hold"/>
                                        <p:tgtEl>
                                          <p:spTgt spid="2"/>
                                        </p:tgtEl>
                                        <p:attrNameLst>
                                          <p:attrName>ppt_w</p:attrName>
                                        </p:attrNameLst>
                                      </p:cBhvr>
                                      <p:tavLst>
                                        <p:tav tm="0">
                                          <p:val>
                                            <p:fltVal val="0"/>
                                          </p:val>
                                        </p:tav>
                                        <p:tav tm="100000">
                                          <p:val>
                                            <p:strVal val="#ppt_w"/>
                                          </p:val>
                                        </p:tav>
                                      </p:tavLst>
                                    </p:anim>
                                    <p:anim calcmode="lin" valueType="num">
                                      <p:cBhvr>
                                        <p:cTn id="58" dur="500" fill="hold"/>
                                        <p:tgtEl>
                                          <p:spTgt spid="2"/>
                                        </p:tgtEl>
                                        <p:attrNameLst>
                                          <p:attrName>ppt_h</p:attrName>
                                        </p:attrNameLst>
                                      </p:cBhvr>
                                      <p:tavLst>
                                        <p:tav tm="0">
                                          <p:val>
                                            <p:fltVal val="0"/>
                                          </p:val>
                                        </p:tav>
                                        <p:tav tm="100000">
                                          <p:val>
                                            <p:strVal val="#ppt_h"/>
                                          </p:val>
                                        </p:tav>
                                      </p:tavLst>
                                    </p:anim>
                                    <p:animEffect transition="in" filter="fade">
                                      <p:cBhvr>
                                        <p:cTn id="59" dur="500"/>
                                        <p:tgtEl>
                                          <p:spTgt spid="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3" presetClass="entr" presetSubtype="0" fill="hold" nodeType="clickEffect">
                                  <p:stCondLst>
                                    <p:cond delay="0"/>
                                  </p:stCondLst>
                                  <p:childTnLst>
                                    <p:set>
                                      <p:cBhvr>
                                        <p:cTn id="63" dur="1" fill="hold">
                                          <p:stCondLst>
                                            <p:cond delay="0"/>
                                          </p:stCondLst>
                                        </p:cTn>
                                        <p:tgtEl>
                                          <p:spTgt spid="196611">
                                            <p:txEl>
                                              <p:pRg st="2" end="2"/>
                                            </p:txEl>
                                          </p:spTgt>
                                        </p:tgtEl>
                                        <p:attrNameLst>
                                          <p:attrName>style.visibility</p:attrName>
                                        </p:attrNameLst>
                                      </p:cBhvr>
                                      <p:to>
                                        <p:strVal val="visible"/>
                                      </p:to>
                                    </p:set>
                                    <p:anim calcmode="lin" valueType="num">
                                      <p:cBhvr>
                                        <p:cTn id="64" dur="500" fill="hold"/>
                                        <p:tgtEl>
                                          <p:spTgt spid="196611">
                                            <p:txEl>
                                              <p:pRg st="2" end="2"/>
                                            </p:txEl>
                                          </p:spTgt>
                                        </p:tgtEl>
                                        <p:attrNameLst>
                                          <p:attrName>ppt_w</p:attrName>
                                        </p:attrNameLst>
                                      </p:cBhvr>
                                      <p:tavLst>
                                        <p:tav tm="0">
                                          <p:val>
                                            <p:fltVal val="0"/>
                                          </p:val>
                                        </p:tav>
                                        <p:tav tm="100000">
                                          <p:val>
                                            <p:strVal val="#ppt_w"/>
                                          </p:val>
                                        </p:tav>
                                      </p:tavLst>
                                    </p:anim>
                                    <p:anim calcmode="lin" valueType="num">
                                      <p:cBhvr>
                                        <p:cTn id="65" dur="500" fill="hold"/>
                                        <p:tgtEl>
                                          <p:spTgt spid="196611">
                                            <p:txEl>
                                              <p:pRg st="2" end="2"/>
                                            </p:txEl>
                                          </p:spTgt>
                                        </p:tgtEl>
                                        <p:attrNameLst>
                                          <p:attrName>ppt_h</p:attrName>
                                        </p:attrNameLst>
                                      </p:cBhvr>
                                      <p:tavLst>
                                        <p:tav tm="0">
                                          <p:val>
                                            <p:fltVal val="0"/>
                                          </p:val>
                                        </p:tav>
                                        <p:tav tm="100000">
                                          <p:val>
                                            <p:strVal val="#ppt_h"/>
                                          </p:val>
                                        </p:tav>
                                      </p:tavLst>
                                    </p:anim>
                                    <p:animEffect transition="in" filter="fade">
                                      <p:cBhvr>
                                        <p:cTn id="66" dur="500"/>
                                        <p:tgtEl>
                                          <p:spTgt spid="196611">
                                            <p:txEl>
                                              <p:pRg st="2" end="2"/>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456758"/>
                                        </p:tgtEl>
                                        <p:attrNameLst>
                                          <p:attrName>style.visibility</p:attrName>
                                        </p:attrNameLst>
                                      </p:cBhvr>
                                      <p:to>
                                        <p:strVal val="visible"/>
                                      </p:to>
                                    </p:set>
                                    <p:animEffect transition="in" filter="wipe(up)">
                                      <p:cBhvr>
                                        <p:cTn id="71" dur="500"/>
                                        <p:tgtEl>
                                          <p:spTgt spid="456758"/>
                                        </p:tgtEl>
                                      </p:cBhvr>
                                    </p:animEffect>
                                  </p:childTnLst>
                                </p:cTn>
                              </p:par>
                            </p:childTnLst>
                          </p:cTn>
                        </p:par>
                        <p:par>
                          <p:cTn id="72" fill="hold" nodeType="afterGroup">
                            <p:stCondLst>
                              <p:cond delay="500"/>
                            </p:stCondLst>
                            <p:childTnLst>
                              <p:par>
                                <p:cTn id="73" presetID="53" presetClass="entr" presetSubtype="0" fill="hold" grpId="0" nodeType="afterEffect">
                                  <p:stCondLst>
                                    <p:cond delay="0"/>
                                  </p:stCondLst>
                                  <p:childTnLst>
                                    <p:set>
                                      <p:cBhvr>
                                        <p:cTn id="74" dur="1" fill="hold">
                                          <p:stCondLst>
                                            <p:cond delay="0"/>
                                          </p:stCondLst>
                                        </p:cTn>
                                        <p:tgtEl>
                                          <p:spTgt spid="456757"/>
                                        </p:tgtEl>
                                        <p:attrNameLst>
                                          <p:attrName>style.visibility</p:attrName>
                                        </p:attrNameLst>
                                      </p:cBhvr>
                                      <p:to>
                                        <p:strVal val="visible"/>
                                      </p:to>
                                    </p:set>
                                    <p:anim calcmode="lin" valueType="num">
                                      <p:cBhvr>
                                        <p:cTn id="75" dur="500" fill="hold"/>
                                        <p:tgtEl>
                                          <p:spTgt spid="456757"/>
                                        </p:tgtEl>
                                        <p:attrNameLst>
                                          <p:attrName>ppt_w</p:attrName>
                                        </p:attrNameLst>
                                      </p:cBhvr>
                                      <p:tavLst>
                                        <p:tav tm="0">
                                          <p:val>
                                            <p:fltVal val="0"/>
                                          </p:val>
                                        </p:tav>
                                        <p:tav tm="100000">
                                          <p:val>
                                            <p:strVal val="#ppt_w"/>
                                          </p:val>
                                        </p:tav>
                                      </p:tavLst>
                                    </p:anim>
                                    <p:anim calcmode="lin" valueType="num">
                                      <p:cBhvr>
                                        <p:cTn id="76" dur="500" fill="hold"/>
                                        <p:tgtEl>
                                          <p:spTgt spid="456757"/>
                                        </p:tgtEl>
                                        <p:attrNameLst>
                                          <p:attrName>ppt_h</p:attrName>
                                        </p:attrNameLst>
                                      </p:cBhvr>
                                      <p:tavLst>
                                        <p:tav tm="0">
                                          <p:val>
                                            <p:fltVal val="0"/>
                                          </p:val>
                                        </p:tav>
                                        <p:tav tm="100000">
                                          <p:val>
                                            <p:strVal val="#ppt_h"/>
                                          </p:val>
                                        </p:tav>
                                      </p:tavLst>
                                    </p:anim>
                                    <p:animEffect transition="in" filter="fade">
                                      <p:cBhvr>
                                        <p:cTn id="77" dur="500"/>
                                        <p:tgtEl>
                                          <p:spTgt spid="45675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nodeType="clickEffect">
                                  <p:stCondLst>
                                    <p:cond delay="0"/>
                                  </p:stCondLst>
                                  <p:childTnLst>
                                    <p:set>
                                      <p:cBhvr>
                                        <p:cTn id="81" dur="1" fill="hold">
                                          <p:stCondLst>
                                            <p:cond delay="0"/>
                                          </p:stCondLst>
                                        </p:cTn>
                                        <p:tgtEl>
                                          <p:spTgt spid="456758"/>
                                        </p:tgtEl>
                                        <p:attrNameLst>
                                          <p:attrName>style.visibility</p:attrName>
                                        </p:attrNameLst>
                                      </p:cBhvr>
                                      <p:to>
                                        <p:strVal val="hidden"/>
                                      </p:to>
                                    </p:set>
                                  </p:childTnLst>
                                </p:cTn>
                              </p:par>
                              <p:par>
                                <p:cTn id="82" presetID="22" presetClass="entr" presetSubtype="1" fill="hold" nodeType="withEffect">
                                  <p:stCondLst>
                                    <p:cond delay="0"/>
                                  </p:stCondLst>
                                  <p:childTnLst>
                                    <p:set>
                                      <p:cBhvr>
                                        <p:cTn id="83" dur="1" fill="hold">
                                          <p:stCondLst>
                                            <p:cond delay="0"/>
                                          </p:stCondLst>
                                        </p:cTn>
                                        <p:tgtEl>
                                          <p:spTgt spid="456760"/>
                                        </p:tgtEl>
                                        <p:attrNameLst>
                                          <p:attrName>style.visibility</p:attrName>
                                        </p:attrNameLst>
                                      </p:cBhvr>
                                      <p:to>
                                        <p:strVal val="visible"/>
                                      </p:to>
                                    </p:set>
                                    <p:animEffect transition="in" filter="wipe(up)">
                                      <p:cBhvr>
                                        <p:cTn id="84" dur="500"/>
                                        <p:tgtEl>
                                          <p:spTgt spid="456760"/>
                                        </p:tgtEl>
                                      </p:cBhvr>
                                    </p:animEffect>
                                  </p:childTnLst>
                                </p:cTn>
                              </p:par>
                            </p:childTnLst>
                          </p:cTn>
                        </p:par>
                        <p:par>
                          <p:cTn id="85" fill="hold" nodeType="afterGroup">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56761"/>
                                        </p:tgtEl>
                                        <p:attrNameLst>
                                          <p:attrName>style.visibility</p:attrName>
                                        </p:attrNameLst>
                                      </p:cBhvr>
                                      <p:to>
                                        <p:strVal val="visible"/>
                                      </p:to>
                                    </p:set>
                                    <p:anim calcmode="lin" valueType="num">
                                      <p:cBhvr>
                                        <p:cTn id="88" dur="500" fill="hold"/>
                                        <p:tgtEl>
                                          <p:spTgt spid="456761"/>
                                        </p:tgtEl>
                                        <p:attrNameLst>
                                          <p:attrName>ppt_w</p:attrName>
                                        </p:attrNameLst>
                                      </p:cBhvr>
                                      <p:tavLst>
                                        <p:tav tm="0">
                                          <p:val>
                                            <p:fltVal val="0"/>
                                          </p:val>
                                        </p:tav>
                                        <p:tav tm="100000">
                                          <p:val>
                                            <p:strVal val="#ppt_w"/>
                                          </p:val>
                                        </p:tav>
                                      </p:tavLst>
                                    </p:anim>
                                    <p:anim calcmode="lin" valueType="num">
                                      <p:cBhvr>
                                        <p:cTn id="89" dur="500" fill="hold"/>
                                        <p:tgtEl>
                                          <p:spTgt spid="456761"/>
                                        </p:tgtEl>
                                        <p:attrNameLst>
                                          <p:attrName>ppt_h</p:attrName>
                                        </p:attrNameLst>
                                      </p:cBhvr>
                                      <p:tavLst>
                                        <p:tav tm="0">
                                          <p:val>
                                            <p:fltVal val="0"/>
                                          </p:val>
                                        </p:tav>
                                        <p:tav tm="100000">
                                          <p:val>
                                            <p:strVal val="#ppt_h"/>
                                          </p:val>
                                        </p:tav>
                                      </p:tavLst>
                                    </p:anim>
                                    <p:animEffect transition="in" filter="fade">
                                      <p:cBhvr>
                                        <p:cTn id="90" dur="500"/>
                                        <p:tgtEl>
                                          <p:spTgt spid="45676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3" presetClass="entr" presetSubtype="0" fill="hold" nodeType="clickEffect">
                                  <p:stCondLst>
                                    <p:cond delay="0"/>
                                  </p:stCondLst>
                                  <p:childTnLst>
                                    <p:set>
                                      <p:cBhvr>
                                        <p:cTn id="94" dur="1" fill="hold">
                                          <p:stCondLst>
                                            <p:cond delay="0"/>
                                          </p:stCondLst>
                                        </p:cTn>
                                        <p:tgtEl>
                                          <p:spTgt spid="196611">
                                            <p:txEl>
                                              <p:pRg st="3" end="3"/>
                                            </p:txEl>
                                          </p:spTgt>
                                        </p:tgtEl>
                                        <p:attrNameLst>
                                          <p:attrName>style.visibility</p:attrName>
                                        </p:attrNameLst>
                                      </p:cBhvr>
                                      <p:to>
                                        <p:strVal val="visible"/>
                                      </p:to>
                                    </p:set>
                                    <p:anim calcmode="lin" valueType="num">
                                      <p:cBhvr>
                                        <p:cTn id="95" dur="500" fill="hold"/>
                                        <p:tgtEl>
                                          <p:spTgt spid="196611">
                                            <p:txEl>
                                              <p:pRg st="3" end="3"/>
                                            </p:txEl>
                                          </p:spTgt>
                                        </p:tgtEl>
                                        <p:attrNameLst>
                                          <p:attrName>ppt_w</p:attrName>
                                        </p:attrNameLst>
                                      </p:cBhvr>
                                      <p:tavLst>
                                        <p:tav tm="0">
                                          <p:val>
                                            <p:fltVal val="0"/>
                                          </p:val>
                                        </p:tav>
                                        <p:tav tm="100000">
                                          <p:val>
                                            <p:strVal val="#ppt_w"/>
                                          </p:val>
                                        </p:tav>
                                      </p:tavLst>
                                    </p:anim>
                                    <p:anim calcmode="lin" valueType="num">
                                      <p:cBhvr>
                                        <p:cTn id="96" dur="500" fill="hold"/>
                                        <p:tgtEl>
                                          <p:spTgt spid="196611">
                                            <p:txEl>
                                              <p:pRg st="3" end="3"/>
                                            </p:txEl>
                                          </p:spTgt>
                                        </p:tgtEl>
                                        <p:attrNameLst>
                                          <p:attrName>ppt_h</p:attrName>
                                        </p:attrNameLst>
                                      </p:cBhvr>
                                      <p:tavLst>
                                        <p:tav tm="0">
                                          <p:val>
                                            <p:fltVal val="0"/>
                                          </p:val>
                                        </p:tav>
                                        <p:tav tm="100000">
                                          <p:val>
                                            <p:strVal val="#ppt_h"/>
                                          </p:val>
                                        </p:tav>
                                      </p:tavLst>
                                    </p:anim>
                                    <p:animEffect transition="in" filter="fade">
                                      <p:cBhvr>
                                        <p:cTn id="97" dur="500"/>
                                        <p:tgtEl>
                                          <p:spTgt spid="196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7" grpId="0" animBg="1" autoUpdateAnimBg="0"/>
      <p:bldP spid="456709" grpId="0" animBg="1"/>
      <p:bldP spid="456711" grpId="0" autoUpdateAnimBg="0"/>
      <p:bldP spid="456757" grpId="0" animBg="1" autoUpdateAnimBg="0"/>
      <p:bldP spid="456759" grpId="0" animBg="1"/>
      <p:bldP spid="456761" grpId="0" animBg="1" autoUpdateAnimBg="0"/>
      <p:bldP spid="45676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1" name="Rectangle 3">
            <a:extLst>
              <a:ext uri="{FF2B5EF4-FFF2-40B4-BE49-F238E27FC236}">
                <a16:creationId xmlns:a16="http://schemas.microsoft.com/office/drawing/2014/main" id="{37550282-6539-448E-A636-9623F4C228DD}"/>
              </a:ext>
            </a:extLst>
          </p:cNvPr>
          <p:cNvSpPr>
            <a:spLocks noChangeArrowheads="1"/>
          </p:cNvSpPr>
          <p:nvPr/>
        </p:nvSpPr>
        <p:spPr bwMode="auto">
          <a:xfrm>
            <a:off x="1870075" y="1557338"/>
            <a:ext cx="8604250" cy="1727200"/>
          </a:xfrm>
          <a:prstGeom prst="rect">
            <a:avLst/>
          </a:prstGeom>
          <a:noFill/>
          <a:ln w="9525">
            <a:noFill/>
            <a:miter lim="800000"/>
            <a:headEnd/>
            <a:tailEnd/>
          </a:ln>
          <a:effectLst/>
        </p:spPr>
        <p:txBody>
          <a:bodyPr lIns="92075" tIns="46037" rIns="92075" bIns="46037"/>
          <a:lstStyle/>
          <a:p>
            <a:pPr marL="374650" indent="-374650" eaLnBrk="1" hangingPunct="1">
              <a:lnSpc>
                <a:spcPct val="105000"/>
              </a:lnSpc>
              <a:spcBef>
                <a:spcPct val="20000"/>
              </a:spcBef>
              <a:buClr>
                <a:srgbClr val="FFCC66"/>
              </a:buClr>
              <a:buSzPct val="80000"/>
              <a:buFont typeface="Monotype Sorts" charset="2"/>
              <a:buChar char=""/>
              <a:defRPr/>
            </a:pPr>
            <a:r>
              <a:rPr lang="zh-CN" altLang="en-US" sz="2800" b="1" dirty="0">
                <a:solidFill>
                  <a:srgbClr val="000066"/>
                </a:solidFill>
                <a:effectLst>
                  <a:outerShdw blurRad="38100" dist="38100" dir="2700000" algn="tl">
                    <a:srgbClr val="C0C0C0"/>
                  </a:outerShdw>
                </a:effectLst>
                <a:latin typeface="华文仿宋" pitchFamily="2" charset="-122"/>
                <a:ea typeface="华文仿宋" pitchFamily="2" charset="-122"/>
              </a:rPr>
              <a:t>函数内的代码在这个独立的环境内工作</a:t>
            </a:r>
          </a:p>
          <a:p>
            <a:pPr marL="374650" indent="-374650">
              <a:lnSpc>
                <a:spcPct val="105000"/>
              </a:lnSpc>
              <a:spcBef>
                <a:spcPct val="20000"/>
              </a:spcBef>
              <a:buClr>
                <a:srgbClr val="FFCC66"/>
              </a:buClr>
              <a:buSzPct val="80000"/>
              <a:buFont typeface="Monotype Sorts" charset="2"/>
              <a:buChar char=""/>
              <a:defRPr/>
            </a:pPr>
            <a:r>
              <a:rPr lang="zh-CN" altLang="en-US" sz="2800" b="1" dirty="0">
                <a:solidFill>
                  <a:srgbClr val="000066"/>
                </a:solidFill>
                <a:effectLst>
                  <a:outerShdw blurRad="38100" dist="38100" dir="2700000" algn="tl">
                    <a:srgbClr val="C0C0C0"/>
                  </a:outerShdw>
                </a:effectLst>
                <a:latin typeface="华文仿宋" pitchFamily="2" charset="-122"/>
                <a:ea typeface="华文仿宋" pitchFamily="2" charset="-122"/>
              </a:rPr>
              <a:t>当函数执行到</a:t>
            </a:r>
            <a:r>
              <a:rPr lang="en-US" altLang="zh-CN" sz="2800" b="1" dirty="0">
                <a:solidFill>
                  <a:srgbClr val="0000FF"/>
                </a:solidFill>
                <a:effectLst>
                  <a:outerShdw blurRad="38100" dist="38100" dir="2700000" algn="tl">
                    <a:srgbClr val="C0C0C0"/>
                  </a:outerShdw>
                </a:effectLst>
                <a:latin typeface="华文仿宋" pitchFamily="2" charset="-122"/>
                <a:ea typeface="华文仿宋" pitchFamily="2" charset="-122"/>
              </a:rPr>
              <a:t>return</a:t>
            </a:r>
            <a:r>
              <a:rPr lang="zh-CN" altLang="en-US" sz="2800" b="1" dirty="0">
                <a:solidFill>
                  <a:srgbClr val="000066"/>
                </a:solidFill>
                <a:effectLst>
                  <a:outerShdw blurRad="38100" dist="38100" dir="2700000" algn="tl">
                    <a:srgbClr val="C0C0C0"/>
                  </a:outerShdw>
                </a:effectLst>
                <a:latin typeface="华文仿宋" pitchFamily="2" charset="-122"/>
                <a:ea typeface="华文仿宋" pitchFamily="2" charset="-122"/>
              </a:rPr>
              <a:t>语句或</a:t>
            </a:r>
            <a:r>
              <a:rPr lang="en-US" altLang="zh-CN" sz="2800" b="1" dirty="0">
                <a:effectLst>
                  <a:outerShdw blurRad="38100" dist="38100" dir="2700000" algn="tl">
                    <a:srgbClr val="C0C0C0"/>
                  </a:outerShdw>
                </a:effectLst>
                <a:latin typeface="华文仿宋" pitchFamily="2" charset="-122"/>
                <a:ea typeface="华文仿宋" pitchFamily="2" charset="-122"/>
              </a:rPr>
              <a:t>}</a:t>
            </a:r>
            <a:r>
              <a:rPr lang="zh-CN" altLang="en-US" sz="2800" b="1" dirty="0">
                <a:solidFill>
                  <a:srgbClr val="000066"/>
                </a:solidFill>
                <a:effectLst>
                  <a:outerShdw blurRad="38100" dist="38100" dir="2700000" algn="tl">
                    <a:srgbClr val="C0C0C0"/>
                  </a:outerShdw>
                </a:effectLst>
                <a:latin typeface="华文仿宋" pitchFamily="2" charset="-122"/>
                <a:ea typeface="华文仿宋" pitchFamily="2" charset="-122"/>
              </a:rPr>
              <a:t>时函数退出</a:t>
            </a:r>
            <a:endParaRPr lang="en-US" altLang="zh-CN" sz="2800" b="1" dirty="0">
              <a:solidFill>
                <a:srgbClr val="000066"/>
              </a:solidFill>
              <a:effectLst>
                <a:outerShdw blurRad="38100" dist="38100" dir="2700000" algn="tl">
                  <a:srgbClr val="C0C0C0"/>
                </a:outerShdw>
              </a:effectLst>
              <a:latin typeface="华文仿宋" pitchFamily="2" charset="-122"/>
              <a:ea typeface="华文仿宋" pitchFamily="2" charset="-122"/>
            </a:endParaRPr>
          </a:p>
          <a:p>
            <a:pPr marL="850900" lvl="1" indent="-285750">
              <a:lnSpc>
                <a:spcPct val="105000"/>
              </a:lnSpc>
              <a:spcBef>
                <a:spcPct val="20000"/>
              </a:spcBef>
              <a:buClr>
                <a:srgbClr val="FFCC66"/>
              </a:buClr>
              <a:buSzPct val="115000"/>
              <a:buFontTx/>
              <a:buChar char="–"/>
              <a:defRPr/>
            </a:pPr>
            <a:r>
              <a:rPr lang="zh-CN" altLang="en-US" b="1" dirty="0">
                <a:solidFill>
                  <a:srgbClr val="CC00CC"/>
                </a:solidFill>
                <a:effectLst>
                  <a:outerShdw blurRad="38100" dist="38100" dir="2700000" algn="tl">
                    <a:srgbClr val="C0C0C0"/>
                  </a:outerShdw>
                </a:effectLst>
                <a:latin typeface="华文仿宋" pitchFamily="2" charset="-122"/>
                <a:ea typeface="华文仿宋" pitchFamily="2" charset="-122"/>
              </a:rPr>
              <a:t>程序从当次调用函数的地方继续执行</a:t>
            </a:r>
          </a:p>
          <a:p>
            <a:pPr marL="1143000" lvl="2" indent="-228600">
              <a:lnSpc>
                <a:spcPct val="105000"/>
              </a:lnSpc>
              <a:spcBef>
                <a:spcPct val="20000"/>
              </a:spcBef>
              <a:buClr>
                <a:srgbClr val="FFCC66"/>
              </a:buClr>
              <a:buSzPct val="80000"/>
              <a:buFont typeface="Monotype Sorts" charset="2"/>
              <a:buChar char=""/>
              <a:defRPr/>
            </a:pPr>
            <a:r>
              <a:rPr lang="zh-CN" altLang="en-US" sz="2000" b="1" dirty="0">
                <a:effectLst>
                  <a:outerShdw blurRad="38100" dist="38100" dir="2700000" algn="tl">
                    <a:srgbClr val="C0C0C0"/>
                  </a:outerShdw>
                </a:effectLst>
                <a:latin typeface="Courier New" pitchFamily="49" charset="0"/>
                <a:ea typeface="宋体" pitchFamily="2" charset="-122"/>
                <a:cs typeface="Courier New" pitchFamily="49" charset="0"/>
              </a:rPr>
              <a:t>函数可有多个</a:t>
            </a:r>
            <a:r>
              <a:rPr lang="en-US" altLang="zh-CN" sz="2000" b="1" dirty="0">
                <a:solidFill>
                  <a:schemeClr val="accent2"/>
                </a:solidFill>
                <a:effectLst>
                  <a:outerShdw blurRad="38100" dist="38100" dir="2700000" algn="tl">
                    <a:srgbClr val="C0C0C0"/>
                  </a:outerShdw>
                </a:effectLst>
                <a:latin typeface="Courier New" pitchFamily="49" charset="0"/>
                <a:ea typeface="宋体" pitchFamily="2" charset="-122"/>
                <a:cs typeface="Courier New" pitchFamily="49" charset="0"/>
              </a:rPr>
              <a:t>return</a:t>
            </a:r>
            <a:r>
              <a:rPr lang="zh-CN" altLang="en-US" sz="2000" b="1" dirty="0">
                <a:effectLst>
                  <a:outerShdw blurRad="38100" dist="38100" dir="2700000" algn="tl">
                    <a:srgbClr val="C0C0C0"/>
                  </a:outerShdw>
                </a:effectLst>
                <a:latin typeface="Courier New" pitchFamily="49" charset="0"/>
                <a:ea typeface="宋体" pitchFamily="2" charset="-122"/>
                <a:cs typeface="Courier New" pitchFamily="49" charset="0"/>
              </a:rPr>
              <a:t>，但最好只有一个且是最后一行</a:t>
            </a:r>
          </a:p>
          <a:p>
            <a:pPr marL="374650" indent="-374650">
              <a:lnSpc>
                <a:spcPct val="105000"/>
              </a:lnSpc>
              <a:spcBef>
                <a:spcPct val="20000"/>
              </a:spcBef>
              <a:buClr>
                <a:srgbClr val="FFCC66"/>
              </a:buClr>
              <a:buSzPct val="80000"/>
              <a:buFont typeface="Monotype Sorts" charset="2"/>
              <a:buChar char=""/>
              <a:defRPr/>
            </a:pPr>
            <a:endParaRPr lang="zh-CN" altLang="en-US" sz="2800" b="1" dirty="0">
              <a:solidFill>
                <a:schemeClr val="hlink"/>
              </a:solidFill>
              <a:effectLst>
                <a:outerShdw blurRad="38100" dist="38100" dir="2700000" algn="tl">
                  <a:srgbClr val="C0C0C0"/>
                </a:outerShdw>
              </a:effectLst>
              <a:latin typeface="Courier New" pitchFamily="49" charset="0"/>
            </a:endParaRPr>
          </a:p>
        </p:txBody>
      </p:sp>
      <p:sp>
        <p:nvSpPr>
          <p:cNvPr id="29699" name="Text Box 3">
            <a:extLst>
              <a:ext uri="{FF2B5EF4-FFF2-40B4-BE49-F238E27FC236}">
                <a16:creationId xmlns:a16="http://schemas.microsoft.com/office/drawing/2014/main" id="{77836E98-C345-4D8A-ACAD-6A1B96B55240}"/>
              </a:ext>
            </a:extLst>
          </p:cNvPr>
          <p:cNvSpPr txBox="1">
            <a:spLocks noChangeArrowheads="1"/>
          </p:cNvSpPr>
          <p:nvPr/>
        </p:nvSpPr>
        <p:spPr bwMode="auto">
          <a:xfrm>
            <a:off x="2125664" y="3575050"/>
            <a:ext cx="2776537" cy="3022600"/>
          </a:xfrm>
          <a:prstGeom prst="rect">
            <a:avLst/>
          </a:prstGeom>
          <a:solidFill>
            <a:srgbClr val="FFFF99"/>
          </a:solidFill>
          <a:ln w="9525">
            <a:solidFill>
              <a:schemeClr val="tx1"/>
            </a:solidFill>
            <a:miter lim="800000"/>
            <a:headEnd/>
            <a:tailEnd/>
          </a:ln>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main()</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int a=12, b=24,ave;</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ave = Average(a,b);</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    </a:t>
            </a:r>
            <a:r>
              <a:rPr kumimoji="1" lang="en-US" altLang="zh-CN" sz="2400">
                <a:solidFill>
                  <a:schemeClr val="tx1"/>
                </a:solidFill>
                <a:latin typeface="Arial Narrow" panose="020B0606020202030204" pitchFamily="34" charset="0"/>
                <a:ea typeface="宋体" panose="02010600030101010101" pitchFamily="2" charset="-122"/>
              </a:rPr>
              <a:t>…</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a:t>
            </a:r>
          </a:p>
        </p:txBody>
      </p:sp>
      <p:sp>
        <p:nvSpPr>
          <p:cNvPr id="457733" name="Text Box 5">
            <a:extLst>
              <a:ext uri="{FF2B5EF4-FFF2-40B4-BE49-F238E27FC236}">
                <a16:creationId xmlns:a16="http://schemas.microsoft.com/office/drawing/2014/main" id="{D905BDDD-0C86-49A0-B4A2-BF3C22EEA7F3}"/>
              </a:ext>
            </a:extLst>
          </p:cNvPr>
          <p:cNvSpPr txBox="1">
            <a:spLocks noChangeArrowheads="1"/>
          </p:cNvSpPr>
          <p:nvPr/>
        </p:nvSpPr>
        <p:spPr bwMode="auto">
          <a:xfrm>
            <a:off x="5076825" y="3575050"/>
            <a:ext cx="2890838" cy="3022600"/>
          </a:xfrm>
          <a:prstGeom prst="rect">
            <a:avLst/>
          </a:prstGeom>
          <a:solidFill>
            <a:srgbClr val="CCFFCC"/>
          </a:solidFill>
          <a:ln w="9525">
            <a:solidFill>
              <a:schemeClr val="tx1"/>
            </a:solidFill>
            <a:miter lim="800000"/>
            <a:headEnd/>
            <a:tailEnd/>
          </a:ln>
          <a:effectLst/>
        </p:spPr>
        <p:txBody>
          <a:bodyPr wrap="none">
            <a:spAutoFit/>
          </a:bodyPr>
          <a:lstStyle/>
          <a:p>
            <a:pPr eaLnBrk="1" hangingPunct="1">
              <a:defRPr/>
            </a:pP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int</a:t>
            </a:r>
            <a:r>
              <a:rPr lang="fr-FR" altLang="zh-CN" b="1">
                <a:effectLst>
                  <a:outerShdw blurRad="38100" dist="38100" dir="2700000" algn="tl">
                    <a:srgbClr val="FFFFFF"/>
                  </a:outerShdw>
                </a:effectLst>
                <a:latin typeface="Arial Narrow" pitchFamily="34" charset="0"/>
                <a:ea typeface="宋体" pitchFamily="2" charset="-122"/>
              </a:rPr>
              <a:t> Average(</a:t>
            </a: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int</a:t>
            </a:r>
            <a:r>
              <a:rPr lang="fr-FR" altLang="zh-CN" b="1">
                <a:effectLst>
                  <a:outerShdw blurRad="38100" dist="38100" dir="2700000" algn="tl">
                    <a:srgbClr val="FFFFFF"/>
                  </a:outerShdw>
                </a:effectLst>
                <a:latin typeface="Arial Narrow" pitchFamily="34" charset="0"/>
                <a:ea typeface="宋体" pitchFamily="2" charset="-122"/>
              </a:rPr>
              <a:t> x, </a:t>
            </a: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int</a:t>
            </a:r>
            <a:r>
              <a:rPr lang="fr-FR" altLang="zh-CN" b="1">
                <a:effectLst>
                  <a:outerShdw blurRad="38100" dist="38100" dir="2700000" algn="tl">
                    <a:srgbClr val="FFFFFF"/>
                  </a:outerShdw>
                </a:effectLst>
                <a:latin typeface="Arial Narrow" pitchFamily="34" charset="0"/>
                <a:ea typeface="宋体" pitchFamily="2" charset="-122"/>
              </a:rPr>
              <a:t> y)</a:t>
            </a:r>
            <a:endParaRPr kumimoji="1" lang="zh-CN" altLang="zh-CN" b="1">
              <a:latin typeface="Arial Narrow" pitchFamily="34" charset="0"/>
              <a:ea typeface="宋体" pitchFamily="2" charset="-122"/>
            </a:endParaRPr>
          </a:p>
          <a:p>
            <a:pPr eaLnBrk="1" hangingPunct="1">
              <a:defRPr/>
            </a:pPr>
            <a:r>
              <a:rPr kumimoji="1" lang="zh-CN" altLang="zh-CN" b="1">
                <a:latin typeface="Arial Narrow" pitchFamily="34" charset="0"/>
                <a:ea typeface="宋体" pitchFamily="2" charset="-122"/>
              </a:rPr>
              <a:t>{</a:t>
            </a:r>
          </a:p>
          <a:p>
            <a:pPr>
              <a:defRPr/>
            </a:pP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     int</a:t>
            </a:r>
            <a:r>
              <a:rPr lang="fr-FR" altLang="zh-CN" b="1">
                <a:effectLst>
                  <a:outerShdw blurRad="38100" dist="38100" dir="2700000" algn="tl">
                    <a:srgbClr val="FFFFFF"/>
                  </a:outerShdw>
                </a:effectLst>
                <a:latin typeface="Arial Narrow" pitchFamily="34" charset="0"/>
                <a:ea typeface="宋体" pitchFamily="2" charset="-122"/>
              </a:rPr>
              <a:t> result;</a:t>
            </a:r>
          </a:p>
          <a:p>
            <a:pPr>
              <a:defRPr/>
            </a:pPr>
            <a:endParaRPr lang="fr-FR" altLang="zh-CN" b="1">
              <a:effectLst>
                <a:outerShdw blurRad="38100" dist="38100" dir="2700000" algn="tl">
                  <a:srgbClr val="FFFFFF"/>
                </a:outerShdw>
              </a:effectLst>
              <a:latin typeface="Arial Narrow" pitchFamily="34" charset="0"/>
              <a:ea typeface="宋体" pitchFamily="2" charset="-122"/>
            </a:endParaRPr>
          </a:p>
          <a:p>
            <a:pPr>
              <a:defRPr/>
            </a:pPr>
            <a:r>
              <a:rPr lang="fr-FR" altLang="zh-CN" b="1">
                <a:effectLst>
                  <a:outerShdw blurRad="38100" dist="38100" dir="2700000" algn="tl">
                    <a:srgbClr val="FFFFFF"/>
                  </a:outerShdw>
                </a:effectLst>
                <a:latin typeface="Arial Narrow" pitchFamily="34" charset="0"/>
                <a:ea typeface="宋体" pitchFamily="2" charset="-122"/>
              </a:rPr>
              <a:t>     result = (x + y) / 2;</a:t>
            </a:r>
          </a:p>
          <a:p>
            <a:pPr>
              <a:defRPr/>
            </a:pPr>
            <a:endParaRPr lang="fr-FR" altLang="zh-CN" b="1">
              <a:effectLst>
                <a:outerShdw blurRad="38100" dist="38100" dir="2700000" algn="tl">
                  <a:srgbClr val="FFFFFF"/>
                </a:outerShdw>
              </a:effectLst>
              <a:latin typeface="Arial Narrow" pitchFamily="34" charset="0"/>
              <a:ea typeface="宋体" pitchFamily="2" charset="-122"/>
            </a:endParaRPr>
          </a:p>
          <a:p>
            <a:pPr>
              <a:defRPr/>
            </a:pP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     return</a:t>
            </a:r>
            <a:r>
              <a:rPr lang="fr-FR" altLang="zh-CN" b="1">
                <a:effectLst>
                  <a:outerShdw blurRad="38100" dist="38100" dir="2700000" algn="tl">
                    <a:srgbClr val="FFFFFF"/>
                  </a:outerShdw>
                </a:effectLst>
                <a:latin typeface="Arial Narrow" pitchFamily="34" charset="0"/>
                <a:ea typeface="宋体" pitchFamily="2" charset="-122"/>
              </a:rPr>
              <a:t> result;</a:t>
            </a:r>
          </a:p>
          <a:p>
            <a:pPr eaLnBrk="1" hangingPunct="1">
              <a:defRPr/>
            </a:pPr>
            <a:r>
              <a:rPr kumimoji="1" lang="en-US" altLang="zh-CN" b="1">
                <a:latin typeface="Arial Narrow" pitchFamily="34" charset="0"/>
                <a:ea typeface="宋体" pitchFamily="2" charset="-122"/>
              </a:rPr>
              <a:t>}</a:t>
            </a:r>
          </a:p>
        </p:txBody>
      </p:sp>
      <p:sp>
        <p:nvSpPr>
          <p:cNvPr id="457734" name="Line 6">
            <a:extLst>
              <a:ext uri="{FF2B5EF4-FFF2-40B4-BE49-F238E27FC236}">
                <a16:creationId xmlns:a16="http://schemas.microsoft.com/office/drawing/2014/main" id="{2F1C06D5-9C40-45E3-AB1F-9A73C0C7A523}"/>
              </a:ext>
            </a:extLst>
          </p:cNvPr>
          <p:cNvSpPr>
            <a:spLocks noChangeShapeType="1"/>
          </p:cNvSpPr>
          <p:nvPr/>
        </p:nvSpPr>
        <p:spPr bwMode="auto">
          <a:xfrm>
            <a:off x="5448300" y="4797426"/>
            <a:ext cx="0" cy="1368425"/>
          </a:xfrm>
          <a:prstGeom prst="line">
            <a:avLst/>
          </a:prstGeom>
          <a:noFill/>
          <a:ln w="57150">
            <a:solidFill>
              <a:srgbClr val="FF0000"/>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457736" name="Text Box 8">
            <a:extLst>
              <a:ext uri="{FF2B5EF4-FFF2-40B4-BE49-F238E27FC236}">
                <a16:creationId xmlns:a16="http://schemas.microsoft.com/office/drawing/2014/main" id="{12B1DC16-5FCF-4714-8B11-0AB8F771CFAA}"/>
              </a:ext>
            </a:extLst>
          </p:cNvPr>
          <p:cNvSpPr txBox="1">
            <a:spLocks noChangeArrowheads="1"/>
          </p:cNvSpPr>
          <p:nvPr/>
        </p:nvSpPr>
        <p:spPr bwMode="auto">
          <a:xfrm>
            <a:off x="4383088" y="5851526"/>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rgbClr val="008000"/>
                </a:solidFill>
                <a:ea typeface="宋体" panose="02010600030101010101" pitchFamily="2" charset="-122"/>
              </a:rPr>
              <a:t>③</a:t>
            </a:r>
          </a:p>
        </p:txBody>
      </p:sp>
      <p:sp>
        <p:nvSpPr>
          <p:cNvPr id="457737" name="Line 9">
            <a:extLst>
              <a:ext uri="{FF2B5EF4-FFF2-40B4-BE49-F238E27FC236}">
                <a16:creationId xmlns:a16="http://schemas.microsoft.com/office/drawing/2014/main" id="{481D6CAE-295A-4980-9A27-7DF85318A908}"/>
              </a:ext>
            </a:extLst>
          </p:cNvPr>
          <p:cNvSpPr>
            <a:spLocks noChangeShapeType="1"/>
          </p:cNvSpPr>
          <p:nvPr/>
        </p:nvSpPr>
        <p:spPr bwMode="auto">
          <a:xfrm flipH="1" flipV="1">
            <a:off x="3719513" y="5445126"/>
            <a:ext cx="1663700" cy="766763"/>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457738" name="Rectangle 10">
            <a:extLst>
              <a:ext uri="{FF2B5EF4-FFF2-40B4-BE49-F238E27FC236}">
                <a16:creationId xmlns:a16="http://schemas.microsoft.com/office/drawing/2014/main" id="{374A3581-4B7A-41B0-9D97-A2486042D8FB}"/>
              </a:ext>
            </a:extLst>
          </p:cNvPr>
          <p:cNvSpPr>
            <a:spLocks noChangeArrowheads="1"/>
          </p:cNvSpPr>
          <p:nvPr/>
        </p:nvSpPr>
        <p:spPr bwMode="auto">
          <a:xfrm>
            <a:off x="5016500" y="4772026"/>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zh-CN" altLang="zh-CN" sz="2400">
                <a:solidFill>
                  <a:srgbClr val="008000"/>
                </a:solidFill>
                <a:ea typeface="宋体" panose="02010600030101010101" pitchFamily="2" charset="-122"/>
              </a:rPr>
              <a:t>②</a:t>
            </a:r>
            <a:endParaRPr kumimoji="1" lang="en-US" altLang="zh-CN" sz="2400">
              <a:solidFill>
                <a:srgbClr val="008000"/>
              </a:solidFill>
              <a:ea typeface="宋体" panose="02010600030101010101" pitchFamily="2" charset="-122"/>
            </a:endParaRPr>
          </a:p>
        </p:txBody>
      </p:sp>
      <p:sp>
        <p:nvSpPr>
          <p:cNvPr id="196610" name="Rectangle 2">
            <a:extLst>
              <a:ext uri="{FF2B5EF4-FFF2-40B4-BE49-F238E27FC236}">
                <a16:creationId xmlns:a16="http://schemas.microsoft.com/office/drawing/2014/main" id="{1052A13E-0930-4595-8612-B681F959A92F}"/>
              </a:ext>
            </a:extLst>
          </p:cNvPr>
          <p:cNvSpPr>
            <a:spLocks noChangeArrowheads="1"/>
          </p:cNvSpPr>
          <p:nvPr/>
        </p:nvSpPr>
        <p:spPr bwMode="auto">
          <a:xfrm>
            <a:off x="2205038" y="620714"/>
            <a:ext cx="7797800" cy="839787"/>
          </a:xfrm>
          <a:prstGeom prst="rect">
            <a:avLst/>
          </a:prstGeom>
          <a:noFill/>
          <a:ln w="9525">
            <a:noFill/>
            <a:miter lim="800000"/>
            <a:headEnd/>
            <a:tailEnd/>
          </a:ln>
          <a:effectLst/>
        </p:spPr>
        <p:txBody>
          <a:bodyPr lIns="92075" tIns="46037" rIns="92075" bIns="46037" anchor="ctr"/>
          <a:lstStyle/>
          <a:p>
            <a:pPr algn="ctr">
              <a:lnSpc>
                <a:spcPct val="85000"/>
              </a:lnSpc>
              <a:defRPr/>
            </a:pPr>
            <a:r>
              <a:rPr lang="zh-CN" altLang="en-US" sz="4000" b="1" i="1">
                <a:solidFill>
                  <a:srgbClr val="000066"/>
                </a:solidFill>
                <a:effectLst>
                  <a:outerShdw blurRad="38100" dist="38100" dir="2700000" algn="tl">
                    <a:srgbClr val="C0C0C0"/>
                  </a:outerShdw>
                </a:effectLst>
                <a:ea typeface="黑体" pitchFamily="2" charset="-122"/>
              </a:rPr>
              <a:t>函数调用的过程</a:t>
            </a:r>
            <a:endParaRPr lang="en-US" altLang="zh-CN" sz="4000" b="1" i="1">
              <a:solidFill>
                <a:srgbClr val="000066"/>
              </a:solidFill>
              <a:effectLst>
                <a:outerShdw blurRad="38100" dist="38100" dir="2700000" algn="tl">
                  <a:srgbClr val="C0C0C0"/>
                </a:outerShdw>
              </a:effectLst>
              <a:ea typeface="黑体" pitchFamily="2" charset="-122"/>
            </a:endParaRPr>
          </a:p>
        </p:txBody>
      </p:sp>
      <p:grpSp>
        <p:nvGrpSpPr>
          <p:cNvPr id="29706" name="Group 14">
            <a:extLst>
              <a:ext uri="{FF2B5EF4-FFF2-40B4-BE49-F238E27FC236}">
                <a16:creationId xmlns:a16="http://schemas.microsoft.com/office/drawing/2014/main" id="{78AC2FD9-8392-43D8-A29F-1DE218CD38FF}"/>
              </a:ext>
            </a:extLst>
          </p:cNvPr>
          <p:cNvGrpSpPr>
            <a:grpSpLocks/>
          </p:cNvGrpSpPr>
          <p:nvPr/>
        </p:nvGrpSpPr>
        <p:grpSpPr bwMode="auto">
          <a:xfrm>
            <a:off x="8624888" y="4652963"/>
            <a:ext cx="1828800" cy="1905000"/>
            <a:chOff x="4404" y="2931"/>
            <a:chExt cx="1152" cy="1200"/>
          </a:xfrm>
        </p:grpSpPr>
        <p:grpSp>
          <p:nvGrpSpPr>
            <p:cNvPr id="29721" name="Group 15">
              <a:extLst>
                <a:ext uri="{FF2B5EF4-FFF2-40B4-BE49-F238E27FC236}">
                  <a16:creationId xmlns:a16="http://schemas.microsoft.com/office/drawing/2014/main" id="{3D3EA1B8-81A1-44D3-BB75-5634B49BA089}"/>
                </a:ext>
              </a:extLst>
            </p:cNvPr>
            <p:cNvGrpSpPr>
              <a:grpSpLocks/>
            </p:cNvGrpSpPr>
            <p:nvPr/>
          </p:nvGrpSpPr>
          <p:grpSpPr bwMode="auto">
            <a:xfrm>
              <a:off x="4404" y="3363"/>
              <a:ext cx="1152" cy="333"/>
              <a:chOff x="4176" y="2211"/>
              <a:chExt cx="1152" cy="333"/>
            </a:xfrm>
          </p:grpSpPr>
          <p:sp>
            <p:nvSpPr>
              <p:cNvPr id="29727" name="Text Box 16">
                <a:extLst>
                  <a:ext uri="{FF2B5EF4-FFF2-40B4-BE49-F238E27FC236}">
                    <a16:creationId xmlns:a16="http://schemas.microsoft.com/office/drawing/2014/main" id="{654A87AC-68E1-45E3-A15A-E7476761A77C}"/>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y</a:t>
                </a:r>
              </a:p>
            </p:txBody>
          </p:sp>
          <p:sp>
            <p:nvSpPr>
              <p:cNvPr id="29728" name="Text Box 17">
                <a:extLst>
                  <a:ext uri="{FF2B5EF4-FFF2-40B4-BE49-F238E27FC236}">
                    <a16:creationId xmlns:a16="http://schemas.microsoft.com/office/drawing/2014/main" id="{C211DF0B-D2DB-4D5D-BE03-3E5E5537D1CC}"/>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a:t>
                </a:r>
              </a:p>
            </p:txBody>
          </p:sp>
        </p:grpSp>
        <p:grpSp>
          <p:nvGrpSpPr>
            <p:cNvPr id="29722" name="Group 18">
              <a:extLst>
                <a:ext uri="{FF2B5EF4-FFF2-40B4-BE49-F238E27FC236}">
                  <a16:creationId xmlns:a16="http://schemas.microsoft.com/office/drawing/2014/main" id="{64024802-0989-4C22-987D-1ED3CCEC2C35}"/>
                </a:ext>
              </a:extLst>
            </p:cNvPr>
            <p:cNvGrpSpPr>
              <a:grpSpLocks/>
            </p:cNvGrpSpPr>
            <p:nvPr/>
          </p:nvGrpSpPr>
          <p:grpSpPr bwMode="auto">
            <a:xfrm>
              <a:off x="4404" y="2931"/>
              <a:ext cx="1152" cy="333"/>
              <a:chOff x="4176" y="2211"/>
              <a:chExt cx="1152" cy="333"/>
            </a:xfrm>
          </p:grpSpPr>
          <p:sp>
            <p:nvSpPr>
              <p:cNvPr id="29725" name="Text Box 19">
                <a:extLst>
                  <a:ext uri="{FF2B5EF4-FFF2-40B4-BE49-F238E27FC236}">
                    <a16:creationId xmlns:a16="http://schemas.microsoft.com/office/drawing/2014/main" id="{EFE8E6AA-E382-4DE5-A7D8-B48C184F3EDD}"/>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x</a:t>
                </a:r>
              </a:p>
            </p:txBody>
          </p:sp>
          <p:sp>
            <p:nvSpPr>
              <p:cNvPr id="457748" name="Text Box 20">
                <a:extLst>
                  <a:ext uri="{FF2B5EF4-FFF2-40B4-BE49-F238E27FC236}">
                    <a16:creationId xmlns:a16="http://schemas.microsoft.com/office/drawing/2014/main" id="{012C5924-DCB4-4B29-94BA-192BB28CAD7F}"/>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a:effec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spcBef>
                    <a:spcPct val="50000"/>
                  </a:spcBef>
                  <a:defRPr/>
                </a:pPr>
                <a:r>
                  <a:rPr lang="en-US" altLang="zh-CN" sz="2800" b="1">
                    <a:effectLst>
                      <a:outerShdw blurRad="38100" dist="38100" dir="2700000" algn="tl">
                        <a:srgbClr val="FFFFFF"/>
                      </a:outerShdw>
                    </a:effectLst>
                    <a:ea typeface="宋体" panose="02010600030101010101" pitchFamily="2" charset="-122"/>
                  </a:rPr>
                  <a:t>?</a:t>
                </a:r>
              </a:p>
            </p:txBody>
          </p:sp>
        </p:grpSp>
        <p:sp>
          <p:nvSpPr>
            <p:cNvPr id="29723" name="Text Box 21">
              <a:extLst>
                <a:ext uri="{FF2B5EF4-FFF2-40B4-BE49-F238E27FC236}">
                  <a16:creationId xmlns:a16="http://schemas.microsoft.com/office/drawing/2014/main" id="{62503B63-B1F6-4B1A-AD2C-C171EE51B902}"/>
                </a:ext>
              </a:extLst>
            </p:cNvPr>
            <p:cNvSpPr txBox="1">
              <a:spLocks noChangeArrowheads="1"/>
            </p:cNvSpPr>
            <p:nvPr/>
          </p:nvSpPr>
          <p:spPr bwMode="auto">
            <a:xfrm>
              <a:off x="4415" y="3798"/>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result</a:t>
              </a:r>
            </a:p>
          </p:txBody>
        </p:sp>
        <p:sp>
          <p:nvSpPr>
            <p:cNvPr id="29724" name="Text Box 22">
              <a:extLst>
                <a:ext uri="{FF2B5EF4-FFF2-40B4-BE49-F238E27FC236}">
                  <a16:creationId xmlns:a16="http://schemas.microsoft.com/office/drawing/2014/main" id="{4C561BB2-C262-4B73-8BFA-26DD33B93845}"/>
                </a:ext>
              </a:extLst>
            </p:cNvPr>
            <p:cNvSpPr txBox="1">
              <a:spLocks noChangeArrowheads="1"/>
            </p:cNvSpPr>
            <p:nvPr/>
          </p:nvSpPr>
          <p:spPr bwMode="auto">
            <a:xfrm>
              <a:off x="4980" y="3798"/>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a:t>
              </a:r>
            </a:p>
          </p:txBody>
        </p:sp>
      </p:grpSp>
      <p:grpSp>
        <p:nvGrpSpPr>
          <p:cNvPr id="29707" name="Group 23">
            <a:extLst>
              <a:ext uri="{FF2B5EF4-FFF2-40B4-BE49-F238E27FC236}">
                <a16:creationId xmlns:a16="http://schemas.microsoft.com/office/drawing/2014/main" id="{71A97946-450E-48EE-B5DD-DDF336809401}"/>
              </a:ext>
            </a:extLst>
          </p:cNvPr>
          <p:cNvGrpSpPr>
            <a:grpSpLocks/>
          </p:cNvGrpSpPr>
          <p:nvPr/>
        </p:nvGrpSpPr>
        <p:grpSpPr bwMode="auto">
          <a:xfrm>
            <a:off x="8624888" y="2603500"/>
            <a:ext cx="1828800" cy="1905000"/>
            <a:chOff x="4176" y="1440"/>
            <a:chExt cx="1152" cy="1200"/>
          </a:xfrm>
        </p:grpSpPr>
        <p:grpSp>
          <p:nvGrpSpPr>
            <p:cNvPr id="29712" name="Group 24">
              <a:extLst>
                <a:ext uri="{FF2B5EF4-FFF2-40B4-BE49-F238E27FC236}">
                  <a16:creationId xmlns:a16="http://schemas.microsoft.com/office/drawing/2014/main" id="{64F913A7-0024-4542-BDE0-845F59EAA0EB}"/>
                </a:ext>
              </a:extLst>
            </p:cNvPr>
            <p:cNvGrpSpPr>
              <a:grpSpLocks/>
            </p:cNvGrpSpPr>
            <p:nvPr/>
          </p:nvGrpSpPr>
          <p:grpSpPr bwMode="auto">
            <a:xfrm>
              <a:off x="4176" y="1872"/>
              <a:ext cx="1152" cy="333"/>
              <a:chOff x="4176" y="2211"/>
              <a:chExt cx="1152" cy="333"/>
            </a:xfrm>
          </p:grpSpPr>
          <p:sp>
            <p:nvSpPr>
              <p:cNvPr id="29719" name="Text Box 25">
                <a:extLst>
                  <a:ext uri="{FF2B5EF4-FFF2-40B4-BE49-F238E27FC236}">
                    <a16:creationId xmlns:a16="http://schemas.microsoft.com/office/drawing/2014/main" id="{61E9BA07-297F-4CBB-BCD7-23A00AE1D3FB}"/>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b</a:t>
                </a:r>
              </a:p>
            </p:txBody>
          </p:sp>
          <p:sp>
            <p:nvSpPr>
              <p:cNvPr id="29720" name="Text Box 26">
                <a:extLst>
                  <a:ext uri="{FF2B5EF4-FFF2-40B4-BE49-F238E27FC236}">
                    <a16:creationId xmlns:a16="http://schemas.microsoft.com/office/drawing/2014/main" id="{04FB7E9D-C3EB-472E-8477-010E5A240CB1}"/>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24</a:t>
                </a:r>
              </a:p>
            </p:txBody>
          </p:sp>
        </p:grpSp>
        <p:grpSp>
          <p:nvGrpSpPr>
            <p:cNvPr id="29713" name="Group 27">
              <a:extLst>
                <a:ext uri="{FF2B5EF4-FFF2-40B4-BE49-F238E27FC236}">
                  <a16:creationId xmlns:a16="http://schemas.microsoft.com/office/drawing/2014/main" id="{ED78FB65-DCC5-4B88-841A-A2E008107D0B}"/>
                </a:ext>
              </a:extLst>
            </p:cNvPr>
            <p:cNvGrpSpPr>
              <a:grpSpLocks/>
            </p:cNvGrpSpPr>
            <p:nvPr/>
          </p:nvGrpSpPr>
          <p:grpSpPr bwMode="auto">
            <a:xfrm>
              <a:off x="4176" y="1440"/>
              <a:ext cx="1152" cy="333"/>
              <a:chOff x="4176" y="2211"/>
              <a:chExt cx="1152" cy="333"/>
            </a:xfrm>
          </p:grpSpPr>
          <p:sp>
            <p:nvSpPr>
              <p:cNvPr id="29717" name="Text Box 28">
                <a:extLst>
                  <a:ext uri="{FF2B5EF4-FFF2-40B4-BE49-F238E27FC236}">
                    <a16:creationId xmlns:a16="http://schemas.microsoft.com/office/drawing/2014/main" id="{00289EF9-B6F6-4B84-9AB1-AFCEBD409CFA}"/>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a</a:t>
                </a:r>
              </a:p>
            </p:txBody>
          </p:sp>
          <p:sp>
            <p:nvSpPr>
              <p:cNvPr id="457757" name="Text Box 29">
                <a:extLst>
                  <a:ext uri="{FF2B5EF4-FFF2-40B4-BE49-F238E27FC236}">
                    <a16:creationId xmlns:a16="http://schemas.microsoft.com/office/drawing/2014/main" id="{93562618-3DBD-4DF1-9ED2-97187989C760}"/>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a:effectLst/>
            </p:spPr>
            <p:txBody>
              <a:bodyPr>
                <a:spAutoFit/>
              </a:bodyPr>
              <a:lstStyle/>
              <a:p>
                <a:pPr algn="ctr" eaLnBrk="1" hangingPunct="1">
                  <a:spcBef>
                    <a:spcPct val="50000"/>
                  </a:spcBef>
                  <a:defRPr/>
                </a:pPr>
                <a:r>
                  <a:rPr lang="en-US" altLang="zh-CN" sz="2800" b="1">
                    <a:effectLst>
                      <a:outerShdw blurRad="38100" dist="38100" dir="2700000" algn="tl">
                        <a:srgbClr val="FFFFFF"/>
                      </a:outerShdw>
                    </a:effectLst>
                    <a:ea typeface="宋体" pitchFamily="2" charset="-122"/>
                  </a:rPr>
                  <a:t>12</a:t>
                </a:r>
              </a:p>
            </p:txBody>
          </p:sp>
        </p:grpSp>
        <p:grpSp>
          <p:nvGrpSpPr>
            <p:cNvPr id="29714" name="Group 30">
              <a:extLst>
                <a:ext uri="{FF2B5EF4-FFF2-40B4-BE49-F238E27FC236}">
                  <a16:creationId xmlns:a16="http://schemas.microsoft.com/office/drawing/2014/main" id="{0A96FB6E-14CE-4B6C-BFE1-850638BF4221}"/>
                </a:ext>
              </a:extLst>
            </p:cNvPr>
            <p:cNvGrpSpPr>
              <a:grpSpLocks/>
            </p:cNvGrpSpPr>
            <p:nvPr/>
          </p:nvGrpSpPr>
          <p:grpSpPr bwMode="auto">
            <a:xfrm>
              <a:off x="4320" y="2307"/>
              <a:ext cx="1008" cy="333"/>
              <a:chOff x="4320" y="2307"/>
              <a:chExt cx="1008" cy="333"/>
            </a:xfrm>
          </p:grpSpPr>
          <p:sp>
            <p:nvSpPr>
              <p:cNvPr id="29715" name="Text Box 31">
                <a:extLst>
                  <a:ext uri="{FF2B5EF4-FFF2-40B4-BE49-F238E27FC236}">
                    <a16:creationId xmlns:a16="http://schemas.microsoft.com/office/drawing/2014/main" id="{7153C8C3-0186-47DE-863C-566EC45AF1FF}"/>
                  </a:ext>
                </a:extLst>
              </p:cNvPr>
              <p:cNvSpPr txBox="1">
                <a:spLocks noChangeArrowheads="1"/>
              </p:cNvSpPr>
              <p:nvPr/>
            </p:nvSpPr>
            <p:spPr bwMode="auto">
              <a:xfrm>
                <a:off x="4320" y="2307"/>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ave</a:t>
                </a:r>
              </a:p>
            </p:txBody>
          </p:sp>
          <p:sp>
            <p:nvSpPr>
              <p:cNvPr id="29716" name="Text Box 32">
                <a:extLst>
                  <a:ext uri="{FF2B5EF4-FFF2-40B4-BE49-F238E27FC236}">
                    <a16:creationId xmlns:a16="http://schemas.microsoft.com/office/drawing/2014/main" id="{D6712503-1DC9-4EC8-ACC6-0D19F20294A8}"/>
                  </a:ext>
                </a:extLst>
              </p:cNvPr>
              <p:cNvSpPr txBox="1">
                <a:spLocks noChangeArrowheads="1"/>
              </p:cNvSpPr>
              <p:nvPr/>
            </p:nvSpPr>
            <p:spPr bwMode="auto">
              <a:xfrm>
                <a:off x="4752" y="2307"/>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a:t>
                </a:r>
              </a:p>
            </p:txBody>
          </p:sp>
        </p:grpSp>
      </p:grpSp>
      <p:sp>
        <p:nvSpPr>
          <p:cNvPr id="29708" name="Text Box 33">
            <a:extLst>
              <a:ext uri="{FF2B5EF4-FFF2-40B4-BE49-F238E27FC236}">
                <a16:creationId xmlns:a16="http://schemas.microsoft.com/office/drawing/2014/main" id="{59395E90-7100-4BB0-96D6-48C8CAE8F36F}"/>
              </a:ext>
            </a:extLst>
          </p:cNvPr>
          <p:cNvSpPr txBox="1">
            <a:spLocks noChangeArrowheads="1"/>
          </p:cNvSpPr>
          <p:nvPr/>
        </p:nvSpPr>
        <p:spPr bwMode="auto">
          <a:xfrm>
            <a:off x="9539288" y="4657725"/>
            <a:ext cx="914400" cy="528638"/>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12</a:t>
            </a:r>
          </a:p>
        </p:txBody>
      </p:sp>
      <p:sp>
        <p:nvSpPr>
          <p:cNvPr id="29709" name="Text Box 37">
            <a:extLst>
              <a:ext uri="{FF2B5EF4-FFF2-40B4-BE49-F238E27FC236}">
                <a16:creationId xmlns:a16="http://schemas.microsoft.com/office/drawing/2014/main" id="{78AACE8C-E9C8-43E5-AC62-7E7E4C189CF1}"/>
              </a:ext>
            </a:extLst>
          </p:cNvPr>
          <p:cNvSpPr txBox="1">
            <a:spLocks noChangeArrowheads="1"/>
          </p:cNvSpPr>
          <p:nvPr/>
        </p:nvSpPr>
        <p:spPr bwMode="auto">
          <a:xfrm>
            <a:off x="9539288" y="5343525"/>
            <a:ext cx="914400" cy="528638"/>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24</a:t>
            </a:r>
          </a:p>
        </p:txBody>
      </p:sp>
      <p:sp>
        <p:nvSpPr>
          <p:cNvPr id="457766" name="Text Box 38">
            <a:extLst>
              <a:ext uri="{FF2B5EF4-FFF2-40B4-BE49-F238E27FC236}">
                <a16:creationId xmlns:a16="http://schemas.microsoft.com/office/drawing/2014/main" id="{879700A6-17C4-486B-9B90-4AFE193BA710}"/>
              </a:ext>
            </a:extLst>
          </p:cNvPr>
          <p:cNvSpPr txBox="1">
            <a:spLocks noChangeArrowheads="1"/>
          </p:cNvSpPr>
          <p:nvPr/>
        </p:nvSpPr>
        <p:spPr bwMode="auto">
          <a:xfrm>
            <a:off x="9532938" y="6021389"/>
            <a:ext cx="914400" cy="528637"/>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rgbClr val="FF3300"/>
                </a:solidFill>
                <a:ea typeface="宋体" panose="02010600030101010101" pitchFamily="2" charset="-122"/>
              </a:rPr>
              <a:t>18</a:t>
            </a:r>
          </a:p>
        </p:txBody>
      </p:sp>
      <p:sp>
        <p:nvSpPr>
          <p:cNvPr id="457770" name="Rectangle 42">
            <a:extLst>
              <a:ext uri="{FF2B5EF4-FFF2-40B4-BE49-F238E27FC236}">
                <a16:creationId xmlns:a16="http://schemas.microsoft.com/office/drawing/2014/main" id="{68F886CD-61C1-4DDC-A18C-862C2001D33F}"/>
              </a:ext>
            </a:extLst>
          </p:cNvPr>
          <p:cNvSpPr>
            <a:spLocks noChangeArrowheads="1"/>
          </p:cNvSpPr>
          <p:nvPr/>
        </p:nvSpPr>
        <p:spPr bwMode="auto">
          <a:xfrm>
            <a:off x="2495550" y="5084763"/>
            <a:ext cx="2305050" cy="417512"/>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 calcmode="lin" valueType="num">
                                      <p:cBhvr>
                                        <p:cTn id="7" dur="500" fill="hold"/>
                                        <p:tgtEl>
                                          <p:spTgt spid="1966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66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661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457738"/>
                                        </p:tgtEl>
                                        <p:attrNameLst>
                                          <p:attrName>style.visibility</p:attrName>
                                        </p:attrNameLst>
                                      </p:cBhvr>
                                      <p:to>
                                        <p:strVal val="visible"/>
                                      </p:to>
                                    </p:set>
                                  </p:childTnLst>
                                </p:cTn>
                              </p:par>
                            </p:childTnLst>
                          </p:cTn>
                        </p:par>
                        <p:par>
                          <p:cTn id="14" fill="hold" nodeType="afterGroup">
                            <p:stCondLst>
                              <p:cond delay="500"/>
                            </p:stCondLst>
                            <p:childTnLst>
                              <p:par>
                                <p:cTn id="15" presetID="22" presetClass="entr" presetSubtype="1" fill="hold" nodeType="afterEffect">
                                  <p:stCondLst>
                                    <p:cond delay="0"/>
                                  </p:stCondLst>
                                  <p:childTnLst>
                                    <p:set>
                                      <p:cBhvr>
                                        <p:cTn id="16" dur="1" fill="hold">
                                          <p:stCondLst>
                                            <p:cond delay="0"/>
                                          </p:stCondLst>
                                        </p:cTn>
                                        <p:tgtEl>
                                          <p:spTgt spid="457734"/>
                                        </p:tgtEl>
                                        <p:attrNameLst>
                                          <p:attrName>style.visibility</p:attrName>
                                        </p:attrNameLst>
                                      </p:cBhvr>
                                      <p:to>
                                        <p:strVal val="visible"/>
                                      </p:to>
                                    </p:set>
                                    <p:animEffect transition="in" filter="wipe(up)">
                                      <p:cBhvr>
                                        <p:cTn id="17" dur="500"/>
                                        <p:tgtEl>
                                          <p:spTgt spid="4577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457766"/>
                                        </p:tgtEl>
                                        <p:attrNameLst>
                                          <p:attrName>style.visibility</p:attrName>
                                        </p:attrNameLst>
                                      </p:cBhvr>
                                      <p:to>
                                        <p:strVal val="visible"/>
                                      </p:to>
                                    </p:set>
                                    <p:anim calcmode="lin" valueType="num">
                                      <p:cBhvr>
                                        <p:cTn id="22" dur="500" fill="hold"/>
                                        <p:tgtEl>
                                          <p:spTgt spid="457766"/>
                                        </p:tgtEl>
                                        <p:attrNameLst>
                                          <p:attrName>ppt_w</p:attrName>
                                        </p:attrNameLst>
                                      </p:cBhvr>
                                      <p:tavLst>
                                        <p:tav tm="0">
                                          <p:val>
                                            <p:fltVal val="0"/>
                                          </p:val>
                                        </p:tav>
                                        <p:tav tm="100000">
                                          <p:val>
                                            <p:strVal val="#ppt_w"/>
                                          </p:val>
                                        </p:tav>
                                      </p:tavLst>
                                    </p:anim>
                                    <p:anim calcmode="lin" valueType="num">
                                      <p:cBhvr>
                                        <p:cTn id="23" dur="500" fill="hold"/>
                                        <p:tgtEl>
                                          <p:spTgt spid="457766"/>
                                        </p:tgtEl>
                                        <p:attrNameLst>
                                          <p:attrName>ppt_h</p:attrName>
                                        </p:attrNameLst>
                                      </p:cBhvr>
                                      <p:tavLst>
                                        <p:tav tm="0">
                                          <p:val>
                                            <p:fltVal val="0"/>
                                          </p:val>
                                        </p:tav>
                                        <p:tav tm="100000">
                                          <p:val>
                                            <p:strVal val="#ppt_h"/>
                                          </p:val>
                                        </p:tav>
                                      </p:tavLst>
                                    </p:anim>
                                    <p:animEffect transition="in" filter="fade">
                                      <p:cBhvr>
                                        <p:cTn id="24" dur="500"/>
                                        <p:tgtEl>
                                          <p:spTgt spid="45776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nodeType="clickEffect">
                                  <p:stCondLst>
                                    <p:cond delay="0"/>
                                  </p:stCondLst>
                                  <p:childTnLst>
                                    <p:set>
                                      <p:cBhvr>
                                        <p:cTn id="28" dur="1" fill="hold">
                                          <p:stCondLst>
                                            <p:cond delay="0"/>
                                          </p:stCondLst>
                                        </p:cTn>
                                        <p:tgtEl>
                                          <p:spTgt spid="196611">
                                            <p:txEl>
                                              <p:pRg st="1" end="1"/>
                                            </p:txEl>
                                          </p:spTgt>
                                        </p:tgtEl>
                                        <p:attrNameLst>
                                          <p:attrName>style.visibility</p:attrName>
                                        </p:attrNameLst>
                                      </p:cBhvr>
                                      <p:to>
                                        <p:strVal val="visible"/>
                                      </p:to>
                                    </p:set>
                                    <p:anim calcmode="lin" valueType="num">
                                      <p:cBhvr>
                                        <p:cTn id="29" dur="500" fill="hold"/>
                                        <p:tgtEl>
                                          <p:spTgt spid="196611">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196611">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196611">
                                            <p:txEl>
                                              <p:pRg st="1" end="1"/>
                                            </p:txEl>
                                          </p:spTgt>
                                        </p:tgtEl>
                                      </p:cBhvr>
                                    </p:animEffect>
                                  </p:childTnLst>
                                </p:cTn>
                              </p:par>
                              <p:par>
                                <p:cTn id="32" presetID="53" presetClass="entr" presetSubtype="0" fill="hold" nodeType="withEffect">
                                  <p:stCondLst>
                                    <p:cond delay="0"/>
                                  </p:stCondLst>
                                  <p:childTnLst>
                                    <p:set>
                                      <p:cBhvr>
                                        <p:cTn id="33" dur="1" fill="hold">
                                          <p:stCondLst>
                                            <p:cond delay="0"/>
                                          </p:stCondLst>
                                        </p:cTn>
                                        <p:tgtEl>
                                          <p:spTgt spid="196611">
                                            <p:txEl>
                                              <p:pRg st="2" end="2"/>
                                            </p:txEl>
                                          </p:spTgt>
                                        </p:tgtEl>
                                        <p:attrNameLst>
                                          <p:attrName>style.visibility</p:attrName>
                                        </p:attrNameLst>
                                      </p:cBhvr>
                                      <p:to>
                                        <p:strVal val="visible"/>
                                      </p:to>
                                    </p:set>
                                    <p:anim calcmode="lin" valueType="num">
                                      <p:cBhvr>
                                        <p:cTn id="34" dur="500" fill="hold"/>
                                        <p:tgtEl>
                                          <p:spTgt spid="196611">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196611">
                                            <p:txEl>
                                              <p:pRg st="2" end="2"/>
                                            </p:txEl>
                                          </p:spTgt>
                                        </p:tgtEl>
                                        <p:attrNameLst>
                                          <p:attrName>ppt_h</p:attrName>
                                        </p:attrNameLst>
                                      </p:cBhvr>
                                      <p:tavLst>
                                        <p:tav tm="0">
                                          <p:val>
                                            <p:fltVal val="0"/>
                                          </p:val>
                                        </p:tav>
                                        <p:tav tm="100000">
                                          <p:val>
                                            <p:strVal val="#ppt_h"/>
                                          </p:val>
                                        </p:tav>
                                      </p:tavLst>
                                    </p:anim>
                                    <p:animEffect transition="in" filter="fade">
                                      <p:cBhvr>
                                        <p:cTn id="36" dur="500"/>
                                        <p:tgtEl>
                                          <p:spTgt spid="196611">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57736"/>
                                        </p:tgtEl>
                                        <p:attrNameLst>
                                          <p:attrName>style.visibility</p:attrName>
                                        </p:attrNameLst>
                                      </p:cBhvr>
                                      <p:to>
                                        <p:strVal val="visible"/>
                                      </p:to>
                                    </p:set>
                                  </p:childTnLst>
                                </p:cTn>
                              </p:par>
                            </p:childTnLst>
                          </p:cTn>
                        </p:par>
                        <p:par>
                          <p:cTn id="41" fill="hold" nodeType="afterGroup">
                            <p:stCondLst>
                              <p:cond delay="500"/>
                            </p:stCondLst>
                            <p:childTnLst>
                              <p:par>
                                <p:cTn id="42" presetID="22" presetClass="entr" presetSubtype="4" fill="hold" nodeType="afterEffect">
                                  <p:stCondLst>
                                    <p:cond delay="0"/>
                                  </p:stCondLst>
                                  <p:childTnLst>
                                    <p:set>
                                      <p:cBhvr>
                                        <p:cTn id="43" dur="1" fill="hold">
                                          <p:stCondLst>
                                            <p:cond delay="0"/>
                                          </p:stCondLst>
                                        </p:cTn>
                                        <p:tgtEl>
                                          <p:spTgt spid="457737"/>
                                        </p:tgtEl>
                                        <p:attrNameLst>
                                          <p:attrName>style.visibility</p:attrName>
                                        </p:attrNameLst>
                                      </p:cBhvr>
                                      <p:to>
                                        <p:strVal val="visible"/>
                                      </p:to>
                                    </p:set>
                                    <p:animEffect transition="in" filter="wipe(down)">
                                      <p:cBhvr>
                                        <p:cTn id="44" dur="500"/>
                                        <p:tgtEl>
                                          <p:spTgt spid="457737"/>
                                        </p:tgtEl>
                                      </p:cBhvr>
                                    </p:animEffect>
                                  </p:childTnLst>
                                </p:cTn>
                              </p:par>
                            </p:childTnLst>
                          </p:cTn>
                        </p:par>
                        <p:par>
                          <p:cTn id="45" fill="hold" nodeType="afterGroup">
                            <p:stCondLst>
                              <p:cond delay="1000"/>
                            </p:stCondLst>
                            <p:childTnLst>
                              <p:par>
                                <p:cTn id="46" presetID="23" presetClass="entr" presetSubtype="288" fill="hold" grpId="0" nodeType="afterEffect">
                                  <p:stCondLst>
                                    <p:cond delay="0"/>
                                  </p:stCondLst>
                                  <p:childTnLst>
                                    <p:set>
                                      <p:cBhvr>
                                        <p:cTn id="47" dur="1" fill="hold">
                                          <p:stCondLst>
                                            <p:cond delay="0"/>
                                          </p:stCondLst>
                                        </p:cTn>
                                        <p:tgtEl>
                                          <p:spTgt spid="457770"/>
                                        </p:tgtEl>
                                        <p:attrNameLst>
                                          <p:attrName>style.visibility</p:attrName>
                                        </p:attrNameLst>
                                      </p:cBhvr>
                                      <p:to>
                                        <p:strVal val="visible"/>
                                      </p:to>
                                    </p:set>
                                    <p:anim calcmode="lin" valueType="num">
                                      <p:cBhvr>
                                        <p:cTn id="48" dur="500" fill="hold"/>
                                        <p:tgtEl>
                                          <p:spTgt spid="457770"/>
                                        </p:tgtEl>
                                        <p:attrNameLst>
                                          <p:attrName>ppt_w</p:attrName>
                                        </p:attrNameLst>
                                      </p:cBhvr>
                                      <p:tavLst>
                                        <p:tav tm="0">
                                          <p:val>
                                            <p:strVal val="4/3*#ppt_w"/>
                                          </p:val>
                                        </p:tav>
                                        <p:tav tm="100000">
                                          <p:val>
                                            <p:strVal val="#ppt_w"/>
                                          </p:val>
                                        </p:tav>
                                      </p:tavLst>
                                    </p:anim>
                                    <p:anim calcmode="lin" valueType="num">
                                      <p:cBhvr>
                                        <p:cTn id="49" dur="500" fill="hold"/>
                                        <p:tgtEl>
                                          <p:spTgt spid="457770"/>
                                        </p:tgtEl>
                                        <p:attrNameLst>
                                          <p:attrName>ppt_h</p:attrName>
                                        </p:attrNameLst>
                                      </p:cBhvr>
                                      <p:tavLst>
                                        <p:tav tm="0">
                                          <p:val>
                                            <p:strVal val="4/3*#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0" fill="hold" nodeType="clickEffect">
                                  <p:stCondLst>
                                    <p:cond delay="0"/>
                                  </p:stCondLst>
                                  <p:childTnLst>
                                    <p:set>
                                      <p:cBhvr>
                                        <p:cTn id="53" dur="1" fill="hold">
                                          <p:stCondLst>
                                            <p:cond delay="0"/>
                                          </p:stCondLst>
                                        </p:cTn>
                                        <p:tgtEl>
                                          <p:spTgt spid="196611">
                                            <p:txEl>
                                              <p:pRg st="3" end="3"/>
                                            </p:txEl>
                                          </p:spTgt>
                                        </p:tgtEl>
                                        <p:attrNameLst>
                                          <p:attrName>style.visibility</p:attrName>
                                        </p:attrNameLst>
                                      </p:cBhvr>
                                      <p:to>
                                        <p:strVal val="visible"/>
                                      </p:to>
                                    </p:set>
                                    <p:anim calcmode="lin" valueType="num">
                                      <p:cBhvr>
                                        <p:cTn id="54" dur="500" fill="hold"/>
                                        <p:tgtEl>
                                          <p:spTgt spid="196611">
                                            <p:txEl>
                                              <p:pRg st="3" end="3"/>
                                            </p:txEl>
                                          </p:spTgt>
                                        </p:tgtEl>
                                        <p:attrNameLst>
                                          <p:attrName>ppt_w</p:attrName>
                                        </p:attrNameLst>
                                      </p:cBhvr>
                                      <p:tavLst>
                                        <p:tav tm="0">
                                          <p:val>
                                            <p:fltVal val="0"/>
                                          </p:val>
                                        </p:tav>
                                        <p:tav tm="100000">
                                          <p:val>
                                            <p:strVal val="#ppt_w"/>
                                          </p:val>
                                        </p:tav>
                                      </p:tavLst>
                                    </p:anim>
                                    <p:anim calcmode="lin" valueType="num">
                                      <p:cBhvr>
                                        <p:cTn id="55" dur="500" fill="hold"/>
                                        <p:tgtEl>
                                          <p:spTgt spid="196611">
                                            <p:txEl>
                                              <p:pRg st="3" end="3"/>
                                            </p:txEl>
                                          </p:spTgt>
                                        </p:tgtEl>
                                        <p:attrNameLst>
                                          <p:attrName>ppt_h</p:attrName>
                                        </p:attrNameLst>
                                      </p:cBhvr>
                                      <p:tavLst>
                                        <p:tav tm="0">
                                          <p:val>
                                            <p:fltVal val="0"/>
                                          </p:val>
                                        </p:tav>
                                        <p:tav tm="100000">
                                          <p:val>
                                            <p:strVal val="#ppt_h"/>
                                          </p:val>
                                        </p:tav>
                                      </p:tavLst>
                                    </p:anim>
                                    <p:animEffect transition="in" filter="fade">
                                      <p:cBhvr>
                                        <p:cTn id="56" dur="500"/>
                                        <p:tgtEl>
                                          <p:spTgt spid="196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6" grpId="0" autoUpdateAnimBg="0"/>
      <p:bldP spid="457738" grpId="0" autoUpdateAnimBg="0"/>
      <p:bldP spid="457766" grpId="0" animBg="1" autoUpdateAnimBg="0"/>
      <p:bldP spid="45777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2B671601-0491-4F72-AFB3-4EECEA38056D}"/>
              </a:ext>
            </a:extLst>
          </p:cNvPr>
          <p:cNvSpPr>
            <a:spLocks noGrp="1" noChangeArrowheads="1"/>
          </p:cNvSpPr>
          <p:nvPr>
            <p:ph type="title"/>
          </p:nvPr>
        </p:nvSpPr>
        <p:spPr/>
        <p:txBody>
          <a:bodyPr/>
          <a:lstStyle/>
          <a:p>
            <a:pPr>
              <a:defRPr/>
            </a:pPr>
            <a:r>
              <a:rPr lang="zh-CN" altLang="en-US"/>
              <a:t>内容提要</a:t>
            </a:r>
          </a:p>
        </p:txBody>
      </p:sp>
      <p:sp>
        <p:nvSpPr>
          <p:cNvPr id="328707" name="Rectangle 3">
            <a:extLst>
              <a:ext uri="{FF2B5EF4-FFF2-40B4-BE49-F238E27FC236}">
                <a16:creationId xmlns:a16="http://schemas.microsoft.com/office/drawing/2014/main" id="{E7922D01-0747-433E-9717-C9E7D890732E}"/>
              </a:ext>
            </a:extLst>
          </p:cNvPr>
          <p:cNvSpPr>
            <a:spLocks noGrp="1" noChangeArrowheads="1"/>
          </p:cNvSpPr>
          <p:nvPr>
            <p:ph type="body" idx="1"/>
          </p:nvPr>
        </p:nvSpPr>
        <p:spPr>
          <a:xfrm>
            <a:off x="2136775" y="1625600"/>
            <a:ext cx="8280400" cy="4611688"/>
          </a:xfrm>
        </p:spPr>
        <p:txBody>
          <a:bodyPr/>
          <a:lstStyle/>
          <a:p>
            <a:pPr marL="533400" indent="-533400">
              <a:spcAft>
                <a:spcPts val="600"/>
              </a:spcAft>
              <a:buNone/>
              <a:defRPr/>
            </a:pPr>
            <a:r>
              <a:rPr lang="zh-CN" altLang="en-US" dirty="0">
                <a:ea typeface="宋体" pitchFamily="2" charset="-122"/>
                <a:sym typeface="Wingdings" pitchFamily="2" charset="2"/>
              </a:rPr>
              <a:t></a:t>
            </a:r>
            <a:r>
              <a:rPr lang="zh-CN" altLang="en-US" dirty="0">
                <a:ea typeface="宋体" pitchFamily="2" charset="-122"/>
              </a:rPr>
              <a:t>  </a:t>
            </a:r>
            <a:r>
              <a:rPr lang="zh-CN" altLang="en-US" dirty="0">
                <a:latin typeface="华文仿宋" pitchFamily="2" charset="-122"/>
                <a:ea typeface="华文仿宋" pitchFamily="2" charset="-122"/>
              </a:rPr>
              <a:t>函数定义、函数调用、函数原型、函数的参数传递与返回值</a:t>
            </a:r>
            <a:endParaRPr lang="zh-CN" altLang="en-US" dirty="0">
              <a:latin typeface="华文仿宋" pitchFamily="2" charset="-122"/>
              <a:ea typeface="华文仿宋" pitchFamily="2" charset="-122"/>
              <a:sym typeface="Wingdings" pitchFamily="2" charset="2"/>
            </a:endParaRPr>
          </a:p>
          <a:p>
            <a:pPr marL="533400" indent="-533400">
              <a:spcAft>
                <a:spcPts val="600"/>
              </a:spcAft>
              <a:buNone/>
              <a:defRPr/>
            </a:pPr>
            <a:r>
              <a:rPr lang="zh-CN" altLang="en-US" dirty="0">
                <a:latin typeface="华文仿宋" pitchFamily="2" charset="-122"/>
                <a:ea typeface="华文仿宋" pitchFamily="2" charset="-122"/>
                <a:sym typeface="Wingdings" pitchFamily="2" charset="2"/>
              </a:rPr>
              <a:t></a:t>
            </a:r>
            <a:r>
              <a:rPr lang="zh-CN" altLang="en-US" dirty="0">
                <a:latin typeface="华文仿宋" pitchFamily="2" charset="-122"/>
                <a:ea typeface="华文仿宋" pitchFamily="2" charset="-122"/>
              </a:rPr>
              <a:t>  函数封装，函数复用，函数设计的基本原则，程序的健壮性</a:t>
            </a:r>
            <a:endParaRPr lang="zh-CN" altLang="en-US" dirty="0">
              <a:latin typeface="华文仿宋" pitchFamily="2" charset="-122"/>
              <a:ea typeface="华文仿宋" pitchFamily="2" charset="-122"/>
              <a:sym typeface="Wingdings" pitchFamily="2" charset="2"/>
            </a:endParaRPr>
          </a:p>
          <a:p>
            <a:pPr marL="533400" indent="-533400">
              <a:spcAft>
                <a:spcPts val="600"/>
              </a:spcAft>
              <a:buNone/>
              <a:defRPr/>
            </a:pPr>
            <a:r>
              <a:rPr lang="zh-CN" altLang="en-US" dirty="0">
                <a:latin typeface="华文仿宋" pitchFamily="2" charset="-122"/>
                <a:ea typeface="华文仿宋" pitchFamily="2" charset="-122"/>
                <a:sym typeface="Wingdings" pitchFamily="2" charset="2"/>
              </a:rPr>
              <a:t></a:t>
            </a:r>
            <a:r>
              <a:rPr lang="zh-CN" altLang="en-US" dirty="0">
                <a:latin typeface="华文仿宋" pitchFamily="2" charset="-122"/>
                <a:ea typeface="华文仿宋" pitchFamily="2" charset="-122"/>
              </a:rPr>
              <a:t>  变量的作用域与存储类型，全局变量、自动变量、静态变量、寄存器变量</a:t>
            </a:r>
            <a:endParaRPr lang="en-US" altLang="zh-CN" dirty="0">
              <a:latin typeface="华文仿宋" pitchFamily="2" charset="-122"/>
              <a:ea typeface="华文仿宋" pitchFamily="2" charset="-122"/>
            </a:endParaRPr>
          </a:p>
          <a:p>
            <a:pPr marL="533400" indent="-533400">
              <a:spcAft>
                <a:spcPts val="600"/>
              </a:spcAft>
              <a:buNone/>
              <a:defRPr/>
            </a:pPr>
            <a:r>
              <a:rPr lang="zh-CN" altLang="en-US" dirty="0">
                <a:latin typeface="华文仿宋" pitchFamily="2" charset="-122"/>
                <a:ea typeface="华文仿宋" pitchFamily="2" charset="-122"/>
                <a:sym typeface="Wingdings" pitchFamily="2" charset="2"/>
              </a:rPr>
              <a:t></a:t>
            </a:r>
            <a:r>
              <a:rPr lang="zh-CN" altLang="en-US" dirty="0">
                <a:latin typeface="华文仿宋" pitchFamily="2" charset="-122"/>
                <a:ea typeface="华文仿宋" pitchFamily="2" charset="-122"/>
              </a:rPr>
              <a:t>  预处理指令</a:t>
            </a:r>
            <a:r>
              <a:rPr lang="en-US" altLang="zh-CN" dirty="0">
                <a:latin typeface="华文仿宋" pitchFamily="2" charset="-122"/>
                <a:ea typeface="华文仿宋" pitchFamily="2" charset="-122"/>
              </a:rPr>
              <a:t>#include</a:t>
            </a:r>
            <a:r>
              <a:rPr lang="zh-CN" altLang="en-US" dirty="0">
                <a:latin typeface="华文仿宋" pitchFamily="2" charset="-122"/>
                <a:ea typeface="华文仿宋" pitchFamily="2" charset="-122"/>
              </a:rPr>
              <a:t>、</a:t>
            </a:r>
            <a:r>
              <a:rPr lang="en-US" altLang="zh-CN" dirty="0">
                <a:latin typeface="华文仿宋" pitchFamily="2" charset="-122"/>
                <a:ea typeface="华文仿宋" pitchFamily="2" charset="-122"/>
              </a:rPr>
              <a:t>#define</a:t>
            </a:r>
            <a:r>
              <a:rPr lang="zh-CN" altLang="en-US" dirty="0">
                <a:latin typeface="华文仿宋" pitchFamily="2" charset="-122"/>
                <a:ea typeface="华文仿宋" pitchFamily="2" charset="-122"/>
              </a:rPr>
              <a:t>、</a:t>
            </a:r>
            <a:r>
              <a:rPr lang="en-US" altLang="zh-CN" dirty="0">
                <a:latin typeface="华文仿宋" pitchFamily="2" charset="-122"/>
                <a:ea typeface="华文仿宋" pitchFamily="2" charset="-122"/>
              </a:rPr>
              <a:t>#</a:t>
            </a:r>
            <a:r>
              <a:rPr lang="en-US" altLang="zh-CN" dirty="0" err="1">
                <a:latin typeface="华文仿宋" pitchFamily="2" charset="-122"/>
                <a:ea typeface="华文仿宋" pitchFamily="2" charset="-122"/>
              </a:rPr>
              <a:t>undef</a:t>
            </a:r>
            <a:r>
              <a:rPr lang="zh-CN" altLang="en-US" dirty="0">
                <a:latin typeface="华文仿宋" pitchFamily="2" charset="-122"/>
                <a:ea typeface="华文仿宋" pitchFamily="2" charset="-122"/>
              </a:rPr>
              <a:t>、</a:t>
            </a:r>
            <a:r>
              <a:rPr lang="en-US" altLang="zh-CN" dirty="0">
                <a:latin typeface="华文仿宋" pitchFamily="2" charset="-122"/>
                <a:ea typeface="华文仿宋" pitchFamily="2" charset="-122"/>
              </a:rPr>
              <a:t>#if</a:t>
            </a:r>
            <a:r>
              <a:rPr lang="zh-CN" altLang="en-US" dirty="0">
                <a:latin typeface="华文仿宋" pitchFamily="2" charset="-122"/>
                <a:ea typeface="华文仿宋" pitchFamily="2" charset="-122"/>
              </a:rPr>
              <a:t>、</a:t>
            </a:r>
            <a:r>
              <a:rPr lang="en-US" altLang="zh-CN" dirty="0">
                <a:latin typeface="华文仿宋" pitchFamily="2" charset="-122"/>
                <a:ea typeface="华文仿宋" pitchFamily="2" charset="-122"/>
              </a:rPr>
              <a:t>#endif</a:t>
            </a:r>
          </a:p>
          <a:p>
            <a:pPr marL="533400" indent="-533400">
              <a:spcAft>
                <a:spcPts val="600"/>
              </a:spcAft>
              <a:buNone/>
              <a:defRPr/>
            </a:pPr>
            <a:endParaRPr lang="zh-CN" altLang="en-US" dirty="0">
              <a:latin typeface="华文仿宋" pitchFamily="2" charset="-122"/>
              <a:ea typeface="华文仿宋" pitchFamily="2" charset="-122"/>
              <a:sym typeface="Wingdings" pitchFamily="2" charset="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1" name="Rectangle 3">
            <a:extLst>
              <a:ext uri="{FF2B5EF4-FFF2-40B4-BE49-F238E27FC236}">
                <a16:creationId xmlns:a16="http://schemas.microsoft.com/office/drawing/2014/main" id="{7C74514E-081D-49C3-83A7-DCE877B4D0E0}"/>
              </a:ext>
            </a:extLst>
          </p:cNvPr>
          <p:cNvSpPr>
            <a:spLocks noChangeArrowheads="1"/>
          </p:cNvSpPr>
          <p:nvPr/>
        </p:nvSpPr>
        <p:spPr bwMode="auto">
          <a:xfrm>
            <a:off x="1919288" y="1412875"/>
            <a:ext cx="7345362" cy="1727200"/>
          </a:xfrm>
          <a:prstGeom prst="rect">
            <a:avLst/>
          </a:prstGeom>
          <a:noFill/>
          <a:ln w="9525">
            <a:noFill/>
            <a:miter lim="800000"/>
            <a:headEnd/>
            <a:tailEnd/>
          </a:ln>
          <a:effectLst/>
        </p:spPr>
        <p:txBody>
          <a:bodyPr lIns="92075" tIns="46037" rIns="92075" bIns="46037"/>
          <a:lstStyle/>
          <a:p>
            <a:pPr marL="374650" indent="-374650" eaLnBrk="1" hangingPunct="1">
              <a:lnSpc>
                <a:spcPct val="95000"/>
              </a:lnSpc>
              <a:spcBef>
                <a:spcPct val="20000"/>
              </a:spcBef>
              <a:buClr>
                <a:srgbClr val="FFCC66"/>
              </a:buClr>
              <a:buSzPct val="80000"/>
              <a:buFont typeface="Monotype Sorts" charset="2"/>
              <a:buChar char=""/>
              <a:defRPr/>
            </a:pPr>
            <a:r>
              <a:rPr lang="zh-CN" altLang="en-US" sz="2800" b="1" dirty="0">
                <a:solidFill>
                  <a:srgbClr val="000066"/>
                </a:solidFill>
                <a:effectLst>
                  <a:outerShdw blurRad="38100" dist="38100" dir="2700000" algn="tl">
                    <a:srgbClr val="C0C0C0"/>
                  </a:outerShdw>
                </a:effectLst>
                <a:latin typeface="华文仿宋" pitchFamily="2" charset="-122"/>
                <a:ea typeface="华文仿宋" pitchFamily="2" charset="-122"/>
              </a:rPr>
              <a:t>函数退出时</a:t>
            </a:r>
          </a:p>
          <a:p>
            <a:pPr marL="850900" lvl="1" indent="-285750" eaLnBrk="1" hangingPunct="1">
              <a:lnSpc>
                <a:spcPct val="85000"/>
              </a:lnSpc>
              <a:spcBef>
                <a:spcPct val="20000"/>
              </a:spcBef>
              <a:buClr>
                <a:srgbClr val="FFCC66"/>
              </a:buClr>
              <a:buSzPct val="115000"/>
              <a:buFontTx/>
              <a:buChar char="–"/>
              <a:defRPr/>
            </a:pPr>
            <a:r>
              <a:rPr lang="zh-CN" altLang="en-US" b="1" dirty="0">
                <a:solidFill>
                  <a:srgbClr val="CC00CC"/>
                </a:solidFill>
                <a:effectLst>
                  <a:outerShdw blurRad="38100" dist="38100" dir="2700000" algn="tl">
                    <a:srgbClr val="C0C0C0"/>
                  </a:outerShdw>
                </a:effectLst>
                <a:latin typeface="华文仿宋" pitchFamily="2" charset="-122"/>
                <a:ea typeface="华文仿宋" pitchFamily="2" charset="-122"/>
              </a:rPr>
              <a:t>求出返回值，存入一个可被调用者访问的地方</a:t>
            </a:r>
          </a:p>
          <a:p>
            <a:pPr marL="850900" lvl="1" indent="-285750" eaLnBrk="1" hangingPunct="1">
              <a:lnSpc>
                <a:spcPct val="85000"/>
              </a:lnSpc>
              <a:spcBef>
                <a:spcPct val="20000"/>
              </a:spcBef>
              <a:buClr>
                <a:srgbClr val="FFCC66"/>
              </a:buClr>
              <a:buSzPct val="115000"/>
              <a:buFontTx/>
              <a:buChar char="–"/>
              <a:defRPr/>
            </a:pPr>
            <a:r>
              <a:rPr lang="zh-CN" altLang="en-US" b="1" dirty="0">
                <a:solidFill>
                  <a:srgbClr val="CC00CC"/>
                </a:solidFill>
                <a:effectLst>
                  <a:outerShdw blurRad="38100" dist="38100" dir="2700000" algn="tl">
                    <a:srgbClr val="C0C0C0"/>
                  </a:outerShdw>
                </a:effectLst>
                <a:latin typeface="华文仿宋" pitchFamily="2" charset="-122"/>
                <a:ea typeface="华文仿宋" pitchFamily="2" charset="-122"/>
              </a:rPr>
              <a:t>收回分配给所有变量（包括形式参数）的内存</a:t>
            </a:r>
          </a:p>
          <a:p>
            <a:pPr marL="850900" lvl="1" indent="-285750" eaLnBrk="1" hangingPunct="1">
              <a:lnSpc>
                <a:spcPct val="85000"/>
              </a:lnSpc>
              <a:spcBef>
                <a:spcPct val="20000"/>
              </a:spcBef>
              <a:buClr>
                <a:srgbClr val="FFCC66"/>
              </a:buClr>
              <a:buSzPct val="115000"/>
              <a:buFontTx/>
              <a:buChar char="–"/>
              <a:defRPr/>
            </a:pPr>
            <a:r>
              <a:rPr lang="zh-CN" altLang="en-US" b="1" dirty="0">
                <a:solidFill>
                  <a:srgbClr val="CC00CC"/>
                </a:solidFill>
                <a:effectLst>
                  <a:outerShdw blurRad="38100" dist="38100" dir="2700000" algn="tl">
                    <a:srgbClr val="C0C0C0"/>
                  </a:outerShdw>
                </a:effectLst>
                <a:latin typeface="华文仿宋" pitchFamily="2" charset="-122"/>
                <a:ea typeface="华文仿宋" pitchFamily="2" charset="-122"/>
              </a:rPr>
              <a:t>程序控制权交给调用者，调用者拿到返回值，将其作为函数调用表达式的结果</a:t>
            </a:r>
            <a:endParaRPr lang="en-US" altLang="zh-CN" b="1" dirty="0">
              <a:solidFill>
                <a:srgbClr val="CC00CC"/>
              </a:solidFill>
              <a:effectLst>
                <a:outerShdw blurRad="38100" dist="38100" dir="2700000" algn="tl">
                  <a:srgbClr val="C0C0C0"/>
                </a:outerShdw>
              </a:effectLst>
              <a:latin typeface="华文仿宋" pitchFamily="2" charset="-122"/>
              <a:ea typeface="华文仿宋" pitchFamily="2" charset="-122"/>
            </a:endParaRPr>
          </a:p>
        </p:txBody>
      </p:sp>
      <p:sp>
        <p:nvSpPr>
          <p:cNvPr id="30723" name="Text Box 3">
            <a:extLst>
              <a:ext uri="{FF2B5EF4-FFF2-40B4-BE49-F238E27FC236}">
                <a16:creationId xmlns:a16="http://schemas.microsoft.com/office/drawing/2014/main" id="{43392B0D-F217-4C69-9AB0-5367EA72F18E}"/>
              </a:ext>
            </a:extLst>
          </p:cNvPr>
          <p:cNvSpPr txBox="1">
            <a:spLocks noChangeArrowheads="1"/>
          </p:cNvSpPr>
          <p:nvPr/>
        </p:nvSpPr>
        <p:spPr bwMode="auto">
          <a:xfrm>
            <a:off x="2125664" y="3575050"/>
            <a:ext cx="2776537" cy="3022600"/>
          </a:xfrm>
          <a:prstGeom prst="rect">
            <a:avLst/>
          </a:prstGeom>
          <a:solidFill>
            <a:srgbClr val="FFFF99"/>
          </a:solidFill>
          <a:ln w="9525">
            <a:solidFill>
              <a:schemeClr val="tx1"/>
            </a:solidFill>
            <a:miter lim="800000"/>
            <a:headEnd/>
            <a:tailEnd/>
          </a:ln>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main()</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int a=12, b=24,ave;</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ave = Average(a,b);</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    </a:t>
            </a:r>
            <a:r>
              <a:rPr kumimoji="1" lang="en-US" altLang="zh-CN" sz="2400">
                <a:solidFill>
                  <a:schemeClr val="tx1"/>
                </a:solidFill>
                <a:latin typeface="Arial Narrow" panose="020B0606020202030204" pitchFamily="34" charset="0"/>
                <a:ea typeface="宋体" panose="02010600030101010101" pitchFamily="2" charset="-122"/>
              </a:rPr>
              <a:t>…</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    …</a:t>
            </a:r>
          </a:p>
          <a:p>
            <a:pPr eaLnBrk="1" hangingPunct="1">
              <a:lnSpc>
                <a:spcPct val="100000"/>
              </a:lnSpc>
              <a:spcBef>
                <a:spcPct val="0"/>
              </a:spcBef>
              <a:buClrTx/>
              <a:buSzTx/>
              <a:buFontTx/>
              <a:buNone/>
            </a:pPr>
            <a:r>
              <a:rPr kumimoji="1" lang="en-US" altLang="zh-CN" sz="2400">
                <a:solidFill>
                  <a:schemeClr val="tx1"/>
                </a:solidFill>
                <a:latin typeface="Arial Narrow" panose="020B0606020202030204" pitchFamily="34" charset="0"/>
                <a:ea typeface="宋体" panose="02010600030101010101" pitchFamily="2" charset="-122"/>
              </a:rPr>
              <a:t>}</a:t>
            </a:r>
          </a:p>
        </p:txBody>
      </p:sp>
      <p:sp>
        <p:nvSpPr>
          <p:cNvPr id="458757" name="Text Box 5">
            <a:extLst>
              <a:ext uri="{FF2B5EF4-FFF2-40B4-BE49-F238E27FC236}">
                <a16:creationId xmlns:a16="http://schemas.microsoft.com/office/drawing/2014/main" id="{44BE979C-9F3C-4915-8155-AD205F267444}"/>
              </a:ext>
            </a:extLst>
          </p:cNvPr>
          <p:cNvSpPr txBox="1">
            <a:spLocks noChangeArrowheads="1"/>
          </p:cNvSpPr>
          <p:nvPr/>
        </p:nvSpPr>
        <p:spPr bwMode="auto">
          <a:xfrm>
            <a:off x="5076825" y="3575050"/>
            <a:ext cx="2890838" cy="3022600"/>
          </a:xfrm>
          <a:prstGeom prst="rect">
            <a:avLst/>
          </a:prstGeom>
          <a:solidFill>
            <a:srgbClr val="CCFFCC"/>
          </a:solidFill>
          <a:ln w="9525">
            <a:solidFill>
              <a:schemeClr val="tx1"/>
            </a:solidFill>
            <a:miter lim="800000"/>
            <a:headEnd/>
            <a:tailEnd/>
          </a:ln>
          <a:effectLst/>
        </p:spPr>
        <p:txBody>
          <a:bodyPr wrap="none">
            <a:spAutoFit/>
          </a:bodyPr>
          <a:lstStyle/>
          <a:p>
            <a:pPr eaLnBrk="1" hangingPunct="1">
              <a:defRPr/>
            </a:pP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int</a:t>
            </a:r>
            <a:r>
              <a:rPr lang="fr-FR" altLang="zh-CN" b="1">
                <a:effectLst>
                  <a:outerShdw blurRad="38100" dist="38100" dir="2700000" algn="tl">
                    <a:srgbClr val="FFFFFF"/>
                  </a:outerShdw>
                </a:effectLst>
                <a:latin typeface="Arial Narrow" pitchFamily="34" charset="0"/>
                <a:ea typeface="宋体" pitchFamily="2" charset="-122"/>
              </a:rPr>
              <a:t> Average(</a:t>
            </a: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int</a:t>
            </a:r>
            <a:r>
              <a:rPr lang="fr-FR" altLang="zh-CN" b="1">
                <a:effectLst>
                  <a:outerShdw blurRad="38100" dist="38100" dir="2700000" algn="tl">
                    <a:srgbClr val="FFFFFF"/>
                  </a:outerShdw>
                </a:effectLst>
                <a:latin typeface="Arial Narrow" pitchFamily="34" charset="0"/>
                <a:ea typeface="宋体" pitchFamily="2" charset="-122"/>
              </a:rPr>
              <a:t> x, </a:t>
            </a: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int</a:t>
            </a:r>
            <a:r>
              <a:rPr lang="fr-FR" altLang="zh-CN" b="1">
                <a:effectLst>
                  <a:outerShdw blurRad="38100" dist="38100" dir="2700000" algn="tl">
                    <a:srgbClr val="FFFFFF"/>
                  </a:outerShdw>
                </a:effectLst>
                <a:latin typeface="Arial Narrow" pitchFamily="34" charset="0"/>
                <a:ea typeface="宋体" pitchFamily="2" charset="-122"/>
              </a:rPr>
              <a:t> y)</a:t>
            </a:r>
            <a:endParaRPr kumimoji="1" lang="zh-CN" altLang="zh-CN" b="1">
              <a:latin typeface="Arial Narrow" pitchFamily="34" charset="0"/>
              <a:ea typeface="宋体" pitchFamily="2" charset="-122"/>
            </a:endParaRPr>
          </a:p>
          <a:p>
            <a:pPr eaLnBrk="1" hangingPunct="1">
              <a:defRPr/>
            </a:pPr>
            <a:r>
              <a:rPr kumimoji="1" lang="zh-CN" altLang="zh-CN" b="1">
                <a:latin typeface="Arial Narrow" pitchFamily="34" charset="0"/>
                <a:ea typeface="宋体" pitchFamily="2" charset="-122"/>
              </a:rPr>
              <a:t>{</a:t>
            </a:r>
          </a:p>
          <a:p>
            <a:pPr>
              <a:defRPr/>
            </a:pP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     int</a:t>
            </a:r>
            <a:r>
              <a:rPr lang="fr-FR" altLang="zh-CN" b="1">
                <a:effectLst>
                  <a:outerShdw blurRad="38100" dist="38100" dir="2700000" algn="tl">
                    <a:srgbClr val="FFFFFF"/>
                  </a:outerShdw>
                </a:effectLst>
                <a:latin typeface="Arial Narrow" pitchFamily="34" charset="0"/>
                <a:ea typeface="宋体" pitchFamily="2" charset="-122"/>
              </a:rPr>
              <a:t> result;</a:t>
            </a:r>
          </a:p>
          <a:p>
            <a:pPr>
              <a:defRPr/>
            </a:pPr>
            <a:endParaRPr lang="fr-FR" altLang="zh-CN" b="1">
              <a:effectLst>
                <a:outerShdw blurRad="38100" dist="38100" dir="2700000" algn="tl">
                  <a:srgbClr val="FFFFFF"/>
                </a:outerShdw>
              </a:effectLst>
              <a:latin typeface="Arial Narrow" pitchFamily="34" charset="0"/>
              <a:ea typeface="宋体" pitchFamily="2" charset="-122"/>
            </a:endParaRPr>
          </a:p>
          <a:p>
            <a:pPr>
              <a:defRPr/>
            </a:pPr>
            <a:r>
              <a:rPr lang="fr-FR" altLang="zh-CN" b="1">
                <a:effectLst>
                  <a:outerShdw blurRad="38100" dist="38100" dir="2700000" algn="tl">
                    <a:srgbClr val="FFFFFF"/>
                  </a:outerShdw>
                </a:effectLst>
                <a:latin typeface="Arial Narrow" pitchFamily="34" charset="0"/>
                <a:ea typeface="宋体" pitchFamily="2" charset="-122"/>
              </a:rPr>
              <a:t>     result = (x + y) / 2;</a:t>
            </a:r>
          </a:p>
          <a:p>
            <a:pPr>
              <a:defRPr/>
            </a:pPr>
            <a:endParaRPr lang="fr-FR" altLang="zh-CN" b="1">
              <a:effectLst>
                <a:outerShdw blurRad="38100" dist="38100" dir="2700000" algn="tl">
                  <a:srgbClr val="FFFFFF"/>
                </a:outerShdw>
              </a:effectLst>
              <a:latin typeface="Arial Narrow" pitchFamily="34" charset="0"/>
              <a:ea typeface="宋体" pitchFamily="2" charset="-122"/>
            </a:endParaRPr>
          </a:p>
          <a:p>
            <a:pPr>
              <a:defRPr/>
            </a:pPr>
            <a:r>
              <a:rPr lang="fr-FR" altLang="zh-CN" b="1">
                <a:solidFill>
                  <a:schemeClr val="accent2"/>
                </a:solidFill>
                <a:effectLst>
                  <a:outerShdw blurRad="38100" dist="38100" dir="2700000" algn="tl">
                    <a:srgbClr val="000000"/>
                  </a:outerShdw>
                </a:effectLst>
                <a:latin typeface="Arial Narrow" pitchFamily="34" charset="0"/>
                <a:ea typeface="宋体" pitchFamily="2" charset="-122"/>
              </a:rPr>
              <a:t>     return</a:t>
            </a:r>
            <a:r>
              <a:rPr lang="fr-FR" altLang="zh-CN" b="1">
                <a:effectLst>
                  <a:outerShdw blurRad="38100" dist="38100" dir="2700000" algn="tl">
                    <a:srgbClr val="FFFFFF"/>
                  </a:outerShdw>
                </a:effectLst>
                <a:latin typeface="Arial Narrow" pitchFamily="34" charset="0"/>
                <a:ea typeface="宋体" pitchFamily="2" charset="-122"/>
              </a:rPr>
              <a:t> result;</a:t>
            </a:r>
          </a:p>
          <a:p>
            <a:pPr eaLnBrk="1" hangingPunct="1">
              <a:defRPr/>
            </a:pPr>
            <a:r>
              <a:rPr kumimoji="1" lang="en-US" altLang="zh-CN" b="1">
                <a:latin typeface="Arial Narrow" pitchFamily="34" charset="0"/>
                <a:ea typeface="宋体" pitchFamily="2" charset="-122"/>
              </a:rPr>
              <a:t>}</a:t>
            </a:r>
          </a:p>
        </p:txBody>
      </p:sp>
      <p:sp>
        <p:nvSpPr>
          <p:cNvPr id="458764" name="Line 12">
            <a:extLst>
              <a:ext uri="{FF2B5EF4-FFF2-40B4-BE49-F238E27FC236}">
                <a16:creationId xmlns:a16="http://schemas.microsoft.com/office/drawing/2014/main" id="{CF965B35-E5BD-4351-8D1A-96DCB7403128}"/>
              </a:ext>
            </a:extLst>
          </p:cNvPr>
          <p:cNvSpPr>
            <a:spLocks noChangeShapeType="1"/>
          </p:cNvSpPr>
          <p:nvPr/>
        </p:nvSpPr>
        <p:spPr bwMode="auto">
          <a:xfrm flipH="1">
            <a:off x="2495550" y="5508625"/>
            <a:ext cx="0" cy="935038"/>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196610" name="Rectangle 2">
            <a:extLst>
              <a:ext uri="{FF2B5EF4-FFF2-40B4-BE49-F238E27FC236}">
                <a16:creationId xmlns:a16="http://schemas.microsoft.com/office/drawing/2014/main" id="{03D00144-F606-410E-9AFE-CDDFD46CFBF3}"/>
              </a:ext>
            </a:extLst>
          </p:cNvPr>
          <p:cNvSpPr>
            <a:spLocks noChangeArrowheads="1"/>
          </p:cNvSpPr>
          <p:nvPr/>
        </p:nvSpPr>
        <p:spPr bwMode="auto">
          <a:xfrm>
            <a:off x="2205038" y="620714"/>
            <a:ext cx="7797800" cy="839787"/>
          </a:xfrm>
          <a:prstGeom prst="rect">
            <a:avLst/>
          </a:prstGeom>
          <a:noFill/>
          <a:ln w="9525">
            <a:noFill/>
            <a:miter lim="800000"/>
            <a:headEnd/>
            <a:tailEnd/>
          </a:ln>
          <a:effectLst/>
        </p:spPr>
        <p:txBody>
          <a:bodyPr lIns="92075" tIns="46037" rIns="92075" bIns="46037" anchor="ctr"/>
          <a:lstStyle/>
          <a:p>
            <a:pPr algn="ctr">
              <a:lnSpc>
                <a:spcPct val="85000"/>
              </a:lnSpc>
              <a:defRPr/>
            </a:pPr>
            <a:r>
              <a:rPr lang="zh-CN" altLang="en-US" sz="4000" b="1" i="1">
                <a:solidFill>
                  <a:srgbClr val="000066"/>
                </a:solidFill>
                <a:effectLst>
                  <a:outerShdw blurRad="38100" dist="38100" dir="2700000" algn="tl">
                    <a:srgbClr val="C0C0C0"/>
                  </a:outerShdw>
                </a:effectLst>
                <a:ea typeface="黑体" pitchFamily="2" charset="-122"/>
              </a:rPr>
              <a:t>函数调用的过程</a:t>
            </a:r>
            <a:endParaRPr lang="en-US" altLang="zh-CN" sz="4000" b="1" i="1">
              <a:solidFill>
                <a:srgbClr val="000066"/>
              </a:solidFill>
              <a:effectLst>
                <a:outerShdw blurRad="38100" dist="38100" dir="2700000" algn="tl">
                  <a:srgbClr val="C0C0C0"/>
                </a:outerShdw>
              </a:effectLst>
              <a:ea typeface="黑体" pitchFamily="2" charset="-122"/>
            </a:endParaRPr>
          </a:p>
        </p:txBody>
      </p:sp>
      <p:grpSp>
        <p:nvGrpSpPr>
          <p:cNvPr id="2" name="Group 14">
            <a:extLst>
              <a:ext uri="{FF2B5EF4-FFF2-40B4-BE49-F238E27FC236}">
                <a16:creationId xmlns:a16="http://schemas.microsoft.com/office/drawing/2014/main" id="{DF0D02C1-3E38-44EF-AF67-EE0F9635E904}"/>
              </a:ext>
            </a:extLst>
          </p:cNvPr>
          <p:cNvGrpSpPr>
            <a:grpSpLocks/>
          </p:cNvGrpSpPr>
          <p:nvPr/>
        </p:nvGrpSpPr>
        <p:grpSpPr bwMode="auto">
          <a:xfrm>
            <a:off x="8624888" y="4652963"/>
            <a:ext cx="1828800" cy="1905000"/>
            <a:chOff x="4404" y="2931"/>
            <a:chExt cx="1152" cy="1200"/>
          </a:xfrm>
        </p:grpSpPr>
        <p:grpSp>
          <p:nvGrpSpPr>
            <p:cNvPr id="30740" name="Group 15">
              <a:extLst>
                <a:ext uri="{FF2B5EF4-FFF2-40B4-BE49-F238E27FC236}">
                  <a16:creationId xmlns:a16="http://schemas.microsoft.com/office/drawing/2014/main" id="{1EC69049-68B0-4175-97DE-9403031B2C03}"/>
                </a:ext>
              </a:extLst>
            </p:cNvPr>
            <p:cNvGrpSpPr>
              <a:grpSpLocks/>
            </p:cNvGrpSpPr>
            <p:nvPr/>
          </p:nvGrpSpPr>
          <p:grpSpPr bwMode="auto">
            <a:xfrm>
              <a:off x="4404" y="3363"/>
              <a:ext cx="1152" cy="333"/>
              <a:chOff x="4176" y="2211"/>
              <a:chExt cx="1152" cy="333"/>
            </a:xfrm>
          </p:grpSpPr>
          <p:sp>
            <p:nvSpPr>
              <p:cNvPr id="30746" name="Text Box 16">
                <a:extLst>
                  <a:ext uri="{FF2B5EF4-FFF2-40B4-BE49-F238E27FC236}">
                    <a16:creationId xmlns:a16="http://schemas.microsoft.com/office/drawing/2014/main" id="{CF59B7A9-5F4C-418D-8E27-69FF492B2D97}"/>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y</a:t>
                </a:r>
              </a:p>
            </p:txBody>
          </p:sp>
          <p:sp>
            <p:nvSpPr>
              <p:cNvPr id="30747" name="Text Box 17">
                <a:extLst>
                  <a:ext uri="{FF2B5EF4-FFF2-40B4-BE49-F238E27FC236}">
                    <a16:creationId xmlns:a16="http://schemas.microsoft.com/office/drawing/2014/main" id="{F594DE73-148A-4D16-AD17-A48DC324F239}"/>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24</a:t>
                </a:r>
              </a:p>
            </p:txBody>
          </p:sp>
        </p:grpSp>
        <p:grpSp>
          <p:nvGrpSpPr>
            <p:cNvPr id="30741" name="Group 18">
              <a:extLst>
                <a:ext uri="{FF2B5EF4-FFF2-40B4-BE49-F238E27FC236}">
                  <a16:creationId xmlns:a16="http://schemas.microsoft.com/office/drawing/2014/main" id="{F69B83AE-DF53-4862-9C6A-3DDEA2C2E961}"/>
                </a:ext>
              </a:extLst>
            </p:cNvPr>
            <p:cNvGrpSpPr>
              <a:grpSpLocks/>
            </p:cNvGrpSpPr>
            <p:nvPr/>
          </p:nvGrpSpPr>
          <p:grpSpPr bwMode="auto">
            <a:xfrm>
              <a:off x="4404" y="2931"/>
              <a:ext cx="1152" cy="333"/>
              <a:chOff x="4176" y="2211"/>
              <a:chExt cx="1152" cy="333"/>
            </a:xfrm>
          </p:grpSpPr>
          <p:sp>
            <p:nvSpPr>
              <p:cNvPr id="30744" name="Text Box 19">
                <a:extLst>
                  <a:ext uri="{FF2B5EF4-FFF2-40B4-BE49-F238E27FC236}">
                    <a16:creationId xmlns:a16="http://schemas.microsoft.com/office/drawing/2014/main" id="{46D6B34E-7D4A-4FE4-AD2A-239B88C907C2}"/>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x</a:t>
                </a:r>
              </a:p>
            </p:txBody>
          </p:sp>
          <p:sp>
            <p:nvSpPr>
              <p:cNvPr id="458772" name="Text Box 20">
                <a:extLst>
                  <a:ext uri="{FF2B5EF4-FFF2-40B4-BE49-F238E27FC236}">
                    <a16:creationId xmlns:a16="http://schemas.microsoft.com/office/drawing/2014/main" id="{DB7987B6-C182-462C-960E-6D4871555A03}"/>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a:effectLst/>
            </p:spPr>
            <p:txBody>
              <a:bodyPr>
                <a:spAutoFit/>
              </a:bodyPr>
              <a:lstStyle/>
              <a:p>
                <a:pPr algn="ctr" eaLnBrk="1" hangingPunct="1">
                  <a:spcBef>
                    <a:spcPct val="50000"/>
                  </a:spcBef>
                  <a:defRPr/>
                </a:pPr>
                <a:r>
                  <a:rPr lang="en-US" altLang="zh-CN" sz="2800" b="1">
                    <a:effectLst>
                      <a:outerShdw blurRad="38100" dist="38100" dir="2700000" algn="tl">
                        <a:srgbClr val="FFFFFF"/>
                      </a:outerShdw>
                    </a:effectLst>
                    <a:ea typeface="宋体" pitchFamily="2" charset="-122"/>
                  </a:rPr>
                  <a:t>12</a:t>
                </a:r>
              </a:p>
            </p:txBody>
          </p:sp>
        </p:grpSp>
        <p:sp>
          <p:nvSpPr>
            <p:cNvPr id="30742" name="Text Box 21">
              <a:extLst>
                <a:ext uri="{FF2B5EF4-FFF2-40B4-BE49-F238E27FC236}">
                  <a16:creationId xmlns:a16="http://schemas.microsoft.com/office/drawing/2014/main" id="{DF1FEE5A-E9C3-4C8A-A84E-B6AAE8FA552F}"/>
                </a:ext>
              </a:extLst>
            </p:cNvPr>
            <p:cNvSpPr txBox="1">
              <a:spLocks noChangeArrowheads="1"/>
            </p:cNvSpPr>
            <p:nvPr/>
          </p:nvSpPr>
          <p:spPr bwMode="auto">
            <a:xfrm>
              <a:off x="4415" y="3798"/>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result</a:t>
              </a:r>
            </a:p>
          </p:txBody>
        </p:sp>
        <p:sp>
          <p:nvSpPr>
            <p:cNvPr id="30743" name="Text Box 22">
              <a:extLst>
                <a:ext uri="{FF2B5EF4-FFF2-40B4-BE49-F238E27FC236}">
                  <a16:creationId xmlns:a16="http://schemas.microsoft.com/office/drawing/2014/main" id="{EEB5DFA1-D74C-4D1E-BD4D-7BE069C2C0F9}"/>
                </a:ext>
              </a:extLst>
            </p:cNvPr>
            <p:cNvSpPr txBox="1">
              <a:spLocks noChangeArrowheads="1"/>
            </p:cNvSpPr>
            <p:nvPr/>
          </p:nvSpPr>
          <p:spPr bwMode="auto">
            <a:xfrm>
              <a:off x="4980" y="3798"/>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18</a:t>
              </a:r>
            </a:p>
          </p:txBody>
        </p:sp>
      </p:grpSp>
      <p:grpSp>
        <p:nvGrpSpPr>
          <p:cNvPr id="30728" name="Group 23">
            <a:extLst>
              <a:ext uri="{FF2B5EF4-FFF2-40B4-BE49-F238E27FC236}">
                <a16:creationId xmlns:a16="http://schemas.microsoft.com/office/drawing/2014/main" id="{327B8A8E-8B9A-4A63-87FF-185A69F99D73}"/>
              </a:ext>
            </a:extLst>
          </p:cNvPr>
          <p:cNvGrpSpPr>
            <a:grpSpLocks/>
          </p:cNvGrpSpPr>
          <p:nvPr/>
        </p:nvGrpSpPr>
        <p:grpSpPr bwMode="auto">
          <a:xfrm>
            <a:off x="8624888" y="2603500"/>
            <a:ext cx="1828800" cy="1905000"/>
            <a:chOff x="4176" y="1440"/>
            <a:chExt cx="1152" cy="1200"/>
          </a:xfrm>
        </p:grpSpPr>
        <p:grpSp>
          <p:nvGrpSpPr>
            <p:cNvPr id="30731" name="Group 24">
              <a:extLst>
                <a:ext uri="{FF2B5EF4-FFF2-40B4-BE49-F238E27FC236}">
                  <a16:creationId xmlns:a16="http://schemas.microsoft.com/office/drawing/2014/main" id="{F4893F52-AA14-4110-922A-B6E4FAF284B9}"/>
                </a:ext>
              </a:extLst>
            </p:cNvPr>
            <p:cNvGrpSpPr>
              <a:grpSpLocks/>
            </p:cNvGrpSpPr>
            <p:nvPr/>
          </p:nvGrpSpPr>
          <p:grpSpPr bwMode="auto">
            <a:xfrm>
              <a:off x="4176" y="1872"/>
              <a:ext cx="1152" cy="333"/>
              <a:chOff x="4176" y="2211"/>
              <a:chExt cx="1152" cy="333"/>
            </a:xfrm>
          </p:grpSpPr>
          <p:sp>
            <p:nvSpPr>
              <p:cNvPr id="30738" name="Text Box 25">
                <a:extLst>
                  <a:ext uri="{FF2B5EF4-FFF2-40B4-BE49-F238E27FC236}">
                    <a16:creationId xmlns:a16="http://schemas.microsoft.com/office/drawing/2014/main" id="{75F11FF7-8902-4BF4-A495-A46646CF0BE7}"/>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b</a:t>
                </a:r>
              </a:p>
            </p:txBody>
          </p:sp>
          <p:sp>
            <p:nvSpPr>
              <p:cNvPr id="30739" name="Text Box 26">
                <a:extLst>
                  <a:ext uri="{FF2B5EF4-FFF2-40B4-BE49-F238E27FC236}">
                    <a16:creationId xmlns:a16="http://schemas.microsoft.com/office/drawing/2014/main" id="{9920B7D6-3BA2-4237-9365-4EA30B0C88EA}"/>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24</a:t>
                </a:r>
              </a:p>
            </p:txBody>
          </p:sp>
        </p:grpSp>
        <p:grpSp>
          <p:nvGrpSpPr>
            <p:cNvPr id="30732" name="Group 27">
              <a:extLst>
                <a:ext uri="{FF2B5EF4-FFF2-40B4-BE49-F238E27FC236}">
                  <a16:creationId xmlns:a16="http://schemas.microsoft.com/office/drawing/2014/main" id="{D8DA8AD8-5E90-4FEF-AB08-BDC48F98025A}"/>
                </a:ext>
              </a:extLst>
            </p:cNvPr>
            <p:cNvGrpSpPr>
              <a:grpSpLocks/>
            </p:cNvGrpSpPr>
            <p:nvPr/>
          </p:nvGrpSpPr>
          <p:grpSpPr bwMode="auto">
            <a:xfrm>
              <a:off x="4176" y="1440"/>
              <a:ext cx="1152" cy="333"/>
              <a:chOff x="4176" y="2211"/>
              <a:chExt cx="1152" cy="333"/>
            </a:xfrm>
          </p:grpSpPr>
          <p:sp>
            <p:nvSpPr>
              <p:cNvPr id="30736" name="Text Box 28">
                <a:extLst>
                  <a:ext uri="{FF2B5EF4-FFF2-40B4-BE49-F238E27FC236}">
                    <a16:creationId xmlns:a16="http://schemas.microsoft.com/office/drawing/2014/main" id="{7D701E5A-579A-4AE4-857C-C6ADA6401538}"/>
                  </a:ext>
                </a:extLst>
              </p:cNvPr>
              <p:cNvSpPr txBox="1">
                <a:spLocks noChangeArrowheads="1"/>
              </p:cNvSpPr>
              <p:nvPr/>
            </p:nvSpPr>
            <p:spPr bwMode="auto">
              <a:xfrm>
                <a:off x="4176" y="22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       a</a:t>
                </a:r>
              </a:p>
            </p:txBody>
          </p:sp>
          <p:sp>
            <p:nvSpPr>
              <p:cNvPr id="458781" name="Text Box 29">
                <a:extLst>
                  <a:ext uri="{FF2B5EF4-FFF2-40B4-BE49-F238E27FC236}">
                    <a16:creationId xmlns:a16="http://schemas.microsoft.com/office/drawing/2014/main" id="{7F7E979A-746C-40A5-9474-DE82F18924FD}"/>
                  </a:ext>
                </a:extLst>
              </p:cNvPr>
              <p:cNvSpPr txBox="1">
                <a:spLocks noChangeArrowheads="1"/>
              </p:cNvSpPr>
              <p:nvPr/>
            </p:nvSpPr>
            <p:spPr bwMode="auto">
              <a:xfrm>
                <a:off x="4752" y="2211"/>
                <a:ext cx="576" cy="333"/>
              </a:xfrm>
              <a:prstGeom prst="rect">
                <a:avLst/>
              </a:prstGeom>
              <a:solidFill>
                <a:srgbClr val="FFFF99"/>
              </a:solidFill>
              <a:ln w="9525">
                <a:solidFill>
                  <a:schemeClr val="tx1"/>
                </a:solidFill>
                <a:miter lim="800000"/>
                <a:headEnd/>
                <a:tailEnd/>
              </a:ln>
              <a:effectLst/>
            </p:spPr>
            <p:txBody>
              <a:bodyPr>
                <a:spAutoFit/>
              </a:bodyPr>
              <a:lstStyle/>
              <a:p>
                <a:pPr algn="ctr" eaLnBrk="1" hangingPunct="1">
                  <a:spcBef>
                    <a:spcPct val="50000"/>
                  </a:spcBef>
                  <a:defRPr/>
                </a:pPr>
                <a:r>
                  <a:rPr lang="en-US" altLang="zh-CN" sz="2800" b="1">
                    <a:effectLst>
                      <a:outerShdw blurRad="38100" dist="38100" dir="2700000" algn="tl">
                        <a:srgbClr val="FFFFFF"/>
                      </a:outerShdw>
                    </a:effectLst>
                    <a:ea typeface="宋体" pitchFamily="2" charset="-122"/>
                  </a:rPr>
                  <a:t>12</a:t>
                </a:r>
              </a:p>
            </p:txBody>
          </p:sp>
        </p:grpSp>
        <p:grpSp>
          <p:nvGrpSpPr>
            <p:cNvPr id="30733" name="Group 30">
              <a:extLst>
                <a:ext uri="{FF2B5EF4-FFF2-40B4-BE49-F238E27FC236}">
                  <a16:creationId xmlns:a16="http://schemas.microsoft.com/office/drawing/2014/main" id="{1FA01DC3-C58F-45FC-A1BF-19855EAD212E}"/>
                </a:ext>
              </a:extLst>
            </p:cNvPr>
            <p:cNvGrpSpPr>
              <a:grpSpLocks/>
            </p:cNvGrpSpPr>
            <p:nvPr/>
          </p:nvGrpSpPr>
          <p:grpSpPr bwMode="auto">
            <a:xfrm>
              <a:off x="4320" y="2307"/>
              <a:ext cx="1008" cy="333"/>
              <a:chOff x="4320" y="2307"/>
              <a:chExt cx="1008" cy="333"/>
            </a:xfrm>
          </p:grpSpPr>
          <p:sp>
            <p:nvSpPr>
              <p:cNvPr id="30734" name="Text Box 31">
                <a:extLst>
                  <a:ext uri="{FF2B5EF4-FFF2-40B4-BE49-F238E27FC236}">
                    <a16:creationId xmlns:a16="http://schemas.microsoft.com/office/drawing/2014/main" id="{89B212A1-5400-45DD-B11B-485FEBA3BEE8}"/>
                  </a:ext>
                </a:extLst>
              </p:cNvPr>
              <p:cNvSpPr txBox="1">
                <a:spLocks noChangeArrowheads="1"/>
              </p:cNvSpPr>
              <p:nvPr/>
            </p:nvSpPr>
            <p:spPr bwMode="auto">
              <a:xfrm>
                <a:off x="4320" y="2307"/>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2"/>
                    </a:solidFill>
                    <a:ea typeface="宋体" panose="02010600030101010101" pitchFamily="2" charset="-122"/>
                  </a:rPr>
                  <a:t>ave</a:t>
                </a:r>
              </a:p>
            </p:txBody>
          </p:sp>
          <p:sp>
            <p:nvSpPr>
              <p:cNvPr id="30735" name="Text Box 32">
                <a:extLst>
                  <a:ext uri="{FF2B5EF4-FFF2-40B4-BE49-F238E27FC236}">
                    <a16:creationId xmlns:a16="http://schemas.microsoft.com/office/drawing/2014/main" id="{094C7628-68F1-4F5F-B91A-08536DB0C3A8}"/>
                  </a:ext>
                </a:extLst>
              </p:cNvPr>
              <p:cNvSpPr txBox="1">
                <a:spLocks noChangeArrowheads="1"/>
              </p:cNvSpPr>
              <p:nvPr/>
            </p:nvSpPr>
            <p:spPr bwMode="auto">
              <a:xfrm>
                <a:off x="4752" y="2307"/>
                <a:ext cx="576" cy="333"/>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chemeClr val="tx1"/>
                    </a:solidFill>
                    <a:ea typeface="宋体" panose="02010600030101010101" pitchFamily="2" charset="-122"/>
                  </a:rPr>
                  <a:t>?</a:t>
                </a:r>
              </a:p>
            </p:txBody>
          </p:sp>
        </p:grpSp>
      </p:grpSp>
      <p:sp>
        <p:nvSpPr>
          <p:cNvPr id="458792" name="Text Box 40">
            <a:extLst>
              <a:ext uri="{FF2B5EF4-FFF2-40B4-BE49-F238E27FC236}">
                <a16:creationId xmlns:a16="http://schemas.microsoft.com/office/drawing/2014/main" id="{832A4126-D999-40C1-A055-5EC80D477656}"/>
              </a:ext>
            </a:extLst>
          </p:cNvPr>
          <p:cNvSpPr txBox="1">
            <a:spLocks noChangeArrowheads="1"/>
          </p:cNvSpPr>
          <p:nvPr/>
        </p:nvSpPr>
        <p:spPr bwMode="auto">
          <a:xfrm>
            <a:off x="9532938" y="3990975"/>
            <a:ext cx="914400" cy="528638"/>
          </a:xfrm>
          <a:prstGeom prst="rect">
            <a:avLst/>
          </a:prstGeom>
          <a:solidFill>
            <a:srgbClr val="FFFF99"/>
          </a:solidFill>
          <a:ln w="9525">
            <a:solidFill>
              <a:schemeClr val="tx1"/>
            </a:solidFill>
            <a:miter lim="800000"/>
            <a:headEnd/>
            <a:tailEnd/>
          </a:ln>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buClrTx/>
              <a:buSzTx/>
              <a:buFontTx/>
              <a:buNone/>
            </a:pPr>
            <a:r>
              <a:rPr lang="en-US" altLang="zh-CN">
                <a:solidFill>
                  <a:srgbClr val="FF3300"/>
                </a:solidFill>
                <a:ea typeface="宋体" panose="02010600030101010101" pitchFamily="2" charset="-122"/>
              </a:rPr>
              <a:t>18</a:t>
            </a:r>
          </a:p>
        </p:txBody>
      </p:sp>
      <p:sp>
        <p:nvSpPr>
          <p:cNvPr id="458794" name="Rectangle 42">
            <a:extLst>
              <a:ext uri="{FF2B5EF4-FFF2-40B4-BE49-F238E27FC236}">
                <a16:creationId xmlns:a16="http://schemas.microsoft.com/office/drawing/2014/main" id="{67B85E13-F38D-4A18-938D-25FB444A07C9}"/>
              </a:ext>
            </a:extLst>
          </p:cNvPr>
          <p:cNvSpPr>
            <a:spLocks noChangeArrowheads="1"/>
          </p:cNvSpPr>
          <p:nvPr/>
        </p:nvSpPr>
        <p:spPr bwMode="auto">
          <a:xfrm>
            <a:off x="2495550" y="5084763"/>
            <a:ext cx="2305050" cy="417512"/>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 calcmode="lin" valueType="num">
                                      <p:cBhvr>
                                        <p:cTn id="7" dur="500" fill="hold"/>
                                        <p:tgtEl>
                                          <p:spTgt spid="1966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66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6611">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 calcmode="lin" valueType="num">
                                      <p:cBhvr>
                                        <p:cTn id="12" dur="500" fill="hold"/>
                                        <p:tgtEl>
                                          <p:spTgt spid="19661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9661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96611">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nodeType="clickEffect">
                                  <p:stCondLst>
                                    <p:cond delay="0"/>
                                  </p:stCondLst>
                                  <p:childTnLst>
                                    <p:set>
                                      <p:cBhvr>
                                        <p:cTn id="18" dur="1" fill="hold">
                                          <p:stCondLst>
                                            <p:cond delay="0"/>
                                          </p:stCondLst>
                                        </p:cTn>
                                        <p:tgtEl>
                                          <p:spTgt spid="196611">
                                            <p:txEl>
                                              <p:pRg st="2" end="2"/>
                                            </p:txEl>
                                          </p:spTgt>
                                        </p:tgtEl>
                                        <p:attrNameLst>
                                          <p:attrName>style.visibility</p:attrName>
                                        </p:attrNameLst>
                                      </p:cBhvr>
                                      <p:to>
                                        <p:strVal val="visible"/>
                                      </p:to>
                                    </p:set>
                                    <p:anim calcmode="lin" valueType="num">
                                      <p:cBhvr>
                                        <p:cTn id="19" dur="500" fill="hold"/>
                                        <p:tgtEl>
                                          <p:spTgt spid="19661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96611">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96611">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2"/>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0" fill="hold" nodeType="clickEffect">
                                  <p:stCondLst>
                                    <p:cond delay="0"/>
                                  </p:stCondLst>
                                  <p:childTnLst>
                                    <p:set>
                                      <p:cBhvr>
                                        <p:cTn id="29" dur="1" fill="hold">
                                          <p:stCondLst>
                                            <p:cond delay="0"/>
                                          </p:stCondLst>
                                        </p:cTn>
                                        <p:tgtEl>
                                          <p:spTgt spid="196611">
                                            <p:txEl>
                                              <p:pRg st="3" end="3"/>
                                            </p:txEl>
                                          </p:spTgt>
                                        </p:tgtEl>
                                        <p:attrNameLst>
                                          <p:attrName>style.visibility</p:attrName>
                                        </p:attrNameLst>
                                      </p:cBhvr>
                                      <p:to>
                                        <p:strVal val="visible"/>
                                      </p:to>
                                    </p:set>
                                    <p:anim calcmode="lin" valueType="num">
                                      <p:cBhvr>
                                        <p:cTn id="30" dur="500" fill="hold"/>
                                        <p:tgtEl>
                                          <p:spTgt spid="196611">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196611">
                                            <p:txEl>
                                              <p:pRg st="3" end="3"/>
                                            </p:txEl>
                                          </p:spTgt>
                                        </p:tgtEl>
                                        <p:attrNameLst>
                                          <p:attrName>ppt_h</p:attrName>
                                        </p:attrNameLst>
                                      </p:cBhvr>
                                      <p:tavLst>
                                        <p:tav tm="0">
                                          <p:val>
                                            <p:fltVal val="0"/>
                                          </p:val>
                                        </p:tav>
                                        <p:tav tm="100000">
                                          <p:val>
                                            <p:strVal val="#ppt_h"/>
                                          </p:val>
                                        </p:tav>
                                      </p:tavLst>
                                    </p:anim>
                                    <p:animEffect transition="in" filter="fade">
                                      <p:cBhvr>
                                        <p:cTn id="32" dur="500"/>
                                        <p:tgtEl>
                                          <p:spTgt spid="19661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458792"/>
                                        </p:tgtEl>
                                        <p:attrNameLst>
                                          <p:attrName>style.visibility</p:attrName>
                                        </p:attrNameLst>
                                      </p:cBhvr>
                                      <p:to>
                                        <p:strVal val="visible"/>
                                      </p:to>
                                    </p:set>
                                    <p:anim calcmode="lin" valueType="num">
                                      <p:cBhvr>
                                        <p:cTn id="37" dur="500" fill="hold"/>
                                        <p:tgtEl>
                                          <p:spTgt spid="458792"/>
                                        </p:tgtEl>
                                        <p:attrNameLst>
                                          <p:attrName>ppt_w</p:attrName>
                                        </p:attrNameLst>
                                      </p:cBhvr>
                                      <p:tavLst>
                                        <p:tav tm="0">
                                          <p:val>
                                            <p:fltVal val="0"/>
                                          </p:val>
                                        </p:tav>
                                        <p:tav tm="100000">
                                          <p:val>
                                            <p:strVal val="#ppt_w"/>
                                          </p:val>
                                        </p:tav>
                                      </p:tavLst>
                                    </p:anim>
                                    <p:anim calcmode="lin" valueType="num">
                                      <p:cBhvr>
                                        <p:cTn id="38" dur="500" fill="hold"/>
                                        <p:tgtEl>
                                          <p:spTgt spid="458792"/>
                                        </p:tgtEl>
                                        <p:attrNameLst>
                                          <p:attrName>ppt_h</p:attrName>
                                        </p:attrNameLst>
                                      </p:cBhvr>
                                      <p:tavLst>
                                        <p:tav tm="0">
                                          <p:val>
                                            <p:fltVal val="0"/>
                                          </p:val>
                                        </p:tav>
                                        <p:tav tm="100000">
                                          <p:val>
                                            <p:strVal val="#ppt_h"/>
                                          </p:val>
                                        </p:tav>
                                      </p:tavLst>
                                    </p:anim>
                                    <p:animEffect transition="in" filter="fade">
                                      <p:cBhvr>
                                        <p:cTn id="39" dur="500"/>
                                        <p:tgtEl>
                                          <p:spTgt spid="45879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458764"/>
                                        </p:tgtEl>
                                        <p:attrNameLst>
                                          <p:attrName>style.visibility</p:attrName>
                                        </p:attrNameLst>
                                      </p:cBhvr>
                                      <p:to>
                                        <p:strVal val="visible"/>
                                      </p:to>
                                    </p:set>
                                    <p:animEffect transition="in" filter="wipe(up)">
                                      <p:cBhvr>
                                        <p:cTn id="44" dur="500"/>
                                        <p:tgtEl>
                                          <p:spTgt spid="458764"/>
                                        </p:tgtEl>
                                      </p:cBhvr>
                                    </p:animEffect>
                                  </p:childTnLst>
                                </p:cTn>
                              </p:par>
                              <p:par>
                                <p:cTn id="45" presetID="1" presetClass="exit" presetSubtype="0" fill="hold" grpId="0" nodeType="withEffect">
                                  <p:stCondLst>
                                    <p:cond delay="0"/>
                                  </p:stCondLst>
                                  <p:childTnLst>
                                    <p:set>
                                      <p:cBhvr>
                                        <p:cTn id="46" dur="1" fill="hold">
                                          <p:stCondLst>
                                            <p:cond delay="0"/>
                                          </p:stCondLst>
                                        </p:cTn>
                                        <p:tgtEl>
                                          <p:spTgt spid="4587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92" grpId="0" animBg="1" autoUpdateAnimBg="0"/>
      <p:bldP spid="4587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BD2D20B5-FDD9-46EE-B78D-5DD5AFC2198D}"/>
              </a:ext>
            </a:extLst>
          </p:cNvPr>
          <p:cNvSpPr>
            <a:spLocks noGrp="1" noChangeArrowheads="1"/>
          </p:cNvSpPr>
          <p:nvPr>
            <p:ph type="title"/>
          </p:nvPr>
        </p:nvSpPr>
        <p:spPr>
          <a:effectLst/>
        </p:spPr>
        <p:txBody>
          <a:bodyPr/>
          <a:lstStyle/>
          <a:p>
            <a:pPr>
              <a:defRPr/>
            </a:pPr>
            <a:r>
              <a:rPr lang="zh-CN" altLang="en-US" sz="4000"/>
              <a:t>函数的参数传递</a:t>
            </a:r>
            <a:endParaRPr lang="en-US" altLang="zh-CN"/>
          </a:p>
        </p:txBody>
      </p:sp>
      <p:sp>
        <p:nvSpPr>
          <p:cNvPr id="461827" name="Rectangle 3">
            <a:extLst>
              <a:ext uri="{FF2B5EF4-FFF2-40B4-BE49-F238E27FC236}">
                <a16:creationId xmlns:a16="http://schemas.microsoft.com/office/drawing/2014/main" id="{8A2D974D-95AD-4525-A54A-7791A288B13B}"/>
              </a:ext>
            </a:extLst>
          </p:cNvPr>
          <p:cNvSpPr>
            <a:spLocks noGrp="1" noChangeArrowheads="1"/>
          </p:cNvSpPr>
          <p:nvPr>
            <p:ph type="body" idx="1"/>
          </p:nvPr>
        </p:nvSpPr>
        <p:spPr>
          <a:xfrm>
            <a:off x="1919288" y="1373189"/>
            <a:ext cx="8424862" cy="1296987"/>
          </a:xfrm>
        </p:spPr>
        <p:txBody>
          <a:bodyPr/>
          <a:lstStyle/>
          <a:p>
            <a:pPr eaLnBrk="1" hangingPunct="1">
              <a:lnSpc>
                <a:spcPct val="100000"/>
              </a:lnSpc>
              <a:defRPr/>
            </a:pPr>
            <a:r>
              <a:rPr lang="zh-CN" altLang="en-US" dirty="0">
                <a:latin typeface="华文仿宋" pitchFamily="2" charset="-122"/>
                <a:ea typeface="华文仿宋" pitchFamily="2" charset="-122"/>
              </a:rPr>
              <a:t>实参和形参必须匹配</a:t>
            </a:r>
          </a:p>
          <a:p>
            <a:pPr lvl="1" eaLnBrk="1" hangingPunct="1">
              <a:lnSpc>
                <a:spcPct val="100000"/>
              </a:lnSpc>
              <a:defRPr/>
            </a:pPr>
            <a:r>
              <a:rPr lang="zh-CN" altLang="en-US" dirty="0">
                <a:latin typeface="华文仿宋" pitchFamily="2" charset="-122"/>
                <a:ea typeface="华文仿宋" pitchFamily="2" charset="-122"/>
              </a:rPr>
              <a:t>数目一致，类型一一对应（否则会发生自动类型转换）</a:t>
            </a:r>
          </a:p>
        </p:txBody>
      </p:sp>
      <p:pic>
        <p:nvPicPr>
          <p:cNvPr id="31748" name="Picture 5">
            <a:extLst>
              <a:ext uri="{FF2B5EF4-FFF2-40B4-BE49-F238E27FC236}">
                <a16:creationId xmlns:a16="http://schemas.microsoft.com/office/drawing/2014/main" id="{2A40E725-E7D1-4681-A0B6-9598702B6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2349501"/>
            <a:ext cx="62865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1749" name="Picture 6">
            <a:extLst>
              <a:ext uri="{FF2B5EF4-FFF2-40B4-BE49-F238E27FC236}">
                <a16:creationId xmlns:a16="http://schemas.microsoft.com/office/drawing/2014/main" id="{7BF664FC-C30E-4B5A-A39E-E55B3EFEC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5130800"/>
            <a:ext cx="5761038"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61831" name="Rectangle 7">
            <a:extLst>
              <a:ext uri="{FF2B5EF4-FFF2-40B4-BE49-F238E27FC236}">
                <a16:creationId xmlns:a16="http://schemas.microsoft.com/office/drawing/2014/main" id="{2F8DF180-15F3-43B6-ABD7-91B1D6D1A0F3}"/>
              </a:ext>
            </a:extLst>
          </p:cNvPr>
          <p:cNvSpPr>
            <a:spLocks noChangeArrowheads="1"/>
          </p:cNvSpPr>
          <p:nvPr/>
        </p:nvSpPr>
        <p:spPr bwMode="auto">
          <a:xfrm>
            <a:off x="8651875" y="5613400"/>
            <a:ext cx="2052638" cy="839788"/>
          </a:xfrm>
          <a:prstGeom prst="rect">
            <a:avLst/>
          </a:prstGeom>
          <a:noFill/>
          <a:ln w="9525">
            <a:noFill/>
            <a:miter lim="800000"/>
            <a:headEnd/>
            <a:tailEnd/>
          </a:ln>
          <a:effectLst/>
        </p:spPr>
        <p:txBody>
          <a:bodyPr lIns="92075" tIns="46037" rIns="92075" bIns="46037" anchor="ctr"/>
          <a:lstStyle/>
          <a:p>
            <a:pPr algn="ctr">
              <a:lnSpc>
                <a:spcPct val="85000"/>
              </a:lnSpc>
              <a:defRPr/>
            </a:pPr>
            <a:r>
              <a:rPr lang="en-US" altLang="zh-CN" sz="3200" b="1" i="1">
                <a:solidFill>
                  <a:srgbClr val="000066"/>
                </a:solidFill>
                <a:effectLst>
                  <a:outerShdw blurRad="38100" dist="38100" dir="2700000" algn="tl">
                    <a:srgbClr val="C0C0C0"/>
                  </a:outerShdw>
                </a:effectLst>
                <a:ea typeface="黑体" pitchFamily="2" charset="-122"/>
              </a:rPr>
              <a:t>【</a:t>
            </a:r>
            <a:r>
              <a:rPr lang="zh-CN" altLang="en-US" sz="3200" b="1" i="1">
                <a:solidFill>
                  <a:srgbClr val="000066"/>
                </a:solidFill>
                <a:effectLst>
                  <a:outerShdw blurRad="38100" dist="38100" dir="2700000" algn="tl">
                    <a:srgbClr val="C0C0C0"/>
                  </a:outerShdw>
                </a:effectLst>
                <a:ea typeface="黑体" pitchFamily="2" charset="-122"/>
              </a:rPr>
              <a:t>例</a:t>
            </a:r>
            <a:r>
              <a:rPr lang="en-US" altLang="zh-CN" sz="3200" b="1" i="1">
                <a:solidFill>
                  <a:srgbClr val="000066"/>
                </a:solidFill>
                <a:effectLst>
                  <a:outerShdw blurRad="38100" dist="38100" dir="2700000" algn="tl">
                    <a:srgbClr val="C0C0C0"/>
                  </a:outerShdw>
                </a:effectLst>
                <a:ea typeface="黑体" pitchFamily="2" charset="-122"/>
              </a:rPr>
              <a:t>】</a:t>
            </a:r>
            <a:r>
              <a:rPr lang="en-US" altLang="zh-CN" sz="4400" b="1" i="1">
                <a:solidFill>
                  <a:srgbClr val="000066"/>
                </a:solidFill>
                <a:effectLst>
                  <a:outerShdw blurRad="38100" dist="38100" dir="2700000" algn="tl">
                    <a:srgbClr val="C0C0C0"/>
                  </a:outerShdw>
                </a:effectLst>
                <a:ea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animEffect transition="in" filter="wipe(left)">
                                      <p:cBhvr>
                                        <p:cTn id="7" dur="500"/>
                                        <p:tgtEl>
                                          <p:spTgt spid="46182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61827">
                                            <p:txEl>
                                              <p:pRg st="1" end="1"/>
                                            </p:txEl>
                                          </p:spTgt>
                                        </p:tgtEl>
                                        <p:attrNameLst>
                                          <p:attrName>style.visibility</p:attrName>
                                        </p:attrNameLst>
                                      </p:cBhvr>
                                      <p:to>
                                        <p:strVal val="visible"/>
                                      </p:to>
                                    </p:set>
                                    <p:animEffect transition="in" filter="wipe(left)">
                                      <p:cBhvr>
                                        <p:cTn id="10" dur="500"/>
                                        <p:tgtEl>
                                          <p:spTgt spid="4618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D02118F4-7111-4962-A988-1E0C4A810347}"/>
              </a:ext>
            </a:extLst>
          </p:cNvPr>
          <p:cNvSpPr>
            <a:spLocks noGrp="1" noChangeArrowheads="1"/>
          </p:cNvSpPr>
          <p:nvPr>
            <p:ph type="title"/>
          </p:nvPr>
        </p:nvSpPr>
        <p:spPr>
          <a:xfrm>
            <a:off x="2205038" y="620714"/>
            <a:ext cx="8177212" cy="839787"/>
          </a:xfrm>
          <a:effectLst/>
        </p:spPr>
        <p:txBody>
          <a:bodyPr/>
          <a:lstStyle/>
          <a:p>
            <a:pPr>
              <a:defRPr/>
            </a:pPr>
            <a:r>
              <a:rPr lang="zh-CN" altLang="en-US" sz="4000"/>
              <a:t>函数原型</a:t>
            </a:r>
            <a:r>
              <a:rPr lang="zh-CN" altLang="sv-SE"/>
              <a:t>（</a:t>
            </a:r>
            <a:r>
              <a:rPr lang="sv-SE" altLang="zh-CN"/>
              <a:t>Function Prototype</a:t>
            </a:r>
            <a:r>
              <a:rPr lang="zh-CN" altLang="sv-SE"/>
              <a:t>）</a:t>
            </a:r>
            <a:endParaRPr lang="en-US" altLang="zh-CN"/>
          </a:p>
        </p:txBody>
      </p:sp>
      <p:sp>
        <p:nvSpPr>
          <p:cNvPr id="506883" name="Rectangle 3">
            <a:extLst>
              <a:ext uri="{FF2B5EF4-FFF2-40B4-BE49-F238E27FC236}">
                <a16:creationId xmlns:a16="http://schemas.microsoft.com/office/drawing/2014/main" id="{AE8A1845-4526-4653-A389-CFCFB092B400}"/>
              </a:ext>
            </a:extLst>
          </p:cNvPr>
          <p:cNvSpPr>
            <a:spLocks noGrp="1" noChangeArrowheads="1"/>
          </p:cNvSpPr>
          <p:nvPr>
            <p:ph type="body" idx="1"/>
          </p:nvPr>
        </p:nvSpPr>
        <p:spPr>
          <a:xfrm>
            <a:off x="1919289" y="1341438"/>
            <a:ext cx="8497887" cy="1295400"/>
          </a:xfrm>
        </p:spPr>
        <p:txBody>
          <a:bodyPr/>
          <a:lstStyle/>
          <a:p>
            <a:pPr eaLnBrk="1" hangingPunct="1">
              <a:lnSpc>
                <a:spcPct val="100000"/>
              </a:lnSpc>
              <a:defRPr/>
            </a:pPr>
            <a:r>
              <a:rPr lang="zh-CN" altLang="en-US" sz="2600" dirty="0">
                <a:latin typeface="华文仿宋" pitchFamily="2" charset="-122"/>
                <a:ea typeface="华文仿宋" pitchFamily="2" charset="-122"/>
              </a:rPr>
              <a:t>在调用函数前先声明其返回值类型、函数名和参数</a:t>
            </a:r>
          </a:p>
          <a:p>
            <a:pPr eaLnBrk="1" hangingPunct="1">
              <a:lnSpc>
                <a:spcPct val="100000"/>
              </a:lnSpc>
              <a:defRPr/>
            </a:pPr>
            <a:r>
              <a:rPr lang="zh-CN" altLang="en-US" sz="2600" dirty="0">
                <a:latin typeface="华文仿宋" pitchFamily="2" charset="-122"/>
                <a:ea typeface="华文仿宋" pitchFamily="2" charset="-122"/>
              </a:rPr>
              <a:t>函数原型有助于编译器对函数参数类型的匹配检查</a:t>
            </a:r>
            <a:r>
              <a:rPr lang="zh-CN" altLang="en-US" dirty="0">
                <a:latin typeface="华文仿宋" pitchFamily="2" charset="-122"/>
                <a:ea typeface="华文仿宋" pitchFamily="2" charset="-122"/>
              </a:rPr>
              <a:t> </a:t>
            </a:r>
          </a:p>
        </p:txBody>
      </p:sp>
      <p:pic>
        <p:nvPicPr>
          <p:cNvPr id="32772" name="Picture 5">
            <a:extLst>
              <a:ext uri="{FF2B5EF4-FFF2-40B4-BE49-F238E27FC236}">
                <a16:creationId xmlns:a16="http://schemas.microsoft.com/office/drawing/2014/main" id="{EA9F7A88-8A40-4393-8D27-B7857D291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5249864"/>
            <a:ext cx="5761038"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2773" name="Picture 6">
            <a:extLst>
              <a:ext uri="{FF2B5EF4-FFF2-40B4-BE49-F238E27FC236}">
                <a16:creationId xmlns:a16="http://schemas.microsoft.com/office/drawing/2014/main" id="{B759FE90-D5FE-4223-8B16-D8FE39337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2570164"/>
            <a:ext cx="3240088" cy="2632075"/>
          </a:xfrm>
          <a:prstGeom prst="rect">
            <a:avLst/>
          </a:prstGeom>
          <a:noFill/>
          <a:ln w="57150" cmpd="thickThin">
            <a:solidFill>
              <a:srgbClr val="000080"/>
            </a:solidFill>
            <a:miter lim="800000"/>
            <a:headEnd/>
            <a:tailEnd/>
          </a:ln>
          <a:extLst>
            <a:ext uri="{909E8E84-426E-40DD-AFC4-6F175D3DCCD1}">
              <a14:hiddenFill xmlns:a14="http://schemas.microsoft.com/office/drawing/2010/main">
                <a:solidFill>
                  <a:srgbClr val="FFFFFF"/>
                </a:solidFill>
              </a14:hiddenFill>
            </a:ext>
          </a:extLst>
        </p:spPr>
      </p:pic>
      <p:pic>
        <p:nvPicPr>
          <p:cNvPr id="32774" name="Picture 7">
            <a:extLst>
              <a:ext uri="{FF2B5EF4-FFF2-40B4-BE49-F238E27FC236}">
                <a16:creationId xmlns:a16="http://schemas.microsoft.com/office/drawing/2014/main" id="{7AC0B382-D953-44A1-8C2F-42A9385E6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70163"/>
            <a:ext cx="2490788" cy="2627312"/>
          </a:xfrm>
          <a:prstGeom prst="rect">
            <a:avLst/>
          </a:prstGeom>
          <a:noFill/>
          <a:ln w="57150" cmpd="thickThin">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506888" name="Rectangle 8">
            <a:extLst>
              <a:ext uri="{FF2B5EF4-FFF2-40B4-BE49-F238E27FC236}">
                <a16:creationId xmlns:a16="http://schemas.microsoft.com/office/drawing/2014/main" id="{2F2A0CFC-67D4-43E4-BAFD-D794E61D9DA0}"/>
              </a:ext>
            </a:extLst>
          </p:cNvPr>
          <p:cNvSpPr>
            <a:spLocks noChangeArrowheads="1"/>
          </p:cNvSpPr>
          <p:nvPr/>
        </p:nvSpPr>
        <p:spPr bwMode="auto">
          <a:xfrm>
            <a:off x="3000376" y="2774951"/>
            <a:ext cx="2016125" cy="276225"/>
          </a:xfrm>
          <a:prstGeom prst="rect">
            <a:avLst/>
          </a:prstGeom>
          <a:noFill/>
          <a:ln w="28575">
            <a:solidFill>
              <a:srgbClr val="00B05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156680" name="AutoShape 8">
            <a:extLst>
              <a:ext uri="{FF2B5EF4-FFF2-40B4-BE49-F238E27FC236}">
                <a16:creationId xmlns:a16="http://schemas.microsoft.com/office/drawing/2014/main" id="{CCF7D577-33EB-48BD-AD21-30282443F30A}"/>
              </a:ext>
            </a:extLst>
          </p:cNvPr>
          <p:cNvSpPr>
            <a:spLocks noChangeArrowheads="1"/>
          </p:cNvSpPr>
          <p:nvPr/>
        </p:nvSpPr>
        <p:spPr bwMode="auto">
          <a:xfrm>
            <a:off x="5375275" y="2940050"/>
            <a:ext cx="3816350" cy="1568450"/>
          </a:xfrm>
          <a:prstGeom prst="wedgeEllipseCallout">
            <a:avLst>
              <a:gd name="adj1" fmla="val -60940"/>
              <a:gd name="adj2" fmla="val -49796"/>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a:lnSpc>
                <a:spcPct val="100000"/>
              </a:lnSpc>
              <a:spcBef>
                <a:spcPct val="0"/>
              </a:spcBef>
              <a:buClrTx/>
              <a:buSzTx/>
              <a:buFontTx/>
              <a:buNone/>
            </a:pPr>
            <a:r>
              <a:rPr lang="zh-CN" altLang="en-US" sz="2400">
                <a:solidFill>
                  <a:srgbClr val="000099"/>
                </a:solidFill>
              </a:rPr>
              <a:t>末尾有一个分号，声明时不要省略形参和返回值的类型</a:t>
            </a:r>
            <a:endParaRPr lang="en-US" altLang="zh-CN" sz="2400">
              <a:solidFill>
                <a:srgbClr val="000099"/>
              </a:solidFill>
            </a:endParaRPr>
          </a:p>
        </p:txBody>
      </p:sp>
      <p:sp>
        <p:nvSpPr>
          <p:cNvPr id="506892" name="Rectangle 12">
            <a:extLst>
              <a:ext uri="{FF2B5EF4-FFF2-40B4-BE49-F238E27FC236}">
                <a16:creationId xmlns:a16="http://schemas.microsoft.com/office/drawing/2014/main" id="{29291687-A8DC-4BFA-B5EF-AC99BA8C71F8}"/>
              </a:ext>
            </a:extLst>
          </p:cNvPr>
          <p:cNvSpPr>
            <a:spLocks noChangeArrowheads="1"/>
          </p:cNvSpPr>
          <p:nvPr/>
        </p:nvSpPr>
        <p:spPr bwMode="auto">
          <a:xfrm>
            <a:off x="8651875" y="5613400"/>
            <a:ext cx="2052638" cy="839788"/>
          </a:xfrm>
          <a:prstGeom prst="rect">
            <a:avLst/>
          </a:prstGeom>
          <a:noFill/>
          <a:ln w="9525">
            <a:noFill/>
            <a:miter lim="800000"/>
            <a:headEnd/>
            <a:tailEnd/>
          </a:ln>
          <a:effectLst/>
        </p:spPr>
        <p:txBody>
          <a:bodyPr lIns="92075" tIns="46037" rIns="92075" bIns="46037" anchor="ctr"/>
          <a:lstStyle/>
          <a:p>
            <a:pPr algn="ctr">
              <a:lnSpc>
                <a:spcPct val="85000"/>
              </a:lnSpc>
              <a:defRPr/>
            </a:pPr>
            <a:r>
              <a:rPr lang="en-US" altLang="zh-CN" sz="3200" b="1" i="1">
                <a:solidFill>
                  <a:srgbClr val="000066"/>
                </a:solidFill>
                <a:effectLst>
                  <a:outerShdw blurRad="38100" dist="38100" dir="2700000" algn="tl">
                    <a:srgbClr val="C0C0C0"/>
                  </a:outerShdw>
                </a:effectLst>
                <a:ea typeface="黑体" pitchFamily="2" charset="-122"/>
              </a:rPr>
              <a:t>【</a:t>
            </a:r>
            <a:r>
              <a:rPr lang="zh-CN" altLang="en-US" sz="3200" b="1" i="1">
                <a:solidFill>
                  <a:srgbClr val="000066"/>
                </a:solidFill>
                <a:effectLst>
                  <a:outerShdw blurRad="38100" dist="38100" dir="2700000" algn="tl">
                    <a:srgbClr val="C0C0C0"/>
                  </a:outerShdw>
                </a:effectLst>
                <a:ea typeface="黑体" pitchFamily="2" charset="-122"/>
              </a:rPr>
              <a:t>例</a:t>
            </a:r>
            <a:r>
              <a:rPr lang="en-US" altLang="zh-CN" sz="3200" b="1" i="1">
                <a:solidFill>
                  <a:srgbClr val="000066"/>
                </a:solidFill>
                <a:effectLst>
                  <a:outerShdw blurRad="38100" dist="38100" dir="2700000" algn="tl">
                    <a:srgbClr val="C0C0C0"/>
                  </a:outerShdw>
                </a:effectLst>
                <a:ea typeface="黑体" pitchFamily="2" charset="-122"/>
              </a:rPr>
              <a:t>】</a:t>
            </a:r>
            <a:r>
              <a:rPr lang="en-US" altLang="zh-CN" sz="4400" b="1" i="1">
                <a:solidFill>
                  <a:srgbClr val="000066"/>
                </a:solidFill>
                <a:effectLst>
                  <a:outerShdw blurRad="38100" dist="38100" dir="2700000" algn="tl">
                    <a:srgbClr val="C0C0C0"/>
                  </a:outerShdw>
                </a:effectLst>
                <a:ea typeface="黑体" pitchFamily="2" charset="-122"/>
              </a:rPr>
              <a:t> </a:t>
            </a:r>
          </a:p>
        </p:txBody>
      </p:sp>
      <p:sp>
        <p:nvSpPr>
          <p:cNvPr id="10" name="Rectangle 8">
            <a:extLst>
              <a:ext uri="{FF2B5EF4-FFF2-40B4-BE49-F238E27FC236}">
                <a16:creationId xmlns:a16="http://schemas.microsoft.com/office/drawing/2014/main" id="{039F5B06-44C0-4ECE-83BF-B84BB9AFF083}"/>
              </a:ext>
            </a:extLst>
          </p:cNvPr>
          <p:cNvSpPr>
            <a:spLocks noChangeArrowheads="1"/>
          </p:cNvSpPr>
          <p:nvPr/>
        </p:nvSpPr>
        <p:spPr bwMode="auto">
          <a:xfrm>
            <a:off x="6637339" y="2571751"/>
            <a:ext cx="2016125" cy="276225"/>
          </a:xfrm>
          <a:prstGeom prst="rect">
            <a:avLst/>
          </a:prstGeom>
          <a:noFill/>
          <a:ln w="28575">
            <a:solidFill>
              <a:srgbClr val="00B05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06888"/>
                                        </p:tgtEl>
                                        <p:attrNameLst>
                                          <p:attrName>style.visibility</p:attrName>
                                        </p:attrNameLst>
                                      </p:cBhvr>
                                      <p:to>
                                        <p:strVal val="visible"/>
                                      </p:to>
                                    </p:set>
                                    <p:anim calcmode="lin" valueType="num">
                                      <p:cBhvr>
                                        <p:cTn id="7" dur="500" fill="hold"/>
                                        <p:tgtEl>
                                          <p:spTgt spid="506888"/>
                                        </p:tgtEl>
                                        <p:attrNameLst>
                                          <p:attrName>ppt_w</p:attrName>
                                        </p:attrNameLst>
                                      </p:cBhvr>
                                      <p:tavLst>
                                        <p:tav tm="0">
                                          <p:val>
                                            <p:fltVal val="0"/>
                                          </p:val>
                                        </p:tav>
                                        <p:tav tm="100000">
                                          <p:val>
                                            <p:strVal val="#ppt_w"/>
                                          </p:val>
                                        </p:tav>
                                      </p:tavLst>
                                    </p:anim>
                                    <p:anim calcmode="lin" valueType="num">
                                      <p:cBhvr>
                                        <p:cTn id="8" dur="500" fill="hold"/>
                                        <p:tgtEl>
                                          <p:spTgt spid="506888"/>
                                        </p:tgtEl>
                                        <p:attrNameLst>
                                          <p:attrName>ppt_h</p:attrName>
                                        </p:attrNameLst>
                                      </p:cBhvr>
                                      <p:tavLst>
                                        <p:tav tm="0">
                                          <p:val>
                                            <p:fltVal val="0"/>
                                          </p:val>
                                        </p:tav>
                                        <p:tav tm="100000">
                                          <p:val>
                                            <p:strVal val="#ppt_h"/>
                                          </p:val>
                                        </p:tav>
                                      </p:tavLst>
                                    </p:anim>
                                    <p:animEffect transition="in" filter="fade">
                                      <p:cBhvr>
                                        <p:cTn id="9" dur="500"/>
                                        <p:tgtEl>
                                          <p:spTgt spid="506888"/>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56680"/>
                                        </p:tgtEl>
                                        <p:attrNameLst>
                                          <p:attrName>style.visibility</p:attrName>
                                        </p:attrNameLst>
                                      </p:cBhvr>
                                      <p:to>
                                        <p:strVal val="visible"/>
                                      </p:to>
                                    </p:set>
                                    <p:anim calcmode="lin" valueType="num">
                                      <p:cBhvr>
                                        <p:cTn id="13" dur="500" fill="hold"/>
                                        <p:tgtEl>
                                          <p:spTgt spid="156680"/>
                                        </p:tgtEl>
                                        <p:attrNameLst>
                                          <p:attrName>ppt_w</p:attrName>
                                        </p:attrNameLst>
                                      </p:cBhvr>
                                      <p:tavLst>
                                        <p:tav tm="0">
                                          <p:val>
                                            <p:fltVal val="0"/>
                                          </p:val>
                                        </p:tav>
                                        <p:tav tm="100000">
                                          <p:val>
                                            <p:strVal val="#ppt_w"/>
                                          </p:val>
                                        </p:tav>
                                      </p:tavLst>
                                    </p:anim>
                                    <p:anim calcmode="lin" valueType="num">
                                      <p:cBhvr>
                                        <p:cTn id="14" dur="500" fill="hold"/>
                                        <p:tgtEl>
                                          <p:spTgt spid="156680"/>
                                        </p:tgtEl>
                                        <p:attrNameLst>
                                          <p:attrName>ppt_h</p:attrName>
                                        </p:attrNameLst>
                                      </p:cBhvr>
                                      <p:tavLst>
                                        <p:tav tm="0">
                                          <p:val>
                                            <p:fltVal val="0"/>
                                          </p:val>
                                        </p:tav>
                                        <p:tav tm="100000">
                                          <p:val>
                                            <p:strVal val="#ppt_h"/>
                                          </p:val>
                                        </p:tav>
                                      </p:tavLst>
                                    </p:anim>
                                    <p:animEffect transition="in" filter="fade">
                                      <p:cBhvr>
                                        <p:cTn id="15" dur="500"/>
                                        <p:tgtEl>
                                          <p:spTgt spid="1566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56680"/>
                                        </p:tgtEl>
                                        <p:attrNameLst>
                                          <p:attrName>style.visibility</p:attrName>
                                        </p:attrNameLst>
                                      </p:cBhvr>
                                      <p:to>
                                        <p:strVal val="hidden"/>
                                      </p:to>
                                    </p:set>
                                  </p:childTnLst>
                                </p:cTn>
                              </p:par>
                              <p:par>
                                <p:cTn id="20" presetID="53"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nodeType="clickEffect">
                                  <p:stCondLst>
                                    <p:cond delay="0"/>
                                  </p:stCondLst>
                                  <p:childTnLst>
                                    <p:set>
                                      <p:cBhvr>
                                        <p:cTn id="28" dur="1" fill="hold">
                                          <p:stCondLst>
                                            <p:cond delay="0"/>
                                          </p:stCondLst>
                                        </p:cTn>
                                        <p:tgtEl>
                                          <p:spTgt spid="506883">
                                            <p:txEl>
                                              <p:pRg st="1" end="1"/>
                                            </p:txEl>
                                          </p:spTgt>
                                        </p:tgtEl>
                                        <p:attrNameLst>
                                          <p:attrName>style.visibility</p:attrName>
                                        </p:attrNameLst>
                                      </p:cBhvr>
                                      <p:to>
                                        <p:strVal val="visible"/>
                                      </p:to>
                                    </p:set>
                                    <p:anim calcmode="lin" valueType="num">
                                      <p:cBhvr>
                                        <p:cTn id="29" dur="500" fill="hold"/>
                                        <p:tgtEl>
                                          <p:spTgt spid="506883">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506883">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5068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8" grpId="0" animBg="1"/>
      <p:bldP spid="156680" grpId="0" animBg="1"/>
      <p:bldP spid="156680"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588904EC-E09F-4DF2-986A-78F68EAF82A7}"/>
              </a:ext>
            </a:extLst>
          </p:cNvPr>
          <p:cNvSpPr>
            <a:spLocks noGrp="1" noChangeArrowheads="1"/>
          </p:cNvSpPr>
          <p:nvPr>
            <p:ph type="title"/>
          </p:nvPr>
        </p:nvSpPr>
        <p:spPr>
          <a:xfrm>
            <a:off x="2105026" y="549275"/>
            <a:ext cx="8067675" cy="839788"/>
          </a:xfrm>
        </p:spPr>
        <p:txBody>
          <a:bodyPr/>
          <a:lstStyle/>
          <a:p>
            <a:pPr>
              <a:defRPr/>
            </a:pPr>
            <a:r>
              <a:rPr lang="zh-CN" altLang="en-US" sz="4000"/>
              <a:t>例</a:t>
            </a:r>
            <a:r>
              <a:rPr lang="fr-FR" altLang="zh-CN" sz="4000"/>
              <a:t>5.1b </a:t>
            </a:r>
            <a:r>
              <a:rPr lang="zh-CN" altLang="en-US" sz="4000"/>
              <a:t>使用了</a:t>
            </a:r>
            <a:r>
              <a:rPr lang="fr-FR" altLang="zh-CN" sz="4000"/>
              <a:t>Average</a:t>
            </a:r>
            <a:r>
              <a:rPr lang="zh-CN" altLang="en-US" sz="4000"/>
              <a:t>函数的</a:t>
            </a:r>
            <a:r>
              <a:rPr lang="fr-FR" altLang="zh-CN" sz="4000"/>
              <a:t>main()</a:t>
            </a:r>
            <a:r>
              <a:rPr lang="en-US" altLang="zh-CN" sz="4000"/>
              <a:t> </a:t>
            </a:r>
            <a:endParaRPr lang="zh-CN" altLang="en-US" sz="4000"/>
          </a:p>
        </p:txBody>
      </p:sp>
      <p:sp>
        <p:nvSpPr>
          <p:cNvPr id="183299" name="Rectangle 3">
            <a:extLst>
              <a:ext uri="{FF2B5EF4-FFF2-40B4-BE49-F238E27FC236}">
                <a16:creationId xmlns:a16="http://schemas.microsoft.com/office/drawing/2014/main" id="{F9A3C475-A525-444E-A655-67B7C415624F}"/>
              </a:ext>
            </a:extLst>
          </p:cNvPr>
          <p:cNvSpPr>
            <a:spLocks noGrp="1" noChangeArrowheads="1"/>
          </p:cNvSpPr>
          <p:nvPr>
            <p:ph type="body" idx="1"/>
          </p:nvPr>
        </p:nvSpPr>
        <p:spPr>
          <a:xfrm>
            <a:off x="1955801" y="1341438"/>
            <a:ext cx="8964613" cy="5472112"/>
          </a:xfrm>
        </p:spPr>
        <p:txBody>
          <a:bodyPr/>
          <a:lstStyle/>
          <a:p>
            <a:pPr>
              <a:lnSpc>
                <a:spcPct val="85000"/>
              </a:lnSpc>
              <a:buFont typeface="Monotype Sorts" charset="2"/>
              <a:buNone/>
              <a:defRPr/>
            </a:pPr>
            <a:r>
              <a:rPr lang="fr-FR" altLang="zh-CN" sz="2000">
                <a:solidFill>
                  <a:schemeClr val="accent2"/>
                </a:solidFill>
                <a:latin typeface="Courier New" pitchFamily="49" charset="0"/>
                <a:ea typeface="宋体" pitchFamily="2" charset="-122"/>
              </a:rPr>
              <a:t>#include &lt;stdio.h&gt;</a:t>
            </a:r>
          </a:p>
          <a:p>
            <a:pPr>
              <a:lnSpc>
                <a:spcPct val="85000"/>
              </a:lnSpc>
              <a:buFont typeface="Monotype Sorts" charset="2"/>
              <a:buNone/>
              <a:defRPr/>
            </a:pPr>
            <a:endParaRPr lang="fr-FR" altLang="zh-CN" sz="2000">
              <a:solidFill>
                <a:schemeClr val="accent2"/>
              </a:solidFill>
              <a:latin typeface="Courier New" pitchFamily="49" charset="0"/>
              <a:ea typeface="宋体" pitchFamily="2" charset="-122"/>
            </a:endParaRPr>
          </a:p>
          <a:p>
            <a:pPr>
              <a:lnSpc>
                <a:spcPct val="85000"/>
              </a:lnSpc>
              <a:buFont typeface="Monotype Sorts" charset="2"/>
              <a:buNone/>
              <a:defRPr/>
            </a:pPr>
            <a:r>
              <a:rPr lang="fr-FR" altLang="zh-CN" sz="2000">
                <a:solidFill>
                  <a:schemeClr val="accent2"/>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Average(</a:t>
            </a:r>
            <a:r>
              <a:rPr lang="fr-FR" altLang="zh-CN" sz="2000">
                <a:solidFill>
                  <a:schemeClr val="accent2"/>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x, </a:t>
            </a:r>
            <a:r>
              <a:rPr lang="fr-FR" altLang="zh-CN" sz="2000">
                <a:solidFill>
                  <a:schemeClr val="accent2"/>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y)</a:t>
            </a:r>
            <a:r>
              <a:rPr lang="fr-FR" altLang="zh-CN" sz="2400">
                <a:solidFill>
                  <a:srgbClr val="FF3300"/>
                </a:solidFill>
                <a:latin typeface="Courier New" pitchFamily="49" charset="0"/>
                <a:ea typeface="宋体" pitchFamily="2" charset="-122"/>
              </a:rPr>
              <a:t>;</a:t>
            </a:r>
          </a:p>
          <a:p>
            <a:pPr>
              <a:lnSpc>
                <a:spcPct val="85000"/>
              </a:lnSpc>
              <a:buFont typeface="Monotype Sorts" charset="2"/>
              <a:buNone/>
              <a:defRPr/>
            </a:pPr>
            <a:endParaRPr lang="fr-FR" altLang="zh-CN" sz="2000">
              <a:solidFill>
                <a:schemeClr val="accent2"/>
              </a:solidFill>
              <a:latin typeface="Courier New" pitchFamily="49" charset="0"/>
              <a:ea typeface="宋体" pitchFamily="2" charset="-122"/>
            </a:endParaRPr>
          </a:p>
          <a:p>
            <a:pPr>
              <a:lnSpc>
                <a:spcPct val="85000"/>
              </a:lnSpc>
              <a:buFont typeface="Monotype Sorts" charset="2"/>
              <a:buNone/>
              <a:defRPr/>
            </a:pPr>
            <a:endParaRPr lang="fr-FR" altLang="zh-CN" sz="2000">
              <a:solidFill>
                <a:schemeClr val="accent2"/>
              </a:solidFill>
              <a:latin typeface="Courier New" pitchFamily="49" charset="0"/>
              <a:ea typeface="宋体" pitchFamily="2" charset="-122"/>
            </a:endParaRPr>
          </a:p>
          <a:p>
            <a:pPr>
              <a:lnSpc>
                <a:spcPct val="85000"/>
              </a:lnSpc>
              <a:buFont typeface="Monotype Sorts" charset="2"/>
              <a:buNone/>
              <a:defRPr/>
            </a:pPr>
            <a:r>
              <a:rPr lang="fr-FR" altLang="zh-CN" sz="2000">
                <a:solidFill>
                  <a:schemeClr val="accent2"/>
                </a:solidFill>
                <a:latin typeface="Courier New" pitchFamily="49" charset="0"/>
                <a:ea typeface="宋体" pitchFamily="2" charset="-122"/>
              </a:rPr>
              <a:t>main</a:t>
            </a:r>
            <a:r>
              <a:rPr lang="fr-FR" altLang="zh-CN" sz="2000">
                <a:solidFill>
                  <a:schemeClr val="tx1"/>
                </a:solidFill>
                <a:latin typeface="Courier New" pitchFamily="49" charset="0"/>
                <a:ea typeface="宋体" pitchFamily="2" charset="-122"/>
              </a:rPr>
              <a:t>()</a:t>
            </a:r>
          </a:p>
          <a:p>
            <a:pPr>
              <a:lnSpc>
                <a:spcPct val="85000"/>
              </a:lnSpc>
              <a:buFont typeface="Monotype Sorts" charset="2"/>
              <a:buNone/>
              <a:defRPr/>
            </a:pPr>
            <a:r>
              <a:rPr lang="fr-FR" altLang="zh-CN" sz="2000">
                <a:solidFill>
                  <a:schemeClr val="tx1"/>
                </a:solidFill>
                <a:latin typeface="Courier New" pitchFamily="49" charset="0"/>
                <a:ea typeface="宋体" pitchFamily="2" charset="-122"/>
              </a:rPr>
              <a:t>{</a:t>
            </a:r>
          </a:p>
          <a:p>
            <a:pPr>
              <a:lnSpc>
                <a:spcPct val="8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chemeClr val="accent2"/>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a = 12;</a:t>
            </a:r>
          </a:p>
          <a:p>
            <a:pPr>
              <a:lnSpc>
                <a:spcPct val="8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chemeClr val="accent2"/>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b = 24;</a:t>
            </a:r>
          </a:p>
          <a:p>
            <a:pPr>
              <a:lnSpc>
                <a:spcPct val="8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chemeClr val="accent2"/>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ave;</a:t>
            </a:r>
          </a:p>
          <a:p>
            <a:pPr>
              <a:lnSpc>
                <a:spcPct val="85000"/>
              </a:lnSpc>
              <a:buFont typeface="Monotype Sorts" charset="2"/>
              <a:buNone/>
              <a:defRPr/>
            </a:pPr>
            <a:endParaRPr lang="fr-FR" altLang="zh-CN" sz="2000">
              <a:solidFill>
                <a:schemeClr val="tx1"/>
              </a:solidFill>
              <a:latin typeface="Courier New" pitchFamily="49" charset="0"/>
              <a:ea typeface="宋体" pitchFamily="2" charset="-122"/>
            </a:endParaRPr>
          </a:p>
          <a:p>
            <a:pPr>
              <a:lnSpc>
                <a:spcPct val="85000"/>
              </a:lnSpc>
              <a:buFont typeface="Monotype Sorts" charset="2"/>
              <a:buNone/>
              <a:defRPr/>
            </a:pPr>
            <a:r>
              <a:rPr lang="fr-FR" altLang="zh-CN" sz="2000">
                <a:solidFill>
                  <a:schemeClr val="tx1"/>
                </a:solidFill>
                <a:latin typeface="Courier New" pitchFamily="49" charset="0"/>
                <a:ea typeface="宋体" pitchFamily="2" charset="-122"/>
              </a:rPr>
              <a:t>	ave = Average(a, b);</a:t>
            </a:r>
          </a:p>
          <a:p>
            <a:pPr>
              <a:lnSpc>
                <a:spcPct val="85000"/>
              </a:lnSpc>
              <a:buFont typeface="Monotype Sorts" charset="2"/>
              <a:buNone/>
              <a:defRPr/>
            </a:pPr>
            <a:endParaRPr lang="fr-FR" altLang="zh-CN" sz="2000">
              <a:solidFill>
                <a:schemeClr val="tx1"/>
              </a:solidFill>
              <a:latin typeface="Courier New" pitchFamily="49" charset="0"/>
              <a:ea typeface="宋体" pitchFamily="2" charset="-122"/>
            </a:endParaRPr>
          </a:p>
          <a:p>
            <a:pPr>
              <a:lnSpc>
                <a:spcPct val="85000"/>
              </a:lnSpc>
              <a:buFont typeface="Monotype Sorts" charset="2"/>
              <a:buNone/>
              <a:defRPr/>
            </a:pPr>
            <a:r>
              <a:rPr lang="fr-FR" altLang="zh-CN" sz="2000">
                <a:solidFill>
                  <a:schemeClr val="tx1"/>
                </a:solidFill>
                <a:latin typeface="Courier New" pitchFamily="49" charset="0"/>
                <a:ea typeface="宋体" pitchFamily="2" charset="-122"/>
              </a:rPr>
              <a:t>	</a:t>
            </a:r>
            <a:r>
              <a:rPr lang="en-US" altLang="zh-CN" sz="2000">
                <a:solidFill>
                  <a:schemeClr val="accent2"/>
                </a:solidFill>
                <a:latin typeface="Courier New" pitchFamily="49" charset="0"/>
                <a:ea typeface="宋体" pitchFamily="2" charset="-122"/>
              </a:rPr>
              <a:t>printf</a:t>
            </a:r>
            <a:r>
              <a:rPr lang="en-US" altLang="zh-CN" sz="2000">
                <a:solidFill>
                  <a:schemeClr val="tx1"/>
                </a:solidFill>
                <a:latin typeface="Courier New" pitchFamily="49" charset="0"/>
                <a:ea typeface="宋体" pitchFamily="2" charset="-122"/>
              </a:rPr>
              <a:t>("</a:t>
            </a:r>
            <a:r>
              <a:rPr lang="fr-FR" altLang="zh-CN" sz="2000">
                <a:solidFill>
                  <a:schemeClr val="tx1"/>
                </a:solidFill>
                <a:latin typeface="Courier New" pitchFamily="49" charset="0"/>
                <a:ea typeface="宋体" pitchFamily="2" charset="-122"/>
              </a:rPr>
              <a:t>Average of %d and %d is %d.\n</a:t>
            </a:r>
            <a:r>
              <a:rPr lang="en-US" altLang="zh-CN" sz="2000">
                <a:solidFill>
                  <a:schemeClr val="tx1"/>
                </a:solidFill>
                <a:latin typeface="Courier New" pitchFamily="49" charset="0"/>
                <a:ea typeface="宋体" pitchFamily="2" charset="-122"/>
              </a:rPr>
              <a:t>", </a:t>
            </a:r>
          </a:p>
          <a:p>
            <a:pPr>
              <a:lnSpc>
                <a:spcPct val="85000"/>
              </a:lnSpc>
              <a:buFont typeface="Monotype Sorts" charset="2"/>
              <a:buNone/>
              <a:defRPr/>
            </a:pPr>
            <a:r>
              <a:rPr lang="en-US" altLang="zh-CN" sz="2000">
                <a:solidFill>
                  <a:schemeClr val="tx1"/>
                </a:solidFill>
                <a:latin typeface="Courier New" pitchFamily="49" charset="0"/>
                <a:ea typeface="宋体" pitchFamily="2" charset="-122"/>
              </a:rPr>
              <a:t>          a, b, ave);</a:t>
            </a:r>
          </a:p>
          <a:p>
            <a:pPr>
              <a:lnSpc>
                <a:spcPct val="85000"/>
              </a:lnSpc>
              <a:buFont typeface="Monotype Sorts" charset="2"/>
              <a:buNone/>
              <a:defRPr/>
            </a:pPr>
            <a:r>
              <a:rPr lang="fr-FR" altLang="zh-CN" sz="2000">
                <a:solidFill>
                  <a:schemeClr val="tx1"/>
                </a:solidFill>
                <a:latin typeface="Courier New" pitchFamily="49" charset="0"/>
                <a:ea typeface="宋体" pitchFamily="2" charset="-122"/>
              </a:rPr>
              <a:t>}</a:t>
            </a:r>
            <a:endParaRPr lang="zh-CN" altLang="en-US" sz="2000">
              <a:solidFill>
                <a:schemeClr val="tx1"/>
              </a:solidFill>
              <a:latin typeface="Courier New" pitchFamily="49" charset="0"/>
              <a:ea typeface="宋体" pitchFamily="2" charset="-122"/>
            </a:endParaRPr>
          </a:p>
        </p:txBody>
      </p:sp>
      <p:sp>
        <p:nvSpPr>
          <p:cNvPr id="183321" name="Rectangle 25">
            <a:extLst>
              <a:ext uri="{FF2B5EF4-FFF2-40B4-BE49-F238E27FC236}">
                <a16:creationId xmlns:a16="http://schemas.microsoft.com/office/drawing/2014/main" id="{C83166A9-8F2D-411D-8CC4-8D5AB8BCA94D}"/>
              </a:ext>
            </a:extLst>
          </p:cNvPr>
          <p:cNvSpPr>
            <a:spLocks noChangeArrowheads="1"/>
          </p:cNvSpPr>
          <p:nvPr/>
        </p:nvSpPr>
        <p:spPr bwMode="auto">
          <a:xfrm>
            <a:off x="1992313" y="1931988"/>
            <a:ext cx="4895850" cy="417512"/>
          </a:xfrm>
          <a:prstGeom prst="rect">
            <a:avLst/>
          </a:prstGeom>
          <a:noFill/>
          <a:ln w="28575">
            <a:solidFill>
              <a:srgbClr val="FF0000"/>
            </a:solidFill>
            <a:miter lim="800000"/>
            <a:headEnd type="none" w="sm" len="sm"/>
            <a:tailEnd type="none" w="sm" len="sm"/>
          </a:ln>
          <a:effectLst/>
        </p:spPr>
        <p:txBody>
          <a:bodyPr wrap="none" anchor="ctr"/>
          <a:lstStyle/>
          <a:p>
            <a:pPr algn="ctr" eaLnBrk="1" hangingPunct="1">
              <a:defRPr/>
            </a:pPr>
            <a:endParaRPr lang="zh-CN" altLang="en-US">
              <a:effectLst>
                <a:outerShdw blurRad="38100" dist="38100" dir="2700000" algn="tl">
                  <a:srgbClr val="C0C0C0"/>
                </a:outerShdw>
              </a:effectLst>
              <a:ea typeface="宋体" pitchFamily="2" charset="-122"/>
            </a:endParaRPr>
          </a:p>
        </p:txBody>
      </p:sp>
      <p:sp>
        <p:nvSpPr>
          <p:cNvPr id="183322" name="Rectangle 26">
            <a:extLst>
              <a:ext uri="{FF2B5EF4-FFF2-40B4-BE49-F238E27FC236}">
                <a16:creationId xmlns:a16="http://schemas.microsoft.com/office/drawing/2014/main" id="{77C72AAF-C01F-4553-ACB0-12E8DC72B809}"/>
              </a:ext>
            </a:extLst>
          </p:cNvPr>
          <p:cNvSpPr>
            <a:spLocks noChangeArrowheads="1"/>
          </p:cNvSpPr>
          <p:nvPr/>
        </p:nvSpPr>
        <p:spPr bwMode="auto">
          <a:xfrm>
            <a:off x="2279650" y="4797426"/>
            <a:ext cx="3455988" cy="473075"/>
          </a:xfrm>
          <a:prstGeom prst="rect">
            <a:avLst/>
          </a:prstGeom>
          <a:noFill/>
          <a:ln w="28575">
            <a:solidFill>
              <a:srgbClr val="FF0000"/>
            </a:solidFill>
            <a:miter lim="800000"/>
            <a:headEnd type="none" w="sm" len="sm"/>
            <a:tailEnd type="none" w="sm" len="sm"/>
          </a:ln>
          <a:effectLst/>
        </p:spPr>
        <p:txBody>
          <a:bodyPr wrap="none" anchor="ctr"/>
          <a:lstStyle/>
          <a:p>
            <a:pPr algn="ctr" eaLnBrk="1" hangingPunct="1">
              <a:defRPr/>
            </a:pPr>
            <a:endParaRPr lang="zh-CN" altLang="en-US">
              <a:effectLst>
                <a:outerShdw blurRad="38100" dist="38100" dir="2700000" algn="tl">
                  <a:srgbClr val="C0C0C0"/>
                </a:outerShdw>
              </a:effectLst>
              <a:ea typeface="宋体" pitchFamily="2" charset="-122"/>
            </a:endParaRPr>
          </a:p>
        </p:txBody>
      </p:sp>
      <p:sp>
        <p:nvSpPr>
          <p:cNvPr id="156678" name="AutoShape 6">
            <a:extLst>
              <a:ext uri="{FF2B5EF4-FFF2-40B4-BE49-F238E27FC236}">
                <a16:creationId xmlns:a16="http://schemas.microsoft.com/office/drawing/2014/main" id="{12DF8A07-4975-4D8B-AF97-968DF321E7A1}"/>
              </a:ext>
            </a:extLst>
          </p:cNvPr>
          <p:cNvSpPr>
            <a:spLocks noChangeArrowheads="1"/>
          </p:cNvSpPr>
          <p:nvPr/>
        </p:nvSpPr>
        <p:spPr bwMode="auto">
          <a:xfrm>
            <a:off x="6672263" y="2133601"/>
            <a:ext cx="3384550" cy="2016125"/>
          </a:xfrm>
          <a:prstGeom prst="wedgeEllipseCallout">
            <a:avLst>
              <a:gd name="adj1" fmla="val -55861"/>
              <a:gd name="adj2" fmla="val -48662"/>
            </a:avLst>
          </a:prstGeom>
          <a:solidFill>
            <a:schemeClr val="accent1"/>
          </a:solidFill>
          <a:ln w="12700">
            <a:solidFill>
              <a:schemeClr val="tx1"/>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lang="zh-CN" altLang="en-US" sz="2400">
                <a:solidFill>
                  <a:srgbClr val="000099"/>
                </a:solidFill>
                <a:ea typeface="宋体" panose="02010600030101010101" pitchFamily="2" charset="-122"/>
              </a:rPr>
              <a:t>函数声明（函数原型），声明时不要省略形参和返回值的类型</a:t>
            </a:r>
          </a:p>
        </p:txBody>
      </p:sp>
      <p:sp>
        <p:nvSpPr>
          <p:cNvPr id="2" name="AutoShape 6">
            <a:extLst>
              <a:ext uri="{FF2B5EF4-FFF2-40B4-BE49-F238E27FC236}">
                <a16:creationId xmlns:a16="http://schemas.microsoft.com/office/drawing/2014/main" id="{EDA6E536-E6C6-4E89-BA39-E6FC4E010114}"/>
              </a:ext>
            </a:extLst>
          </p:cNvPr>
          <p:cNvSpPr>
            <a:spLocks noChangeArrowheads="1"/>
          </p:cNvSpPr>
          <p:nvPr/>
        </p:nvSpPr>
        <p:spPr bwMode="auto">
          <a:xfrm>
            <a:off x="6024564" y="4365626"/>
            <a:ext cx="2232025" cy="576263"/>
          </a:xfrm>
          <a:prstGeom prst="wedgeEllipseCallout">
            <a:avLst>
              <a:gd name="adj1" fmla="val -68634"/>
              <a:gd name="adj2" fmla="val 53583"/>
            </a:avLst>
          </a:prstGeom>
          <a:solidFill>
            <a:schemeClr val="accent1"/>
          </a:solidFill>
          <a:ln w="12700">
            <a:solidFill>
              <a:schemeClr val="tx1"/>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lang="zh-CN" altLang="en-US" sz="2400">
                <a:ea typeface="宋体" panose="02010600030101010101" pitchFamily="2" charset="-122"/>
              </a:rPr>
              <a:t>函数调用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83321"/>
                                        </p:tgtEl>
                                        <p:attrNameLst>
                                          <p:attrName>style.visibility</p:attrName>
                                        </p:attrNameLst>
                                      </p:cBhvr>
                                      <p:to>
                                        <p:strVal val="visible"/>
                                      </p:to>
                                    </p:set>
                                    <p:anim calcmode="lin" valueType="num">
                                      <p:cBhvr>
                                        <p:cTn id="7" dur="500" fill="hold"/>
                                        <p:tgtEl>
                                          <p:spTgt spid="183321"/>
                                        </p:tgtEl>
                                        <p:attrNameLst>
                                          <p:attrName>ppt_w</p:attrName>
                                        </p:attrNameLst>
                                      </p:cBhvr>
                                      <p:tavLst>
                                        <p:tav tm="0">
                                          <p:val>
                                            <p:strVal val="4/3*#ppt_w"/>
                                          </p:val>
                                        </p:tav>
                                        <p:tav tm="100000">
                                          <p:val>
                                            <p:strVal val="#ppt_w"/>
                                          </p:val>
                                        </p:tav>
                                      </p:tavLst>
                                    </p:anim>
                                    <p:anim calcmode="lin" valueType="num">
                                      <p:cBhvr>
                                        <p:cTn id="8" dur="500" fill="hold"/>
                                        <p:tgtEl>
                                          <p:spTgt spid="183321"/>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56678"/>
                                        </p:tgtEl>
                                        <p:attrNameLst>
                                          <p:attrName>style.visibility</p:attrName>
                                        </p:attrNameLst>
                                      </p:cBhvr>
                                      <p:to>
                                        <p:strVal val="visible"/>
                                      </p:to>
                                    </p:set>
                                    <p:animEffect transition="in" filter="wipe(down)">
                                      <p:cBhvr>
                                        <p:cTn id="12" dur="500"/>
                                        <p:tgtEl>
                                          <p:spTgt spid="156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1" nodeType="clickEffect">
                                  <p:stCondLst>
                                    <p:cond delay="0"/>
                                  </p:stCondLst>
                                  <p:childTnLst>
                                    <p:animEffect transition="out" filter="fade">
                                      <p:cBhvr>
                                        <p:cTn id="16" dur="500"/>
                                        <p:tgtEl>
                                          <p:spTgt spid="183321"/>
                                        </p:tgtEl>
                                      </p:cBhvr>
                                    </p:animEffect>
                                    <p:set>
                                      <p:cBhvr>
                                        <p:cTn id="17" dur="1" fill="hold">
                                          <p:stCondLst>
                                            <p:cond delay="499"/>
                                          </p:stCondLst>
                                        </p:cTn>
                                        <p:tgtEl>
                                          <p:spTgt spid="183321"/>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156678"/>
                                        </p:tgtEl>
                                        <p:attrNameLst>
                                          <p:attrName>style.visibility</p:attrName>
                                        </p:attrNameLst>
                                      </p:cBhvr>
                                      <p:to>
                                        <p:strVal val="hidden"/>
                                      </p:to>
                                    </p:set>
                                  </p:childTnLst>
                                </p:cTn>
                              </p:par>
                              <p:par>
                                <p:cTn id="20" presetID="23" presetClass="entr" presetSubtype="288" fill="hold" grpId="0" nodeType="withEffect">
                                  <p:stCondLst>
                                    <p:cond delay="0"/>
                                  </p:stCondLst>
                                  <p:childTnLst>
                                    <p:set>
                                      <p:cBhvr>
                                        <p:cTn id="21" dur="1" fill="hold">
                                          <p:stCondLst>
                                            <p:cond delay="0"/>
                                          </p:stCondLst>
                                        </p:cTn>
                                        <p:tgtEl>
                                          <p:spTgt spid="183322"/>
                                        </p:tgtEl>
                                        <p:attrNameLst>
                                          <p:attrName>style.visibility</p:attrName>
                                        </p:attrNameLst>
                                      </p:cBhvr>
                                      <p:to>
                                        <p:strVal val="visible"/>
                                      </p:to>
                                    </p:set>
                                    <p:anim calcmode="lin" valueType="num">
                                      <p:cBhvr>
                                        <p:cTn id="22" dur="500" fill="hold"/>
                                        <p:tgtEl>
                                          <p:spTgt spid="183322"/>
                                        </p:tgtEl>
                                        <p:attrNameLst>
                                          <p:attrName>ppt_w</p:attrName>
                                        </p:attrNameLst>
                                      </p:cBhvr>
                                      <p:tavLst>
                                        <p:tav tm="0">
                                          <p:val>
                                            <p:strVal val="4/3*#ppt_w"/>
                                          </p:val>
                                        </p:tav>
                                        <p:tav tm="100000">
                                          <p:val>
                                            <p:strVal val="#ppt_w"/>
                                          </p:val>
                                        </p:tav>
                                      </p:tavLst>
                                    </p:anim>
                                    <p:anim calcmode="lin" valueType="num">
                                      <p:cBhvr>
                                        <p:cTn id="23" dur="500" fill="hold"/>
                                        <p:tgtEl>
                                          <p:spTgt spid="183322"/>
                                        </p:tgtEl>
                                        <p:attrNameLst>
                                          <p:attrName>ppt_h</p:attrName>
                                        </p:attrNameLst>
                                      </p:cBhvr>
                                      <p:tavLst>
                                        <p:tav tm="0">
                                          <p:val>
                                            <p:strVal val="4/3*#ppt_h"/>
                                          </p:val>
                                        </p:tav>
                                        <p:tav tm="100000">
                                          <p:val>
                                            <p:strVal val="#ppt_h"/>
                                          </p:val>
                                        </p:tav>
                                      </p:tavLst>
                                    </p:anim>
                                  </p:childTnLst>
                                </p:cTn>
                              </p:par>
                            </p:childTnLst>
                          </p:cTn>
                        </p:par>
                        <p:par>
                          <p:cTn id="24" fill="hold" nodeType="afterGroup">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21" grpId="0" animBg="1"/>
      <p:bldP spid="183321" grpId="1" animBg="1"/>
      <p:bldP spid="183322" grpId="0" animBg="1"/>
      <p:bldP spid="156678" grpId="0" animBg="1"/>
      <p:bldP spid="156678" grpId="1"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3">
            <a:extLst>
              <a:ext uri="{FF2B5EF4-FFF2-40B4-BE49-F238E27FC236}">
                <a16:creationId xmlns:a16="http://schemas.microsoft.com/office/drawing/2014/main" id="{2A8B914F-185D-4BC1-B93E-FC5E6EA1BDA2}"/>
              </a:ext>
            </a:extLst>
          </p:cNvPr>
          <p:cNvSpPr>
            <a:spLocks noGrp="1" noChangeArrowheads="1"/>
          </p:cNvSpPr>
          <p:nvPr>
            <p:ph type="body" idx="1"/>
          </p:nvPr>
        </p:nvSpPr>
        <p:spPr>
          <a:xfrm>
            <a:off x="1847850" y="188913"/>
            <a:ext cx="8458200" cy="6191250"/>
          </a:xfrm>
          <a:solidFill>
            <a:schemeClr val="bg1"/>
          </a:solidFill>
        </p:spPr>
        <p:txBody>
          <a:bodyPr/>
          <a:lstStyle/>
          <a:p>
            <a:pPr>
              <a:lnSpc>
                <a:spcPct val="75000"/>
              </a:lnSpc>
              <a:buFont typeface="Monotype Sorts" charset="2"/>
              <a:buNone/>
              <a:defRPr/>
            </a:pPr>
            <a:r>
              <a:rPr lang="en-US" altLang="zh-CN" sz="2000">
                <a:solidFill>
                  <a:schemeClr val="tx1"/>
                </a:solidFill>
                <a:latin typeface="Courier New" pitchFamily="49" charset="0"/>
                <a:ea typeface="宋体" pitchFamily="2" charset="-122"/>
              </a:rPr>
              <a:t>#</a:t>
            </a:r>
            <a:r>
              <a:rPr lang="en-US" altLang="zh-CN" sz="2000">
                <a:solidFill>
                  <a:srgbClr val="0033CC"/>
                </a:solidFill>
                <a:latin typeface="Courier New" pitchFamily="49" charset="0"/>
                <a:ea typeface="宋体" pitchFamily="2" charset="-122"/>
              </a:rPr>
              <a:t>include</a:t>
            </a:r>
            <a:r>
              <a:rPr lang="en-US" altLang="zh-CN" sz="2000">
                <a:solidFill>
                  <a:schemeClr val="tx1"/>
                </a:solidFill>
                <a:latin typeface="Courier New" pitchFamily="49" charset="0"/>
                <a:ea typeface="宋体" pitchFamily="2" charset="-122"/>
              </a:rPr>
              <a:t> &lt;stdio.h&gt;</a:t>
            </a:r>
          </a:p>
          <a:p>
            <a:pPr>
              <a:lnSpc>
                <a:spcPct val="75000"/>
              </a:lnSpc>
              <a:buFont typeface="Monotype Sorts" charset="2"/>
              <a:buNone/>
              <a:defRPr/>
            </a:pPr>
            <a:endParaRPr lang="fr-FR" altLang="zh-CN" sz="2000">
              <a:solidFill>
                <a:schemeClr val="tx1"/>
              </a:solidFill>
              <a:latin typeface="Courier New" pitchFamily="49" charset="0"/>
              <a:ea typeface="宋体" pitchFamily="2" charset="-122"/>
            </a:endParaRP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zh-CN" altLang="fr-FR" sz="2000">
                <a:solidFill>
                  <a:schemeClr val="tx1"/>
                </a:solidFill>
                <a:latin typeface="Courier New" pitchFamily="49" charset="0"/>
                <a:ea typeface="宋体" pitchFamily="2" charset="-122"/>
              </a:rPr>
              <a:t>函数功能：    计算平均数</a:t>
            </a:r>
          </a:p>
          <a:p>
            <a:pPr>
              <a:lnSpc>
                <a:spcPct val="75000"/>
              </a:lnSpc>
              <a:buFont typeface="Monotype Sorts" charset="2"/>
              <a:buNone/>
              <a:defRPr/>
            </a:pPr>
            <a:r>
              <a:rPr lang="zh-CN" altLang="fr-FR" sz="2000">
                <a:solidFill>
                  <a:schemeClr val="tx1"/>
                </a:solidFill>
                <a:latin typeface="Courier New" pitchFamily="49" charset="0"/>
                <a:ea typeface="宋体" pitchFamily="2" charset="-122"/>
              </a:rPr>
              <a:t>   函数入口参数： 整型</a:t>
            </a:r>
            <a:r>
              <a:rPr lang="fr-FR" altLang="zh-CN" sz="2000">
                <a:solidFill>
                  <a:schemeClr val="tx1"/>
                </a:solidFill>
                <a:latin typeface="Courier New" pitchFamily="49" charset="0"/>
                <a:ea typeface="宋体" pitchFamily="2" charset="-122"/>
              </a:rPr>
              <a:t>x</a:t>
            </a:r>
            <a:r>
              <a:rPr lang="zh-CN" altLang="fr-FR" sz="2000">
                <a:solidFill>
                  <a:schemeClr val="tx1"/>
                </a:solidFill>
                <a:latin typeface="Courier New" pitchFamily="49" charset="0"/>
                <a:ea typeface="宋体" pitchFamily="2" charset="-122"/>
              </a:rPr>
              <a:t>，存储第一个运算数</a:t>
            </a:r>
          </a:p>
          <a:p>
            <a:pPr>
              <a:lnSpc>
                <a:spcPct val="75000"/>
              </a:lnSpc>
              <a:buFont typeface="Monotype Sorts" charset="2"/>
              <a:buNone/>
              <a:defRPr/>
            </a:pPr>
            <a:r>
              <a:rPr lang="zh-CN" altLang="fr-FR" sz="2000">
                <a:solidFill>
                  <a:schemeClr val="tx1"/>
                </a:solidFill>
                <a:latin typeface="Courier New" pitchFamily="49" charset="0"/>
                <a:ea typeface="宋体" pitchFamily="2" charset="-122"/>
              </a:rPr>
              <a:t>                整型</a:t>
            </a:r>
            <a:r>
              <a:rPr lang="fr-FR" altLang="zh-CN" sz="2000">
                <a:solidFill>
                  <a:schemeClr val="tx1"/>
                </a:solidFill>
                <a:latin typeface="Courier New" pitchFamily="49" charset="0"/>
                <a:ea typeface="宋体" pitchFamily="2" charset="-122"/>
              </a:rPr>
              <a:t>y</a:t>
            </a:r>
            <a:r>
              <a:rPr lang="zh-CN" altLang="fr-FR" sz="2000">
                <a:solidFill>
                  <a:schemeClr val="tx1"/>
                </a:solidFill>
                <a:latin typeface="Courier New" pitchFamily="49" charset="0"/>
                <a:ea typeface="宋体" pitchFamily="2" charset="-122"/>
              </a:rPr>
              <a:t>，存储第二个运算数</a:t>
            </a:r>
          </a:p>
          <a:p>
            <a:pPr>
              <a:lnSpc>
                <a:spcPct val="75000"/>
              </a:lnSpc>
              <a:buFont typeface="Monotype Sorts" charset="2"/>
              <a:buNone/>
              <a:defRPr/>
            </a:pPr>
            <a:r>
              <a:rPr lang="zh-CN" altLang="fr-FR" sz="2000">
                <a:solidFill>
                  <a:schemeClr val="tx1"/>
                </a:solidFill>
                <a:latin typeface="Courier New" pitchFamily="49" charset="0"/>
                <a:ea typeface="宋体" pitchFamily="2" charset="-122"/>
              </a:rPr>
              <a:t>   函数返回值：   平均数</a:t>
            </a:r>
          </a:p>
          <a:p>
            <a:pPr>
              <a:lnSpc>
                <a:spcPct val="75000"/>
              </a:lnSpc>
              <a:buFont typeface="Monotype Sorts" charset="2"/>
              <a:buNone/>
              <a:defRPr/>
            </a:pPr>
            <a:r>
              <a:rPr lang="zh-CN" altLang="fr-FR" sz="2000">
                <a:solidFill>
                  <a:schemeClr val="tx1"/>
                </a:solidFill>
                <a:latin typeface="Courier New" pitchFamily="49" charset="0"/>
                <a:ea typeface="宋体" pitchFamily="2" charset="-122"/>
              </a:rPr>
              <a:t>*</a:t>
            </a: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rgbClr val="0033CC"/>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Average(</a:t>
            </a:r>
            <a:r>
              <a:rPr lang="fr-FR" altLang="zh-CN" sz="2000">
                <a:solidFill>
                  <a:srgbClr val="0033CC"/>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x, </a:t>
            </a:r>
            <a:r>
              <a:rPr lang="fr-FR" altLang="zh-CN" sz="2000">
                <a:solidFill>
                  <a:srgbClr val="0033CC"/>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y)</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rgbClr val="0033CC"/>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result;</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result = (x + y) / 2;</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rgbClr val="0033CC"/>
                </a:solidFill>
                <a:latin typeface="Courier New" pitchFamily="49" charset="0"/>
                <a:ea typeface="宋体" pitchFamily="2" charset="-122"/>
              </a:rPr>
              <a:t>return</a:t>
            </a:r>
            <a:r>
              <a:rPr lang="fr-FR" altLang="zh-CN" sz="2000">
                <a:solidFill>
                  <a:schemeClr val="tx1"/>
                </a:solidFill>
                <a:latin typeface="Courier New" pitchFamily="49" charset="0"/>
                <a:ea typeface="宋体" pitchFamily="2" charset="-122"/>
              </a:rPr>
              <a:t> result;</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endParaRPr lang="fr-FR" altLang="zh-CN" sz="2000">
              <a:solidFill>
                <a:schemeClr val="tx1"/>
              </a:solidFill>
              <a:latin typeface="Courier New" pitchFamily="49" charset="0"/>
              <a:ea typeface="宋体" pitchFamily="2" charset="-122"/>
            </a:endParaRPr>
          </a:p>
          <a:p>
            <a:pPr>
              <a:lnSpc>
                <a:spcPct val="75000"/>
              </a:lnSpc>
              <a:buFont typeface="Monotype Sorts" charset="2"/>
              <a:buNone/>
              <a:defRPr/>
            </a:pPr>
            <a:r>
              <a:rPr lang="fr-FR" altLang="zh-CN" sz="2000">
                <a:solidFill>
                  <a:srgbClr val="0033CC"/>
                </a:solidFill>
                <a:latin typeface="Courier New" pitchFamily="49" charset="0"/>
                <a:ea typeface="宋体" pitchFamily="2" charset="-122"/>
              </a:rPr>
              <a:t>main</a:t>
            </a: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rgbClr val="0033CC"/>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a = 12;</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rgbClr val="0033CC"/>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b = 24;</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rgbClr val="0033CC"/>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ave = Average(a, b);	</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rgbClr val="0033CC"/>
                </a:solidFill>
                <a:latin typeface="Courier New" pitchFamily="49" charset="0"/>
                <a:ea typeface="宋体" pitchFamily="2" charset="-122"/>
              </a:rPr>
              <a:t>printf</a:t>
            </a:r>
            <a:r>
              <a:rPr lang="fr-FR" altLang="zh-CN" sz="2000">
                <a:solidFill>
                  <a:schemeClr val="tx1"/>
                </a:solidFill>
                <a:latin typeface="Courier New" pitchFamily="49" charset="0"/>
                <a:ea typeface="宋体" pitchFamily="2" charset="-122"/>
              </a:rPr>
              <a:t>("Average of %d and %d is %d.\n", a, b, ave);</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a:t>
            </a:r>
            <a:endParaRPr lang="zh-CN" altLang="en-US" sz="2000">
              <a:solidFill>
                <a:schemeClr val="tx1"/>
              </a:solidFill>
              <a:latin typeface="Courier New" pitchFamily="49" charset="0"/>
              <a:ea typeface="宋体" pitchFamily="2" charset="-122"/>
            </a:endParaRPr>
          </a:p>
        </p:txBody>
      </p:sp>
      <p:sp>
        <p:nvSpPr>
          <p:cNvPr id="185346" name="Rectangle 2">
            <a:extLst>
              <a:ext uri="{FF2B5EF4-FFF2-40B4-BE49-F238E27FC236}">
                <a16:creationId xmlns:a16="http://schemas.microsoft.com/office/drawing/2014/main" id="{AB34B2D2-9CEC-4A0C-86DF-10A84710392E}"/>
              </a:ext>
            </a:extLst>
          </p:cNvPr>
          <p:cNvSpPr>
            <a:spLocks noGrp="1" noChangeArrowheads="1"/>
          </p:cNvSpPr>
          <p:nvPr>
            <p:ph type="title"/>
          </p:nvPr>
        </p:nvSpPr>
        <p:spPr>
          <a:xfrm>
            <a:off x="9102725" y="260350"/>
            <a:ext cx="1385888" cy="839788"/>
          </a:xfrm>
        </p:spPr>
        <p:txBody>
          <a:bodyPr/>
          <a:lstStyle/>
          <a:p>
            <a:pPr>
              <a:defRPr/>
            </a:pPr>
            <a:r>
              <a:rPr lang="zh-CN" altLang="en-US" sz="4000"/>
              <a:t>例</a:t>
            </a:r>
            <a:r>
              <a:rPr lang="en-US" altLang="zh-CN" sz="4000"/>
              <a:t>5.1 </a:t>
            </a:r>
            <a:endParaRPr lang="zh-CN" altLang="en-US" sz="4000"/>
          </a:p>
        </p:txBody>
      </p:sp>
      <p:sp>
        <p:nvSpPr>
          <p:cNvPr id="185349" name="Rectangle 5">
            <a:extLst>
              <a:ext uri="{FF2B5EF4-FFF2-40B4-BE49-F238E27FC236}">
                <a16:creationId xmlns:a16="http://schemas.microsoft.com/office/drawing/2014/main" id="{821C6FD6-CAD4-4B46-B021-9007D5C61460}"/>
              </a:ext>
            </a:extLst>
          </p:cNvPr>
          <p:cNvSpPr>
            <a:spLocks noChangeArrowheads="1"/>
          </p:cNvSpPr>
          <p:nvPr/>
        </p:nvSpPr>
        <p:spPr bwMode="auto">
          <a:xfrm>
            <a:off x="1847851" y="2492376"/>
            <a:ext cx="4176713" cy="1770063"/>
          </a:xfrm>
          <a:prstGeom prst="rect">
            <a:avLst/>
          </a:prstGeom>
          <a:noFill/>
          <a:ln w="28575">
            <a:solidFill>
              <a:srgbClr val="FF0000"/>
            </a:solidFill>
            <a:miter lim="800000"/>
            <a:headEnd type="none" w="sm" len="sm"/>
            <a:tailEnd type="none" w="sm" len="sm"/>
          </a:ln>
          <a:effectLst/>
        </p:spPr>
        <p:txBody>
          <a:bodyPr wrap="none" anchor="ctr"/>
          <a:lstStyle/>
          <a:p>
            <a:pPr algn="ctr" eaLnBrk="1" hangingPunct="1">
              <a:defRPr/>
            </a:pPr>
            <a:endParaRPr lang="zh-CN" altLang="en-US">
              <a:effectLst>
                <a:outerShdw blurRad="38100" dist="38100" dir="2700000" algn="tl">
                  <a:srgbClr val="C0C0C0"/>
                </a:outerShdw>
              </a:effectLst>
              <a:ea typeface="宋体" pitchFamily="2" charset="-122"/>
            </a:endParaRPr>
          </a:p>
        </p:txBody>
      </p:sp>
      <p:sp>
        <p:nvSpPr>
          <p:cNvPr id="185348" name="AutoShape 4">
            <a:extLst>
              <a:ext uri="{FF2B5EF4-FFF2-40B4-BE49-F238E27FC236}">
                <a16:creationId xmlns:a16="http://schemas.microsoft.com/office/drawing/2014/main" id="{51117855-1B01-4327-944D-2680B0778D53}"/>
              </a:ext>
            </a:extLst>
          </p:cNvPr>
          <p:cNvSpPr>
            <a:spLocks/>
          </p:cNvSpPr>
          <p:nvPr/>
        </p:nvSpPr>
        <p:spPr bwMode="auto">
          <a:xfrm>
            <a:off x="5519738" y="4179888"/>
            <a:ext cx="4824412" cy="1193800"/>
          </a:xfrm>
          <a:prstGeom prst="borderCallout3">
            <a:avLst>
              <a:gd name="adj1" fmla="val 9574"/>
              <a:gd name="adj2" fmla="val 101579"/>
              <a:gd name="adj3" fmla="val 9574"/>
              <a:gd name="adj4" fmla="val 102009"/>
              <a:gd name="adj5" fmla="val -31917"/>
              <a:gd name="adj6" fmla="val 102009"/>
              <a:gd name="adj7" fmla="val -73403"/>
              <a:gd name="adj8" fmla="val 28597"/>
            </a:avLst>
          </a:prstGeom>
          <a:solidFill>
            <a:schemeClr val="accent1"/>
          </a:solidFill>
          <a:ln w="12700">
            <a:solidFill>
              <a:schemeClr val="tx1"/>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buClrTx/>
              <a:buSzTx/>
              <a:buFontTx/>
              <a:buNone/>
            </a:pPr>
            <a:r>
              <a:rPr lang="zh-CN" altLang="en-US" sz="2400">
                <a:ea typeface="宋体" panose="02010600030101010101" pitchFamily="2" charset="-122"/>
              </a:rPr>
              <a:t>函数定义也有声明函数的效果</a:t>
            </a:r>
            <a:endParaRPr lang="zh-CN" altLang="en-US" sz="2000">
              <a:ea typeface="宋体" panose="02010600030101010101" pitchFamily="2" charset="-122"/>
            </a:endParaRPr>
          </a:p>
          <a:p>
            <a:pPr algn="ctr" eaLnBrk="1" hangingPunct="1">
              <a:lnSpc>
                <a:spcPct val="100000"/>
              </a:lnSpc>
              <a:spcBef>
                <a:spcPct val="0"/>
              </a:spcBef>
              <a:buClrTx/>
              <a:buSzTx/>
              <a:buFontTx/>
              <a:buNone/>
            </a:pPr>
            <a:r>
              <a:rPr lang="zh-CN" altLang="en-US" sz="2000">
                <a:solidFill>
                  <a:schemeClr val="tx1"/>
                </a:solidFill>
                <a:ea typeface="宋体" panose="02010600030101010101" pitchFamily="2" charset="-122"/>
              </a:rPr>
              <a:t>当返回值为整型或者函数定义在函数调用前面时，可以省略函数原型</a:t>
            </a:r>
            <a:endParaRPr lang="en-US" altLang="zh-CN" sz="20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85349"/>
                                        </p:tgtEl>
                                        <p:attrNameLst>
                                          <p:attrName>style.visibility</p:attrName>
                                        </p:attrNameLst>
                                      </p:cBhvr>
                                      <p:to>
                                        <p:strVal val="visible"/>
                                      </p:to>
                                    </p:set>
                                    <p:anim calcmode="lin" valueType="num">
                                      <p:cBhvr>
                                        <p:cTn id="7" dur="500" fill="hold"/>
                                        <p:tgtEl>
                                          <p:spTgt spid="185349"/>
                                        </p:tgtEl>
                                        <p:attrNameLst>
                                          <p:attrName>ppt_w</p:attrName>
                                        </p:attrNameLst>
                                      </p:cBhvr>
                                      <p:tavLst>
                                        <p:tav tm="0">
                                          <p:val>
                                            <p:strVal val="4/3*#ppt_w"/>
                                          </p:val>
                                        </p:tav>
                                        <p:tav tm="100000">
                                          <p:val>
                                            <p:strVal val="#ppt_w"/>
                                          </p:val>
                                        </p:tav>
                                      </p:tavLst>
                                    </p:anim>
                                    <p:anim calcmode="lin" valueType="num">
                                      <p:cBhvr>
                                        <p:cTn id="8" dur="500" fill="hold"/>
                                        <p:tgtEl>
                                          <p:spTgt spid="185349"/>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185348"/>
                                        </p:tgtEl>
                                        <p:attrNameLst>
                                          <p:attrName>style.visibility</p:attrName>
                                        </p:attrNameLst>
                                      </p:cBhvr>
                                      <p:to>
                                        <p:strVal val="visible"/>
                                      </p:to>
                                    </p:set>
                                    <p:anim calcmode="lin" valueType="num">
                                      <p:cBhvr>
                                        <p:cTn id="12" dur="500" fill="hold"/>
                                        <p:tgtEl>
                                          <p:spTgt spid="185348"/>
                                        </p:tgtEl>
                                        <p:attrNameLst>
                                          <p:attrName>ppt_w</p:attrName>
                                        </p:attrNameLst>
                                      </p:cBhvr>
                                      <p:tavLst>
                                        <p:tav tm="0">
                                          <p:val>
                                            <p:fltVal val="0"/>
                                          </p:val>
                                        </p:tav>
                                        <p:tav tm="100000">
                                          <p:val>
                                            <p:strVal val="#ppt_w"/>
                                          </p:val>
                                        </p:tav>
                                      </p:tavLst>
                                    </p:anim>
                                    <p:anim calcmode="lin" valueType="num">
                                      <p:cBhvr>
                                        <p:cTn id="13" dur="500" fill="hold"/>
                                        <p:tgtEl>
                                          <p:spTgt spid="185348"/>
                                        </p:tgtEl>
                                        <p:attrNameLst>
                                          <p:attrName>ppt_h</p:attrName>
                                        </p:attrNameLst>
                                      </p:cBhvr>
                                      <p:tavLst>
                                        <p:tav tm="0">
                                          <p:val>
                                            <p:fltVal val="0"/>
                                          </p:val>
                                        </p:tav>
                                        <p:tav tm="100000">
                                          <p:val>
                                            <p:strVal val="#ppt_h"/>
                                          </p:val>
                                        </p:tav>
                                      </p:tavLst>
                                    </p:anim>
                                    <p:animEffect transition="in" filter="fade">
                                      <p:cBhvr>
                                        <p:cTn id="14" dur="500"/>
                                        <p:tgtEl>
                                          <p:spTgt spid="18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animBg="1"/>
      <p:bldP spid="18534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B1AC2224-D8CB-474C-98D0-5222BA5C0749}"/>
              </a:ext>
            </a:extLst>
          </p:cNvPr>
          <p:cNvSpPr>
            <a:spLocks noGrp="1" noChangeArrowheads="1"/>
          </p:cNvSpPr>
          <p:nvPr>
            <p:ph type="title"/>
          </p:nvPr>
        </p:nvSpPr>
        <p:spPr>
          <a:effectLst/>
        </p:spPr>
        <p:txBody>
          <a:bodyPr/>
          <a:lstStyle/>
          <a:p>
            <a:pPr>
              <a:defRPr/>
            </a:pPr>
            <a:r>
              <a:rPr kumimoji="1" lang="zh-CN" altLang="en-US" sz="4000" dirty="0"/>
              <a:t>函数定义与函数声明的区别</a:t>
            </a:r>
            <a:endParaRPr lang="zh-CN" altLang="en-US" sz="4000" dirty="0"/>
          </a:p>
        </p:txBody>
      </p:sp>
      <p:sp>
        <p:nvSpPr>
          <p:cNvPr id="523267" name="Rectangle 3">
            <a:extLst>
              <a:ext uri="{FF2B5EF4-FFF2-40B4-BE49-F238E27FC236}">
                <a16:creationId xmlns:a16="http://schemas.microsoft.com/office/drawing/2014/main" id="{601DF7FD-0AB2-471B-BD0A-1B72A973041E}"/>
              </a:ext>
            </a:extLst>
          </p:cNvPr>
          <p:cNvSpPr>
            <a:spLocks noGrp="1" noChangeArrowheads="1"/>
          </p:cNvSpPr>
          <p:nvPr>
            <p:ph type="body" idx="1"/>
          </p:nvPr>
        </p:nvSpPr>
        <p:spPr>
          <a:xfrm>
            <a:off x="1881188" y="1585913"/>
            <a:ext cx="8786812" cy="4938712"/>
          </a:xfrm>
        </p:spPr>
        <p:txBody>
          <a:bodyPr/>
          <a:lstStyle/>
          <a:p>
            <a:pPr>
              <a:lnSpc>
                <a:spcPct val="105000"/>
              </a:lnSpc>
              <a:spcBef>
                <a:spcPts val="600"/>
              </a:spcBef>
              <a:defRPr/>
            </a:pPr>
            <a:r>
              <a:rPr kumimoji="1" lang="zh-CN" altLang="en-US" sz="3200">
                <a:solidFill>
                  <a:srgbClr val="000099"/>
                </a:solidFill>
                <a:latin typeface="华文仿宋" pitchFamily="2" charset="-122"/>
                <a:ea typeface="华文仿宋" pitchFamily="2" charset="-122"/>
              </a:rPr>
              <a:t>函数定义</a:t>
            </a:r>
          </a:p>
          <a:p>
            <a:pPr lvl="1">
              <a:lnSpc>
                <a:spcPct val="105000"/>
              </a:lnSpc>
              <a:spcBef>
                <a:spcPts val="600"/>
              </a:spcBef>
              <a:defRPr/>
            </a:pPr>
            <a:r>
              <a:rPr kumimoji="1" lang="zh-CN" altLang="en-US" sz="2800">
                <a:solidFill>
                  <a:schemeClr val="hlink"/>
                </a:solidFill>
                <a:latin typeface="华文仿宋" pitchFamily="2" charset="-122"/>
                <a:ea typeface="华文仿宋" pitchFamily="2" charset="-122"/>
              </a:rPr>
              <a:t>指函数功能的确立</a:t>
            </a:r>
          </a:p>
          <a:p>
            <a:pPr lvl="1">
              <a:lnSpc>
                <a:spcPct val="105000"/>
              </a:lnSpc>
              <a:spcBef>
                <a:spcPts val="600"/>
              </a:spcBef>
              <a:defRPr/>
            </a:pPr>
            <a:r>
              <a:rPr kumimoji="1" lang="zh-CN" altLang="en-US" sz="2800">
                <a:solidFill>
                  <a:schemeClr val="hlink"/>
                </a:solidFill>
                <a:latin typeface="华文仿宋" pitchFamily="2" charset="-122"/>
                <a:ea typeface="华文仿宋" pitchFamily="2" charset="-122"/>
              </a:rPr>
              <a:t>指定函数名、函数类型、形参及类型、函数体等</a:t>
            </a:r>
          </a:p>
          <a:p>
            <a:pPr lvl="1">
              <a:lnSpc>
                <a:spcPct val="105000"/>
              </a:lnSpc>
              <a:spcBef>
                <a:spcPts val="600"/>
              </a:spcBef>
              <a:defRPr/>
            </a:pPr>
            <a:r>
              <a:rPr kumimoji="1" lang="zh-CN" altLang="en-US" sz="2800">
                <a:solidFill>
                  <a:schemeClr val="hlink"/>
                </a:solidFill>
                <a:latin typeface="华文仿宋" pitchFamily="2" charset="-122"/>
                <a:ea typeface="华文仿宋" pitchFamily="2" charset="-122"/>
              </a:rPr>
              <a:t>是完整独立的单位</a:t>
            </a:r>
          </a:p>
          <a:p>
            <a:pPr>
              <a:lnSpc>
                <a:spcPct val="105000"/>
              </a:lnSpc>
              <a:spcBef>
                <a:spcPts val="600"/>
              </a:spcBef>
              <a:defRPr/>
            </a:pPr>
            <a:r>
              <a:rPr kumimoji="1" lang="zh-CN" altLang="en-US">
                <a:solidFill>
                  <a:schemeClr val="hlink"/>
                </a:solidFill>
                <a:latin typeface="华文仿宋" pitchFamily="2" charset="-122"/>
                <a:ea typeface="华文仿宋" pitchFamily="2" charset="-122"/>
              </a:rPr>
              <a:t> </a:t>
            </a:r>
            <a:r>
              <a:rPr kumimoji="1" lang="zh-CN" altLang="en-US" sz="3200">
                <a:solidFill>
                  <a:srgbClr val="000099"/>
                </a:solidFill>
                <a:latin typeface="华文仿宋" pitchFamily="2" charset="-122"/>
                <a:ea typeface="华文仿宋" pitchFamily="2" charset="-122"/>
              </a:rPr>
              <a:t>函数声明</a:t>
            </a:r>
            <a:endParaRPr kumimoji="1" lang="zh-CN" altLang="en-US">
              <a:solidFill>
                <a:srgbClr val="000099"/>
              </a:solidFill>
              <a:latin typeface="华文仿宋" pitchFamily="2" charset="-122"/>
              <a:ea typeface="华文仿宋" pitchFamily="2" charset="-122"/>
            </a:endParaRPr>
          </a:p>
          <a:p>
            <a:pPr lvl="1">
              <a:lnSpc>
                <a:spcPct val="105000"/>
              </a:lnSpc>
              <a:spcBef>
                <a:spcPts val="600"/>
              </a:spcBef>
              <a:defRPr/>
            </a:pPr>
            <a:r>
              <a:rPr kumimoji="1" lang="zh-CN" altLang="en-US" sz="2800">
                <a:solidFill>
                  <a:schemeClr val="hlink"/>
                </a:solidFill>
                <a:latin typeface="华文仿宋" pitchFamily="2" charset="-122"/>
                <a:ea typeface="华文仿宋" pitchFamily="2" charset="-122"/>
              </a:rPr>
              <a:t>是对函数名、返回值类型、形参类型的说明</a:t>
            </a:r>
          </a:p>
          <a:p>
            <a:pPr lvl="1">
              <a:lnSpc>
                <a:spcPct val="105000"/>
              </a:lnSpc>
              <a:spcBef>
                <a:spcPts val="600"/>
              </a:spcBef>
              <a:defRPr/>
            </a:pPr>
            <a:r>
              <a:rPr kumimoji="1" lang="zh-CN" altLang="en-US" sz="2800">
                <a:solidFill>
                  <a:schemeClr val="hlink"/>
                </a:solidFill>
                <a:latin typeface="华文仿宋" pitchFamily="2" charset="-122"/>
                <a:ea typeface="华文仿宋" pitchFamily="2" charset="-122"/>
              </a:rPr>
              <a:t>不包括函数体</a:t>
            </a:r>
          </a:p>
          <a:p>
            <a:pPr lvl="1">
              <a:lnSpc>
                <a:spcPct val="105000"/>
              </a:lnSpc>
              <a:spcBef>
                <a:spcPts val="600"/>
              </a:spcBef>
              <a:defRPr/>
            </a:pPr>
            <a:r>
              <a:rPr kumimoji="1" lang="zh-CN" altLang="en-US" sz="2800">
                <a:solidFill>
                  <a:schemeClr val="hlink"/>
                </a:solidFill>
                <a:latin typeface="华文仿宋" pitchFamily="2" charset="-122"/>
                <a:ea typeface="华文仿宋" pitchFamily="2" charset="-122"/>
              </a:rPr>
              <a:t>是一条语句，以分号结束，只起一个声明作用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wipe(left)">
                                      <p:cBhvr>
                                        <p:cTn id="7" dur="500"/>
                                        <p:tgtEl>
                                          <p:spTgt spid="5232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3267">
                                            <p:txEl>
                                              <p:pRg st="1" end="1"/>
                                            </p:txEl>
                                          </p:spTgt>
                                        </p:tgtEl>
                                        <p:attrNameLst>
                                          <p:attrName>style.visibility</p:attrName>
                                        </p:attrNameLst>
                                      </p:cBhvr>
                                      <p:to>
                                        <p:strVal val="visible"/>
                                      </p:to>
                                    </p:set>
                                    <p:animEffect transition="in" filter="wipe(left)">
                                      <p:cBhvr>
                                        <p:cTn id="10" dur="500"/>
                                        <p:tgtEl>
                                          <p:spTgt spid="52326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23267">
                                            <p:txEl>
                                              <p:pRg st="4" end="4"/>
                                            </p:txEl>
                                          </p:spTgt>
                                        </p:tgtEl>
                                        <p:attrNameLst>
                                          <p:attrName>style.visibility</p:attrName>
                                        </p:attrNameLst>
                                      </p:cBhvr>
                                      <p:to>
                                        <p:strVal val="visible"/>
                                      </p:to>
                                    </p:set>
                                    <p:animEffect transition="in" filter="wipe(left)">
                                      <p:cBhvr>
                                        <p:cTn id="15" dur="500"/>
                                        <p:tgtEl>
                                          <p:spTgt spid="523267">
                                            <p:txEl>
                                              <p:pRg st="4" end="4"/>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23267">
                                            <p:txEl>
                                              <p:pRg st="5" end="5"/>
                                            </p:txEl>
                                          </p:spTgt>
                                        </p:tgtEl>
                                        <p:attrNameLst>
                                          <p:attrName>style.visibility</p:attrName>
                                        </p:attrNameLst>
                                      </p:cBhvr>
                                      <p:to>
                                        <p:strVal val="visible"/>
                                      </p:to>
                                    </p:set>
                                    <p:animEffect transition="in" filter="wipe(left)">
                                      <p:cBhvr>
                                        <p:cTn id="18" dur="500"/>
                                        <p:tgtEl>
                                          <p:spTgt spid="523267">
                                            <p:txEl>
                                              <p:pRg st="5" end="5"/>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23267">
                                            <p:txEl>
                                              <p:pRg st="2" end="2"/>
                                            </p:txEl>
                                          </p:spTgt>
                                        </p:tgtEl>
                                        <p:attrNameLst>
                                          <p:attrName>style.visibility</p:attrName>
                                        </p:attrNameLst>
                                      </p:cBhvr>
                                      <p:to>
                                        <p:strVal val="visible"/>
                                      </p:to>
                                    </p:set>
                                    <p:animEffect transition="in" filter="wipe(left)">
                                      <p:cBhvr>
                                        <p:cTn id="21" dur="500"/>
                                        <p:tgtEl>
                                          <p:spTgt spid="523267">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23267">
                                            <p:txEl>
                                              <p:pRg st="6" end="6"/>
                                            </p:txEl>
                                          </p:spTgt>
                                        </p:tgtEl>
                                        <p:attrNameLst>
                                          <p:attrName>style.visibility</p:attrName>
                                        </p:attrNameLst>
                                      </p:cBhvr>
                                      <p:to>
                                        <p:strVal val="visible"/>
                                      </p:to>
                                    </p:set>
                                    <p:animEffect transition="in" filter="wipe(left)">
                                      <p:cBhvr>
                                        <p:cTn id="24" dur="500"/>
                                        <p:tgtEl>
                                          <p:spTgt spid="523267">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23267">
                                            <p:txEl>
                                              <p:pRg st="3" end="3"/>
                                            </p:txEl>
                                          </p:spTgt>
                                        </p:tgtEl>
                                        <p:attrNameLst>
                                          <p:attrName>style.visibility</p:attrName>
                                        </p:attrNameLst>
                                      </p:cBhvr>
                                      <p:to>
                                        <p:strVal val="visible"/>
                                      </p:to>
                                    </p:set>
                                    <p:animEffect transition="in" filter="wipe(left)">
                                      <p:cBhvr>
                                        <p:cTn id="27" dur="500"/>
                                        <p:tgtEl>
                                          <p:spTgt spid="523267">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23267">
                                            <p:txEl>
                                              <p:pRg st="7" end="7"/>
                                            </p:txEl>
                                          </p:spTgt>
                                        </p:tgtEl>
                                        <p:attrNameLst>
                                          <p:attrName>style.visibility</p:attrName>
                                        </p:attrNameLst>
                                      </p:cBhvr>
                                      <p:to>
                                        <p:strVal val="visible"/>
                                      </p:to>
                                    </p:set>
                                    <p:animEffect transition="in" filter="wipe(left)">
                                      <p:cBhvr>
                                        <p:cTn id="30" dur="500"/>
                                        <p:tgtEl>
                                          <p:spTgt spid="523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6E774F6E-0440-4122-B540-FCF854957C77}"/>
              </a:ext>
            </a:extLst>
          </p:cNvPr>
          <p:cNvSpPr>
            <a:spLocks noGrp="1" noChangeArrowheads="1"/>
          </p:cNvSpPr>
          <p:nvPr>
            <p:ph type="title"/>
          </p:nvPr>
        </p:nvSpPr>
        <p:spPr>
          <a:effectLst/>
        </p:spPr>
        <p:txBody>
          <a:bodyPr/>
          <a:lstStyle/>
          <a:p>
            <a:pPr>
              <a:defRPr/>
            </a:pPr>
            <a:r>
              <a:rPr lang="zh-CN" altLang="zh-CN"/>
              <a:t>函数封装</a:t>
            </a:r>
            <a:r>
              <a:rPr lang="zh-CN" altLang="en-US"/>
              <a:t>（</a:t>
            </a:r>
            <a:r>
              <a:rPr lang="en-US" altLang="zh-CN"/>
              <a:t>Encapsulation</a:t>
            </a:r>
            <a:r>
              <a:rPr lang="zh-CN" altLang="en-US"/>
              <a:t>）</a:t>
            </a:r>
            <a:endParaRPr lang="en-US" altLang="zh-CN"/>
          </a:p>
        </p:txBody>
      </p:sp>
      <p:sp>
        <p:nvSpPr>
          <p:cNvPr id="507907" name="Rectangle 3">
            <a:extLst>
              <a:ext uri="{FF2B5EF4-FFF2-40B4-BE49-F238E27FC236}">
                <a16:creationId xmlns:a16="http://schemas.microsoft.com/office/drawing/2014/main" id="{706EF952-FEB5-4F5C-AC3C-89080F95C707}"/>
              </a:ext>
            </a:extLst>
          </p:cNvPr>
          <p:cNvSpPr>
            <a:spLocks noGrp="1" noChangeArrowheads="1"/>
          </p:cNvSpPr>
          <p:nvPr>
            <p:ph type="body" idx="1"/>
          </p:nvPr>
        </p:nvSpPr>
        <p:spPr>
          <a:xfrm>
            <a:off x="1919288" y="1412876"/>
            <a:ext cx="8424862" cy="1439863"/>
          </a:xfrm>
        </p:spPr>
        <p:txBody>
          <a:bodyPr/>
          <a:lstStyle/>
          <a:p>
            <a:pPr eaLnBrk="1" hangingPunct="1">
              <a:lnSpc>
                <a:spcPct val="100000"/>
              </a:lnSpc>
              <a:defRPr/>
            </a:pPr>
            <a:r>
              <a:rPr lang="zh-CN" altLang="en-US" dirty="0">
                <a:latin typeface="华文仿宋" pitchFamily="2" charset="-122"/>
                <a:ea typeface="华文仿宋" pitchFamily="2" charset="-122"/>
              </a:rPr>
              <a:t>函数封装使得外界对函数的影响仅限于入口参数，而函数对外界的影响仅限于一个返回值和数组、指针类型的参数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 calcmode="lin" valueType="num">
                                      <p:cBhvr>
                                        <p:cTn id="7" dur="500" fill="hold"/>
                                        <p:tgtEl>
                                          <p:spTgt spid="507907">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07907">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07907">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07907">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07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FE4EA945-1C17-486D-A19F-A81CB7094A92}"/>
              </a:ext>
            </a:extLst>
          </p:cNvPr>
          <p:cNvSpPr>
            <a:spLocks noGrp="1" noChangeArrowheads="1"/>
          </p:cNvSpPr>
          <p:nvPr>
            <p:ph type="title" idx="4294967295"/>
          </p:nvPr>
        </p:nvSpPr>
        <p:spPr/>
        <p:txBody>
          <a:bodyPr vert="horz" wrap="square" lIns="91440" tIns="45720" rIns="91440" bIns="45720" numCol="1" anchor="ctr" anchorCtr="0" compatLnSpc="1">
            <a:prstTxWarp prst="textNoShape">
              <a:avLst/>
            </a:prstTxWarp>
          </a:bodyPr>
          <a:lstStyle/>
          <a:p>
            <a:pPr>
              <a:defRPr/>
            </a:pPr>
            <a:r>
              <a:rPr lang="zh-CN" altLang="en-US" sz="4000"/>
              <a:t>函数设计的基本原则</a:t>
            </a:r>
          </a:p>
        </p:txBody>
      </p:sp>
      <p:sp>
        <p:nvSpPr>
          <p:cNvPr id="522243" name="Rectangle 3">
            <a:extLst>
              <a:ext uri="{FF2B5EF4-FFF2-40B4-BE49-F238E27FC236}">
                <a16:creationId xmlns:a16="http://schemas.microsoft.com/office/drawing/2014/main" id="{52856965-63C4-4E88-9C1E-CCA5D788D483}"/>
              </a:ext>
            </a:extLst>
          </p:cNvPr>
          <p:cNvSpPr>
            <a:spLocks noGrp="1" noChangeArrowheads="1"/>
          </p:cNvSpPr>
          <p:nvPr>
            <p:ph type="body" idx="4294967295"/>
          </p:nvPr>
        </p:nvSpPr>
        <p:spPr/>
        <p:txBody>
          <a:bodyPr vert="horz" wrap="square" lIns="91440" tIns="45720" rIns="91440" bIns="45720" numCol="1" anchor="t" anchorCtr="0" compatLnSpc="1">
            <a:prstTxWarp prst="textNoShape">
              <a:avLst/>
            </a:prstTxWarp>
          </a:bodyPr>
          <a:lstStyle/>
          <a:p>
            <a:pPr>
              <a:defRPr/>
            </a:pPr>
            <a:r>
              <a:rPr lang="zh-CN" altLang="en-US" dirty="0">
                <a:ea typeface="宋体" pitchFamily="2" charset="-122"/>
              </a:rPr>
              <a:t> </a:t>
            </a:r>
            <a:r>
              <a:rPr lang="zh-CN" altLang="en-US" sz="3200" dirty="0">
                <a:latin typeface="华文仿宋" pitchFamily="2" charset="-122"/>
                <a:ea typeface="华文仿宋" pitchFamily="2" charset="-122"/>
              </a:rPr>
              <a:t>信息隐藏</a:t>
            </a:r>
            <a:endParaRPr lang="en-US" altLang="zh-CN" sz="3200" dirty="0">
              <a:latin typeface="华文仿宋" pitchFamily="2" charset="-122"/>
              <a:ea typeface="华文仿宋" pitchFamily="2" charset="-122"/>
            </a:endParaRPr>
          </a:p>
        </p:txBody>
      </p:sp>
      <p:grpSp>
        <p:nvGrpSpPr>
          <p:cNvPr id="2" name="Group 16">
            <a:extLst>
              <a:ext uri="{FF2B5EF4-FFF2-40B4-BE49-F238E27FC236}">
                <a16:creationId xmlns:a16="http://schemas.microsoft.com/office/drawing/2014/main" id="{ADBD332C-9F52-430B-B314-A98E949F6818}"/>
              </a:ext>
            </a:extLst>
          </p:cNvPr>
          <p:cNvGrpSpPr>
            <a:grpSpLocks/>
          </p:cNvGrpSpPr>
          <p:nvPr/>
        </p:nvGrpSpPr>
        <p:grpSpPr bwMode="auto">
          <a:xfrm>
            <a:off x="2286001" y="2989366"/>
            <a:ext cx="2195513" cy="3259034"/>
            <a:chOff x="720" y="1120"/>
            <a:chExt cx="1367" cy="2718"/>
          </a:xfrm>
        </p:grpSpPr>
        <p:sp>
          <p:nvSpPr>
            <p:cNvPr id="53283" name="AutoShape 17">
              <a:extLst>
                <a:ext uri="{FF2B5EF4-FFF2-40B4-BE49-F238E27FC236}">
                  <a16:creationId xmlns:a16="http://schemas.microsoft.com/office/drawing/2014/main" id="{21B08A2F-AB84-4F7C-81B2-3B8C36B82CD5}"/>
                </a:ext>
              </a:extLst>
            </p:cNvPr>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84" name="AutoShape 18">
              <a:extLst>
                <a:ext uri="{FF2B5EF4-FFF2-40B4-BE49-F238E27FC236}">
                  <a16:creationId xmlns:a16="http://schemas.microsoft.com/office/drawing/2014/main" id="{52BB0889-72A8-4886-90AF-2BE027DB5C08}"/>
                </a:ext>
              </a:extLst>
            </p:cNvPr>
            <p:cNvSpPr>
              <a:spLocks noChangeArrowheads="1"/>
            </p:cNvSpPr>
            <p:nvPr/>
          </p:nvSpPr>
          <p:spPr bwMode="gray">
            <a:xfrm>
              <a:off x="741" y="149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85" name="AutoShape 19">
              <a:extLst>
                <a:ext uri="{FF2B5EF4-FFF2-40B4-BE49-F238E27FC236}">
                  <a16:creationId xmlns:a16="http://schemas.microsoft.com/office/drawing/2014/main" id="{134D62D3-46C5-45BB-B321-E00837AE4B48}"/>
                </a:ext>
              </a:extLst>
            </p:cNvPr>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86" name="AutoShape 20">
              <a:extLst>
                <a:ext uri="{FF2B5EF4-FFF2-40B4-BE49-F238E27FC236}">
                  <a16:creationId xmlns:a16="http://schemas.microsoft.com/office/drawing/2014/main" id="{FB8AB497-0D8B-4403-B170-E73389BF3E24}"/>
                </a:ext>
              </a:extLst>
            </p:cNvPr>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87" name="AutoShape 21">
              <a:extLst>
                <a:ext uri="{FF2B5EF4-FFF2-40B4-BE49-F238E27FC236}">
                  <a16:creationId xmlns:a16="http://schemas.microsoft.com/office/drawing/2014/main" id="{AE383892-5BF9-434A-B6BB-3C6AA8E16C0B}"/>
                </a:ext>
              </a:extLst>
            </p:cNvPr>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88" name="AutoShape 22">
              <a:extLst>
                <a:ext uri="{FF2B5EF4-FFF2-40B4-BE49-F238E27FC236}">
                  <a16:creationId xmlns:a16="http://schemas.microsoft.com/office/drawing/2014/main" id="{592981E9-DBAD-46E4-853C-E6E8352D2FBD}"/>
                </a:ext>
              </a:extLst>
            </p:cNvPr>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grpSp>
          <p:nvGrpSpPr>
            <p:cNvPr id="53289" name="Group 23">
              <a:extLst>
                <a:ext uri="{FF2B5EF4-FFF2-40B4-BE49-F238E27FC236}">
                  <a16:creationId xmlns:a16="http://schemas.microsoft.com/office/drawing/2014/main" id="{233A87A5-20E3-455C-816B-9D59415E9DB8}"/>
                </a:ext>
              </a:extLst>
            </p:cNvPr>
            <p:cNvGrpSpPr>
              <a:grpSpLocks/>
            </p:cNvGrpSpPr>
            <p:nvPr/>
          </p:nvGrpSpPr>
          <p:grpSpPr bwMode="auto">
            <a:xfrm>
              <a:off x="1189" y="1120"/>
              <a:ext cx="405" cy="758"/>
              <a:chOff x="1289" y="291"/>
              <a:chExt cx="668" cy="1250"/>
            </a:xfrm>
          </p:grpSpPr>
          <p:sp>
            <p:nvSpPr>
              <p:cNvPr id="53292" name="Oval 24">
                <a:extLst>
                  <a:ext uri="{FF2B5EF4-FFF2-40B4-BE49-F238E27FC236}">
                    <a16:creationId xmlns:a16="http://schemas.microsoft.com/office/drawing/2014/main" id="{909879FF-ADAD-4E7B-88D4-47BBF8AB74D2}"/>
                  </a:ext>
                </a:extLst>
              </p:cNvPr>
              <p:cNvSpPr>
                <a:spLocks noChangeArrowheads="1"/>
              </p:cNvSpPr>
              <p:nvPr/>
            </p:nvSpPr>
            <p:spPr bwMode="gray">
              <a:xfrm>
                <a:off x="1289" y="291"/>
                <a:ext cx="668" cy="125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93" name="Oval 25">
                <a:extLst>
                  <a:ext uri="{FF2B5EF4-FFF2-40B4-BE49-F238E27FC236}">
                    <a16:creationId xmlns:a16="http://schemas.microsoft.com/office/drawing/2014/main" id="{6C1F6C11-AD59-4EB3-BE2A-B879605C573B}"/>
                  </a:ext>
                </a:extLst>
              </p:cNvPr>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94" name="Oval 26">
                <a:extLst>
                  <a:ext uri="{FF2B5EF4-FFF2-40B4-BE49-F238E27FC236}">
                    <a16:creationId xmlns:a16="http://schemas.microsoft.com/office/drawing/2014/main" id="{88D14605-7188-4DF7-A335-A696C8072756}"/>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95" name="Oval 27">
                <a:extLst>
                  <a:ext uri="{FF2B5EF4-FFF2-40B4-BE49-F238E27FC236}">
                    <a16:creationId xmlns:a16="http://schemas.microsoft.com/office/drawing/2014/main" id="{B4BD484D-23B6-4DFC-B048-03D6FF3B2181}"/>
                  </a:ext>
                </a:extLst>
              </p:cNvPr>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96" name="Oval 28">
                <a:extLst>
                  <a:ext uri="{FF2B5EF4-FFF2-40B4-BE49-F238E27FC236}">
                    <a16:creationId xmlns:a16="http://schemas.microsoft.com/office/drawing/2014/main" id="{69DB7A23-0221-4798-B725-5DC10DD7F7B7}"/>
                  </a:ext>
                </a:extLst>
              </p:cNvPr>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grpSp>
        <p:sp>
          <p:nvSpPr>
            <p:cNvPr id="53290" name="Text Box 29">
              <a:extLst>
                <a:ext uri="{FF2B5EF4-FFF2-40B4-BE49-F238E27FC236}">
                  <a16:creationId xmlns:a16="http://schemas.microsoft.com/office/drawing/2014/main" id="{DDBF994E-5FF9-4677-B0E4-5587B0CC2AAB}"/>
                </a:ext>
              </a:extLst>
            </p:cNvPr>
            <p:cNvSpPr txBox="1">
              <a:spLocks noChangeArrowheads="1"/>
            </p:cNvSpPr>
            <p:nvPr/>
          </p:nvSpPr>
          <p:spPr bwMode="gray">
            <a:xfrm>
              <a:off x="1277" y="1354"/>
              <a:ext cx="22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buClrTx/>
                <a:buSzTx/>
                <a:buFontTx/>
                <a:buNone/>
              </a:pPr>
              <a:r>
                <a:rPr lang="en-US" altLang="zh-CN" sz="2400">
                  <a:solidFill>
                    <a:srgbClr val="000000"/>
                  </a:solidFill>
                  <a:latin typeface="Arial" panose="020B0604020202020204" pitchFamily="34" charset="0"/>
                  <a:ea typeface="宋体" panose="02010600030101010101" pitchFamily="2" charset="-122"/>
                </a:rPr>
                <a:t>1</a:t>
              </a:r>
              <a:endParaRPr lang="en-US" altLang="zh-CN" sz="1800">
                <a:solidFill>
                  <a:schemeClr val="tx1"/>
                </a:solidFill>
                <a:latin typeface="Arial" panose="020B0604020202020204" pitchFamily="34" charset="0"/>
                <a:ea typeface="宋体" panose="02010600030101010101" pitchFamily="2" charset="-122"/>
              </a:endParaRPr>
            </a:p>
          </p:txBody>
        </p:sp>
        <p:sp>
          <p:nvSpPr>
            <p:cNvPr id="53291" name="Text Box 30">
              <a:extLst>
                <a:ext uri="{FF2B5EF4-FFF2-40B4-BE49-F238E27FC236}">
                  <a16:creationId xmlns:a16="http://schemas.microsoft.com/office/drawing/2014/main" id="{68CDECCB-DAC0-4970-9BC4-99DC3E68FA71}"/>
                </a:ext>
              </a:extLst>
            </p:cNvPr>
            <p:cNvSpPr txBox="1">
              <a:spLocks noChangeArrowheads="1"/>
            </p:cNvSpPr>
            <p:nvPr/>
          </p:nvSpPr>
          <p:spPr bwMode="gray">
            <a:xfrm>
              <a:off x="767" y="2010"/>
              <a:ext cx="1296"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buClrTx/>
                <a:buSzTx/>
                <a:buFontTx/>
                <a:buNone/>
              </a:pPr>
              <a:r>
                <a:rPr lang="zh-CN" altLang="zh-CN">
                  <a:solidFill>
                    <a:schemeClr val="tx1"/>
                  </a:solidFill>
                  <a:latin typeface="幼圆" panose="02010509060101010101" pitchFamily="49" charset="-122"/>
                  <a:ea typeface="幼圆" panose="02010509060101010101" pitchFamily="49" charset="-122"/>
                </a:rPr>
                <a:t>函数规模</a:t>
              </a:r>
              <a:endParaRPr lang="zh-CN" altLang="en-US">
                <a:solidFill>
                  <a:schemeClr val="tx1"/>
                </a:solidFill>
                <a:latin typeface="幼圆" panose="02010509060101010101" pitchFamily="49" charset="-122"/>
                <a:ea typeface="幼圆" panose="02010509060101010101" pitchFamily="49" charset="-122"/>
              </a:endParaRPr>
            </a:p>
            <a:p>
              <a:pPr algn="ctr" eaLnBrk="1" hangingPunct="1">
                <a:lnSpc>
                  <a:spcPct val="100000"/>
                </a:lnSpc>
                <a:spcBef>
                  <a:spcPct val="0"/>
                </a:spcBef>
                <a:buClrTx/>
                <a:buSzTx/>
                <a:buFontTx/>
                <a:buNone/>
              </a:pPr>
              <a:r>
                <a:rPr lang="zh-CN" altLang="zh-CN">
                  <a:solidFill>
                    <a:schemeClr val="tx1"/>
                  </a:solidFill>
                  <a:latin typeface="幼圆" panose="02010509060101010101" pitchFamily="49" charset="-122"/>
                  <a:ea typeface="幼圆" panose="02010509060101010101" pitchFamily="49" charset="-122"/>
                </a:rPr>
                <a:t>要小</a:t>
              </a:r>
              <a:endParaRPr lang="en-US" altLang="zh-CN">
                <a:solidFill>
                  <a:schemeClr val="tx1"/>
                </a:solidFill>
                <a:latin typeface="幼圆" panose="02010509060101010101" pitchFamily="49" charset="-122"/>
                <a:ea typeface="幼圆" panose="02010509060101010101" pitchFamily="49" charset="-122"/>
              </a:endParaRPr>
            </a:p>
          </p:txBody>
        </p:sp>
      </p:grpSp>
      <p:grpSp>
        <p:nvGrpSpPr>
          <p:cNvPr id="4" name="Group 31">
            <a:extLst>
              <a:ext uri="{FF2B5EF4-FFF2-40B4-BE49-F238E27FC236}">
                <a16:creationId xmlns:a16="http://schemas.microsoft.com/office/drawing/2014/main" id="{C687DB4A-F1E1-4FE0-A906-5DEF66634065}"/>
              </a:ext>
            </a:extLst>
          </p:cNvPr>
          <p:cNvGrpSpPr>
            <a:grpSpLocks/>
          </p:cNvGrpSpPr>
          <p:nvPr/>
        </p:nvGrpSpPr>
        <p:grpSpPr bwMode="auto">
          <a:xfrm>
            <a:off x="5002214" y="2995151"/>
            <a:ext cx="2166937" cy="3329448"/>
            <a:chOff x="2208" y="1129"/>
            <a:chExt cx="1365" cy="2709"/>
          </a:xfrm>
        </p:grpSpPr>
        <p:sp>
          <p:nvSpPr>
            <p:cNvPr id="53270" name="AutoShape 32">
              <a:extLst>
                <a:ext uri="{FF2B5EF4-FFF2-40B4-BE49-F238E27FC236}">
                  <a16:creationId xmlns:a16="http://schemas.microsoft.com/office/drawing/2014/main" id="{3D3AFAD3-F6DB-416F-99A5-873ADA04C031}"/>
                </a:ext>
              </a:extLst>
            </p:cNvPr>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71" name="AutoShape 33">
              <a:extLst>
                <a:ext uri="{FF2B5EF4-FFF2-40B4-BE49-F238E27FC236}">
                  <a16:creationId xmlns:a16="http://schemas.microsoft.com/office/drawing/2014/main" id="{38E3A6AF-D63A-4180-BDE0-70C464AA2001}"/>
                </a:ext>
              </a:extLst>
            </p:cNvPr>
            <p:cNvSpPr>
              <a:spLocks noChangeArrowheads="1"/>
            </p:cNvSpPr>
            <p:nvPr/>
          </p:nvSpPr>
          <p:spPr bwMode="gray">
            <a:xfrm>
              <a:off x="2229" y="1495"/>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72" name="AutoShape 34">
              <a:extLst>
                <a:ext uri="{FF2B5EF4-FFF2-40B4-BE49-F238E27FC236}">
                  <a16:creationId xmlns:a16="http://schemas.microsoft.com/office/drawing/2014/main" id="{49837947-2F90-4C75-B46D-20C1C1D5F106}"/>
                </a:ext>
              </a:extLst>
            </p:cNvPr>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73" name="AutoShape 35">
              <a:extLst>
                <a:ext uri="{FF2B5EF4-FFF2-40B4-BE49-F238E27FC236}">
                  <a16:creationId xmlns:a16="http://schemas.microsoft.com/office/drawing/2014/main" id="{6C6C9FE2-6138-45DD-9945-11129B164538}"/>
                </a:ext>
              </a:extLst>
            </p:cNvPr>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74" name="Oval 36">
              <a:extLst>
                <a:ext uri="{FF2B5EF4-FFF2-40B4-BE49-F238E27FC236}">
                  <a16:creationId xmlns:a16="http://schemas.microsoft.com/office/drawing/2014/main" id="{44D915CB-E590-4125-AD66-908691782523}"/>
                </a:ext>
              </a:extLst>
            </p:cNvPr>
            <p:cNvSpPr>
              <a:spLocks noChangeArrowheads="1"/>
            </p:cNvSpPr>
            <p:nvPr/>
          </p:nvSpPr>
          <p:spPr bwMode="gray">
            <a:xfrm>
              <a:off x="2677" y="1129"/>
              <a:ext cx="405" cy="739"/>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75" name="Oval 37">
              <a:extLst>
                <a:ext uri="{FF2B5EF4-FFF2-40B4-BE49-F238E27FC236}">
                  <a16:creationId xmlns:a16="http://schemas.microsoft.com/office/drawing/2014/main" id="{1B5F785F-993D-4A10-A854-C72EF5E1D5E4}"/>
                </a:ext>
              </a:extLst>
            </p:cNvPr>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76" name="Oval 38">
              <a:extLst>
                <a:ext uri="{FF2B5EF4-FFF2-40B4-BE49-F238E27FC236}">
                  <a16:creationId xmlns:a16="http://schemas.microsoft.com/office/drawing/2014/main" id="{32964A61-D646-415E-B6EA-9F1E40556ED7}"/>
                </a:ext>
              </a:extLst>
            </p:cNvPr>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77" name="Oval 39">
              <a:extLst>
                <a:ext uri="{FF2B5EF4-FFF2-40B4-BE49-F238E27FC236}">
                  <a16:creationId xmlns:a16="http://schemas.microsoft.com/office/drawing/2014/main" id="{FAB92093-93A4-4DD9-AB87-70871FA127CE}"/>
                </a:ext>
              </a:extLst>
            </p:cNvPr>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78" name="Oval 40">
              <a:extLst>
                <a:ext uri="{FF2B5EF4-FFF2-40B4-BE49-F238E27FC236}">
                  <a16:creationId xmlns:a16="http://schemas.microsoft.com/office/drawing/2014/main" id="{27AD9B94-35E3-49EE-8665-96886EE08439}"/>
                </a:ext>
              </a:extLst>
            </p:cNvPr>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79" name="Text Box 41">
              <a:extLst>
                <a:ext uri="{FF2B5EF4-FFF2-40B4-BE49-F238E27FC236}">
                  <a16:creationId xmlns:a16="http://schemas.microsoft.com/office/drawing/2014/main" id="{E08ABBEA-94B7-4B0A-A4DA-0F87CF47038A}"/>
                </a:ext>
              </a:extLst>
            </p:cNvPr>
            <p:cNvSpPr txBox="1">
              <a:spLocks noChangeArrowheads="1"/>
            </p:cNvSpPr>
            <p:nvPr/>
          </p:nvSpPr>
          <p:spPr bwMode="gray">
            <a:xfrm>
              <a:off x="2763" y="1354"/>
              <a:ext cx="22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buClrTx/>
                <a:buSzTx/>
                <a:buFontTx/>
                <a:buNone/>
              </a:pPr>
              <a:r>
                <a:rPr lang="en-US" altLang="zh-CN" sz="2400" b="0">
                  <a:solidFill>
                    <a:srgbClr val="000000"/>
                  </a:solidFill>
                  <a:latin typeface="Arial" panose="020B0604020202020204" pitchFamily="34" charset="0"/>
                  <a:ea typeface="宋体" panose="02010600030101010101" pitchFamily="2" charset="-122"/>
                </a:rPr>
                <a:t>2</a:t>
              </a:r>
              <a:endParaRPr lang="en-US" altLang="zh-CN" sz="1800" b="0">
                <a:solidFill>
                  <a:schemeClr val="tx1"/>
                </a:solidFill>
                <a:latin typeface="Arial" panose="020B0604020202020204" pitchFamily="34" charset="0"/>
                <a:ea typeface="宋体" panose="02010600030101010101" pitchFamily="2" charset="-122"/>
              </a:endParaRPr>
            </a:p>
          </p:txBody>
        </p:sp>
        <p:sp>
          <p:nvSpPr>
            <p:cNvPr id="53280" name="Text Box 42">
              <a:extLst>
                <a:ext uri="{FF2B5EF4-FFF2-40B4-BE49-F238E27FC236}">
                  <a16:creationId xmlns:a16="http://schemas.microsoft.com/office/drawing/2014/main" id="{E1C93B2D-789E-4067-A864-E96A93AA77E1}"/>
                </a:ext>
              </a:extLst>
            </p:cNvPr>
            <p:cNvSpPr txBox="1">
              <a:spLocks noChangeArrowheads="1"/>
            </p:cNvSpPr>
            <p:nvPr/>
          </p:nvSpPr>
          <p:spPr bwMode="gray">
            <a:xfrm>
              <a:off x="2289" y="1540"/>
              <a:ext cx="1176" cy="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30000"/>
                </a:lnSpc>
                <a:spcBef>
                  <a:spcPct val="0"/>
                </a:spcBef>
                <a:buClrTx/>
                <a:buSzTx/>
                <a:buFontTx/>
                <a:buNone/>
              </a:pPr>
              <a:endParaRPr lang="zh-CN" altLang="en-US" sz="2400">
                <a:solidFill>
                  <a:schemeClr val="tx1"/>
                </a:solidFill>
                <a:latin typeface="Arial" panose="020B0604020202020204" pitchFamily="34" charset="0"/>
                <a:ea typeface="宋体" panose="02010600030101010101" pitchFamily="2" charset="-122"/>
              </a:endParaRPr>
            </a:p>
            <a:p>
              <a:pPr algn="ctr" eaLnBrk="1" hangingPunct="1">
                <a:lnSpc>
                  <a:spcPct val="130000"/>
                </a:lnSpc>
                <a:spcBef>
                  <a:spcPct val="0"/>
                </a:spcBef>
                <a:buClrTx/>
                <a:buSzTx/>
                <a:buFontTx/>
                <a:buNone/>
              </a:pPr>
              <a:r>
                <a:rPr lang="zh-CN" altLang="en-US">
                  <a:solidFill>
                    <a:schemeClr val="tx1"/>
                  </a:solidFill>
                  <a:latin typeface="幼圆" panose="02010509060101010101" pitchFamily="49" charset="-122"/>
                  <a:ea typeface="幼圆" panose="02010509060101010101" pitchFamily="49" charset="-122"/>
                </a:rPr>
                <a:t>函数功能</a:t>
              </a:r>
            </a:p>
            <a:p>
              <a:pPr algn="ctr" eaLnBrk="1" hangingPunct="1">
                <a:lnSpc>
                  <a:spcPct val="130000"/>
                </a:lnSpc>
                <a:spcBef>
                  <a:spcPct val="0"/>
                </a:spcBef>
                <a:buClrTx/>
                <a:buSzTx/>
                <a:buFontTx/>
                <a:buNone/>
              </a:pPr>
              <a:r>
                <a:rPr lang="zh-CN" altLang="en-US">
                  <a:solidFill>
                    <a:schemeClr val="tx1"/>
                  </a:solidFill>
                  <a:latin typeface="幼圆" panose="02010509060101010101" pitchFamily="49" charset="-122"/>
                  <a:ea typeface="幼圆" panose="02010509060101010101" pitchFamily="49" charset="-122"/>
                </a:rPr>
                <a:t>要单一</a:t>
              </a:r>
            </a:p>
          </p:txBody>
        </p:sp>
        <p:sp>
          <p:nvSpPr>
            <p:cNvPr id="53281" name="AutoShape 43">
              <a:extLst>
                <a:ext uri="{FF2B5EF4-FFF2-40B4-BE49-F238E27FC236}">
                  <a16:creationId xmlns:a16="http://schemas.microsoft.com/office/drawing/2014/main" id="{F882E484-F1D1-4F13-939A-FDED4B6CCD83}"/>
                </a:ext>
              </a:extLst>
            </p:cNvPr>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82" name="AutoShape 44">
              <a:extLst>
                <a:ext uri="{FF2B5EF4-FFF2-40B4-BE49-F238E27FC236}">
                  <a16:creationId xmlns:a16="http://schemas.microsoft.com/office/drawing/2014/main" id="{D03CAAEF-45E7-4D2C-99C3-C940DFA0857D}"/>
                </a:ext>
              </a:extLst>
            </p:cNvPr>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grpSp>
      <p:grpSp>
        <p:nvGrpSpPr>
          <p:cNvPr id="5" name="Group 45">
            <a:extLst>
              <a:ext uri="{FF2B5EF4-FFF2-40B4-BE49-F238E27FC236}">
                <a16:creationId xmlns:a16="http://schemas.microsoft.com/office/drawing/2014/main" id="{12ADADDD-12B0-49B6-A444-0EE1630F8D08}"/>
              </a:ext>
            </a:extLst>
          </p:cNvPr>
          <p:cNvGrpSpPr>
            <a:grpSpLocks/>
          </p:cNvGrpSpPr>
          <p:nvPr/>
        </p:nvGrpSpPr>
        <p:grpSpPr bwMode="auto">
          <a:xfrm>
            <a:off x="7659688" y="2995151"/>
            <a:ext cx="2170112" cy="3329448"/>
            <a:chOff x="3692" y="1129"/>
            <a:chExt cx="1367" cy="2709"/>
          </a:xfrm>
        </p:grpSpPr>
        <p:sp>
          <p:nvSpPr>
            <p:cNvPr id="53256" name="AutoShape 46">
              <a:extLst>
                <a:ext uri="{FF2B5EF4-FFF2-40B4-BE49-F238E27FC236}">
                  <a16:creationId xmlns:a16="http://schemas.microsoft.com/office/drawing/2014/main" id="{8CC84143-A7C4-484F-B576-93BE939BAF09}"/>
                </a:ext>
              </a:extLst>
            </p:cNvPr>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57" name="AutoShape 47">
              <a:extLst>
                <a:ext uri="{FF2B5EF4-FFF2-40B4-BE49-F238E27FC236}">
                  <a16:creationId xmlns:a16="http://schemas.microsoft.com/office/drawing/2014/main" id="{B0909962-8A94-464B-99D8-83054617EFAB}"/>
                </a:ext>
              </a:extLst>
            </p:cNvPr>
            <p:cNvSpPr>
              <a:spLocks noChangeArrowheads="1"/>
            </p:cNvSpPr>
            <p:nvPr/>
          </p:nvSpPr>
          <p:spPr bwMode="gray">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58" name="AutoShape 48">
              <a:extLst>
                <a:ext uri="{FF2B5EF4-FFF2-40B4-BE49-F238E27FC236}">
                  <a16:creationId xmlns:a16="http://schemas.microsoft.com/office/drawing/2014/main" id="{2C2C2367-4F4C-4C35-B087-7F9D85342F12}"/>
                </a:ext>
              </a:extLst>
            </p:cNvPr>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59" name="AutoShape 49">
              <a:extLst>
                <a:ext uri="{FF2B5EF4-FFF2-40B4-BE49-F238E27FC236}">
                  <a16:creationId xmlns:a16="http://schemas.microsoft.com/office/drawing/2014/main" id="{0B1F9C3A-ECCF-47F6-A062-D8672B8771BB}"/>
                </a:ext>
              </a:extLst>
            </p:cNvPr>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grpSp>
          <p:nvGrpSpPr>
            <p:cNvPr id="53260" name="Group 50">
              <a:extLst>
                <a:ext uri="{FF2B5EF4-FFF2-40B4-BE49-F238E27FC236}">
                  <a16:creationId xmlns:a16="http://schemas.microsoft.com/office/drawing/2014/main" id="{B1CE03DB-5011-413E-9D24-47F7CFE5BEB9}"/>
                </a:ext>
              </a:extLst>
            </p:cNvPr>
            <p:cNvGrpSpPr>
              <a:grpSpLocks/>
            </p:cNvGrpSpPr>
            <p:nvPr/>
          </p:nvGrpSpPr>
          <p:grpSpPr bwMode="auto">
            <a:xfrm>
              <a:off x="4165" y="1129"/>
              <a:ext cx="405" cy="740"/>
              <a:chOff x="1289" y="306"/>
              <a:chExt cx="668" cy="1220"/>
            </a:xfrm>
          </p:grpSpPr>
          <p:sp>
            <p:nvSpPr>
              <p:cNvPr id="53265" name="Oval 51">
                <a:extLst>
                  <a:ext uri="{FF2B5EF4-FFF2-40B4-BE49-F238E27FC236}">
                    <a16:creationId xmlns:a16="http://schemas.microsoft.com/office/drawing/2014/main" id="{1960F21E-7DAD-483E-B9AC-C9C774D1C10A}"/>
                  </a:ext>
                </a:extLst>
              </p:cNvPr>
              <p:cNvSpPr>
                <a:spLocks noChangeArrowheads="1"/>
              </p:cNvSpPr>
              <p:nvPr/>
            </p:nvSpPr>
            <p:spPr bwMode="gray">
              <a:xfrm>
                <a:off x="1289" y="306"/>
                <a:ext cx="668" cy="122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66" name="Oval 52">
                <a:extLst>
                  <a:ext uri="{FF2B5EF4-FFF2-40B4-BE49-F238E27FC236}">
                    <a16:creationId xmlns:a16="http://schemas.microsoft.com/office/drawing/2014/main" id="{EAA30F7E-3028-4895-A627-DE0687B76548}"/>
                  </a:ext>
                </a:extLst>
              </p:cNvPr>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67" name="Oval 53">
                <a:extLst>
                  <a:ext uri="{FF2B5EF4-FFF2-40B4-BE49-F238E27FC236}">
                    <a16:creationId xmlns:a16="http://schemas.microsoft.com/office/drawing/2014/main" id="{59C45758-15E3-4E30-BC37-1611CC92919A}"/>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68" name="Oval 54">
                <a:extLst>
                  <a:ext uri="{FF2B5EF4-FFF2-40B4-BE49-F238E27FC236}">
                    <a16:creationId xmlns:a16="http://schemas.microsoft.com/office/drawing/2014/main" id="{FF013DA4-C6DF-4E03-9130-70F3C16865A6}"/>
                  </a:ext>
                </a:extLst>
              </p:cNvPr>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69" name="Oval 55">
                <a:extLst>
                  <a:ext uri="{FF2B5EF4-FFF2-40B4-BE49-F238E27FC236}">
                    <a16:creationId xmlns:a16="http://schemas.microsoft.com/office/drawing/2014/main" id="{5CC71735-8DC2-45E8-BE2A-4D8A3580BD63}"/>
                  </a:ext>
                </a:extLst>
              </p:cNvPr>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grpSp>
        <p:sp>
          <p:nvSpPr>
            <p:cNvPr id="53261" name="Text Box 56">
              <a:extLst>
                <a:ext uri="{FF2B5EF4-FFF2-40B4-BE49-F238E27FC236}">
                  <a16:creationId xmlns:a16="http://schemas.microsoft.com/office/drawing/2014/main" id="{D0D4BAF5-1B21-4ACD-B1F2-82B4E7B35677}"/>
                </a:ext>
              </a:extLst>
            </p:cNvPr>
            <p:cNvSpPr txBox="1">
              <a:spLocks noChangeArrowheads="1"/>
            </p:cNvSpPr>
            <p:nvPr/>
          </p:nvSpPr>
          <p:spPr bwMode="gray">
            <a:xfrm>
              <a:off x="4251" y="1354"/>
              <a:ext cx="22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buClrTx/>
                <a:buSzTx/>
                <a:buFontTx/>
                <a:buNone/>
              </a:pPr>
              <a:r>
                <a:rPr lang="en-US" altLang="zh-CN" sz="2400" b="0">
                  <a:solidFill>
                    <a:srgbClr val="000000"/>
                  </a:solidFill>
                  <a:latin typeface="Arial" panose="020B0604020202020204" pitchFamily="34" charset="0"/>
                  <a:ea typeface="宋体" panose="02010600030101010101" pitchFamily="2" charset="-122"/>
                </a:rPr>
                <a:t>3</a:t>
              </a:r>
              <a:endParaRPr lang="en-US" altLang="zh-CN" sz="1800" b="0">
                <a:solidFill>
                  <a:schemeClr val="tx1"/>
                </a:solidFill>
                <a:latin typeface="Arial" panose="020B0604020202020204" pitchFamily="34" charset="0"/>
                <a:ea typeface="宋体" panose="02010600030101010101" pitchFamily="2" charset="-122"/>
              </a:endParaRPr>
            </a:p>
          </p:txBody>
        </p:sp>
        <p:sp>
          <p:nvSpPr>
            <p:cNvPr id="53262" name="Text Box 57">
              <a:extLst>
                <a:ext uri="{FF2B5EF4-FFF2-40B4-BE49-F238E27FC236}">
                  <a16:creationId xmlns:a16="http://schemas.microsoft.com/office/drawing/2014/main" id="{6C6A70FA-64CA-45E6-9871-CBA4A828CDC6}"/>
                </a:ext>
              </a:extLst>
            </p:cNvPr>
            <p:cNvSpPr txBox="1">
              <a:spLocks noChangeArrowheads="1"/>
            </p:cNvSpPr>
            <p:nvPr/>
          </p:nvSpPr>
          <p:spPr bwMode="gray">
            <a:xfrm>
              <a:off x="3744" y="1598"/>
              <a:ext cx="1296"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30000"/>
                </a:lnSpc>
                <a:spcBef>
                  <a:spcPct val="0"/>
                </a:spcBef>
                <a:buClrTx/>
                <a:buSzTx/>
                <a:buFontTx/>
                <a:buNone/>
              </a:pPr>
              <a:endParaRPr lang="zh-CN" altLang="en-US" sz="2400">
                <a:solidFill>
                  <a:schemeClr val="tx1"/>
                </a:solidFill>
                <a:latin typeface="Arial" panose="020B0604020202020204" pitchFamily="34" charset="0"/>
                <a:ea typeface="宋体" panose="02010600030101010101" pitchFamily="2" charset="-122"/>
              </a:endParaRPr>
            </a:p>
            <a:p>
              <a:pPr algn="ctr" eaLnBrk="1" hangingPunct="1">
                <a:lnSpc>
                  <a:spcPct val="100000"/>
                </a:lnSpc>
                <a:spcBef>
                  <a:spcPct val="0"/>
                </a:spcBef>
                <a:buClrTx/>
                <a:buSzTx/>
                <a:buFontTx/>
                <a:buNone/>
              </a:pPr>
              <a:r>
                <a:rPr lang="zh-CN" altLang="zh-CN">
                  <a:solidFill>
                    <a:schemeClr val="tx1"/>
                  </a:solidFill>
                  <a:latin typeface="幼圆" panose="02010509060101010101" pitchFamily="49" charset="-122"/>
                  <a:ea typeface="幼圆" panose="02010509060101010101" pitchFamily="49" charset="-122"/>
                </a:rPr>
                <a:t>函数接口</a:t>
              </a:r>
              <a:endParaRPr lang="zh-CN" altLang="en-US">
                <a:solidFill>
                  <a:schemeClr val="tx1"/>
                </a:solidFill>
                <a:latin typeface="幼圆" panose="02010509060101010101" pitchFamily="49" charset="-122"/>
                <a:ea typeface="幼圆" panose="02010509060101010101" pitchFamily="49" charset="-122"/>
              </a:endParaRPr>
            </a:p>
            <a:p>
              <a:pPr algn="ctr" eaLnBrk="1" hangingPunct="1">
                <a:lnSpc>
                  <a:spcPct val="100000"/>
                </a:lnSpc>
                <a:spcBef>
                  <a:spcPct val="0"/>
                </a:spcBef>
                <a:buClrTx/>
                <a:buSzTx/>
                <a:buFontTx/>
                <a:buNone/>
              </a:pPr>
              <a:r>
                <a:rPr lang="zh-CN" altLang="zh-CN">
                  <a:solidFill>
                    <a:schemeClr val="tx1"/>
                  </a:solidFill>
                  <a:latin typeface="幼圆" panose="02010509060101010101" pitchFamily="49" charset="-122"/>
                  <a:ea typeface="幼圆" panose="02010509060101010101" pitchFamily="49" charset="-122"/>
                </a:rPr>
                <a:t>定义</a:t>
              </a:r>
              <a:r>
                <a:rPr lang="zh-CN" altLang="en-US">
                  <a:solidFill>
                    <a:schemeClr val="tx1"/>
                  </a:solidFill>
                  <a:latin typeface="幼圆" panose="02010509060101010101" pitchFamily="49" charset="-122"/>
                  <a:ea typeface="幼圆" panose="02010509060101010101" pitchFamily="49" charset="-122"/>
                </a:rPr>
                <a:t>要</a:t>
              </a:r>
              <a:r>
                <a:rPr lang="zh-CN" altLang="zh-CN">
                  <a:solidFill>
                    <a:schemeClr val="tx1"/>
                  </a:solidFill>
                  <a:latin typeface="幼圆" panose="02010509060101010101" pitchFamily="49" charset="-122"/>
                  <a:ea typeface="幼圆" panose="02010509060101010101" pitchFamily="49" charset="-122"/>
                </a:rPr>
                <a:t>清楚</a:t>
              </a:r>
              <a:endParaRPr lang="en-US" altLang="zh-CN">
                <a:solidFill>
                  <a:schemeClr val="tx1"/>
                </a:solidFill>
                <a:latin typeface="幼圆" panose="02010509060101010101" pitchFamily="49" charset="-122"/>
                <a:ea typeface="幼圆" panose="02010509060101010101" pitchFamily="49" charset="-122"/>
              </a:endParaRPr>
            </a:p>
          </p:txBody>
        </p:sp>
        <p:sp>
          <p:nvSpPr>
            <p:cNvPr id="53263" name="AutoShape 58">
              <a:extLst>
                <a:ext uri="{FF2B5EF4-FFF2-40B4-BE49-F238E27FC236}">
                  <a16:creationId xmlns:a16="http://schemas.microsoft.com/office/drawing/2014/main" id="{00DD6109-802B-436D-BD61-E40C87001AB9}"/>
                </a:ext>
              </a:extLst>
            </p:cNvPr>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3264" name="AutoShape 59">
              <a:extLst>
                <a:ext uri="{FF2B5EF4-FFF2-40B4-BE49-F238E27FC236}">
                  <a16:creationId xmlns:a16="http://schemas.microsoft.com/office/drawing/2014/main" id="{29EFF7DB-0936-4E31-890D-9C2E399D593B}"/>
                </a:ext>
              </a:extLst>
            </p:cNvPr>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grpSp>
      <p:sp>
        <p:nvSpPr>
          <p:cNvPr id="36871" name="Text Box 50">
            <a:extLst>
              <a:ext uri="{FF2B5EF4-FFF2-40B4-BE49-F238E27FC236}">
                <a16:creationId xmlns:a16="http://schemas.microsoft.com/office/drawing/2014/main" id="{A25644A4-8688-437E-8AF3-B65E219DE09B}"/>
              </a:ext>
            </a:extLst>
          </p:cNvPr>
          <p:cNvSpPr txBox="1">
            <a:spLocks noChangeArrowheads="1"/>
          </p:cNvSpPr>
          <p:nvPr/>
        </p:nvSpPr>
        <p:spPr bwMode="auto">
          <a:xfrm>
            <a:off x="7162800" y="1657350"/>
            <a:ext cx="3200400" cy="1390650"/>
          </a:xfrm>
          <a:prstGeom prst="rect">
            <a:avLst/>
          </a:prstGeom>
          <a:noFill/>
          <a:ln w="57150" cmpd="thickThin">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lang="zh-CN" altLang="en-US" sz="2400">
                <a:solidFill>
                  <a:schemeClr val="tx1"/>
                </a:solidFill>
                <a:latin typeface="华文仿宋" panose="02010600040101010101" pitchFamily="2" charset="-122"/>
                <a:ea typeface="华文仿宋" panose="02010600040101010101" pitchFamily="2" charset="-122"/>
              </a:rPr>
              <a:t>入口参数有效性检查</a:t>
            </a:r>
          </a:p>
          <a:p>
            <a:pPr eaLnBrk="1" hangingPunct="1">
              <a:lnSpc>
                <a:spcPct val="80000"/>
              </a:lnSpc>
              <a:spcBef>
                <a:spcPct val="50000"/>
              </a:spcBef>
              <a:buClrTx/>
              <a:buSzTx/>
              <a:buFontTx/>
              <a:buNone/>
            </a:pPr>
            <a:r>
              <a:rPr lang="zh-CN" altLang="en-US" sz="2400">
                <a:solidFill>
                  <a:schemeClr val="tx1"/>
                </a:solidFill>
                <a:latin typeface="华文仿宋" panose="02010600040101010101" pitchFamily="2" charset="-122"/>
                <a:ea typeface="华文仿宋" panose="02010600040101010101" pitchFamily="2" charset="-122"/>
              </a:rPr>
              <a:t>敏感操作前的检查</a:t>
            </a:r>
          </a:p>
          <a:p>
            <a:pPr eaLnBrk="1" hangingPunct="1">
              <a:lnSpc>
                <a:spcPct val="80000"/>
              </a:lnSpc>
              <a:spcBef>
                <a:spcPct val="50000"/>
              </a:spcBef>
              <a:buClrTx/>
              <a:buSzTx/>
              <a:buFontTx/>
              <a:buNone/>
            </a:pPr>
            <a:r>
              <a:rPr lang="zh-CN" altLang="en-US" sz="2400">
                <a:solidFill>
                  <a:schemeClr val="tx1"/>
                </a:solidFill>
                <a:latin typeface="华文仿宋" panose="02010600040101010101" pitchFamily="2" charset="-122"/>
                <a:ea typeface="华文仿宋" panose="02010600040101010101" pitchFamily="2" charset="-122"/>
              </a:rPr>
              <a:t>调用成功与否的检查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36871"/>
                                        </p:tgtEl>
                                        <p:attrNameLst>
                                          <p:attrName>style.visibility</p:attrName>
                                        </p:attrNameLst>
                                      </p:cBhvr>
                                      <p:to>
                                        <p:strVal val="visible"/>
                                      </p:to>
                                    </p:set>
                                    <p:anim calcmode="lin" valueType="num">
                                      <p:cBhvr>
                                        <p:cTn id="25" dur="500" fill="hold"/>
                                        <p:tgtEl>
                                          <p:spTgt spid="36871"/>
                                        </p:tgtEl>
                                        <p:attrNameLst>
                                          <p:attrName>ppt_w</p:attrName>
                                        </p:attrNameLst>
                                      </p:cBhvr>
                                      <p:tavLst>
                                        <p:tav tm="0">
                                          <p:val>
                                            <p:fltVal val="0"/>
                                          </p:val>
                                        </p:tav>
                                        <p:tav tm="100000">
                                          <p:val>
                                            <p:strVal val="#ppt_w"/>
                                          </p:val>
                                        </p:tav>
                                      </p:tavLst>
                                    </p:anim>
                                    <p:anim calcmode="lin" valueType="num">
                                      <p:cBhvr>
                                        <p:cTn id="26" dur="500" fill="hold"/>
                                        <p:tgtEl>
                                          <p:spTgt spid="36871"/>
                                        </p:tgtEl>
                                        <p:attrNameLst>
                                          <p:attrName>ppt_h</p:attrName>
                                        </p:attrNameLst>
                                      </p:cBhvr>
                                      <p:tavLst>
                                        <p:tav tm="0">
                                          <p:val>
                                            <p:fltVal val="0"/>
                                          </p:val>
                                        </p:tav>
                                        <p:tav tm="100000">
                                          <p:val>
                                            <p:strVal val="#ppt_h"/>
                                          </p:val>
                                        </p:tav>
                                      </p:tavLst>
                                    </p:anim>
                                    <p:animEffect transition="in" filter="fade">
                                      <p:cBhvr>
                                        <p:cTn id="27"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7">
            <a:extLst>
              <a:ext uri="{FF2B5EF4-FFF2-40B4-BE49-F238E27FC236}">
                <a16:creationId xmlns:a16="http://schemas.microsoft.com/office/drawing/2014/main" id="{B656FA98-9415-4257-8B6C-08495A88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025" y="1557339"/>
            <a:ext cx="15128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7672" name="Rectangle 8">
            <a:extLst>
              <a:ext uri="{FF2B5EF4-FFF2-40B4-BE49-F238E27FC236}">
                <a16:creationId xmlns:a16="http://schemas.microsoft.com/office/drawing/2014/main" id="{D59ECBB2-D148-4BAE-8679-F75BB52E1023}"/>
              </a:ext>
            </a:extLst>
          </p:cNvPr>
          <p:cNvSpPr>
            <a:spLocks noChangeArrowheads="1"/>
          </p:cNvSpPr>
          <p:nvPr/>
        </p:nvSpPr>
        <p:spPr bwMode="auto">
          <a:xfrm>
            <a:off x="2205038" y="620714"/>
            <a:ext cx="7797800" cy="839787"/>
          </a:xfrm>
          <a:prstGeom prst="rect">
            <a:avLst/>
          </a:prstGeom>
          <a:noFill/>
          <a:ln w="9525">
            <a:noFill/>
            <a:miter lim="800000"/>
            <a:headEnd/>
            <a:tailEnd/>
          </a:ln>
          <a:effectLst/>
        </p:spPr>
        <p:txBody>
          <a:bodyPr lIns="92075" tIns="46037" rIns="92075" bIns="46037" anchor="ctr"/>
          <a:lstStyle/>
          <a:p>
            <a:pPr algn="ctr">
              <a:lnSpc>
                <a:spcPct val="85000"/>
              </a:lnSpc>
              <a:defRPr/>
            </a:pPr>
            <a:r>
              <a:rPr lang="en-US" altLang="zh-CN" sz="4000" b="1" i="1">
                <a:solidFill>
                  <a:srgbClr val="000066"/>
                </a:solidFill>
                <a:effectLst>
                  <a:outerShdw blurRad="38100" dist="38100" dir="2700000" algn="tl">
                    <a:srgbClr val="C0C0C0"/>
                  </a:outerShdw>
                </a:effectLst>
                <a:ea typeface="黑体" pitchFamily="2" charset="-122"/>
              </a:rPr>
              <a:t>【</a:t>
            </a:r>
            <a:r>
              <a:rPr lang="zh-CN" altLang="en-US" sz="4000" b="1" i="1">
                <a:solidFill>
                  <a:srgbClr val="000066"/>
                </a:solidFill>
                <a:effectLst>
                  <a:outerShdw blurRad="38100" dist="38100" dir="2700000" algn="tl">
                    <a:srgbClr val="C0C0C0"/>
                  </a:outerShdw>
                </a:effectLst>
                <a:ea typeface="黑体" pitchFamily="2" charset="-122"/>
              </a:rPr>
              <a:t>例</a:t>
            </a:r>
            <a:r>
              <a:rPr lang="en-US" altLang="zh-CN" sz="4000" b="1" i="1">
                <a:solidFill>
                  <a:srgbClr val="000066"/>
                </a:solidFill>
                <a:effectLst>
                  <a:outerShdw blurRad="38100" dist="38100" dir="2700000" algn="tl">
                    <a:srgbClr val="C0C0C0"/>
                  </a:outerShdw>
                </a:effectLst>
                <a:ea typeface="黑体" pitchFamily="2" charset="-122"/>
              </a:rPr>
              <a:t>】</a:t>
            </a:r>
            <a:r>
              <a:rPr lang="zh-CN" altLang="en-US" sz="4000" b="1" i="1">
                <a:solidFill>
                  <a:srgbClr val="000066"/>
                </a:solidFill>
                <a:effectLst>
                  <a:outerShdw blurRad="38100" dist="38100" dir="2700000" algn="tl">
                    <a:srgbClr val="C0C0C0"/>
                  </a:outerShdw>
                </a:effectLst>
                <a:ea typeface="黑体" pitchFamily="2" charset="-122"/>
              </a:rPr>
              <a:t>编写计算组合数的程序</a:t>
            </a:r>
          </a:p>
        </p:txBody>
      </p:sp>
      <p:pic>
        <p:nvPicPr>
          <p:cNvPr id="32772" name="Picture 10">
            <a:extLst>
              <a:ext uri="{FF2B5EF4-FFF2-40B4-BE49-F238E27FC236}">
                <a16:creationId xmlns:a16="http://schemas.microsoft.com/office/drawing/2014/main" id="{0AD0F27E-F029-416F-BD9C-0C052D596A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2349501"/>
            <a:ext cx="4643438" cy="3114675"/>
          </a:xfrm>
          <a:prstGeom prst="rect">
            <a:avLst/>
          </a:prstGeom>
          <a:noFill/>
          <a:ln w="57150" cmpd="thickThin">
            <a:solidFill>
              <a:srgbClr val="000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32773" name="Rectangle 8">
            <a:extLst>
              <a:ext uri="{FF2B5EF4-FFF2-40B4-BE49-F238E27FC236}">
                <a16:creationId xmlns:a16="http://schemas.microsoft.com/office/drawing/2014/main" id="{6A6EF625-3970-4828-BB9E-53CA32487C9A}"/>
              </a:ext>
            </a:extLst>
          </p:cNvPr>
          <p:cNvSpPr>
            <a:spLocks noChangeArrowheads="1"/>
          </p:cNvSpPr>
          <p:nvPr/>
        </p:nvSpPr>
        <p:spPr bwMode="auto">
          <a:xfrm>
            <a:off x="2386013" y="4759325"/>
            <a:ext cx="4195762" cy="304800"/>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497676" name="Rectangle 12">
            <a:extLst>
              <a:ext uri="{FF2B5EF4-FFF2-40B4-BE49-F238E27FC236}">
                <a16:creationId xmlns:a16="http://schemas.microsoft.com/office/drawing/2014/main" id="{6A9B59BB-A3D6-461D-986A-80917D0D7E3D}"/>
              </a:ext>
            </a:extLst>
          </p:cNvPr>
          <p:cNvSpPr>
            <a:spLocks noChangeArrowheads="1"/>
          </p:cNvSpPr>
          <p:nvPr/>
        </p:nvSpPr>
        <p:spPr bwMode="auto">
          <a:xfrm>
            <a:off x="1919288" y="1365250"/>
            <a:ext cx="8748712" cy="839788"/>
          </a:xfrm>
          <a:prstGeom prst="rect">
            <a:avLst/>
          </a:prstGeom>
          <a:noFill/>
          <a:ln w="9525">
            <a:noFill/>
            <a:miter lim="800000"/>
            <a:headEnd/>
            <a:tailEnd/>
          </a:ln>
          <a:effectLst/>
        </p:spPr>
        <p:txBody>
          <a:bodyPr lIns="92075" tIns="46037" rIns="92075" bIns="46037" anchor="ctr"/>
          <a:lstStyle/>
          <a:p>
            <a:pPr algn="ctr">
              <a:lnSpc>
                <a:spcPct val="85000"/>
              </a:lnSpc>
              <a:defRPr/>
            </a:pPr>
            <a:r>
              <a:rPr lang="zh-CN" altLang="en-US" sz="3200" b="1" i="1">
                <a:solidFill>
                  <a:srgbClr val="000066"/>
                </a:solidFill>
                <a:effectLst>
                  <a:outerShdw blurRad="38100" dist="38100" dir="2700000" algn="tl">
                    <a:srgbClr val="C0C0C0"/>
                  </a:outerShdw>
                </a:effectLst>
                <a:ea typeface="黑体" pitchFamily="2" charset="-122"/>
              </a:rPr>
              <a:t>函数复用</a:t>
            </a:r>
            <a:endParaRPr lang="en-US" altLang="zh-CN" sz="4400" b="1" i="1">
              <a:solidFill>
                <a:srgbClr val="000066"/>
              </a:solidFill>
              <a:effectLst>
                <a:outerShdw blurRad="38100" dist="38100" dir="2700000" algn="tl">
                  <a:srgbClr val="C0C0C0"/>
                </a:outerShdw>
              </a:effectLst>
              <a:ea typeface="黑体" pitchFamily="2" charset="-122"/>
            </a:endParaRPr>
          </a:p>
        </p:txBody>
      </p:sp>
      <p:pic>
        <p:nvPicPr>
          <p:cNvPr id="49159" name="Picture 13">
            <a:extLst>
              <a:ext uri="{FF2B5EF4-FFF2-40B4-BE49-F238E27FC236}">
                <a16:creationId xmlns:a16="http://schemas.microsoft.com/office/drawing/2014/main" id="{6BD599F9-865D-47AB-8BB6-F087E5CD6E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0" y="2924175"/>
            <a:ext cx="3563938" cy="1938338"/>
          </a:xfrm>
          <a:prstGeom prst="rect">
            <a:avLst/>
          </a:prstGeom>
          <a:noFill/>
          <a:ln w="57150" cmpd="thickThin">
            <a:solidFill>
              <a:srgbClr val="000080"/>
            </a:solidFill>
            <a:miter lim="800000"/>
            <a:headEnd/>
            <a:tailEnd/>
          </a:ln>
          <a:extLst>
            <a:ext uri="{909E8E84-426E-40DD-AFC4-6F175D3DCCD1}">
              <a14:hiddenFill xmlns:a14="http://schemas.microsoft.com/office/drawing/2010/main">
                <a:solidFill>
                  <a:srgbClr val="FFFFFF"/>
                </a:solidFill>
              </a14:hiddenFill>
            </a:ext>
          </a:extLst>
        </p:spPr>
      </p:pic>
      <p:pic>
        <p:nvPicPr>
          <p:cNvPr id="49160" name="Picture 14">
            <a:extLst>
              <a:ext uri="{FF2B5EF4-FFF2-40B4-BE49-F238E27FC236}">
                <a16:creationId xmlns:a16="http://schemas.microsoft.com/office/drawing/2014/main" id="{14A85D9A-131B-4531-AFCC-51A7471DD7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1" y="4919664"/>
            <a:ext cx="2805113"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500" fill="hold"/>
                                        <p:tgtEl>
                                          <p:spTgt spid="32772"/>
                                        </p:tgtEl>
                                        <p:attrNameLst>
                                          <p:attrName>ppt_w</p:attrName>
                                        </p:attrNameLst>
                                      </p:cBhvr>
                                      <p:tavLst>
                                        <p:tav tm="0">
                                          <p:val>
                                            <p:fltVal val="0"/>
                                          </p:val>
                                        </p:tav>
                                        <p:tav tm="100000">
                                          <p:val>
                                            <p:strVal val="#ppt_w"/>
                                          </p:val>
                                        </p:tav>
                                      </p:tavLst>
                                    </p:anim>
                                    <p:anim calcmode="lin" valueType="num">
                                      <p:cBhvr>
                                        <p:cTn id="8" dur="500" fill="hold"/>
                                        <p:tgtEl>
                                          <p:spTgt spid="32772"/>
                                        </p:tgtEl>
                                        <p:attrNameLst>
                                          <p:attrName>ppt_h</p:attrName>
                                        </p:attrNameLst>
                                      </p:cBhvr>
                                      <p:tavLst>
                                        <p:tav tm="0">
                                          <p:val>
                                            <p:fltVal val="0"/>
                                          </p:val>
                                        </p:tav>
                                        <p:tav tm="100000">
                                          <p:val>
                                            <p:strVal val="#ppt_h"/>
                                          </p:val>
                                        </p:tav>
                                      </p:tavLst>
                                    </p:anim>
                                    <p:animEffect transition="in" filter="fade">
                                      <p:cBhvr>
                                        <p:cTn id="9" dur="500"/>
                                        <p:tgtEl>
                                          <p:spTgt spid="32772"/>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32773"/>
                                        </p:tgtEl>
                                        <p:attrNameLst>
                                          <p:attrName>style.visibility</p:attrName>
                                        </p:attrNameLst>
                                      </p:cBhvr>
                                      <p:to>
                                        <p:strVal val="visible"/>
                                      </p:to>
                                    </p:set>
                                    <p:anim calcmode="lin" valueType="num">
                                      <p:cBhvr>
                                        <p:cTn id="13" dur="500" fill="hold"/>
                                        <p:tgtEl>
                                          <p:spTgt spid="32773"/>
                                        </p:tgtEl>
                                        <p:attrNameLst>
                                          <p:attrName>ppt_w</p:attrName>
                                        </p:attrNameLst>
                                      </p:cBhvr>
                                      <p:tavLst>
                                        <p:tav tm="0">
                                          <p:val>
                                            <p:fltVal val="0"/>
                                          </p:val>
                                        </p:tav>
                                        <p:tav tm="100000">
                                          <p:val>
                                            <p:strVal val="#ppt_w"/>
                                          </p:val>
                                        </p:tav>
                                      </p:tavLst>
                                    </p:anim>
                                    <p:anim calcmode="lin" valueType="num">
                                      <p:cBhvr>
                                        <p:cTn id="14" dur="500" fill="hold"/>
                                        <p:tgtEl>
                                          <p:spTgt spid="32773"/>
                                        </p:tgtEl>
                                        <p:attrNameLst>
                                          <p:attrName>ppt_h</p:attrName>
                                        </p:attrNameLst>
                                      </p:cBhvr>
                                      <p:tavLst>
                                        <p:tav tm="0">
                                          <p:val>
                                            <p:fltVal val="0"/>
                                          </p:val>
                                        </p:tav>
                                        <p:tav tm="100000">
                                          <p:val>
                                            <p:strVal val="#ppt_h"/>
                                          </p:val>
                                        </p:tav>
                                      </p:tavLst>
                                    </p:anim>
                                    <p:animEffect transition="in" filter="fade">
                                      <p:cBhvr>
                                        <p:cTn id="15"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48B2C0E3-EBD9-4A1E-9978-E5DEAAEA609B}"/>
              </a:ext>
            </a:extLst>
          </p:cNvPr>
          <p:cNvSpPr>
            <a:spLocks noChangeArrowheads="1"/>
          </p:cNvSpPr>
          <p:nvPr/>
        </p:nvSpPr>
        <p:spPr bwMode="auto">
          <a:xfrm>
            <a:off x="2259013" y="717550"/>
            <a:ext cx="7797800" cy="839788"/>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lnSpc>
                <a:spcPct val="85000"/>
              </a:lnSpc>
              <a:defRPr/>
            </a:pPr>
            <a:r>
              <a:rPr lang="zh-CN" altLang="en-US" sz="4400" b="1" i="1">
                <a:solidFill>
                  <a:srgbClr val="000066"/>
                </a:solidFill>
                <a:effectLst>
                  <a:outerShdw blurRad="38100" dist="38100" dir="2700000" algn="tl">
                    <a:srgbClr val="C0C0C0"/>
                  </a:outerShdw>
                </a:effectLst>
                <a:ea typeface="黑体" pitchFamily="2" charset="-122"/>
              </a:rPr>
              <a:t>函数的嵌套调用</a:t>
            </a:r>
          </a:p>
        </p:txBody>
      </p:sp>
      <p:sp>
        <p:nvSpPr>
          <p:cNvPr id="196611" name="Rectangle 3">
            <a:extLst>
              <a:ext uri="{FF2B5EF4-FFF2-40B4-BE49-F238E27FC236}">
                <a16:creationId xmlns:a16="http://schemas.microsoft.com/office/drawing/2014/main" id="{EC841F79-02C8-4FE3-A964-D15CC270A649}"/>
              </a:ext>
            </a:extLst>
          </p:cNvPr>
          <p:cNvSpPr>
            <a:spLocks noChangeArrowheads="1"/>
          </p:cNvSpPr>
          <p:nvPr/>
        </p:nvSpPr>
        <p:spPr bwMode="auto">
          <a:xfrm>
            <a:off x="2063751" y="1484313"/>
            <a:ext cx="8207375" cy="2305050"/>
          </a:xfrm>
          <a:prstGeom prst="rect">
            <a:avLst/>
          </a:prstGeom>
          <a:noFill/>
          <a:ln w="9525">
            <a:noFill/>
            <a:miter lim="800000"/>
            <a:headEnd/>
            <a:tailEnd/>
          </a:ln>
          <a:effectLst/>
        </p:spPr>
        <p:txBody>
          <a:bodyPr lIns="92075" tIns="46037" rIns="92075" bIns="46037"/>
          <a:lstStyle/>
          <a:p>
            <a:pPr marL="374650" indent="-374650">
              <a:lnSpc>
                <a:spcPct val="95000"/>
              </a:lnSpc>
              <a:spcBef>
                <a:spcPct val="20000"/>
              </a:spcBef>
              <a:buClr>
                <a:srgbClr val="FFCC66"/>
              </a:buClr>
              <a:buSzPct val="80000"/>
              <a:buFont typeface="Monotype Sorts" charset="2"/>
              <a:buChar char=""/>
              <a:defRPr/>
            </a:pPr>
            <a:r>
              <a:rPr lang="zh-CN" altLang="en-US" sz="2800" b="1" dirty="0">
                <a:solidFill>
                  <a:srgbClr val="000066"/>
                </a:solidFill>
                <a:effectLst>
                  <a:outerShdw blurRad="38100" dist="38100" dir="2700000" algn="tl">
                    <a:srgbClr val="C0C0C0"/>
                  </a:outerShdw>
                </a:effectLst>
                <a:latin typeface="华文仿宋" pitchFamily="2" charset="-122"/>
                <a:ea typeface="华文仿宋" pitchFamily="2" charset="-122"/>
              </a:rPr>
              <a:t>嵌套调用</a:t>
            </a:r>
          </a:p>
          <a:p>
            <a:pPr marL="850900" lvl="1" indent="-285750">
              <a:lnSpc>
                <a:spcPct val="95000"/>
              </a:lnSpc>
              <a:spcBef>
                <a:spcPct val="20000"/>
              </a:spcBef>
              <a:buClr>
                <a:srgbClr val="FFCC66"/>
              </a:buClr>
              <a:buSzPct val="115000"/>
              <a:buFontTx/>
              <a:buChar char="–"/>
              <a:defRPr/>
            </a:pPr>
            <a:r>
              <a:rPr lang="zh-CN" altLang="en-US" b="1" dirty="0">
                <a:solidFill>
                  <a:schemeClr val="hlink"/>
                </a:solidFill>
                <a:effectLst>
                  <a:outerShdw blurRad="38100" dist="38100" dir="2700000" algn="tl">
                    <a:srgbClr val="C0C0C0"/>
                  </a:outerShdw>
                </a:effectLst>
                <a:latin typeface="华文仿宋" pitchFamily="2" charset="-122"/>
                <a:ea typeface="华文仿宋" pitchFamily="2" charset="-122"/>
              </a:rPr>
              <a:t>在调用一个函数的过程中，又调用另一个函数</a:t>
            </a:r>
          </a:p>
          <a:p>
            <a:pPr marL="374650" indent="-374650">
              <a:lnSpc>
                <a:spcPct val="95000"/>
              </a:lnSpc>
              <a:spcBef>
                <a:spcPct val="20000"/>
              </a:spcBef>
              <a:buClr>
                <a:srgbClr val="FFCC66"/>
              </a:buClr>
              <a:buSzPct val="80000"/>
              <a:buFont typeface="Monotype Sorts" charset="2"/>
              <a:buChar char=""/>
              <a:defRPr/>
            </a:pPr>
            <a:r>
              <a:rPr lang="en-US" altLang="zh-CN" sz="2800" b="1" dirty="0">
                <a:solidFill>
                  <a:srgbClr val="000066"/>
                </a:solidFill>
                <a:effectLst>
                  <a:outerShdw blurRad="38100" dist="38100" dir="2700000" algn="tl">
                    <a:srgbClr val="C0C0C0"/>
                  </a:outerShdw>
                </a:effectLst>
                <a:latin typeface="华文仿宋" pitchFamily="2" charset="-122"/>
                <a:ea typeface="华文仿宋" pitchFamily="2" charset="-122"/>
              </a:rPr>
              <a:t>C</a:t>
            </a:r>
            <a:r>
              <a:rPr lang="zh-CN" altLang="en-US" sz="2800" b="1" dirty="0">
                <a:solidFill>
                  <a:srgbClr val="000066"/>
                </a:solidFill>
                <a:effectLst>
                  <a:outerShdw blurRad="38100" dist="38100" dir="2700000" algn="tl">
                    <a:srgbClr val="C0C0C0"/>
                  </a:outerShdw>
                </a:effectLst>
                <a:latin typeface="华文仿宋" pitchFamily="2" charset="-122"/>
                <a:ea typeface="华文仿宋" pitchFamily="2" charset="-122"/>
              </a:rPr>
              <a:t>语言规定函数不能嵌套定义，但可以嵌套调用</a:t>
            </a:r>
          </a:p>
          <a:p>
            <a:pPr marL="850900" lvl="1" indent="-285750">
              <a:lnSpc>
                <a:spcPct val="95000"/>
              </a:lnSpc>
              <a:spcBef>
                <a:spcPct val="20000"/>
              </a:spcBef>
              <a:buClr>
                <a:srgbClr val="FFCC66"/>
              </a:buClr>
              <a:buSzPct val="115000"/>
              <a:buFontTx/>
              <a:buChar char="–"/>
              <a:defRPr/>
            </a:pPr>
            <a:r>
              <a:rPr lang="zh-CN" altLang="en-US" b="1" dirty="0">
                <a:solidFill>
                  <a:schemeClr val="hlink"/>
                </a:solidFill>
                <a:effectLst>
                  <a:outerShdw blurRad="38100" dist="38100" dir="2700000" algn="tl">
                    <a:srgbClr val="C0C0C0"/>
                  </a:outerShdw>
                </a:effectLst>
                <a:latin typeface="华文仿宋" pitchFamily="2" charset="-122"/>
                <a:ea typeface="华文仿宋" pitchFamily="2" charset="-122"/>
              </a:rPr>
              <a:t>函数是相互平行的 </a:t>
            </a:r>
          </a:p>
        </p:txBody>
      </p:sp>
      <p:sp>
        <p:nvSpPr>
          <p:cNvPr id="594948" name="Text Box 4">
            <a:extLst>
              <a:ext uri="{FF2B5EF4-FFF2-40B4-BE49-F238E27FC236}">
                <a16:creationId xmlns:a16="http://schemas.microsoft.com/office/drawing/2014/main" id="{7B9097B7-12AC-4E06-9F2F-AF7DC971C913}"/>
              </a:ext>
            </a:extLst>
          </p:cNvPr>
          <p:cNvSpPr txBox="1">
            <a:spLocks noChangeArrowheads="1"/>
          </p:cNvSpPr>
          <p:nvPr/>
        </p:nvSpPr>
        <p:spPr bwMode="auto">
          <a:xfrm>
            <a:off x="3717925" y="3511550"/>
            <a:ext cx="129073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chemeClr val="tx1"/>
                </a:solidFill>
                <a:latin typeface="Courier New" panose="02070309020205020404" pitchFamily="49" charset="0"/>
                <a:ea typeface="宋体" panose="02010600030101010101" pitchFamily="2" charset="-122"/>
              </a:rPr>
              <a:t>main()</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a:t>
            </a:r>
          </a:p>
          <a:p>
            <a:pPr eaLnBrk="1" hangingPunct="1">
              <a:lnSpc>
                <a:spcPct val="100000"/>
              </a:lnSpc>
              <a:spcBef>
                <a:spcPct val="0"/>
              </a:spcBef>
              <a:buClrTx/>
              <a:buSzTx/>
              <a:buFontTx/>
              <a:buNone/>
            </a:pPr>
            <a:r>
              <a:rPr kumimoji="1" lang="en-US" altLang="zh-CN" sz="2400">
                <a:solidFill>
                  <a:schemeClr val="tx1"/>
                </a:solidFill>
                <a:latin typeface="Courier New" panose="02070309020205020404" pitchFamily="49" charset="0"/>
                <a:ea typeface="宋体" panose="02010600030101010101" pitchFamily="2" charset="-122"/>
              </a:rPr>
              <a:t>a();</a:t>
            </a:r>
          </a:p>
          <a:p>
            <a:pPr eaLnBrk="1" hangingPunct="1">
              <a:lnSpc>
                <a:spcPct val="100000"/>
              </a:lnSpc>
              <a:spcBef>
                <a:spcPct val="0"/>
              </a:spcBef>
              <a:buClrTx/>
              <a:buSzTx/>
              <a:buFontTx/>
              <a:buNone/>
            </a:pPr>
            <a:endParaRPr kumimoji="1" lang="en-US" altLang="zh-CN" sz="2400">
              <a:solidFill>
                <a:schemeClr val="tx1"/>
              </a:solidFill>
              <a:latin typeface="Courier New" panose="02070309020205020404" pitchFamily="49" charset="0"/>
              <a:ea typeface="宋体" panose="02010600030101010101" pitchFamily="2" charset="-122"/>
            </a:endParaRPr>
          </a:p>
          <a:p>
            <a:pPr eaLnBrk="1" hangingPunct="1">
              <a:lnSpc>
                <a:spcPct val="100000"/>
              </a:lnSpc>
              <a:spcBef>
                <a:spcPct val="0"/>
              </a:spcBef>
              <a:buClrTx/>
              <a:buSzTx/>
              <a:buFontTx/>
              <a:buNone/>
            </a:pPr>
            <a:endParaRPr kumimoji="1" lang="en-US" altLang="zh-CN" sz="2400">
              <a:solidFill>
                <a:schemeClr val="tx1"/>
              </a:solidFill>
              <a:ea typeface="宋体" panose="02010600030101010101" pitchFamily="2" charset="-122"/>
            </a:endParaRP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a:t>
            </a:r>
          </a:p>
        </p:txBody>
      </p:sp>
      <p:sp>
        <p:nvSpPr>
          <p:cNvPr id="594949" name="Line 5">
            <a:extLst>
              <a:ext uri="{FF2B5EF4-FFF2-40B4-BE49-F238E27FC236}">
                <a16:creationId xmlns:a16="http://schemas.microsoft.com/office/drawing/2014/main" id="{713A78AD-2678-4EDE-B353-087C8FBE6FD1}"/>
              </a:ext>
            </a:extLst>
          </p:cNvPr>
          <p:cNvSpPr>
            <a:spLocks noChangeShapeType="1"/>
          </p:cNvSpPr>
          <p:nvPr/>
        </p:nvSpPr>
        <p:spPr bwMode="auto">
          <a:xfrm flipV="1">
            <a:off x="4419600" y="3751263"/>
            <a:ext cx="1295400" cy="1295400"/>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94950" name="Text Box 6">
            <a:extLst>
              <a:ext uri="{FF2B5EF4-FFF2-40B4-BE49-F238E27FC236}">
                <a16:creationId xmlns:a16="http://schemas.microsoft.com/office/drawing/2014/main" id="{E7CE0605-A355-44A2-A5BA-430A71D55E81}"/>
              </a:ext>
            </a:extLst>
          </p:cNvPr>
          <p:cNvSpPr txBox="1">
            <a:spLocks noChangeArrowheads="1"/>
          </p:cNvSpPr>
          <p:nvPr/>
        </p:nvSpPr>
        <p:spPr bwMode="auto">
          <a:xfrm>
            <a:off x="5699125" y="3508375"/>
            <a:ext cx="147508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chemeClr val="tx1"/>
                </a:solidFill>
                <a:latin typeface="Courier New" panose="02070309020205020404" pitchFamily="49" charset="0"/>
                <a:ea typeface="宋体" panose="02010600030101010101" pitchFamily="2" charset="-122"/>
              </a:rPr>
              <a:t>a</a:t>
            </a:r>
            <a:r>
              <a:rPr kumimoji="1" lang="en-US" altLang="zh-CN" sz="2400">
                <a:solidFill>
                  <a:schemeClr val="tx1"/>
                </a:solidFill>
                <a:ea typeface="宋体" panose="02010600030101010101" pitchFamily="2" charset="-122"/>
              </a:rPr>
              <a:t> </a:t>
            </a:r>
            <a:r>
              <a:rPr kumimoji="1" lang="zh-CN" altLang="zh-CN" sz="2400">
                <a:solidFill>
                  <a:schemeClr val="tx1"/>
                </a:solidFill>
              </a:rPr>
              <a:t>函数</a:t>
            </a:r>
          </a:p>
          <a:p>
            <a:pPr eaLnBrk="1" hangingPunct="1">
              <a:lnSpc>
                <a:spcPct val="100000"/>
              </a:lnSpc>
              <a:spcBef>
                <a:spcPct val="0"/>
              </a:spcBef>
              <a:buClrTx/>
              <a:buSzTx/>
              <a:buFontTx/>
              <a:buNone/>
            </a:pPr>
            <a:r>
              <a:rPr kumimoji="1" lang="zh-CN" altLang="zh-CN" sz="2400">
                <a:solidFill>
                  <a:schemeClr val="tx1"/>
                </a:solidFill>
                <a:ea typeface="宋体" panose="02010600030101010101" pitchFamily="2" charset="-122"/>
              </a:rPr>
              <a:t>{</a:t>
            </a:r>
          </a:p>
          <a:p>
            <a:pPr eaLnBrk="1" hangingPunct="1">
              <a:lnSpc>
                <a:spcPct val="100000"/>
              </a:lnSpc>
              <a:spcBef>
                <a:spcPct val="0"/>
              </a:spcBef>
              <a:buClrTx/>
              <a:buSzTx/>
              <a:buFontTx/>
              <a:buNone/>
            </a:pPr>
            <a:endParaRPr kumimoji="1" lang="zh-CN" altLang="zh-CN" sz="2400">
              <a:solidFill>
                <a:schemeClr val="tx1"/>
              </a:solidFill>
              <a:ea typeface="宋体" panose="02010600030101010101" pitchFamily="2" charset="-122"/>
            </a:endParaRPr>
          </a:p>
          <a:p>
            <a:pPr eaLnBrk="1" hangingPunct="1">
              <a:lnSpc>
                <a:spcPct val="100000"/>
              </a:lnSpc>
              <a:spcBef>
                <a:spcPct val="0"/>
              </a:spcBef>
              <a:buClrTx/>
              <a:buSzTx/>
              <a:buFontTx/>
              <a:buNone/>
            </a:pPr>
            <a:r>
              <a:rPr kumimoji="1" lang="en-US" altLang="zh-CN" sz="2400">
                <a:solidFill>
                  <a:schemeClr val="tx1"/>
                </a:solidFill>
                <a:latin typeface="Courier New" panose="02070309020205020404" pitchFamily="49" charset="0"/>
                <a:ea typeface="宋体" panose="02010600030101010101" pitchFamily="2" charset="-122"/>
              </a:rPr>
              <a:t>b();</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a:t>
            </a:r>
          </a:p>
          <a:p>
            <a:pPr eaLnBrk="1" hangingPunct="1">
              <a:lnSpc>
                <a:spcPct val="100000"/>
              </a:lnSpc>
              <a:spcBef>
                <a:spcPct val="0"/>
              </a:spcBef>
              <a:buClrTx/>
              <a:buSzTx/>
              <a:buFontTx/>
              <a:buNone/>
            </a:pPr>
            <a:endParaRPr kumimoji="1" lang="en-US" altLang="zh-CN" sz="2400">
              <a:solidFill>
                <a:schemeClr val="tx1"/>
              </a:solidFill>
              <a:ea typeface="宋体" panose="02010600030101010101" pitchFamily="2" charset="-122"/>
            </a:endParaRPr>
          </a:p>
          <a:p>
            <a:pPr eaLnBrk="1" hangingPunct="1">
              <a:lnSpc>
                <a:spcPct val="100000"/>
              </a:lnSpc>
              <a:spcBef>
                <a:spcPct val="0"/>
              </a:spcBef>
              <a:buClrTx/>
              <a:buSzTx/>
              <a:buFontTx/>
              <a:buNone/>
            </a:pPr>
            <a:r>
              <a:rPr kumimoji="1" lang="en-US" altLang="zh-CN" sz="2400">
                <a:solidFill>
                  <a:schemeClr val="tx1"/>
                </a:solidFill>
                <a:latin typeface="Courier New" panose="02070309020205020404" pitchFamily="49" charset="0"/>
                <a:ea typeface="宋体" panose="02010600030101010101" pitchFamily="2" charset="-122"/>
              </a:rPr>
              <a:t>return;</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a:t>
            </a:r>
          </a:p>
        </p:txBody>
      </p:sp>
      <p:sp>
        <p:nvSpPr>
          <p:cNvPr id="594951" name="Line 7">
            <a:extLst>
              <a:ext uri="{FF2B5EF4-FFF2-40B4-BE49-F238E27FC236}">
                <a16:creationId xmlns:a16="http://schemas.microsoft.com/office/drawing/2014/main" id="{967C14F0-28BF-486D-9F5D-E97241AD3817}"/>
              </a:ext>
            </a:extLst>
          </p:cNvPr>
          <p:cNvSpPr>
            <a:spLocks noChangeShapeType="1"/>
          </p:cNvSpPr>
          <p:nvPr/>
        </p:nvSpPr>
        <p:spPr bwMode="auto">
          <a:xfrm>
            <a:off x="6172200" y="3979863"/>
            <a:ext cx="0" cy="762000"/>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94952" name="Line 8">
            <a:extLst>
              <a:ext uri="{FF2B5EF4-FFF2-40B4-BE49-F238E27FC236}">
                <a16:creationId xmlns:a16="http://schemas.microsoft.com/office/drawing/2014/main" id="{E7AAE8FF-C346-4F10-8540-E74CA6EA2BF5}"/>
              </a:ext>
            </a:extLst>
          </p:cNvPr>
          <p:cNvSpPr>
            <a:spLocks noChangeShapeType="1"/>
          </p:cNvSpPr>
          <p:nvPr/>
        </p:nvSpPr>
        <p:spPr bwMode="auto">
          <a:xfrm flipV="1">
            <a:off x="6248400" y="3903663"/>
            <a:ext cx="914400" cy="914400"/>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94953" name="Text Box 9">
            <a:extLst>
              <a:ext uri="{FF2B5EF4-FFF2-40B4-BE49-F238E27FC236}">
                <a16:creationId xmlns:a16="http://schemas.microsoft.com/office/drawing/2014/main" id="{503678F2-765D-4E0A-A2F7-390A2F2622A1}"/>
              </a:ext>
            </a:extLst>
          </p:cNvPr>
          <p:cNvSpPr txBox="1">
            <a:spLocks noChangeArrowheads="1"/>
          </p:cNvSpPr>
          <p:nvPr/>
        </p:nvSpPr>
        <p:spPr bwMode="auto">
          <a:xfrm>
            <a:off x="7297738" y="3497263"/>
            <a:ext cx="147508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chemeClr val="tx1"/>
                </a:solidFill>
                <a:latin typeface="Courier New" panose="02070309020205020404" pitchFamily="49" charset="0"/>
                <a:ea typeface="宋体" panose="02010600030101010101" pitchFamily="2" charset="-122"/>
              </a:rPr>
              <a:t>b</a:t>
            </a:r>
            <a:r>
              <a:rPr kumimoji="1" lang="zh-CN" altLang="en-US" sz="2400">
                <a:solidFill>
                  <a:schemeClr val="tx1"/>
                </a:solidFill>
              </a:rPr>
              <a:t>函数</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a:t>
            </a:r>
          </a:p>
          <a:p>
            <a:pPr eaLnBrk="1" hangingPunct="1">
              <a:lnSpc>
                <a:spcPct val="100000"/>
              </a:lnSpc>
              <a:spcBef>
                <a:spcPct val="0"/>
              </a:spcBef>
              <a:buClrTx/>
              <a:buSzTx/>
              <a:buFontTx/>
              <a:buNone/>
            </a:pPr>
            <a:endParaRPr kumimoji="1" lang="en-US" altLang="zh-CN" sz="2400">
              <a:solidFill>
                <a:schemeClr val="tx1"/>
              </a:solidFill>
              <a:ea typeface="宋体" panose="02010600030101010101" pitchFamily="2" charset="-122"/>
            </a:endParaRP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a:t>
            </a:r>
          </a:p>
          <a:p>
            <a:pPr eaLnBrk="1" hangingPunct="1">
              <a:lnSpc>
                <a:spcPct val="100000"/>
              </a:lnSpc>
              <a:spcBef>
                <a:spcPct val="0"/>
              </a:spcBef>
              <a:buClrTx/>
              <a:buSzTx/>
              <a:buFontTx/>
              <a:buNone/>
            </a:pPr>
            <a:endParaRPr kumimoji="1" lang="en-US" altLang="zh-CN" sz="2400">
              <a:solidFill>
                <a:schemeClr val="tx1"/>
              </a:solidFill>
              <a:ea typeface="宋体" panose="02010600030101010101" pitchFamily="2" charset="-122"/>
            </a:endParaRPr>
          </a:p>
          <a:p>
            <a:pPr eaLnBrk="1" hangingPunct="1">
              <a:lnSpc>
                <a:spcPct val="100000"/>
              </a:lnSpc>
              <a:spcBef>
                <a:spcPct val="0"/>
              </a:spcBef>
              <a:buClrTx/>
              <a:buSzTx/>
              <a:buFontTx/>
              <a:buNone/>
            </a:pPr>
            <a:r>
              <a:rPr kumimoji="1" lang="en-US" altLang="zh-CN" sz="2400">
                <a:solidFill>
                  <a:schemeClr val="tx1"/>
                </a:solidFill>
                <a:latin typeface="Courier New" panose="02070309020205020404" pitchFamily="49" charset="0"/>
                <a:ea typeface="宋体" panose="02010600030101010101" pitchFamily="2" charset="-122"/>
              </a:rPr>
              <a:t>return;</a:t>
            </a:r>
          </a:p>
          <a:p>
            <a:pPr eaLnBrk="1" hangingPunct="1">
              <a:lnSpc>
                <a:spcPct val="100000"/>
              </a:lnSpc>
              <a:spcBef>
                <a:spcPct val="0"/>
              </a:spcBef>
              <a:buClrTx/>
              <a:buSzTx/>
              <a:buFontTx/>
              <a:buNone/>
            </a:pPr>
            <a:r>
              <a:rPr kumimoji="1" lang="en-US" altLang="zh-CN" sz="2400">
                <a:solidFill>
                  <a:schemeClr val="tx1"/>
                </a:solidFill>
                <a:ea typeface="宋体" panose="02010600030101010101" pitchFamily="2" charset="-122"/>
              </a:rPr>
              <a:t>}</a:t>
            </a:r>
          </a:p>
        </p:txBody>
      </p:sp>
      <p:sp>
        <p:nvSpPr>
          <p:cNvPr id="594954" name="Line 10">
            <a:extLst>
              <a:ext uri="{FF2B5EF4-FFF2-40B4-BE49-F238E27FC236}">
                <a16:creationId xmlns:a16="http://schemas.microsoft.com/office/drawing/2014/main" id="{427C21CA-3E96-4C12-9A70-9926DC7D0EEC}"/>
              </a:ext>
            </a:extLst>
          </p:cNvPr>
          <p:cNvSpPr>
            <a:spLocks noChangeShapeType="1"/>
          </p:cNvSpPr>
          <p:nvPr/>
        </p:nvSpPr>
        <p:spPr bwMode="auto">
          <a:xfrm>
            <a:off x="7696200" y="3937000"/>
            <a:ext cx="0" cy="1752600"/>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94955" name="Line 11">
            <a:extLst>
              <a:ext uri="{FF2B5EF4-FFF2-40B4-BE49-F238E27FC236}">
                <a16:creationId xmlns:a16="http://schemas.microsoft.com/office/drawing/2014/main" id="{F756BDE9-282A-4022-A9D1-DFB2F4A3D7EF}"/>
              </a:ext>
            </a:extLst>
          </p:cNvPr>
          <p:cNvSpPr>
            <a:spLocks noChangeShapeType="1"/>
          </p:cNvSpPr>
          <p:nvPr/>
        </p:nvSpPr>
        <p:spPr bwMode="auto">
          <a:xfrm flipH="1" flipV="1">
            <a:off x="6172200" y="4894263"/>
            <a:ext cx="1219200" cy="881062"/>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94956" name="Text Box 12">
            <a:extLst>
              <a:ext uri="{FF2B5EF4-FFF2-40B4-BE49-F238E27FC236}">
                <a16:creationId xmlns:a16="http://schemas.microsoft.com/office/drawing/2014/main" id="{1213E9BD-AE52-4017-AD0F-54A9DF7365B3}"/>
              </a:ext>
            </a:extLst>
          </p:cNvPr>
          <p:cNvSpPr txBox="1">
            <a:spLocks noChangeArrowheads="1"/>
          </p:cNvSpPr>
          <p:nvPr/>
        </p:nvSpPr>
        <p:spPr bwMode="auto">
          <a:xfrm>
            <a:off x="4632326" y="41529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rgbClr val="008000"/>
                </a:solidFill>
                <a:ea typeface="宋体" panose="02010600030101010101" pitchFamily="2" charset="-122"/>
              </a:rPr>
              <a:t>①</a:t>
            </a:r>
          </a:p>
        </p:txBody>
      </p:sp>
      <p:sp>
        <p:nvSpPr>
          <p:cNvPr id="594957" name="Text Box 13">
            <a:extLst>
              <a:ext uri="{FF2B5EF4-FFF2-40B4-BE49-F238E27FC236}">
                <a16:creationId xmlns:a16="http://schemas.microsoft.com/office/drawing/2014/main" id="{30DE2975-9DD3-41A2-9A62-F58B35D8BA0D}"/>
              </a:ext>
            </a:extLst>
          </p:cNvPr>
          <p:cNvSpPr txBox="1">
            <a:spLocks noChangeArrowheads="1"/>
          </p:cNvSpPr>
          <p:nvPr/>
        </p:nvSpPr>
        <p:spPr bwMode="auto">
          <a:xfrm>
            <a:off x="6477001" y="37512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rgbClr val="008000"/>
                </a:solidFill>
                <a:ea typeface="宋体" panose="02010600030101010101" pitchFamily="2" charset="-122"/>
              </a:rPr>
              <a:t>③</a:t>
            </a:r>
          </a:p>
        </p:txBody>
      </p:sp>
      <p:sp>
        <p:nvSpPr>
          <p:cNvPr id="594958" name="Text Box 14">
            <a:extLst>
              <a:ext uri="{FF2B5EF4-FFF2-40B4-BE49-F238E27FC236}">
                <a16:creationId xmlns:a16="http://schemas.microsoft.com/office/drawing/2014/main" id="{25958C39-04E3-4B2E-9295-98CAA1601C36}"/>
              </a:ext>
            </a:extLst>
          </p:cNvPr>
          <p:cNvSpPr txBox="1">
            <a:spLocks noChangeArrowheads="1"/>
          </p:cNvSpPr>
          <p:nvPr/>
        </p:nvSpPr>
        <p:spPr bwMode="auto">
          <a:xfrm>
            <a:off x="7696201" y="43608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rgbClr val="008000"/>
                </a:solidFill>
                <a:ea typeface="宋体" panose="02010600030101010101" pitchFamily="2" charset="-122"/>
              </a:rPr>
              <a:t>④</a:t>
            </a:r>
          </a:p>
        </p:txBody>
      </p:sp>
      <p:sp>
        <p:nvSpPr>
          <p:cNvPr id="594959" name="Text Box 15">
            <a:extLst>
              <a:ext uri="{FF2B5EF4-FFF2-40B4-BE49-F238E27FC236}">
                <a16:creationId xmlns:a16="http://schemas.microsoft.com/office/drawing/2014/main" id="{96F9C630-24F8-4A82-B303-DFECC215C5F1}"/>
              </a:ext>
            </a:extLst>
          </p:cNvPr>
          <p:cNvSpPr txBox="1">
            <a:spLocks noChangeArrowheads="1"/>
          </p:cNvSpPr>
          <p:nvPr/>
        </p:nvSpPr>
        <p:spPr bwMode="auto">
          <a:xfrm>
            <a:off x="6384926" y="53721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rgbClr val="008000"/>
                </a:solidFill>
                <a:ea typeface="宋体" panose="02010600030101010101" pitchFamily="2" charset="-122"/>
              </a:rPr>
              <a:t>⑤</a:t>
            </a:r>
          </a:p>
        </p:txBody>
      </p:sp>
      <p:sp>
        <p:nvSpPr>
          <p:cNvPr id="594960" name="Line 16">
            <a:extLst>
              <a:ext uri="{FF2B5EF4-FFF2-40B4-BE49-F238E27FC236}">
                <a16:creationId xmlns:a16="http://schemas.microsoft.com/office/drawing/2014/main" id="{7A9578CF-F011-4298-AA65-62B189BC4079}"/>
              </a:ext>
            </a:extLst>
          </p:cNvPr>
          <p:cNvSpPr>
            <a:spLocks noChangeShapeType="1"/>
          </p:cNvSpPr>
          <p:nvPr/>
        </p:nvSpPr>
        <p:spPr bwMode="auto">
          <a:xfrm>
            <a:off x="6096000" y="4970463"/>
            <a:ext cx="0" cy="914400"/>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94961" name="Text Box 17">
            <a:extLst>
              <a:ext uri="{FF2B5EF4-FFF2-40B4-BE49-F238E27FC236}">
                <a16:creationId xmlns:a16="http://schemas.microsoft.com/office/drawing/2014/main" id="{1F76BAD3-2208-495D-A2B7-D2FD06EB861B}"/>
              </a:ext>
            </a:extLst>
          </p:cNvPr>
          <p:cNvSpPr txBox="1">
            <a:spLocks noChangeArrowheads="1"/>
          </p:cNvSpPr>
          <p:nvPr/>
        </p:nvSpPr>
        <p:spPr bwMode="auto">
          <a:xfrm>
            <a:off x="5638801" y="51990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rgbClr val="008000"/>
                </a:solidFill>
                <a:ea typeface="宋体" panose="02010600030101010101" pitchFamily="2" charset="-122"/>
              </a:rPr>
              <a:t>⑥</a:t>
            </a:r>
          </a:p>
        </p:txBody>
      </p:sp>
      <p:sp>
        <p:nvSpPr>
          <p:cNvPr id="594962" name="Line 18">
            <a:extLst>
              <a:ext uri="{FF2B5EF4-FFF2-40B4-BE49-F238E27FC236}">
                <a16:creationId xmlns:a16="http://schemas.microsoft.com/office/drawing/2014/main" id="{612C93C2-E55A-4064-BC8A-668190A1C1B0}"/>
              </a:ext>
            </a:extLst>
          </p:cNvPr>
          <p:cNvSpPr>
            <a:spLocks noChangeShapeType="1"/>
          </p:cNvSpPr>
          <p:nvPr/>
        </p:nvSpPr>
        <p:spPr bwMode="auto">
          <a:xfrm flipH="1" flipV="1">
            <a:off x="4343400" y="5199063"/>
            <a:ext cx="1447800" cy="838200"/>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94963" name="Text Box 19">
            <a:extLst>
              <a:ext uri="{FF2B5EF4-FFF2-40B4-BE49-F238E27FC236}">
                <a16:creationId xmlns:a16="http://schemas.microsoft.com/office/drawing/2014/main" id="{29009693-F8CB-4C82-9B38-CF6632BAF555}"/>
              </a:ext>
            </a:extLst>
          </p:cNvPr>
          <p:cNvSpPr txBox="1">
            <a:spLocks noChangeArrowheads="1"/>
          </p:cNvSpPr>
          <p:nvPr/>
        </p:nvSpPr>
        <p:spPr bwMode="auto">
          <a:xfrm>
            <a:off x="4479926" y="53721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en-US" altLang="zh-CN" sz="2400">
                <a:solidFill>
                  <a:srgbClr val="008000"/>
                </a:solidFill>
                <a:ea typeface="宋体" panose="02010600030101010101" pitchFamily="2" charset="-122"/>
              </a:rPr>
              <a:t>⑦</a:t>
            </a:r>
          </a:p>
        </p:txBody>
      </p:sp>
      <p:sp>
        <p:nvSpPr>
          <p:cNvPr id="594964" name="Rectangle 20">
            <a:extLst>
              <a:ext uri="{FF2B5EF4-FFF2-40B4-BE49-F238E27FC236}">
                <a16:creationId xmlns:a16="http://schemas.microsoft.com/office/drawing/2014/main" id="{F9FEA351-188B-438C-90DD-9B5FD71B7CA7}"/>
              </a:ext>
            </a:extLst>
          </p:cNvPr>
          <p:cNvSpPr>
            <a:spLocks noChangeArrowheads="1"/>
          </p:cNvSpPr>
          <p:nvPr/>
        </p:nvSpPr>
        <p:spPr bwMode="auto">
          <a:xfrm>
            <a:off x="5603876" y="42084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r>
              <a:rPr kumimoji="1" lang="zh-CN" altLang="zh-CN" sz="2400">
                <a:solidFill>
                  <a:srgbClr val="008000"/>
                </a:solidFill>
                <a:ea typeface="宋体" panose="02010600030101010101" pitchFamily="2" charset="-122"/>
              </a:rPr>
              <a:t>②</a:t>
            </a:r>
            <a:endParaRPr kumimoji="1" lang="en-US" altLang="zh-CN" sz="2400">
              <a:solidFill>
                <a:srgbClr val="008000"/>
              </a:solidFill>
              <a:ea typeface="宋体" panose="02010600030101010101" pitchFamily="2" charset="-122"/>
            </a:endParaRPr>
          </a:p>
        </p:txBody>
      </p:sp>
      <p:sp>
        <p:nvSpPr>
          <p:cNvPr id="594965" name="Line 21">
            <a:extLst>
              <a:ext uri="{FF2B5EF4-FFF2-40B4-BE49-F238E27FC236}">
                <a16:creationId xmlns:a16="http://schemas.microsoft.com/office/drawing/2014/main" id="{EE57C894-0DF0-4F0B-B5CC-667D10DD7D21}"/>
              </a:ext>
            </a:extLst>
          </p:cNvPr>
          <p:cNvSpPr>
            <a:spLocks noChangeShapeType="1"/>
          </p:cNvSpPr>
          <p:nvPr/>
        </p:nvSpPr>
        <p:spPr bwMode="auto">
          <a:xfrm flipH="1">
            <a:off x="4295775" y="4048125"/>
            <a:ext cx="0" cy="935038"/>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94966" name="Line 22">
            <a:extLst>
              <a:ext uri="{FF2B5EF4-FFF2-40B4-BE49-F238E27FC236}">
                <a16:creationId xmlns:a16="http://schemas.microsoft.com/office/drawing/2014/main" id="{890D1CBD-F800-4435-8F6A-CCA042764E9A}"/>
              </a:ext>
            </a:extLst>
          </p:cNvPr>
          <p:cNvSpPr>
            <a:spLocks noChangeShapeType="1"/>
          </p:cNvSpPr>
          <p:nvPr/>
        </p:nvSpPr>
        <p:spPr bwMode="auto">
          <a:xfrm flipH="1">
            <a:off x="4295775" y="5416550"/>
            <a:ext cx="0" cy="935038"/>
          </a:xfrm>
          <a:prstGeom prst="line">
            <a:avLst/>
          </a:prstGeom>
          <a:noFill/>
          <a:ln w="57150">
            <a:solidFill>
              <a:schemeClr val="accent2"/>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up)">
                                      <p:cBhvr>
                                        <p:cTn id="7" dur="500"/>
                                        <p:tgtEl>
                                          <p:spTgt spid="59494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950"/>
                                        </p:tgtEl>
                                        <p:attrNameLst>
                                          <p:attrName>style.visibility</p:attrName>
                                        </p:attrNameLst>
                                      </p:cBhvr>
                                      <p:to>
                                        <p:strVal val="visible"/>
                                      </p:to>
                                    </p:set>
                                    <p:animEffect transition="in" filter="wipe(up)">
                                      <p:cBhvr>
                                        <p:cTn id="11" dur="500"/>
                                        <p:tgtEl>
                                          <p:spTgt spid="59495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94953"/>
                                        </p:tgtEl>
                                        <p:attrNameLst>
                                          <p:attrName>style.visibility</p:attrName>
                                        </p:attrNameLst>
                                      </p:cBhvr>
                                      <p:to>
                                        <p:strVal val="visible"/>
                                      </p:to>
                                    </p:set>
                                    <p:animEffect transition="in" filter="wipe(up)">
                                      <p:cBhvr>
                                        <p:cTn id="15" dur="500"/>
                                        <p:tgtEl>
                                          <p:spTgt spid="5949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594965"/>
                                        </p:tgtEl>
                                        <p:attrNameLst>
                                          <p:attrName>style.visibility</p:attrName>
                                        </p:attrNameLst>
                                      </p:cBhvr>
                                      <p:to>
                                        <p:strVal val="visible"/>
                                      </p:to>
                                    </p:set>
                                    <p:animEffect transition="in" filter="wipe(up)">
                                      <p:cBhvr>
                                        <p:cTn id="20" dur="500"/>
                                        <p:tgtEl>
                                          <p:spTgt spid="5949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94956"/>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594949"/>
                                        </p:tgtEl>
                                        <p:attrNameLst>
                                          <p:attrName>style.visibility</p:attrName>
                                        </p:attrNameLst>
                                      </p:cBhvr>
                                      <p:to>
                                        <p:strVal val="visible"/>
                                      </p:to>
                                    </p:set>
                                    <p:animEffect transition="in" filter="wipe(left)">
                                      <p:cBhvr>
                                        <p:cTn id="28" dur="500"/>
                                        <p:tgtEl>
                                          <p:spTgt spid="5949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94964"/>
                                        </p:tgtEl>
                                        <p:attrNameLst>
                                          <p:attrName>style.visibility</p:attrName>
                                        </p:attrNameLst>
                                      </p:cBhvr>
                                      <p:to>
                                        <p:strVal val="visible"/>
                                      </p:to>
                                    </p:se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594951"/>
                                        </p:tgtEl>
                                        <p:attrNameLst>
                                          <p:attrName>style.visibility</p:attrName>
                                        </p:attrNameLst>
                                      </p:cBhvr>
                                      <p:to>
                                        <p:strVal val="visible"/>
                                      </p:to>
                                    </p:set>
                                    <p:animEffect transition="in" filter="wipe(up)">
                                      <p:cBhvr>
                                        <p:cTn id="36" dur="500"/>
                                        <p:tgtEl>
                                          <p:spTgt spid="5949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94957"/>
                                        </p:tgtEl>
                                        <p:attrNameLst>
                                          <p:attrName>style.visibility</p:attrName>
                                        </p:attrNameLst>
                                      </p:cBhvr>
                                      <p:to>
                                        <p:strVal val="visible"/>
                                      </p:to>
                                    </p:se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594952"/>
                                        </p:tgtEl>
                                        <p:attrNameLst>
                                          <p:attrName>style.visibility</p:attrName>
                                        </p:attrNameLst>
                                      </p:cBhvr>
                                      <p:to>
                                        <p:strVal val="visible"/>
                                      </p:to>
                                    </p:set>
                                    <p:animEffect transition="in" filter="wipe(left)">
                                      <p:cBhvr>
                                        <p:cTn id="44" dur="500"/>
                                        <p:tgtEl>
                                          <p:spTgt spid="5949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94958"/>
                                        </p:tgtEl>
                                        <p:attrNameLst>
                                          <p:attrName>style.visibility</p:attrName>
                                        </p:attrNameLst>
                                      </p:cBhvr>
                                      <p:to>
                                        <p:strVal val="visible"/>
                                      </p:to>
                                    </p:set>
                                  </p:childTnLst>
                                </p:cTn>
                              </p:par>
                            </p:childTnLst>
                          </p:cTn>
                        </p:par>
                        <p:par>
                          <p:cTn id="49" fill="hold" nodeType="afterGroup">
                            <p:stCondLst>
                              <p:cond delay="500"/>
                            </p:stCondLst>
                            <p:childTnLst>
                              <p:par>
                                <p:cTn id="50" presetID="22" presetClass="entr" presetSubtype="1" fill="hold" nodeType="afterEffect">
                                  <p:stCondLst>
                                    <p:cond delay="0"/>
                                  </p:stCondLst>
                                  <p:childTnLst>
                                    <p:set>
                                      <p:cBhvr>
                                        <p:cTn id="51" dur="1" fill="hold">
                                          <p:stCondLst>
                                            <p:cond delay="0"/>
                                          </p:stCondLst>
                                        </p:cTn>
                                        <p:tgtEl>
                                          <p:spTgt spid="594954"/>
                                        </p:tgtEl>
                                        <p:attrNameLst>
                                          <p:attrName>style.visibility</p:attrName>
                                        </p:attrNameLst>
                                      </p:cBhvr>
                                      <p:to>
                                        <p:strVal val="visible"/>
                                      </p:to>
                                    </p:set>
                                    <p:animEffect transition="in" filter="wipe(up)">
                                      <p:cBhvr>
                                        <p:cTn id="52" dur="500"/>
                                        <p:tgtEl>
                                          <p:spTgt spid="5949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94959"/>
                                        </p:tgtEl>
                                        <p:attrNameLst>
                                          <p:attrName>style.visibility</p:attrName>
                                        </p:attrNameLst>
                                      </p:cBhvr>
                                      <p:to>
                                        <p:strVal val="visible"/>
                                      </p:to>
                                    </p:set>
                                  </p:childTnLst>
                                </p:cTn>
                              </p:par>
                            </p:childTnLst>
                          </p:cTn>
                        </p:par>
                        <p:par>
                          <p:cTn id="57" fill="hold" nodeType="afterGroup">
                            <p:stCondLst>
                              <p:cond delay="500"/>
                            </p:stCondLst>
                            <p:childTnLst>
                              <p:par>
                                <p:cTn id="58" presetID="22" presetClass="entr" presetSubtype="4" fill="hold" nodeType="afterEffect">
                                  <p:stCondLst>
                                    <p:cond delay="0"/>
                                  </p:stCondLst>
                                  <p:childTnLst>
                                    <p:set>
                                      <p:cBhvr>
                                        <p:cTn id="59" dur="1" fill="hold">
                                          <p:stCondLst>
                                            <p:cond delay="0"/>
                                          </p:stCondLst>
                                        </p:cTn>
                                        <p:tgtEl>
                                          <p:spTgt spid="594955"/>
                                        </p:tgtEl>
                                        <p:attrNameLst>
                                          <p:attrName>style.visibility</p:attrName>
                                        </p:attrNameLst>
                                      </p:cBhvr>
                                      <p:to>
                                        <p:strVal val="visible"/>
                                      </p:to>
                                    </p:set>
                                    <p:animEffect transition="in" filter="wipe(down)">
                                      <p:cBhvr>
                                        <p:cTn id="60" dur="500"/>
                                        <p:tgtEl>
                                          <p:spTgt spid="59495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594961"/>
                                        </p:tgtEl>
                                        <p:attrNameLst>
                                          <p:attrName>style.visibility</p:attrName>
                                        </p:attrNameLst>
                                      </p:cBhvr>
                                      <p:to>
                                        <p:strVal val="visible"/>
                                      </p:to>
                                    </p:set>
                                  </p:childTnLst>
                                </p:cTn>
                              </p:par>
                            </p:childTnLst>
                          </p:cTn>
                        </p:par>
                        <p:par>
                          <p:cTn id="65" fill="hold" nodeType="afterGroup">
                            <p:stCondLst>
                              <p:cond delay="500"/>
                            </p:stCondLst>
                            <p:childTnLst>
                              <p:par>
                                <p:cTn id="66" presetID="22" presetClass="entr" presetSubtype="1" fill="hold" nodeType="afterEffect">
                                  <p:stCondLst>
                                    <p:cond delay="0"/>
                                  </p:stCondLst>
                                  <p:childTnLst>
                                    <p:set>
                                      <p:cBhvr>
                                        <p:cTn id="67" dur="1" fill="hold">
                                          <p:stCondLst>
                                            <p:cond delay="0"/>
                                          </p:stCondLst>
                                        </p:cTn>
                                        <p:tgtEl>
                                          <p:spTgt spid="594960"/>
                                        </p:tgtEl>
                                        <p:attrNameLst>
                                          <p:attrName>style.visibility</p:attrName>
                                        </p:attrNameLst>
                                      </p:cBhvr>
                                      <p:to>
                                        <p:strVal val="visible"/>
                                      </p:to>
                                    </p:set>
                                    <p:animEffect transition="in" filter="wipe(up)">
                                      <p:cBhvr>
                                        <p:cTn id="68" dur="500"/>
                                        <p:tgtEl>
                                          <p:spTgt spid="59496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594963"/>
                                        </p:tgtEl>
                                        <p:attrNameLst>
                                          <p:attrName>style.visibility</p:attrName>
                                        </p:attrNameLst>
                                      </p:cBhvr>
                                      <p:to>
                                        <p:strVal val="visible"/>
                                      </p:to>
                                    </p:set>
                                  </p:childTnLst>
                                </p:cTn>
                              </p:par>
                            </p:childTnLst>
                          </p:cTn>
                        </p:par>
                        <p:par>
                          <p:cTn id="73" fill="hold" nodeType="afterGroup">
                            <p:stCondLst>
                              <p:cond delay="500"/>
                            </p:stCondLst>
                            <p:childTnLst>
                              <p:par>
                                <p:cTn id="74" presetID="22" presetClass="entr" presetSubtype="4" fill="hold" nodeType="afterEffect">
                                  <p:stCondLst>
                                    <p:cond delay="0"/>
                                  </p:stCondLst>
                                  <p:childTnLst>
                                    <p:set>
                                      <p:cBhvr>
                                        <p:cTn id="75" dur="1" fill="hold">
                                          <p:stCondLst>
                                            <p:cond delay="0"/>
                                          </p:stCondLst>
                                        </p:cTn>
                                        <p:tgtEl>
                                          <p:spTgt spid="594962"/>
                                        </p:tgtEl>
                                        <p:attrNameLst>
                                          <p:attrName>style.visibility</p:attrName>
                                        </p:attrNameLst>
                                      </p:cBhvr>
                                      <p:to>
                                        <p:strVal val="visible"/>
                                      </p:to>
                                    </p:set>
                                    <p:animEffect transition="in" filter="wipe(down)">
                                      <p:cBhvr>
                                        <p:cTn id="76" dur="500"/>
                                        <p:tgtEl>
                                          <p:spTgt spid="59496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594966"/>
                                        </p:tgtEl>
                                        <p:attrNameLst>
                                          <p:attrName>style.visibility</p:attrName>
                                        </p:attrNameLst>
                                      </p:cBhvr>
                                      <p:to>
                                        <p:strVal val="visible"/>
                                      </p:to>
                                    </p:set>
                                    <p:animEffect transition="in" filter="wipe(up)">
                                      <p:cBhvr>
                                        <p:cTn id="81" dur="500"/>
                                        <p:tgtEl>
                                          <p:spTgt spid="59496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3" presetClass="entr" presetSubtype="0" fill="hold" nodeType="clickEffect">
                                  <p:stCondLst>
                                    <p:cond delay="0"/>
                                  </p:stCondLst>
                                  <p:childTnLst>
                                    <p:set>
                                      <p:cBhvr>
                                        <p:cTn id="85" dur="1" fill="hold">
                                          <p:stCondLst>
                                            <p:cond delay="0"/>
                                          </p:stCondLst>
                                        </p:cTn>
                                        <p:tgtEl>
                                          <p:spTgt spid="196611">
                                            <p:txEl>
                                              <p:pRg st="2" end="2"/>
                                            </p:txEl>
                                          </p:spTgt>
                                        </p:tgtEl>
                                        <p:attrNameLst>
                                          <p:attrName>style.visibility</p:attrName>
                                        </p:attrNameLst>
                                      </p:cBhvr>
                                      <p:to>
                                        <p:strVal val="visible"/>
                                      </p:to>
                                    </p:set>
                                    <p:anim calcmode="lin" valueType="num">
                                      <p:cBhvr>
                                        <p:cTn id="86" dur="500" fill="hold"/>
                                        <p:tgtEl>
                                          <p:spTgt spid="196611">
                                            <p:txEl>
                                              <p:pRg st="2" end="2"/>
                                            </p:txEl>
                                          </p:spTgt>
                                        </p:tgtEl>
                                        <p:attrNameLst>
                                          <p:attrName>ppt_w</p:attrName>
                                        </p:attrNameLst>
                                      </p:cBhvr>
                                      <p:tavLst>
                                        <p:tav tm="0">
                                          <p:val>
                                            <p:fltVal val="0"/>
                                          </p:val>
                                        </p:tav>
                                        <p:tav tm="100000">
                                          <p:val>
                                            <p:strVal val="#ppt_w"/>
                                          </p:val>
                                        </p:tav>
                                      </p:tavLst>
                                    </p:anim>
                                    <p:anim calcmode="lin" valueType="num">
                                      <p:cBhvr>
                                        <p:cTn id="87" dur="500" fill="hold"/>
                                        <p:tgtEl>
                                          <p:spTgt spid="196611">
                                            <p:txEl>
                                              <p:pRg st="2" end="2"/>
                                            </p:txEl>
                                          </p:spTgt>
                                        </p:tgtEl>
                                        <p:attrNameLst>
                                          <p:attrName>ppt_h</p:attrName>
                                        </p:attrNameLst>
                                      </p:cBhvr>
                                      <p:tavLst>
                                        <p:tav tm="0">
                                          <p:val>
                                            <p:fltVal val="0"/>
                                          </p:val>
                                        </p:tav>
                                        <p:tav tm="100000">
                                          <p:val>
                                            <p:strVal val="#ppt_h"/>
                                          </p:val>
                                        </p:tav>
                                      </p:tavLst>
                                    </p:anim>
                                    <p:animEffect transition="in" filter="fade">
                                      <p:cBhvr>
                                        <p:cTn id="88" dur="500"/>
                                        <p:tgtEl>
                                          <p:spTgt spid="196611">
                                            <p:txEl>
                                              <p:pRg st="2" end="2"/>
                                            </p:txEl>
                                          </p:spTgt>
                                        </p:tgtEl>
                                      </p:cBhvr>
                                    </p:animEffect>
                                  </p:childTnLst>
                                </p:cTn>
                              </p:par>
                              <p:par>
                                <p:cTn id="89" presetID="53" presetClass="entr" presetSubtype="0" fill="hold" nodeType="withEffect">
                                  <p:stCondLst>
                                    <p:cond delay="0"/>
                                  </p:stCondLst>
                                  <p:childTnLst>
                                    <p:set>
                                      <p:cBhvr>
                                        <p:cTn id="90" dur="1" fill="hold">
                                          <p:stCondLst>
                                            <p:cond delay="0"/>
                                          </p:stCondLst>
                                        </p:cTn>
                                        <p:tgtEl>
                                          <p:spTgt spid="196611">
                                            <p:txEl>
                                              <p:pRg st="3" end="3"/>
                                            </p:txEl>
                                          </p:spTgt>
                                        </p:tgtEl>
                                        <p:attrNameLst>
                                          <p:attrName>style.visibility</p:attrName>
                                        </p:attrNameLst>
                                      </p:cBhvr>
                                      <p:to>
                                        <p:strVal val="visible"/>
                                      </p:to>
                                    </p:set>
                                    <p:anim calcmode="lin" valueType="num">
                                      <p:cBhvr>
                                        <p:cTn id="91" dur="500" fill="hold"/>
                                        <p:tgtEl>
                                          <p:spTgt spid="196611">
                                            <p:txEl>
                                              <p:pRg st="3" end="3"/>
                                            </p:txEl>
                                          </p:spTgt>
                                        </p:tgtEl>
                                        <p:attrNameLst>
                                          <p:attrName>ppt_w</p:attrName>
                                        </p:attrNameLst>
                                      </p:cBhvr>
                                      <p:tavLst>
                                        <p:tav tm="0">
                                          <p:val>
                                            <p:fltVal val="0"/>
                                          </p:val>
                                        </p:tav>
                                        <p:tav tm="100000">
                                          <p:val>
                                            <p:strVal val="#ppt_w"/>
                                          </p:val>
                                        </p:tav>
                                      </p:tavLst>
                                    </p:anim>
                                    <p:anim calcmode="lin" valueType="num">
                                      <p:cBhvr>
                                        <p:cTn id="92" dur="500" fill="hold"/>
                                        <p:tgtEl>
                                          <p:spTgt spid="196611">
                                            <p:txEl>
                                              <p:pRg st="3" end="3"/>
                                            </p:txEl>
                                          </p:spTgt>
                                        </p:tgtEl>
                                        <p:attrNameLst>
                                          <p:attrName>ppt_h</p:attrName>
                                        </p:attrNameLst>
                                      </p:cBhvr>
                                      <p:tavLst>
                                        <p:tav tm="0">
                                          <p:val>
                                            <p:fltVal val="0"/>
                                          </p:val>
                                        </p:tav>
                                        <p:tav tm="100000">
                                          <p:val>
                                            <p:strVal val="#ppt_h"/>
                                          </p:val>
                                        </p:tav>
                                      </p:tavLst>
                                    </p:anim>
                                    <p:animEffect transition="in" filter="fade">
                                      <p:cBhvr>
                                        <p:cTn id="93" dur="500"/>
                                        <p:tgtEl>
                                          <p:spTgt spid="196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utoUpdateAnimBg="0"/>
      <p:bldP spid="594950" grpId="0" autoUpdateAnimBg="0"/>
      <p:bldP spid="594953" grpId="0" autoUpdateAnimBg="0"/>
      <p:bldP spid="594956" grpId="0" autoUpdateAnimBg="0"/>
      <p:bldP spid="594957" grpId="0" autoUpdateAnimBg="0"/>
      <p:bldP spid="594958" grpId="0" autoUpdateAnimBg="0"/>
      <p:bldP spid="594959" grpId="0" autoUpdateAnimBg="0"/>
      <p:bldP spid="594961" grpId="0" autoUpdateAnimBg="0"/>
      <p:bldP spid="594963" grpId="0" autoUpdateAnimBg="0"/>
      <p:bldP spid="59496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E32D88E3-B780-4D48-9A49-9061EAA0833A}"/>
              </a:ext>
            </a:extLst>
          </p:cNvPr>
          <p:cNvSpPr>
            <a:spLocks noGrp="1" noChangeArrowheads="1"/>
          </p:cNvSpPr>
          <p:nvPr>
            <p:ph type="title"/>
          </p:nvPr>
        </p:nvSpPr>
        <p:spPr>
          <a:xfrm>
            <a:off x="2063750" y="692150"/>
            <a:ext cx="7797800" cy="839788"/>
          </a:xfrm>
        </p:spPr>
        <p:txBody>
          <a:bodyPr/>
          <a:lstStyle/>
          <a:p>
            <a:pPr>
              <a:defRPr/>
            </a:pPr>
            <a:r>
              <a:rPr lang="zh-CN" altLang="en-US"/>
              <a:t>数学中的函数</a:t>
            </a:r>
            <a:endParaRPr lang="en-US" altLang="zh-CN">
              <a:latin typeface="楷体_GB2312" pitchFamily="49" charset="-122"/>
              <a:ea typeface="楷体_GB2312" pitchFamily="49" charset="-122"/>
            </a:endParaRPr>
          </a:p>
        </p:txBody>
      </p:sp>
      <p:graphicFrame>
        <p:nvGraphicFramePr>
          <p:cNvPr id="7171" name="Object 3">
            <a:extLst>
              <a:ext uri="{FF2B5EF4-FFF2-40B4-BE49-F238E27FC236}">
                <a16:creationId xmlns:a16="http://schemas.microsoft.com/office/drawing/2014/main" id="{938A295D-9B9D-4DAE-A114-3E7E6A758848}"/>
              </a:ext>
            </a:extLst>
          </p:cNvPr>
          <p:cNvGraphicFramePr>
            <a:graphicFrameLocks noGrp="1" noChangeAspect="1"/>
          </p:cNvGraphicFramePr>
          <p:nvPr>
            <p:ph type="body" idx="1"/>
          </p:nvPr>
        </p:nvGraphicFramePr>
        <p:xfrm>
          <a:off x="4511675" y="1771651"/>
          <a:ext cx="3168650" cy="720725"/>
        </p:xfrm>
        <a:graphic>
          <a:graphicData uri="http://schemas.openxmlformats.org/presentationml/2006/ole">
            <mc:AlternateContent xmlns:mc="http://schemas.openxmlformats.org/markup-compatibility/2006">
              <mc:Choice xmlns:v="urn:schemas-microsoft-com:vml" Requires="v">
                <p:oleObj spid="_x0000_s7187" name="Equation" r:id="rId3" imgW="583947" imgH="203112" progId="">
                  <p:embed/>
                </p:oleObj>
              </mc:Choice>
              <mc:Fallback>
                <p:oleObj name="Equation" r:id="rId3" imgW="583947" imgH="203112"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75" y="1771651"/>
                        <a:ext cx="3168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4548" name="AutoShape 4">
            <a:extLst>
              <a:ext uri="{FF2B5EF4-FFF2-40B4-BE49-F238E27FC236}">
                <a16:creationId xmlns:a16="http://schemas.microsoft.com/office/drawing/2014/main" id="{548746CE-C542-414D-A98E-318AFF6BEC2F}"/>
              </a:ext>
            </a:extLst>
          </p:cNvPr>
          <p:cNvSpPr>
            <a:spLocks noChangeArrowheads="1"/>
          </p:cNvSpPr>
          <p:nvPr/>
        </p:nvSpPr>
        <p:spPr bwMode="auto">
          <a:xfrm>
            <a:off x="7464426" y="2779713"/>
            <a:ext cx="1228725" cy="500062"/>
          </a:xfrm>
          <a:prstGeom prst="wedgeRoundRectCallout">
            <a:avLst>
              <a:gd name="adj1" fmla="val -85917"/>
              <a:gd name="adj2" fmla="val -139523"/>
              <a:gd name="adj3" fmla="val 16667"/>
            </a:avLst>
          </a:prstGeom>
          <a:solidFill>
            <a:srgbClr val="CCFFCC"/>
          </a:solidFill>
          <a:ln w="9525">
            <a:solidFill>
              <a:srgbClr val="33CCCC"/>
            </a:solidFill>
            <a:miter lim="800000"/>
            <a:headEnd/>
            <a:tailEnd/>
          </a:ln>
        </p:spPr>
        <p:txBody>
          <a:bodyPr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buClrTx/>
              <a:buSzTx/>
              <a:buFontTx/>
              <a:buNone/>
            </a:pPr>
            <a:r>
              <a:rPr kumimoji="1" lang="zh-CN" altLang="en-US" sz="2400">
                <a:solidFill>
                  <a:schemeClr val="tx1"/>
                </a:solidFill>
                <a:ea typeface="宋体" panose="02010600030101010101" pitchFamily="2" charset="-122"/>
              </a:rPr>
              <a:t>自变量</a:t>
            </a:r>
          </a:p>
        </p:txBody>
      </p:sp>
      <p:sp>
        <p:nvSpPr>
          <p:cNvPr id="364549" name="AutoShape 5">
            <a:extLst>
              <a:ext uri="{FF2B5EF4-FFF2-40B4-BE49-F238E27FC236}">
                <a16:creationId xmlns:a16="http://schemas.microsoft.com/office/drawing/2014/main" id="{63327441-008D-4B3F-AEA9-734A93C196EE}"/>
              </a:ext>
            </a:extLst>
          </p:cNvPr>
          <p:cNvSpPr>
            <a:spLocks noChangeArrowheads="1"/>
          </p:cNvSpPr>
          <p:nvPr/>
        </p:nvSpPr>
        <p:spPr bwMode="auto">
          <a:xfrm>
            <a:off x="2782888" y="2847976"/>
            <a:ext cx="1357312" cy="436563"/>
          </a:xfrm>
          <a:prstGeom prst="wedgeRoundRectCallout">
            <a:avLst>
              <a:gd name="adj1" fmla="val 86139"/>
              <a:gd name="adj2" fmla="val -155819"/>
              <a:gd name="adj3" fmla="val 16667"/>
            </a:avLst>
          </a:prstGeom>
          <a:solidFill>
            <a:srgbClr val="CCFFCC"/>
          </a:solidFill>
          <a:ln w="9525">
            <a:solidFill>
              <a:srgbClr val="33CCCC"/>
            </a:solidFill>
            <a:miter lim="800000"/>
            <a:headEnd/>
            <a:tailEnd/>
          </a:ln>
        </p:spPr>
        <p:txBody>
          <a:bodyPr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buClrTx/>
              <a:buSzTx/>
              <a:buFontTx/>
              <a:buNone/>
            </a:pPr>
            <a:r>
              <a:rPr kumimoji="1" lang="zh-CN" altLang="en-US" sz="2400">
                <a:solidFill>
                  <a:schemeClr val="tx1"/>
                </a:solidFill>
                <a:ea typeface="宋体" panose="02010600030101010101" pitchFamily="2" charset="-122"/>
              </a:rPr>
              <a:t>因变量</a:t>
            </a:r>
          </a:p>
        </p:txBody>
      </p:sp>
      <p:sp>
        <p:nvSpPr>
          <p:cNvPr id="364550" name="AutoShape 6">
            <a:extLst>
              <a:ext uri="{FF2B5EF4-FFF2-40B4-BE49-F238E27FC236}">
                <a16:creationId xmlns:a16="http://schemas.microsoft.com/office/drawing/2014/main" id="{A09B5D04-AE09-4F0D-8369-3F01F5EBB17A}"/>
              </a:ext>
            </a:extLst>
          </p:cNvPr>
          <p:cNvSpPr>
            <a:spLocks noChangeArrowheads="1"/>
          </p:cNvSpPr>
          <p:nvPr/>
        </p:nvSpPr>
        <p:spPr bwMode="auto">
          <a:xfrm>
            <a:off x="5016501" y="2779713"/>
            <a:ext cx="1655763" cy="576262"/>
          </a:xfrm>
          <a:prstGeom prst="wedgeEllipseCallout">
            <a:avLst>
              <a:gd name="adj1" fmla="val 16537"/>
              <a:gd name="adj2" fmla="val -113912"/>
            </a:avLst>
          </a:prstGeom>
          <a:solidFill>
            <a:srgbClr val="CCFFCC"/>
          </a:solidFill>
          <a:ln w="9525">
            <a:solidFill>
              <a:srgbClr val="33CCCC"/>
            </a:solidFill>
            <a:miter lim="800000"/>
            <a:headEnd/>
            <a:tailEnd/>
          </a:ln>
        </p:spPr>
        <p:txBody>
          <a:bodyPr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buClrTx/>
              <a:buSzTx/>
              <a:buFontTx/>
              <a:buNone/>
            </a:pPr>
            <a:r>
              <a:rPr kumimoji="1" lang="zh-CN" altLang="en-US" sz="2400">
                <a:solidFill>
                  <a:schemeClr val="tx1"/>
                </a:solidFill>
                <a:ea typeface="宋体" panose="02010600030101010101" pitchFamily="2" charset="-122"/>
              </a:rPr>
              <a:t>函数名</a:t>
            </a:r>
          </a:p>
        </p:txBody>
      </p:sp>
      <p:sp>
        <p:nvSpPr>
          <p:cNvPr id="364555" name="Rectangle 11">
            <a:extLst>
              <a:ext uri="{FF2B5EF4-FFF2-40B4-BE49-F238E27FC236}">
                <a16:creationId xmlns:a16="http://schemas.microsoft.com/office/drawing/2014/main" id="{1816E996-E031-4C8E-9BF2-934BAA292F1B}"/>
              </a:ext>
            </a:extLst>
          </p:cNvPr>
          <p:cNvSpPr>
            <a:spLocks noChangeArrowheads="1"/>
          </p:cNvSpPr>
          <p:nvPr/>
        </p:nvSpPr>
        <p:spPr bwMode="auto">
          <a:xfrm>
            <a:off x="2227263" y="3714750"/>
            <a:ext cx="7797800" cy="839788"/>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lnSpc>
                <a:spcPct val="85000"/>
              </a:lnSpc>
              <a:defRPr/>
            </a:pPr>
            <a:r>
              <a:rPr lang="zh-CN" altLang="en-US" sz="4400" b="1" i="1" dirty="0">
                <a:solidFill>
                  <a:srgbClr val="000066"/>
                </a:solidFill>
                <a:effectLst>
                  <a:outerShdw blurRad="38100" dist="38100" dir="2700000" algn="tl">
                    <a:srgbClr val="C0C0C0"/>
                  </a:outerShdw>
                </a:effectLst>
                <a:ea typeface="黑体" pitchFamily="2" charset="-122"/>
              </a:rPr>
              <a:t>程序设计中的函数</a:t>
            </a:r>
          </a:p>
        </p:txBody>
      </p:sp>
      <p:sp>
        <p:nvSpPr>
          <p:cNvPr id="364556" name="Rectangle 12">
            <a:extLst>
              <a:ext uri="{FF2B5EF4-FFF2-40B4-BE49-F238E27FC236}">
                <a16:creationId xmlns:a16="http://schemas.microsoft.com/office/drawing/2014/main" id="{4C914D5C-BF3F-4ED6-BE90-6C775FA347D5}"/>
              </a:ext>
            </a:extLst>
          </p:cNvPr>
          <p:cNvSpPr>
            <a:spLocks noChangeArrowheads="1"/>
          </p:cNvSpPr>
          <p:nvPr/>
        </p:nvSpPr>
        <p:spPr bwMode="auto">
          <a:xfrm>
            <a:off x="2209800" y="4695826"/>
            <a:ext cx="7772400" cy="1876425"/>
          </a:xfrm>
          <a:prstGeom prst="rect">
            <a:avLst/>
          </a:prstGeom>
          <a:noFill/>
          <a:ln w="9525">
            <a:noFill/>
            <a:miter lim="800000"/>
            <a:headEnd/>
            <a:tailEnd/>
          </a:ln>
          <a:effectLst/>
        </p:spPr>
        <p:txBody>
          <a:bodyPr lIns="92075" tIns="46037" rIns="92075" bIns="46037"/>
          <a:lstStyle/>
          <a:p>
            <a:pPr marL="374650" indent="-374650">
              <a:lnSpc>
                <a:spcPct val="120000"/>
              </a:lnSpc>
              <a:spcBef>
                <a:spcPct val="20000"/>
              </a:spcBef>
              <a:buClr>
                <a:srgbClr val="FFCC66"/>
              </a:buClr>
              <a:buSzPct val="80000"/>
              <a:buFont typeface="Monotype Sorts" charset="2"/>
              <a:buChar char=""/>
              <a:defRPr/>
            </a:pPr>
            <a:r>
              <a:rPr lang="zh-CN" altLang="en-US" sz="3200" b="1" dirty="0">
                <a:solidFill>
                  <a:srgbClr val="000066"/>
                </a:solidFill>
                <a:effectLst>
                  <a:outerShdw blurRad="38100" dist="38100" dir="2700000" algn="tl">
                    <a:srgbClr val="C0C0C0"/>
                  </a:outerShdw>
                </a:effectLst>
                <a:latin typeface="华文仿宋" pitchFamily="2" charset="-122"/>
                <a:ea typeface="华文仿宋" pitchFamily="2" charset="-122"/>
              </a:rPr>
              <a:t>程序设计中的函数不局限于计算</a:t>
            </a:r>
          </a:p>
          <a:p>
            <a:pPr marL="850900" lvl="1" indent="-285750">
              <a:lnSpc>
                <a:spcPct val="120000"/>
              </a:lnSpc>
              <a:spcBef>
                <a:spcPct val="20000"/>
              </a:spcBef>
              <a:buClr>
                <a:srgbClr val="FFCC66"/>
              </a:buClr>
              <a:buSzPct val="115000"/>
              <a:buFontTx/>
              <a:buChar char="–"/>
              <a:defRPr/>
            </a:pPr>
            <a:r>
              <a:rPr lang="zh-CN" altLang="en-US" sz="2800" b="1" dirty="0">
                <a:solidFill>
                  <a:srgbClr val="CC00CC"/>
                </a:solidFill>
                <a:effectLst>
                  <a:outerShdw blurRad="38100" dist="38100" dir="2700000" algn="tl">
                    <a:srgbClr val="C0C0C0"/>
                  </a:outerShdw>
                </a:effectLst>
                <a:latin typeface="华文仿宋" pitchFamily="2" charset="-122"/>
                <a:ea typeface="华文仿宋" pitchFamily="2" charset="-122"/>
              </a:rPr>
              <a:t>计算类，如打印阶乘表的程序</a:t>
            </a:r>
            <a:r>
              <a:rPr lang="en-US" altLang="zh-CN" sz="2800" b="1" dirty="0">
                <a:solidFill>
                  <a:srgbClr val="CC00CC"/>
                </a:solidFill>
                <a:effectLst>
                  <a:outerShdw blurRad="38100" dist="38100" dir="2700000" algn="tl">
                    <a:srgbClr val="C0C0C0"/>
                  </a:outerShdw>
                </a:effectLst>
                <a:latin typeface="华文仿宋" pitchFamily="2" charset="-122"/>
                <a:ea typeface="华文仿宋" pitchFamily="2" charset="-122"/>
              </a:rPr>
              <a:t>……</a:t>
            </a:r>
          </a:p>
          <a:p>
            <a:pPr marL="850900" lvl="1" indent="-285750">
              <a:lnSpc>
                <a:spcPct val="120000"/>
              </a:lnSpc>
              <a:spcBef>
                <a:spcPct val="20000"/>
              </a:spcBef>
              <a:buClr>
                <a:srgbClr val="FFCC66"/>
              </a:buClr>
              <a:buSzPct val="115000"/>
              <a:buFontTx/>
              <a:buChar char="–"/>
              <a:defRPr/>
            </a:pPr>
            <a:r>
              <a:rPr lang="zh-CN" altLang="en-US" sz="2800" b="1" dirty="0">
                <a:solidFill>
                  <a:srgbClr val="CC00CC"/>
                </a:solidFill>
                <a:effectLst>
                  <a:outerShdw blurRad="38100" dist="38100" dir="2700000" algn="tl">
                    <a:srgbClr val="C0C0C0"/>
                  </a:outerShdw>
                </a:effectLst>
                <a:latin typeface="华文仿宋" pitchFamily="2" charset="-122"/>
                <a:ea typeface="华文仿宋" pitchFamily="2" charset="-122"/>
              </a:rPr>
              <a:t>判断推理类，如排序、查找</a:t>
            </a:r>
            <a:r>
              <a:rPr lang="en-US" altLang="zh-CN" sz="2800" b="1" dirty="0">
                <a:solidFill>
                  <a:srgbClr val="CC00CC"/>
                </a:solidFill>
                <a:effectLst>
                  <a:outerShdw blurRad="38100" dist="38100" dir="2700000" algn="tl">
                    <a:srgbClr val="C0C0C0"/>
                  </a:outerShdw>
                </a:effectLst>
                <a:latin typeface="华文仿宋" pitchFamily="2" charset="-122"/>
                <a:ea typeface="华文仿宋" pitchFamily="2" charset="-122"/>
              </a:rPr>
              <a:t>……</a:t>
            </a:r>
            <a:endParaRPr lang="zh-CN" altLang="en-US" sz="2800" b="1" dirty="0">
              <a:solidFill>
                <a:srgbClr val="CC00CC"/>
              </a:solidFill>
              <a:effectLst>
                <a:outerShdw blurRad="38100" dist="38100" dir="2700000" algn="tl">
                  <a:srgbClr val="C0C0C0"/>
                </a:outerShdw>
              </a:effectLst>
              <a:latin typeface="华文仿宋" pitchFamily="2" charset="-122"/>
              <a:ea typeface="华文仿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4548"/>
                                        </p:tgtEl>
                                        <p:attrNameLst>
                                          <p:attrName>style.visibility</p:attrName>
                                        </p:attrNameLst>
                                      </p:cBhvr>
                                      <p:to>
                                        <p:strVal val="visible"/>
                                      </p:to>
                                    </p:set>
                                    <p:animEffect transition="in" filter="dissolve">
                                      <p:cBhvr>
                                        <p:cTn id="7" dur="500"/>
                                        <p:tgtEl>
                                          <p:spTgt spid="364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4549"/>
                                        </p:tgtEl>
                                        <p:attrNameLst>
                                          <p:attrName>style.visibility</p:attrName>
                                        </p:attrNameLst>
                                      </p:cBhvr>
                                      <p:to>
                                        <p:strVal val="visible"/>
                                      </p:to>
                                    </p:set>
                                    <p:animEffect transition="in" filter="dissolve">
                                      <p:cBhvr>
                                        <p:cTn id="12" dur="500"/>
                                        <p:tgtEl>
                                          <p:spTgt spid="364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4550"/>
                                        </p:tgtEl>
                                        <p:attrNameLst>
                                          <p:attrName>style.visibility</p:attrName>
                                        </p:attrNameLst>
                                      </p:cBhvr>
                                      <p:to>
                                        <p:strVal val="visible"/>
                                      </p:to>
                                    </p:set>
                                    <p:animEffect transition="in" filter="dissolve">
                                      <p:cBhvr>
                                        <p:cTn id="17" dur="500"/>
                                        <p:tgtEl>
                                          <p:spTgt spid="3645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364555"/>
                                        </p:tgtEl>
                                        <p:attrNameLst>
                                          <p:attrName>style.visibility</p:attrName>
                                        </p:attrNameLst>
                                      </p:cBhvr>
                                      <p:to>
                                        <p:strVal val="visible"/>
                                      </p:to>
                                    </p:set>
                                    <p:anim calcmode="lin" valueType="num">
                                      <p:cBhvr>
                                        <p:cTn id="22" dur="500" fill="hold"/>
                                        <p:tgtEl>
                                          <p:spTgt spid="364555"/>
                                        </p:tgtEl>
                                        <p:attrNameLst>
                                          <p:attrName>ppt_w</p:attrName>
                                        </p:attrNameLst>
                                      </p:cBhvr>
                                      <p:tavLst>
                                        <p:tav tm="0">
                                          <p:val>
                                            <p:fltVal val="0"/>
                                          </p:val>
                                        </p:tav>
                                        <p:tav tm="100000">
                                          <p:val>
                                            <p:strVal val="#ppt_w"/>
                                          </p:val>
                                        </p:tav>
                                      </p:tavLst>
                                    </p:anim>
                                    <p:anim calcmode="lin" valueType="num">
                                      <p:cBhvr>
                                        <p:cTn id="23" dur="500" fill="hold"/>
                                        <p:tgtEl>
                                          <p:spTgt spid="364555"/>
                                        </p:tgtEl>
                                        <p:attrNameLst>
                                          <p:attrName>ppt_h</p:attrName>
                                        </p:attrNameLst>
                                      </p:cBhvr>
                                      <p:tavLst>
                                        <p:tav tm="0">
                                          <p:val>
                                            <p:fltVal val="0"/>
                                          </p:val>
                                        </p:tav>
                                        <p:tav tm="100000">
                                          <p:val>
                                            <p:strVal val="#ppt_h"/>
                                          </p:val>
                                        </p:tav>
                                      </p:tavLst>
                                    </p:anim>
                                    <p:animEffect transition="in" filter="fade">
                                      <p:cBhvr>
                                        <p:cTn id="24" dur="500"/>
                                        <p:tgtEl>
                                          <p:spTgt spid="36455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364556"/>
                                        </p:tgtEl>
                                        <p:attrNameLst>
                                          <p:attrName>style.visibility</p:attrName>
                                        </p:attrNameLst>
                                      </p:cBhvr>
                                      <p:to>
                                        <p:strVal val="visible"/>
                                      </p:to>
                                    </p:set>
                                    <p:anim calcmode="lin" valueType="num">
                                      <p:cBhvr>
                                        <p:cTn id="29" dur="500" fill="hold"/>
                                        <p:tgtEl>
                                          <p:spTgt spid="364556"/>
                                        </p:tgtEl>
                                        <p:attrNameLst>
                                          <p:attrName>ppt_w</p:attrName>
                                        </p:attrNameLst>
                                      </p:cBhvr>
                                      <p:tavLst>
                                        <p:tav tm="0">
                                          <p:val>
                                            <p:strVal val="#ppt_w*0.05"/>
                                          </p:val>
                                        </p:tav>
                                        <p:tav tm="100000">
                                          <p:val>
                                            <p:strVal val="#ppt_w"/>
                                          </p:val>
                                        </p:tav>
                                      </p:tavLst>
                                    </p:anim>
                                    <p:anim calcmode="lin" valueType="num">
                                      <p:cBhvr>
                                        <p:cTn id="30" dur="500" fill="hold"/>
                                        <p:tgtEl>
                                          <p:spTgt spid="364556"/>
                                        </p:tgtEl>
                                        <p:attrNameLst>
                                          <p:attrName>ppt_h</p:attrName>
                                        </p:attrNameLst>
                                      </p:cBhvr>
                                      <p:tavLst>
                                        <p:tav tm="0">
                                          <p:val>
                                            <p:strVal val="#ppt_h"/>
                                          </p:val>
                                        </p:tav>
                                        <p:tav tm="100000">
                                          <p:val>
                                            <p:strVal val="#ppt_h"/>
                                          </p:val>
                                        </p:tav>
                                      </p:tavLst>
                                    </p:anim>
                                    <p:anim calcmode="lin" valueType="num">
                                      <p:cBhvr>
                                        <p:cTn id="31" dur="500" fill="hold"/>
                                        <p:tgtEl>
                                          <p:spTgt spid="364556"/>
                                        </p:tgtEl>
                                        <p:attrNameLst>
                                          <p:attrName>ppt_x</p:attrName>
                                        </p:attrNameLst>
                                      </p:cBhvr>
                                      <p:tavLst>
                                        <p:tav tm="0">
                                          <p:val>
                                            <p:strVal val="#ppt_x-.2"/>
                                          </p:val>
                                        </p:tav>
                                        <p:tav tm="100000">
                                          <p:val>
                                            <p:strVal val="#ppt_x"/>
                                          </p:val>
                                        </p:tav>
                                      </p:tavLst>
                                    </p:anim>
                                    <p:anim calcmode="lin" valueType="num">
                                      <p:cBhvr>
                                        <p:cTn id="32" dur="500" fill="hold"/>
                                        <p:tgtEl>
                                          <p:spTgt spid="364556"/>
                                        </p:tgtEl>
                                        <p:attrNameLst>
                                          <p:attrName>ppt_y</p:attrName>
                                        </p:attrNameLst>
                                      </p:cBhvr>
                                      <p:tavLst>
                                        <p:tav tm="0">
                                          <p:val>
                                            <p:strVal val="#ppt_y"/>
                                          </p:val>
                                        </p:tav>
                                        <p:tav tm="100000">
                                          <p:val>
                                            <p:strVal val="#ppt_y"/>
                                          </p:val>
                                        </p:tav>
                                      </p:tavLst>
                                    </p:anim>
                                    <p:animEffect transition="in" filter="fade">
                                      <p:cBhvr>
                                        <p:cTn id="33" dur="500"/>
                                        <p:tgtEl>
                                          <p:spTgt spid="364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autoUpdateAnimBg="0"/>
      <p:bldP spid="364549" grpId="0" animBg="1" autoUpdateAnimBg="0"/>
      <p:bldP spid="364550" grpId="0" animBg="1" autoUpdateAnimBg="0"/>
      <p:bldP spid="364555" grpId="0"/>
      <p:bldP spid="36455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4DEBBAB1-0A62-4F33-8866-2C69D3338CBA}"/>
              </a:ext>
            </a:extLst>
          </p:cNvPr>
          <p:cNvSpPr>
            <a:spLocks noGrp="1" noChangeArrowheads="1"/>
          </p:cNvSpPr>
          <p:nvPr>
            <p:ph type="title"/>
          </p:nvPr>
        </p:nvSpPr>
        <p:spPr/>
        <p:txBody>
          <a:bodyPr/>
          <a:lstStyle/>
          <a:p>
            <a:pPr>
              <a:defRPr/>
            </a:pPr>
            <a:r>
              <a:rPr lang="zh-CN" altLang="en-US" sz="4000"/>
              <a:t>变量的作用域和存储类型</a:t>
            </a:r>
          </a:p>
        </p:txBody>
      </p:sp>
      <p:sp>
        <p:nvSpPr>
          <p:cNvPr id="558083" name="Rectangle 3">
            <a:extLst>
              <a:ext uri="{FF2B5EF4-FFF2-40B4-BE49-F238E27FC236}">
                <a16:creationId xmlns:a16="http://schemas.microsoft.com/office/drawing/2014/main" id="{DEFF42E3-5BFF-4BEE-B921-5C7867D90B6B}"/>
              </a:ext>
            </a:extLst>
          </p:cNvPr>
          <p:cNvSpPr>
            <a:spLocks noGrp="1" noChangeArrowheads="1"/>
          </p:cNvSpPr>
          <p:nvPr>
            <p:ph type="body" idx="1"/>
          </p:nvPr>
        </p:nvSpPr>
        <p:spPr>
          <a:xfrm>
            <a:off x="2062164" y="1625600"/>
            <a:ext cx="8137525" cy="4611688"/>
          </a:xfrm>
        </p:spPr>
        <p:txBody>
          <a:bodyPr/>
          <a:lstStyle/>
          <a:p>
            <a:pPr>
              <a:lnSpc>
                <a:spcPct val="125000"/>
              </a:lnSpc>
              <a:buFont typeface="Monotype Sorts" charset="2"/>
              <a:buNone/>
              <a:defRPr/>
            </a:pPr>
            <a:r>
              <a:rPr lang="zh-CN" altLang="en-US" sz="3600">
                <a:latin typeface="华文仿宋" pitchFamily="2" charset="-122"/>
                <a:ea typeface="华文仿宋" pitchFamily="2" charset="-122"/>
              </a:rPr>
              <a:t>变量的作用域 （ </a:t>
            </a:r>
            <a:r>
              <a:rPr lang="en-US" altLang="zh-CN" sz="3600">
                <a:latin typeface="华文仿宋" pitchFamily="2" charset="-122"/>
                <a:ea typeface="华文仿宋" pitchFamily="2" charset="-122"/>
              </a:rPr>
              <a:t>Scope</a:t>
            </a:r>
            <a:r>
              <a:rPr lang="zh-CN" altLang="en-US" sz="3600">
                <a:latin typeface="华文仿宋" pitchFamily="2" charset="-122"/>
                <a:ea typeface="华文仿宋" pitchFamily="2" charset="-122"/>
              </a:rPr>
              <a:t> ）</a:t>
            </a:r>
          </a:p>
          <a:p>
            <a:pPr>
              <a:lnSpc>
                <a:spcPct val="125000"/>
              </a:lnSpc>
              <a:defRPr/>
            </a:pPr>
            <a:r>
              <a:rPr lang="zh-CN" altLang="en-US" sz="3200">
                <a:latin typeface="华文仿宋" pitchFamily="2" charset="-122"/>
                <a:ea typeface="华文仿宋" pitchFamily="2" charset="-122"/>
              </a:rPr>
              <a:t>指在源程序中定义变量的位置及其能被读写访问的范围</a:t>
            </a:r>
          </a:p>
          <a:p>
            <a:pPr>
              <a:lnSpc>
                <a:spcPct val="125000"/>
              </a:lnSpc>
              <a:defRPr/>
            </a:pPr>
            <a:r>
              <a:rPr lang="zh-CN" altLang="en-US" sz="3200">
                <a:latin typeface="华文仿宋" pitchFamily="2" charset="-122"/>
                <a:ea typeface="华文仿宋" pitchFamily="2" charset="-122"/>
              </a:rPr>
              <a:t>分为</a:t>
            </a:r>
          </a:p>
          <a:p>
            <a:pPr lvl="1">
              <a:lnSpc>
                <a:spcPct val="125000"/>
              </a:lnSpc>
              <a:defRPr/>
            </a:pPr>
            <a:r>
              <a:rPr lang="zh-CN" altLang="en-US" sz="2800">
                <a:latin typeface="华文仿宋" pitchFamily="2" charset="-122"/>
                <a:ea typeface="华文仿宋" pitchFamily="2" charset="-122"/>
              </a:rPr>
              <a:t>局部变量（</a:t>
            </a:r>
            <a:r>
              <a:rPr lang="en-US" altLang="zh-CN" sz="2800">
                <a:latin typeface="华文仿宋" pitchFamily="2" charset="-122"/>
                <a:ea typeface="华文仿宋" pitchFamily="2" charset="-122"/>
              </a:rPr>
              <a:t>Local Variable</a:t>
            </a:r>
            <a:r>
              <a:rPr lang="zh-CN" altLang="en-US" sz="2800">
                <a:latin typeface="华文仿宋" pitchFamily="2" charset="-122"/>
                <a:ea typeface="华文仿宋" pitchFamily="2" charset="-122"/>
              </a:rPr>
              <a:t>） </a:t>
            </a:r>
          </a:p>
          <a:p>
            <a:pPr lvl="1">
              <a:lnSpc>
                <a:spcPct val="125000"/>
              </a:lnSpc>
              <a:defRPr/>
            </a:pPr>
            <a:r>
              <a:rPr lang="zh-CN" altLang="en-US" sz="2800">
                <a:latin typeface="华文仿宋" pitchFamily="2" charset="-122"/>
                <a:ea typeface="华文仿宋" pitchFamily="2" charset="-122"/>
              </a:rPr>
              <a:t>全局变量（</a:t>
            </a:r>
            <a:r>
              <a:rPr lang="en-US" altLang="zh-CN" sz="2800">
                <a:latin typeface="华文仿宋" pitchFamily="2" charset="-122"/>
                <a:ea typeface="华文仿宋" pitchFamily="2" charset="-122"/>
              </a:rPr>
              <a:t>Global Variable )</a:t>
            </a:r>
            <a:endParaRPr lang="zh-CN" altLang="en-US" sz="2800">
              <a:latin typeface="华文仿宋" pitchFamily="2" charset="-122"/>
              <a:ea typeface="华文仿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8083">
                                            <p:txEl>
                                              <p:pRg st="2" end="2"/>
                                            </p:txEl>
                                          </p:spTgt>
                                        </p:tgtEl>
                                        <p:attrNameLst>
                                          <p:attrName>style.visibility</p:attrName>
                                        </p:attrNameLst>
                                      </p:cBhvr>
                                      <p:to>
                                        <p:strVal val="visible"/>
                                      </p:to>
                                    </p:set>
                                    <p:animEffect transition="in" filter="wipe(left)">
                                      <p:cBhvr>
                                        <p:cTn id="7" dur="500"/>
                                        <p:tgtEl>
                                          <p:spTgt spid="558083">
                                            <p:txEl>
                                              <p:pRg st="2" end="2"/>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58083">
                                            <p:txEl>
                                              <p:pRg st="3" end="3"/>
                                            </p:txEl>
                                          </p:spTgt>
                                        </p:tgtEl>
                                        <p:attrNameLst>
                                          <p:attrName>style.visibility</p:attrName>
                                        </p:attrNameLst>
                                      </p:cBhvr>
                                      <p:to>
                                        <p:strVal val="visible"/>
                                      </p:to>
                                    </p:set>
                                    <p:animEffect transition="in" filter="wipe(left)">
                                      <p:cBhvr>
                                        <p:cTn id="10" dur="500"/>
                                        <p:tgtEl>
                                          <p:spTgt spid="558083">
                                            <p:txEl>
                                              <p:pRg st="3" end="3"/>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58083">
                                            <p:txEl>
                                              <p:pRg st="4" end="4"/>
                                            </p:txEl>
                                          </p:spTgt>
                                        </p:tgtEl>
                                        <p:attrNameLst>
                                          <p:attrName>style.visibility</p:attrName>
                                        </p:attrNameLst>
                                      </p:cBhvr>
                                      <p:to>
                                        <p:strVal val="visible"/>
                                      </p:to>
                                    </p:set>
                                    <p:animEffect transition="in" filter="wipe(left)">
                                      <p:cBhvr>
                                        <p:cTn id="13"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82132564-DE8F-443F-9F41-9FD5D7D2139A}"/>
              </a:ext>
            </a:extLst>
          </p:cNvPr>
          <p:cNvSpPr>
            <a:spLocks noGrp="1" noChangeArrowheads="1"/>
          </p:cNvSpPr>
          <p:nvPr>
            <p:ph type="title"/>
          </p:nvPr>
        </p:nvSpPr>
        <p:spPr/>
        <p:txBody>
          <a:bodyPr/>
          <a:lstStyle/>
          <a:p>
            <a:pPr>
              <a:defRPr/>
            </a:pPr>
            <a:r>
              <a:rPr lang="zh-CN" altLang="en-US" sz="4000"/>
              <a:t>局部变量（ </a:t>
            </a:r>
            <a:r>
              <a:rPr lang="en-US" altLang="zh-CN" sz="4000">
                <a:ea typeface="宋体" pitchFamily="2" charset="-122"/>
              </a:rPr>
              <a:t>Local Variable</a:t>
            </a:r>
            <a:r>
              <a:rPr lang="zh-CN" altLang="en-US" sz="4000"/>
              <a:t> ）</a:t>
            </a:r>
          </a:p>
        </p:txBody>
      </p:sp>
      <p:sp>
        <p:nvSpPr>
          <p:cNvPr id="559107" name="Rectangle 3">
            <a:extLst>
              <a:ext uri="{FF2B5EF4-FFF2-40B4-BE49-F238E27FC236}">
                <a16:creationId xmlns:a16="http://schemas.microsoft.com/office/drawing/2014/main" id="{FF8CDFC2-3115-4B44-A759-74D8AA57487C}"/>
              </a:ext>
            </a:extLst>
          </p:cNvPr>
          <p:cNvSpPr>
            <a:spLocks noGrp="1" noChangeArrowheads="1"/>
          </p:cNvSpPr>
          <p:nvPr>
            <p:ph type="body" idx="1"/>
          </p:nvPr>
        </p:nvSpPr>
        <p:spPr>
          <a:xfrm>
            <a:off x="2024063" y="1625600"/>
            <a:ext cx="8318500" cy="4611688"/>
          </a:xfrm>
        </p:spPr>
        <p:txBody>
          <a:bodyPr/>
          <a:lstStyle/>
          <a:p>
            <a:pPr>
              <a:lnSpc>
                <a:spcPct val="100000"/>
              </a:lnSpc>
              <a:spcBef>
                <a:spcPts val="600"/>
              </a:spcBef>
              <a:defRPr/>
            </a:pPr>
            <a:r>
              <a:rPr lang="zh-CN" altLang="en-US" sz="3200" dirty="0">
                <a:latin typeface="华文仿宋" pitchFamily="2" charset="-122"/>
                <a:ea typeface="华文仿宋" pitchFamily="2" charset="-122"/>
              </a:rPr>
              <a:t>在语句块内定义的变量</a:t>
            </a:r>
          </a:p>
          <a:p>
            <a:pPr lvl="1">
              <a:lnSpc>
                <a:spcPct val="100000"/>
              </a:lnSpc>
              <a:spcBef>
                <a:spcPts val="600"/>
              </a:spcBef>
              <a:defRPr/>
            </a:pPr>
            <a:r>
              <a:rPr lang="zh-CN" altLang="en-US" sz="2800" dirty="0">
                <a:latin typeface="华文仿宋" pitchFamily="2" charset="-122"/>
                <a:ea typeface="华文仿宋" pitchFamily="2" charset="-122"/>
              </a:rPr>
              <a:t>形参也是局部变量</a:t>
            </a:r>
          </a:p>
          <a:p>
            <a:pPr>
              <a:lnSpc>
                <a:spcPct val="100000"/>
              </a:lnSpc>
              <a:spcBef>
                <a:spcPts val="600"/>
              </a:spcBef>
              <a:defRPr/>
            </a:pPr>
            <a:r>
              <a:rPr lang="zh-CN" altLang="en-US" sz="3200" dirty="0">
                <a:latin typeface="华文仿宋" pitchFamily="2" charset="-122"/>
                <a:ea typeface="华文仿宋" pitchFamily="2" charset="-122"/>
              </a:rPr>
              <a:t>特点</a:t>
            </a:r>
          </a:p>
          <a:p>
            <a:pPr lvl="1">
              <a:lnSpc>
                <a:spcPct val="100000"/>
              </a:lnSpc>
              <a:spcBef>
                <a:spcPts val="600"/>
              </a:spcBef>
              <a:defRPr/>
            </a:pPr>
            <a:r>
              <a:rPr lang="zh-CN" altLang="en-US" sz="2800" dirty="0">
                <a:latin typeface="华文仿宋" pitchFamily="2" charset="-122"/>
                <a:ea typeface="华文仿宋" pitchFamily="2" charset="-122"/>
              </a:rPr>
              <a:t>生存期是该语句块，进入语句块时获得内存，仅能由语句块内语句访问，退出语句块时释放内存，不再有效</a:t>
            </a:r>
          </a:p>
          <a:p>
            <a:pPr lvl="1">
              <a:lnSpc>
                <a:spcPct val="100000"/>
              </a:lnSpc>
              <a:spcBef>
                <a:spcPts val="600"/>
              </a:spcBef>
              <a:defRPr/>
            </a:pPr>
            <a:r>
              <a:rPr lang="zh-CN" altLang="en-US" sz="2800" dirty="0">
                <a:latin typeface="华文仿宋" pitchFamily="2" charset="-122"/>
                <a:ea typeface="华文仿宋" pitchFamily="2" charset="-122"/>
              </a:rPr>
              <a:t>定义时不会自动初始化，除非程序员指定初值</a:t>
            </a:r>
            <a:endParaRPr lang="en-US" altLang="zh-CN" sz="2800" dirty="0">
              <a:latin typeface="华文仿宋" pitchFamily="2" charset="-122"/>
              <a:ea typeface="华文仿宋" pitchFamily="2" charset="-122"/>
            </a:endParaRPr>
          </a:p>
          <a:p>
            <a:pPr lvl="1">
              <a:lnSpc>
                <a:spcPct val="100000"/>
              </a:lnSpc>
              <a:spcBef>
                <a:spcPts val="600"/>
              </a:spcBef>
              <a:defRPr/>
            </a:pPr>
            <a:r>
              <a:rPr lang="zh-CN" altLang="en-US" sz="2800" dirty="0">
                <a:latin typeface="华文仿宋" pitchFamily="2" charset="-122"/>
                <a:ea typeface="华文仿宋" pitchFamily="2" charset="-122"/>
              </a:rPr>
              <a:t>并列语句块各自定义的同名变量互不干扰 </a:t>
            </a:r>
          </a:p>
          <a:p>
            <a:pPr lvl="2">
              <a:lnSpc>
                <a:spcPct val="100000"/>
              </a:lnSpc>
              <a:spcBef>
                <a:spcPts val="600"/>
              </a:spcBef>
              <a:defRPr/>
            </a:pPr>
            <a:r>
              <a:rPr lang="zh-CN" altLang="en-US" sz="2400" dirty="0">
                <a:latin typeface="+mn-ea"/>
              </a:rPr>
              <a:t>  形参和实参可以同名</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animEffect transition="in" filter="wipe(left)">
                                      <p:cBhvr>
                                        <p:cTn id="7" dur="500"/>
                                        <p:tgtEl>
                                          <p:spTgt spid="559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9107">
                                            <p:txEl>
                                              <p:pRg st="2" end="2"/>
                                            </p:txEl>
                                          </p:spTgt>
                                        </p:tgtEl>
                                        <p:attrNameLst>
                                          <p:attrName>style.visibility</p:attrName>
                                        </p:attrNameLst>
                                      </p:cBhvr>
                                      <p:to>
                                        <p:strVal val="visible"/>
                                      </p:to>
                                    </p:set>
                                    <p:animEffect transition="in" filter="wipe(left)">
                                      <p:cBhvr>
                                        <p:cTn id="12" dur="500"/>
                                        <p:tgtEl>
                                          <p:spTgt spid="559107">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59107">
                                            <p:txEl>
                                              <p:pRg st="3" end="3"/>
                                            </p:txEl>
                                          </p:spTgt>
                                        </p:tgtEl>
                                        <p:attrNameLst>
                                          <p:attrName>style.visibility</p:attrName>
                                        </p:attrNameLst>
                                      </p:cBhvr>
                                      <p:to>
                                        <p:strVal val="visible"/>
                                      </p:to>
                                    </p:set>
                                    <p:animEffect transition="in" filter="wipe(left)">
                                      <p:cBhvr>
                                        <p:cTn id="15" dur="500"/>
                                        <p:tgtEl>
                                          <p:spTgt spid="559107">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59107">
                                            <p:txEl>
                                              <p:pRg st="4" end="4"/>
                                            </p:txEl>
                                          </p:spTgt>
                                        </p:tgtEl>
                                        <p:attrNameLst>
                                          <p:attrName>style.visibility</p:attrName>
                                        </p:attrNameLst>
                                      </p:cBhvr>
                                      <p:to>
                                        <p:strVal val="visible"/>
                                      </p:to>
                                    </p:set>
                                    <p:animEffect transition="in" filter="wipe(left)">
                                      <p:cBhvr>
                                        <p:cTn id="18" dur="500"/>
                                        <p:tgtEl>
                                          <p:spTgt spid="559107">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59107">
                                            <p:txEl>
                                              <p:pRg st="5" end="5"/>
                                            </p:txEl>
                                          </p:spTgt>
                                        </p:tgtEl>
                                        <p:attrNameLst>
                                          <p:attrName>style.visibility</p:attrName>
                                        </p:attrNameLst>
                                      </p:cBhvr>
                                      <p:to>
                                        <p:strVal val="visible"/>
                                      </p:to>
                                    </p:set>
                                    <p:animEffect transition="in" filter="wipe(left)">
                                      <p:cBhvr>
                                        <p:cTn id="21" dur="500"/>
                                        <p:tgtEl>
                                          <p:spTgt spid="559107">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59107">
                                            <p:txEl>
                                              <p:pRg st="6" end="6"/>
                                            </p:txEl>
                                          </p:spTgt>
                                        </p:tgtEl>
                                        <p:attrNameLst>
                                          <p:attrName>style.visibility</p:attrName>
                                        </p:attrNameLst>
                                      </p:cBhvr>
                                      <p:to>
                                        <p:strVal val="visible"/>
                                      </p:to>
                                    </p:set>
                                    <p:animEffect transition="in" filter="wipe(left)">
                                      <p:cBhvr>
                                        <p:cTn id="24" dur="500"/>
                                        <p:tgtEl>
                                          <p:spTgt spid="559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0130" name="Rectangle 2">
            <a:extLst>
              <a:ext uri="{FF2B5EF4-FFF2-40B4-BE49-F238E27FC236}">
                <a16:creationId xmlns:a16="http://schemas.microsoft.com/office/drawing/2014/main" id="{5B9F08F3-1766-4DB3-AEE2-EA2F6452B583}"/>
              </a:ext>
            </a:extLst>
          </p:cNvPr>
          <p:cNvSpPr>
            <a:spLocks noGrp="1" noChangeArrowheads="1"/>
          </p:cNvSpPr>
          <p:nvPr>
            <p:ph type="title"/>
          </p:nvPr>
        </p:nvSpPr>
        <p:spPr/>
        <p:txBody>
          <a:bodyPr/>
          <a:lstStyle/>
          <a:p>
            <a:pPr>
              <a:defRPr/>
            </a:pPr>
            <a:r>
              <a:rPr lang="zh-CN" altLang="en-US" sz="4000"/>
              <a:t>全局变量（ </a:t>
            </a:r>
            <a:r>
              <a:rPr lang="en-US" altLang="zh-CN" sz="4000">
                <a:ea typeface="宋体" pitchFamily="2" charset="-122"/>
              </a:rPr>
              <a:t>Global Variable </a:t>
            </a:r>
            <a:r>
              <a:rPr lang="zh-CN" altLang="en-US" sz="4000"/>
              <a:t>）</a:t>
            </a:r>
          </a:p>
        </p:txBody>
      </p:sp>
      <p:sp>
        <p:nvSpPr>
          <p:cNvPr id="560131" name="Rectangle 3">
            <a:extLst>
              <a:ext uri="{FF2B5EF4-FFF2-40B4-BE49-F238E27FC236}">
                <a16:creationId xmlns:a16="http://schemas.microsoft.com/office/drawing/2014/main" id="{B9F53CC3-28A8-49CD-807E-95BB03F7A09B}"/>
              </a:ext>
            </a:extLst>
          </p:cNvPr>
          <p:cNvSpPr>
            <a:spLocks noGrp="1" noChangeArrowheads="1"/>
          </p:cNvSpPr>
          <p:nvPr>
            <p:ph type="body" idx="1"/>
          </p:nvPr>
        </p:nvSpPr>
        <p:spPr>
          <a:xfrm>
            <a:off x="1666876" y="1484314"/>
            <a:ext cx="8786813" cy="2879725"/>
          </a:xfrm>
        </p:spPr>
        <p:txBody>
          <a:bodyPr/>
          <a:lstStyle/>
          <a:p>
            <a:pPr>
              <a:lnSpc>
                <a:spcPct val="100000"/>
              </a:lnSpc>
              <a:defRPr/>
            </a:pPr>
            <a:r>
              <a:rPr lang="zh-CN" altLang="en-US" sz="3200" dirty="0">
                <a:latin typeface="华文仿宋" pitchFamily="2" charset="-122"/>
                <a:ea typeface="华文仿宋" pitchFamily="2" charset="-122"/>
              </a:rPr>
              <a:t>在所有函数之外定义的变量</a:t>
            </a:r>
          </a:p>
          <a:p>
            <a:pPr lvl="1">
              <a:lnSpc>
                <a:spcPct val="100000"/>
              </a:lnSpc>
              <a:defRPr/>
            </a:pPr>
            <a:r>
              <a:rPr lang="zh-CN" altLang="en-US" sz="2800" dirty="0">
                <a:latin typeface="华文仿宋" pitchFamily="2" charset="-122"/>
                <a:ea typeface="华文仿宋" pitchFamily="2" charset="-122"/>
              </a:rPr>
              <a:t>生存期是整个程序，从程序运行起占据内存，程序运行过程中可随时访问，程序退出时释放内存</a:t>
            </a:r>
          </a:p>
          <a:p>
            <a:pPr lvl="1">
              <a:lnSpc>
                <a:spcPct val="100000"/>
              </a:lnSpc>
              <a:defRPr/>
            </a:pPr>
            <a:r>
              <a:rPr kumimoji="1" lang="zh-CN" altLang="en-US" sz="2800" dirty="0">
                <a:solidFill>
                  <a:schemeClr val="hlink"/>
                </a:solidFill>
                <a:latin typeface="华文仿宋" pitchFamily="2" charset="-122"/>
                <a:ea typeface="华文仿宋" pitchFamily="2" charset="-122"/>
              </a:rPr>
              <a:t>有效范围是从定义变量的位置开始到本程序结束</a:t>
            </a:r>
            <a:endParaRPr lang="zh-CN" altLang="en-US" dirty="0">
              <a:latin typeface="华文仿宋" pitchFamily="2" charset="-122"/>
              <a:ea typeface="华文仿宋" pitchFamily="2" charset="-122"/>
            </a:endParaRPr>
          </a:p>
          <a:p>
            <a:pPr lvl="1">
              <a:lnSpc>
                <a:spcPct val="110000"/>
              </a:lnSpc>
              <a:defRPr/>
            </a:pPr>
            <a:endParaRPr lang="zh-CN" altLang="en-US" sz="2800" dirty="0">
              <a:ea typeface="宋体" pitchFamily="2" charset="-122"/>
            </a:endParaRPr>
          </a:p>
        </p:txBody>
      </p:sp>
      <p:pic>
        <p:nvPicPr>
          <p:cNvPr id="560132" name="Picture 4">
            <a:extLst>
              <a:ext uri="{FF2B5EF4-FFF2-40B4-BE49-F238E27FC236}">
                <a16:creationId xmlns:a16="http://schemas.microsoft.com/office/drawing/2014/main" id="{6DBFF21B-C789-4653-985E-DAAEC9AFF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9" y="3786188"/>
            <a:ext cx="4402137"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wipe(left)">
                                      <p:cBhvr>
                                        <p:cTn id="7" dur="500"/>
                                        <p:tgtEl>
                                          <p:spTgt spid="560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0131">
                                            <p:txEl>
                                              <p:pRg st="1" end="1"/>
                                            </p:txEl>
                                          </p:spTgt>
                                        </p:tgtEl>
                                        <p:attrNameLst>
                                          <p:attrName>style.visibility</p:attrName>
                                        </p:attrNameLst>
                                      </p:cBhvr>
                                      <p:to>
                                        <p:strVal val="visible"/>
                                      </p:to>
                                    </p:set>
                                    <p:animEffect transition="in" filter="wipe(left)">
                                      <p:cBhvr>
                                        <p:cTn id="12" dur="500"/>
                                        <p:tgtEl>
                                          <p:spTgt spid="560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0131">
                                            <p:txEl>
                                              <p:pRg st="2" end="2"/>
                                            </p:txEl>
                                          </p:spTgt>
                                        </p:tgtEl>
                                        <p:attrNameLst>
                                          <p:attrName>style.visibility</p:attrName>
                                        </p:attrNameLst>
                                      </p:cBhvr>
                                      <p:to>
                                        <p:strVal val="visible"/>
                                      </p:to>
                                    </p:set>
                                    <p:animEffect transition="in" filter="wipe(left)">
                                      <p:cBhvr>
                                        <p:cTn id="17" dur="500"/>
                                        <p:tgtEl>
                                          <p:spTgt spid="560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nodeType="clickEffect">
                                  <p:stCondLst>
                                    <p:cond delay="0"/>
                                  </p:stCondLst>
                                  <p:childTnLst>
                                    <p:set>
                                      <p:cBhvr>
                                        <p:cTn id="21" dur="1" fill="hold">
                                          <p:stCondLst>
                                            <p:cond delay="0"/>
                                          </p:stCondLst>
                                        </p:cTn>
                                        <p:tgtEl>
                                          <p:spTgt spid="560132"/>
                                        </p:tgtEl>
                                        <p:attrNameLst>
                                          <p:attrName>style.visibility</p:attrName>
                                        </p:attrNameLst>
                                      </p:cBhvr>
                                      <p:to>
                                        <p:strVal val="visible"/>
                                      </p:to>
                                    </p:set>
                                    <p:anim calcmode="lin" valueType="num">
                                      <p:cBhvr>
                                        <p:cTn id="22" dur="500" fill="hold"/>
                                        <p:tgtEl>
                                          <p:spTgt spid="560132"/>
                                        </p:tgtEl>
                                        <p:attrNameLst>
                                          <p:attrName>ppt_w</p:attrName>
                                        </p:attrNameLst>
                                      </p:cBhvr>
                                      <p:tavLst>
                                        <p:tav tm="0">
                                          <p:val>
                                            <p:fltVal val="0"/>
                                          </p:val>
                                        </p:tav>
                                        <p:tav tm="100000">
                                          <p:val>
                                            <p:strVal val="#ppt_w"/>
                                          </p:val>
                                        </p:tav>
                                      </p:tavLst>
                                    </p:anim>
                                    <p:anim calcmode="lin" valueType="num">
                                      <p:cBhvr>
                                        <p:cTn id="23" dur="500" fill="hold"/>
                                        <p:tgtEl>
                                          <p:spTgt spid="560132"/>
                                        </p:tgtEl>
                                        <p:attrNameLst>
                                          <p:attrName>ppt_h</p:attrName>
                                        </p:attrNameLst>
                                      </p:cBhvr>
                                      <p:tavLst>
                                        <p:tav tm="0">
                                          <p:val>
                                            <p:fltVal val="0"/>
                                          </p:val>
                                        </p:tav>
                                        <p:tav tm="100000">
                                          <p:val>
                                            <p:strVal val="#ppt_h"/>
                                          </p:val>
                                        </p:tav>
                                      </p:tavLst>
                                    </p:anim>
                                    <p:animEffect transition="in" filter="fade">
                                      <p:cBhvr>
                                        <p:cTn id="24" dur="500"/>
                                        <p:tgtEl>
                                          <p:spTgt spid="560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D353CECD-FB13-41F0-A278-F847C00CBA7C}"/>
              </a:ext>
            </a:extLst>
          </p:cNvPr>
          <p:cNvSpPr>
            <a:spLocks noGrp="1" noChangeArrowheads="1"/>
          </p:cNvSpPr>
          <p:nvPr>
            <p:ph type="title"/>
          </p:nvPr>
        </p:nvSpPr>
        <p:spPr>
          <a:xfrm>
            <a:off x="1774826" y="788989"/>
            <a:ext cx="8893175" cy="839787"/>
          </a:xfrm>
        </p:spPr>
        <p:txBody>
          <a:bodyPr/>
          <a:lstStyle/>
          <a:p>
            <a:pPr>
              <a:defRPr/>
            </a:pPr>
            <a:r>
              <a:rPr lang="zh-CN" altLang="en-US"/>
              <a:t>变量的存储类型（ </a:t>
            </a:r>
            <a:r>
              <a:rPr lang="en-US" altLang="zh-CN">
                <a:ea typeface="宋体" pitchFamily="2" charset="-122"/>
              </a:rPr>
              <a:t>Storage Class</a:t>
            </a:r>
            <a:r>
              <a:rPr lang="zh-CN" altLang="en-US"/>
              <a:t>）</a:t>
            </a:r>
          </a:p>
        </p:txBody>
      </p:sp>
      <p:sp>
        <p:nvSpPr>
          <p:cNvPr id="563203" name="Rectangle 3">
            <a:extLst>
              <a:ext uri="{FF2B5EF4-FFF2-40B4-BE49-F238E27FC236}">
                <a16:creationId xmlns:a16="http://schemas.microsoft.com/office/drawing/2014/main" id="{EBC79BCF-2D19-4588-817C-959DA4C236CD}"/>
              </a:ext>
            </a:extLst>
          </p:cNvPr>
          <p:cNvSpPr>
            <a:spLocks noGrp="1" noChangeArrowheads="1"/>
          </p:cNvSpPr>
          <p:nvPr>
            <p:ph type="body" idx="1"/>
          </p:nvPr>
        </p:nvSpPr>
        <p:spPr>
          <a:xfrm>
            <a:off x="1919289" y="1643063"/>
            <a:ext cx="8569325" cy="4133850"/>
          </a:xfrm>
        </p:spPr>
        <p:txBody>
          <a:bodyPr/>
          <a:lstStyle/>
          <a:p>
            <a:pPr>
              <a:lnSpc>
                <a:spcPct val="110000"/>
              </a:lnSpc>
              <a:defRPr/>
            </a:pPr>
            <a:r>
              <a:rPr lang="zh-CN" altLang="en-US" sz="3200">
                <a:latin typeface="华文仿宋" pitchFamily="2" charset="-122"/>
                <a:ea typeface="华文仿宋" pitchFamily="2" charset="-122"/>
              </a:rPr>
              <a:t>指数据在内存中存储的方式</a:t>
            </a:r>
          </a:p>
          <a:p>
            <a:pPr lvl="1">
              <a:lnSpc>
                <a:spcPct val="110000"/>
              </a:lnSpc>
              <a:defRPr/>
            </a:pPr>
            <a:r>
              <a:rPr lang="zh-CN" altLang="en-US" sz="2800">
                <a:latin typeface="华文仿宋" pitchFamily="2" charset="-122"/>
                <a:ea typeface="华文仿宋" pitchFamily="2" charset="-122"/>
              </a:rPr>
              <a:t>即编译器为变量分配内存的方式，它决定变量的生存期</a:t>
            </a:r>
          </a:p>
          <a:p>
            <a:pPr lvl="1">
              <a:lnSpc>
                <a:spcPct val="110000"/>
              </a:lnSpc>
              <a:buFontTx/>
              <a:buNone/>
              <a:defRPr/>
            </a:pPr>
            <a:r>
              <a:rPr lang="zh-CN" altLang="en-US">
                <a:solidFill>
                  <a:srgbClr val="C00000"/>
                </a:solidFill>
                <a:ea typeface="宋体" pitchFamily="2" charset="-122"/>
              </a:rPr>
              <a:t>               </a:t>
            </a:r>
            <a:r>
              <a:rPr lang="zh-CN" altLang="en-US" sz="2800">
                <a:solidFill>
                  <a:srgbClr val="C00000"/>
                </a:solidFill>
                <a:latin typeface="幼圆" pitchFamily="49" charset="-122"/>
                <a:ea typeface="幼圆" pitchFamily="49" charset="-122"/>
              </a:rPr>
              <a:t>存储类型   </a:t>
            </a:r>
            <a:r>
              <a:rPr lang="zh-CN" altLang="en-US" sz="2800">
                <a:solidFill>
                  <a:schemeClr val="accent2"/>
                </a:solidFill>
                <a:latin typeface="幼圆" pitchFamily="49" charset="-122"/>
                <a:ea typeface="幼圆" pitchFamily="49" charset="-122"/>
              </a:rPr>
              <a:t>数据类型   变量名</a:t>
            </a:r>
            <a:r>
              <a:rPr lang="en-US" altLang="zh-CN" sz="2800">
                <a:solidFill>
                  <a:schemeClr val="accent2"/>
                </a:solidFill>
                <a:latin typeface="幼圆" pitchFamily="49" charset="-122"/>
                <a:ea typeface="幼圆" pitchFamily="49" charset="-122"/>
              </a:rPr>
              <a:t>;</a:t>
            </a:r>
          </a:p>
          <a:p>
            <a:pPr>
              <a:lnSpc>
                <a:spcPct val="110000"/>
              </a:lnSpc>
              <a:defRPr/>
            </a:pPr>
            <a:r>
              <a:rPr lang="en-US" altLang="zh-CN">
                <a:latin typeface="华文仿宋" pitchFamily="2" charset="-122"/>
                <a:ea typeface="华文仿宋" pitchFamily="2" charset="-122"/>
              </a:rPr>
              <a:t>C</a:t>
            </a:r>
            <a:r>
              <a:rPr lang="zh-CN" altLang="en-US">
                <a:latin typeface="华文仿宋" pitchFamily="2" charset="-122"/>
                <a:ea typeface="华文仿宋" pitchFamily="2" charset="-122"/>
              </a:rPr>
              <a:t>程序的存储类别</a:t>
            </a:r>
          </a:p>
          <a:p>
            <a:pPr lvl="1">
              <a:lnSpc>
                <a:spcPct val="110000"/>
              </a:lnSpc>
              <a:defRPr/>
            </a:pPr>
            <a:r>
              <a:rPr lang="en-US" altLang="zh-CN" i="1">
                <a:solidFill>
                  <a:srgbClr val="880000"/>
                </a:solidFill>
                <a:ea typeface="宋体" pitchFamily="2" charset="-122"/>
              </a:rPr>
              <a:t>auto</a:t>
            </a:r>
            <a:r>
              <a:rPr lang="zh-CN" altLang="en-US">
                <a:ea typeface="宋体" pitchFamily="2" charset="-122"/>
              </a:rPr>
              <a:t>型（自动变量）</a:t>
            </a:r>
            <a:endParaRPr lang="en-US" altLang="zh-CN">
              <a:ea typeface="宋体" pitchFamily="2" charset="-122"/>
            </a:endParaRPr>
          </a:p>
          <a:p>
            <a:pPr lvl="1">
              <a:lnSpc>
                <a:spcPct val="110000"/>
              </a:lnSpc>
              <a:defRPr/>
            </a:pPr>
            <a:r>
              <a:rPr lang="en-US" altLang="zh-CN" i="1">
                <a:solidFill>
                  <a:srgbClr val="880000"/>
                </a:solidFill>
                <a:ea typeface="宋体" pitchFamily="2" charset="-122"/>
              </a:rPr>
              <a:t>static</a:t>
            </a:r>
            <a:r>
              <a:rPr lang="zh-CN" altLang="en-US">
                <a:ea typeface="宋体" pitchFamily="2" charset="-122"/>
              </a:rPr>
              <a:t>型（静态变量）</a:t>
            </a:r>
            <a:endParaRPr lang="en-US" altLang="zh-CN">
              <a:ea typeface="宋体" pitchFamily="2" charset="-122"/>
            </a:endParaRPr>
          </a:p>
          <a:p>
            <a:pPr lvl="1">
              <a:lnSpc>
                <a:spcPct val="110000"/>
              </a:lnSpc>
              <a:defRPr/>
            </a:pPr>
            <a:r>
              <a:rPr lang="en-US" altLang="zh-CN" i="1">
                <a:solidFill>
                  <a:srgbClr val="880000"/>
                </a:solidFill>
                <a:ea typeface="宋体" pitchFamily="2" charset="-122"/>
              </a:rPr>
              <a:t>extern</a:t>
            </a:r>
            <a:r>
              <a:rPr lang="zh-CN" altLang="en-US">
                <a:ea typeface="宋体" pitchFamily="2" charset="-122"/>
              </a:rPr>
              <a:t>型（外部变量）</a:t>
            </a:r>
          </a:p>
          <a:p>
            <a:pPr lvl="1">
              <a:lnSpc>
                <a:spcPct val="110000"/>
              </a:lnSpc>
              <a:defRPr/>
            </a:pPr>
            <a:r>
              <a:rPr lang="en-US" altLang="zh-CN" i="1">
                <a:solidFill>
                  <a:srgbClr val="880000"/>
                </a:solidFill>
                <a:ea typeface="宋体" pitchFamily="2" charset="-122"/>
              </a:rPr>
              <a:t>register</a:t>
            </a:r>
            <a:r>
              <a:rPr lang="zh-CN" altLang="en-US">
                <a:ea typeface="宋体" pitchFamily="2" charset="-122"/>
              </a:rPr>
              <a:t>型（寄存器变量）</a:t>
            </a:r>
          </a:p>
        </p:txBody>
      </p:sp>
      <p:grpSp>
        <p:nvGrpSpPr>
          <p:cNvPr id="66564" name="Group 15">
            <a:extLst>
              <a:ext uri="{FF2B5EF4-FFF2-40B4-BE49-F238E27FC236}">
                <a16:creationId xmlns:a16="http://schemas.microsoft.com/office/drawing/2014/main" id="{3CBD3B3E-23FE-4312-9434-566BB9939248}"/>
              </a:ext>
            </a:extLst>
          </p:cNvPr>
          <p:cNvGrpSpPr>
            <a:grpSpLocks/>
          </p:cNvGrpSpPr>
          <p:nvPr/>
        </p:nvGrpSpPr>
        <p:grpSpPr bwMode="auto">
          <a:xfrm>
            <a:off x="6627814" y="3860801"/>
            <a:ext cx="4016375" cy="2792413"/>
            <a:chOff x="2699" y="1026"/>
            <a:chExt cx="3026" cy="1993"/>
          </a:xfrm>
        </p:grpSpPr>
        <p:pic>
          <p:nvPicPr>
            <p:cNvPr id="66566" name="Picture 3" descr="存储类型">
              <a:extLst>
                <a:ext uri="{FF2B5EF4-FFF2-40B4-BE49-F238E27FC236}">
                  <a16:creationId xmlns:a16="http://schemas.microsoft.com/office/drawing/2014/main" id="{732E121F-22FE-4094-88A5-11FA4AC8B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 y="1026"/>
              <a:ext cx="2981" cy="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241" name="Rectangle 17">
              <a:extLst>
                <a:ext uri="{FF2B5EF4-FFF2-40B4-BE49-F238E27FC236}">
                  <a16:creationId xmlns:a16="http://schemas.microsoft.com/office/drawing/2014/main" id="{9351AA80-FD5F-4E6A-9660-4119FF8C0CA3}"/>
                </a:ext>
              </a:extLst>
            </p:cNvPr>
            <p:cNvSpPr>
              <a:spLocks noChangeArrowheads="1"/>
            </p:cNvSpPr>
            <p:nvPr/>
          </p:nvSpPr>
          <p:spPr bwMode="auto">
            <a:xfrm>
              <a:off x="2699" y="1026"/>
              <a:ext cx="952" cy="908"/>
            </a:xfrm>
            <a:prstGeom prst="rect">
              <a:avLst/>
            </a:prstGeom>
            <a:solidFill>
              <a:schemeClr val="bg1"/>
            </a:solidFill>
            <a:ln w="12700">
              <a:solidFill>
                <a:schemeClr val="bg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grpSp>
      <p:pic>
        <p:nvPicPr>
          <p:cNvPr id="66565" name="Picture 4">
            <a:extLst>
              <a:ext uri="{FF2B5EF4-FFF2-40B4-BE49-F238E27FC236}">
                <a16:creationId xmlns:a16="http://schemas.microsoft.com/office/drawing/2014/main" id="{DBEDBE7D-8B3C-40B4-9FC7-5D10BB98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5" y="5573713"/>
            <a:ext cx="129698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63203">
                                            <p:txEl>
                                              <p:pRg st="3" end="3"/>
                                            </p:txEl>
                                          </p:spTgt>
                                        </p:tgtEl>
                                        <p:attrNameLst>
                                          <p:attrName>style.visibility</p:attrName>
                                        </p:attrNameLst>
                                      </p:cBhvr>
                                      <p:to>
                                        <p:strVal val="visible"/>
                                      </p:to>
                                    </p:set>
                                    <p:anim calcmode="lin" valueType="num">
                                      <p:cBhvr>
                                        <p:cTn id="7" dur="500" fill="hold"/>
                                        <p:tgtEl>
                                          <p:spTgt spid="56320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56320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563203">
                                            <p:txEl>
                                              <p:pRg st="3" end="3"/>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63203">
                                            <p:txEl>
                                              <p:pRg st="4" end="4"/>
                                            </p:txEl>
                                          </p:spTgt>
                                        </p:tgtEl>
                                        <p:attrNameLst>
                                          <p:attrName>style.visibility</p:attrName>
                                        </p:attrNameLst>
                                      </p:cBhvr>
                                      <p:to>
                                        <p:strVal val="visible"/>
                                      </p:to>
                                    </p:set>
                                    <p:anim calcmode="lin" valueType="num">
                                      <p:cBhvr>
                                        <p:cTn id="14" dur="500" fill="hold"/>
                                        <p:tgtEl>
                                          <p:spTgt spid="563203">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563203">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56320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563203">
                                            <p:txEl>
                                              <p:pRg st="5" end="5"/>
                                            </p:txEl>
                                          </p:spTgt>
                                        </p:tgtEl>
                                        <p:attrNameLst>
                                          <p:attrName>style.visibility</p:attrName>
                                        </p:attrNameLst>
                                      </p:cBhvr>
                                      <p:to>
                                        <p:strVal val="visible"/>
                                      </p:to>
                                    </p:set>
                                    <p:anim calcmode="lin" valueType="num">
                                      <p:cBhvr>
                                        <p:cTn id="21" dur="500" fill="hold"/>
                                        <p:tgtEl>
                                          <p:spTgt spid="563203">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563203">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56320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563203">
                                            <p:txEl>
                                              <p:pRg st="6" end="6"/>
                                            </p:txEl>
                                          </p:spTgt>
                                        </p:tgtEl>
                                        <p:attrNameLst>
                                          <p:attrName>style.visibility</p:attrName>
                                        </p:attrNameLst>
                                      </p:cBhvr>
                                      <p:to>
                                        <p:strVal val="visible"/>
                                      </p:to>
                                    </p:set>
                                    <p:anim calcmode="lin" valueType="num">
                                      <p:cBhvr>
                                        <p:cTn id="28" dur="500" fill="hold"/>
                                        <p:tgtEl>
                                          <p:spTgt spid="56320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56320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56320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563203">
                                            <p:txEl>
                                              <p:pRg st="7" end="7"/>
                                            </p:txEl>
                                          </p:spTgt>
                                        </p:tgtEl>
                                        <p:attrNameLst>
                                          <p:attrName>style.visibility</p:attrName>
                                        </p:attrNameLst>
                                      </p:cBhvr>
                                      <p:to>
                                        <p:strVal val="visible"/>
                                      </p:to>
                                    </p:set>
                                    <p:anim calcmode="lin" valueType="num">
                                      <p:cBhvr>
                                        <p:cTn id="35" dur="500" fill="hold"/>
                                        <p:tgtEl>
                                          <p:spTgt spid="563203">
                                            <p:txEl>
                                              <p:pRg st="7" end="7"/>
                                            </p:txEl>
                                          </p:spTgt>
                                        </p:tgtEl>
                                        <p:attrNameLst>
                                          <p:attrName>ppt_w</p:attrName>
                                        </p:attrNameLst>
                                      </p:cBhvr>
                                      <p:tavLst>
                                        <p:tav tm="0">
                                          <p:val>
                                            <p:fltVal val="0"/>
                                          </p:val>
                                        </p:tav>
                                        <p:tav tm="100000">
                                          <p:val>
                                            <p:strVal val="#ppt_w"/>
                                          </p:val>
                                        </p:tav>
                                      </p:tavLst>
                                    </p:anim>
                                    <p:anim calcmode="lin" valueType="num">
                                      <p:cBhvr>
                                        <p:cTn id="36" dur="500" fill="hold"/>
                                        <p:tgtEl>
                                          <p:spTgt spid="563203">
                                            <p:txEl>
                                              <p:pRg st="7" end="7"/>
                                            </p:txEl>
                                          </p:spTgt>
                                        </p:tgtEl>
                                        <p:attrNameLst>
                                          <p:attrName>ppt_h</p:attrName>
                                        </p:attrNameLst>
                                      </p:cBhvr>
                                      <p:tavLst>
                                        <p:tav tm="0">
                                          <p:val>
                                            <p:fltVal val="0"/>
                                          </p:val>
                                        </p:tav>
                                        <p:tav tm="100000">
                                          <p:val>
                                            <p:strVal val="#ppt_h"/>
                                          </p:val>
                                        </p:tav>
                                      </p:tavLst>
                                    </p:anim>
                                    <p:animEffect transition="in" filter="fade">
                                      <p:cBhvr>
                                        <p:cTn id="37" dur="500"/>
                                        <p:tgtEl>
                                          <p:spTgt spid="563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DF0828DD-ABF0-43D0-8035-642D09AFB084}"/>
              </a:ext>
            </a:extLst>
          </p:cNvPr>
          <p:cNvSpPr txBox="1">
            <a:spLocks noChangeArrowheads="1"/>
          </p:cNvSpPr>
          <p:nvPr/>
        </p:nvSpPr>
        <p:spPr bwMode="auto">
          <a:xfrm>
            <a:off x="2166939" y="4479925"/>
            <a:ext cx="8245475" cy="1828800"/>
          </a:xfrm>
          <a:prstGeom prst="rect">
            <a:avLst/>
          </a:prstGeom>
          <a:solidFill>
            <a:srgbClr val="FFFFCC"/>
          </a:solidFill>
          <a:ln w="22225">
            <a:solidFill>
              <a:schemeClr val="hlink"/>
            </a:solidFill>
            <a:miter lim="800000"/>
            <a:headEnd/>
            <a:tailEnd/>
          </a:ln>
        </p:spPr>
        <p:txBody>
          <a:bodyPr tIns="154800" bIns="180000">
            <a:spAutoFit/>
          </a:bodyPr>
          <a:lstStyle>
            <a:lvl1pPr>
              <a:lnSpc>
                <a:spcPct val="95000"/>
              </a:lnSpc>
              <a:spcBef>
                <a:spcPct val="20000"/>
              </a:spcBef>
              <a:buClr>
                <a:srgbClr val="FFCC66"/>
              </a:buClr>
              <a:buSzPct val="80000"/>
              <a:buFont typeface="Monotype Sorts" charset="2"/>
              <a:buChar char=""/>
              <a:tabLst>
                <a:tab pos="0" algn="l"/>
              </a:tabLst>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tabLst>
                <a:tab pos="0" algn="l"/>
              </a:tabLst>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tabLst>
                <a:tab pos="0" algn="l"/>
              </a:tabLst>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tabLst>
                <a:tab pos="0" algn="l"/>
              </a:tabLst>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tabLst>
                <a:tab pos="0" algn="l"/>
              </a:tabLst>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tabLst>
                <a:tab pos="0" algn="l"/>
              </a:tabLst>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tabLst>
                <a:tab pos="0" algn="l"/>
              </a:tabLst>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tabLst>
                <a:tab pos="0" algn="l"/>
              </a:tabLst>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tabLst>
                <a:tab pos="0" algn="l"/>
              </a:tabLst>
              <a:defRPr sz="2000" b="1">
                <a:solidFill>
                  <a:schemeClr val="tx1"/>
                </a:solidFill>
                <a:latin typeface="Times New Roman" panose="02020603050405020304" pitchFamily="18" charset="0"/>
                <a:ea typeface="楷体_GB2312" pitchFamily="49" charset="-122"/>
              </a:defRPr>
            </a:lvl9pPr>
          </a:lstStyle>
          <a:p>
            <a:pPr algn="ctr" eaLnBrk="1" hangingPunct="1">
              <a:lnSpc>
                <a:spcPct val="115000"/>
              </a:lnSpc>
              <a:spcBef>
                <a:spcPct val="0"/>
              </a:spcBef>
              <a:buClrTx/>
              <a:buSzTx/>
              <a:buFontTx/>
              <a:buNone/>
            </a:pPr>
            <a:r>
              <a:rPr lang="zh-CN" altLang="en-US">
                <a:solidFill>
                  <a:srgbClr val="FF0000"/>
                </a:solidFill>
                <a:latin typeface="Arial" panose="020B0604020202020204" pitchFamily="34" charset="0"/>
                <a:ea typeface="华文细黑" panose="02010600040101010101" pitchFamily="2" charset="-122"/>
              </a:rPr>
              <a:t>静态存储区中的变量：</a:t>
            </a:r>
            <a:r>
              <a:rPr lang="zh-CN" altLang="en-US">
                <a:solidFill>
                  <a:schemeClr val="tx1"/>
                </a:solidFill>
                <a:latin typeface="Arial" panose="020B0604020202020204" pitchFamily="34" charset="0"/>
                <a:ea typeface="华文细黑" panose="02010600040101010101" pitchFamily="2" charset="-122"/>
              </a:rPr>
              <a:t>与程序</a:t>
            </a:r>
            <a:r>
              <a:rPr lang="zh-CN" altLang="en-US">
                <a:solidFill>
                  <a:schemeClr val="tx1"/>
                </a:solidFill>
                <a:latin typeface="华文细黑" panose="02010600040101010101" pitchFamily="2" charset="-122"/>
                <a:ea typeface="华文细黑" panose="02010600040101010101" pitchFamily="2" charset="-122"/>
              </a:rPr>
              <a:t>“</a:t>
            </a:r>
            <a:r>
              <a:rPr lang="zh-CN" altLang="en-US">
                <a:solidFill>
                  <a:schemeClr val="tx1"/>
                </a:solidFill>
                <a:latin typeface="Arial" panose="020B0604020202020204" pitchFamily="34" charset="0"/>
                <a:ea typeface="华文细黑" panose="02010600040101010101" pitchFamily="2" charset="-122"/>
              </a:rPr>
              <a:t>共存亡</a:t>
            </a:r>
            <a:r>
              <a:rPr lang="zh-CN" altLang="en-US">
                <a:solidFill>
                  <a:schemeClr val="tx1"/>
                </a:solidFill>
                <a:latin typeface="华文细黑" panose="02010600040101010101" pitchFamily="2" charset="-122"/>
                <a:ea typeface="华文细黑" panose="02010600040101010101" pitchFamily="2" charset="-122"/>
              </a:rPr>
              <a:t>”</a:t>
            </a:r>
            <a:endParaRPr lang="zh-CN" altLang="en-US">
              <a:solidFill>
                <a:schemeClr val="tx1"/>
              </a:solidFill>
              <a:latin typeface="Arial" panose="020B0604020202020204" pitchFamily="34" charset="0"/>
              <a:ea typeface="华文细黑" panose="02010600040101010101" pitchFamily="2" charset="-122"/>
            </a:endParaRPr>
          </a:p>
          <a:p>
            <a:pPr eaLnBrk="1" hangingPunct="1">
              <a:lnSpc>
                <a:spcPct val="115000"/>
              </a:lnSpc>
              <a:spcBef>
                <a:spcPct val="0"/>
              </a:spcBef>
              <a:buClrTx/>
              <a:buSzTx/>
              <a:buFontTx/>
              <a:buNone/>
            </a:pPr>
            <a:r>
              <a:rPr lang="zh-CN" altLang="en-US">
                <a:solidFill>
                  <a:schemeClr val="tx1"/>
                </a:solidFill>
                <a:latin typeface="Arial" panose="020B0604020202020204" pitchFamily="34" charset="0"/>
                <a:ea typeface="华文细黑" panose="02010600040101010101" pitchFamily="2" charset="-122"/>
              </a:rPr>
              <a:t>        </a:t>
            </a:r>
            <a:r>
              <a:rPr lang="zh-CN" altLang="en-US">
                <a:solidFill>
                  <a:srgbClr val="FF0000"/>
                </a:solidFill>
                <a:latin typeface="Arial" panose="020B0604020202020204" pitchFamily="34" charset="0"/>
                <a:ea typeface="华文细黑" panose="02010600040101010101" pitchFamily="2" charset="-122"/>
              </a:rPr>
              <a:t>动态存储区中的变量：</a:t>
            </a:r>
            <a:r>
              <a:rPr lang="zh-CN" altLang="en-US">
                <a:solidFill>
                  <a:schemeClr val="tx1"/>
                </a:solidFill>
                <a:latin typeface="Arial" panose="020B0604020202020204" pitchFamily="34" charset="0"/>
                <a:ea typeface="华文细黑" panose="02010600040101010101" pitchFamily="2" charset="-122"/>
              </a:rPr>
              <a:t>与程序块</a:t>
            </a:r>
            <a:r>
              <a:rPr lang="zh-CN" altLang="en-US">
                <a:solidFill>
                  <a:schemeClr val="tx1"/>
                </a:solidFill>
                <a:latin typeface="华文细黑" panose="02010600040101010101" pitchFamily="2" charset="-122"/>
                <a:ea typeface="华文细黑" panose="02010600040101010101" pitchFamily="2" charset="-122"/>
              </a:rPr>
              <a:t>“</a:t>
            </a:r>
            <a:r>
              <a:rPr lang="zh-CN" altLang="en-US">
                <a:solidFill>
                  <a:schemeClr val="tx1"/>
                </a:solidFill>
                <a:latin typeface="Arial" panose="020B0604020202020204" pitchFamily="34" charset="0"/>
                <a:ea typeface="华文细黑" panose="02010600040101010101" pitchFamily="2" charset="-122"/>
              </a:rPr>
              <a:t>共存亡</a:t>
            </a:r>
            <a:r>
              <a:rPr lang="zh-CN" altLang="en-US">
                <a:solidFill>
                  <a:schemeClr val="tx1"/>
                </a:solidFill>
                <a:latin typeface="华文细黑" panose="02010600040101010101" pitchFamily="2" charset="-122"/>
                <a:ea typeface="华文细黑" panose="02010600040101010101" pitchFamily="2" charset="-122"/>
              </a:rPr>
              <a:t>”</a:t>
            </a:r>
            <a:endParaRPr lang="zh-CN" altLang="en-US">
              <a:solidFill>
                <a:schemeClr val="tx1"/>
              </a:solidFill>
              <a:latin typeface="Arial" panose="020B0604020202020204" pitchFamily="34" charset="0"/>
              <a:ea typeface="华文细黑" panose="02010600040101010101" pitchFamily="2" charset="-122"/>
            </a:endParaRPr>
          </a:p>
          <a:p>
            <a:pPr eaLnBrk="1" hangingPunct="1">
              <a:lnSpc>
                <a:spcPct val="115000"/>
              </a:lnSpc>
              <a:spcBef>
                <a:spcPct val="0"/>
              </a:spcBef>
              <a:buClrTx/>
              <a:buSzTx/>
              <a:buFontTx/>
              <a:buNone/>
            </a:pPr>
            <a:r>
              <a:rPr lang="zh-CN" altLang="en-US">
                <a:solidFill>
                  <a:srgbClr val="FF0000"/>
                </a:solidFill>
                <a:latin typeface="Arial" panose="020B0604020202020204" pitchFamily="34" charset="0"/>
                <a:ea typeface="华文细黑" panose="02010600040101010101" pitchFamily="2" charset="-122"/>
              </a:rPr>
              <a:t>        寄存器中的变量：        </a:t>
            </a:r>
            <a:r>
              <a:rPr lang="zh-CN" altLang="en-US">
                <a:solidFill>
                  <a:schemeClr val="tx1"/>
                </a:solidFill>
                <a:latin typeface="Arial" panose="020B0604020202020204" pitchFamily="34" charset="0"/>
                <a:ea typeface="华文细黑" panose="02010600040101010101" pitchFamily="2" charset="-122"/>
              </a:rPr>
              <a:t>同动态存储区</a:t>
            </a:r>
          </a:p>
        </p:txBody>
      </p:sp>
      <p:sp>
        <p:nvSpPr>
          <p:cNvPr id="565251" name="Rectangle 3">
            <a:extLst>
              <a:ext uri="{FF2B5EF4-FFF2-40B4-BE49-F238E27FC236}">
                <a16:creationId xmlns:a16="http://schemas.microsoft.com/office/drawing/2014/main" id="{0BCFE2C5-0097-49BB-8FD8-D584C445236D}"/>
              </a:ext>
            </a:extLst>
          </p:cNvPr>
          <p:cNvSpPr>
            <a:spLocks noGrp="1" noChangeArrowheads="1"/>
          </p:cNvSpPr>
          <p:nvPr>
            <p:ph type="body" idx="1"/>
          </p:nvPr>
        </p:nvSpPr>
        <p:spPr>
          <a:xfrm>
            <a:off x="1847851" y="1887539"/>
            <a:ext cx="6264275" cy="2117725"/>
          </a:xfrm>
        </p:spPr>
        <p:txBody>
          <a:bodyPr/>
          <a:lstStyle/>
          <a:p>
            <a:pPr>
              <a:defRPr/>
            </a:pPr>
            <a:r>
              <a:rPr lang="zh-CN" altLang="zh-CN" sz="3200">
                <a:solidFill>
                  <a:schemeClr val="tx1"/>
                </a:solidFill>
                <a:latin typeface="华文仿宋" pitchFamily="2" charset="-122"/>
                <a:ea typeface="华文仿宋" pitchFamily="2" charset="-122"/>
              </a:rPr>
              <a:t>变量的生存期（Lifetime ）</a:t>
            </a:r>
            <a:r>
              <a:rPr lang="en-US" altLang="zh-CN" sz="2400" b="0">
                <a:ea typeface="宋体" pitchFamily="2" charset="-122"/>
              </a:rPr>
              <a:t> </a:t>
            </a:r>
          </a:p>
          <a:p>
            <a:pPr>
              <a:defRPr/>
            </a:pPr>
            <a:r>
              <a:rPr lang="en-US" altLang="zh-CN" sz="2400" b="0">
                <a:ea typeface="宋体" pitchFamily="2" charset="-122"/>
              </a:rPr>
              <a:t>The </a:t>
            </a:r>
            <a:r>
              <a:rPr lang="en-US" altLang="zh-CN" sz="2400" i="1">
                <a:ea typeface="宋体" pitchFamily="2" charset="-122"/>
              </a:rPr>
              <a:t>lifetime</a:t>
            </a:r>
            <a:r>
              <a:rPr lang="en-US" altLang="zh-CN" sz="2400">
                <a:ea typeface="宋体" pitchFamily="2" charset="-122"/>
              </a:rPr>
              <a:t> </a:t>
            </a:r>
            <a:r>
              <a:rPr lang="en-US" altLang="zh-CN" sz="2400" b="0">
                <a:ea typeface="宋体" pitchFamily="2" charset="-122"/>
              </a:rPr>
              <a:t>of a variable is the period of time during which memory is allocated to the variable</a:t>
            </a:r>
          </a:p>
          <a:p>
            <a:pPr lvl="1">
              <a:defRPr/>
            </a:pPr>
            <a:r>
              <a:rPr lang="zh-CN" altLang="en-US">
                <a:ea typeface="华文仿宋" pitchFamily="2" charset="-122"/>
              </a:rPr>
              <a:t>决定何时</a:t>
            </a:r>
            <a:r>
              <a:rPr lang="zh-CN" altLang="en-US">
                <a:latin typeface="华文仿宋"/>
                <a:ea typeface="华文仿宋" pitchFamily="2" charset="-122"/>
              </a:rPr>
              <a:t>“</a:t>
            </a:r>
            <a:r>
              <a:rPr lang="zh-CN" altLang="en-US">
                <a:ea typeface="华文仿宋" pitchFamily="2" charset="-122"/>
              </a:rPr>
              <a:t>生</a:t>
            </a:r>
            <a:r>
              <a:rPr lang="zh-CN" altLang="en-US">
                <a:latin typeface="华文仿宋"/>
                <a:ea typeface="华文仿宋" pitchFamily="2" charset="-122"/>
              </a:rPr>
              <a:t>”</a:t>
            </a:r>
            <a:r>
              <a:rPr lang="zh-CN" altLang="en-US">
                <a:ea typeface="华文仿宋" pitchFamily="2" charset="-122"/>
              </a:rPr>
              <a:t>，何时</a:t>
            </a:r>
            <a:r>
              <a:rPr lang="zh-CN" altLang="en-US">
                <a:latin typeface="华文仿宋"/>
                <a:ea typeface="华文仿宋" pitchFamily="2" charset="-122"/>
              </a:rPr>
              <a:t>“</a:t>
            </a:r>
            <a:r>
              <a:rPr lang="zh-CN" altLang="en-US">
                <a:ea typeface="华文仿宋" pitchFamily="2" charset="-122"/>
              </a:rPr>
              <a:t>灭</a:t>
            </a:r>
            <a:r>
              <a:rPr lang="zh-CN" altLang="en-US">
                <a:latin typeface="华文仿宋"/>
                <a:ea typeface="华文仿宋" pitchFamily="2" charset="-122"/>
              </a:rPr>
              <a:t>”</a:t>
            </a:r>
            <a:endParaRPr lang="en-US" altLang="zh-CN">
              <a:ea typeface="华文仿宋" pitchFamily="2" charset="-122"/>
            </a:endParaRPr>
          </a:p>
        </p:txBody>
      </p:sp>
      <p:sp>
        <p:nvSpPr>
          <p:cNvPr id="565252" name="Rectangle 4">
            <a:extLst>
              <a:ext uri="{FF2B5EF4-FFF2-40B4-BE49-F238E27FC236}">
                <a16:creationId xmlns:a16="http://schemas.microsoft.com/office/drawing/2014/main" id="{32DB9BDF-72E2-40CB-95B4-F19BF0E0363F}"/>
              </a:ext>
            </a:extLst>
          </p:cNvPr>
          <p:cNvSpPr>
            <a:spLocks noChangeArrowheads="1"/>
          </p:cNvSpPr>
          <p:nvPr/>
        </p:nvSpPr>
        <p:spPr bwMode="auto">
          <a:xfrm>
            <a:off x="1808163" y="776289"/>
            <a:ext cx="8820150" cy="839787"/>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lnSpc>
                <a:spcPct val="85000"/>
              </a:lnSpc>
              <a:defRPr/>
            </a:pPr>
            <a:r>
              <a:rPr lang="zh-CN" altLang="en-US" sz="4000" b="1" i="1">
                <a:solidFill>
                  <a:srgbClr val="000066"/>
                </a:solidFill>
                <a:effectLst>
                  <a:outerShdw blurRad="38100" dist="38100" dir="2700000" algn="tl">
                    <a:srgbClr val="C0C0C0"/>
                  </a:outerShdw>
                </a:effectLst>
                <a:ea typeface="黑体" pitchFamily="2" charset="-122"/>
              </a:rPr>
              <a:t>变量的存储类型（ </a:t>
            </a:r>
            <a:r>
              <a:rPr lang="en-US" altLang="zh-CN" sz="4000" b="1" i="1">
                <a:solidFill>
                  <a:srgbClr val="000066"/>
                </a:solidFill>
                <a:effectLst>
                  <a:outerShdw blurRad="38100" dist="38100" dir="2700000" algn="tl">
                    <a:srgbClr val="C0C0C0"/>
                  </a:outerShdw>
                </a:effectLst>
                <a:ea typeface="黑体" pitchFamily="2" charset="-122"/>
              </a:rPr>
              <a:t>Storage Class</a:t>
            </a:r>
            <a:r>
              <a:rPr lang="zh-CN" altLang="en-US" sz="4000" b="1" i="1">
                <a:solidFill>
                  <a:srgbClr val="000066"/>
                </a:solidFill>
                <a:effectLst>
                  <a:outerShdw blurRad="38100" dist="38100" dir="2700000" algn="tl">
                    <a:srgbClr val="C0C0C0"/>
                  </a:outerShdw>
                </a:effectLst>
                <a:ea typeface="黑体" pitchFamily="2" charset="-122"/>
              </a:rPr>
              <a:t>）</a:t>
            </a:r>
          </a:p>
        </p:txBody>
      </p:sp>
      <p:grpSp>
        <p:nvGrpSpPr>
          <p:cNvPr id="68613" name="Group 15">
            <a:extLst>
              <a:ext uri="{FF2B5EF4-FFF2-40B4-BE49-F238E27FC236}">
                <a16:creationId xmlns:a16="http://schemas.microsoft.com/office/drawing/2014/main" id="{FC75CAD9-D387-43BA-9EA6-93DD31341265}"/>
              </a:ext>
            </a:extLst>
          </p:cNvPr>
          <p:cNvGrpSpPr>
            <a:grpSpLocks/>
          </p:cNvGrpSpPr>
          <p:nvPr/>
        </p:nvGrpSpPr>
        <p:grpSpPr bwMode="auto">
          <a:xfrm>
            <a:off x="7443788" y="1700214"/>
            <a:ext cx="3224212" cy="2289175"/>
            <a:chOff x="2699" y="1026"/>
            <a:chExt cx="3026" cy="1993"/>
          </a:xfrm>
        </p:grpSpPr>
        <p:pic>
          <p:nvPicPr>
            <p:cNvPr id="68615" name="Picture 3" descr="存储类型">
              <a:extLst>
                <a:ext uri="{FF2B5EF4-FFF2-40B4-BE49-F238E27FC236}">
                  <a16:creationId xmlns:a16="http://schemas.microsoft.com/office/drawing/2014/main" id="{8AC101A4-0432-44F2-A17E-E4F58690D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 y="1026"/>
              <a:ext cx="2981" cy="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241" name="Rectangle 17">
              <a:extLst>
                <a:ext uri="{FF2B5EF4-FFF2-40B4-BE49-F238E27FC236}">
                  <a16:creationId xmlns:a16="http://schemas.microsoft.com/office/drawing/2014/main" id="{72066099-86C3-4A61-8B71-AEBE04C33211}"/>
                </a:ext>
              </a:extLst>
            </p:cNvPr>
            <p:cNvSpPr>
              <a:spLocks noChangeArrowheads="1"/>
            </p:cNvSpPr>
            <p:nvPr/>
          </p:nvSpPr>
          <p:spPr bwMode="auto">
            <a:xfrm>
              <a:off x="2699" y="1026"/>
              <a:ext cx="952" cy="908"/>
            </a:xfrm>
            <a:prstGeom prst="rect">
              <a:avLst/>
            </a:prstGeom>
            <a:solidFill>
              <a:schemeClr val="bg1"/>
            </a:solidFill>
            <a:ln w="12700">
              <a:solidFill>
                <a:schemeClr val="bg1"/>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grpSp>
      <p:pic>
        <p:nvPicPr>
          <p:cNvPr id="68614" name="Picture 4">
            <a:extLst>
              <a:ext uri="{FF2B5EF4-FFF2-40B4-BE49-F238E27FC236}">
                <a16:creationId xmlns:a16="http://schemas.microsoft.com/office/drawing/2014/main" id="{EC7B96EC-6C66-4875-BDE4-4824F7237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764" y="3429000"/>
            <a:ext cx="1081087"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5368974D-52BA-4D37-B4C3-9B929E9754CA}"/>
              </a:ext>
            </a:extLst>
          </p:cNvPr>
          <p:cNvSpPr>
            <a:spLocks noGrp="1" noChangeArrowheads="1"/>
          </p:cNvSpPr>
          <p:nvPr>
            <p:ph type="title"/>
          </p:nvPr>
        </p:nvSpPr>
        <p:spPr>
          <a:xfrm>
            <a:off x="1847851" y="788989"/>
            <a:ext cx="8640763" cy="839787"/>
          </a:xfrm>
        </p:spPr>
        <p:txBody>
          <a:bodyPr/>
          <a:lstStyle/>
          <a:p>
            <a:pPr>
              <a:defRPr/>
            </a:pPr>
            <a:r>
              <a:rPr lang="zh-CN" altLang="en-US" sz="4000" dirty="0"/>
              <a:t>自动变量和</a:t>
            </a:r>
            <a:r>
              <a:rPr lang="zh-CN" altLang="en-US" sz="4000" dirty="0">
                <a:latin typeface="Courier New" pitchFamily="49" charset="0"/>
              </a:rPr>
              <a:t>静态变量</a:t>
            </a:r>
            <a:endParaRPr lang="zh-CN" altLang="en-US" sz="4000" dirty="0"/>
          </a:p>
        </p:txBody>
      </p:sp>
      <p:sp>
        <p:nvSpPr>
          <p:cNvPr id="566275" name="Rectangle 3">
            <a:extLst>
              <a:ext uri="{FF2B5EF4-FFF2-40B4-BE49-F238E27FC236}">
                <a16:creationId xmlns:a16="http://schemas.microsoft.com/office/drawing/2014/main" id="{AA2C9BBB-708C-4E41-A313-E4F35E8C08CA}"/>
              </a:ext>
            </a:extLst>
          </p:cNvPr>
          <p:cNvSpPr>
            <a:spLocks noGrp="1" noChangeArrowheads="1"/>
          </p:cNvSpPr>
          <p:nvPr>
            <p:ph type="body" idx="1"/>
          </p:nvPr>
        </p:nvSpPr>
        <p:spPr>
          <a:xfrm>
            <a:off x="1992313" y="1643063"/>
            <a:ext cx="8496300" cy="4824412"/>
          </a:xfrm>
        </p:spPr>
        <p:txBody>
          <a:bodyPr/>
          <a:lstStyle/>
          <a:p>
            <a:pPr>
              <a:lnSpc>
                <a:spcPct val="120000"/>
              </a:lnSpc>
              <a:buFont typeface="Monotype Sorts" charset="2"/>
              <a:buNone/>
              <a:defRPr/>
            </a:pPr>
            <a:r>
              <a:rPr lang="en-US" altLang="zh-CN">
                <a:solidFill>
                  <a:srgbClr val="880000"/>
                </a:solidFill>
                <a:latin typeface="Courier New" pitchFamily="49" charset="0"/>
                <a:ea typeface="幼圆" pitchFamily="49" charset="-122"/>
              </a:rPr>
              <a:t>          auto</a:t>
            </a:r>
            <a:r>
              <a:rPr lang="en-US" altLang="zh-CN">
                <a:solidFill>
                  <a:schemeClr val="tx1"/>
                </a:solidFill>
                <a:latin typeface="Courier New" pitchFamily="49" charset="0"/>
                <a:ea typeface="幼圆" pitchFamily="49" charset="-122"/>
              </a:rPr>
              <a:t> </a:t>
            </a:r>
            <a:r>
              <a:rPr lang="zh-CN" altLang="en-US">
                <a:solidFill>
                  <a:schemeClr val="accent2"/>
                </a:solidFill>
                <a:latin typeface="Courier New" pitchFamily="49" charset="0"/>
                <a:ea typeface="幼圆" pitchFamily="49" charset="-122"/>
              </a:rPr>
              <a:t>数据类型 变量名</a:t>
            </a:r>
            <a:r>
              <a:rPr lang="en-US" altLang="zh-CN">
                <a:solidFill>
                  <a:schemeClr val="accent2"/>
                </a:solidFill>
                <a:latin typeface="Courier New" pitchFamily="49" charset="0"/>
                <a:ea typeface="幼圆" pitchFamily="49" charset="-122"/>
              </a:rPr>
              <a:t>;</a:t>
            </a:r>
          </a:p>
          <a:p>
            <a:pPr>
              <a:lnSpc>
                <a:spcPct val="115000"/>
              </a:lnSpc>
              <a:defRPr/>
            </a:pPr>
            <a:r>
              <a:rPr lang="en-US" altLang="zh-CN">
                <a:solidFill>
                  <a:srgbClr val="880000"/>
                </a:solidFill>
                <a:latin typeface="Courier New" pitchFamily="49" charset="0"/>
                <a:ea typeface="华文仿宋" pitchFamily="2" charset="-122"/>
              </a:rPr>
              <a:t>auto</a:t>
            </a:r>
            <a:r>
              <a:rPr lang="zh-CN" altLang="en-US">
                <a:solidFill>
                  <a:srgbClr val="00007F"/>
                </a:solidFill>
                <a:ea typeface="华文仿宋" pitchFamily="2" charset="-122"/>
              </a:rPr>
              <a:t>体现在</a:t>
            </a:r>
          </a:p>
          <a:p>
            <a:pPr lvl="1">
              <a:lnSpc>
                <a:spcPct val="115000"/>
              </a:lnSpc>
              <a:defRPr/>
            </a:pPr>
            <a:r>
              <a:rPr lang="zh-CN" altLang="en-US">
                <a:ea typeface="华文仿宋" pitchFamily="2" charset="-122"/>
              </a:rPr>
              <a:t>进入语句块时自动申请内存，退出时自动释放内存</a:t>
            </a:r>
            <a:endParaRPr lang="zh-CN" altLang="en-US">
              <a:solidFill>
                <a:schemeClr val="accent2"/>
              </a:solidFill>
              <a:latin typeface="Courier New" pitchFamily="49" charset="0"/>
              <a:ea typeface="华文仿宋" pitchFamily="2" charset="-122"/>
            </a:endParaRPr>
          </a:p>
          <a:p>
            <a:pPr lvl="1">
              <a:lnSpc>
                <a:spcPct val="115000"/>
              </a:lnSpc>
              <a:defRPr/>
            </a:pPr>
            <a:r>
              <a:rPr lang="zh-CN" altLang="en-US">
                <a:solidFill>
                  <a:schemeClr val="hlink"/>
                </a:solidFill>
                <a:latin typeface="Courier New" pitchFamily="49" charset="0"/>
                <a:ea typeface="华文仿宋" pitchFamily="2" charset="-122"/>
              </a:rPr>
              <a:t>动态局部变量，缺省的存储类型</a:t>
            </a:r>
            <a:endParaRPr lang="zh-CN" altLang="en-US" b="0">
              <a:ea typeface="华文仿宋" pitchFamily="2" charset="-122"/>
            </a:endParaRPr>
          </a:p>
          <a:p>
            <a:pPr>
              <a:lnSpc>
                <a:spcPct val="115000"/>
              </a:lnSpc>
              <a:defRPr/>
            </a:pPr>
            <a:r>
              <a:rPr lang="zh-CN" altLang="en-US">
                <a:latin typeface="华文仿宋" pitchFamily="2" charset="-122"/>
                <a:ea typeface="华文仿宋" pitchFamily="2" charset="-122"/>
              </a:rPr>
              <a:t>静态变量</a:t>
            </a:r>
          </a:p>
          <a:p>
            <a:pPr lvl="1">
              <a:lnSpc>
                <a:spcPct val="115000"/>
              </a:lnSpc>
              <a:buFontTx/>
              <a:buNone/>
              <a:defRPr/>
            </a:pPr>
            <a:r>
              <a:rPr lang="en-US" altLang="zh-CN" sz="2800">
                <a:solidFill>
                  <a:srgbClr val="880000"/>
                </a:solidFill>
                <a:latin typeface="Courier New" pitchFamily="49" charset="0"/>
                <a:ea typeface="幼圆" pitchFamily="49" charset="-122"/>
              </a:rPr>
              <a:t>       static</a:t>
            </a:r>
            <a:r>
              <a:rPr lang="en-US" altLang="zh-CN" sz="2800">
                <a:latin typeface="Courier New" pitchFamily="49" charset="0"/>
                <a:ea typeface="幼圆" pitchFamily="49" charset="-122"/>
              </a:rPr>
              <a:t> </a:t>
            </a:r>
            <a:r>
              <a:rPr lang="zh-CN" altLang="en-US" sz="2800">
                <a:solidFill>
                  <a:schemeClr val="accent2"/>
                </a:solidFill>
                <a:latin typeface="Courier New" pitchFamily="49" charset="0"/>
                <a:ea typeface="幼圆" pitchFamily="49" charset="-122"/>
              </a:rPr>
              <a:t>数据类型 变量名</a:t>
            </a:r>
            <a:r>
              <a:rPr lang="en-US" altLang="zh-CN" sz="2800">
                <a:solidFill>
                  <a:schemeClr val="accent2"/>
                </a:solidFill>
                <a:latin typeface="Courier New" pitchFamily="49" charset="0"/>
                <a:ea typeface="幼圆" pitchFamily="49" charset="-122"/>
              </a:rPr>
              <a:t>;</a:t>
            </a:r>
            <a:endParaRPr lang="en-US" altLang="zh-CN" sz="2800" i="1">
              <a:solidFill>
                <a:srgbClr val="880000"/>
              </a:solidFill>
              <a:ea typeface="宋体" pitchFamily="2" charset="-122"/>
            </a:endParaRPr>
          </a:p>
          <a:p>
            <a:pPr lvl="1">
              <a:lnSpc>
                <a:spcPct val="115000"/>
              </a:lnSpc>
              <a:defRPr/>
            </a:pPr>
            <a:r>
              <a:rPr lang="en-US" altLang="zh-CN" i="1">
                <a:solidFill>
                  <a:srgbClr val="880000"/>
                </a:solidFill>
                <a:ea typeface="宋体" pitchFamily="2" charset="-122"/>
              </a:rPr>
              <a:t>static</a:t>
            </a:r>
            <a:r>
              <a:rPr lang="en-US" altLang="zh-CN" b="0">
                <a:ea typeface="宋体" pitchFamily="2" charset="-122"/>
              </a:rPr>
              <a:t> storage class for </a:t>
            </a:r>
            <a:r>
              <a:rPr lang="en-US" altLang="zh-CN" i="1">
                <a:solidFill>
                  <a:srgbClr val="880000"/>
                </a:solidFill>
                <a:ea typeface="宋体" pitchFamily="2" charset="-122"/>
              </a:rPr>
              <a:t>local</a:t>
            </a:r>
            <a:r>
              <a:rPr lang="en-US" altLang="zh-CN" b="0">
                <a:ea typeface="宋体" pitchFamily="2" charset="-122"/>
              </a:rPr>
              <a:t> variables (declared </a:t>
            </a:r>
            <a:r>
              <a:rPr lang="en-US" altLang="zh-CN" i="1">
                <a:solidFill>
                  <a:srgbClr val="880000"/>
                </a:solidFill>
                <a:ea typeface="宋体" pitchFamily="2" charset="-122"/>
              </a:rPr>
              <a:t>inside</a:t>
            </a:r>
            <a:r>
              <a:rPr lang="en-US" altLang="zh-CN" b="0">
                <a:ea typeface="宋体" pitchFamily="2" charset="-122"/>
              </a:rPr>
              <a:t> a block or function) - the lifetime of the entire program</a:t>
            </a:r>
          </a:p>
          <a:p>
            <a:pPr lvl="1">
              <a:lnSpc>
                <a:spcPct val="115000"/>
              </a:lnSpc>
              <a:defRPr/>
            </a:pPr>
            <a:r>
              <a:rPr lang="zh-CN" altLang="en-US">
                <a:ea typeface="华文仿宋" pitchFamily="2" charset="-122"/>
              </a:rPr>
              <a:t>生存期为整个程序运行期间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6275">
                                            <p:txEl>
                                              <p:pRg st="1" end="1"/>
                                            </p:txEl>
                                          </p:spTgt>
                                        </p:tgtEl>
                                        <p:attrNameLst>
                                          <p:attrName>style.visibility</p:attrName>
                                        </p:attrNameLst>
                                      </p:cBhvr>
                                      <p:to>
                                        <p:strVal val="visible"/>
                                      </p:to>
                                    </p:set>
                                    <p:animEffect transition="in" filter="wipe(left)">
                                      <p:cBhvr>
                                        <p:cTn id="7" dur="500"/>
                                        <p:tgtEl>
                                          <p:spTgt spid="5662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6275">
                                            <p:txEl>
                                              <p:pRg st="2" end="2"/>
                                            </p:txEl>
                                          </p:spTgt>
                                        </p:tgtEl>
                                        <p:attrNameLst>
                                          <p:attrName>style.visibility</p:attrName>
                                        </p:attrNameLst>
                                      </p:cBhvr>
                                      <p:to>
                                        <p:strVal val="visible"/>
                                      </p:to>
                                    </p:set>
                                    <p:animEffect transition="in" filter="wipe(left)">
                                      <p:cBhvr>
                                        <p:cTn id="12" dur="500"/>
                                        <p:tgtEl>
                                          <p:spTgt spid="5662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6275">
                                            <p:txEl>
                                              <p:pRg st="3" end="3"/>
                                            </p:txEl>
                                          </p:spTgt>
                                        </p:tgtEl>
                                        <p:attrNameLst>
                                          <p:attrName>style.visibility</p:attrName>
                                        </p:attrNameLst>
                                      </p:cBhvr>
                                      <p:to>
                                        <p:strVal val="visible"/>
                                      </p:to>
                                    </p:set>
                                    <p:animEffect transition="in" filter="wipe(left)">
                                      <p:cBhvr>
                                        <p:cTn id="17" dur="500"/>
                                        <p:tgtEl>
                                          <p:spTgt spid="5662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6275">
                                            <p:txEl>
                                              <p:pRg st="4" end="4"/>
                                            </p:txEl>
                                          </p:spTgt>
                                        </p:tgtEl>
                                        <p:attrNameLst>
                                          <p:attrName>style.visibility</p:attrName>
                                        </p:attrNameLst>
                                      </p:cBhvr>
                                      <p:to>
                                        <p:strVal val="visible"/>
                                      </p:to>
                                    </p:set>
                                    <p:animEffect transition="in" filter="wipe(left)">
                                      <p:cBhvr>
                                        <p:cTn id="22" dur="500"/>
                                        <p:tgtEl>
                                          <p:spTgt spid="566275">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66275">
                                            <p:txEl>
                                              <p:pRg st="5" end="5"/>
                                            </p:txEl>
                                          </p:spTgt>
                                        </p:tgtEl>
                                        <p:attrNameLst>
                                          <p:attrName>style.visibility</p:attrName>
                                        </p:attrNameLst>
                                      </p:cBhvr>
                                      <p:to>
                                        <p:strVal val="visible"/>
                                      </p:to>
                                    </p:set>
                                    <p:animEffect transition="in" filter="wipe(left)">
                                      <p:cBhvr>
                                        <p:cTn id="25" dur="500"/>
                                        <p:tgtEl>
                                          <p:spTgt spid="56627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66275">
                                            <p:txEl>
                                              <p:pRg st="6" end="6"/>
                                            </p:txEl>
                                          </p:spTgt>
                                        </p:tgtEl>
                                        <p:attrNameLst>
                                          <p:attrName>style.visibility</p:attrName>
                                        </p:attrNameLst>
                                      </p:cBhvr>
                                      <p:to>
                                        <p:strVal val="visible"/>
                                      </p:to>
                                    </p:set>
                                    <p:animEffect transition="in" filter="wipe(left)">
                                      <p:cBhvr>
                                        <p:cTn id="30" dur="500"/>
                                        <p:tgtEl>
                                          <p:spTgt spid="566275">
                                            <p:txEl>
                                              <p:pRg st="6" end="6"/>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66275">
                                            <p:txEl>
                                              <p:pRg st="7" end="7"/>
                                            </p:txEl>
                                          </p:spTgt>
                                        </p:tgtEl>
                                        <p:attrNameLst>
                                          <p:attrName>style.visibility</p:attrName>
                                        </p:attrNameLst>
                                      </p:cBhvr>
                                      <p:to>
                                        <p:strVal val="visible"/>
                                      </p:to>
                                    </p:set>
                                    <p:animEffect transition="in" filter="wipe(left)">
                                      <p:cBhvr>
                                        <p:cTn id="33" dur="500"/>
                                        <p:tgtEl>
                                          <p:spTgt spid="566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F9599EDD-BA0F-4EEE-84AC-2AEBB35CCBE2}"/>
              </a:ext>
            </a:extLst>
          </p:cNvPr>
          <p:cNvSpPr>
            <a:spLocks noGrp="1" noChangeArrowheads="1"/>
          </p:cNvSpPr>
          <p:nvPr>
            <p:ph type="title" idx="4294967295"/>
          </p:nvPr>
        </p:nvSpPr>
        <p:spPr>
          <a:xfrm>
            <a:off x="8616950" y="333375"/>
            <a:ext cx="1727200" cy="839788"/>
          </a:xfrm>
        </p:spPr>
        <p:txBody>
          <a:bodyPr/>
          <a:lstStyle/>
          <a:p>
            <a:pPr>
              <a:defRPr/>
            </a:pPr>
            <a:r>
              <a:rPr lang="zh-CN" altLang="en-US"/>
              <a:t>例</a:t>
            </a:r>
            <a:r>
              <a:rPr lang="en-US" altLang="zh-CN"/>
              <a:t>5.9 </a:t>
            </a:r>
            <a:endParaRPr lang="zh-CN" altLang="en-US"/>
          </a:p>
        </p:txBody>
      </p:sp>
      <p:sp>
        <p:nvSpPr>
          <p:cNvPr id="568323" name="Rectangle 3">
            <a:extLst>
              <a:ext uri="{FF2B5EF4-FFF2-40B4-BE49-F238E27FC236}">
                <a16:creationId xmlns:a16="http://schemas.microsoft.com/office/drawing/2014/main" id="{6442B3D0-7699-4C21-B8F7-1E208475E0A2}"/>
              </a:ext>
            </a:extLst>
          </p:cNvPr>
          <p:cNvSpPr>
            <a:spLocks noGrp="1" noChangeArrowheads="1"/>
          </p:cNvSpPr>
          <p:nvPr>
            <p:ph type="body" idx="4294967295"/>
          </p:nvPr>
        </p:nvSpPr>
        <p:spPr>
          <a:xfrm>
            <a:off x="1703388" y="115888"/>
            <a:ext cx="8642350" cy="6553200"/>
          </a:xfrm>
          <a:solidFill>
            <a:schemeClr val="bg1"/>
          </a:solidFill>
        </p:spPr>
        <p:txBody>
          <a:bodyPr/>
          <a:lstStyle/>
          <a:p>
            <a:pPr>
              <a:lnSpc>
                <a:spcPct val="75000"/>
              </a:lnSpc>
              <a:buFont typeface="Monotype Sorts" charset="2"/>
              <a:buNone/>
              <a:defRPr/>
            </a:pPr>
            <a:r>
              <a:rPr lang="en-US" altLang="zh-CN" sz="2000">
                <a:solidFill>
                  <a:schemeClr val="tx1"/>
                </a:solidFill>
                <a:latin typeface="Courier New" pitchFamily="49" charset="0"/>
                <a:ea typeface="宋体" pitchFamily="2" charset="-122"/>
              </a:rPr>
              <a:t>#</a:t>
            </a:r>
            <a:r>
              <a:rPr lang="en-US" altLang="zh-CN" sz="2000">
                <a:solidFill>
                  <a:schemeClr val="accent2"/>
                </a:solidFill>
                <a:latin typeface="Courier New" pitchFamily="49" charset="0"/>
                <a:ea typeface="宋体" pitchFamily="2" charset="-122"/>
              </a:rPr>
              <a:t>include</a:t>
            </a:r>
            <a:r>
              <a:rPr lang="en-US" altLang="zh-CN" sz="2000">
                <a:solidFill>
                  <a:schemeClr val="tx1"/>
                </a:solidFill>
                <a:latin typeface="Courier New" pitchFamily="49" charset="0"/>
                <a:ea typeface="宋体" pitchFamily="2" charset="-122"/>
              </a:rPr>
              <a:t> &lt;stdio.h&gt;</a:t>
            </a:r>
          </a:p>
          <a:p>
            <a:pPr>
              <a:lnSpc>
                <a:spcPct val="75000"/>
              </a:lnSpc>
              <a:buFont typeface="Monotype Sorts" charset="2"/>
              <a:buNone/>
              <a:defRPr/>
            </a:pPr>
            <a:r>
              <a:rPr lang="en-US" altLang="zh-CN" sz="2000">
                <a:solidFill>
                  <a:schemeClr val="accent2"/>
                </a:solidFill>
                <a:latin typeface="Courier New" pitchFamily="49" charset="0"/>
                <a:ea typeface="宋体" pitchFamily="2" charset="-122"/>
              </a:rPr>
              <a:t>void</a:t>
            </a:r>
            <a:r>
              <a:rPr lang="en-US" altLang="zh-CN" sz="2000">
                <a:solidFill>
                  <a:schemeClr val="tx1"/>
                </a:solidFill>
                <a:latin typeface="Courier New" pitchFamily="49" charset="0"/>
                <a:ea typeface="宋体" pitchFamily="2" charset="-122"/>
              </a:rPr>
              <a:t> Func(</a:t>
            </a:r>
            <a:r>
              <a:rPr lang="en-US" altLang="zh-CN" sz="2000">
                <a:solidFill>
                  <a:schemeClr val="accent2"/>
                </a:solidFill>
                <a:latin typeface="Courier New" pitchFamily="49" charset="0"/>
                <a:ea typeface="宋体" pitchFamily="2" charset="-122"/>
              </a:rPr>
              <a:t>void</a:t>
            </a:r>
            <a:r>
              <a:rPr lang="en-US"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main()</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a:t>
            </a:r>
            <a:r>
              <a:rPr lang="en-US" altLang="zh-CN" sz="2000">
                <a:solidFill>
                  <a:schemeClr val="accent2"/>
                </a:solidFill>
                <a:latin typeface="Courier New" pitchFamily="49" charset="0"/>
                <a:ea typeface="宋体" pitchFamily="2" charset="-122"/>
              </a:rPr>
              <a:t>int</a:t>
            </a:r>
            <a:r>
              <a:rPr lang="en-US" altLang="zh-CN" sz="2000">
                <a:solidFill>
                  <a:schemeClr val="tx1"/>
                </a:solidFill>
                <a:latin typeface="Courier New" pitchFamily="49" charset="0"/>
                <a:ea typeface="宋体" pitchFamily="2" charset="-122"/>
              </a:rPr>
              <a:t> i;</a:t>
            </a:r>
          </a:p>
          <a:p>
            <a:pPr>
              <a:lnSpc>
                <a:spcPct val="75000"/>
              </a:lnSpc>
              <a:buFont typeface="Monotype Sorts" charset="2"/>
              <a:buNone/>
              <a:defRPr/>
            </a:pPr>
            <a:endParaRPr lang="en-US" altLang="zh-CN" sz="2000">
              <a:solidFill>
                <a:schemeClr val="tx1"/>
              </a:solidFill>
              <a:latin typeface="Courier New" pitchFamily="49" charset="0"/>
              <a:ea typeface="宋体" pitchFamily="2" charset="-122"/>
            </a:endParaRP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a:t>
            </a:r>
            <a:r>
              <a:rPr lang="en-US" altLang="zh-CN" sz="2000">
                <a:solidFill>
                  <a:schemeClr val="accent2"/>
                </a:solidFill>
                <a:latin typeface="Courier New" pitchFamily="49" charset="0"/>
                <a:ea typeface="宋体" pitchFamily="2" charset="-122"/>
              </a:rPr>
              <a:t>for</a:t>
            </a:r>
            <a:r>
              <a:rPr lang="en-US" altLang="zh-CN" sz="2000">
                <a:solidFill>
                  <a:schemeClr val="tx1"/>
                </a:solidFill>
                <a:latin typeface="Courier New" pitchFamily="49" charset="0"/>
                <a:ea typeface="宋体" pitchFamily="2" charset="-122"/>
              </a:rPr>
              <a:t> (i=0; i&lt;10; i++)</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Func();</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a:t>
            </a:r>
          </a:p>
          <a:p>
            <a:pPr>
              <a:lnSpc>
                <a:spcPct val="75000"/>
              </a:lnSpc>
              <a:buFont typeface="Monotype Sorts" charset="2"/>
              <a:buNone/>
              <a:defRPr/>
            </a:pPr>
            <a:endParaRPr lang="en-US" altLang="zh-CN" sz="2000">
              <a:solidFill>
                <a:schemeClr val="tx1"/>
              </a:solidFill>
              <a:latin typeface="Courier New" pitchFamily="49" charset="0"/>
              <a:ea typeface="宋体" pitchFamily="2" charset="-122"/>
            </a:endParaRP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a:t>
            </a:r>
            <a:r>
              <a:rPr lang="zh-CN" altLang="fr-FR" sz="2000">
                <a:solidFill>
                  <a:schemeClr val="tx1"/>
                </a:solidFill>
                <a:latin typeface="Courier New" pitchFamily="49" charset="0"/>
                <a:ea typeface="宋体" pitchFamily="2" charset="-122"/>
              </a:rPr>
              <a:t>函数功能</a:t>
            </a:r>
            <a:r>
              <a:rPr lang="zh-CN" altLang="en-US" sz="2000">
                <a:solidFill>
                  <a:schemeClr val="tx1"/>
                </a:solidFill>
                <a:latin typeface="Courier New" pitchFamily="49" charset="0"/>
                <a:ea typeface="宋体" pitchFamily="2" charset="-122"/>
              </a:rPr>
              <a:t>：    </a:t>
            </a:r>
            <a:r>
              <a:rPr lang="zh-CN" altLang="fr-FR" sz="2000">
                <a:solidFill>
                  <a:schemeClr val="tx1"/>
                </a:solidFill>
                <a:latin typeface="Courier New" pitchFamily="49" charset="0"/>
                <a:ea typeface="宋体" pitchFamily="2" charset="-122"/>
              </a:rPr>
              <a:t>打印被调用的次数</a:t>
            </a:r>
            <a:endParaRPr lang="zh-CN" altLang="en-US" sz="2000">
              <a:solidFill>
                <a:schemeClr val="tx1"/>
              </a:solidFill>
              <a:latin typeface="Courier New" pitchFamily="49" charset="0"/>
              <a:ea typeface="宋体" pitchFamily="2" charset="-122"/>
            </a:endParaRPr>
          </a:p>
          <a:p>
            <a:pPr>
              <a:lnSpc>
                <a:spcPct val="75000"/>
              </a:lnSpc>
              <a:buFont typeface="Monotype Sorts" charset="2"/>
              <a:buNone/>
              <a:defRPr/>
            </a:pPr>
            <a:r>
              <a:rPr lang="zh-CN" altLang="en-US" sz="2000">
                <a:solidFill>
                  <a:schemeClr val="tx1"/>
                </a:solidFill>
                <a:latin typeface="Courier New" pitchFamily="49" charset="0"/>
                <a:ea typeface="宋体" pitchFamily="2" charset="-122"/>
              </a:rPr>
              <a:t>   </a:t>
            </a:r>
            <a:r>
              <a:rPr lang="zh-CN" altLang="fr-FR" sz="2000">
                <a:solidFill>
                  <a:schemeClr val="tx1"/>
                </a:solidFill>
                <a:latin typeface="Courier New" pitchFamily="49" charset="0"/>
                <a:ea typeface="宋体" pitchFamily="2" charset="-122"/>
              </a:rPr>
              <a:t>函数入口参数： 无</a:t>
            </a:r>
          </a:p>
          <a:p>
            <a:pPr>
              <a:lnSpc>
                <a:spcPct val="75000"/>
              </a:lnSpc>
              <a:buFont typeface="Monotype Sorts" charset="2"/>
              <a:buNone/>
              <a:defRPr/>
            </a:pPr>
            <a:r>
              <a:rPr lang="zh-CN" altLang="fr-FR" sz="2000">
                <a:solidFill>
                  <a:schemeClr val="tx1"/>
                </a:solidFill>
                <a:latin typeface="Courier New" pitchFamily="49" charset="0"/>
                <a:ea typeface="宋体" pitchFamily="2" charset="-122"/>
              </a:rPr>
              <a:t>   函数返回值：   无</a:t>
            </a:r>
          </a:p>
          <a:p>
            <a:pPr>
              <a:lnSpc>
                <a:spcPct val="75000"/>
              </a:lnSpc>
              <a:buFont typeface="Monotype Sorts" charset="2"/>
              <a:buNone/>
              <a:defRPr/>
            </a:pPr>
            <a:r>
              <a:rPr lang="zh-CN" altLang="fr-FR" sz="2000">
                <a:solidFill>
                  <a:schemeClr val="tx1"/>
                </a:solidFill>
                <a:latin typeface="Courier New" pitchFamily="49" charset="0"/>
                <a:ea typeface="宋体" pitchFamily="2" charset="-122"/>
              </a:rPr>
              <a:t>*</a:t>
            </a: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chemeClr val="accent2"/>
                </a:solidFill>
                <a:latin typeface="Courier New" pitchFamily="49" charset="0"/>
                <a:ea typeface="宋体" pitchFamily="2" charset="-122"/>
              </a:rPr>
              <a:t>void</a:t>
            </a:r>
            <a:r>
              <a:rPr lang="fr-FR" altLang="zh-CN" sz="2000">
                <a:solidFill>
                  <a:schemeClr val="tx1"/>
                </a:solidFill>
                <a:latin typeface="Courier New" pitchFamily="49" charset="0"/>
                <a:ea typeface="宋体" pitchFamily="2" charset="-122"/>
              </a:rPr>
              <a:t> Func(</a:t>
            </a:r>
            <a:r>
              <a:rPr lang="fr-FR" altLang="zh-CN" sz="2000">
                <a:solidFill>
                  <a:schemeClr val="accent2"/>
                </a:solidFill>
                <a:latin typeface="Courier New" pitchFamily="49" charset="0"/>
                <a:ea typeface="宋体" pitchFamily="2" charset="-122"/>
              </a:rPr>
              <a:t>void</a:t>
            </a: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chemeClr val="accent2"/>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times = 1;		</a:t>
            </a:r>
            <a:r>
              <a:rPr lang="fr-FR" altLang="zh-CN" sz="2000">
                <a:solidFill>
                  <a:schemeClr val="hlink"/>
                </a:solidFill>
                <a:latin typeface="Courier New" pitchFamily="49" charset="0"/>
                <a:ea typeface="宋体" pitchFamily="2" charset="-122"/>
              </a:rPr>
              <a:t>/*</a:t>
            </a:r>
            <a:r>
              <a:rPr lang="zh-CN" altLang="fr-FR" sz="2000">
                <a:solidFill>
                  <a:schemeClr val="hlink"/>
                </a:solidFill>
                <a:latin typeface="Courier New" pitchFamily="49" charset="0"/>
                <a:ea typeface="宋体" pitchFamily="2" charset="-122"/>
              </a:rPr>
              <a:t>自动</a:t>
            </a:r>
            <a:r>
              <a:rPr lang="zh-CN" altLang="en-US" sz="2000">
                <a:solidFill>
                  <a:schemeClr val="hlink"/>
                </a:solidFill>
                <a:latin typeface="Courier New" pitchFamily="49" charset="0"/>
                <a:ea typeface="宋体" pitchFamily="2" charset="-122"/>
              </a:rPr>
              <a:t>变量</a:t>
            </a:r>
            <a:r>
              <a:rPr lang="zh-CN" altLang="fr-FR" sz="2000">
                <a:solidFill>
                  <a:schemeClr val="hlink"/>
                </a:solidFill>
                <a:latin typeface="Courier New" pitchFamily="49" charset="0"/>
                <a:ea typeface="宋体" pitchFamily="2" charset="-122"/>
              </a:rPr>
              <a:t>*</a:t>
            </a:r>
            <a:r>
              <a:rPr lang="fr-FR" altLang="zh-CN" sz="2000">
                <a:solidFill>
                  <a:schemeClr val="hlink"/>
                </a:solidFill>
                <a:latin typeface="Courier New" pitchFamily="49" charset="0"/>
                <a:ea typeface="宋体" pitchFamily="2" charset="-122"/>
              </a:rPr>
              <a:t>/</a:t>
            </a:r>
          </a:p>
          <a:p>
            <a:pPr>
              <a:lnSpc>
                <a:spcPct val="75000"/>
              </a:lnSpc>
              <a:buFont typeface="Monotype Sorts" charset="2"/>
              <a:buNone/>
              <a:defRPr/>
            </a:pPr>
            <a:endParaRPr lang="fr-FR" altLang="zh-CN" sz="2000">
              <a:solidFill>
                <a:schemeClr val="tx1"/>
              </a:solidFill>
              <a:latin typeface="Courier New" pitchFamily="49" charset="0"/>
              <a:ea typeface="宋体" pitchFamily="2" charset="-122"/>
            </a:endParaRP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chemeClr val="accent2"/>
                </a:solidFill>
                <a:latin typeface="Courier New" pitchFamily="49" charset="0"/>
                <a:ea typeface="宋体" pitchFamily="2" charset="-122"/>
              </a:rPr>
              <a:t>printf</a:t>
            </a:r>
            <a:r>
              <a:rPr lang="fr-FR" altLang="zh-CN" sz="2000">
                <a:solidFill>
                  <a:schemeClr val="tx1"/>
                </a:solidFill>
                <a:latin typeface="Courier New" pitchFamily="49" charset="0"/>
                <a:ea typeface="宋体" pitchFamily="2" charset="-122"/>
              </a:rPr>
              <a:t>("Func() was called %d time(s).\n", times++);</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a:t>
            </a:r>
            <a:endParaRPr lang="zh-CN" altLang="en-US" sz="2000">
              <a:solidFill>
                <a:schemeClr val="tx1"/>
              </a:solidFill>
              <a:latin typeface="Courier New" pitchFamily="49" charset="0"/>
              <a:ea typeface="宋体" pitchFamily="2" charset="-122"/>
            </a:endParaRPr>
          </a:p>
        </p:txBody>
      </p:sp>
      <p:sp>
        <p:nvSpPr>
          <p:cNvPr id="568324" name="Text Box 4">
            <a:extLst>
              <a:ext uri="{FF2B5EF4-FFF2-40B4-BE49-F238E27FC236}">
                <a16:creationId xmlns:a16="http://schemas.microsoft.com/office/drawing/2014/main" id="{45FC72AE-C576-449E-B17A-E4EDDD09E98E}"/>
              </a:ext>
            </a:extLst>
          </p:cNvPr>
          <p:cNvSpPr txBox="1">
            <a:spLocks noChangeArrowheads="1"/>
          </p:cNvSpPr>
          <p:nvPr/>
        </p:nvSpPr>
        <p:spPr bwMode="auto">
          <a:xfrm>
            <a:off x="6096001" y="476250"/>
            <a:ext cx="4176713" cy="2838450"/>
          </a:xfrm>
          <a:prstGeom prst="rect">
            <a:avLst/>
          </a:prstGeom>
          <a:solidFill>
            <a:schemeClr val="tx2"/>
          </a:solidFill>
          <a:ln w="12700">
            <a:noFill/>
            <a:miter lim="800000"/>
            <a:headEnd type="none" w="sm" len="sm"/>
            <a:tailEnd type="none" w="sm" len="sm"/>
          </a:ln>
          <a:effectLst/>
        </p:spPr>
        <p:txBody>
          <a:bodyPr>
            <a:spAutoFit/>
          </a:bodyPr>
          <a:lstStyle/>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r>
              <a:rPr lang="en-US" altLang="zh-CN" sz="1600" b="1">
                <a:solidFill>
                  <a:schemeClr val="bg1"/>
                </a:solidFill>
                <a:effectLst>
                  <a:outerShdw blurRad="38100" dist="38100" dir="2700000" algn="tl">
                    <a:srgbClr val="9F9F9F"/>
                  </a:outerShdw>
                </a:effectLst>
                <a:latin typeface="Courier New" pitchFamily="49" charset="0"/>
                <a:ea typeface="宋体" pitchFamily="2" charset="-122"/>
              </a:rPr>
              <a:t> </a:t>
            </a:r>
            <a:endParaRPr lang="zh-CN" altLang="en-US" sz="1600" b="1">
              <a:solidFill>
                <a:schemeClr val="bg1"/>
              </a:solidFill>
              <a:effectLst>
                <a:outerShdw blurRad="38100" dist="38100" dir="2700000" algn="tl">
                  <a:srgbClr val="9F9F9F"/>
                </a:outerShdw>
              </a:effectLst>
              <a:latin typeface="Courier New" pitchFamily="49" charset="0"/>
              <a:ea typeface="宋体" pitchFamily="2" charset="-122"/>
            </a:endParaRPr>
          </a:p>
        </p:txBody>
      </p:sp>
      <p:grpSp>
        <p:nvGrpSpPr>
          <p:cNvPr id="2" name="Group 5">
            <a:extLst>
              <a:ext uri="{FF2B5EF4-FFF2-40B4-BE49-F238E27FC236}">
                <a16:creationId xmlns:a16="http://schemas.microsoft.com/office/drawing/2014/main" id="{900EB2FE-253C-447E-AEE7-154ED869BBEB}"/>
              </a:ext>
            </a:extLst>
          </p:cNvPr>
          <p:cNvGrpSpPr>
            <a:grpSpLocks/>
          </p:cNvGrpSpPr>
          <p:nvPr/>
        </p:nvGrpSpPr>
        <p:grpSpPr bwMode="auto">
          <a:xfrm>
            <a:off x="2135188" y="4005263"/>
            <a:ext cx="8164512" cy="1598612"/>
            <a:chOff x="385" y="2523"/>
            <a:chExt cx="5143" cy="1007"/>
          </a:xfrm>
        </p:grpSpPr>
        <p:sp>
          <p:nvSpPr>
            <p:cNvPr id="70662" name="Text Box 6">
              <a:extLst>
                <a:ext uri="{FF2B5EF4-FFF2-40B4-BE49-F238E27FC236}">
                  <a16:creationId xmlns:a16="http://schemas.microsoft.com/office/drawing/2014/main" id="{BDD98A51-BF2B-43E1-A9D9-33AFD0F2D076}"/>
                </a:ext>
              </a:extLst>
            </p:cNvPr>
            <p:cNvSpPr txBox="1">
              <a:spLocks noChangeArrowheads="1"/>
            </p:cNvSpPr>
            <p:nvPr/>
          </p:nvSpPr>
          <p:spPr bwMode="auto">
            <a:xfrm>
              <a:off x="2290" y="2523"/>
              <a:ext cx="3238" cy="892"/>
            </a:xfrm>
            <a:prstGeom prst="rect">
              <a:avLst/>
            </a:prstGeom>
            <a:solidFill>
              <a:srgbClr val="FFFF99"/>
            </a:solidFill>
            <a:ln w="9525">
              <a:solidFill>
                <a:srgbClr val="FF9900"/>
              </a:solidFill>
              <a:miter lim="800000"/>
              <a:headEnd/>
              <a:tailEnd/>
            </a:ln>
          </p:spPr>
          <p:txBody>
            <a:bodyPr>
              <a:spAutoFit/>
            </a:bodyPr>
            <a:lstStyle>
              <a:lvl1pPr marL="342900" indent="-342900">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lvl="1">
                <a:lnSpc>
                  <a:spcPct val="120000"/>
                </a:lnSpc>
                <a:buFontTx/>
                <a:buNone/>
              </a:pPr>
              <a:r>
                <a:rPr lang="zh-CN" altLang="en-US">
                  <a:solidFill>
                    <a:srgbClr val="FF3300"/>
                  </a:solidFill>
                  <a:ea typeface="宋体" panose="02010600030101010101" pitchFamily="2" charset="-122"/>
                </a:rPr>
                <a:t>自动变量</a:t>
              </a:r>
              <a:r>
                <a:rPr lang="zh-CN" altLang="en-US">
                  <a:solidFill>
                    <a:srgbClr val="000066"/>
                  </a:solidFill>
                  <a:ea typeface="宋体" panose="02010600030101010101" pitchFamily="2" charset="-122"/>
                </a:rPr>
                <a:t>：每次执行都重新初始化，在函数退出后失效，再次进入函数，变量值重新初始化</a:t>
              </a:r>
              <a:endParaRPr lang="en-US" altLang="zh-CN">
                <a:solidFill>
                  <a:srgbClr val="000066"/>
                </a:solidFill>
                <a:ea typeface="宋体" panose="02010600030101010101" pitchFamily="2" charset="-122"/>
              </a:endParaRPr>
            </a:p>
          </p:txBody>
        </p:sp>
        <p:sp>
          <p:nvSpPr>
            <p:cNvPr id="568327" name="Rectangle 7">
              <a:extLst>
                <a:ext uri="{FF2B5EF4-FFF2-40B4-BE49-F238E27FC236}">
                  <a16:creationId xmlns:a16="http://schemas.microsoft.com/office/drawing/2014/main" id="{9BF0A9C7-241C-4EF6-B86E-630EE95FEDAF}"/>
                </a:ext>
              </a:extLst>
            </p:cNvPr>
            <p:cNvSpPr>
              <a:spLocks noChangeArrowheads="1"/>
            </p:cNvSpPr>
            <p:nvPr/>
          </p:nvSpPr>
          <p:spPr bwMode="auto">
            <a:xfrm>
              <a:off x="385" y="3348"/>
              <a:ext cx="1353" cy="182"/>
            </a:xfrm>
            <a:prstGeom prst="rect">
              <a:avLst/>
            </a:prstGeom>
            <a:noFill/>
            <a:ln w="57150">
              <a:solidFill>
                <a:srgbClr val="FF99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68328" name="Line 8">
              <a:extLst>
                <a:ext uri="{FF2B5EF4-FFF2-40B4-BE49-F238E27FC236}">
                  <a16:creationId xmlns:a16="http://schemas.microsoft.com/office/drawing/2014/main" id="{6446C7EA-B19D-4CD4-A39E-715337C6308B}"/>
                </a:ext>
              </a:extLst>
            </p:cNvPr>
            <p:cNvSpPr>
              <a:spLocks noChangeShapeType="1"/>
            </p:cNvSpPr>
            <p:nvPr/>
          </p:nvSpPr>
          <p:spPr bwMode="auto">
            <a:xfrm flipH="1">
              <a:off x="1787" y="3277"/>
              <a:ext cx="464" cy="208"/>
            </a:xfrm>
            <a:prstGeom prst="line">
              <a:avLst/>
            </a:prstGeom>
            <a:noFill/>
            <a:ln w="57150">
              <a:solidFill>
                <a:srgbClr val="FF9900"/>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68324"/>
                                        </p:tgtEl>
                                        <p:attrNameLst>
                                          <p:attrName>style.visibility</p:attrName>
                                        </p:attrNameLst>
                                      </p:cBhvr>
                                      <p:to>
                                        <p:strVal val="visible"/>
                                      </p:to>
                                    </p:set>
                                    <p:animEffect transition="in" filter="wipe(up)">
                                      <p:cBhvr>
                                        <p:cTn id="14" dur="500"/>
                                        <p:tgtEl>
                                          <p:spTgt spid="56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5F544076-1EFB-4892-82A7-E3D45286A4E3}"/>
              </a:ext>
            </a:extLst>
          </p:cNvPr>
          <p:cNvSpPr>
            <a:spLocks noGrp="1" noChangeArrowheads="1"/>
          </p:cNvSpPr>
          <p:nvPr>
            <p:ph type="title" idx="4294967295"/>
          </p:nvPr>
        </p:nvSpPr>
        <p:spPr>
          <a:xfrm>
            <a:off x="8616950" y="333375"/>
            <a:ext cx="1727200" cy="839788"/>
          </a:xfrm>
        </p:spPr>
        <p:txBody>
          <a:bodyPr/>
          <a:lstStyle/>
          <a:p>
            <a:pPr>
              <a:defRPr/>
            </a:pPr>
            <a:r>
              <a:rPr lang="zh-CN" altLang="en-US"/>
              <a:t>例</a:t>
            </a:r>
            <a:r>
              <a:rPr lang="en-US" altLang="zh-CN"/>
              <a:t>5.9 </a:t>
            </a:r>
            <a:endParaRPr lang="zh-CN" altLang="en-US"/>
          </a:p>
        </p:txBody>
      </p:sp>
      <p:sp>
        <p:nvSpPr>
          <p:cNvPr id="569347" name="Rectangle 3">
            <a:extLst>
              <a:ext uri="{FF2B5EF4-FFF2-40B4-BE49-F238E27FC236}">
                <a16:creationId xmlns:a16="http://schemas.microsoft.com/office/drawing/2014/main" id="{F144497B-C50D-4F72-B476-F922D2F08E16}"/>
              </a:ext>
            </a:extLst>
          </p:cNvPr>
          <p:cNvSpPr>
            <a:spLocks noGrp="1" noChangeArrowheads="1"/>
          </p:cNvSpPr>
          <p:nvPr>
            <p:ph type="body" idx="4294967295"/>
          </p:nvPr>
        </p:nvSpPr>
        <p:spPr>
          <a:xfrm>
            <a:off x="1703388" y="115888"/>
            <a:ext cx="8642350" cy="6553200"/>
          </a:xfrm>
          <a:solidFill>
            <a:schemeClr val="bg1"/>
          </a:solidFill>
        </p:spPr>
        <p:txBody>
          <a:bodyPr/>
          <a:lstStyle/>
          <a:p>
            <a:pPr>
              <a:lnSpc>
                <a:spcPct val="75000"/>
              </a:lnSpc>
              <a:buFont typeface="Monotype Sorts" charset="2"/>
              <a:buNone/>
              <a:defRPr/>
            </a:pPr>
            <a:r>
              <a:rPr lang="en-US" altLang="zh-CN" sz="2000">
                <a:solidFill>
                  <a:schemeClr val="tx1"/>
                </a:solidFill>
                <a:latin typeface="Courier New" pitchFamily="49" charset="0"/>
                <a:ea typeface="宋体" pitchFamily="2" charset="-122"/>
              </a:rPr>
              <a:t>#</a:t>
            </a:r>
            <a:r>
              <a:rPr lang="en-US" altLang="zh-CN" sz="2000">
                <a:solidFill>
                  <a:schemeClr val="accent2"/>
                </a:solidFill>
                <a:latin typeface="Courier New" pitchFamily="49" charset="0"/>
                <a:ea typeface="宋体" pitchFamily="2" charset="-122"/>
              </a:rPr>
              <a:t>include</a:t>
            </a:r>
            <a:r>
              <a:rPr lang="en-US" altLang="zh-CN" sz="2000">
                <a:solidFill>
                  <a:schemeClr val="tx1"/>
                </a:solidFill>
                <a:latin typeface="Courier New" pitchFamily="49" charset="0"/>
                <a:ea typeface="宋体" pitchFamily="2" charset="-122"/>
              </a:rPr>
              <a:t> &lt;stdio.h&gt;</a:t>
            </a:r>
          </a:p>
          <a:p>
            <a:pPr>
              <a:lnSpc>
                <a:spcPct val="75000"/>
              </a:lnSpc>
              <a:buFont typeface="Monotype Sorts" charset="2"/>
              <a:buNone/>
              <a:defRPr/>
            </a:pPr>
            <a:r>
              <a:rPr lang="en-US" altLang="zh-CN" sz="2000">
                <a:solidFill>
                  <a:schemeClr val="accent2"/>
                </a:solidFill>
                <a:latin typeface="Courier New" pitchFamily="49" charset="0"/>
                <a:ea typeface="宋体" pitchFamily="2" charset="-122"/>
              </a:rPr>
              <a:t>void</a:t>
            </a:r>
            <a:r>
              <a:rPr lang="en-US" altLang="zh-CN" sz="2000">
                <a:solidFill>
                  <a:schemeClr val="tx1"/>
                </a:solidFill>
                <a:latin typeface="Courier New" pitchFamily="49" charset="0"/>
                <a:ea typeface="宋体" pitchFamily="2" charset="-122"/>
              </a:rPr>
              <a:t> Func(</a:t>
            </a:r>
            <a:r>
              <a:rPr lang="en-US" altLang="zh-CN" sz="2000">
                <a:solidFill>
                  <a:schemeClr val="accent2"/>
                </a:solidFill>
                <a:latin typeface="Courier New" pitchFamily="49" charset="0"/>
                <a:ea typeface="宋体" pitchFamily="2" charset="-122"/>
              </a:rPr>
              <a:t>void</a:t>
            </a:r>
            <a:r>
              <a:rPr lang="en-US"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main()</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a:t>
            </a:r>
            <a:r>
              <a:rPr lang="en-US" altLang="zh-CN" sz="2000">
                <a:solidFill>
                  <a:schemeClr val="accent2"/>
                </a:solidFill>
                <a:latin typeface="Courier New" pitchFamily="49" charset="0"/>
                <a:ea typeface="宋体" pitchFamily="2" charset="-122"/>
              </a:rPr>
              <a:t>int</a:t>
            </a:r>
            <a:r>
              <a:rPr lang="en-US" altLang="zh-CN" sz="2000">
                <a:solidFill>
                  <a:schemeClr val="tx1"/>
                </a:solidFill>
                <a:latin typeface="Courier New" pitchFamily="49" charset="0"/>
                <a:ea typeface="宋体" pitchFamily="2" charset="-122"/>
              </a:rPr>
              <a:t> i;</a:t>
            </a:r>
          </a:p>
          <a:p>
            <a:pPr>
              <a:lnSpc>
                <a:spcPct val="75000"/>
              </a:lnSpc>
              <a:buFont typeface="Monotype Sorts" charset="2"/>
              <a:buNone/>
              <a:defRPr/>
            </a:pPr>
            <a:endParaRPr lang="en-US" altLang="zh-CN" sz="2000">
              <a:solidFill>
                <a:schemeClr val="tx1"/>
              </a:solidFill>
              <a:latin typeface="Courier New" pitchFamily="49" charset="0"/>
              <a:ea typeface="宋体" pitchFamily="2" charset="-122"/>
            </a:endParaRP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a:t>
            </a:r>
            <a:r>
              <a:rPr lang="en-US" altLang="zh-CN" sz="2000">
                <a:solidFill>
                  <a:schemeClr val="accent2"/>
                </a:solidFill>
                <a:latin typeface="Courier New" pitchFamily="49" charset="0"/>
                <a:ea typeface="宋体" pitchFamily="2" charset="-122"/>
              </a:rPr>
              <a:t>for</a:t>
            </a:r>
            <a:r>
              <a:rPr lang="en-US" altLang="zh-CN" sz="2000">
                <a:solidFill>
                  <a:schemeClr val="tx1"/>
                </a:solidFill>
                <a:latin typeface="Courier New" pitchFamily="49" charset="0"/>
                <a:ea typeface="宋体" pitchFamily="2" charset="-122"/>
              </a:rPr>
              <a:t> (i=0; i&lt;10; i++)</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Func();</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a:t>
            </a: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a:t>
            </a:r>
          </a:p>
          <a:p>
            <a:pPr>
              <a:lnSpc>
                <a:spcPct val="75000"/>
              </a:lnSpc>
              <a:buFont typeface="Monotype Sorts" charset="2"/>
              <a:buNone/>
              <a:defRPr/>
            </a:pPr>
            <a:endParaRPr lang="en-US" altLang="zh-CN" sz="2000">
              <a:solidFill>
                <a:schemeClr val="tx1"/>
              </a:solidFill>
              <a:latin typeface="Courier New" pitchFamily="49" charset="0"/>
              <a:ea typeface="宋体" pitchFamily="2" charset="-122"/>
            </a:endParaRPr>
          </a:p>
          <a:p>
            <a:pPr>
              <a:lnSpc>
                <a:spcPct val="75000"/>
              </a:lnSpc>
              <a:buFont typeface="Monotype Sorts" charset="2"/>
              <a:buNone/>
              <a:defRPr/>
            </a:pPr>
            <a:r>
              <a:rPr lang="en-US" altLang="zh-CN" sz="2000">
                <a:solidFill>
                  <a:schemeClr val="tx1"/>
                </a:solidFill>
                <a:latin typeface="Courier New" pitchFamily="49" charset="0"/>
                <a:ea typeface="宋体" pitchFamily="2" charset="-122"/>
              </a:rPr>
              <a:t>/* </a:t>
            </a:r>
            <a:r>
              <a:rPr lang="zh-CN" altLang="fr-FR" sz="2000">
                <a:solidFill>
                  <a:schemeClr val="tx1"/>
                </a:solidFill>
                <a:latin typeface="Courier New" pitchFamily="49" charset="0"/>
                <a:ea typeface="宋体" pitchFamily="2" charset="-122"/>
              </a:rPr>
              <a:t>函数功能</a:t>
            </a:r>
            <a:r>
              <a:rPr lang="zh-CN" altLang="en-US" sz="2000">
                <a:solidFill>
                  <a:schemeClr val="tx1"/>
                </a:solidFill>
                <a:latin typeface="Courier New" pitchFamily="49" charset="0"/>
                <a:ea typeface="宋体" pitchFamily="2" charset="-122"/>
              </a:rPr>
              <a:t>：    </a:t>
            </a:r>
            <a:r>
              <a:rPr lang="zh-CN" altLang="fr-FR" sz="2000">
                <a:solidFill>
                  <a:schemeClr val="tx1"/>
                </a:solidFill>
                <a:latin typeface="Courier New" pitchFamily="49" charset="0"/>
                <a:ea typeface="宋体" pitchFamily="2" charset="-122"/>
              </a:rPr>
              <a:t>打印被调用的次数</a:t>
            </a:r>
            <a:endParaRPr lang="zh-CN" altLang="en-US" sz="2000">
              <a:solidFill>
                <a:schemeClr val="tx1"/>
              </a:solidFill>
              <a:latin typeface="Courier New" pitchFamily="49" charset="0"/>
              <a:ea typeface="宋体" pitchFamily="2" charset="-122"/>
            </a:endParaRPr>
          </a:p>
          <a:p>
            <a:pPr>
              <a:lnSpc>
                <a:spcPct val="75000"/>
              </a:lnSpc>
              <a:buFont typeface="Monotype Sorts" charset="2"/>
              <a:buNone/>
              <a:defRPr/>
            </a:pPr>
            <a:r>
              <a:rPr lang="zh-CN" altLang="en-US" sz="2000">
                <a:solidFill>
                  <a:schemeClr val="tx1"/>
                </a:solidFill>
                <a:latin typeface="Courier New" pitchFamily="49" charset="0"/>
                <a:ea typeface="宋体" pitchFamily="2" charset="-122"/>
              </a:rPr>
              <a:t>   </a:t>
            </a:r>
            <a:r>
              <a:rPr lang="zh-CN" altLang="fr-FR" sz="2000">
                <a:solidFill>
                  <a:schemeClr val="tx1"/>
                </a:solidFill>
                <a:latin typeface="Courier New" pitchFamily="49" charset="0"/>
                <a:ea typeface="宋体" pitchFamily="2" charset="-122"/>
              </a:rPr>
              <a:t>函数入口参数： 无</a:t>
            </a:r>
          </a:p>
          <a:p>
            <a:pPr>
              <a:lnSpc>
                <a:spcPct val="75000"/>
              </a:lnSpc>
              <a:buFont typeface="Monotype Sorts" charset="2"/>
              <a:buNone/>
              <a:defRPr/>
            </a:pPr>
            <a:r>
              <a:rPr lang="zh-CN" altLang="fr-FR" sz="2000">
                <a:solidFill>
                  <a:schemeClr val="tx1"/>
                </a:solidFill>
                <a:latin typeface="Courier New" pitchFamily="49" charset="0"/>
                <a:ea typeface="宋体" pitchFamily="2" charset="-122"/>
              </a:rPr>
              <a:t>   函数返回值：   无</a:t>
            </a:r>
          </a:p>
          <a:p>
            <a:pPr>
              <a:lnSpc>
                <a:spcPct val="75000"/>
              </a:lnSpc>
              <a:buFont typeface="Monotype Sorts" charset="2"/>
              <a:buNone/>
              <a:defRPr/>
            </a:pPr>
            <a:r>
              <a:rPr lang="zh-CN" altLang="fr-FR" sz="2000">
                <a:solidFill>
                  <a:schemeClr val="tx1"/>
                </a:solidFill>
                <a:latin typeface="Courier New" pitchFamily="49" charset="0"/>
                <a:ea typeface="宋体" pitchFamily="2" charset="-122"/>
              </a:rPr>
              <a:t>*</a:t>
            </a: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chemeClr val="accent2"/>
                </a:solidFill>
                <a:latin typeface="Courier New" pitchFamily="49" charset="0"/>
                <a:ea typeface="宋体" pitchFamily="2" charset="-122"/>
              </a:rPr>
              <a:t>void</a:t>
            </a:r>
            <a:r>
              <a:rPr lang="fr-FR" altLang="zh-CN" sz="2000">
                <a:solidFill>
                  <a:schemeClr val="tx1"/>
                </a:solidFill>
                <a:latin typeface="Courier New" pitchFamily="49" charset="0"/>
                <a:ea typeface="宋体" pitchFamily="2" charset="-122"/>
              </a:rPr>
              <a:t> Func(</a:t>
            </a:r>
            <a:r>
              <a:rPr lang="fr-FR" altLang="zh-CN" sz="2000">
                <a:solidFill>
                  <a:schemeClr val="accent2"/>
                </a:solidFill>
                <a:latin typeface="Courier New" pitchFamily="49" charset="0"/>
                <a:ea typeface="宋体" pitchFamily="2" charset="-122"/>
              </a:rPr>
              <a:t>void</a:t>
            </a: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i="1">
                <a:solidFill>
                  <a:srgbClr val="880000"/>
                </a:solidFill>
                <a:ea typeface="宋体" pitchFamily="2" charset="-122"/>
              </a:rPr>
              <a:t>static</a:t>
            </a:r>
            <a:r>
              <a:rPr lang="fr-FR" altLang="zh-CN" sz="2000">
                <a:solidFill>
                  <a:schemeClr val="tx1"/>
                </a:solidFill>
                <a:latin typeface="Courier New" pitchFamily="49" charset="0"/>
                <a:ea typeface="宋体" pitchFamily="2" charset="-122"/>
              </a:rPr>
              <a:t> </a:t>
            </a:r>
            <a:r>
              <a:rPr lang="fr-FR" altLang="zh-CN" sz="2000">
                <a:solidFill>
                  <a:schemeClr val="accent2"/>
                </a:solidFill>
                <a:latin typeface="Courier New" pitchFamily="49" charset="0"/>
                <a:ea typeface="宋体" pitchFamily="2" charset="-122"/>
              </a:rPr>
              <a:t>int</a:t>
            </a:r>
            <a:r>
              <a:rPr lang="fr-FR" altLang="zh-CN" sz="2000">
                <a:solidFill>
                  <a:schemeClr val="tx1"/>
                </a:solidFill>
                <a:latin typeface="Courier New" pitchFamily="49" charset="0"/>
                <a:ea typeface="宋体" pitchFamily="2" charset="-122"/>
              </a:rPr>
              <a:t> times = 1;		</a:t>
            </a:r>
            <a:r>
              <a:rPr lang="fr-FR" altLang="zh-CN" sz="2000">
                <a:solidFill>
                  <a:schemeClr val="hlink"/>
                </a:solidFill>
                <a:latin typeface="Courier New" pitchFamily="49" charset="0"/>
                <a:ea typeface="宋体" pitchFamily="2" charset="-122"/>
              </a:rPr>
              <a:t>/*</a:t>
            </a:r>
            <a:r>
              <a:rPr lang="zh-CN" altLang="en-US" sz="2000">
                <a:solidFill>
                  <a:schemeClr val="hlink"/>
                </a:solidFill>
                <a:latin typeface="Courier New" pitchFamily="49" charset="0"/>
                <a:ea typeface="宋体" pitchFamily="2" charset="-122"/>
              </a:rPr>
              <a:t>静态局部变量</a:t>
            </a:r>
            <a:r>
              <a:rPr lang="zh-CN" altLang="fr-FR" sz="2000">
                <a:solidFill>
                  <a:schemeClr val="hlink"/>
                </a:solidFill>
                <a:latin typeface="Courier New" pitchFamily="49" charset="0"/>
                <a:ea typeface="宋体" pitchFamily="2" charset="-122"/>
              </a:rPr>
              <a:t>*</a:t>
            </a:r>
            <a:r>
              <a:rPr lang="fr-FR" altLang="zh-CN" sz="2000">
                <a:solidFill>
                  <a:schemeClr val="hlink"/>
                </a:solidFill>
                <a:latin typeface="Courier New" pitchFamily="49" charset="0"/>
                <a:ea typeface="宋体" pitchFamily="2" charset="-122"/>
              </a:rPr>
              <a:t>/</a:t>
            </a:r>
          </a:p>
          <a:p>
            <a:pPr>
              <a:lnSpc>
                <a:spcPct val="75000"/>
              </a:lnSpc>
              <a:buFont typeface="Monotype Sorts" charset="2"/>
              <a:buNone/>
              <a:defRPr/>
            </a:pPr>
            <a:endParaRPr lang="fr-FR" altLang="zh-CN" sz="2000">
              <a:solidFill>
                <a:schemeClr val="tx1"/>
              </a:solidFill>
              <a:latin typeface="Courier New" pitchFamily="49" charset="0"/>
              <a:ea typeface="宋体" pitchFamily="2" charset="-122"/>
            </a:endParaRP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	</a:t>
            </a:r>
            <a:r>
              <a:rPr lang="fr-FR" altLang="zh-CN" sz="2000">
                <a:solidFill>
                  <a:schemeClr val="accent2"/>
                </a:solidFill>
                <a:latin typeface="Courier New" pitchFamily="49" charset="0"/>
                <a:ea typeface="宋体" pitchFamily="2" charset="-122"/>
              </a:rPr>
              <a:t>printf</a:t>
            </a:r>
            <a:r>
              <a:rPr lang="fr-FR" altLang="zh-CN" sz="2000">
                <a:solidFill>
                  <a:schemeClr val="tx1"/>
                </a:solidFill>
                <a:latin typeface="Courier New" pitchFamily="49" charset="0"/>
                <a:ea typeface="宋体" pitchFamily="2" charset="-122"/>
              </a:rPr>
              <a:t>("Func() was called %d time(s).\n", times++);</a:t>
            </a:r>
          </a:p>
          <a:p>
            <a:pPr>
              <a:lnSpc>
                <a:spcPct val="75000"/>
              </a:lnSpc>
              <a:buFont typeface="Monotype Sorts" charset="2"/>
              <a:buNone/>
              <a:defRPr/>
            </a:pPr>
            <a:r>
              <a:rPr lang="fr-FR" altLang="zh-CN" sz="2000">
                <a:solidFill>
                  <a:schemeClr val="tx1"/>
                </a:solidFill>
                <a:latin typeface="Courier New" pitchFamily="49" charset="0"/>
                <a:ea typeface="宋体" pitchFamily="2" charset="-122"/>
              </a:rPr>
              <a:t>}</a:t>
            </a:r>
            <a:endParaRPr lang="zh-CN" altLang="en-US" sz="2000">
              <a:solidFill>
                <a:schemeClr val="tx1"/>
              </a:solidFill>
              <a:latin typeface="Courier New" pitchFamily="49" charset="0"/>
              <a:ea typeface="宋体" pitchFamily="2" charset="-122"/>
            </a:endParaRPr>
          </a:p>
        </p:txBody>
      </p:sp>
      <p:sp>
        <p:nvSpPr>
          <p:cNvPr id="569348" name="Text Box 4">
            <a:extLst>
              <a:ext uri="{FF2B5EF4-FFF2-40B4-BE49-F238E27FC236}">
                <a16:creationId xmlns:a16="http://schemas.microsoft.com/office/drawing/2014/main" id="{59AEF05D-B588-40B1-94EA-5499905B608D}"/>
              </a:ext>
            </a:extLst>
          </p:cNvPr>
          <p:cNvSpPr txBox="1">
            <a:spLocks noChangeArrowheads="1"/>
          </p:cNvSpPr>
          <p:nvPr/>
        </p:nvSpPr>
        <p:spPr bwMode="auto">
          <a:xfrm>
            <a:off x="6096001" y="476250"/>
            <a:ext cx="4176713" cy="2838450"/>
          </a:xfrm>
          <a:prstGeom prst="rect">
            <a:avLst/>
          </a:prstGeom>
          <a:solidFill>
            <a:schemeClr val="tx2"/>
          </a:solidFill>
          <a:ln w="12700">
            <a:noFill/>
            <a:miter lim="800000"/>
            <a:headEnd type="none" w="sm" len="sm"/>
            <a:tailEnd type="none" w="sm" len="sm"/>
          </a:ln>
          <a:effectLst/>
        </p:spPr>
        <p:txBody>
          <a:bodyPr>
            <a:spAutoFit/>
          </a:bodyPr>
          <a:lstStyle/>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2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3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4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5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6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7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8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9 time(s).</a:t>
            </a:r>
          </a:p>
          <a:p>
            <a:pPr>
              <a:defRPr/>
            </a:pPr>
            <a:r>
              <a:rPr lang="en-US" altLang="zh-CN" sz="1800" b="1">
                <a:solidFill>
                  <a:schemeClr val="bg1"/>
                </a:solidFill>
                <a:effectLst>
                  <a:outerShdw blurRad="38100" dist="38100" dir="2700000" algn="tl">
                    <a:srgbClr val="9F9F9F"/>
                  </a:outerShdw>
                </a:effectLst>
                <a:latin typeface="Courier New" pitchFamily="49" charset="0"/>
                <a:ea typeface="宋体" pitchFamily="2" charset="-122"/>
              </a:rPr>
              <a:t>Func() was called 10 time(s).</a:t>
            </a:r>
            <a:r>
              <a:rPr lang="en-US" altLang="zh-CN" sz="1600" b="1">
                <a:solidFill>
                  <a:schemeClr val="bg1"/>
                </a:solidFill>
                <a:effectLst>
                  <a:outerShdw blurRad="38100" dist="38100" dir="2700000" algn="tl">
                    <a:srgbClr val="9F9F9F"/>
                  </a:outerShdw>
                </a:effectLst>
                <a:latin typeface="Courier New" pitchFamily="49" charset="0"/>
                <a:ea typeface="宋体" pitchFamily="2" charset="-122"/>
              </a:rPr>
              <a:t> </a:t>
            </a:r>
            <a:endParaRPr lang="zh-CN" altLang="en-US" sz="1600" b="1">
              <a:solidFill>
                <a:schemeClr val="bg1"/>
              </a:solidFill>
              <a:effectLst>
                <a:outerShdw blurRad="38100" dist="38100" dir="2700000" algn="tl">
                  <a:srgbClr val="9F9F9F"/>
                </a:outerShdw>
              </a:effectLst>
              <a:latin typeface="Courier New" pitchFamily="49" charset="0"/>
              <a:ea typeface="宋体" pitchFamily="2" charset="-122"/>
            </a:endParaRPr>
          </a:p>
        </p:txBody>
      </p:sp>
      <p:grpSp>
        <p:nvGrpSpPr>
          <p:cNvPr id="2" name="Group 5">
            <a:extLst>
              <a:ext uri="{FF2B5EF4-FFF2-40B4-BE49-F238E27FC236}">
                <a16:creationId xmlns:a16="http://schemas.microsoft.com/office/drawing/2014/main" id="{E77B70FC-3D57-4B70-9992-27B12ABAD8CE}"/>
              </a:ext>
            </a:extLst>
          </p:cNvPr>
          <p:cNvGrpSpPr>
            <a:grpSpLocks/>
          </p:cNvGrpSpPr>
          <p:nvPr/>
        </p:nvGrpSpPr>
        <p:grpSpPr bwMode="auto">
          <a:xfrm>
            <a:off x="2135188" y="4005263"/>
            <a:ext cx="8164512" cy="1598612"/>
            <a:chOff x="385" y="2523"/>
            <a:chExt cx="5143" cy="1007"/>
          </a:xfrm>
        </p:grpSpPr>
        <p:sp>
          <p:nvSpPr>
            <p:cNvPr id="71686" name="Text Box 6">
              <a:extLst>
                <a:ext uri="{FF2B5EF4-FFF2-40B4-BE49-F238E27FC236}">
                  <a16:creationId xmlns:a16="http://schemas.microsoft.com/office/drawing/2014/main" id="{CF7DDA16-5EE4-4879-971F-CBB37D13A886}"/>
                </a:ext>
              </a:extLst>
            </p:cNvPr>
            <p:cNvSpPr txBox="1">
              <a:spLocks noChangeArrowheads="1"/>
            </p:cNvSpPr>
            <p:nvPr/>
          </p:nvSpPr>
          <p:spPr bwMode="auto">
            <a:xfrm>
              <a:off x="2290" y="2523"/>
              <a:ext cx="3238" cy="892"/>
            </a:xfrm>
            <a:prstGeom prst="rect">
              <a:avLst/>
            </a:prstGeom>
            <a:solidFill>
              <a:srgbClr val="FFFF99"/>
            </a:solidFill>
            <a:ln w="9525">
              <a:solidFill>
                <a:srgbClr val="FF9900"/>
              </a:solidFill>
              <a:miter lim="800000"/>
              <a:headEnd/>
              <a:tailEnd/>
            </a:ln>
          </p:spPr>
          <p:txBody>
            <a:bodyPr>
              <a:spAutoFit/>
            </a:bodyPr>
            <a:lstStyle>
              <a:lvl1pPr marL="342900" indent="-342900">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lvl="1">
                <a:lnSpc>
                  <a:spcPct val="120000"/>
                </a:lnSpc>
                <a:buFontTx/>
                <a:buNone/>
              </a:pPr>
              <a:r>
                <a:rPr lang="zh-CN" altLang="en-US">
                  <a:solidFill>
                    <a:srgbClr val="FF3300"/>
                  </a:solidFill>
                  <a:ea typeface="宋体" panose="02010600030101010101" pitchFamily="2" charset="-122"/>
                </a:rPr>
                <a:t>静态变量</a:t>
              </a:r>
              <a:r>
                <a:rPr lang="zh-CN" altLang="en-US">
                  <a:solidFill>
                    <a:srgbClr val="000066"/>
                  </a:solidFill>
                  <a:ea typeface="宋体" panose="02010600030101010101" pitchFamily="2" charset="-122"/>
                </a:rPr>
                <a:t>：仅初始化一次，变量的值可保存到下次进入函数，使函数具有记忆功能</a:t>
              </a:r>
              <a:endParaRPr lang="en-US" altLang="zh-CN">
                <a:solidFill>
                  <a:srgbClr val="000066"/>
                </a:solidFill>
                <a:ea typeface="宋体" panose="02010600030101010101" pitchFamily="2" charset="-122"/>
              </a:endParaRPr>
            </a:p>
          </p:txBody>
        </p:sp>
        <p:sp>
          <p:nvSpPr>
            <p:cNvPr id="569351" name="Rectangle 7">
              <a:extLst>
                <a:ext uri="{FF2B5EF4-FFF2-40B4-BE49-F238E27FC236}">
                  <a16:creationId xmlns:a16="http://schemas.microsoft.com/office/drawing/2014/main" id="{AE9AF901-A96B-40F7-B9F9-F8166D2BC82C}"/>
                </a:ext>
              </a:extLst>
            </p:cNvPr>
            <p:cNvSpPr>
              <a:spLocks noChangeArrowheads="1"/>
            </p:cNvSpPr>
            <p:nvPr/>
          </p:nvSpPr>
          <p:spPr bwMode="auto">
            <a:xfrm>
              <a:off x="385" y="3339"/>
              <a:ext cx="1769" cy="191"/>
            </a:xfrm>
            <a:prstGeom prst="rect">
              <a:avLst/>
            </a:prstGeom>
            <a:noFill/>
            <a:ln w="57150">
              <a:solidFill>
                <a:srgbClr val="FF990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69352" name="Line 8">
              <a:extLst>
                <a:ext uri="{FF2B5EF4-FFF2-40B4-BE49-F238E27FC236}">
                  <a16:creationId xmlns:a16="http://schemas.microsoft.com/office/drawing/2014/main" id="{6624ED96-19D0-4357-BA88-BFA19E4C3162}"/>
                </a:ext>
              </a:extLst>
            </p:cNvPr>
            <p:cNvSpPr>
              <a:spLocks noChangeShapeType="1"/>
            </p:cNvSpPr>
            <p:nvPr/>
          </p:nvSpPr>
          <p:spPr bwMode="auto">
            <a:xfrm flipH="1">
              <a:off x="1837" y="2976"/>
              <a:ext cx="453" cy="363"/>
            </a:xfrm>
            <a:prstGeom prst="line">
              <a:avLst/>
            </a:prstGeom>
            <a:noFill/>
            <a:ln w="57150">
              <a:solidFill>
                <a:srgbClr val="FF9900"/>
              </a:solidFill>
              <a:miter lim="800000"/>
              <a:headEnd/>
              <a:tailEnd type="triangle" w="med" len="med"/>
            </a:ln>
            <a:effectLst/>
          </p:spPr>
          <p:txBody>
            <a:bodyPr wrap="none"/>
            <a:lstStyle/>
            <a:p>
              <a:pPr>
                <a:defRPr/>
              </a:pPr>
              <a:endParaRPr lang="zh-CN" altLang="en-US">
                <a:effectLst>
                  <a:outerShdw blurRad="38100" dist="38100" dir="2700000" algn="tl">
                    <a:srgbClr val="000000">
                      <a:alpha val="43137"/>
                    </a:srgbClr>
                  </a:outerShdw>
                </a:effectLs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69348"/>
                                        </p:tgtEl>
                                        <p:attrNameLst>
                                          <p:attrName>style.visibility</p:attrName>
                                        </p:attrNameLst>
                                      </p:cBhvr>
                                      <p:to>
                                        <p:strVal val="visible"/>
                                      </p:to>
                                    </p:set>
                                    <p:animEffect transition="in" filter="wipe(up)">
                                      <p:cBhvr>
                                        <p:cTn id="14" dur="500"/>
                                        <p:tgtEl>
                                          <p:spTgt spid="569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6">
            <a:extLst>
              <a:ext uri="{FF2B5EF4-FFF2-40B4-BE49-F238E27FC236}">
                <a16:creationId xmlns:a16="http://schemas.microsoft.com/office/drawing/2014/main" id="{1EB2531D-9888-4BA2-8C9F-1F8E1FFD3335}"/>
              </a:ext>
            </a:extLst>
          </p:cNvPr>
          <p:cNvSpPr>
            <a:spLocks noGrp="1" noChangeArrowheads="1"/>
          </p:cNvSpPr>
          <p:nvPr>
            <p:ph type="body" idx="4294967295"/>
          </p:nvPr>
        </p:nvSpPr>
        <p:spPr/>
        <p:txBody>
          <a:bodyPr vert="horz" wrap="square" lIns="91440" tIns="45720" rIns="91440" bIns="45720" numCol="1" anchor="t" anchorCtr="0" compatLnSpc="1">
            <a:prstTxWarp prst="textNoShape">
              <a:avLst/>
            </a:prstTxWarp>
          </a:bodyPr>
          <a:lstStyle/>
          <a:p>
            <a:pPr>
              <a:defRPr/>
            </a:pPr>
            <a:r>
              <a:rPr lang="en-US" altLang="zh-CN">
                <a:ea typeface="黑体" pitchFamily="2" charset="-122"/>
              </a:rPr>
              <a:t>【</a:t>
            </a:r>
            <a:r>
              <a:rPr lang="zh-CN" altLang="en-US">
                <a:ea typeface="黑体" pitchFamily="2" charset="-122"/>
              </a:rPr>
              <a:t>例</a:t>
            </a:r>
            <a:r>
              <a:rPr lang="en-US" altLang="zh-CN">
                <a:ea typeface="黑体" pitchFamily="2" charset="-122"/>
              </a:rPr>
              <a:t>】</a:t>
            </a:r>
            <a:r>
              <a:rPr lang="zh-CN" altLang="en-US">
                <a:solidFill>
                  <a:srgbClr val="C00000"/>
                </a:solidFill>
              </a:rPr>
              <a:t>自动</a:t>
            </a:r>
            <a:r>
              <a:rPr lang="zh-CN" altLang="en-US"/>
              <a:t>变量</a:t>
            </a:r>
          </a:p>
          <a:p>
            <a:pPr lvl="2">
              <a:defRPr/>
            </a:pPr>
            <a:endParaRPr lang="zh-CN" altLang="en-US" sz="2500">
              <a:ea typeface="宋体" pitchFamily="2" charset="-122"/>
            </a:endParaRPr>
          </a:p>
        </p:txBody>
      </p:sp>
      <p:pic>
        <p:nvPicPr>
          <p:cNvPr id="72707" name="Picture 9">
            <a:extLst>
              <a:ext uri="{FF2B5EF4-FFF2-40B4-BE49-F238E27FC236}">
                <a16:creationId xmlns:a16="http://schemas.microsoft.com/office/drawing/2014/main" id="{1D705F4A-0E53-4852-A0E1-BA51D18FD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1" y="2209801"/>
            <a:ext cx="3800475" cy="4086225"/>
          </a:xfrm>
          <a:prstGeom prst="rect">
            <a:avLst/>
          </a:prstGeom>
          <a:noFill/>
          <a:ln w="57150" cmpd="thickThin">
            <a:solidFill>
              <a:srgbClr val="003366"/>
            </a:solidFill>
            <a:miter lim="800000"/>
            <a:headEnd/>
            <a:tailEnd/>
          </a:ln>
          <a:extLst>
            <a:ext uri="{909E8E84-426E-40DD-AFC4-6F175D3DCCD1}">
              <a14:hiddenFill xmlns:a14="http://schemas.microsoft.com/office/drawing/2010/main">
                <a:solidFill>
                  <a:srgbClr val="FFFFFF"/>
                </a:solidFill>
              </a14:hiddenFill>
            </a:ext>
          </a:extLst>
        </p:spPr>
      </p:pic>
      <p:pic>
        <p:nvPicPr>
          <p:cNvPr id="64516" name="Picture 10">
            <a:extLst>
              <a:ext uri="{FF2B5EF4-FFF2-40B4-BE49-F238E27FC236}">
                <a16:creationId xmlns:a16="http://schemas.microsoft.com/office/drawing/2014/main" id="{06C52AFC-C8AC-4CE2-B0F4-E4AA9C73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068639"/>
            <a:ext cx="123825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Rectangle 11">
            <a:extLst>
              <a:ext uri="{FF2B5EF4-FFF2-40B4-BE49-F238E27FC236}">
                <a16:creationId xmlns:a16="http://schemas.microsoft.com/office/drawing/2014/main" id="{693BE1AC-FA24-4F92-B919-9C788B522451}"/>
              </a:ext>
            </a:extLst>
          </p:cNvPr>
          <p:cNvSpPr>
            <a:spLocks noChangeArrowheads="1"/>
          </p:cNvSpPr>
          <p:nvPr/>
        </p:nvSpPr>
        <p:spPr bwMode="auto">
          <a:xfrm>
            <a:off x="6553200" y="5410200"/>
            <a:ext cx="1905000" cy="2286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00743" name="Rectangle 7">
            <a:extLst>
              <a:ext uri="{FF2B5EF4-FFF2-40B4-BE49-F238E27FC236}">
                <a16:creationId xmlns:a16="http://schemas.microsoft.com/office/drawing/2014/main" id="{221152DB-10FD-473D-9163-75619A9C34B2}"/>
              </a:ext>
            </a:extLst>
          </p:cNvPr>
          <p:cNvSpPr>
            <a:spLocks noChangeArrowheads="1"/>
          </p:cNvSpPr>
          <p:nvPr/>
        </p:nvSpPr>
        <p:spPr bwMode="auto">
          <a:xfrm>
            <a:off x="2205038" y="620714"/>
            <a:ext cx="7797800" cy="839787"/>
          </a:xfrm>
          <a:prstGeom prst="rect">
            <a:avLst/>
          </a:prstGeom>
          <a:noFill/>
          <a:ln w="9525">
            <a:noFill/>
            <a:miter lim="800000"/>
            <a:headEnd/>
            <a:tailEnd/>
          </a:ln>
          <a:effectLst/>
        </p:spPr>
        <p:txBody>
          <a:bodyPr lIns="92075" tIns="46037" rIns="92075" bIns="46037" anchor="ctr"/>
          <a:lstStyle/>
          <a:p>
            <a:pPr algn="ctr">
              <a:lnSpc>
                <a:spcPct val="85000"/>
              </a:lnSpc>
              <a:defRPr/>
            </a:pPr>
            <a:r>
              <a:rPr lang="en-US" altLang="zh-CN" sz="4000" b="1" i="1">
                <a:solidFill>
                  <a:srgbClr val="000066"/>
                </a:solidFill>
                <a:effectLst>
                  <a:outerShdw blurRad="38100" dist="38100" dir="2700000" algn="tl">
                    <a:srgbClr val="C0C0C0"/>
                  </a:outerShdw>
                </a:effectLst>
                <a:ea typeface="黑体" pitchFamily="2" charset="-122"/>
              </a:rPr>
              <a:t>【</a:t>
            </a:r>
            <a:r>
              <a:rPr lang="zh-CN" altLang="en-US" sz="4000" b="1" i="1">
                <a:solidFill>
                  <a:srgbClr val="000066"/>
                </a:solidFill>
                <a:effectLst>
                  <a:outerShdw blurRad="38100" dist="38100" dir="2700000" algn="tl">
                    <a:srgbClr val="C0C0C0"/>
                  </a:outerShdw>
                </a:effectLst>
                <a:ea typeface="黑体" pitchFamily="2" charset="-122"/>
              </a:rPr>
              <a:t>例</a:t>
            </a:r>
            <a:r>
              <a:rPr lang="en-US" altLang="zh-CN" sz="4000" b="1" i="1">
                <a:solidFill>
                  <a:srgbClr val="000066"/>
                </a:solidFill>
                <a:effectLst>
                  <a:outerShdw blurRad="38100" dist="38100" dir="2700000" algn="tl">
                    <a:srgbClr val="C0C0C0"/>
                  </a:outerShdw>
                </a:effectLst>
                <a:ea typeface="黑体" pitchFamily="2" charset="-122"/>
              </a:rPr>
              <a:t>】 </a:t>
            </a:r>
            <a:r>
              <a:rPr lang="zh-CN" altLang="en-US" sz="4000" b="1" i="1">
                <a:solidFill>
                  <a:srgbClr val="000066"/>
                </a:solidFill>
                <a:effectLst>
                  <a:outerShdw blurRad="38100" dist="38100" dir="2700000" algn="tl">
                    <a:srgbClr val="C0C0C0"/>
                  </a:outerShdw>
                </a:effectLst>
                <a:ea typeface="黑体" pitchFamily="2" charset="-122"/>
              </a:rPr>
              <a:t>计算整数</a:t>
            </a:r>
            <a:r>
              <a:rPr lang="en-US" altLang="zh-CN" sz="4000" b="1" i="1">
                <a:solidFill>
                  <a:srgbClr val="000066"/>
                </a:solidFill>
                <a:effectLst>
                  <a:outerShdw blurRad="38100" dist="38100" dir="2700000" algn="tl">
                    <a:srgbClr val="C0C0C0"/>
                  </a:outerShdw>
                </a:effectLst>
                <a:ea typeface="黑体" pitchFamily="2" charset="-122"/>
              </a:rPr>
              <a:t>n</a:t>
            </a:r>
            <a:r>
              <a:rPr lang="zh-CN" altLang="en-US" sz="4000" b="1" i="1">
                <a:solidFill>
                  <a:srgbClr val="000066"/>
                </a:solidFill>
                <a:effectLst>
                  <a:outerShdw blurRad="38100" dist="38100" dir="2700000" algn="tl">
                    <a:srgbClr val="C0C0C0"/>
                  </a:outerShdw>
                </a:effectLst>
                <a:ea typeface="黑体" pitchFamily="2" charset="-122"/>
              </a:rPr>
              <a:t>的阶乘</a:t>
            </a:r>
            <a:r>
              <a:rPr lang="en-US" altLang="zh-CN" sz="4000" b="1" i="1">
                <a:solidFill>
                  <a:srgbClr val="000066"/>
                </a:solidFill>
                <a:effectLst>
                  <a:outerShdw blurRad="38100" dist="38100" dir="2700000" algn="tl">
                    <a:srgbClr val="C0C0C0"/>
                  </a:outerShdw>
                </a:effectLst>
                <a:ea typeface="黑体" pitchFamily="2" charset="-122"/>
              </a:rPr>
              <a:t>n</a:t>
            </a:r>
            <a:r>
              <a:rPr lang="zh-CN" altLang="en-US" sz="4000" b="1" i="1">
                <a:solidFill>
                  <a:srgbClr val="000066"/>
                </a:solidFill>
                <a:effectLst>
                  <a:outerShdw blurRad="38100" dist="38100" dir="2700000" algn="tl">
                    <a:srgbClr val="C0C0C0"/>
                  </a:outerShdw>
                </a:effectLst>
                <a:ea typeface="黑体" pitchFamily="2" charset="-122"/>
              </a:rPr>
              <a:t>！ </a:t>
            </a:r>
          </a:p>
        </p:txBody>
      </p:sp>
      <p:sp>
        <p:nvSpPr>
          <p:cNvPr id="2" name="AutoShape 6">
            <a:extLst>
              <a:ext uri="{FF2B5EF4-FFF2-40B4-BE49-F238E27FC236}">
                <a16:creationId xmlns:a16="http://schemas.microsoft.com/office/drawing/2014/main" id="{D503CF5B-B9EB-48B7-B2EF-AEF7B1DCBA51}"/>
              </a:ext>
            </a:extLst>
          </p:cNvPr>
          <p:cNvSpPr>
            <a:spLocks noChangeArrowheads="1"/>
          </p:cNvSpPr>
          <p:nvPr/>
        </p:nvSpPr>
        <p:spPr bwMode="auto">
          <a:xfrm>
            <a:off x="1847851" y="2205039"/>
            <a:ext cx="4392613" cy="2232025"/>
          </a:xfrm>
          <a:prstGeom prst="wedgeEllipseCallout">
            <a:avLst>
              <a:gd name="adj1" fmla="val 45625"/>
              <a:gd name="adj2" fmla="val 54269"/>
            </a:avLst>
          </a:prstGeom>
          <a:solidFill>
            <a:srgbClr val="CCFFCC"/>
          </a:solidFill>
          <a:ln w="12700">
            <a:solidFill>
              <a:srgbClr val="3366FF"/>
            </a:solidFill>
            <a:miter lim="800000"/>
            <a:headEnd type="none" w="sm" len="sm"/>
            <a:tailEnd type="none" w="sm" len="sm"/>
          </a:ln>
        </p:spPr>
        <p:txBody>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a:lnSpc>
                <a:spcPct val="100000"/>
              </a:lnSpc>
              <a:spcBef>
                <a:spcPct val="0"/>
              </a:spcBef>
              <a:buClrTx/>
              <a:buSzTx/>
              <a:buFontTx/>
              <a:buNone/>
            </a:pPr>
            <a:r>
              <a:rPr lang="zh-CN" altLang="en-US" sz="2400"/>
              <a:t>自动变量不初始化时，值是随机不确定的</a:t>
            </a:r>
          </a:p>
          <a:p>
            <a:pPr>
              <a:lnSpc>
                <a:spcPct val="100000"/>
              </a:lnSpc>
              <a:spcBef>
                <a:spcPct val="0"/>
              </a:spcBef>
              <a:buClrTx/>
              <a:buSzTx/>
              <a:buFontTx/>
              <a:buNone/>
            </a:pPr>
            <a:r>
              <a:rPr lang="zh-CN" altLang="en-US" sz="2400"/>
              <a:t>静态局部变量和全局变量不初始化时值为</a:t>
            </a:r>
            <a:r>
              <a:rPr lang="en-US" altLang="zh-CN" sz="2400"/>
              <a:t>0</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ox(out)">
                                      <p:cBhvr>
                                        <p:cTn id="7" dur="500"/>
                                        <p:tgtEl>
                                          <p:spTgt spid="64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a:extLst>
              <a:ext uri="{FF2B5EF4-FFF2-40B4-BE49-F238E27FC236}">
                <a16:creationId xmlns:a16="http://schemas.microsoft.com/office/drawing/2014/main" id="{6357ADA0-FC7A-465B-A138-1F9C2A343D66}"/>
              </a:ext>
            </a:extLst>
          </p:cNvPr>
          <p:cNvSpPr>
            <a:spLocks noGrp="1" noChangeArrowheads="1"/>
          </p:cNvSpPr>
          <p:nvPr>
            <p:ph type="body" idx="4294967295"/>
          </p:nvPr>
        </p:nvSpPr>
        <p:spPr/>
        <p:txBody>
          <a:bodyPr vert="horz" wrap="square" lIns="91440" tIns="45720" rIns="91440" bIns="45720" numCol="1" anchor="t" anchorCtr="0" compatLnSpc="1">
            <a:prstTxWarp prst="textNoShape">
              <a:avLst/>
            </a:prstTxWarp>
          </a:bodyPr>
          <a:lstStyle/>
          <a:p>
            <a:pPr>
              <a:defRPr/>
            </a:pPr>
            <a:r>
              <a:rPr lang="en-US" altLang="zh-CN">
                <a:ea typeface="黑体" pitchFamily="2" charset="-122"/>
              </a:rPr>
              <a:t>【</a:t>
            </a:r>
            <a:r>
              <a:rPr lang="zh-CN" altLang="en-US">
                <a:ea typeface="黑体" pitchFamily="2" charset="-122"/>
              </a:rPr>
              <a:t>例</a:t>
            </a:r>
            <a:r>
              <a:rPr lang="en-US" altLang="zh-CN">
                <a:ea typeface="黑体" pitchFamily="2" charset="-122"/>
              </a:rPr>
              <a:t>】</a:t>
            </a:r>
            <a:r>
              <a:rPr lang="zh-CN" altLang="en-US">
                <a:solidFill>
                  <a:srgbClr val="C00000"/>
                </a:solidFill>
              </a:rPr>
              <a:t>静态</a:t>
            </a:r>
            <a:r>
              <a:rPr lang="zh-CN" altLang="en-US"/>
              <a:t>变量</a:t>
            </a:r>
          </a:p>
          <a:p>
            <a:pPr lvl="2">
              <a:defRPr/>
            </a:pPr>
            <a:endParaRPr lang="zh-CN" altLang="en-US" sz="2500">
              <a:ea typeface="宋体" pitchFamily="2" charset="-122"/>
            </a:endParaRPr>
          </a:p>
        </p:txBody>
      </p:sp>
      <p:pic>
        <p:nvPicPr>
          <p:cNvPr id="73731" name="Picture 4">
            <a:extLst>
              <a:ext uri="{FF2B5EF4-FFF2-40B4-BE49-F238E27FC236}">
                <a16:creationId xmlns:a16="http://schemas.microsoft.com/office/drawing/2014/main" id="{0BF56576-4ED9-49A3-9859-617E156C4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26" y="2198689"/>
            <a:ext cx="3895725" cy="4086225"/>
          </a:xfrm>
          <a:prstGeom prst="rect">
            <a:avLst/>
          </a:prstGeom>
          <a:noFill/>
          <a:ln w="57150" cmpd="thickThin">
            <a:solidFill>
              <a:srgbClr val="000080"/>
            </a:solidFill>
            <a:miter lim="800000"/>
            <a:headEnd/>
            <a:tailEnd/>
          </a:ln>
          <a:extLst>
            <a:ext uri="{909E8E84-426E-40DD-AFC4-6F175D3DCCD1}">
              <a14:hiddenFill xmlns:a14="http://schemas.microsoft.com/office/drawing/2010/main">
                <a:solidFill>
                  <a:srgbClr val="FFFFFF"/>
                </a:solidFill>
              </a14:hiddenFill>
            </a:ext>
          </a:extLst>
        </p:spPr>
      </p:pic>
      <p:pic>
        <p:nvPicPr>
          <p:cNvPr id="65540" name="Picture 6">
            <a:extLst>
              <a:ext uri="{FF2B5EF4-FFF2-40B4-BE49-F238E27FC236}">
                <a16:creationId xmlns:a16="http://schemas.microsoft.com/office/drawing/2014/main" id="{17AB3A91-EBFE-4DC6-AFC8-ADC7DB0F4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539" y="3068638"/>
            <a:ext cx="14382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11">
            <a:extLst>
              <a:ext uri="{FF2B5EF4-FFF2-40B4-BE49-F238E27FC236}">
                <a16:creationId xmlns:a16="http://schemas.microsoft.com/office/drawing/2014/main" id="{FE1FBBD9-8DD4-492D-AED1-E9FA16106CC2}"/>
              </a:ext>
            </a:extLst>
          </p:cNvPr>
          <p:cNvSpPr>
            <a:spLocks noChangeArrowheads="1"/>
          </p:cNvSpPr>
          <p:nvPr/>
        </p:nvSpPr>
        <p:spPr bwMode="auto">
          <a:xfrm>
            <a:off x="6553200" y="5410200"/>
            <a:ext cx="1905000" cy="2286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sp>
        <p:nvSpPr>
          <p:cNvPr id="501767" name="Rectangle 7">
            <a:extLst>
              <a:ext uri="{FF2B5EF4-FFF2-40B4-BE49-F238E27FC236}">
                <a16:creationId xmlns:a16="http://schemas.microsoft.com/office/drawing/2014/main" id="{124DB5DC-5914-4275-9CAB-434EE30834DB}"/>
              </a:ext>
            </a:extLst>
          </p:cNvPr>
          <p:cNvSpPr>
            <a:spLocks noChangeArrowheads="1"/>
          </p:cNvSpPr>
          <p:nvPr/>
        </p:nvSpPr>
        <p:spPr bwMode="auto">
          <a:xfrm>
            <a:off x="2205038" y="620714"/>
            <a:ext cx="7797800" cy="839787"/>
          </a:xfrm>
          <a:prstGeom prst="rect">
            <a:avLst/>
          </a:prstGeom>
          <a:noFill/>
          <a:ln w="9525">
            <a:noFill/>
            <a:miter lim="800000"/>
            <a:headEnd/>
            <a:tailEnd/>
          </a:ln>
          <a:effectLst/>
        </p:spPr>
        <p:txBody>
          <a:bodyPr lIns="92075" tIns="46037" rIns="92075" bIns="46037" anchor="ctr"/>
          <a:lstStyle/>
          <a:p>
            <a:pPr algn="ctr">
              <a:lnSpc>
                <a:spcPct val="85000"/>
              </a:lnSpc>
              <a:defRPr/>
            </a:pPr>
            <a:r>
              <a:rPr lang="en-US" altLang="zh-CN" sz="4000" b="1" i="1">
                <a:solidFill>
                  <a:srgbClr val="000066"/>
                </a:solidFill>
                <a:effectLst>
                  <a:outerShdw blurRad="38100" dist="38100" dir="2700000" algn="tl">
                    <a:srgbClr val="C0C0C0"/>
                  </a:outerShdw>
                </a:effectLst>
                <a:ea typeface="黑体" pitchFamily="2" charset="-122"/>
              </a:rPr>
              <a:t>【</a:t>
            </a:r>
            <a:r>
              <a:rPr lang="zh-CN" altLang="en-US" sz="4000" b="1" i="1">
                <a:solidFill>
                  <a:srgbClr val="000066"/>
                </a:solidFill>
                <a:effectLst>
                  <a:outerShdw blurRad="38100" dist="38100" dir="2700000" algn="tl">
                    <a:srgbClr val="C0C0C0"/>
                  </a:outerShdw>
                </a:effectLst>
                <a:ea typeface="黑体" pitchFamily="2" charset="-122"/>
              </a:rPr>
              <a:t>例</a:t>
            </a:r>
            <a:r>
              <a:rPr lang="en-US" altLang="zh-CN" sz="4000" b="1" i="1">
                <a:solidFill>
                  <a:srgbClr val="000066"/>
                </a:solidFill>
                <a:effectLst>
                  <a:outerShdw blurRad="38100" dist="38100" dir="2700000" algn="tl">
                    <a:srgbClr val="C0C0C0"/>
                  </a:outerShdw>
                </a:effectLst>
                <a:ea typeface="黑体" pitchFamily="2" charset="-122"/>
              </a:rPr>
              <a:t>】 </a:t>
            </a:r>
            <a:r>
              <a:rPr lang="zh-CN" altLang="en-US" sz="4000" b="1" i="1">
                <a:solidFill>
                  <a:srgbClr val="000066"/>
                </a:solidFill>
                <a:effectLst>
                  <a:outerShdw blurRad="38100" dist="38100" dir="2700000" algn="tl">
                    <a:srgbClr val="C0C0C0"/>
                  </a:outerShdw>
                </a:effectLst>
                <a:ea typeface="黑体" pitchFamily="2" charset="-122"/>
              </a:rPr>
              <a:t>计算整数</a:t>
            </a:r>
            <a:r>
              <a:rPr lang="en-US" altLang="zh-CN" sz="4000" b="1" i="1">
                <a:solidFill>
                  <a:srgbClr val="000066"/>
                </a:solidFill>
                <a:effectLst>
                  <a:outerShdw blurRad="38100" dist="38100" dir="2700000" algn="tl">
                    <a:srgbClr val="C0C0C0"/>
                  </a:outerShdw>
                </a:effectLst>
                <a:ea typeface="黑体" pitchFamily="2" charset="-122"/>
              </a:rPr>
              <a:t>n</a:t>
            </a:r>
            <a:r>
              <a:rPr lang="zh-CN" altLang="en-US" sz="4000" b="1" i="1">
                <a:solidFill>
                  <a:srgbClr val="000066"/>
                </a:solidFill>
                <a:effectLst>
                  <a:outerShdw blurRad="38100" dist="38100" dir="2700000" algn="tl">
                    <a:srgbClr val="C0C0C0"/>
                  </a:outerShdw>
                </a:effectLst>
                <a:ea typeface="黑体" pitchFamily="2" charset="-122"/>
              </a:rPr>
              <a:t>的阶乘</a:t>
            </a:r>
            <a:r>
              <a:rPr lang="en-US" altLang="zh-CN" sz="4000" b="1" i="1">
                <a:solidFill>
                  <a:srgbClr val="000066"/>
                </a:solidFill>
                <a:effectLst>
                  <a:outerShdw blurRad="38100" dist="38100" dir="2700000" algn="tl">
                    <a:srgbClr val="C0C0C0"/>
                  </a:outerShdw>
                </a:effectLst>
                <a:ea typeface="黑体" pitchFamily="2" charset="-122"/>
              </a:rPr>
              <a:t>n</a:t>
            </a:r>
            <a:r>
              <a:rPr lang="zh-CN" altLang="en-US" sz="4000" b="1" i="1">
                <a:solidFill>
                  <a:srgbClr val="000066"/>
                </a:solidFill>
                <a:effectLst>
                  <a:outerShdw blurRad="38100" dist="38100" dir="2700000" algn="tl">
                    <a:srgbClr val="C0C0C0"/>
                  </a:outerShdw>
                </a:effectLst>
                <a:ea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ox(out)">
                                      <p:cBhvr>
                                        <p:cTn id="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AA2ED473-056C-46AC-9D31-36E3B6B388E8}"/>
              </a:ext>
            </a:extLst>
          </p:cNvPr>
          <p:cNvSpPr>
            <a:spLocks noGrp="1" noChangeArrowheads="1"/>
          </p:cNvSpPr>
          <p:nvPr>
            <p:ph type="title" idx="4294967295"/>
          </p:nvPr>
        </p:nvSpPr>
        <p:spPr/>
        <p:txBody>
          <a:bodyPr/>
          <a:lstStyle/>
          <a:p>
            <a:pPr>
              <a:defRPr/>
            </a:pPr>
            <a:r>
              <a:rPr lang="zh-CN" altLang="en-US" dirty="0"/>
              <a:t>问题的提出</a:t>
            </a:r>
          </a:p>
        </p:txBody>
      </p:sp>
      <p:sp>
        <p:nvSpPr>
          <p:cNvPr id="179203" name="Rectangle 3">
            <a:extLst>
              <a:ext uri="{FF2B5EF4-FFF2-40B4-BE49-F238E27FC236}">
                <a16:creationId xmlns:a16="http://schemas.microsoft.com/office/drawing/2014/main" id="{F399AA50-4543-4296-90AE-534006DF5FAB}"/>
              </a:ext>
            </a:extLst>
          </p:cNvPr>
          <p:cNvSpPr>
            <a:spLocks noGrp="1" noChangeArrowheads="1"/>
          </p:cNvSpPr>
          <p:nvPr>
            <p:ph type="body" idx="4294967295"/>
          </p:nvPr>
        </p:nvSpPr>
        <p:spPr/>
        <p:txBody>
          <a:bodyPr/>
          <a:lstStyle/>
          <a:p>
            <a:pPr eaLnBrk="1" hangingPunct="1">
              <a:lnSpc>
                <a:spcPct val="120000"/>
              </a:lnSpc>
              <a:defRPr/>
            </a:pPr>
            <a:r>
              <a:rPr lang="zh-CN" altLang="en-US" dirty="0">
                <a:latin typeface="华文仿宋" pitchFamily="2" charset="-122"/>
                <a:ea typeface="华文仿宋" pitchFamily="2" charset="-122"/>
              </a:rPr>
              <a:t>读多少行的程序能让你不头疼？</a:t>
            </a:r>
          </a:p>
          <a:p>
            <a:pPr eaLnBrk="1" hangingPunct="1">
              <a:lnSpc>
                <a:spcPct val="120000"/>
              </a:lnSpc>
              <a:defRPr/>
            </a:pPr>
            <a:r>
              <a:rPr lang="zh-CN" altLang="en-US" dirty="0">
                <a:latin typeface="华文仿宋" pitchFamily="2" charset="-122"/>
                <a:ea typeface="华文仿宋" pitchFamily="2" charset="-122"/>
              </a:rPr>
              <a:t>假如系统提供的函数</a:t>
            </a:r>
            <a:r>
              <a:rPr lang="en-US" altLang="zh-CN" dirty="0" err="1">
                <a:latin typeface="华文仿宋" pitchFamily="2" charset="-122"/>
                <a:ea typeface="华文仿宋" pitchFamily="2" charset="-122"/>
              </a:rPr>
              <a:t>printf</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由</a:t>
            </a:r>
            <a:r>
              <a:rPr lang="en-US" altLang="zh-CN" dirty="0">
                <a:latin typeface="华文仿宋" pitchFamily="2" charset="-122"/>
                <a:ea typeface="华文仿宋" pitchFamily="2" charset="-122"/>
              </a:rPr>
              <a:t>10</a:t>
            </a:r>
            <a:r>
              <a:rPr lang="zh-CN" altLang="en-US" dirty="0">
                <a:latin typeface="华文仿宋" pitchFamily="2" charset="-122"/>
                <a:ea typeface="华文仿宋" pitchFamily="2" charset="-122"/>
              </a:rPr>
              <a:t>行代码替换，那么你编过的程序会成什么样子？</a:t>
            </a:r>
          </a:p>
          <a:p>
            <a:pPr lvl="1" eaLnBrk="1" hangingPunct="1">
              <a:lnSpc>
                <a:spcPct val="120000"/>
              </a:lnSpc>
              <a:defRPr/>
            </a:pPr>
            <a:r>
              <a:rPr lang="zh-CN" altLang="en-US" dirty="0">
                <a:latin typeface="华文仿宋" pitchFamily="2" charset="-122"/>
                <a:ea typeface="华文仿宋" pitchFamily="2" charset="-122"/>
              </a:rPr>
              <a:t>实际上一个</a:t>
            </a:r>
            <a:r>
              <a:rPr lang="en-US" altLang="zh-CN" dirty="0" err="1">
                <a:latin typeface="华文仿宋" pitchFamily="2" charset="-122"/>
                <a:ea typeface="华文仿宋" pitchFamily="2" charset="-122"/>
              </a:rPr>
              <a:t>printf</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有上千行代码</a:t>
            </a:r>
            <a:endParaRPr lang="en-US" altLang="zh-CN" dirty="0">
              <a:latin typeface="华文仿宋" pitchFamily="2" charset="-122"/>
              <a:ea typeface="华文仿宋" pitchFamily="2" charset="-122"/>
            </a:endParaRPr>
          </a:p>
          <a:p>
            <a:pPr eaLnBrk="1" hangingPunct="1">
              <a:lnSpc>
                <a:spcPct val="120000"/>
              </a:lnSpc>
              <a:defRPr/>
            </a:pPr>
            <a:r>
              <a:rPr lang="en-US" altLang="zh-CN" dirty="0">
                <a:solidFill>
                  <a:schemeClr val="tx1"/>
                </a:solidFill>
                <a:latin typeface="华文仿宋" pitchFamily="2" charset="-122"/>
                <a:ea typeface="华文仿宋" pitchFamily="2" charset="-122"/>
              </a:rPr>
              <a:t>main()</a:t>
            </a:r>
            <a:r>
              <a:rPr lang="zh-CN" altLang="en-US" dirty="0">
                <a:latin typeface="华文仿宋" pitchFamily="2" charset="-122"/>
                <a:ea typeface="华文仿宋" pitchFamily="2" charset="-122"/>
              </a:rPr>
              <a:t>中能放多少行代码？</a:t>
            </a:r>
          </a:p>
          <a:p>
            <a:pPr eaLnBrk="1" hangingPunct="1">
              <a:lnSpc>
                <a:spcPct val="120000"/>
              </a:lnSpc>
              <a:defRPr/>
            </a:pPr>
            <a:r>
              <a:rPr lang="zh-CN" altLang="en-US" dirty="0">
                <a:latin typeface="华文仿宋" pitchFamily="2" charset="-122"/>
                <a:ea typeface="华文仿宋" pitchFamily="2" charset="-122"/>
              </a:rPr>
              <a:t>如果所有代码都在</a:t>
            </a:r>
            <a:r>
              <a:rPr lang="en-US" altLang="zh-CN" dirty="0">
                <a:solidFill>
                  <a:schemeClr val="tx1"/>
                </a:solidFill>
                <a:latin typeface="华文仿宋" pitchFamily="2" charset="-122"/>
                <a:ea typeface="华文仿宋" pitchFamily="2" charset="-122"/>
              </a:rPr>
              <a:t>main()</a:t>
            </a:r>
            <a:r>
              <a:rPr lang="zh-CN" altLang="en-US" dirty="0">
                <a:latin typeface="华文仿宋" pitchFamily="2" charset="-122"/>
                <a:ea typeface="华文仿宋" pitchFamily="2" charset="-122"/>
              </a:rPr>
              <a:t>中，怎么团队合作？</a:t>
            </a:r>
          </a:p>
          <a:p>
            <a:pPr eaLnBrk="1" hangingPunct="1">
              <a:lnSpc>
                <a:spcPct val="120000"/>
              </a:lnSpc>
              <a:defRPr/>
            </a:pPr>
            <a:r>
              <a:rPr lang="zh-CN" altLang="en-US" dirty="0">
                <a:latin typeface="华文仿宋" pitchFamily="2" charset="-122"/>
                <a:ea typeface="华文仿宋" pitchFamily="2" charset="-122"/>
              </a:rPr>
              <a:t>如果代码都在一个文件中，怎么团队合作？</a:t>
            </a:r>
            <a:endParaRPr lang="en-US" altLang="zh-CN" dirty="0">
              <a:latin typeface="华文仿宋" pitchFamily="2" charset="-122"/>
              <a:ea typeface="华文仿宋" pitchFamily="2" charset="-122"/>
            </a:endParaRPr>
          </a:p>
        </p:txBody>
      </p:sp>
      <p:pic>
        <p:nvPicPr>
          <p:cNvPr id="8196" name="Picture 4" descr="J0234687">
            <a:extLst>
              <a:ext uri="{FF2B5EF4-FFF2-40B4-BE49-F238E27FC236}">
                <a16:creationId xmlns:a16="http://schemas.microsoft.com/office/drawing/2014/main" id="{753B2B18-14C3-4AD7-9382-EB31D03DBE5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59826" y="869951"/>
            <a:ext cx="165576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 calcmode="lin" valueType="num">
                                      <p:cBhvr>
                                        <p:cTn id="7" dur="500" fill="hold"/>
                                        <p:tgtEl>
                                          <p:spTgt spid="1792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920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7920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79203">
                                            <p:txEl>
                                              <p:pRg st="1" end="1"/>
                                            </p:txEl>
                                          </p:spTgt>
                                        </p:tgtEl>
                                        <p:attrNameLst>
                                          <p:attrName>style.visibility</p:attrName>
                                        </p:attrNameLst>
                                      </p:cBhvr>
                                      <p:to>
                                        <p:strVal val="visible"/>
                                      </p:to>
                                    </p:set>
                                    <p:anim calcmode="lin" valueType="num">
                                      <p:cBhvr>
                                        <p:cTn id="14" dur="500" fill="hold"/>
                                        <p:tgtEl>
                                          <p:spTgt spid="17920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7920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79203">
                                            <p:txEl>
                                              <p:pRg st="1" end="1"/>
                                            </p:txEl>
                                          </p:spTgt>
                                        </p:tgtEl>
                                      </p:cBhvr>
                                    </p:animEffect>
                                  </p:childTnLst>
                                </p:cTn>
                              </p:par>
                            </p:childTnLst>
                          </p:cTn>
                        </p:par>
                        <p:par>
                          <p:cTn id="17" fill="hold" nodeType="afterGroup">
                            <p:stCondLst>
                              <p:cond delay="500"/>
                            </p:stCondLst>
                            <p:childTnLst>
                              <p:par>
                                <p:cTn id="18" presetID="53" presetClass="entr" presetSubtype="0" fill="hold" nodeType="afterEffect">
                                  <p:stCondLst>
                                    <p:cond delay="0"/>
                                  </p:stCondLst>
                                  <p:childTnLst>
                                    <p:set>
                                      <p:cBhvr>
                                        <p:cTn id="19" dur="1" fill="hold">
                                          <p:stCondLst>
                                            <p:cond delay="0"/>
                                          </p:stCondLst>
                                        </p:cTn>
                                        <p:tgtEl>
                                          <p:spTgt spid="179203">
                                            <p:txEl>
                                              <p:pRg st="2" end="2"/>
                                            </p:txEl>
                                          </p:spTgt>
                                        </p:tgtEl>
                                        <p:attrNameLst>
                                          <p:attrName>style.visibility</p:attrName>
                                        </p:attrNameLst>
                                      </p:cBhvr>
                                      <p:to>
                                        <p:strVal val="visible"/>
                                      </p:to>
                                    </p:set>
                                    <p:anim calcmode="lin" valueType="num">
                                      <p:cBhvr>
                                        <p:cTn id="20" dur="500" fill="hold"/>
                                        <p:tgtEl>
                                          <p:spTgt spid="17920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179203">
                                            <p:txEl>
                                              <p:pRg st="2" end="2"/>
                                            </p:txEl>
                                          </p:spTgt>
                                        </p:tgtEl>
                                        <p:attrNameLst>
                                          <p:attrName>ppt_h</p:attrName>
                                        </p:attrNameLst>
                                      </p:cBhvr>
                                      <p:tavLst>
                                        <p:tav tm="0">
                                          <p:val>
                                            <p:fltVal val="0"/>
                                          </p:val>
                                        </p:tav>
                                        <p:tav tm="100000">
                                          <p:val>
                                            <p:strVal val="#ppt_h"/>
                                          </p:val>
                                        </p:tav>
                                      </p:tavLst>
                                    </p:anim>
                                    <p:animEffect transition="in" filter="fade">
                                      <p:cBhvr>
                                        <p:cTn id="22" dur="500"/>
                                        <p:tgtEl>
                                          <p:spTgt spid="1792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0" fill="hold" nodeType="clickEffect">
                                  <p:stCondLst>
                                    <p:cond delay="0"/>
                                  </p:stCondLst>
                                  <p:childTnLst>
                                    <p:set>
                                      <p:cBhvr>
                                        <p:cTn id="26" dur="1" fill="hold">
                                          <p:stCondLst>
                                            <p:cond delay="0"/>
                                          </p:stCondLst>
                                        </p:cTn>
                                        <p:tgtEl>
                                          <p:spTgt spid="179203">
                                            <p:txEl>
                                              <p:pRg st="3" end="3"/>
                                            </p:txEl>
                                          </p:spTgt>
                                        </p:tgtEl>
                                        <p:attrNameLst>
                                          <p:attrName>style.visibility</p:attrName>
                                        </p:attrNameLst>
                                      </p:cBhvr>
                                      <p:to>
                                        <p:strVal val="visible"/>
                                      </p:to>
                                    </p:set>
                                    <p:anim calcmode="lin" valueType="num">
                                      <p:cBhvr>
                                        <p:cTn id="27" dur="500" fill="hold"/>
                                        <p:tgtEl>
                                          <p:spTgt spid="17920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179203">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17920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0" fill="hold" nodeType="clickEffect">
                                  <p:stCondLst>
                                    <p:cond delay="0"/>
                                  </p:stCondLst>
                                  <p:childTnLst>
                                    <p:set>
                                      <p:cBhvr>
                                        <p:cTn id="33" dur="1" fill="hold">
                                          <p:stCondLst>
                                            <p:cond delay="0"/>
                                          </p:stCondLst>
                                        </p:cTn>
                                        <p:tgtEl>
                                          <p:spTgt spid="179203">
                                            <p:txEl>
                                              <p:pRg st="4" end="4"/>
                                            </p:txEl>
                                          </p:spTgt>
                                        </p:tgtEl>
                                        <p:attrNameLst>
                                          <p:attrName>style.visibility</p:attrName>
                                        </p:attrNameLst>
                                      </p:cBhvr>
                                      <p:to>
                                        <p:strVal val="visible"/>
                                      </p:to>
                                    </p:set>
                                    <p:anim calcmode="lin" valueType="num">
                                      <p:cBhvr>
                                        <p:cTn id="34" dur="500" fill="hold"/>
                                        <p:tgtEl>
                                          <p:spTgt spid="179203">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179203">
                                            <p:txEl>
                                              <p:pRg st="4" end="4"/>
                                            </p:txEl>
                                          </p:spTgt>
                                        </p:tgtEl>
                                        <p:attrNameLst>
                                          <p:attrName>ppt_h</p:attrName>
                                        </p:attrNameLst>
                                      </p:cBhvr>
                                      <p:tavLst>
                                        <p:tav tm="0">
                                          <p:val>
                                            <p:fltVal val="0"/>
                                          </p:val>
                                        </p:tav>
                                        <p:tav tm="100000">
                                          <p:val>
                                            <p:strVal val="#ppt_h"/>
                                          </p:val>
                                        </p:tav>
                                      </p:tavLst>
                                    </p:anim>
                                    <p:animEffect transition="in" filter="fade">
                                      <p:cBhvr>
                                        <p:cTn id="36" dur="500"/>
                                        <p:tgtEl>
                                          <p:spTgt spid="179203">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0" fill="hold" nodeType="clickEffect">
                                  <p:stCondLst>
                                    <p:cond delay="0"/>
                                  </p:stCondLst>
                                  <p:childTnLst>
                                    <p:set>
                                      <p:cBhvr>
                                        <p:cTn id="40" dur="1" fill="hold">
                                          <p:stCondLst>
                                            <p:cond delay="0"/>
                                          </p:stCondLst>
                                        </p:cTn>
                                        <p:tgtEl>
                                          <p:spTgt spid="179203">
                                            <p:txEl>
                                              <p:pRg st="5" end="5"/>
                                            </p:txEl>
                                          </p:spTgt>
                                        </p:tgtEl>
                                        <p:attrNameLst>
                                          <p:attrName>style.visibility</p:attrName>
                                        </p:attrNameLst>
                                      </p:cBhvr>
                                      <p:to>
                                        <p:strVal val="visible"/>
                                      </p:to>
                                    </p:set>
                                    <p:anim calcmode="lin" valueType="num">
                                      <p:cBhvr>
                                        <p:cTn id="41" dur="500" fill="hold"/>
                                        <p:tgtEl>
                                          <p:spTgt spid="179203">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179203">
                                            <p:txEl>
                                              <p:pRg st="5" end="5"/>
                                            </p:txEl>
                                          </p:spTgt>
                                        </p:tgtEl>
                                        <p:attrNameLst>
                                          <p:attrName>ppt_h</p:attrName>
                                        </p:attrNameLst>
                                      </p:cBhvr>
                                      <p:tavLst>
                                        <p:tav tm="0">
                                          <p:val>
                                            <p:fltVal val="0"/>
                                          </p:val>
                                        </p:tav>
                                        <p:tav tm="100000">
                                          <p:val>
                                            <p:strVal val="#ppt_h"/>
                                          </p:val>
                                        </p:tav>
                                      </p:tavLst>
                                    </p:anim>
                                    <p:animEffect transition="in" filter="fade">
                                      <p:cBhvr>
                                        <p:cTn id="43" dur="500"/>
                                        <p:tgtEl>
                                          <p:spTgt spid="179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36BFBEB3-9B1A-43E4-88CF-867B35158A62}"/>
              </a:ext>
            </a:extLst>
          </p:cNvPr>
          <p:cNvSpPr>
            <a:spLocks noGrp="1" noChangeArrowheads="1"/>
          </p:cNvSpPr>
          <p:nvPr>
            <p:ph type="title"/>
          </p:nvPr>
        </p:nvSpPr>
        <p:spPr/>
        <p:txBody>
          <a:bodyPr/>
          <a:lstStyle/>
          <a:p>
            <a:pPr>
              <a:defRPr/>
            </a:pPr>
            <a:r>
              <a:rPr lang="zh-CN" altLang="en-US" sz="4000">
                <a:latin typeface="Courier New" pitchFamily="49" charset="0"/>
              </a:rPr>
              <a:t>寄存器变量</a:t>
            </a:r>
          </a:p>
        </p:txBody>
      </p:sp>
      <p:sp>
        <p:nvSpPr>
          <p:cNvPr id="570371" name="Rectangle 3">
            <a:extLst>
              <a:ext uri="{FF2B5EF4-FFF2-40B4-BE49-F238E27FC236}">
                <a16:creationId xmlns:a16="http://schemas.microsoft.com/office/drawing/2014/main" id="{E4249D3D-4235-4B61-B105-D0B25267B7CC}"/>
              </a:ext>
            </a:extLst>
          </p:cNvPr>
          <p:cNvSpPr>
            <a:spLocks noGrp="1" noChangeArrowheads="1"/>
          </p:cNvSpPr>
          <p:nvPr>
            <p:ph type="body" idx="1"/>
          </p:nvPr>
        </p:nvSpPr>
        <p:spPr>
          <a:xfrm>
            <a:off x="1847850" y="1484313"/>
            <a:ext cx="8496300" cy="5040312"/>
          </a:xfrm>
        </p:spPr>
        <p:txBody>
          <a:bodyPr/>
          <a:lstStyle/>
          <a:p>
            <a:pPr>
              <a:lnSpc>
                <a:spcPct val="120000"/>
              </a:lnSpc>
              <a:defRPr/>
            </a:pPr>
            <a:r>
              <a:rPr lang="zh-CN" altLang="en-US" sz="3200">
                <a:latin typeface="华文仿宋" pitchFamily="2" charset="-122"/>
                <a:ea typeface="华文仿宋" pitchFamily="2" charset="-122"/>
              </a:rPr>
              <a:t>寄存器</a:t>
            </a:r>
          </a:p>
          <a:p>
            <a:pPr lvl="1">
              <a:lnSpc>
                <a:spcPct val="120000"/>
              </a:lnSpc>
              <a:defRPr/>
            </a:pPr>
            <a:r>
              <a:rPr lang="en-US" altLang="zh-CN"/>
              <a:t>CPU</a:t>
            </a:r>
            <a:r>
              <a:rPr lang="zh-CN" altLang="en-US"/>
              <a:t>内部容量有限、但速度极快的存储器</a:t>
            </a:r>
          </a:p>
          <a:p>
            <a:pPr lvl="1">
              <a:lnSpc>
                <a:spcPct val="120000"/>
              </a:lnSpc>
              <a:buFontTx/>
              <a:buNone/>
              <a:defRPr/>
            </a:pPr>
            <a:r>
              <a:rPr lang="en-US" altLang="zh-CN" i="1">
                <a:solidFill>
                  <a:srgbClr val="880000"/>
                </a:solidFill>
              </a:rPr>
              <a:t>                </a:t>
            </a:r>
            <a:r>
              <a:rPr lang="en-US" altLang="zh-CN" sz="2800">
                <a:solidFill>
                  <a:srgbClr val="880000"/>
                </a:solidFill>
                <a:latin typeface="Courier New" pitchFamily="49" charset="0"/>
                <a:ea typeface="幼圆" pitchFamily="49" charset="-122"/>
              </a:rPr>
              <a:t>register</a:t>
            </a:r>
            <a:r>
              <a:rPr lang="en-US" altLang="zh-CN" sz="2800">
                <a:solidFill>
                  <a:schemeClr val="tx1"/>
                </a:solidFill>
                <a:latin typeface="Courier New" pitchFamily="49" charset="0"/>
                <a:ea typeface="幼圆" pitchFamily="49" charset="-122"/>
              </a:rPr>
              <a:t> </a:t>
            </a:r>
            <a:r>
              <a:rPr lang="zh-CN" altLang="en-US" sz="2800">
                <a:solidFill>
                  <a:schemeClr val="accent2"/>
                </a:solidFill>
                <a:latin typeface="Courier New" pitchFamily="49" charset="0"/>
                <a:ea typeface="幼圆" pitchFamily="49" charset="-122"/>
              </a:rPr>
              <a:t>类型名 变量名</a:t>
            </a:r>
            <a:r>
              <a:rPr lang="en-US" altLang="zh-CN" sz="2800">
                <a:solidFill>
                  <a:schemeClr val="accent2"/>
                </a:solidFill>
                <a:latin typeface="Courier New" pitchFamily="49" charset="0"/>
                <a:ea typeface="幼圆" pitchFamily="49" charset="-122"/>
              </a:rPr>
              <a:t>;</a:t>
            </a:r>
            <a:r>
              <a:rPr lang="en-US" altLang="zh-CN" sz="2800">
                <a:solidFill>
                  <a:schemeClr val="tx1"/>
                </a:solidFill>
                <a:latin typeface="Courier New" pitchFamily="49" charset="0"/>
                <a:ea typeface="幼圆" pitchFamily="49" charset="-122"/>
              </a:rPr>
              <a:t> </a:t>
            </a:r>
            <a:endParaRPr lang="en-US" altLang="zh-CN">
              <a:solidFill>
                <a:schemeClr val="tx1"/>
              </a:solidFill>
              <a:latin typeface="Courier New" pitchFamily="49" charset="0"/>
              <a:ea typeface="幼圆" pitchFamily="49" charset="-122"/>
            </a:endParaRPr>
          </a:p>
          <a:p>
            <a:pPr>
              <a:lnSpc>
                <a:spcPct val="100000"/>
              </a:lnSpc>
              <a:spcBef>
                <a:spcPct val="0"/>
              </a:spcBef>
              <a:defRPr/>
            </a:pPr>
            <a:endParaRPr lang="zh-CN" altLang="en-US">
              <a:latin typeface="Courier New" pitchFamily="49" charset="0"/>
              <a:ea typeface="幼圆" pitchFamily="49" charset="-122"/>
            </a:endParaRPr>
          </a:p>
          <a:p>
            <a:pPr>
              <a:lnSpc>
                <a:spcPct val="120000"/>
              </a:lnSpc>
              <a:defRPr/>
            </a:pPr>
            <a:r>
              <a:rPr lang="zh-CN" altLang="en-US">
                <a:ea typeface="华文仿宋" pitchFamily="2" charset="-122"/>
              </a:rPr>
              <a:t>使用频率比较高的变量声明为</a:t>
            </a:r>
            <a:r>
              <a:rPr lang="en-US" altLang="zh-CN" i="1">
                <a:solidFill>
                  <a:srgbClr val="880000"/>
                </a:solidFill>
                <a:ea typeface="华文仿宋" pitchFamily="2" charset="-122"/>
              </a:rPr>
              <a:t>register</a:t>
            </a:r>
            <a:r>
              <a:rPr lang="en-US" altLang="zh-CN">
                <a:ea typeface="华文仿宋" pitchFamily="2" charset="-122"/>
              </a:rPr>
              <a:t> </a:t>
            </a:r>
            <a:r>
              <a:rPr lang="zh-CN" altLang="en-US">
                <a:ea typeface="华文仿宋" pitchFamily="2" charset="-122"/>
              </a:rPr>
              <a:t>，可使程序更小、执行速度更快</a:t>
            </a:r>
          </a:p>
          <a:p>
            <a:pPr lvl="1">
              <a:lnSpc>
                <a:spcPct val="120000"/>
              </a:lnSpc>
              <a:defRPr/>
            </a:pPr>
            <a:r>
              <a:rPr lang="zh-CN" altLang="en-US"/>
              <a:t>现代编译器有能力自动把普通变量优化为寄存器变量，并且可以忽略用户的指定</a:t>
            </a:r>
          </a:p>
          <a:p>
            <a:pPr lvl="1">
              <a:lnSpc>
                <a:spcPct val="120000"/>
              </a:lnSpc>
              <a:defRPr/>
            </a:pPr>
            <a:r>
              <a:rPr lang="zh-CN" altLang="en-US"/>
              <a:t>所以一般无需特别声明变量为</a:t>
            </a:r>
            <a:r>
              <a:rPr lang="en-US" altLang="zh-CN" i="1">
                <a:solidFill>
                  <a:srgbClr val="880000"/>
                </a:solidFill>
              </a:rPr>
              <a:t>register</a:t>
            </a:r>
            <a:r>
              <a:rPr lang="en-US" altLang="zh-CN"/>
              <a:t> </a:t>
            </a:r>
          </a:p>
        </p:txBody>
      </p:sp>
      <p:pic>
        <p:nvPicPr>
          <p:cNvPr id="74756" name="Picture 4">
            <a:extLst>
              <a:ext uri="{FF2B5EF4-FFF2-40B4-BE49-F238E27FC236}">
                <a16:creationId xmlns:a16="http://schemas.microsoft.com/office/drawing/2014/main" id="{675FEB86-003C-4988-9765-4EE3470AF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389" y="1412875"/>
            <a:ext cx="1728787"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0371">
                                            <p:txEl>
                                              <p:pRg st="2" end="2"/>
                                            </p:txEl>
                                          </p:spTgt>
                                        </p:tgtEl>
                                        <p:attrNameLst>
                                          <p:attrName>style.visibility</p:attrName>
                                        </p:attrNameLst>
                                      </p:cBhvr>
                                      <p:to>
                                        <p:strVal val="visible"/>
                                      </p:to>
                                    </p:set>
                                    <p:animEffect transition="in" filter="wipe(left)">
                                      <p:cBhvr>
                                        <p:cTn id="7" dur="500"/>
                                        <p:tgtEl>
                                          <p:spTgt spid="5703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0371">
                                            <p:txEl>
                                              <p:pRg st="4" end="4"/>
                                            </p:txEl>
                                          </p:spTgt>
                                        </p:tgtEl>
                                        <p:attrNameLst>
                                          <p:attrName>style.visibility</p:attrName>
                                        </p:attrNameLst>
                                      </p:cBhvr>
                                      <p:to>
                                        <p:strVal val="visible"/>
                                      </p:to>
                                    </p:set>
                                    <p:animEffect transition="in" filter="wipe(left)">
                                      <p:cBhvr>
                                        <p:cTn id="12" dur="500"/>
                                        <p:tgtEl>
                                          <p:spTgt spid="570371">
                                            <p:txEl>
                                              <p:pRg st="4" end="4"/>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70371">
                                            <p:txEl>
                                              <p:pRg st="5" end="5"/>
                                            </p:txEl>
                                          </p:spTgt>
                                        </p:tgtEl>
                                        <p:attrNameLst>
                                          <p:attrName>style.visibility</p:attrName>
                                        </p:attrNameLst>
                                      </p:cBhvr>
                                      <p:to>
                                        <p:strVal val="visible"/>
                                      </p:to>
                                    </p:set>
                                    <p:animEffect transition="in" filter="wipe(left)">
                                      <p:cBhvr>
                                        <p:cTn id="15" dur="500"/>
                                        <p:tgtEl>
                                          <p:spTgt spid="570371">
                                            <p:txEl>
                                              <p:pRg st="5" end="5"/>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70371">
                                            <p:txEl>
                                              <p:pRg st="6" end="6"/>
                                            </p:txEl>
                                          </p:spTgt>
                                        </p:tgtEl>
                                        <p:attrNameLst>
                                          <p:attrName>style.visibility</p:attrName>
                                        </p:attrNameLst>
                                      </p:cBhvr>
                                      <p:to>
                                        <p:strVal val="visible"/>
                                      </p:to>
                                    </p:set>
                                    <p:animEffect transition="in" filter="wipe(left)">
                                      <p:cBhvr>
                                        <p:cTn id="18" dur="500"/>
                                        <p:tgtEl>
                                          <p:spTgt spid="570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B983F621-881B-43F5-97CC-3B45D8DA25E6}"/>
              </a:ext>
            </a:extLst>
          </p:cNvPr>
          <p:cNvSpPr txBox="1">
            <a:spLocks noChangeArrowheads="1"/>
          </p:cNvSpPr>
          <p:nvPr/>
        </p:nvSpPr>
        <p:spPr bwMode="auto">
          <a:xfrm>
            <a:off x="2008188" y="20748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zh-CN" altLang="en-US" sz="2400">
                <a:solidFill>
                  <a:srgbClr val="000099"/>
                </a:solidFill>
                <a:latin typeface="华文细黑" panose="02010600040101010101" pitchFamily="2" charset="-122"/>
                <a:ea typeface="华文细黑" panose="02010600040101010101" pitchFamily="2" charset="-122"/>
              </a:rPr>
              <a:t>全局变量</a:t>
            </a:r>
          </a:p>
        </p:txBody>
      </p:sp>
      <p:sp>
        <p:nvSpPr>
          <p:cNvPr id="587779" name="AutoShape 3">
            <a:extLst>
              <a:ext uri="{FF2B5EF4-FFF2-40B4-BE49-F238E27FC236}">
                <a16:creationId xmlns:a16="http://schemas.microsoft.com/office/drawing/2014/main" id="{8F89D526-8A63-4AEE-8B0F-940289869423}"/>
              </a:ext>
            </a:extLst>
          </p:cNvPr>
          <p:cNvSpPr>
            <a:spLocks/>
          </p:cNvSpPr>
          <p:nvPr/>
        </p:nvSpPr>
        <p:spPr bwMode="auto">
          <a:xfrm>
            <a:off x="3532188" y="1770063"/>
            <a:ext cx="304800" cy="1295400"/>
          </a:xfrm>
          <a:prstGeom prst="leftBrace">
            <a:avLst>
              <a:gd name="adj1" fmla="val 35417"/>
              <a:gd name="adj2" fmla="val 50000"/>
            </a:avLst>
          </a:prstGeom>
          <a:noFill/>
          <a:ln w="2857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75780" name="Text Box 4">
            <a:extLst>
              <a:ext uri="{FF2B5EF4-FFF2-40B4-BE49-F238E27FC236}">
                <a16:creationId xmlns:a16="http://schemas.microsoft.com/office/drawing/2014/main" id="{D0EAF3D8-FC71-4986-B2F0-286F3CBBF7ED}"/>
              </a:ext>
            </a:extLst>
          </p:cNvPr>
          <p:cNvSpPr txBox="1">
            <a:spLocks noChangeArrowheads="1"/>
          </p:cNvSpPr>
          <p:nvPr/>
        </p:nvSpPr>
        <p:spPr bwMode="auto">
          <a:xfrm>
            <a:off x="3792538" y="1693863"/>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zh-CN" altLang="en-US" sz="2400" dirty="0">
                <a:solidFill>
                  <a:srgbClr val="000099"/>
                </a:solidFill>
                <a:latin typeface="华文细黑" panose="02010600040101010101" pitchFamily="2" charset="-122"/>
                <a:ea typeface="华文细黑" panose="02010600040101010101" pitchFamily="2" charset="-122"/>
              </a:rPr>
              <a:t>静态全局变量</a:t>
            </a:r>
            <a:r>
              <a:rPr kumimoji="1" lang="zh-CN" altLang="en-US" sz="2400" dirty="0">
                <a:solidFill>
                  <a:schemeClr val="tx1"/>
                </a:solidFill>
                <a:latin typeface="华文细黑" panose="02010600040101010101" pitchFamily="2" charset="-122"/>
                <a:ea typeface="华文细黑" panose="02010600040101010101" pitchFamily="2" charset="-122"/>
              </a:rPr>
              <a:t> （只限本文件使用）</a:t>
            </a:r>
          </a:p>
        </p:txBody>
      </p:sp>
      <p:sp>
        <p:nvSpPr>
          <p:cNvPr id="75781" name="Text Box 5">
            <a:extLst>
              <a:ext uri="{FF2B5EF4-FFF2-40B4-BE49-F238E27FC236}">
                <a16:creationId xmlns:a16="http://schemas.microsoft.com/office/drawing/2014/main" id="{A5BE4CAD-2DF0-4BAD-A9AD-BC419B0B2D39}"/>
              </a:ext>
            </a:extLst>
          </p:cNvPr>
          <p:cNvSpPr txBox="1">
            <a:spLocks noChangeArrowheads="1"/>
          </p:cNvSpPr>
          <p:nvPr/>
        </p:nvSpPr>
        <p:spPr bwMode="auto">
          <a:xfrm>
            <a:off x="3836989" y="2684463"/>
            <a:ext cx="6580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zh-CN" altLang="en-US" sz="2400" dirty="0">
                <a:solidFill>
                  <a:srgbClr val="000099"/>
                </a:solidFill>
                <a:latin typeface="华文细黑" panose="02010600040101010101" pitchFamily="2" charset="-122"/>
                <a:ea typeface="华文细黑" panose="02010600040101010101" pitchFamily="2" charset="-122"/>
              </a:rPr>
              <a:t>全局变量</a:t>
            </a:r>
            <a:r>
              <a:rPr kumimoji="1" lang="zh-CN" altLang="en-US" sz="2400" b="0" dirty="0">
                <a:solidFill>
                  <a:schemeClr val="tx1"/>
                </a:solidFill>
                <a:latin typeface="华文细黑" panose="02010600040101010101" pitchFamily="2" charset="-122"/>
                <a:ea typeface="华文细黑" panose="02010600040101010101" pitchFamily="2" charset="-122"/>
              </a:rPr>
              <a:t> </a:t>
            </a:r>
            <a:r>
              <a:rPr kumimoji="1" lang="zh-CN" altLang="en-US" sz="2400" dirty="0">
                <a:solidFill>
                  <a:schemeClr val="tx1"/>
                </a:solidFill>
                <a:latin typeface="华文细黑" panose="02010600040101010101" pitchFamily="2" charset="-122"/>
                <a:ea typeface="华文细黑" panose="02010600040101010101" pitchFamily="2" charset="-122"/>
              </a:rPr>
              <a:t>（非静态外部变量允许其它文件引用</a:t>
            </a:r>
            <a:r>
              <a:rPr kumimoji="1" lang="zh-CN" altLang="en-US" sz="2400" i="1" dirty="0">
                <a:solidFill>
                  <a:schemeClr val="tx1"/>
                </a:solidFill>
                <a:ea typeface="宋体" panose="02010600030101010101" pitchFamily="2" charset="-122"/>
              </a:rPr>
              <a:t>）</a:t>
            </a:r>
          </a:p>
        </p:txBody>
      </p:sp>
      <p:sp>
        <p:nvSpPr>
          <p:cNvPr id="75782" name="Text Box 6">
            <a:extLst>
              <a:ext uri="{FF2B5EF4-FFF2-40B4-BE49-F238E27FC236}">
                <a16:creationId xmlns:a16="http://schemas.microsoft.com/office/drawing/2014/main" id="{1F355D86-769B-4DF2-9432-394E66EB574B}"/>
              </a:ext>
            </a:extLst>
          </p:cNvPr>
          <p:cNvSpPr txBox="1">
            <a:spLocks noChangeArrowheads="1"/>
          </p:cNvSpPr>
          <p:nvPr/>
        </p:nvSpPr>
        <p:spPr bwMode="auto">
          <a:xfrm>
            <a:off x="1931988" y="44370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zh-CN" altLang="en-US" sz="2400">
                <a:solidFill>
                  <a:srgbClr val="000099"/>
                </a:solidFill>
                <a:latin typeface="华文细黑" panose="02010600040101010101" pitchFamily="2" charset="-122"/>
                <a:ea typeface="华文细黑" panose="02010600040101010101" pitchFamily="2" charset="-122"/>
              </a:rPr>
              <a:t>局部变量</a:t>
            </a:r>
          </a:p>
        </p:txBody>
      </p:sp>
      <p:sp>
        <p:nvSpPr>
          <p:cNvPr id="587783" name="AutoShape 7">
            <a:extLst>
              <a:ext uri="{FF2B5EF4-FFF2-40B4-BE49-F238E27FC236}">
                <a16:creationId xmlns:a16="http://schemas.microsoft.com/office/drawing/2014/main" id="{EB411DA0-A06B-4740-8CC0-46080654D030}"/>
              </a:ext>
            </a:extLst>
          </p:cNvPr>
          <p:cNvSpPr>
            <a:spLocks/>
          </p:cNvSpPr>
          <p:nvPr/>
        </p:nvSpPr>
        <p:spPr bwMode="auto">
          <a:xfrm>
            <a:off x="3303588" y="3751263"/>
            <a:ext cx="304800" cy="1905000"/>
          </a:xfrm>
          <a:prstGeom prst="leftBrace">
            <a:avLst>
              <a:gd name="adj1" fmla="val 52083"/>
              <a:gd name="adj2" fmla="val 50000"/>
            </a:avLst>
          </a:prstGeom>
          <a:noFill/>
          <a:ln w="2857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75784" name="Text Box 8">
            <a:extLst>
              <a:ext uri="{FF2B5EF4-FFF2-40B4-BE49-F238E27FC236}">
                <a16:creationId xmlns:a16="http://schemas.microsoft.com/office/drawing/2014/main" id="{F6C57B80-5F6F-40AC-B4F5-2676F39A54BB}"/>
              </a:ext>
            </a:extLst>
          </p:cNvPr>
          <p:cNvSpPr txBox="1">
            <a:spLocks noChangeArrowheads="1"/>
          </p:cNvSpPr>
          <p:nvPr/>
        </p:nvSpPr>
        <p:spPr bwMode="auto">
          <a:xfrm>
            <a:off x="5513388" y="4949825"/>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zh-CN" altLang="en-US" sz="2400" b="0">
                <a:solidFill>
                  <a:schemeClr val="tx1"/>
                </a:solidFill>
                <a:latin typeface="华文细黑" panose="02010600040101010101" pitchFamily="2" charset="-122"/>
                <a:ea typeface="华文细黑" panose="02010600040101010101" pitchFamily="2" charset="-122"/>
              </a:rPr>
              <a:t>  </a:t>
            </a:r>
            <a:r>
              <a:rPr kumimoji="1" lang="zh-CN" altLang="en-US" sz="2400">
                <a:solidFill>
                  <a:srgbClr val="000099"/>
                </a:solidFill>
                <a:latin typeface="华文细黑" panose="02010600040101010101" pitchFamily="2" charset="-122"/>
                <a:ea typeface="华文细黑" panose="02010600040101010101" pitchFamily="2" charset="-122"/>
              </a:rPr>
              <a:t>自动变量</a:t>
            </a:r>
            <a:r>
              <a:rPr kumimoji="1" lang="zh-CN" altLang="en-US" sz="2400">
                <a:solidFill>
                  <a:schemeClr val="tx1"/>
                </a:solidFill>
                <a:latin typeface="华文细黑" panose="02010600040101010101" pitchFamily="2" charset="-122"/>
                <a:ea typeface="华文细黑" panose="02010600040101010101" pitchFamily="2" charset="-122"/>
              </a:rPr>
              <a:t>，（离开函数，值就消失）</a:t>
            </a:r>
          </a:p>
        </p:txBody>
      </p:sp>
      <p:sp>
        <p:nvSpPr>
          <p:cNvPr id="75785" name="Text Box 9">
            <a:extLst>
              <a:ext uri="{FF2B5EF4-FFF2-40B4-BE49-F238E27FC236}">
                <a16:creationId xmlns:a16="http://schemas.microsoft.com/office/drawing/2014/main" id="{ADD0E699-CD58-4FC5-8A37-EE5EC1AE5C96}"/>
              </a:ext>
            </a:extLst>
          </p:cNvPr>
          <p:cNvSpPr txBox="1">
            <a:spLocks noChangeArrowheads="1"/>
          </p:cNvSpPr>
          <p:nvPr/>
        </p:nvSpPr>
        <p:spPr bwMode="auto">
          <a:xfrm>
            <a:off x="5665788" y="5635625"/>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zh-CN" altLang="en-US" sz="2400">
                <a:solidFill>
                  <a:srgbClr val="000099"/>
                </a:solidFill>
                <a:latin typeface="华文细黑" panose="02010600040101010101" pitchFamily="2" charset="-122"/>
                <a:ea typeface="华文细黑" panose="02010600040101010101" pitchFamily="2" charset="-122"/>
              </a:rPr>
              <a:t>寄存器变量</a:t>
            </a:r>
            <a:r>
              <a:rPr kumimoji="1" lang="zh-CN" altLang="en-US" sz="2400">
                <a:solidFill>
                  <a:schemeClr val="tx1"/>
                </a:solidFill>
                <a:latin typeface="华文细黑" panose="02010600040101010101" pitchFamily="2" charset="-122"/>
                <a:ea typeface="华文细黑" panose="02010600040101010101" pitchFamily="2" charset="-122"/>
              </a:rPr>
              <a:t>（离开函数，值就消失）</a:t>
            </a:r>
          </a:p>
        </p:txBody>
      </p:sp>
      <p:sp>
        <p:nvSpPr>
          <p:cNvPr id="587786" name="AutoShape 10">
            <a:extLst>
              <a:ext uri="{FF2B5EF4-FFF2-40B4-BE49-F238E27FC236}">
                <a16:creationId xmlns:a16="http://schemas.microsoft.com/office/drawing/2014/main" id="{DA21A7D0-0C81-41BF-9C74-FCE1C9D0064B}"/>
              </a:ext>
            </a:extLst>
          </p:cNvPr>
          <p:cNvSpPr>
            <a:spLocks/>
          </p:cNvSpPr>
          <p:nvPr/>
        </p:nvSpPr>
        <p:spPr bwMode="auto">
          <a:xfrm>
            <a:off x="1703388" y="2303463"/>
            <a:ext cx="304800" cy="2438400"/>
          </a:xfrm>
          <a:prstGeom prst="leftBrace">
            <a:avLst>
              <a:gd name="adj1" fmla="val 66667"/>
              <a:gd name="adj2" fmla="val 50000"/>
            </a:avLst>
          </a:prstGeom>
          <a:noFill/>
          <a:ln w="2857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75787" name="Text Box 11">
            <a:extLst>
              <a:ext uri="{FF2B5EF4-FFF2-40B4-BE49-F238E27FC236}">
                <a16:creationId xmlns:a16="http://schemas.microsoft.com/office/drawing/2014/main" id="{892E8EEA-159C-4640-AC42-4BCACBD86CAE}"/>
              </a:ext>
            </a:extLst>
          </p:cNvPr>
          <p:cNvSpPr txBox="1">
            <a:spLocks noChangeArrowheads="1"/>
          </p:cNvSpPr>
          <p:nvPr/>
        </p:nvSpPr>
        <p:spPr bwMode="auto">
          <a:xfrm>
            <a:off x="2008188" y="2684464"/>
            <a:ext cx="1752600" cy="110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65000"/>
              </a:lnSpc>
              <a:spcBef>
                <a:spcPct val="50000"/>
              </a:spcBef>
              <a:buClrTx/>
              <a:buSzTx/>
              <a:buFontTx/>
              <a:buNone/>
            </a:pPr>
            <a:r>
              <a:rPr kumimoji="1" lang="zh-CN" altLang="en-US" sz="2200">
                <a:solidFill>
                  <a:srgbClr val="CC3300"/>
                </a:solidFill>
                <a:latin typeface="楷体_GB2312" pitchFamily="49" charset="-122"/>
              </a:rPr>
              <a:t>定义点之前</a:t>
            </a:r>
          </a:p>
          <a:p>
            <a:pPr eaLnBrk="1" hangingPunct="1">
              <a:lnSpc>
                <a:spcPct val="65000"/>
              </a:lnSpc>
              <a:spcBef>
                <a:spcPct val="50000"/>
              </a:spcBef>
              <a:buClrTx/>
              <a:buSzTx/>
              <a:buFontTx/>
              <a:buNone/>
            </a:pPr>
            <a:r>
              <a:rPr kumimoji="1" lang="zh-CN" altLang="en-US" sz="2200">
                <a:solidFill>
                  <a:srgbClr val="CC3300"/>
                </a:solidFill>
                <a:latin typeface="楷体_GB2312" pitchFamily="49" charset="-122"/>
              </a:rPr>
              <a:t>使用,需用</a:t>
            </a:r>
          </a:p>
          <a:p>
            <a:pPr eaLnBrk="1" hangingPunct="1">
              <a:lnSpc>
                <a:spcPct val="65000"/>
              </a:lnSpc>
              <a:spcBef>
                <a:spcPct val="50000"/>
              </a:spcBef>
              <a:buClrTx/>
              <a:buSzTx/>
              <a:buFontTx/>
              <a:buNone/>
            </a:pPr>
            <a:r>
              <a:rPr kumimoji="1" lang="en-US" altLang="zh-CN" sz="2200">
                <a:solidFill>
                  <a:srgbClr val="CC3300"/>
                </a:solidFill>
                <a:latin typeface="楷体_GB2312" pitchFamily="49" charset="-122"/>
              </a:rPr>
              <a:t>extern</a:t>
            </a:r>
            <a:r>
              <a:rPr kumimoji="1" lang="zh-CN" altLang="en-US" sz="2200">
                <a:solidFill>
                  <a:srgbClr val="CC3300"/>
                </a:solidFill>
                <a:latin typeface="楷体_GB2312" pitchFamily="49" charset="-122"/>
              </a:rPr>
              <a:t>声明</a:t>
            </a:r>
          </a:p>
        </p:txBody>
      </p:sp>
      <p:sp>
        <p:nvSpPr>
          <p:cNvPr id="75788" name="Text Box 12">
            <a:extLst>
              <a:ext uri="{FF2B5EF4-FFF2-40B4-BE49-F238E27FC236}">
                <a16:creationId xmlns:a16="http://schemas.microsoft.com/office/drawing/2014/main" id="{C8904796-247E-4556-BFB2-D64EBA06C9B9}"/>
              </a:ext>
            </a:extLst>
          </p:cNvPr>
          <p:cNvSpPr txBox="1">
            <a:spLocks noChangeArrowheads="1"/>
          </p:cNvSpPr>
          <p:nvPr/>
        </p:nvSpPr>
        <p:spPr bwMode="auto">
          <a:xfrm>
            <a:off x="3503613" y="3906838"/>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zh-CN" altLang="en-US" sz="2400">
                <a:solidFill>
                  <a:srgbClr val="000099"/>
                </a:solidFill>
                <a:latin typeface="华文细黑" panose="02010600040101010101" pitchFamily="2" charset="-122"/>
                <a:ea typeface="华文细黑" panose="02010600040101010101" pitchFamily="2" charset="-122"/>
              </a:rPr>
              <a:t>静态局部变量</a:t>
            </a:r>
            <a:r>
              <a:rPr kumimoji="1" lang="zh-CN" altLang="en-US" sz="2400">
                <a:solidFill>
                  <a:schemeClr val="tx1"/>
                </a:solidFill>
                <a:latin typeface="华文细黑" panose="02010600040101010101" pitchFamily="2" charset="-122"/>
                <a:ea typeface="华文细黑" panose="02010600040101010101" pitchFamily="2" charset="-122"/>
              </a:rPr>
              <a:t> （离开函数，值仍保留）</a:t>
            </a:r>
          </a:p>
        </p:txBody>
      </p:sp>
      <p:sp>
        <p:nvSpPr>
          <p:cNvPr id="75789" name="Text Box 13">
            <a:extLst>
              <a:ext uri="{FF2B5EF4-FFF2-40B4-BE49-F238E27FC236}">
                <a16:creationId xmlns:a16="http://schemas.microsoft.com/office/drawing/2014/main" id="{F0759CEE-3B95-41FC-A6BB-C72ABC649A37}"/>
              </a:ext>
            </a:extLst>
          </p:cNvPr>
          <p:cNvSpPr txBox="1">
            <a:spLocks noChangeArrowheads="1"/>
          </p:cNvSpPr>
          <p:nvPr/>
        </p:nvSpPr>
        <p:spPr bwMode="auto">
          <a:xfrm>
            <a:off x="3532188" y="5351463"/>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zh-CN" altLang="en-US" sz="2400">
                <a:solidFill>
                  <a:srgbClr val="000099"/>
                </a:solidFill>
                <a:latin typeface="华文细黑" panose="02010600040101010101" pitchFamily="2" charset="-122"/>
                <a:ea typeface="华文细黑" panose="02010600040101010101" pitchFamily="2" charset="-122"/>
              </a:rPr>
              <a:t>动态局部变量</a:t>
            </a:r>
          </a:p>
        </p:txBody>
      </p:sp>
      <p:sp>
        <p:nvSpPr>
          <p:cNvPr id="587790" name="AutoShape 14">
            <a:extLst>
              <a:ext uri="{FF2B5EF4-FFF2-40B4-BE49-F238E27FC236}">
                <a16:creationId xmlns:a16="http://schemas.microsoft.com/office/drawing/2014/main" id="{937483D8-5633-4331-B8A5-075987CE90A8}"/>
              </a:ext>
            </a:extLst>
          </p:cNvPr>
          <p:cNvSpPr>
            <a:spLocks/>
          </p:cNvSpPr>
          <p:nvPr/>
        </p:nvSpPr>
        <p:spPr bwMode="auto">
          <a:xfrm>
            <a:off x="5483226" y="5056189"/>
            <a:ext cx="144463" cy="1036637"/>
          </a:xfrm>
          <a:prstGeom prst="leftBrace">
            <a:avLst>
              <a:gd name="adj1" fmla="val 59798"/>
              <a:gd name="adj2" fmla="val 50000"/>
            </a:avLst>
          </a:prstGeom>
          <a:noFill/>
          <a:ln w="2857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
        <p:nvSpPr>
          <p:cNvPr id="570370" name="Rectangle 2">
            <a:extLst>
              <a:ext uri="{FF2B5EF4-FFF2-40B4-BE49-F238E27FC236}">
                <a16:creationId xmlns:a16="http://schemas.microsoft.com/office/drawing/2014/main" id="{2FA3A1CE-601F-4BCC-A97D-B97B5DC46850}"/>
              </a:ext>
            </a:extLst>
          </p:cNvPr>
          <p:cNvSpPr>
            <a:spLocks noChangeArrowheads="1"/>
          </p:cNvSpPr>
          <p:nvPr/>
        </p:nvSpPr>
        <p:spPr bwMode="auto">
          <a:xfrm>
            <a:off x="2205038" y="620714"/>
            <a:ext cx="7797800" cy="839787"/>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lnSpc>
                <a:spcPct val="85000"/>
              </a:lnSpc>
              <a:defRPr/>
            </a:pPr>
            <a:r>
              <a:rPr lang="zh-CN" altLang="en-US" sz="4000" b="1" i="1">
                <a:solidFill>
                  <a:srgbClr val="000066"/>
                </a:solidFill>
                <a:effectLst>
                  <a:outerShdw blurRad="38100" dist="38100" dir="2700000" algn="tl">
                    <a:srgbClr val="C0C0C0"/>
                  </a:outerShdw>
                </a:effectLst>
                <a:latin typeface="Courier New" pitchFamily="49" charset="0"/>
                <a:ea typeface="黑体" pitchFamily="2" charset="-122"/>
              </a:rPr>
              <a:t>变量的作用域与存储类型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62EFB7BA-B70B-4BB9-A27B-4991A577F868}"/>
              </a:ext>
            </a:extLst>
          </p:cNvPr>
          <p:cNvSpPr>
            <a:spLocks noGrp="1" noChangeArrowheads="1"/>
          </p:cNvSpPr>
          <p:nvPr>
            <p:ph type="title"/>
          </p:nvPr>
        </p:nvSpPr>
        <p:spPr/>
        <p:txBody>
          <a:bodyPr/>
          <a:lstStyle/>
          <a:p>
            <a:pPr>
              <a:defRPr/>
            </a:pPr>
            <a:r>
              <a:rPr lang="zh-CN" altLang="en-US" dirty="0"/>
              <a:t>程序版式</a:t>
            </a:r>
          </a:p>
        </p:txBody>
      </p:sp>
      <p:sp>
        <p:nvSpPr>
          <p:cNvPr id="590851" name="Rectangle 3">
            <a:extLst>
              <a:ext uri="{FF2B5EF4-FFF2-40B4-BE49-F238E27FC236}">
                <a16:creationId xmlns:a16="http://schemas.microsoft.com/office/drawing/2014/main" id="{488F3A0C-1B46-4883-AE9B-AE07CCB95E7D}"/>
              </a:ext>
            </a:extLst>
          </p:cNvPr>
          <p:cNvSpPr>
            <a:spLocks noGrp="1" noChangeArrowheads="1"/>
          </p:cNvSpPr>
          <p:nvPr>
            <p:ph type="body" idx="1"/>
          </p:nvPr>
        </p:nvSpPr>
        <p:spPr>
          <a:xfrm>
            <a:off x="1919289" y="1428751"/>
            <a:ext cx="8497887" cy="792163"/>
          </a:xfrm>
        </p:spPr>
        <p:txBody>
          <a:bodyPr/>
          <a:lstStyle/>
          <a:p>
            <a:pPr>
              <a:lnSpc>
                <a:spcPct val="85000"/>
              </a:lnSpc>
              <a:defRPr/>
            </a:pPr>
            <a:r>
              <a:rPr kumimoji="1" lang="zh-CN" altLang="en-US" dirty="0">
                <a:latin typeface="华文仿宋" pitchFamily="2" charset="-122"/>
                <a:ea typeface="华文仿宋" pitchFamily="2" charset="-122"/>
              </a:rPr>
              <a:t>缩进</a:t>
            </a:r>
            <a:r>
              <a:rPr kumimoji="1" lang="en-US" altLang="zh-CN" dirty="0">
                <a:latin typeface="华文仿宋" pitchFamily="2" charset="-122"/>
                <a:ea typeface="华文仿宋" pitchFamily="2" charset="-122"/>
              </a:rPr>
              <a:t>(indent)—</a:t>
            </a:r>
            <a:r>
              <a:rPr kumimoji="1" lang="zh-CN" altLang="en-US" dirty="0">
                <a:latin typeface="华文仿宋" pitchFamily="2" charset="-122"/>
                <a:ea typeface="华文仿宋" pitchFamily="2" charset="-122"/>
              </a:rPr>
              <a:t>保证代码整洁、层次清晰的主要手段</a:t>
            </a:r>
          </a:p>
          <a:p>
            <a:pPr>
              <a:lnSpc>
                <a:spcPct val="85000"/>
              </a:lnSpc>
              <a:defRPr/>
            </a:pPr>
            <a:r>
              <a:rPr kumimoji="1" lang="zh-CN" altLang="en-US" dirty="0">
                <a:latin typeface="华文仿宋" pitchFamily="2" charset="-122"/>
                <a:ea typeface="华文仿宋" pitchFamily="2" charset="-122"/>
              </a:rPr>
              <a:t>良好风格的程序应严格采用梯形层次对应好各层次</a:t>
            </a:r>
          </a:p>
        </p:txBody>
      </p:sp>
      <p:sp>
        <p:nvSpPr>
          <p:cNvPr id="590852" name="Rectangle 4">
            <a:extLst>
              <a:ext uri="{FF2B5EF4-FFF2-40B4-BE49-F238E27FC236}">
                <a16:creationId xmlns:a16="http://schemas.microsoft.com/office/drawing/2014/main" id="{2E1E4D1D-C238-41C4-B224-EE7906E4493D}"/>
              </a:ext>
            </a:extLst>
          </p:cNvPr>
          <p:cNvSpPr>
            <a:spLocks noChangeArrowheads="1"/>
          </p:cNvSpPr>
          <p:nvPr/>
        </p:nvSpPr>
        <p:spPr bwMode="auto">
          <a:xfrm>
            <a:off x="6311900" y="2565400"/>
            <a:ext cx="3671888" cy="3792538"/>
          </a:xfrm>
          <a:prstGeom prst="rect">
            <a:avLst/>
          </a:prstGeom>
          <a:noFill/>
          <a:ln w="9525">
            <a:noFill/>
            <a:miter lim="800000"/>
            <a:headEnd/>
            <a:tailEnd/>
          </a:ln>
        </p:spPr>
        <p:txBody>
          <a:bodyPr>
            <a:spAutoFit/>
          </a:bodyPr>
          <a:lstStyle/>
          <a:p>
            <a:pPr marL="342900" indent="-342900" algn="just">
              <a:lnSpc>
                <a:spcPct val="85000"/>
              </a:lnSpc>
              <a:spcBef>
                <a:spcPct val="20000"/>
              </a:spcBef>
              <a:buClr>
                <a:srgbClr val="FFCC66"/>
              </a:buClr>
              <a:buSzPct val="80000"/>
              <a:defRPr/>
            </a:pPr>
            <a:r>
              <a:rPr lang="en-US" altLang="zh-CN" sz="1800" b="1">
                <a:solidFill>
                  <a:schemeClr val="accent2"/>
                </a:solidFill>
                <a:effectLst>
                  <a:outerShdw blurRad="38100" dist="38100" dir="2700000" algn="tl">
                    <a:srgbClr val="C0C0C0"/>
                  </a:outerShdw>
                </a:effectLst>
                <a:latin typeface="Courier New" pitchFamily="49" charset="0"/>
                <a:ea typeface="宋体" pitchFamily="2" charset="-122"/>
              </a:rPr>
              <a:t>int</a:t>
            </a:r>
            <a:r>
              <a:rPr lang="en-US" altLang="zh-CN" sz="1800" b="1">
                <a:effectLst>
                  <a:outerShdw blurRad="38100" dist="38100" dir="2700000" algn="tl">
                    <a:srgbClr val="C0C0C0"/>
                  </a:outerShdw>
                </a:effectLst>
                <a:latin typeface="Courier New" pitchFamily="49" charset="0"/>
                <a:ea typeface="宋体" pitchFamily="2" charset="-122"/>
              </a:rPr>
              <a:t> IsPrime(</a:t>
            </a:r>
            <a:r>
              <a:rPr lang="en-US" altLang="zh-CN" sz="1800" b="1">
                <a:solidFill>
                  <a:schemeClr val="accent2"/>
                </a:solidFill>
                <a:effectLst>
                  <a:outerShdw blurRad="38100" dist="38100" dir="2700000" algn="tl">
                    <a:srgbClr val="C0C0C0"/>
                  </a:outerShdw>
                </a:effectLst>
                <a:latin typeface="Courier New" pitchFamily="49" charset="0"/>
                <a:ea typeface="宋体" pitchFamily="2" charset="-122"/>
              </a:rPr>
              <a:t>int</a:t>
            </a:r>
            <a:r>
              <a:rPr lang="en-US" altLang="zh-CN" sz="1800" b="1">
                <a:effectLst>
                  <a:outerShdw blurRad="38100" dist="38100" dir="2700000" algn="tl">
                    <a:srgbClr val="C0C0C0"/>
                  </a:outerShdw>
                </a:effectLst>
                <a:latin typeface="Courier New" pitchFamily="49" charset="0"/>
                <a:ea typeface="宋体" pitchFamily="2" charset="-122"/>
              </a:rPr>
              <a:t> n)</a:t>
            </a: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a:t>
            </a: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    </a:t>
            </a:r>
            <a:r>
              <a:rPr lang="en-US" altLang="zh-CN" sz="1800" b="1">
                <a:solidFill>
                  <a:schemeClr val="accent2"/>
                </a:solidFill>
                <a:effectLst>
                  <a:outerShdw blurRad="38100" dist="38100" dir="2700000" algn="tl">
                    <a:srgbClr val="C0C0C0"/>
                  </a:outerShdw>
                </a:effectLst>
                <a:latin typeface="Courier New" pitchFamily="49" charset="0"/>
                <a:ea typeface="宋体" pitchFamily="2" charset="-122"/>
              </a:rPr>
              <a:t>int</a:t>
            </a:r>
            <a:r>
              <a:rPr lang="en-US" altLang="zh-CN" sz="1800" b="1">
                <a:effectLst>
                  <a:outerShdw blurRad="38100" dist="38100" dir="2700000" algn="tl">
                    <a:srgbClr val="C0C0C0"/>
                  </a:outerShdw>
                </a:effectLst>
                <a:latin typeface="Courier New" pitchFamily="49" charset="0"/>
                <a:ea typeface="宋体" pitchFamily="2" charset="-122"/>
              </a:rPr>
              <a:t> k, i;</a:t>
            </a:r>
          </a:p>
          <a:p>
            <a:pPr marL="342900" indent="-342900" algn="just">
              <a:lnSpc>
                <a:spcPct val="85000"/>
              </a:lnSpc>
              <a:spcBef>
                <a:spcPct val="20000"/>
              </a:spcBef>
              <a:buClr>
                <a:srgbClr val="FFCC66"/>
              </a:buClr>
              <a:buSzPct val="80000"/>
              <a:defRPr/>
            </a:pPr>
            <a:endParaRPr lang="en-US" altLang="zh-CN" sz="1800" b="1">
              <a:effectLst>
                <a:outerShdw blurRad="38100" dist="38100" dir="2700000" algn="tl">
                  <a:srgbClr val="C0C0C0"/>
                </a:outerShdw>
              </a:effectLst>
              <a:latin typeface="Courier New" pitchFamily="49" charset="0"/>
              <a:ea typeface="宋体" pitchFamily="2" charset="-122"/>
            </a:endParaRP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    k = sqrt((</a:t>
            </a:r>
            <a:r>
              <a:rPr lang="en-US" altLang="zh-CN" sz="1800" b="1">
                <a:solidFill>
                  <a:schemeClr val="accent2"/>
                </a:solidFill>
                <a:effectLst>
                  <a:outerShdw blurRad="38100" dist="38100" dir="2700000" algn="tl">
                    <a:srgbClr val="C0C0C0"/>
                  </a:outerShdw>
                </a:effectLst>
                <a:latin typeface="Courier New" pitchFamily="49" charset="0"/>
                <a:ea typeface="宋体" pitchFamily="2" charset="-122"/>
              </a:rPr>
              <a:t>double</a:t>
            </a:r>
            <a:r>
              <a:rPr lang="en-US" altLang="zh-CN" sz="1800" b="1">
                <a:effectLst>
                  <a:outerShdw blurRad="38100" dist="38100" dir="2700000" algn="tl">
                    <a:srgbClr val="C0C0C0"/>
                  </a:outerShdw>
                </a:effectLst>
                <a:latin typeface="Courier New" pitchFamily="49" charset="0"/>
                <a:ea typeface="宋体" pitchFamily="2" charset="-122"/>
              </a:rPr>
              <a:t>)n);</a:t>
            </a: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  </a:t>
            </a: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    </a:t>
            </a:r>
            <a:r>
              <a:rPr lang="en-US" altLang="zh-CN" sz="1800" b="1">
                <a:solidFill>
                  <a:schemeClr val="accent2"/>
                </a:solidFill>
                <a:effectLst>
                  <a:outerShdw blurRad="38100" dist="38100" dir="2700000" algn="tl">
                    <a:srgbClr val="C0C0C0"/>
                  </a:outerShdw>
                </a:effectLst>
                <a:latin typeface="Courier New" pitchFamily="49" charset="0"/>
                <a:ea typeface="宋体" pitchFamily="2" charset="-122"/>
              </a:rPr>
              <a:t>for</a:t>
            </a:r>
            <a:r>
              <a:rPr lang="en-US" altLang="zh-CN" sz="1800" b="1">
                <a:effectLst>
                  <a:outerShdw blurRad="38100" dist="38100" dir="2700000" algn="tl">
                    <a:srgbClr val="C0C0C0"/>
                  </a:outerShdw>
                </a:effectLst>
                <a:latin typeface="Courier New" pitchFamily="49" charset="0"/>
                <a:ea typeface="宋体" pitchFamily="2" charset="-122"/>
              </a:rPr>
              <a:t> (i=2; i&lt;=k; i++)</a:t>
            </a: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    {	</a:t>
            </a: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        </a:t>
            </a:r>
            <a:r>
              <a:rPr lang="en-US" altLang="zh-CN" sz="1800" b="1">
                <a:solidFill>
                  <a:schemeClr val="accent2"/>
                </a:solidFill>
                <a:effectLst>
                  <a:outerShdw blurRad="38100" dist="38100" dir="2700000" algn="tl">
                    <a:srgbClr val="C0C0C0"/>
                  </a:outerShdw>
                </a:effectLst>
                <a:latin typeface="Courier New" pitchFamily="49" charset="0"/>
                <a:ea typeface="宋体" pitchFamily="2" charset="-122"/>
              </a:rPr>
              <a:t>if</a:t>
            </a:r>
            <a:r>
              <a:rPr lang="en-US" altLang="zh-CN" sz="1800" b="1">
                <a:effectLst>
                  <a:outerShdw blurRad="38100" dist="38100" dir="2700000" algn="tl">
                    <a:srgbClr val="C0C0C0"/>
                  </a:outerShdw>
                </a:effectLst>
                <a:latin typeface="Courier New" pitchFamily="49" charset="0"/>
                <a:ea typeface="宋体" pitchFamily="2" charset="-122"/>
              </a:rPr>
              <a:t> (n % i == 0) </a:t>
            </a: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            </a:t>
            </a:r>
            <a:r>
              <a:rPr lang="en-US" altLang="zh-CN" sz="1800" b="1">
                <a:solidFill>
                  <a:schemeClr val="accent2"/>
                </a:solidFill>
                <a:effectLst>
                  <a:outerShdw blurRad="38100" dist="38100" dir="2700000" algn="tl">
                    <a:srgbClr val="C0C0C0"/>
                  </a:outerShdw>
                </a:effectLst>
                <a:latin typeface="Courier New" pitchFamily="49" charset="0"/>
                <a:ea typeface="宋体" pitchFamily="2" charset="-122"/>
              </a:rPr>
              <a:t>return</a:t>
            </a:r>
            <a:r>
              <a:rPr lang="en-US" altLang="zh-CN" sz="1800" b="1">
                <a:effectLst>
                  <a:outerShdw blurRad="38100" dist="38100" dir="2700000" algn="tl">
                    <a:srgbClr val="C0C0C0"/>
                  </a:outerShdw>
                </a:effectLst>
                <a:latin typeface="Courier New" pitchFamily="49" charset="0"/>
                <a:ea typeface="宋体" pitchFamily="2" charset="-122"/>
              </a:rPr>
              <a:t> 0;</a:t>
            </a: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    }</a:t>
            </a: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    </a:t>
            </a:r>
            <a:r>
              <a:rPr lang="en-US" altLang="zh-CN" sz="1800" b="1">
                <a:solidFill>
                  <a:schemeClr val="accent2"/>
                </a:solidFill>
                <a:effectLst>
                  <a:outerShdw blurRad="38100" dist="38100" dir="2700000" algn="tl">
                    <a:srgbClr val="C0C0C0"/>
                  </a:outerShdw>
                </a:effectLst>
                <a:latin typeface="Courier New" pitchFamily="49" charset="0"/>
                <a:ea typeface="宋体" pitchFamily="2" charset="-122"/>
              </a:rPr>
              <a:t>return</a:t>
            </a:r>
            <a:r>
              <a:rPr lang="en-US" altLang="zh-CN" sz="1800" b="1">
                <a:effectLst>
                  <a:outerShdw blurRad="38100" dist="38100" dir="2700000" algn="tl">
                    <a:srgbClr val="C0C0C0"/>
                  </a:outerShdw>
                </a:effectLst>
                <a:latin typeface="Courier New" pitchFamily="49" charset="0"/>
                <a:ea typeface="宋体" pitchFamily="2" charset="-122"/>
              </a:rPr>
              <a:t> 1;</a:t>
            </a:r>
          </a:p>
          <a:p>
            <a:pPr marL="342900" indent="-342900" algn="just">
              <a:lnSpc>
                <a:spcPct val="85000"/>
              </a:lnSpc>
              <a:spcBef>
                <a:spcPct val="20000"/>
              </a:spcBef>
              <a:buClr>
                <a:srgbClr val="FFCC66"/>
              </a:buClr>
              <a:buSzPct val="80000"/>
              <a:defRPr/>
            </a:pPr>
            <a:r>
              <a:rPr lang="en-US" altLang="zh-CN" sz="1800" b="1">
                <a:effectLst>
                  <a:outerShdw blurRad="38100" dist="38100" dir="2700000" algn="tl">
                    <a:srgbClr val="C0C0C0"/>
                  </a:outerShdw>
                </a:effectLst>
                <a:latin typeface="Courier New" pitchFamily="49" charset="0"/>
                <a:ea typeface="宋体" pitchFamily="2" charset="-122"/>
              </a:rPr>
              <a:t>}</a:t>
            </a:r>
            <a:endParaRPr lang="en-US" altLang="zh-CN" sz="1800">
              <a:effectLst>
                <a:outerShdw blurRad="38100" dist="38100" dir="2700000" algn="tl">
                  <a:srgbClr val="C0C0C0"/>
                </a:outerShdw>
              </a:effectLst>
              <a:latin typeface="Courier New" pitchFamily="49" charset="0"/>
              <a:ea typeface="宋体" pitchFamily="2" charset="-122"/>
            </a:endParaRPr>
          </a:p>
        </p:txBody>
      </p:sp>
      <p:sp>
        <p:nvSpPr>
          <p:cNvPr id="590853" name="Rectangle 5">
            <a:extLst>
              <a:ext uri="{FF2B5EF4-FFF2-40B4-BE49-F238E27FC236}">
                <a16:creationId xmlns:a16="http://schemas.microsoft.com/office/drawing/2014/main" id="{887E2CBC-BC8F-45A7-9AB0-E4840EA5F78D}"/>
              </a:ext>
            </a:extLst>
          </p:cNvPr>
          <p:cNvSpPr>
            <a:spLocks noChangeArrowheads="1"/>
          </p:cNvSpPr>
          <p:nvPr/>
        </p:nvSpPr>
        <p:spPr bwMode="auto">
          <a:xfrm>
            <a:off x="1847850" y="2565401"/>
            <a:ext cx="4389438" cy="3503613"/>
          </a:xfrm>
          <a:prstGeom prst="rect">
            <a:avLst/>
          </a:prstGeom>
          <a:noFill/>
          <a:ln w="9525">
            <a:noFill/>
            <a:miter lim="800000"/>
            <a:headEnd/>
            <a:tailEnd/>
          </a:ln>
        </p:spPr>
        <p:txBody>
          <a:bodyPr>
            <a:spAutoFit/>
          </a:bodyPr>
          <a:lstStyle/>
          <a:p>
            <a:pPr marL="342900" indent="-342900" algn="just">
              <a:lnSpc>
                <a:spcPct val="85000"/>
              </a:lnSpc>
              <a:spcBef>
                <a:spcPct val="20000"/>
              </a:spcBef>
              <a:buClr>
                <a:srgbClr val="FFCC66"/>
              </a:buClr>
              <a:buSzPct val="80000"/>
              <a:defRPr/>
            </a:pPr>
            <a:r>
              <a:rPr lang="en-US" altLang="zh-CN" sz="1800" b="1" dirty="0">
                <a:effectLst>
                  <a:outerShdw blurRad="38100" dist="38100" dir="2700000" algn="tl">
                    <a:srgbClr val="C0C0C0"/>
                  </a:outerShdw>
                </a:effectLst>
                <a:latin typeface="Courier New" pitchFamily="49" charset="0"/>
                <a:ea typeface="宋体" pitchFamily="2" charset="-122"/>
              </a:rPr>
              <a:t>#</a:t>
            </a:r>
            <a:r>
              <a:rPr lang="en-US" altLang="zh-CN" sz="1800" b="1" dirty="0">
                <a:solidFill>
                  <a:schemeClr val="accent2"/>
                </a:solidFill>
                <a:effectLst>
                  <a:outerShdw blurRad="38100" dist="38100" dir="2700000" algn="tl">
                    <a:srgbClr val="C0C0C0"/>
                  </a:outerShdw>
                </a:effectLst>
                <a:latin typeface="Courier New" pitchFamily="49" charset="0"/>
                <a:ea typeface="宋体" pitchFamily="2" charset="-122"/>
              </a:rPr>
              <a:t>include</a:t>
            </a:r>
            <a:r>
              <a:rPr lang="en-US" altLang="zh-CN" sz="1800" b="1" dirty="0">
                <a:effectLst>
                  <a:outerShdw blurRad="38100" dist="38100" dir="2700000" algn="tl">
                    <a:srgbClr val="C0C0C0"/>
                  </a:outerShdw>
                </a:effectLst>
                <a:latin typeface="Courier New" pitchFamily="49" charset="0"/>
                <a:ea typeface="宋体" pitchFamily="2" charset="-122"/>
              </a:rPr>
              <a:t> &lt;</a:t>
            </a:r>
            <a:r>
              <a:rPr lang="en-US" altLang="zh-CN" sz="1800" b="1" dirty="0" err="1">
                <a:effectLst>
                  <a:outerShdw blurRad="38100" dist="38100" dir="2700000" algn="tl">
                    <a:srgbClr val="C0C0C0"/>
                  </a:outerShdw>
                </a:effectLst>
                <a:latin typeface="Courier New" pitchFamily="49" charset="0"/>
                <a:ea typeface="宋体" pitchFamily="2" charset="-122"/>
              </a:rPr>
              <a:t>math.h</a:t>
            </a:r>
            <a:r>
              <a:rPr lang="en-US" altLang="zh-CN" sz="1800" b="1" dirty="0">
                <a:effectLst>
                  <a:outerShdw blurRad="38100" dist="38100" dir="2700000" algn="tl">
                    <a:srgbClr val="C0C0C0"/>
                  </a:outerShdw>
                </a:effectLst>
                <a:latin typeface="Courier New" pitchFamily="49" charset="0"/>
                <a:ea typeface="宋体" pitchFamily="2" charset="-122"/>
              </a:rPr>
              <a:t>&gt;</a:t>
            </a:r>
          </a:p>
          <a:p>
            <a:pPr marL="342900" indent="-342900" algn="just">
              <a:lnSpc>
                <a:spcPct val="85000"/>
              </a:lnSpc>
              <a:spcBef>
                <a:spcPct val="20000"/>
              </a:spcBef>
              <a:buClr>
                <a:srgbClr val="FFCC66"/>
              </a:buClr>
              <a:buSzPct val="80000"/>
              <a:defRPr/>
            </a:pPr>
            <a:endParaRPr lang="en-US" altLang="zh-CN" sz="1800" b="1" dirty="0">
              <a:effectLst>
                <a:outerShdw blurRad="38100" dist="38100" dir="2700000" algn="tl">
                  <a:srgbClr val="C0C0C0"/>
                </a:outerShdw>
              </a:effectLst>
              <a:latin typeface="Courier New" pitchFamily="49" charset="0"/>
              <a:ea typeface="宋体" pitchFamily="2" charset="-122"/>
            </a:endParaRPr>
          </a:p>
          <a:p>
            <a:pPr marL="342900" indent="-342900" algn="just">
              <a:lnSpc>
                <a:spcPct val="85000"/>
              </a:lnSpc>
              <a:spcBef>
                <a:spcPct val="20000"/>
              </a:spcBef>
              <a:buClr>
                <a:srgbClr val="FFCC66"/>
              </a:buClr>
              <a:buSzPct val="80000"/>
              <a:defRPr/>
            </a:pPr>
            <a:r>
              <a:rPr lang="en-US" altLang="zh-CN" sz="1800" b="1" dirty="0">
                <a:effectLst>
                  <a:outerShdw blurRad="38100" dist="38100" dir="2700000" algn="tl">
                    <a:srgbClr val="C0C0C0"/>
                  </a:outerShdw>
                </a:effectLst>
                <a:latin typeface="Courier New" pitchFamily="49" charset="0"/>
                <a:ea typeface="宋体" pitchFamily="2" charset="-122"/>
              </a:rPr>
              <a:t>main()</a:t>
            </a:r>
          </a:p>
          <a:p>
            <a:pPr marL="342900" indent="-342900" algn="just">
              <a:lnSpc>
                <a:spcPct val="85000"/>
              </a:lnSpc>
              <a:spcBef>
                <a:spcPct val="20000"/>
              </a:spcBef>
              <a:buClr>
                <a:srgbClr val="FFCC66"/>
              </a:buClr>
              <a:buSzPct val="80000"/>
              <a:defRPr/>
            </a:pPr>
            <a:r>
              <a:rPr lang="en-US" altLang="zh-CN" sz="1800" b="1" dirty="0">
                <a:effectLst>
                  <a:outerShdw blurRad="38100" dist="38100" dir="2700000" algn="tl">
                    <a:srgbClr val="C0C0C0"/>
                  </a:outerShdw>
                </a:effectLst>
                <a:latin typeface="Courier New" pitchFamily="49" charset="0"/>
                <a:ea typeface="宋体" pitchFamily="2" charset="-122"/>
              </a:rPr>
              <a:t>{</a:t>
            </a:r>
          </a:p>
          <a:p>
            <a:pPr marL="342900" indent="-342900" algn="just">
              <a:lnSpc>
                <a:spcPct val="85000"/>
              </a:lnSpc>
              <a:spcBef>
                <a:spcPct val="20000"/>
              </a:spcBef>
              <a:buClr>
                <a:srgbClr val="FFCC66"/>
              </a:buClr>
              <a:buSzPct val="80000"/>
              <a:defRPr/>
            </a:pPr>
            <a:r>
              <a:rPr lang="en-US" altLang="zh-CN" sz="1800" b="1" dirty="0">
                <a:effectLst>
                  <a:outerShdw blurRad="38100" dist="38100" dir="2700000" algn="tl">
                    <a:srgbClr val="C0C0C0"/>
                  </a:outerShdw>
                </a:effectLst>
                <a:latin typeface="Courier New" pitchFamily="49" charset="0"/>
                <a:ea typeface="宋体" pitchFamily="2" charset="-122"/>
              </a:rPr>
              <a:t>   </a:t>
            </a:r>
            <a:r>
              <a:rPr lang="en-US" altLang="zh-CN" sz="1800" b="1" dirty="0" err="1">
                <a:solidFill>
                  <a:schemeClr val="accent2"/>
                </a:solidFill>
                <a:effectLst>
                  <a:outerShdw blurRad="38100" dist="38100" dir="2700000" algn="tl">
                    <a:srgbClr val="C0C0C0"/>
                  </a:outerShdw>
                </a:effectLst>
                <a:latin typeface="Courier New" pitchFamily="49" charset="0"/>
                <a:ea typeface="宋体" pitchFamily="2" charset="-122"/>
              </a:rPr>
              <a:t>int</a:t>
            </a:r>
            <a:r>
              <a:rPr lang="en-US" altLang="zh-CN" sz="1800" b="1" dirty="0">
                <a:effectLst>
                  <a:outerShdw blurRad="38100" dist="38100" dir="2700000" algn="tl">
                    <a:srgbClr val="C0C0C0"/>
                  </a:outerShdw>
                </a:effectLst>
                <a:latin typeface="Courier New" pitchFamily="49" charset="0"/>
                <a:ea typeface="宋体" pitchFamily="2" charset="-122"/>
              </a:rPr>
              <a:t> </a:t>
            </a:r>
            <a:r>
              <a:rPr lang="en-US" altLang="zh-CN" sz="1800" b="1" dirty="0" err="1">
                <a:effectLst>
                  <a:outerShdw blurRad="38100" dist="38100" dir="2700000" algn="tl">
                    <a:srgbClr val="C0C0C0"/>
                  </a:outerShdw>
                </a:effectLst>
                <a:latin typeface="Courier New" pitchFamily="49" charset="0"/>
                <a:ea typeface="宋体" pitchFamily="2" charset="-122"/>
              </a:rPr>
              <a:t>i</a:t>
            </a:r>
            <a:r>
              <a:rPr lang="en-US" altLang="zh-CN" sz="1800" b="1" dirty="0">
                <a:effectLst>
                  <a:outerShdw blurRad="38100" dist="38100" dir="2700000" algn="tl">
                    <a:srgbClr val="C0C0C0"/>
                  </a:outerShdw>
                </a:effectLst>
                <a:latin typeface="Courier New" pitchFamily="49" charset="0"/>
                <a:ea typeface="宋体" pitchFamily="2" charset="-122"/>
              </a:rPr>
              <a:t>;</a:t>
            </a:r>
          </a:p>
          <a:p>
            <a:pPr marL="342900" indent="-342900" algn="just">
              <a:lnSpc>
                <a:spcPct val="85000"/>
              </a:lnSpc>
              <a:spcBef>
                <a:spcPct val="20000"/>
              </a:spcBef>
              <a:buClr>
                <a:srgbClr val="FFCC66"/>
              </a:buClr>
              <a:buSzPct val="80000"/>
              <a:defRPr/>
            </a:pPr>
            <a:endParaRPr lang="en-US" altLang="zh-CN" sz="1800" b="1" dirty="0">
              <a:effectLst>
                <a:outerShdw blurRad="38100" dist="38100" dir="2700000" algn="tl">
                  <a:srgbClr val="C0C0C0"/>
                </a:outerShdw>
              </a:effectLst>
              <a:latin typeface="Courier New" pitchFamily="49" charset="0"/>
              <a:ea typeface="宋体" pitchFamily="2" charset="-122"/>
            </a:endParaRPr>
          </a:p>
          <a:p>
            <a:pPr marL="342900" indent="-342900" algn="just">
              <a:lnSpc>
                <a:spcPct val="85000"/>
              </a:lnSpc>
              <a:spcBef>
                <a:spcPct val="20000"/>
              </a:spcBef>
              <a:buClr>
                <a:srgbClr val="FFCC66"/>
              </a:buClr>
              <a:buSzPct val="80000"/>
              <a:defRPr/>
            </a:pPr>
            <a:r>
              <a:rPr lang="en-US" altLang="zh-CN" sz="1800" b="1" dirty="0">
                <a:effectLst>
                  <a:outerShdw blurRad="38100" dist="38100" dir="2700000" algn="tl">
                    <a:srgbClr val="C0C0C0"/>
                  </a:outerShdw>
                </a:effectLst>
                <a:latin typeface="Courier New" pitchFamily="49" charset="0"/>
                <a:ea typeface="宋体" pitchFamily="2" charset="-122"/>
              </a:rPr>
              <a:t>   </a:t>
            </a:r>
            <a:r>
              <a:rPr lang="en-US" altLang="zh-CN" sz="1800" b="1" dirty="0">
                <a:solidFill>
                  <a:schemeClr val="accent2"/>
                </a:solidFill>
                <a:effectLst>
                  <a:outerShdw blurRad="38100" dist="38100" dir="2700000" algn="tl">
                    <a:srgbClr val="C0C0C0"/>
                  </a:outerShdw>
                </a:effectLst>
                <a:latin typeface="Courier New" pitchFamily="49" charset="0"/>
                <a:ea typeface="宋体" pitchFamily="2" charset="-122"/>
              </a:rPr>
              <a:t>for</a:t>
            </a:r>
            <a:r>
              <a:rPr lang="en-US" altLang="zh-CN" sz="1800" b="1" dirty="0">
                <a:effectLst>
                  <a:outerShdw blurRad="38100" dist="38100" dir="2700000" algn="tl">
                    <a:srgbClr val="C0C0C0"/>
                  </a:outerShdw>
                </a:effectLst>
                <a:latin typeface="Courier New" pitchFamily="49" charset="0"/>
                <a:ea typeface="宋体" pitchFamily="2" charset="-122"/>
              </a:rPr>
              <a:t> (</a:t>
            </a:r>
            <a:r>
              <a:rPr lang="en-US" altLang="zh-CN" sz="1800" b="1" dirty="0" err="1">
                <a:effectLst>
                  <a:outerShdw blurRad="38100" dist="38100" dir="2700000" algn="tl">
                    <a:srgbClr val="C0C0C0"/>
                  </a:outerShdw>
                </a:effectLst>
                <a:latin typeface="Courier New" pitchFamily="49" charset="0"/>
                <a:ea typeface="宋体" pitchFamily="2" charset="-122"/>
              </a:rPr>
              <a:t>i</a:t>
            </a:r>
            <a:r>
              <a:rPr lang="en-US" altLang="zh-CN" sz="1800" b="1" dirty="0">
                <a:effectLst>
                  <a:outerShdw blurRad="38100" dist="38100" dir="2700000" algn="tl">
                    <a:srgbClr val="C0C0C0"/>
                  </a:outerShdw>
                </a:effectLst>
                <a:latin typeface="Courier New" pitchFamily="49" charset="0"/>
                <a:ea typeface="宋体" pitchFamily="2" charset="-122"/>
              </a:rPr>
              <a:t>=2; </a:t>
            </a:r>
            <a:r>
              <a:rPr lang="en-US" altLang="zh-CN" sz="1800" b="1" dirty="0" err="1">
                <a:effectLst>
                  <a:outerShdw blurRad="38100" dist="38100" dir="2700000" algn="tl">
                    <a:srgbClr val="C0C0C0"/>
                  </a:outerShdw>
                </a:effectLst>
                <a:latin typeface="Courier New" pitchFamily="49" charset="0"/>
                <a:ea typeface="宋体" pitchFamily="2" charset="-122"/>
              </a:rPr>
              <a:t>i</a:t>
            </a:r>
            <a:r>
              <a:rPr lang="en-US" altLang="zh-CN" sz="1800" b="1" dirty="0">
                <a:effectLst>
                  <a:outerShdw blurRad="38100" dist="38100" dir="2700000" algn="tl">
                    <a:srgbClr val="C0C0C0"/>
                  </a:outerShdw>
                </a:effectLst>
                <a:latin typeface="Courier New" pitchFamily="49" charset="0"/>
                <a:ea typeface="宋体" pitchFamily="2" charset="-122"/>
              </a:rPr>
              <a:t>&lt;100; </a:t>
            </a:r>
            <a:r>
              <a:rPr lang="en-US" altLang="zh-CN" sz="1800" b="1" dirty="0" err="1">
                <a:effectLst>
                  <a:outerShdw blurRad="38100" dist="38100" dir="2700000" algn="tl">
                    <a:srgbClr val="C0C0C0"/>
                  </a:outerShdw>
                </a:effectLst>
                <a:latin typeface="Courier New" pitchFamily="49" charset="0"/>
                <a:ea typeface="宋体" pitchFamily="2" charset="-122"/>
              </a:rPr>
              <a:t>i</a:t>
            </a:r>
            <a:r>
              <a:rPr lang="en-US" altLang="zh-CN" sz="1800" b="1" dirty="0">
                <a:effectLst>
                  <a:outerShdw blurRad="38100" dist="38100" dir="2700000" algn="tl">
                    <a:srgbClr val="C0C0C0"/>
                  </a:outerShdw>
                </a:effectLst>
                <a:latin typeface="Courier New" pitchFamily="49" charset="0"/>
                <a:ea typeface="宋体" pitchFamily="2" charset="-122"/>
              </a:rPr>
              <a:t>++)</a:t>
            </a:r>
          </a:p>
          <a:p>
            <a:pPr marL="342900" indent="-342900" algn="just">
              <a:lnSpc>
                <a:spcPct val="85000"/>
              </a:lnSpc>
              <a:spcBef>
                <a:spcPct val="20000"/>
              </a:spcBef>
              <a:buClr>
                <a:srgbClr val="FFCC66"/>
              </a:buClr>
              <a:buSzPct val="80000"/>
              <a:defRPr/>
            </a:pPr>
            <a:r>
              <a:rPr lang="en-US" altLang="zh-CN" sz="1800" b="1" dirty="0">
                <a:effectLst>
                  <a:outerShdw blurRad="38100" dist="38100" dir="2700000" algn="tl">
                    <a:srgbClr val="C0C0C0"/>
                  </a:outerShdw>
                </a:effectLst>
                <a:latin typeface="Courier New" pitchFamily="49" charset="0"/>
                <a:ea typeface="宋体" pitchFamily="2" charset="-122"/>
              </a:rPr>
              <a:t>   {   </a:t>
            </a:r>
          </a:p>
          <a:p>
            <a:pPr marL="342900" indent="-342900" algn="just">
              <a:lnSpc>
                <a:spcPct val="85000"/>
              </a:lnSpc>
              <a:spcBef>
                <a:spcPct val="20000"/>
              </a:spcBef>
              <a:buClr>
                <a:srgbClr val="FFCC66"/>
              </a:buClr>
              <a:buSzPct val="80000"/>
              <a:defRPr/>
            </a:pPr>
            <a:r>
              <a:rPr lang="en-US" altLang="zh-CN" sz="1800" b="1" dirty="0">
                <a:effectLst>
                  <a:outerShdw blurRad="38100" dist="38100" dir="2700000" algn="tl">
                    <a:srgbClr val="C0C0C0"/>
                  </a:outerShdw>
                </a:effectLst>
                <a:latin typeface="Courier New" pitchFamily="49" charset="0"/>
                <a:ea typeface="宋体" pitchFamily="2" charset="-122"/>
              </a:rPr>
              <a:t>       </a:t>
            </a:r>
            <a:r>
              <a:rPr lang="en-US" altLang="zh-CN" sz="1800" b="1" dirty="0">
                <a:solidFill>
                  <a:schemeClr val="accent2"/>
                </a:solidFill>
                <a:effectLst>
                  <a:outerShdw blurRad="38100" dist="38100" dir="2700000" algn="tl">
                    <a:srgbClr val="C0C0C0"/>
                  </a:outerShdw>
                </a:effectLst>
                <a:latin typeface="Courier New" pitchFamily="49" charset="0"/>
                <a:ea typeface="宋体" pitchFamily="2" charset="-122"/>
              </a:rPr>
              <a:t>if</a:t>
            </a:r>
            <a:r>
              <a:rPr lang="en-US" altLang="zh-CN" sz="1800" b="1" dirty="0">
                <a:effectLst>
                  <a:outerShdw blurRad="38100" dist="38100" dir="2700000" algn="tl">
                    <a:srgbClr val="C0C0C0"/>
                  </a:outerShdw>
                </a:effectLst>
                <a:latin typeface="Courier New" pitchFamily="49" charset="0"/>
                <a:ea typeface="宋体" pitchFamily="2" charset="-122"/>
              </a:rPr>
              <a:t> (</a:t>
            </a:r>
            <a:r>
              <a:rPr lang="en-US" altLang="zh-CN" sz="1800" b="1" dirty="0" err="1">
                <a:effectLst>
                  <a:outerShdw blurRad="38100" dist="38100" dir="2700000" algn="tl">
                    <a:srgbClr val="C0C0C0"/>
                  </a:outerShdw>
                </a:effectLst>
                <a:latin typeface="Courier New" pitchFamily="49" charset="0"/>
                <a:ea typeface="宋体" pitchFamily="2" charset="-122"/>
              </a:rPr>
              <a:t>IsPrime</a:t>
            </a:r>
            <a:r>
              <a:rPr lang="en-US" altLang="zh-CN" sz="1800" b="1" dirty="0">
                <a:effectLst>
                  <a:outerShdw blurRad="38100" dist="38100" dir="2700000" algn="tl">
                    <a:srgbClr val="C0C0C0"/>
                  </a:outerShdw>
                </a:effectLst>
                <a:latin typeface="Courier New" pitchFamily="49" charset="0"/>
                <a:ea typeface="宋体" pitchFamily="2" charset="-122"/>
              </a:rPr>
              <a:t>(</a:t>
            </a:r>
            <a:r>
              <a:rPr lang="en-US" altLang="zh-CN" sz="1800" b="1" dirty="0" err="1">
                <a:effectLst>
                  <a:outerShdw blurRad="38100" dist="38100" dir="2700000" algn="tl">
                    <a:srgbClr val="C0C0C0"/>
                  </a:outerShdw>
                </a:effectLst>
                <a:latin typeface="Courier New" pitchFamily="49" charset="0"/>
                <a:ea typeface="宋体" pitchFamily="2" charset="-122"/>
              </a:rPr>
              <a:t>i</a:t>
            </a:r>
            <a:r>
              <a:rPr lang="en-US" altLang="zh-CN" sz="1800" b="1" dirty="0">
                <a:effectLst>
                  <a:outerShdw blurRad="38100" dist="38100" dir="2700000" algn="tl">
                    <a:srgbClr val="C0C0C0"/>
                  </a:outerShdw>
                </a:effectLst>
                <a:latin typeface="Courier New" pitchFamily="49" charset="0"/>
                <a:ea typeface="宋体" pitchFamily="2" charset="-122"/>
              </a:rPr>
              <a:t>))</a:t>
            </a:r>
          </a:p>
          <a:p>
            <a:pPr marL="342900" indent="-342900" algn="just">
              <a:lnSpc>
                <a:spcPct val="85000"/>
              </a:lnSpc>
              <a:spcBef>
                <a:spcPct val="20000"/>
              </a:spcBef>
              <a:buClr>
                <a:srgbClr val="FFCC66"/>
              </a:buClr>
              <a:buSzPct val="80000"/>
              <a:defRPr/>
            </a:pPr>
            <a:r>
              <a:rPr lang="en-US" altLang="zh-CN" sz="1800" b="1" dirty="0">
                <a:effectLst>
                  <a:outerShdw blurRad="38100" dist="38100" dir="2700000" algn="tl">
                    <a:srgbClr val="C0C0C0"/>
                  </a:outerShdw>
                </a:effectLst>
                <a:latin typeface="Courier New" pitchFamily="49" charset="0"/>
                <a:ea typeface="宋体" pitchFamily="2" charset="-122"/>
              </a:rPr>
              <a:t>           </a:t>
            </a:r>
            <a:r>
              <a:rPr lang="en-US" altLang="zh-CN" sz="1800" b="1" dirty="0" err="1">
                <a:effectLst>
                  <a:outerShdw blurRad="38100" dist="38100" dir="2700000" algn="tl">
                    <a:srgbClr val="C0C0C0"/>
                  </a:outerShdw>
                </a:effectLst>
                <a:latin typeface="Courier New" pitchFamily="49" charset="0"/>
                <a:ea typeface="宋体" pitchFamily="2" charset="-122"/>
              </a:rPr>
              <a:t>printf</a:t>
            </a:r>
            <a:r>
              <a:rPr lang="en-US" altLang="zh-CN" sz="1800" b="1" dirty="0">
                <a:effectLst>
                  <a:outerShdw blurRad="38100" dist="38100" dir="2700000" algn="tl">
                    <a:srgbClr val="C0C0C0"/>
                  </a:outerShdw>
                </a:effectLst>
                <a:latin typeface="Courier New" pitchFamily="49" charset="0"/>
                <a:ea typeface="宋体" pitchFamily="2" charset="-122"/>
              </a:rPr>
              <a:t>("%d\</a:t>
            </a:r>
            <a:r>
              <a:rPr lang="en-US" altLang="zh-CN" sz="1800" b="1" dirty="0" err="1">
                <a:effectLst>
                  <a:outerShdw blurRad="38100" dist="38100" dir="2700000" algn="tl">
                    <a:srgbClr val="C0C0C0"/>
                  </a:outerShdw>
                </a:effectLst>
                <a:latin typeface="Courier New" pitchFamily="49" charset="0"/>
                <a:ea typeface="宋体" pitchFamily="2" charset="-122"/>
              </a:rPr>
              <a:t>t",i</a:t>
            </a:r>
            <a:r>
              <a:rPr lang="en-US" altLang="zh-CN" sz="1800" b="1" dirty="0">
                <a:effectLst>
                  <a:outerShdw blurRad="38100" dist="38100" dir="2700000" algn="tl">
                    <a:srgbClr val="C0C0C0"/>
                  </a:outerShdw>
                </a:effectLst>
                <a:latin typeface="Courier New" pitchFamily="49" charset="0"/>
                <a:ea typeface="宋体" pitchFamily="2" charset="-122"/>
              </a:rPr>
              <a:t>);</a:t>
            </a:r>
          </a:p>
          <a:p>
            <a:pPr marL="342900" indent="-342900" algn="just">
              <a:lnSpc>
                <a:spcPct val="85000"/>
              </a:lnSpc>
              <a:spcBef>
                <a:spcPct val="20000"/>
              </a:spcBef>
              <a:buClr>
                <a:srgbClr val="FFCC66"/>
              </a:buClr>
              <a:buSzPct val="80000"/>
              <a:defRPr/>
            </a:pPr>
            <a:r>
              <a:rPr lang="en-US" altLang="zh-CN" sz="1800" b="1" dirty="0">
                <a:effectLst>
                  <a:outerShdw blurRad="38100" dist="38100" dir="2700000" algn="tl">
                    <a:srgbClr val="C0C0C0"/>
                  </a:outerShdw>
                </a:effectLst>
                <a:latin typeface="Courier New" pitchFamily="49" charset="0"/>
                <a:ea typeface="宋体" pitchFamily="2" charset="-122"/>
              </a:rPr>
              <a:t>   }</a:t>
            </a:r>
          </a:p>
          <a:p>
            <a:pPr marL="342900" indent="-342900" algn="just">
              <a:lnSpc>
                <a:spcPct val="85000"/>
              </a:lnSpc>
              <a:spcBef>
                <a:spcPct val="20000"/>
              </a:spcBef>
              <a:buClr>
                <a:srgbClr val="FFCC66"/>
              </a:buClr>
              <a:buSzPct val="80000"/>
              <a:defRPr/>
            </a:pPr>
            <a:r>
              <a:rPr lang="en-US" altLang="zh-CN" sz="1800" b="1" dirty="0">
                <a:effectLst>
                  <a:outerShdw blurRad="38100" dist="38100" dir="2700000" algn="tl">
                    <a:srgbClr val="C0C0C0"/>
                  </a:outerShdw>
                </a:effectLst>
                <a:latin typeface="Courier New" pitchFamily="49" charset="0"/>
                <a:ea typeface="宋体" pitchFamily="2" charset="-122"/>
              </a:rPr>
              <a:t>}</a:t>
            </a:r>
          </a:p>
        </p:txBody>
      </p:sp>
      <p:sp>
        <p:nvSpPr>
          <p:cNvPr id="590854" name="Rectangle 6">
            <a:extLst>
              <a:ext uri="{FF2B5EF4-FFF2-40B4-BE49-F238E27FC236}">
                <a16:creationId xmlns:a16="http://schemas.microsoft.com/office/drawing/2014/main" id="{0102357D-AA42-4A41-A41D-2E3395158FE9}"/>
              </a:ext>
            </a:extLst>
          </p:cNvPr>
          <p:cNvSpPr>
            <a:spLocks noChangeArrowheads="1"/>
          </p:cNvSpPr>
          <p:nvPr/>
        </p:nvSpPr>
        <p:spPr bwMode="auto">
          <a:xfrm>
            <a:off x="6024564" y="2259014"/>
            <a:ext cx="71437" cy="4554537"/>
          </a:xfrm>
          <a:prstGeom prst="rect">
            <a:avLst/>
          </a:prstGeom>
          <a:solidFill>
            <a:srgbClr val="FFFF00"/>
          </a:solidFill>
          <a:ln w="19050">
            <a:solidFill>
              <a:srgbClr val="EA3916"/>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2E4E8212-5932-4F1A-93C9-73141FEC4006}"/>
              </a:ext>
            </a:extLst>
          </p:cNvPr>
          <p:cNvSpPr>
            <a:spLocks noGrp="1" noChangeArrowheads="1"/>
          </p:cNvSpPr>
          <p:nvPr>
            <p:ph type="title"/>
          </p:nvPr>
        </p:nvSpPr>
        <p:spPr/>
        <p:txBody>
          <a:bodyPr/>
          <a:lstStyle/>
          <a:p>
            <a:pPr>
              <a:defRPr/>
            </a:pPr>
            <a:r>
              <a:rPr lang="zh-CN" altLang="en-US"/>
              <a:t>程序版式</a:t>
            </a:r>
          </a:p>
        </p:txBody>
      </p:sp>
      <p:sp>
        <p:nvSpPr>
          <p:cNvPr id="591875" name="Rectangle 3">
            <a:extLst>
              <a:ext uri="{FF2B5EF4-FFF2-40B4-BE49-F238E27FC236}">
                <a16:creationId xmlns:a16="http://schemas.microsoft.com/office/drawing/2014/main" id="{DCE9E1E9-7ECC-4938-8444-D9D9AE64B0BF}"/>
              </a:ext>
            </a:extLst>
          </p:cNvPr>
          <p:cNvSpPr>
            <a:spLocks noGrp="1" noChangeArrowheads="1"/>
          </p:cNvSpPr>
          <p:nvPr>
            <p:ph type="body" idx="1"/>
          </p:nvPr>
        </p:nvSpPr>
        <p:spPr>
          <a:xfrm>
            <a:off x="2095501" y="1538288"/>
            <a:ext cx="8215313" cy="4176712"/>
          </a:xfrm>
        </p:spPr>
        <p:txBody>
          <a:bodyPr/>
          <a:lstStyle/>
          <a:p>
            <a:pPr>
              <a:lnSpc>
                <a:spcPct val="130000"/>
              </a:lnSpc>
              <a:spcAft>
                <a:spcPts val="600"/>
              </a:spcAft>
              <a:defRPr/>
            </a:pPr>
            <a:r>
              <a:rPr kumimoji="1" lang="zh-CN" altLang="en-US">
                <a:latin typeface="华文仿宋" pitchFamily="2" charset="-122"/>
                <a:ea typeface="华文仿宋" pitchFamily="2" charset="-122"/>
              </a:rPr>
              <a:t>现在的许多开发环境、编辑软件都支持自动缩进</a:t>
            </a:r>
          </a:p>
          <a:p>
            <a:pPr lvl="1">
              <a:lnSpc>
                <a:spcPct val="130000"/>
              </a:lnSpc>
              <a:spcAft>
                <a:spcPts val="600"/>
              </a:spcAft>
              <a:defRPr/>
            </a:pPr>
            <a:r>
              <a:rPr kumimoji="1" lang="zh-CN" altLang="en-US">
                <a:latin typeface="华文仿宋" pitchFamily="2" charset="-122"/>
                <a:ea typeface="华文仿宋" pitchFamily="2" charset="-122"/>
              </a:rPr>
              <a:t>根据用户代码的输入，智能判断应该缩进还是反缩进，替用户完成调整缩进的工作</a:t>
            </a:r>
          </a:p>
          <a:p>
            <a:pPr>
              <a:lnSpc>
                <a:spcPct val="130000"/>
              </a:lnSpc>
              <a:spcAft>
                <a:spcPts val="600"/>
              </a:spcAft>
              <a:defRPr/>
            </a:pPr>
            <a:r>
              <a:rPr lang="en-US" altLang="zh-CN">
                <a:latin typeface="华文仿宋" pitchFamily="2" charset="-122"/>
                <a:ea typeface="华文仿宋" pitchFamily="2" charset="-122"/>
              </a:rPr>
              <a:t>VC</a:t>
            </a:r>
            <a:r>
              <a:rPr lang="zh-CN" altLang="en-US">
                <a:latin typeface="华文仿宋" pitchFamily="2" charset="-122"/>
                <a:ea typeface="华文仿宋" pitchFamily="2" charset="-122"/>
              </a:rPr>
              <a:t>中有自动整理格式功能</a:t>
            </a:r>
          </a:p>
          <a:p>
            <a:pPr lvl="1">
              <a:lnSpc>
                <a:spcPct val="130000"/>
              </a:lnSpc>
              <a:spcAft>
                <a:spcPts val="600"/>
              </a:spcAft>
              <a:defRPr/>
            </a:pPr>
            <a:r>
              <a:rPr lang="zh-CN" altLang="en-US">
                <a:latin typeface="华文仿宋" pitchFamily="2" charset="-122"/>
                <a:ea typeface="华文仿宋" pitchFamily="2" charset="-122"/>
              </a:rPr>
              <a:t>只要选取需要的代码，按</a:t>
            </a:r>
            <a:r>
              <a:rPr lang="en-US" altLang="zh-CN">
                <a:solidFill>
                  <a:schemeClr val="tx1"/>
                </a:solidFill>
                <a:latin typeface="华文仿宋" pitchFamily="2" charset="-122"/>
                <a:ea typeface="华文仿宋" pitchFamily="2" charset="-122"/>
              </a:rPr>
              <a:t>ALT+F8</a:t>
            </a:r>
            <a:r>
              <a:rPr lang="zh-CN" altLang="en-US">
                <a:latin typeface="华文仿宋" pitchFamily="2" charset="-122"/>
                <a:ea typeface="华文仿宋" pitchFamily="2" charset="-122"/>
              </a:rPr>
              <a:t>就能自动整理成微软的</a:t>
            </a:r>
            <a:r>
              <a:rPr lang="en-US" altLang="zh-CN">
                <a:latin typeface="华文仿宋" pitchFamily="2" charset="-122"/>
                <a:ea typeface="华文仿宋" pitchFamily="2" charset="-122"/>
              </a:rPr>
              <a:t>cpp</a:t>
            </a:r>
            <a:r>
              <a:rPr lang="zh-CN" altLang="en-US">
                <a:latin typeface="华文仿宋" pitchFamily="2" charset="-122"/>
                <a:ea typeface="华文仿宋" pitchFamily="2" charset="-122"/>
              </a:rPr>
              <a:t>文件格式</a:t>
            </a:r>
            <a:endParaRPr kumimoji="1" lang="zh-CN" altLang="en-US">
              <a:latin typeface="华文仿宋" pitchFamily="2" charset="-122"/>
              <a:ea typeface="华文仿宋"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AA91B744-EF9E-4A24-8275-5981C6CBA00C}"/>
              </a:ext>
            </a:extLst>
          </p:cNvPr>
          <p:cNvSpPr>
            <a:spLocks noGrp="1" noChangeArrowheads="1"/>
          </p:cNvSpPr>
          <p:nvPr>
            <p:ph type="title"/>
          </p:nvPr>
        </p:nvSpPr>
        <p:spPr/>
        <p:txBody>
          <a:bodyPr/>
          <a:lstStyle/>
          <a:p>
            <a:pPr>
              <a:defRPr/>
            </a:pPr>
            <a:r>
              <a:rPr lang="zh-CN" altLang="en-US"/>
              <a:t>命名规则</a:t>
            </a:r>
          </a:p>
        </p:txBody>
      </p:sp>
      <p:sp>
        <p:nvSpPr>
          <p:cNvPr id="592899" name="Rectangle 3">
            <a:extLst>
              <a:ext uri="{FF2B5EF4-FFF2-40B4-BE49-F238E27FC236}">
                <a16:creationId xmlns:a16="http://schemas.microsoft.com/office/drawing/2014/main" id="{51780D7B-23D4-4951-A785-8EED38F46FF9}"/>
              </a:ext>
            </a:extLst>
          </p:cNvPr>
          <p:cNvSpPr>
            <a:spLocks noGrp="1" noChangeArrowheads="1"/>
          </p:cNvSpPr>
          <p:nvPr>
            <p:ph type="body" idx="1"/>
          </p:nvPr>
        </p:nvSpPr>
        <p:spPr>
          <a:xfrm>
            <a:off x="1919289" y="1341439"/>
            <a:ext cx="8351837" cy="5183187"/>
          </a:xfrm>
        </p:spPr>
        <p:txBody>
          <a:bodyPr/>
          <a:lstStyle/>
          <a:p>
            <a:pPr>
              <a:spcAft>
                <a:spcPts val="300"/>
              </a:spcAft>
              <a:defRPr/>
            </a:pPr>
            <a:r>
              <a:rPr lang="zh-CN" altLang="en-US" dirty="0">
                <a:latin typeface="华文仿宋" pitchFamily="2" charset="-122"/>
                <a:ea typeface="华文仿宋" pitchFamily="2" charset="-122"/>
              </a:rPr>
              <a:t>在</a:t>
            </a:r>
            <a:r>
              <a:rPr lang="en-US" altLang="zh-CN" dirty="0">
                <a:latin typeface="华文仿宋" pitchFamily="2" charset="-122"/>
                <a:ea typeface="华文仿宋" pitchFamily="2" charset="-122"/>
              </a:rPr>
              <a:t>Linux/Unix</a:t>
            </a:r>
            <a:r>
              <a:rPr lang="zh-CN" altLang="en-US" dirty="0">
                <a:latin typeface="华文仿宋" pitchFamily="2" charset="-122"/>
                <a:ea typeface="华文仿宋" pitchFamily="2" charset="-122"/>
              </a:rPr>
              <a:t>平台</a:t>
            </a:r>
          </a:p>
          <a:p>
            <a:pPr lvl="1">
              <a:spcAft>
                <a:spcPts val="300"/>
              </a:spcAft>
              <a:defRPr/>
            </a:pPr>
            <a:r>
              <a:rPr lang="zh-CN" altLang="en-US" dirty="0"/>
              <a:t>习惯用</a:t>
            </a:r>
            <a:r>
              <a:rPr lang="fr-FR" altLang="zh-CN" dirty="0">
                <a:solidFill>
                  <a:schemeClr val="tx1"/>
                </a:solidFill>
                <a:latin typeface="Courier New" pitchFamily="49" charset="0"/>
                <a:ea typeface="宋体" pitchFamily="2" charset="-122"/>
              </a:rPr>
              <a:t>function_name</a:t>
            </a:r>
            <a:r>
              <a:rPr lang="en-US" altLang="zh-CN" dirty="0">
                <a:solidFill>
                  <a:schemeClr val="tx1"/>
                </a:solidFill>
                <a:ea typeface="宋体" pitchFamily="2" charset="-122"/>
              </a:rPr>
              <a:t> </a:t>
            </a:r>
          </a:p>
          <a:p>
            <a:pPr>
              <a:spcAft>
                <a:spcPts val="300"/>
              </a:spcAft>
              <a:defRPr/>
            </a:pPr>
            <a:r>
              <a:rPr lang="zh-CN" altLang="en-US" dirty="0">
                <a:latin typeface="华文仿宋" pitchFamily="2" charset="-122"/>
                <a:ea typeface="华文仿宋" pitchFamily="2" charset="-122"/>
              </a:rPr>
              <a:t>本书采用</a:t>
            </a:r>
            <a:r>
              <a:rPr lang="en-US" altLang="zh-CN" dirty="0">
                <a:latin typeface="华文仿宋" pitchFamily="2" charset="-122"/>
                <a:ea typeface="华文仿宋" pitchFamily="2" charset="-122"/>
              </a:rPr>
              <a:t>Windows</a:t>
            </a:r>
            <a:r>
              <a:rPr lang="zh-CN" altLang="en-US" dirty="0">
                <a:latin typeface="华文仿宋" pitchFamily="2" charset="-122"/>
                <a:ea typeface="华文仿宋" pitchFamily="2" charset="-122"/>
              </a:rPr>
              <a:t>风格函数名命名</a:t>
            </a:r>
          </a:p>
          <a:p>
            <a:pPr lvl="1">
              <a:spcAft>
                <a:spcPts val="300"/>
              </a:spcAft>
              <a:defRPr/>
            </a:pPr>
            <a:r>
              <a:rPr lang="zh-CN" altLang="en-US" dirty="0"/>
              <a:t>用大写字母开头、大小写混排的单词组合而成</a:t>
            </a:r>
            <a:r>
              <a:rPr lang="zh-CN" altLang="en-US" dirty="0">
                <a:ea typeface="宋体" pitchFamily="2" charset="-122"/>
              </a:rPr>
              <a:t> </a:t>
            </a:r>
          </a:p>
          <a:p>
            <a:pPr lvl="1">
              <a:spcAft>
                <a:spcPts val="300"/>
              </a:spcAft>
              <a:defRPr/>
            </a:pPr>
            <a:r>
              <a:rPr lang="fr-FR" altLang="zh-CN" dirty="0">
                <a:solidFill>
                  <a:schemeClr val="tx1"/>
                </a:solidFill>
                <a:latin typeface="Courier New" pitchFamily="49" charset="0"/>
                <a:ea typeface="宋体" pitchFamily="2" charset="-122"/>
              </a:rPr>
              <a:t>FunctionName</a:t>
            </a:r>
            <a:r>
              <a:rPr lang="en-US" altLang="zh-CN" dirty="0">
                <a:solidFill>
                  <a:schemeClr val="tx1"/>
                </a:solidFill>
                <a:latin typeface="Courier New" pitchFamily="49" charset="0"/>
                <a:ea typeface="宋体" pitchFamily="2" charset="-122"/>
              </a:rPr>
              <a:t> </a:t>
            </a:r>
            <a:endParaRPr lang="zh-CN" altLang="en-US" dirty="0">
              <a:solidFill>
                <a:schemeClr val="tx1"/>
              </a:solidFill>
              <a:latin typeface="Courier New" pitchFamily="49" charset="0"/>
              <a:ea typeface="宋体" pitchFamily="2" charset="-122"/>
            </a:endParaRPr>
          </a:p>
          <a:p>
            <a:pPr>
              <a:spcAft>
                <a:spcPts val="300"/>
              </a:spcAft>
              <a:defRPr/>
            </a:pPr>
            <a:r>
              <a:rPr lang="zh-CN" altLang="en-US" dirty="0">
                <a:latin typeface="华文仿宋" pitchFamily="2" charset="-122"/>
                <a:ea typeface="华文仿宋" pitchFamily="2" charset="-122"/>
              </a:rPr>
              <a:t>变量名形式</a:t>
            </a:r>
          </a:p>
          <a:p>
            <a:pPr lvl="1">
              <a:spcAft>
                <a:spcPts val="300"/>
              </a:spcAft>
              <a:defRPr/>
            </a:pPr>
            <a:r>
              <a:rPr lang="zh-CN" altLang="en-US" dirty="0"/>
              <a:t>“</a:t>
            </a:r>
            <a:r>
              <a:rPr lang="zh-CN" altLang="en-US" dirty="0">
                <a:solidFill>
                  <a:schemeClr val="tx1"/>
                </a:solidFill>
                <a:latin typeface="楷体_GB2312" pitchFamily="49" charset="-122"/>
              </a:rPr>
              <a:t>名词</a:t>
            </a:r>
            <a:r>
              <a:rPr lang="zh-CN" altLang="en-US" dirty="0"/>
              <a:t>”</a:t>
            </a:r>
            <a:r>
              <a:rPr lang="zh-CN" altLang="en-US" dirty="0">
                <a:latin typeface="楷体_GB2312" pitchFamily="49" charset="-122"/>
              </a:rPr>
              <a:t>或者</a:t>
            </a:r>
            <a:r>
              <a:rPr lang="zh-CN" altLang="en-US" dirty="0"/>
              <a:t>“</a:t>
            </a:r>
            <a:r>
              <a:rPr lang="zh-CN" altLang="en-US" dirty="0">
                <a:solidFill>
                  <a:schemeClr val="tx1"/>
                </a:solidFill>
                <a:latin typeface="楷体_GB2312" pitchFamily="49" charset="-122"/>
              </a:rPr>
              <a:t>形容词</a:t>
            </a:r>
            <a:r>
              <a:rPr lang="en-US" altLang="zh-CN" dirty="0">
                <a:solidFill>
                  <a:schemeClr val="tx1"/>
                </a:solidFill>
                <a:latin typeface="楷体_GB2312" pitchFamily="49" charset="-122"/>
              </a:rPr>
              <a:t>+</a:t>
            </a:r>
            <a:r>
              <a:rPr lang="zh-CN" altLang="en-US" dirty="0">
                <a:solidFill>
                  <a:schemeClr val="tx1"/>
                </a:solidFill>
                <a:latin typeface="楷体_GB2312" pitchFamily="49" charset="-122"/>
              </a:rPr>
              <a:t>名词</a:t>
            </a:r>
            <a:r>
              <a:rPr lang="zh-CN" altLang="en-US" dirty="0"/>
              <a:t>”</a:t>
            </a:r>
            <a:endParaRPr lang="zh-CN" altLang="en-US" dirty="0">
              <a:latin typeface="楷体_GB2312" pitchFamily="49" charset="-122"/>
            </a:endParaRPr>
          </a:p>
          <a:p>
            <a:pPr lvl="1">
              <a:spcAft>
                <a:spcPts val="300"/>
              </a:spcAft>
              <a:defRPr/>
            </a:pPr>
            <a:r>
              <a:rPr lang="zh-CN" altLang="en-US" dirty="0">
                <a:latin typeface="楷体_GB2312" pitchFamily="49" charset="-122"/>
              </a:rPr>
              <a:t>如</a:t>
            </a:r>
            <a:r>
              <a:rPr lang="en-US" altLang="zh-CN" dirty="0" err="1">
                <a:solidFill>
                  <a:schemeClr val="tx1"/>
                </a:solidFill>
                <a:latin typeface="Courier New" pitchFamily="49" charset="0"/>
                <a:ea typeface="宋体" pitchFamily="2" charset="-122"/>
              </a:rPr>
              <a:t>oldValue</a:t>
            </a:r>
            <a:r>
              <a:rPr lang="zh-CN" altLang="en-US" dirty="0">
                <a:latin typeface="Courier New" pitchFamily="49" charset="0"/>
              </a:rPr>
              <a:t>与</a:t>
            </a:r>
            <a:r>
              <a:rPr lang="en-US" altLang="zh-CN" dirty="0" err="1">
                <a:solidFill>
                  <a:schemeClr val="tx1"/>
                </a:solidFill>
                <a:latin typeface="Courier New" pitchFamily="49" charset="0"/>
                <a:ea typeface="宋体" pitchFamily="2" charset="-122"/>
              </a:rPr>
              <a:t>newValue</a:t>
            </a:r>
            <a:r>
              <a:rPr lang="zh-CN" altLang="en-US" dirty="0">
                <a:ea typeface="宋体" pitchFamily="2" charset="-122"/>
              </a:rPr>
              <a:t>等</a:t>
            </a:r>
          </a:p>
          <a:p>
            <a:pPr>
              <a:spcAft>
                <a:spcPts val="300"/>
              </a:spcAft>
              <a:defRPr/>
            </a:pPr>
            <a:r>
              <a:rPr lang="zh-CN" altLang="en-US" dirty="0">
                <a:latin typeface="华文仿宋" pitchFamily="2" charset="-122"/>
                <a:ea typeface="华文仿宋" pitchFamily="2" charset="-122"/>
              </a:rPr>
              <a:t>函数名形式</a:t>
            </a:r>
          </a:p>
          <a:p>
            <a:pPr lvl="1">
              <a:spcAft>
                <a:spcPts val="300"/>
              </a:spcAft>
              <a:defRPr/>
            </a:pPr>
            <a:r>
              <a:rPr lang="zh-CN" altLang="en-US" dirty="0"/>
              <a:t>“</a:t>
            </a:r>
            <a:r>
              <a:rPr lang="zh-CN" altLang="en-US" dirty="0">
                <a:solidFill>
                  <a:schemeClr val="tx1"/>
                </a:solidFill>
                <a:latin typeface="楷体_GB2312" pitchFamily="49" charset="-122"/>
              </a:rPr>
              <a:t>动词</a:t>
            </a:r>
            <a:r>
              <a:rPr lang="zh-CN" altLang="en-US" dirty="0"/>
              <a:t>”</a:t>
            </a:r>
            <a:r>
              <a:rPr lang="zh-CN" altLang="en-US" dirty="0">
                <a:latin typeface="楷体_GB2312" pitchFamily="49" charset="-122"/>
              </a:rPr>
              <a:t>或者</a:t>
            </a:r>
            <a:r>
              <a:rPr lang="zh-CN" altLang="en-US" dirty="0"/>
              <a:t>“</a:t>
            </a:r>
            <a:r>
              <a:rPr lang="zh-CN" altLang="en-US" dirty="0">
                <a:solidFill>
                  <a:schemeClr val="tx1"/>
                </a:solidFill>
                <a:latin typeface="楷体_GB2312" pitchFamily="49" charset="-122"/>
              </a:rPr>
              <a:t>动词</a:t>
            </a:r>
            <a:r>
              <a:rPr lang="en-US" altLang="zh-CN" dirty="0">
                <a:solidFill>
                  <a:schemeClr val="tx1"/>
                </a:solidFill>
                <a:latin typeface="楷体_GB2312" pitchFamily="49" charset="-122"/>
              </a:rPr>
              <a:t>+</a:t>
            </a:r>
            <a:r>
              <a:rPr lang="zh-CN" altLang="en-US" dirty="0">
                <a:solidFill>
                  <a:schemeClr val="tx1"/>
                </a:solidFill>
                <a:latin typeface="楷体_GB2312" pitchFamily="49" charset="-122"/>
              </a:rPr>
              <a:t>名词</a:t>
            </a:r>
            <a:r>
              <a:rPr lang="zh-CN" altLang="en-US" dirty="0"/>
              <a:t>”</a:t>
            </a:r>
            <a:r>
              <a:rPr lang="zh-CN" altLang="en-US" dirty="0">
                <a:latin typeface="楷体_GB2312" pitchFamily="49" charset="-122"/>
              </a:rPr>
              <a:t>（动宾词组）</a:t>
            </a:r>
          </a:p>
          <a:p>
            <a:pPr lvl="1">
              <a:spcAft>
                <a:spcPts val="300"/>
              </a:spcAft>
              <a:defRPr/>
            </a:pPr>
            <a:r>
              <a:rPr lang="zh-CN" altLang="en-US" dirty="0">
                <a:latin typeface="楷体_GB2312" pitchFamily="49" charset="-122"/>
              </a:rPr>
              <a:t>如</a:t>
            </a:r>
            <a:r>
              <a:rPr lang="en-US" altLang="zh-CN" dirty="0" err="1">
                <a:solidFill>
                  <a:schemeClr val="tx1"/>
                </a:solidFill>
                <a:latin typeface="Courier New" pitchFamily="49" charset="0"/>
                <a:ea typeface="宋体" pitchFamily="2" charset="-122"/>
              </a:rPr>
              <a:t>GetMax</a:t>
            </a:r>
            <a:r>
              <a:rPr lang="en-US" altLang="zh-CN" dirty="0">
                <a:solidFill>
                  <a:schemeClr val="tx1"/>
                </a:solidFill>
                <a:latin typeface="Courier New" pitchFamily="49" charset="0"/>
                <a:ea typeface="宋体" pitchFamily="2" charset="-122"/>
              </a:rPr>
              <a:t>()</a:t>
            </a:r>
            <a:r>
              <a:rPr lang="zh-CN" altLang="en-US" dirty="0">
                <a:latin typeface="Courier New" pitchFamily="49" charset="0"/>
              </a:rPr>
              <a:t>等</a:t>
            </a:r>
            <a:r>
              <a:rPr lang="zh-CN" altLang="en-US" dirty="0">
                <a:latin typeface="Courier New" pitchFamily="49" charset="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animEffect transition="in" filter="wipe(left)">
                                      <p:cBhvr>
                                        <p:cTn id="7" dur="500"/>
                                        <p:tgtEl>
                                          <p:spTgt spid="5928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92899">
                                            <p:txEl>
                                              <p:pRg st="1" end="1"/>
                                            </p:txEl>
                                          </p:spTgt>
                                        </p:tgtEl>
                                        <p:attrNameLst>
                                          <p:attrName>style.visibility</p:attrName>
                                        </p:attrNameLst>
                                      </p:cBhvr>
                                      <p:to>
                                        <p:strVal val="visible"/>
                                      </p:to>
                                    </p:set>
                                    <p:animEffect transition="in" filter="wipe(left)">
                                      <p:cBhvr>
                                        <p:cTn id="10" dur="500"/>
                                        <p:tgtEl>
                                          <p:spTgt spid="5928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animEffect transition="in" filter="wipe(left)">
                                      <p:cBhvr>
                                        <p:cTn id="15" dur="500"/>
                                        <p:tgtEl>
                                          <p:spTgt spid="5928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92899">
                                            <p:txEl>
                                              <p:pRg st="3" end="3"/>
                                            </p:txEl>
                                          </p:spTgt>
                                        </p:tgtEl>
                                        <p:attrNameLst>
                                          <p:attrName>style.visibility</p:attrName>
                                        </p:attrNameLst>
                                      </p:cBhvr>
                                      <p:to>
                                        <p:strVal val="visible"/>
                                      </p:to>
                                    </p:set>
                                    <p:animEffect transition="in" filter="wipe(left)">
                                      <p:cBhvr>
                                        <p:cTn id="18" dur="500"/>
                                        <p:tgtEl>
                                          <p:spTgt spid="5928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92899">
                                            <p:txEl>
                                              <p:pRg st="4" end="4"/>
                                            </p:txEl>
                                          </p:spTgt>
                                        </p:tgtEl>
                                        <p:attrNameLst>
                                          <p:attrName>style.visibility</p:attrName>
                                        </p:attrNameLst>
                                      </p:cBhvr>
                                      <p:to>
                                        <p:strVal val="visible"/>
                                      </p:to>
                                    </p:set>
                                    <p:animEffect transition="in" filter="wipe(left)">
                                      <p:cBhvr>
                                        <p:cTn id="21" dur="500"/>
                                        <p:tgtEl>
                                          <p:spTgt spid="59289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92899">
                                            <p:txEl>
                                              <p:pRg st="5" end="5"/>
                                            </p:txEl>
                                          </p:spTgt>
                                        </p:tgtEl>
                                        <p:attrNameLst>
                                          <p:attrName>style.visibility</p:attrName>
                                        </p:attrNameLst>
                                      </p:cBhvr>
                                      <p:to>
                                        <p:strVal val="visible"/>
                                      </p:to>
                                    </p:set>
                                    <p:animEffect transition="in" filter="wipe(left)">
                                      <p:cBhvr>
                                        <p:cTn id="26" dur="500"/>
                                        <p:tgtEl>
                                          <p:spTgt spid="59289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92899">
                                            <p:txEl>
                                              <p:pRg st="6" end="6"/>
                                            </p:txEl>
                                          </p:spTgt>
                                        </p:tgtEl>
                                        <p:attrNameLst>
                                          <p:attrName>style.visibility</p:attrName>
                                        </p:attrNameLst>
                                      </p:cBhvr>
                                      <p:to>
                                        <p:strVal val="visible"/>
                                      </p:to>
                                    </p:set>
                                    <p:animEffect transition="in" filter="wipe(left)">
                                      <p:cBhvr>
                                        <p:cTn id="29" dur="500"/>
                                        <p:tgtEl>
                                          <p:spTgt spid="59289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92899">
                                            <p:txEl>
                                              <p:pRg st="7" end="7"/>
                                            </p:txEl>
                                          </p:spTgt>
                                        </p:tgtEl>
                                        <p:attrNameLst>
                                          <p:attrName>style.visibility</p:attrName>
                                        </p:attrNameLst>
                                      </p:cBhvr>
                                      <p:to>
                                        <p:strVal val="visible"/>
                                      </p:to>
                                    </p:set>
                                    <p:animEffect transition="in" filter="wipe(left)">
                                      <p:cBhvr>
                                        <p:cTn id="32" dur="500"/>
                                        <p:tgtEl>
                                          <p:spTgt spid="59289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2899">
                                            <p:txEl>
                                              <p:pRg st="8" end="8"/>
                                            </p:txEl>
                                          </p:spTgt>
                                        </p:tgtEl>
                                        <p:attrNameLst>
                                          <p:attrName>style.visibility</p:attrName>
                                        </p:attrNameLst>
                                      </p:cBhvr>
                                      <p:to>
                                        <p:strVal val="visible"/>
                                      </p:to>
                                    </p:set>
                                    <p:animEffect transition="in" filter="wipe(left)">
                                      <p:cBhvr>
                                        <p:cTn id="37" dur="500"/>
                                        <p:tgtEl>
                                          <p:spTgt spid="59289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92899">
                                            <p:txEl>
                                              <p:pRg st="9" end="9"/>
                                            </p:txEl>
                                          </p:spTgt>
                                        </p:tgtEl>
                                        <p:attrNameLst>
                                          <p:attrName>style.visibility</p:attrName>
                                        </p:attrNameLst>
                                      </p:cBhvr>
                                      <p:to>
                                        <p:strVal val="visible"/>
                                      </p:to>
                                    </p:set>
                                    <p:animEffect transition="in" filter="wipe(left)">
                                      <p:cBhvr>
                                        <p:cTn id="40" dur="500"/>
                                        <p:tgtEl>
                                          <p:spTgt spid="59289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92899">
                                            <p:txEl>
                                              <p:pRg st="10" end="10"/>
                                            </p:txEl>
                                          </p:spTgt>
                                        </p:tgtEl>
                                        <p:attrNameLst>
                                          <p:attrName>style.visibility</p:attrName>
                                        </p:attrNameLst>
                                      </p:cBhvr>
                                      <p:to>
                                        <p:strVal val="visible"/>
                                      </p:to>
                                    </p:set>
                                    <p:animEffect transition="in" filter="wipe(left)">
                                      <p:cBhvr>
                                        <p:cTn id="43" dur="500"/>
                                        <p:tgtEl>
                                          <p:spTgt spid="5928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9330" name="Picture 8">
            <a:extLst>
              <a:ext uri="{FF2B5EF4-FFF2-40B4-BE49-F238E27FC236}">
                <a16:creationId xmlns:a16="http://schemas.microsoft.com/office/drawing/2014/main" id="{19BE7810-AB2B-483E-9A8E-CD1ADDB77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563" y="3603625"/>
            <a:ext cx="319405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22" name="Rectangle 2">
            <a:extLst>
              <a:ext uri="{FF2B5EF4-FFF2-40B4-BE49-F238E27FC236}">
                <a16:creationId xmlns:a16="http://schemas.microsoft.com/office/drawing/2014/main" id="{FB89DE81-06F7-4B85-B302-4F769D4FBE3C}"/>
              </a:ext>
            </a:extLst>
          </p:cNvPr>
          <p:cNvSpPr>
            <a:spLocks noGrp="1" noChangeArrowheads="1"/>
          </p:cNvSpPr>
          <p:nvPr>
            <p:ph type="title"/>
          </p:nvPr>
        </p:nvSpPr>
        <p:spPr/>
        <p:txBody>
          <a:bodyPr/>
          <a:lstStyle/>
          <a:p>
            <a:pPr>
              <a:defRPr/>
            </a:pPr>
            <a:r>
              <a:rPr lang="zh-CN" altLang="en-US"/>
              <a:t>对函数接口进行注释说明 </a:t>
            </a:r>
          </a:p>
        </p:txBody>
      </p:sp>
      <p:sp>
        <p:nvSpPr>
          <p:cNvPr id="593923" name="Rectangle 3">
            <a:extLst>
              <a:ext uri="{FF2B5EF4-FFF2-40B4-BE49-F238E27FC236}">
                <a16:creationId xmlns:a16="http://schemas.microsoft.com/office/drawing/2014/main" id="{7A076759-F607-4F74-B181-A215129F4D52}"/>
              </a:ext>
            </a:extLst>
          </p:cNvPr>
          <p:cNvSpPr>
            <a:spLocks noGrp="1" noChangeArrowheads="1"/>
          </p:cNvSpPr>
          <p:nvPr>
            <p:ph type="body" idx="1"/>
          </p:nvPr>
        </p:nvSpPr>
        <p:spPr>
          <a:xfrm>
            <a:off x="1924051" y="1755776"/>
            <a:ext cx="5611813" cy="3673475"/>
          </a:xfrm>
        </p:spPr>
        <p:txBody>
          <a:bodyPr/>
          <a:lstStyle/>
          <a:p>
            <a:pPr>
              <a:lnSpc>
                <a:spcPct val="75000"/>
              </a:lnSpc>
              <a:buFont typeface="Monotype Sorts" charset="2"/>
              <a:buNone/>
              <a:defRPr/>
            </a:pPr>
            <a:r>
              <a:rPr lang="fr-FR" altLang="zh-CN" sz="2400" dirty="0">
                <a:latin typeface="Courier New" pitchFamily="49" charset="0"/>
              </a:rPr>
              <a:t>/* </a:t>
            </a:r>
            <a:r>
              <a:rPr lang="zh-CN" altLang="fr-FR" sz="2400" dirty="0">
                <a:latin typeface="Courier New" pitchFamily="49" charset="0"/>
              </a:rPr>
              <a:t>函数功能：	实现</a:t>
            </a:r>
            <a:r>
              <a:rPr lang="fr-FR" altLang="zh-CN" sz="2400" dirty="0">
                <a:latin typeface="Courier New" pitchFamily="49" charset="0"/>
              </a:rPr>
              <a:t>××××</a:t>
            </a:r>
            <a:r>
              <a:rPr lang="zh-CN" altLang="fr-FR" sz="2400" dirty="0">
                <a:latin typeface="Courier New" pitchFamily="49" charset="0"/>
              </a:rPr>
              <a:t>功能</a:t>
            </a:r>
          </a:p>
          <a:p>
            <a:pPr>
              <a:lnSpc>
                <a:spcPct val="75000"/>
              </a:lnSpc>
              <a:buFont typeface="Monotype Sorts" charset="2"/>
              <a:buNone/>
              <a:defRPr/>
            </a:pPr>
            <a:r>
              <a:rPr lang="zh-CN" altLang="fr-FR" sz="2400" dirty="0">
                <a:latin typeface="Courier New" pitchFamily="49" charset="0"/>
              </a:rPr>
              <a:t>   函数参数：	参数</a:t>
            </a:r>
            <a:r>
              <a:rPr lang="fr-FR" altLang="zh-CN" sz="2400" dirty="0">
                <a:latin typeface="Courier New" pitchFamily="49" charset="0"/>
              </a:rPr>
              <a:t>1</a:t>
            </a:r>
            <a:r>
              <a:rPr lang="zh-CN" altLang="fr-FR" sz="2400" dirty="0">
                <a:latin typeface="Courier New" pitchFamily="49" charset="0"/>
              </a:rPr>
              <a:t>，表示</a:t>
            </a:r>
            <a:r>
              <a:rPr lang="fr-FR" altLang="zh-CN" sz="2400" dirty="0">
                <a:latin typeface="Courier New" pitchFamily="49" charset="0"/>
              </a:rPr>
              <a:t>××</a:t>
            </a:r>
          </a:p>
          <a:p>
            <a:pPr>
              <a:lnSpc>
                <a:spcPct val="75000"/>
              </a:lnSpc>
              <a:buFont typeface="Monotype Sorts" charset="2"/>
              <a:buNone/>
              <a:defRPr/>
            </a:pPr>
            <a:r>
              <a:rPr lang="zh-CN" altLang="fr-FR" sz="2400" dirty="0">
                <a:latin typeface="Courier New" pitchFamily="49" charset="0"/>
              </a:rPr>
              <a:t>        		参数</a:t>
            </a:r>
            <a:r>
              <a:rPr lang="fr-FR" altLang="zh-CN" sz="2400" dirty="0">
                <a:latin typeface="Courier New" pitchFamily="49" charset="0"/>
              </a:rPr>
              <a:t>2</a:t>
            </a:r>
            <a:r>
              <a:rPr lang="zh-CN" altLang="fr-FR" sz="2400" dirty="0">
                <a:latin typeface="Courier New" pitchFamily="49" charset="0"/>
              </a:rPr>
              <a:t>，表示</a:t>
            </a:r>
            <a:r>
              <a:rPr lang="fr-FR" altLang="zh-CN" sz="2400" dirty="0">
                <a:latin typeface="Courier New" pitchFamily="49" charset="0"/>
              </a:rPr>
              <a:t>××</a:t>
            </a:r>
          </a:p>
          <a:p>
            <a:pPr>
              <a:lnSpc>
                <a:spcPct val="75000"/>
              </a:lnSpc>
              <a:buFont typeface="Monotype Sorts" charset="2"/>
              <a:buNone/>
              <a:defRPr/>
            </a:pPr>
            <a:r>
              <a:rPr lang="fr-FR" altLang="zh-CN" sz="2400" dirty="0">
                <a:latin typeface="Courier New" pitchFamily="49" charset="0"/>
              </a:rPr>
              <a:t>   </a:t>
            </a:r>
            <a:r>
              <a:rPr lang="zh-CN" altLang="fr-FR" sz="2400" dirty="0">
                <a:latin typeface="Courier New" pitchFamily="49" charset="0"/>
              </a:rPr>
              <a:t>函数返回值：  </a:t>
            </a:r>
            <a:r>
              <a:rPr lang="fr-FR" altLang="zh-CN" sz="2400" dirty="0">
                <a:latin typeface="Courier New" pitchFamily="49" charset="0"/>
              </a:rPr>
              <a:t>×××××</a:t>
            </a:r>
          </a:p>
          <a:p>
            <a:pPr>
              <a:lnSpc>
                <a:spcPct val="75000"/>
              </a:lnSpc>
              <a:buFont typeface="Monotype Sorts" charset="2"/>
              <a:buNone/>
              <a:defRPr/>
            </a:pPr>
            <a:r>
              <a:rPr lang="zh-CN" altLang="fr-FR" sz="2400" dirty="0">
                <a:latin typeface="Courier New" pitchFamily="49" charset="0"/>
              </a:rPr>
              <a:t>*</a:t>
            </a:r>
            <a:r>
              <a:rPr lang="fr-FR" altLang="zh-CN" sz="2400" dirty="0">
                <a:latin typeface="Courier New" pitchFamily="49" charset="0"/>
              </a:rPr>
              <a:t>/</a:t>
            </a:r>
          </a:p>
          <a:p>
            <a:pPr>
              <a:lnSpc>
                <a:spcPct val="75000"/>
              </a:lnSpc>
              <a:spcAft>
                <a:spcPts val="600"/>
              </a:spcAft>
              <a:buNone/>
              <a:defRPr/>
            </a:pPr>
            <a:r>
              <a:rPr lang="zh-CN" altLang="en-US" dirty="0">
                <a:solidFill>
                  <a:schemeClr val="accent2"/>
                </a:solidFill>
                <a:latin typeface="华文仿宋" pitchFamily="2" charset="-122"/>
                <a:ea typeface="华文仿宋" pitchFamily="2" charset="-122"/>
              </a:rPr>
              <a:t>返回值类型</a:t>
            </a:r>
            <a:r>
              <a:rPr lang="zh-CN" altLang="en-US" dirty="0">
                <a:solidFill>
                  <a:srgbClr val="000000"/>
                </a:solidFill>
                <a:latin typeface="华文仿宋" pitchFamily="2" charset="-122"/>
                <a:ea typeface="华文仿宋" pitchFamily="2" charset="-122"/>
              </a:rPr>
              <a:t> 函数名</a:t>
            </a:r>
            <a:r>
              <a:rPr lang="en-US" altLang="zh-CN" dirty="0">
                <a:solidFill>
                  <a:srgbClr val="000000"/>
                </a:solidFill>
                <a:latin typeface="华文仿宋" pitchFamily="2" charset="-122"/>
                <a:ea typeface="华文仿宋" pitchFamily="2" charset="-122"/>
              </a:rPr>
              <a:t>(</a:t>
            </a:r>
            <a:r>
              <a:rPr lang="zh-CN" altLang="en-US" dirty="0">
                <a:solidFill>
                  <a:srgbClr val="000000"/>
                </a:solidFill>
                <a:latin typeface="华文仿宋" pitchFamily="2" charset="-122"/>
                <a:ea typeface="华文仿宋" pitchFamily="2" charset="-122"/>
              </a:rPr>
              <a:t>形参表</a:t>
            </a:r>
            <a:r>
              <a:rPr lang="en-US" altLang="zh-CN" dirty="0">
                <a:solidFill>
                  <a:srgbClr val="000000"/>
                </a:solidFill>
                <a:latin typeface="华文仿宋" pitchFamily="2" charset="-122"/>
                <a:ea typeface="华文仿宋" pitchFamily="2" charset="-122"/>
              </a:rPr>
              <a:t>)</a:t>
            </a:r>
          </a:p>
          <a:p>
            <a:pPr>
              <a:lnSpc>
                <a:spcPct val="75000"/>
              </a:lnSpc>
              <a:spcAft>
                <a:spcPts val="600"/>
              </a:spcAft>
              <a:buNone/>
              <a:defRPr/>
            </a:pPr>
            <a:r>
              <a:rPr lang="en-US" altLang="zh-CN" dirty="0">
                <a:solidFill>
                  <a:srgbClr val="000000"/>
                </a:solidFill>
                <a:latin typeface="华文仿宋" pitchFamily="2" charset="-122"/>
                <a:ea typeface="华文仿宋" pitchFamily="2" charset="-122"/>
              </a:rPr>
              <a:t>{</a:t>
            </a:r>
            <a:br>
              <a:rPr lang="en-US" altLang="zh-CN" dirty="0">
                <a:solidFill>
                  <a:srgbClr val="000000"/>
                </a:solidFill>
                <a:latin typeface="华文仿宋" pitchFamily="2" charset="-122"/>
                <a:ea typeface="华文仿宋" pitchFamily="2" charset="-122"/>
              </a:rPr>
            </a:br>
            <a:r>
              <a:rPr lang="en-US" altLang="zh-CN" dirty="0">
                <a:solidFill>
                  <a:srgbClr val="000000"/>
                </a:solidFill>
                <a:latin typeface="华文仿宋" pitchFamily="2" charset="-122"/>
                <a:ea typeface="华文仿宋" pitchFamily="2" charset="-122"/>
              </a:rPr>
              <a:t>	…</a:t>
            </a:r>
            <a:br>
              <a:rPr lang="zh-CN" altLang="en-US" dirty="0">
                <a:solidFill>
                  <a:srgbClr val="000000"/>
                </a:solidFill>
                <a:latin typeface="华文仿宋" pitchFamily="2" charset="-122"/>
                <a:ea typeface="华文仿宋" pitchFamily="2" charset="-122"/>
              </a:rPr>
            </a:br>
            <a:r>
              <a:rPr lang="zh-CN" altLang="en-US" dirty="0">
                <a:solidFill>
                  <a:srgbClr val="000000"/>
                </a:solidFill>
                <a:latin typeface="华文仿宋" pitchFamily="2" charset="-122"/>
                <a:ea typeface="华文仿宋" pitchFamily="2" charset="-122"/>
              </a:rPr>
              <a:t>	</a:t>
            </a:r>
            <a:r>
              <a:rPr lang="en-US" altLang="zh-CN" dirty="0">
                <a:solidFill>
                  <a:srgbClr val="0000FF"/>
                </a:solidFill>
                <a:latin typeface="华文仿宋" pitchFamily="2" charset="-122"/>
                <a:ea typeface="华文仿宋" pitchFamily="2" charset="-122"/>
              </a:rPr>
              <a:t>return</a:t>
            </a:r>
            <a:r>
              <a:rPr lang="en-US" altLang="zh-CN" dirty="0">
                <a:solidFill>
                  <a:srgbClr val="000000"/>
                </a:solidFill>
                <a:latin typeface="华文仿宋" pitchFamily="2" charset="-122"/>
                <a:ea typeface="华文仿宋" pitchFamily="2" charset="-122"/>
              </a:rPr>
              <a:t> </a:t>
            </a:r>
            <a:r>
              <a:rPr lang="zh-CN" altLang="en-US" dirty="0">
                <a:solidFill>
                  <a:srgbClr val="000000"/>
                </a:solidFill>
                <a:latin typeface="华文仿宋" pitchFamily="2" charset="-122"/>
                <a:ea typeface="华文仿宋" pitchFamily="2" charset="-122"/>
              </a:rPr>
              <a:t>表达式</a:t>
            </a:r>
            <a:r>
              <a:rPr lang="en-US" altLang="zh-CN" dirty="0">
                <a:solidFill>
                  <a:srgbClr val="000000"/>
                </a:solidFill>
                <a:latin typeface="华文仿宋" pitchFamily="2" charset="-122"/>
                <a:ea typeface="华文仿宋" pitchFamily="2" charset="-122"/>
              </a:rPr>
              <a:t>;</a:t>
            </a:r>
          </a:p>
          <a:p>
            <a:pPr>
              <a:lnSpc>
                <a:spcPct val="75000"/>
              </a:lnSpc>
              <a:spcAft>
                <a:spcPts val="600"/>
              </a:spcAft>
              <a:buNone/>
              <a:defRPr/>
            </a:pPr>
            <a:r>
              <a:rPr lang="en-US" altLang="zh-CN" dirty="0">
                <a:solidFill>
                  <a:srgbClr val="000000"/>
                </a:solidFill>
                <a:latin typeface="华文仿宋" pitchFamily="2" charset="-122"/>
                <a:ea typeface="华文仿宋" pitchFamily="2" charset="-122"/>
              </a:rPr>
              <a:t>}</a:t>
            </a:r>
          </a:p>
        </p:txBody>
      </p:sp>
      <p:sp>
        <p:nvSpPr>
          <p:cNvPr id="593925" name="Rectangle 5">
            <a:extLst>
              <a:ext uri="{FF2B5EF4-FFF2-40B4-BE49-F238E27FC236}">
                <a16:creationId xmlns:a16="http://schemas.microsoft.com/office/drawing/2014/main" id="{7EDB28EB-BF03-4E06-87C1-786096D8B62A}"/>
              </a:ext>
            </a:extLst>
          </p:cNvPr>
          <p:cNvSpPr>
            <a:spLocks noChangeArrowheads="1"/>
          </p:cNvSpPr>
          <p:nvPr/>
        </p:nvSpPr>
        <p:spPr bwMode="auto">
          <a:xfrm>
            <a:off x="1990725" y="1700214"/>
            <a:ext cx="5257800" cy="1728787"/>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593926" name="Rectangle 6">
            <a:extLst>
              <a:ext uri="{FF2B5EF4-FFF2-40B4-BE49-F238E27FC236}">
                <a16:creationId xmlns:a16="http://schemas.microsoft.com/office/drawing/2014/main" id="{04507943-19D0-446E-96DC-EB43885BA279}"/>
              </a:ext>
            </a:extLst>
          </p:cNvPr>
          <p:cNvSpPr>
            <a:spLocks noChangeArrowheads="1"/>
          </p:cNvSpPr>
          <p:nvPr/>
        </p:nvSpPr>
        <p:spPr bwMode="auto">
          <a:xfrm>
            <a:off x="7308850" y="3522664"/>
            <a:ext cx="3168650" cy="936625"/>
          </a:xfrm>
          <a:prstGeom prst="rect">
            <a:avLst/>
          </a:prstGeom>
          <a:noFill/>
          <a:ln w="28575">
            <a:solidFill>
              <a:srgbClr val="FF0000"/>
            </a:solidFill>
            <a:miter lim="800000"/>
            <a:headEnd type="none" w="sm" len="sm"/>
            <a:tailEnd type="none" w="sm" len="sm"/>
          </a:ln>
          <a:effectLst/>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7" name="Rectangle 5">
            <a:extLst>
              <a:ext uri="{FF2B5EF4-FFF2-40B4-BE49-F238E27FC236}">
                <a16:creationId xmlns:a16="http://schemas.microsoft.com/office/drawing/2014/main" id="{75F80333-1A46-4019-B8D2-3F200C8C07E0}"/>
              </a:ext>
            </a:extLst>
          </p:cNvPr>
          <p:cNvSpPr>
            <a:spLocks noChangeArrowheads="1"/>
          </p:cNvSpPr>
          <p:nvPr/>
        </p:nvSpPr>
        <p:spPr bwMode="auto">
          <a:xfrm>
            <a:off x="1981200" y="3929064"/>
            <a:ext cx="5257800" cy="1728787"/>
          </a:xfrm>
          <a:prstGeom prst="rect">
            <a:avLst/>
          </a:prstGeom>
          <a:noFill/>
          <a:ln w="25400">
            <a:solidFill>
              <a:srgbClr val="00B050"/>
            </a:solidFill>
            <a:prstDash val="sysDash"/>
            <a:miter lim="800000"/>
            <a:headEnd type="none" w="sm" len="sm"/>
            <a:tailEnd type="none" w="sm" len="sm"/>
          </a:ln>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
        <p:nvSpPr>
          <p:cNvPr id="2" name="Rectangle 5">
            <a:extLst>
              <a:ext uri="{FF2B5EF4-FFF2-40B4-BE49-F238E27FC236}">
                <a16:creationId xmlns:a16="http://schemas.microsoft.com/office/drawing/2014/main" id="{282B72F4-85CC-438F-9DCB-5BDCC50BBFC8}"/>
              </a:ext>
            </a:extLst>
          </p:cNvPr>
          <p:cNvSpPr>
            <a:spLocks noChangeArrowheads="1"/>
          </p:cNvSpPr>
          <p:nvPr/>
        </p:nvSpPr>
        <p:spPr bwMode="auto">
          <a:xfrm>
            <a:off x="7319963" y="4724401"/>
            <a:ext cx="3168650" cy="2017713"/>
          </a:xfrm>
          <a:prstGeom prst="rect">
            <a:avLst/>
          </a:prstGeom>
          <a:noFill/>
          <a:ln w="25400">
            <a:solidFill>
              <a:srgbClr val="00B050"/>
            </a:solidFill>
            <a:prstDash val="sysDash"/>
            <a:miter lim="800000"/>
            <a:headEnd type="none" w="sm" len="sm"/>
            <a:tailEnd type="none" w="sm" len="sm"/>
          </a:ln>
        </p:spPr>
        <p:txBody>
          <a:bodyPr wrap="none" anchor="ctr"/>
          <a:lstStyle/>
          <a:p>
            <a:pPr algn="ctr">
              <a:defRPr/>
            </a:pPr>
            <a:endParaRPr lang="zh-CN" altLang="en-US">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93925"/>
                                        </p:tgtEl>
                                        <p:attrNameLst>
                                          <p:attrName>style.visibility</p:attrName>
                                        </p:attrNameLst>
                                      </p:cBhvr>
                                      <p:to>
                                        <p:strVal val="visible"/>
                                      </p:to>
                                    </p:set>
                                    <p:anim calcmode="lin" valueType="num">
                                      <p:cBhvr>
                                        <p:cTn id="7" dur="500" fill="hold"/>
                                        <p:tgtEl>
                                          <p:spTgt spid="593925"/>
                                        </p:tgtEl>
                                        <p:attrNameLst>
                                          <p:attrName>ppt_w</p:attrName>
                                        </p:attrNameLst>
                                      </p:cBhvr>
                                      <p:tavLst>
                                        <p:tav tm="0">
                                          <p:val>
                                            <p:strVal val="4/3*#ppt_w"/>
                                          </p:val>
                                        </p:tav>
                                        <p:tav tm="100000">
                                          <p:val>
                                            <p:strVal val="#ppt_w"/>
                                          </p:val>
                                        </p:tav>
                                      </p:tavLst>
                                    </p:anim>
                                    <p:anim calcmode="lin" valueType="num">
                                      <p:cBhvr>
                                        <p:cTn id="8" dur="500" fill="hold"/>
                                        <p:tgtEl>
                                          <p:spTgt spid="593925"/>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593926"/>
                                        </p:tgtEl>
                                        <p:attrNameLst>
                                          <p:attrName>style.visibility</p:attrName>
                                        </p:attrNameLst>
                                      </p:cBhvr>
                                      <p:to>
                                        <p:strVal val="visible"/>
                                      </p:to>
                                    </p:set>
                                    <p:anim calcmode="lin" valueType="num">
                                      <p:cBhvr>
                                        <p:cTn id="13" dur="500" fill="hold"/>
                                        <p:tgtEl>
                                          <p:spTgt spid="593926"/>
                                        </p:tgtEl>
                                        <p:attrNameLst>
                                          <p:attrName>ppt_w</p:attrName>
                                        </p:attrNameLst>
                                      </p:cBhvr>
                                      <p:tavLst>
                                        <p:tav tm="0">
                                          <p:val>
                                            <p:strVal val="4/3*#ppt_w"/>
                                          </p:val>
                                        </p:tav>
                                        <p:tav tm="100000">
                                          <p:val>
                                            <p:strVal val="#ppt_w"/>
                                          </p:val>
                                        </p:tav>
                                      </p:tavLst>
                                    </p:anim>
                                    <p:anim calcmode="lin" valueType="num">
                                      <p:cBhvr>
                                        <p:cTn id="14" dur="500" fill="hold"/>
                                        <p:tgtEl>
                                          <p:spTgt spid="593926"/>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strVal val="4/3*#ppt_w"/>
                                          </p:val>
                                        </p:tav>
                                        <p:tav tm="100000">
                                          <p:val>
                                            <p:strVal val="#ppt_w"/>
                                          </p:val>
                                        </p:tav>
                                      </p:tavLst>
                                    </p:anim>
                                    <p:anim calcmode="lin" valueType="num">
                                      <p:cBhvr>
                                        <p:cTn id="20"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3*#ppt_w"/>
                                          </p:val>
                                        </p:tav>
                                        <p:tav tm="100000">
                                          <p:val>
                                            <p:strVal val="#ppt_w"/>
                                          </p:val>
                                        </p:tav>
                                      </p:tavLst>
                                    </p:anim>
                                    <p:anim calcmode="lin" valueType="num">
                                      <p:cBhvr>
                                        <p:cTn id="26"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5" grpId="0" animBg="1"/>
      <p:bldP spid="593926" grpId="0" animBg="1"/>
      <p:bldP spid="7" grpId="0" animBg="1"/>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0B270-616B-4AD1-957C-E60BC1C4B9E2}"/>
              </a:ext>
            </a:extLst>
          </p:cNvPr>
          <p:cNvSpPr>
            <a:spLocks noGrp="1"/>
          </p:cNvSpPr>
          <p:nvPr>
            <p:ph type="title"/>
          </p:nvPr>
        </p:nvSpPr>
        <p:spPr/>
        <p:txBody>
          <a:bodyPr/>
          <a:lstStyle/>
          <a:p>
            <a:r>
              <a:rPr lang="zh-CN" altLang="en-US" dirty="0"/>
              <a:t>预处理指令 </a:t>
            </a:r>
            <a:r>
              <a:rPr lang="en-US" altLang="zh-CN" dirty="0"/>
              <a:t>-- #include</a:t>
            </a:r>
            <a:endParaRPr lang="zh-CN" altLang="en-US" dirty="0"/>
          </a:p>
        </p:txBody>
      </p:sp>
      <p:sp>
        <p:nvSpPr>
          <p:cNvPr id="3" name="内容占位符 2">
            <a:extLst>
              <a:ext uri="{FF2B5EF4-FFF2-40B4-BE49-F238E27FC236}">
                <a16:creationId xmlns:a16="http://schemas.microsoft.com/office/drawing/2014/main" id="{6778BA7C-89DA-481D-9E86-1AD9D2E3BDB1}"/>
              </a:ext>
            </a:extLst>
          </p:cNvPr>
          <p:cNvSpPr>
            <a:spLocks noGrp="1"/>
          </p:cNvSpPr>
          <p:nvPr>
            <p:ph idx="1"/>
          </p:nvPr>
        </p:nvSpPr>
        <p:spPr/>
        <p:txBody>
          <a:bodyPr/>
          <a:lstStyle/>
          <a:p>
            <a:pPr marL="0" indent="0">
              <a:buNone/>
            </a:pPr>
            <a:r>
              <a:rPr lang="zh-CN" altLang="en-US" dirty="0"/>
              <a:t>两种用法：</a:t>
            </a:r>
            <a:endParaRPr lang="en-US" altLang="zh-CN" dirty="0"/>
          </a:p>
          <a:p>
            <a:pPr marL="0" indent="0">
              <a:buNone/>
            </a:pPr>
            <a:r>
              <a:rPr lang="en-US" altLang="zh-CN" dirty="0"/>
              <a:t>// </a:t>
            </a:r>
            <a:r>
              <a:rPr lang="zh-CN" altLang="en-US" dirty="0"/>
              <a:t>编译器自带的头文件，在编译器安装路径下的</a:t>
            </a:r>
            <a:r>
              <a:rPr lang="en-US" altLang="zh-CN" dirty="0"/>
              <a:t>include</a:t>
            </a:r>
            <a:r>
              <a:rPr lang="zh-CN" altLang="en-US" dirty="0"/>
              <a:t>里搜索</a:t>
            </a:r>
            <a:endParaRPr lang="en-US" altLang="zh-CN" dirty="0"/>
          </a:p>
          <a:p>
            <a:pPr marL="0" indent="0">
              <a:buNone/>
            </a:pPr>
            <a:r>
              <a:rPr lang="en-US" altLang="zh-CN" dirty="0"/>
              <a:t>#include &lt;filename&gt;  </a:t>
            </a:r>
          </a:p>
          <a:p>
            <a:pPr marL="0" indent="0">
              <a:buNone/>
            </a:pPr>
            <a:endParaRPr lang="en-US" altLang="zh-CN" dirty="0"/>
          </a:p>
          <a:p>
            <a:pPr marL="0" indent="0">
              <a:buNone/>
            </a:pPr>
            <a:r>
              <a:rPr lang="en-US" altLang="zh-CN" dirty="0"/>
              <a:t>// </a:t>
            </a:r>
            <a:r>
              <a:rPr lang="zh-CN" altLang="en-US" dirty="0"/>
              <a:t>用户自定义的头文件，在用户源代码下的文件夹搜索</a:t>
            </a:r>
          </a:p>
          <a:p>
            <a:pPr marL="0" indent="0">
              <a:buNone/>
            </a:pPr>
            <a:r>
              <a:rPr lang="en-US" altLang="zh-CN" dirty="0"/>
              <a:t>#include "filename"  </a:t>
            </a:r>
          </a:p>
        </p:txBody>
      </p:sp>
    </p:spTree>
    <p:extLst>
      <p:ext uri="{BB962C8B-B14F-4D97-AF65-F5344CB8AC3E}">
        <p14:creationId xmlns:p14="http://schemas.microsoft.com/office/powerpoint/2010/main" val="1326351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9C39CD-654A-4D8C-B611-F80627C9DA38}"/>
              </a:ext>
            </a:extLst>
          </p:cNvPr>
          <p:cNvSpPr>
            <a:spLocks noGrp="1"/>
          </p:cNvSpPr>
          <p:nvPr>
            <p:ph idx="1"/>
          </p:nvPr>
        </p:nvSpPr>
        <p:spPr>
          <a:xfrm>
            <a:off x="914400" y="548681"/>
            <a:ext cx="7053808" cy="5760046"/>
          </a:xfrm>
        </p:spPr>
        <p:txBody>
          <a:bodyPr/>
          <a:lstStyle/>
          <a:p>
            <a:r>
              <a:rPr lang="zh-CN" altLang="en-US" dirty="0"/>
              <a:t>功能：将</a:t>
            </a:r>
            <a:r>
              <a:rPr lang="en-US" altLang="zh-CN" dirty="0"/>
              <a:t>filename</a:t>
            </a:r>
            <a:r>
              <a:rPr lang="zh-CN" altLang="en-US" dirty="0"/>
              <a:t>合并到源码里一起编译</a:t>
            </a:r>
            <a:endParaRPr lang="en-US" altLang="zh-CN" dirty="0"/>
          </a:p>
          <a:p>
            <a:r>
              <a:rPr lang="zh-CN" altLang="en-US" dirty="0"/>
              <a:t>例：</a:t>
            </a:r>
            <a:endParaRPr lang="en-US" altLang="zh-CN" dirty="0"/>
          </a:p>
          <a:p>
            <a:pPr marL="0" indent="0">
              <a:buNone/>
            </a:pPr>
            <a:r>
              <a:rPr lang="en-US" altLang="zh-CN" dirty="0"/>
              <a:t>H</a:t>
            </a:r>
            <a:r>
              <a:rPr lang="zh-CN" altLang="en-US" dirty="0"/>
              <a:t>文件</a:t>
            </a:r>
            <a:r>
              <a:rPr lang="en-US" altLang="zh-CN" dirty="0" err="1"/>
              <a:t>foo.h</a:t>
            </a:r>
            <a:endParaRPr lang="en-US" altLang="zh-CN" dirty="0"/>
          </a:p>
          <a:p>
            <a:pPr marL="0" indent="0">
              <a:buNone/>
            </a:pPr>
            <a:r>
              <a:rPr lang="en-US" altLang="zh-CN" dirty="0"/>
              <a:t>int foo1;</a:t>
            </a:r>
          </a:p>
          <a:p>
            <a:pPr marL="0" indent="0">
              <a:buNone/>
            </a:pPr>
            <a:r>
              <a:rPr lang="en-US" altLang="zh-CN" dirty="0"/>
              <a:t>int foo2;</a:t>
            </a:r>
          </a:p>
          <a:p>
            <a:pPr marL="0" indent="0">
              <a:buNone/>
            </a:pPr>
            <a:r>
              <a:rPr lang="en-US" altLang="zh-CN" dirty="0"/>
              <a:t>C</a:t>
            </a:r>
            <a:r>
              <a:rPr lang="zh-CN" altLang="en-US" dirty="0"/>
              <a:t>文件</a:t>
            </a:r>
            <a:r>
              <a:rPr lang="en-US" altLang="zh-CN" dirty="0" err="1"/>
              <a:t>foo.c</a:t>
            </a:r>
            <a:endParaRPr lang="en-US" altLang="zh-CN" dirty="0"/>
          </a:p>
          <a:p>
            <a:pPr marL="0" indent="0">
              <a:buNone/>
            </a:pPr>
            <a:r>
              <a:rPr lang="en-US" altLang="zh-CN" dirty="0"/>
              <a:t>#include "</a:t>
            </a:r>
            <a:r>
              <a:rPr lang="en-US" altLang="zh-CN" dirty="0" err="1"/>
              <a:t>foo.h</a:t>
            </a:r>
            <a:r>
              <a:rPr lang="en-US" altLang="zh-CN" dirty="0"/>
              <a:t>"</a:t>
            </a:r>
          </a:p>
          <a:p>
            <a:pPr marL="0" indent="0">
              <a:buNone/>
            </a:pPr>
            <a:r>
              <a:rPr lang="en-US" altLang="zh-CN" dirty="0"/>
              <a:t>int main()</a:t>
            </a:r>
            <a:r>
              <a:rPr lang="zh-CN" altLang="en-US" dirty="0"/>
              <a:t> </a:t>
            </a:r>
            <a:r>
              <a:rPr lang="en-US" altLang="zh-CN" dirty="0"/>
              <a:t>{</a:t>
            </a:r>
          </a:p>
          <a:p>
            <a:pPr marL="0" indent="0">
              <a:buNone/>
            </a:pPr>
            <a:r>
              <a:rPr lang="en-US" altLang="zh-CN" dirty="0"/>
              <a:t>    foo1 = foo2 = 0;</a:t>
            </a:r>
          </a:p>
          <a:p>
            <a:pPr marL="0" indent="0">
              <a:buNone/>
            </a:pPr>
            <a:r>
              <a:rPr lang="en-US" altLang="zh-CN" dirty="0"/>
              <a:t>    return 0;</a:t>
            </a:r>
          </a:p>
          <a:p>
            <a:pPr marL="0" indent="0">
              <a:buNone/>
            </a:pPr>
            <a:r>
              <a:rPr lang="en-US" altLang="zh-CN" dirty="0"/>
              <a:t>}</a:t>
            </a:r>
          </a:p>
        </p:txBody>
      </p:sp>
      <p:sp>
        <p:nvSpPr>
          <p:cNvPr id="7" name="矩形: 圆角 6">
            <a:extLst>
              <a:ext uri="{FF2B5EF4-FFF2-40B4-BE49-F238E27FC236}">
                <a16:creationId xmlns:a16="http://schemas.microsoft.com/office/drawing/2014/main" id="{8488A645-D681-47A1-BB17-6AADDA0005B5}"/>
              </a:ext>
            </a:extLst>
          </p:cNvPr>
          <p:cNvSpPr/>
          <p:nvPr/>
        </p:nvSpPr>
        <p:spPr bwMode="auto">
          <a:xfrm>
            <a:off x="6456040" y="2208694"/>
            <a:ext cx="4752528" cy="410386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r>
              <a:rPr lang="zh-CN" altLang="en-US" sz="3200" dirty="0"/>
              <a:t>预处理后：</a:t>
            </a:r>
            <a:endParaRPr lang="en-US" altLang="zh-CN" sz="3200" dirty="0"/>
          </a:p>
          <a:p>
            <a:pPr marL="0" indent="0">
              <a:buNone/>
            </a:pPr>
            <a:r>
              <a:rPr lang="en-US" altLang="zh-CN" sz="3200" dirty="0"/>
              <a:t>int foo1;</a:t>
            </a:r>
          </a:p>
          <a:p>
            <a:pPr marL="0" indent="0">
              <a:buNone/>
            </a:pPr>
            <a:r>
              <a:rPr lang="en-US" altLang="zh-CN" sz="3200" dirty="0"/>
              <a:t>int foo2;</a:t>
            </a:r>
          </a:p>
          <a:p>
            <a:pPr marL="0" indent="0">
              <a:buNone/>
            </a:pPr>
            <a:r>
              <a:rPr lang="en-US" altLang="zh-CN" sz="3200" dirty="0"/>
              <a:t>int main()</a:t>
            </a:r>
            <a:r>
              <a:rPr lang="zh-CN" altLang="en-US" sz="3200" dirty="0"/>
              <a:t> </a:t>
            </a:r>
            <a:r>
              <a:rPr lang="en-US" altLang="zh-CN" sz="3200" dirty="0"/>
              <a:t>{</a:t>
            </a:r>
          </a:p>
          <a:p>
            <a:pPr marL="0" indent="0">
              <a:buNone/>
            </a:pPr>
            <a:r>
              <a:rPr lang="en-US" altLang="zh-CN" sz="3200" dirty="0"/>
              <a:t>    foo1 = foo2 = 0;</a:t>
            </a:r>
          </a:p>
          <a:p>
            <a:pPr marL="0" indent="0">
              <a:buNone/>
            </a:pPr>
            <a:r>
              <a:rPr lang="en-US" altLang="zh-CN" sz="3200" dirty="0"/>
              <a:t>    return 0;</a:t>
            </a:r>
          </a:p>
          <a:p>
            <a:pPr marL="0" indent="0">
              <a:buNone/>
            </a:pPr>
            <a:r>
              <a:rPr lang="en-US" altLang="zh-CN" sz="3200" dirty="0"/>
              <a:t>}</a:t>
            </a:r>
          </a:p>
        </p:txBody>
      </p:sp>
    </p:spTree>
    <p:extLst>
      <p:ext uri="{BB962C8B-B14F-4D97-AF65-F5344CB8AC3E}">
        <p14:creationId xmlns:p14="http://schemas.microsoft.com/office/powerpoint/2010/main" val="154544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8C5DE-22C6-4EE7-8F65-E94FBF6960E1}"/>
              </a:ext>
            </a:extLst>
          </p:cNvPr>
          <p:cNvSpPr>
            <a:spLocks noGrp="1"/>
          </p:cNvSpPr>
          <p:nvPr>
            <p:ph type="title"/>
          </p:nvPr>
        </p:nvSpPr>
        <p:spPr/>
        <p:txBody>
          <a:bodyPr/>
          <a:lstStyle/>
          <a:p>
            <a:r>
              <a:rPr lang="zh-CN" altLang="en-US" dirty="0"/>
              <a:t>预处理指令 </a:t>
            </a:r>
            <a:r>
              <a:rPr lang="en-US" altLang="zh-CN" dirty="0"/>
              <a:t>-- #define</a:t>
            </a:r>
            <a:endParaRPr lang="zh-CN" altLang="en-US" dirty="0"/>
          </a:p>
        </p:txBody>
      </p:sp>
      <p:sp>
        <p:nvSpPr>
          <p:cNvPr id="3" name="内容占位符 2">
            <a:extLst>
              <a:ext uri="{FF2B5EF4-FFF2-40B4-BE49-F238E27FC236}">
                <a16:creationId xmlns:a16="http://schemas.microsoft.com/office/drawing/2014/main" id="{5E98F031-1614-4B5F-8A36-41F9EC4E60B7}"/>
              </a:ext>
            </a:extLst>
          </p:cNvPr>
          <p:cNvSpPr>
            <a:spLocks noGrp="1"/>
          </p:cNvSpPr>
          <p:nvPr>
            <p:ph idx="1"/>
          </p:nvPr>
        </p:nvSpPr>
        <p:spPr/>
        <p:txBody>
          <a:bodyPr/>
          <a:lstStyle/>
          <a:p>
            <a:r>
              <a:rPr lang="zh-CN" altLang="en-US" dirty="0"/>
              <a:t>宏定义指令</a:t>
            </a:r>
            <a:r>
              <a:rPr lang="en-US" altLang="zh-CN" dirty="0"/>
              <a:t>#define</a:t>
            </a:r>
          </a:p>
          <a:p>
            <a:r>
              <a:rPr lang="zh-CN" altLang="en-US" dirty="0"/>
              <a:t>一般用法：定义宏常量</a:t>
            </a:r>
            <a:endParaRPr lang="en-US" altLang="zh-CN" dirty="0"/>
          </a:p>
          <a:p>
            <a:r>
              <a:rPr lang="en-US" altLang="zh-CN" dirty="0"/>
              <a:t>#define PI 3.14159</a:t>
            </a:r>
          </a:p>
          <a:p>
            <a:endParaRPr lang="en-US" altLang="zh-CN" dirty="0"/>
          </a:p>
          <a:p>
            <a:r>
              <a:rPr lang="zh-CN" altLang="en-US" dirty="0"/>
              <a:t>另一种用法：带参数的宏，“宏函数”</a:t>
            </a:r>
            <a:endParaRPr lang="en-US" altLang="zh-CN" dirty="0"/>
          </a:p>
          <a:p>
            <a:r>
              <a:rPr lang="en-US" altLang="zh-CN" dirty="0"/>
              <a:t>#define CUBIC(A) A*A*A</a:t>
            </a:r>
          </a:p>
          <a:p>
            <a:r>
              <a:rPr lang="en-US" altLang="zh-CN" dirty="0"/>
              <a:t>x = CUBIC(a) + CUBIC(b) + CUBIC(c);</a:t>
            </a:r>
          </a:p>
          <a:p>
            <a:r>
              <a:rPr lang="zh-CN" altLang="en-US" dirty="0"/>
              <a:t>替换后：</a:t>
            </a:r>
            <a:endParaRPr lang="en-US" altLang="zh-CN" dirty="0"/>
          </a:p>
          <a:p>
            <a:r>
              <a:rPr lang="en-US" altLang="zh-CN" dirty="0"/>
              <a:t>x = a * a * a + b * b * b + c * c * c;</a:t>
            </a:r>
          </a:p>
        </p:txBody>
      </p:sp>
    </p:spTree>
    <p:extLst>
      <p:ext uri="{BB962C8B-B14F-4D97-AF65-F5344CB8AC3E}">
        <p14:creationId xmlns:p14="http://schemas.microsoft.com/office/powerpoint/2010/main" val="2186711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3CF7A56-8326-43D5-9736-79245C656513}"/>
              </a:ext>
            </a:extLst>
          </p:cNvPr>
          <p:cNvSpPr>
            <a:spLocks noGrp="1"/>
          </p:cNvSpPr>
          <p:nvPr>
            <p:ph idx="1"/>
          </p:nvPr>
        </p:nvSpPr>
        <p:spPr>
          <a:xfrm>
            <a:off x="914400" y="476673"/>
            <a:ext cx="10363200" cy="5832054"/>
          </a:xfrm>
        </p:spPr>
        <p:txBody>
          <a:bodyPr/>
          <a:lstStyle/>
          <a:p>
            <a:r>
              <a:rPr lang="zh-CN" altLang="en-US" dirty="0"/>
              <a:t>“宏函数”后遗症：</a:t>
            </a:r>
            <a:endParaRPr lang="en-US" altLang="zh-CN" dirty="0"/>
          </a:p>
          <a:p>
            <a:r>
              <a:rPr lang="en-US" altLang="zh-CN" dirty="0"/>
              <a:t>#define CUBIC(A) A * A * A</a:t>
            </a:r>
          </a:p>
          <a:p>
            <a:r>
              <a:rPr lang="en-US" altLang="zh-CN" dirty="0"/>
              <a:t>int x, y, z;</a:t>
            </a:r>
          </a:p>
          <a:p>
            <a:r>
              <a:rPr lang="en-US" altLang="zh-CN" dirty="0"/>
              <a:t>x = 2; y = 3;</a:t>
            </a:r>
          </a:p>
          <a:p>
            <a:r>
              <a:rPr lang="en-US" altLang="zh-CN" dirty="0"/>
              <a:t>z = CUBIC(x + y);</a:t>
            </a:r>
          </a:p>
          <a:p>
            <a:r>
              <a:rPr lang="zh-CN" altLang="en-US" dirty="0"/>
              <a:t>替换后：</a:t>
            </a:r>
            <a:r>
              <a:rPr lang="en-US" altLang="zh-CN" dirty="0"/>
              <a:t>z = x + y * x + y * x + y;</a:t>
            </a:r>
          </a:p>
          <a:p>
            <a:r>
              <a:rPr lang="zh-CN" altLang="en-US" dirty="0"/>
              <a:t>解决方法：</a:t>
            </a:r>
            <a:r>
              <a:rPr lang="en-US" altLang="zh-CN" dirty="0"/>
              <a:t>#define CUBIC(A) ((A) * (A) * (A))</a:t>
            </a:r>
          </a:p>
          <a:p>
            <a:r>
              <a:rPr lang="zh-CN" altLang="en-US" dirty="0"/>
              <a:t>替换后：</a:t>
            </a:r>
            <a:r>
              <a:rPr lang="en-US" altLang="zh-CN" dirty="0"/>
              <a:t>z = ((x + y) * (x + y) * (x + y));</a:t>
            </a:r>
          </a:p>
          <a:p>
            <a:r>
              <a:rPr lang="zh-CN" altLang="en-US" dirty="0"/>
              <a:t>再看看这个：</a:t>
            </a:r>
            <a:endParaRPr lang="en-US" altLang="zh-CN" dirty="0"/>
          </a:p>
          <a:p>
            <a:r>
              <a:rPr lang="en-US" altLang="zh-CN" dirty="0"/>
              <a:t>z = CUBIC(++x);</a:t>
            </a:r>
          </a:p>
          <a:p>
            <a:r>
              <a:rPr lang="zh-CN" altLang="en-US" dirty="0"/>
              <a:t>替换后：</a:t>
            </a:r>
            <a:r>
              <a:rPr lang="en-US" altLang="zh-CN" dirty="0"/>
              <a:t>z = ((++x) * (++x) * (++x));  // </a:t>
            </a:r>
            <a:r>
              <a:rPr lang="zh-CN" altLang="en-US" dirty="0"/>
              <a:t>宏无法解决！！！</a:t>
            </a:r>
          </a:p>
        </p:txBody>
      </p:sp>
    </p:spTree>
    <p:extLst>
      <p:ext uri="{BB962C8B-B14F-4D97-AF65-F5344CB8AC3E}">
        <p14:creationId xmlns:p14="http://schemas.microsoft.com/office/powerpoint/2010/main" val="202164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104AD83A-F89E-47C9-B096-DBA93FBF506F}"/>
              </a:ext>
            </a:extLst>
          </p:cNvPr>
          <p:cNvSpPr>
            <a:spLocks noGrp="1" noChangeArrowheads="1"/>
          </p:cNvSpPr>
          <p:nvPr>
            <p:ph type="title"/>
          </p:nvPr>
        </p:nvSpPr>
        <p:spPr/>
        <p:txBody>
          <a:bodyPr/>
          <a:lstStyle/>
          <a:p>
            <a:pPr>
              <a:defRPr/>
            </a:pPr>
            <a:r>
              <a:rPr lang="zh-CN" altLang="en-US" dirty="0"/>
              <a:t>问题的提出</a:t>
            </a:r>
          </a:p>
        </p:txBody>
      </p:sp>
      <p:sp>
        <p:nvSpPr>
          <p:cNvPr id="387075" name="Rectangle 3">
            <a:extLst>
              <a:ext uri="{FF2B5EF4-FFF2-40B4-BE49-F238E27FC236}">
                <a16:creationId xmlns:a16="http://schemas.microsoft.com/office/drawing/2014/main" id="{7B6E7F0D-E664-4FFF-96EA-455C52CC045E}"/>
              </a:ext>
            </a:extLst>
          </p:cNvPr>
          <p:cNvSpPr>
            <a:spLocks noGrp="1" noChangeArrowheads="1"/>
          </p:cNvSpPr>
          <p:nvPr>
            <p:ph type="body" idx="1"/>
          </p:nvPr>
        </p:nvSpPr>
        <p:spPr>
          <a:xfrm>
            <a:off x="2063751" y="1697039"/>
            <a:ext cx="8208963" cy="4611687"/>
          </a:xfrm>
        </p:spPr>
        <p:txBody>
          <a:bodyPr/>
          <a:lstStyle/>
          <a:p>
            <a:pPr>
              <a:defRPr/>
            </a:pPr>
            <a:r>
              <a:rPr lang="en-US" altLang="zh-CN" sz="3200" dirty="0">
                <a:latin typeface="华文仿宋" pitchFamily="2" charset="-122"/>
                <a:ea typeface="华文仿宋" pitchFamily="2" charset="-122"/>
              </a:rPr>
              <a:t>《</a:t>
            </a:r>
            <a:r>
              <a:rPr lang="zh-CN" altLang="en-US" sz="3200" dirty="0">
                <a:latin typeface="华文仿宋" pitchFamily="2" charset="-122"/>
                <a:ea typeface="华文仿宋" pitchFamily="2" charset="-122"/>
              </a:rPr>
              <a:t>三国演义</a:t>
            </a:r>
            <a:r>
              <a:rPr lang="en-US" altLang="zh-CN" sz="3200" dirty="0">
                <a:latin typeface="华文仿宋" pitchFamily="2" charset="-122"/>
                <a:ea typeface="华文仿宋" pitchFamily="2" charset="-122"/>
              </a:rPr>
              <a:t>》</a:t>
            </a:r>
            <a:r>
              <a:rPr lang="zh-CN" altLang="en-US" sz="3200" dirty="0">
                <a:latin typeface="华文仿宋" pitchFamily="2" charset="-122"/>
                <a:ea typeface="华文仿宋" pitchFamily="2" charset="-122"/>
              </a:rPr>
              <a:t>中有这样一段描写：</a:t>
            </a:r>
            <a:endParaRPr lang="zh-CN" altLang="en-US" sz="3200" i="1" dirty="0">
              <a:latin typeface="华文仿宋" pitchFamily="2" charset="-122"/>
              <a:ea typeface="华文仿宋" pitchFamily="2" charset="-122"/>
            </a:endParaRPr>
          </a:p>
          <a:p>
            <a:pPr lvl="1">
              <a:defRPr/>
            </a:pPr>
            <a:r>
              <a:rPr lang="zh-CN" altLang="en-US" sz="2800" dirty="0">
                <a:latin typeface="华文仿宋" pitchFamily="2" charset="-122"/>
                <a:ea typeface="华文仿宋" pitchFamily="2" charset="-122"/>
              </a:rPr>
              <a:t>懿问曰：“孔明寝食及事之烦简若何？”使者曰：“丞相夙兴夜寐，罚二十以上皆亲览焉。所啖之食，日不过数升。”懿顾谓诸将曰：“孔明食少事烦，其能久乎？”</a:t>
            </a:r>
          </a:p>
          <a:p>
            <a:pPr lvl="1">
              <a:defRPr/>
            </a:pPr>
            <a:r>
              <a:rPr lang="zh-CN" altLang="en-US" sz="2800" dirty="0">
                <a:latin typeface="华文仿宋" pitchFamily="2" charset="-122"/>
                <a:ea typeface="华文仿宋" pitchFamily="2" charset="-122"/>
              </a:rPr>
              <a:t>此话音落不久，诸葛亮果然病故于五丈原。</a:t>
            </a:r>
          </a:p>
          <a:p>
            <a:pPr>
              <a:defRPr/>
            </a:pPr>
            <a:r>
              <a:rPr lang="zh-CN" altLang="en-US" sz="3200" dirty="0">
                <a:latin typeface="华文仿宋" pitchFamily="2" charset="-122"/>
                <a:ea typeface="华文仿宋" pitchFamily="2" charset="-122"/>
              </a:rPr>
              <a:t>“事无巨细”，“事必躬亲”  </a:t>
            </a:r>
          </a:p>
          <a:p>
            <a:pPr lvl="1">
              <a:defRPr/>
            </a:pPr>
            <a:r>
              <a:rPr lang="zh-CN" altLang="en-US" sz="2800" dirty="0">
                <a:latin typeface="华文仿宋" pitchFamily="2" charset="-122"/>
                <a:ea typeface="华文仿宋" pitchFamily="2" charset="-122"/>
              </a:rPr>
              <a:t>管理学的观点是极其排斥这种做法的，认为工作必须分工，各司其职</a:t>
            </a:r>
          </a:p>
          <a:p>
            <a:pPr lvl="1">
              <a:defRPr/>
            </a:pPr>
            <a:r>
              <a:rPr lang="zh-CN" altLang="en-US" sz="2800" dirty="0">
                <a:latin typeface="华文仿宋" pitchFamily="2" charset="-122"/>
                <a:ea typeface="华文仿宋" pitchFamily="2" charset="-122"/>
              </a:rPr>
              <a:t>其中的思想，在程序设计里也适用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87075">
                                            <p:txEl>
                                              <p:pRg st="3" end="3"/>
                                            </p:txEl>
                                          </p:spTgt>
                                        </p:tgtEl>
                                        <p:attrNameLst>
                                          <p:attrName>style.visibility</p:attrName>
                                        </p:attrNameLst>
                                      </p:cBhvr>
                                      <p:to>
                                        <p:strVal val="visible"/>
                                      </p:to>
                                    </p:set>
                                    <p:anim calcmode="lin" valueType="num">
                                      <p:cBhvr>
                                        <p:cTn id="7" dur="500" fill="hold"/>
                                        <p:tgtEl>
                                          <p:spTgt spid="387075">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87075">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387075">
                                            <p:txEl>
                                              <p:pRg st="3" end="3"/>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387075">
                                            <p:txEl>
                                              <p:pRg st="4" end="4"/>
                                            </p:txEl>
                                          </p:spTgt>
                                        </p:tgtEl>
                                        <p:attrNameLst>
                                          <p:attrName>style.visibility</p:attrName>
                                        </p:attrNameLst>
                                      </p:cBhvr>
                                      <p:to>
                                        <p:strVal val="visible"/>
                                      </p:to>
                                    </p:set>
                                    <p:anim calcmode="lin" valueType="num">
                                      <p:cBhvr>
                                        <p:cTn id="12" dur="500" fill="hold"/>
                                        <p:tgtEl>
                                          <p:spTgt spid="387075">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87075">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87075">
                                            <p:txEl>
                                              <p:pRg st="4" end="4"/>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387075">
                                            <p:txEl>
                                              <p:pRg st="5" end="5"/>
                                            </p:txEl>
                                          </p:spTgt>
                                        </p:tgtEl>
                                        <p:attrNameLst>
                                          <p:attrName>style.visibility</p:attrName>
                                        </p:attrNameLst>
                                      </p:cBhvr>
                                      <p:to>
                                        <p:strVal val="visible"/>
                                      </p:to>
                                    </p:set>
                                    <p:anim calcmode="lin" valueType="num">
                                      <p:cBhvr>
                                        <p:cTn id="17" dur="500" fill="hold"/>
                                        <p:tgtEl>
                                          <p:spTgt spid="387075">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387075">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387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CFD088-B63A-4E5A-990E-492E0D219EB6}"/>
              </a:ext>
            </a:extLst>
          </p:cNvPr>
          <p:cNvSpPr>
            <a:spLocks noGrp="1"/>
          </p:cNvSpPr>
          <p:nvPr>
            <p:ph idx="1"/>
          </p:nvPr>
        </p:nvSpPr>
        <p:spPr>
          <a:xfrm>
            <a:off x="914400" y="476673"/>
            <a:ext cx="10363200" cy="5832054"/>
          </a:xfrm>
        </p:spPr>
        <p:txBody>
          <a:bodyPr/>
          <a:lstStyle/>
          <a:p>
            <a:r>
              <a:rPr lang="zh-CN" altLang="en-US" dirty="0"/>
              <a:t>另一个例子：</a:t>
            </a:r>
            <a:endParaRPr lang="en-US" altLang="zh-CN" dirty="0"/>
          </a:p>
          <a:p>
            <a:r>
              <a:rPr lang="en-US" altLang="zh-CN" dirty="0"/>
              <a:t>#define MAX(A, B) ((A) &gt; (B) ? (A) : (B))</a:t>
            </a:r>
            <a:endParaRPr lang="zh-CN" altLang="en-US" dirty="0"/>
          </a:p>
          <a:p>
            <a:r>
              <a:rPr lang="en-US" altLang="zh-CN" dirty="0" err="1"/>
              <a:t>printf</a:t>
            </a:r>
            <a:r>
              <a:rPr lang="en-US" altLang="zh-CN" dirty="0"/>
              <a:t>("%d", MAX(MAX(2, 1), 3));</a:t>
            </a:r>
          </a:p>
          <a:p>
            <a:r>
              <a:rPr lang="zh-CN" altLang="en-US" dirty="0"/>
              <a:t>替换后：</a:t>
            </a:r>
            <a:endParaRPr lang="en-US" altLang="zh-CN" dirty="0"/>
          </a:p>
          <a:p>
            <a:r>
              <a:rPr lang="en-US" altLang="zh-CN" dirty="0" err="1"/>
              <a:t>printf</a:t>
            </a:r>
            <a:r>
              <a:rPr lang="en-US" altLang="zh-CN" dirty="0"/>
              <a:t>("%d", ((((2)&gt;(1)?(2)</a:t>
            </a:r>
            <a:r>
              <a:rPr lang="en-US" altLang="zh-CN" dirty="0">
                <a:sym typeface="Wingdings" panose="05000000000000000000" pitchFamily="2" charset="2"/>
              </a:rPr>
              <a:t>:(1)))&gt;(3)?(</a:t>
            </a:r>
            <a:r>
              <a:rPr lang="en-US" altLang="zh-CN" dirty="0"/>
              <a:t>((2)&gt;(1)?(2)</a:t>
            </a:r>
            <a:r>
              <a:rPr lang="en-US" altLang="zh-CN" dirty="0">
                <a:sym typeface="Wingdings" panose="05000000000000000000" pitchFamily="2" charset="2"/>
              </a:rPr>
              <a:t>:(1))):(3)));</a:t>
            </a:r>
            <a:endParaRPr lang="zh-CN" altLang="en-US" dirty="0"/>
          </a:p>
        </p:txBody>
      </p:sp>
    </p:spTree>
    <p:extLst>
      <p:ext uri="{BB962C8B-B14F-4D97-AF65-F5344CB8AC3E}">
        <p14:creationId xmlns:p14="http://schemas.microsoft.com/office/powerpoint/2010/main" val="4267063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D3884-12AB-46EE-9733-BB53B4B03AA6}"/>
              </a:ext>
            </a:extLst>
          </p:cNvPr>
          <p:cNvSpPr>
            <a:spLocks noGrp="1"/>
          </p:cNvSpPr>
          <p:nvPr>
            <p:ph type="title"/>
          </p:nvPr>
        </p:nvSpPr>
        <p:spPr/>
        <p:txBody>
          <a:bodyPr/>
          <a:lstStyle/>
          <a:p>
            <a:r>
              <a:rPr lang="zh-CN" altLang="en-US" dirty="0"/>
              <a:t>预处理指令 </a:t>
            </a:r>
            <a:r>
              <a:rPr lang="en-US" altLang="zh-CN" dirty="0"/>
              <a:t>-- #</a:t>
            </a:r>
            <a:r>
              <a:rPr lang="en-US" altLang="zh-CN" dirty="0" err="1"/>
              <a:t>undef</a:t>
            </a:r>
            <a:endParaRPr lang="zh-CN" altLang="en-US" dirty="0"/>
          </a:p>
        </p:txBody>
      </p:sp>
      <p:sp>
        <p:nvSpPr>
          <p:cNvPr id="3" name="内容占位符 2">
            <a:extLst>
              <a:ext uri="{FF2B5EF4-FFF2-40B4-BE49-F238E27FC236}">
                <a16:creationId xmlns:a16="http://schemas.microsoft.com/office/drawing/2014/main" id="{3F4574D1-D411-4CD9-B0C5-12B399672CEA}"/>
              </a:ext>
            </a:extLst>
          </p:cNvPr>
          <p:cNvSpPr>
            <a:spLocks noGrp="1"/>
          </p:cNvSpPr>
          <p:nvPr>
            <p:ph idx="1"/>
          </p:nvPr>
        </p:nvSpPr>
        <p:spPr/>
        <p:txBody>
          <a:bodyPr/>
          <a:lstStyle/>
          <a:p>
            <a:r>
              <a:rPr lang="zh-CN" altLang="en-US" dirty="0"/>
              <a:t>功能：取消宏定义，此语句后宏将不能再使用。</a:t>
            </a:r>
            <a:endParaRPr lang="en-US" altLang="zh-CN" dirty="0"/>
          </a:p>
          <a:p>
            <a:r>
              <a:rPr lang="zh-CN" altLang="en-US" dirty="0"/>
              <a:t>用法：</a:t>
            </a:r>
            <a:r>
              <a:rPr lang="en-US" altLang="zh-CN" dirty="0"/>
              <a:t>#</a:t>
            </a:r>
            <a:r>
              <a:rPr lang="en-US" altLang="zh-CN" dirty="0" err="1"/>
              <a:t>undef</a:t>
            </a:r>
            <a:r>
              <a:rPr lang="en-US" altLang="zh-CN" dirty="0"/>
              <a:t> PI</a:t>
            </a:r>
          </a:p>
          <a:p>
            <a:r>
              <a:rPr lang="zh-CN" altLang="en-US" dirty="0"/>
              <a:t>取消之前定义的宏常量</a:t>
            </a:r>
          </a:p>
        </p:txBody>
      </p:sp>
    </p:spTree>
    <p:extLst>
      <p:ext uri="{BB962C8B-B14F-4D97-AF65-F5344CB8AC3E}">
        <p14:creationId xmlns:p14="http://schemas.microsoft.com/office/powerpoint/2010/main" val="38170784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B1511-3FC6-4B71-BD39-16DF0612065C}"/>
              </a:ext>
            </a:extLst>
          </p:cNvPr>
          <p:cNvSpPr>
            <a:spLocks noGrp="1"/>
          </p:cNvSpPr>
          <p:nvPr>
            <p:ph type="title"/>
          </p:nvPr>
        </p:nvSpPr>
        <p:spPr/>
        <p:txBody>
          <a:bodyPr/>
          <a:lstStyle/>
          <a:p>
            <a:r>
              <a:rPr lang="zh-CN" altLang="en-US" dirty="0"/>
              <a:t>预处理指令 </a:t>
            </a:r>
            <a:r>
              <a:rPr lang="en-US" altLang="zh-CN" dirty="0"/>
              <a:t>– </a:t>
            </a:r>
            <a:r>
              <a:rPr lang="zh-CN" altLang="en-US" dirty="0"/>
              <a:t>条件编译</a:t>
            </a:r>
          </a:p>
        </p:txBody>
      </p:sp>
      <p:sp>
        <p:nvSpPr>
          <p:cNvPr id="3" name="内容占位符 2">
            <a:extLst>
              <a:ext uri="{FF2B5EF4-FFF2-40B4-BE49-F238E27FC236}">
                <a16:creationId xmlns:a16="http://schemas.microsoft.com/office/drawing/2014/main" id="{C7544ED9-29F1-4FD7-A823-03FB50043B31}"/>
              </a:ext>
            </a:extLst>
          </p:cNvPr>
          <p:cNvSpPr>
            <a:spLocks noGrp="1"/>
          </p:cNvSpPr>
          <p:nvPr>
            <p:ph idx="1"/>
          </p:nvPr>
        </p:nvSpPr>
        <p:spPr>
          <a:xfrm>
            <a:off x="914400" y="1697039"/>
            <a:ext cx="10363200" cy="4900313"/>
          </a:xfrm>
        </p:spPr>
        <p:txBody>
          <a:bodyPr/>
          <a:lstStyle/>
          <a:p>
            <a:r>
              <a:rPr lang="en-US" altLang="zh-CN" dirty="0"/>
              <a:t>#if</a:t>
            </a:r>
            <a:r>
              <a:rPr lang="zh-CN" altLang="en-US" dirty="0"/>
              <a:t>、</a:t>
            </a:r>
            <a:r>
              <a:rPr lang="en-US" altLang="zh-CN" dirty="0"/>
              <a:t>#ifdef</a:t>
            </a:r>
            <a:r>
              <a:rPr lang="zh-CN" altLang="en-US" dirty="0"/>
              <a:t>、</a:t>
            </a:r>
            <a:r>
              <a:rPr lang="en-US" altLang="zh-CN" dirty="0"/>
              <a:t>#</a:t>
            </a:r>
            <a:r>
              <a:rPr lang="en-US" altLang="zh-CN" dirty="0" err="1"/>
              <a:t>ifndef</a:t>
            </a:r>
            <a:r>
              <a:rPr lang="zh-CN" altLang="en-US" dirty="0"/>
              <a:t>、</a:t>
            </a:r>
            <a:r>
              <a:rPr lang="en-US" altLang="zh-CN" dirty="0"/>
              <a:t>#else</a:t>
            </a:r>
            <a:r>
              <a:rPr lang="zh-CN" altLang="en-US" dirty="0"/>
              <a:t>、</a:t>
            </a:r>
            <a:r>
              <a:rPr lang="en-US" altLang="zh-CN" dirty="0"/>
              <a:t>#</a:t>
            </a:r>
            <a:r>
              <a:rPr lang="en-US" altLang="zh-CN" dirty="0" err="1"/>
              <a:t>elif</a:t>
            </a:r>
            <a:r>
              <a:rPr lang="zh-CN" altLang="en-US" dirty="0"/>
              <a:t>、</a:t>
            </a:r>
            <a:r>
              <a:rPr lang="en-US" altLang="zh-CN" dirty="0"/>
              <a:t>#endif</a:t>
            </a:r>
          </a:p>
          <a:p>
            <a:pPr marL="0" indent="0">
              <a:buNone/>
            </a:pPr>
            <a:r>
              <a:rPr lang="zh-CN" altLang="en-US" dirty="0"/>
              <a:t>编译的时候执行的执行的代码。</a:t>
            </a:r>
            <a:endParaRPr lang="en-US" altLang="zh-CN" dirty="0"/>
          </a:p>
          <a:p>
            <a:pPr marL="0" indent="0">
              <a:buNone/>
            </a:pPr>
            <a:r>
              <a:rPr lang="en-US" altLang="zh-CN" dirty="0"/>
              <a:t>#define USE_INT 0</a:t>
            </a:r>
          </a:p>
          <a:p>
            <a:pPr marL="0" indent="0">
              <a:buNone/>
            </a:pPr>
            <a:r>
              <a:rPr lang="en-US" altLang="zh-CN" dirty="0"/>
              <a:t>#if USE_INT</a:t>
            </a:r>
          </a:p>
          <a:p>
            <a:pPr marL="0" indent="0">
              <a:buNone/>
            </a:pPr>
            <a:r>
              <a:rPr lang="en-US" altLang="zh-CN" dirty="0"/>
              <a:t>int foo;</a:t>
            </a:r>
          </a:p>
          <a:p>
            <a:pPr marL="0" indent="0">
              <a:buNone/>
            </a:pPr>
            <a:r>
              <a:rPr lang="en-US" altLang="zh-CN" dirty="0"/>
              <a:t>int bar;</a:t>
            </a:r>
          </a:p>
          <a:p>
            <a:pPr marL="0" indent="0">
              <a:buNone/>
            </a:pPr>
            <a:r>
              <a:rPr lang="en-US" altLang="zh-CN" dirty="0"/>
              <a:t>#else</a:t>
            </a:r>
          </a:p>
          <a:p>
            <a:pPr marL="0" indent="0">
              <a:buNone/>
            </a:pPr>
            <a:r>
              <a:rPr lang="en-US" altLang="zh-CN" dirty="0"/>
              <a:t>long foo;</a:t>
            </a:r>
          </a:p>
          <a:p>
            <a:pPr marL="0" indent="0">
              <a:buNone/>
            </a:pPr>
            <a:r>
              <a:rPr lang="en-US" altLang="zh-CN" dirty="0"/>
              <a:t>long bar;</a:t>
            </a:r>
          </a:p>
          <a:p>
            <a:pPr marL="0" indent="0">
              <a:buNone/>
            </a:pPr>
            <a:r>
              <a:rPr lang="en-US" altLang="zh-CN" dirty="0"/>
              <a:t>#endif</a:t>
            </a:r>
            <a:endParaRPr lang="zh-CN" altLang="en-US" dirty="0"/>
          </a:p>
        </p:txBody>
      </p:sp>
    </p:spTree>
    <p:extLst>
      <p:ext uri="{BB962C8B-B14F-4D97-AF65-F5344CB8AC3E}">
        <p14:creationId xmlns:p14="http://schemas.microsoft.com/office/powerpoint/2010/main" val="547452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67B00-0B50-4B6A-A72C-CF6429F5DC12}"/>
              </a:ext>
            </a:extLst>
          </p:cNvPr>
          <p:cNvSpPr>
            <a:spLocks noGrp="1"/>
          </p:cNvSpPr>
          <p:nvPr>
            <p:ph type="title"/>
          </p:nvPr>
        </p:nvSpPr>
        <p:spPr/>
        <p:txBody>
          <a:bodyPr/>
          <a:lstStyle/>
          <a:p>
            <a:r>
              <a:rPr lang="en-US" altLang="zh-CN" dirty="0" err="1"/>
              <a:t>stdio.h</a:t>
            </a:r>
            <a:r>
              <a:rPr lang="zh-CN" altLang="en-US" dirty="0"/>
              <a:t>的头文件里的条件编译</a:t>
            </a:r>
          </a:p>
        </p:txBody>
      </p:sp>
      <p:sp>
        <p:nvSpPr>
          <p:cNvPr id="3" name="内容占位符 2">
            <a:extLst>
              <a:ext uri="{FF2B5EF4-FFF2-40B4-BE49-F238E27FC236}">
                <a16:creationId xmlns:a16="http://schemas.microsoft.com/office/drawing/2014/main" id="{DBCF56C4-2B27-48E0-A1E3-FCBC6BA6AFE6}"/>
              </a:ext>
            </a:extLst>
          </p:cNvPr>
          <p:cNvSpPr>
            <a:spLocks noGrp="1"/>
          </p:cNvSpPr>
          <p:nvPr>
            <p:ph idx="1"/>
          </p:nvPr>
        </p:nvSpPr>
        <p:spPr/>
        <p:txBody>
          <a:bodyPr/>
          <a:lstStyle/>
          <a:p>
            <a:r>
              <a:rPr lang="en-US" altLang="zh-CN" dirty="0"/>
              <a:t>#</a:t>
            </a:r>
            <a:r>
              <a:rPr lang="en-US" altLang="zh-CN" dirty="0" err="1"/>
              <a:t>ifndef</a:t>
            </a:r>
            <a:r>
              <a:rPr lang="en-US" altLang="zh-CN" dirty="0"/>
              <a:t> _INC_STDIO		// </a:t>
            </a:r>
            <a:r>
              <a:rPr lang="zh-CN" altLang="en-US" dirty="0"/>
              <a:t>如果没有定义</a:t>
            </a:r>
            <a:r>
              <a:rPr lang="en-US" altLang="zh-CN" dirty="0"/>
              <a:t>_INC_STDIO</a:t>
            </a:r>
          </a:p>
          <a:p>
            <a:r>
              <a:rPr lang="en-US" altLang="zh-CN" dirty="0"/>
              <a:t>#define _INC_STDIO	// </a:t>
            </a:r>
            <a:r>
              <a:rPr lang="zh-CN" altLang="en-US" dirty="0"/>
              <a:t>定义一个，在整个编译过程有效</a:t>
            </a:r>
            <a:endParaRPr lang="en-US" altLang="zh-CN" dirty="0"/>
          </a:p>
          <a:p>
            <a:r>
              <a:rPr lang="en-US" altLang="zh-CN" dirty="0"/>
              <a:t>...					// </a:t>
            </a:r>
            <a:r>
              <a:rPr lang="zh-CN" altLang="en-US" dirty="0"/>
              <a:t>编译这些代码</a:t>
            </a:r>
            <a:endParaRPr lang="en-US" altLang="zh-CN" dirty="0"/>
          </a:p>
          <a:p>
            <a:r>
              <a:rPr lang="en-US" altLang="zh-CN" dirty="0"/>
              <a:t>#endif				// </a:t>
            </a:r>
            <a:r>
              <a:rPr lang="zh-CN" altLang="en-US" dirty="0"/>
              <a:t>条件编译结束</a:t>
            </a:r>
            <a:endParaRPr lang="en-US" altLang="zh-CN" dirty="0"/>
          </a:p>
          <a:p>
            <a:pPr marL="0" indent="0">
              <a:buNone/>
            </a:pPr>
            <a:endParaRPr lang="en-US" altLang="zh-CN" dirty="0"/>
          </a:p>
        </p:txBody>
      </p:sp>
    </p:spTree>
    <p:extLst>
      <p:ext uri="{BB962C8B-B14F-4D97-AF65-F5344CB8AC3E}">
        <p14:creationId xmlns:p14="http://schemas.microsoft.com/office/powerpoint/2010/main" val="1969122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a:extLst>
              <a:ext uri="{FF2B5EF4-FFF2-40B4-BE49-F238E27FC236}">
                <a16:creationId xmlns:a16="http://schemas.microsoft.com/office/drawing/2014/main" id="{4B59F24A-9C8A-4C3C-885E-585B3043ECF8}"/>
              </a:ext>
            </a:extLst>
          </p:cNvPr>
          <p:cNvSpPr>
            <a:spLocks noGrp="1" noChangeArrowheads="1"/>
          </p:cNvSpPr>
          <p:nvPr>
            <p:ph type="body" idx="4294967295"/>
          </p:nvPr>
        </p:nvSpPr>
        <p:spPr>
          <a:xfrm>
            <a:off x="2209800" y="1412876"/>
            <a:ext cx="7989888" cy="2087563"/>
          </a:xfrm>
        </p:spPr>
        <p:txBody>
          <a:bodyPr vert="horz" wrap="square" lIns="91440" tIns="45720" rIns="91440" bIns="45720" numCol="1" anchor="t" anchorCtr="0" compatLnSpc="1">
            <a:prstTxWarp prst="textNoShape">
              <a:avLst/>
            </a:prstTxWarp>
          </a:bodyPr>
          <a:lstStyle/>
          <a:p>
            <a:pPr>
              <a:defRPr/>
            </a:pPr>
            <a:r>
              <a:rPr lang="zh-CN" altLang="en-US" sz="3200" dirty="0">
                <a:latin typeface="华文仿宋" pitchFamily="2" charset="-122"/>
                <a:ea typeface="华文仿宋" pitchFamily="2" charset="-122"/>
              </a:rPr>
              <a:t>使用断言（</a:t>
            </a:r>
            <a:r>
              <a:rPr lang="en-US" altLang="zh-CN" sz="3200" dirty="0">
                <a:latin typeface="华文仿宋" pitchFamily="2" charset="-122"/>
                <a:ea typeface="华文仿宋" pitchFamily="2" charset="-122"/>
              </a:rPr>
              <a:t>assert</a:t>
            </a:r>
            <a:r>
              <a:rPr lang="zh-CN" altLang="en-US" sz="3200" dirty="0">
                <a:latin typeface="华文仿宋" pitchFamily="2" charset="-122"/>
                <a:ea typeface="华文仿宋" pitchFamily="2" charset="-122"/>
              </a:rPr>
              <a:t>）防止某些参数获得非法值，在程序调试和测试时发现错误 </a:t>
            </a:r>
          </a:p>
          <a:p>
            <a:pPr lvl="1">
              <a:buFontTx/>
              <a:buNone/>
              <a:defRPr/>
            </a:pPr>
            <a:endParaRPr lang="en-US" altLang="zh-CN" dirty="0"/>
          </a:p>
        </p:txBody>
      </p:sp>
      <p:sp>
        <p:nvSpPr>
          <p:cNvPr id="498695" name="Rectangle 7">
            <a:extLst>
              <a:ext uri="{FF2B5EF4-FFF2-40B4-BE49-F238E27FC236}">
                <a16:creationId xmlns:a16="http://schemas.microsoft.com/office/drawing/2014/main" id="{7F437D03-2E13-4968-9CAE-7C8C781AFAAC}"/>
              </a:ext>
            </a:extLst>
          </p:cNvPr>
          <p:cNvSpPr>
            <a:spLocks noChangeArrowheads="1"/>
          </p:cNvSpPr>
          <p:nvPr/>
        </p:nvSpPr>
        <p:spPr bwMode="auto">
          <a:xfrm>
            <a:off x="2205038" y="620714"/>
            <a:ext cx="7797800" cy="839787"/>
          </a:xfrm>
          <a:prstGeom prst="rect">
            <a:avLst/>
          </a:prstGeom>
          <a:noFill/>
          <a:ln w="9525">
            <a:noFill/>
            <a:miter lim="800000"/>
            <a:headEnd/>
            <a:tailEnd/>
          </a:ln>
          <a:effectLst/>
        </p:spPr>
        <p:txBody>
          <a:bodyPr lIns="92075" tIns="46037" rIns="92075" bIns="46037" anchor="ctr"/>
          <a:lstStyle/>
          <a:p>
            <a:pPr algn="ctr">
              <a:lnSpc>
                <a:spcPct val="85000"/>
              </a:lnSpc>
              <a:defRPr/>
            </a:pPr>
            <a:r>
              <a:rPr lang="en-US" altLang="zh-CN" sz="4000" b="1" i="1">
                <a:solidFill>
                  <a:srgbClr val="000066"/>
                </a:solidFill>
                <a:effectLst>
                  <a:outerShdw blurRad="38100" dist="38100" dir="2700000" algn="tl">
                    <a:srgbClr val="C0C0C0"/>
                  </a:outerShdw>
                </a:effectLst>
                <a:ea typeface="黑体" pitchFamily="2" charset="-122"/>
              </a:rPr>
              <a:t>【</a:t>
            </a:r>
            <a:r>
              <a:rPr lang="zh-CN" altLang="en-US" sz="4000" b="1" i="1">
                <a:solidFill>
                  <a:srgbClr val="000066"/>
                </a:solidFill>
                <a:effectLst>
                  <a:outerShdw blurRad="38100" dist="38100" dir="2700000" algn="tl">
                    <a:srgbClr val="C0C0C0"/>
                  </a:outerShdw>
                </a:effectLst>
                <a:ea typeface="黑体" pitchFamily="2" charset="-122"/>
              </a:rPr>
              <a:t>例</a:t>
            </a:r>
            <a:r>
              <a:rPr lang="en-US" altLang="zh-CN" sz="4000" b="1" i="1">
                <a:solidFill>
                  <a:srgbClr val="000066"/>
                </a:solidFill>
                <a:effectLst>
                  <a:outerShdw blurRad="38100" dist="38100" dir="2700000" algn="tl">
                    <a:srgbClr val="C0C0C0"/>
                  </a:outerShdw>
                </a:effectLst>
                <a:ea typeface="黑体" pitchFamily="2" charset="-122"/>
              </a:rPr>
              <a:t>】 </a:t>
            </a:r>
            <a:r>
              <a:rPr lang="zh-CN" altLang="en-US" sz="4000" b="1" i="1">
                <a:solidFill>
                  <a:srgbClr val="000066"/>
                </a:solidFill>
                <a:effectLst>
                  <a:outerShdw blurRad="38100" dist="38100" dir="2700000" algn="tl">
                    <a:srgbClr val="C0C0C0"/>
                  </a:outerShdw>
                </a:effectLst>
                <a:ea typeface="黑体" pitchFamily="2" charset="-122"/>
              </a:rPr>
              <a:t>计算整数</a:t>
            </a:r>
            <a:r>
              <a:rPr lang="en-US" altLang="zh-CN" sz="4000" b="1" i="1">
                <a:solidFill>
                  <a:srgbClr val="000066"/>
                </a:solidFill>
                <a:effectLst>
                  <a:outerShdw blurRad="38100" dist="38100" dir="2700000" algn="tl">
                    <a:srgbClr val="C0C0C0"/>
                  </a:outerShdw>
                </a:effectLst>
                <a:ea typeface="黑体" pitchFamily="2" charset="-122"/>
              </a:rPr>
              <a:t>n</a:t>
            </a:r>
            <a:r>
              <a:rPr lang="zh-CN" altLang="en-US" sz="4000" b="1" i="1">
                <a:solidFill>
                  <a:srgbClr val="000066"/>
                </a:solidFill>
                <a:effectLst>
                  <a:outerShdw blurRad="38100" dist="38100" dir="2700000" algn="tl">
                    <a:srgbClr val="C0C0C0"/>
                  </a:outerShdw>
                </a:effectLst>
                <a:ea typeface="黑体" pitchFamily="2" charset="-122"/>
              </a:rPr>
              <a:t>的阶乘</a:t>
            </a:r>
            <a:r>
              <a:rPr lang="en-US" altLang="zh-CN" sz="4000" b="1" i="1">
                <a:solidFill>
                  <a:srgbClr val="000066"/>
                </a:solidFill>
                <a:effectLst>
                  <a:outerShdw blurRad="38100" dist="38100" dir="2700000" algn="tl">
                    <a:srgbClr val="C0C0C0"/>
                  </a:outerShdw>
                </a:effectLst>
                <a:ea typeface="黑体" pitchFamily="2" charset="-122"/>
              </a:rPr>
              <a:t>n</a:t>
            </a:r>
            <a:r>
              <a:rPr lang="zh-CN" altLang="en-US" sz="4000" b="1" i="1">
                <a:solidFill>
                  <a:srgbClr val="000066"/>
                </a:solidFill>
                <a:effectLst>
                  <a:outerShdw blurRad="38100" dist="38100" dir="2700000" algn="tl">
                    <a:srgbClr val="C0C0C0"/>
                  </a:outerShdw>
                </a:effectLst>
                <a:ea typeface="黑体" pitchFamily="2" charset="-122"/>
              </a:rPr>
              <a:t>！ </a:t>
            </a:r>
          </a:p>
        </p:txBody>
      </p:sp>
      <p:pic>
        <p:nvPicPr>
          <p:cNvPr id="498696" name="Picture 8">
            <a:extLst>
              <a:ext uri="{FF2B5EF4-FFF2-40B4-BE49-F238E27FC236}">
                <a16:creationId xmlns:a16="http://schemas.microsoft.com/office/drawing/2014/main" id="{C87D371A-8465-4B16-890F-49973A092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3367089"/>
            <a:ext cx="3455987" cy="3157537"/>
          </a:xfrm>
          <a:prstGeom prst="rect">
            <a:avLst/>
          </a:prstGeom>
          <a:noFill/>
          <a:ln w="57150" cmpd="thickThin">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498693" name="Rectangle 11">
            <a:extLst>
              <a:ext uri="{FF2B5EF4-FFF2-40B4-BE49-F238E27FC236}">
                <a16:creationId xmlns:a16="http://schemas.microsoft.com/office/drawing/2014/main" id="{7E73C729-3C56-467D-B863-F1B4F6839CEA}"/>
              </a:ext>
            </a:extLst>
          </p:cNvPr>
          <p:cNvSpPr>
            <a:spLocks noChangeArrowheads="1"/>
          </p:cNvSpPr>
          <p:nvPr/>
        </p:nvSpPr>
        <p:spPr bwMode="auto">
          <a:xfrm>
            <a:off x="3070226" y="4806950"/>
            <a:ext cx="2519363" cy="304800"/>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pic>
        <p:nvPicPr>
          <p:cNvPr id="498697" name="Picture 9">
            <a:extLst>
              <a:ext uri="{FF2B5EF4-FFF2-40B4-BE49-F238E27FC236}">
                <a16:creationId xmlns:a16="http://schemas.microsoft.com/office/drawing/2014/main" id="{FFFEF4FD-69FE-4A9E-AB71-397C38F60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4" y="3308350"/>
            <a:ext cx="3095625"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8698" name="Picture 10">
            <a:extLst>
              <a:ext uri="{FF2B5EF4-FFF2-40B4-BE49-F238E27FC236}">
                <a16:creationId xmlns:a16="http://schemas.microsoft.com/office/drawing/2014/main" id="{98F0E3A7-41F4-4640-981C-52DF6EB9C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364" y="5578476"/>
            <a:ext cx="309562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72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animEffect transition="in" filter="wipe(left)">
                                      <p:cBhvr>
                                        <p:cTn id="7" dur="500"/>
                                        <p:tgtEl>
                                          <p:spTgt spid="498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98696"/>
                                        </p:tgtEl>
                                        <p:attrNameLst>
                                          <p:attrName>style.visibility</p:attrName>
                                        </p:attrNameLst>
                                      </p:cBhvr>
                                      <p:to>
                                        <p:strVal val="visible"/>
                                      </p:to>
                                    </p:set>
                                    <p:animEffect transition="in" filter="box(out)">
                                      <p:cBhvr>
                                        <p:cTn id="12" dur="500"/>
                                        <p:tgtEl>
                                          <p:spTgt spid="4986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98693"/>
                                        </p:tgtEl>
                                        <p:attrNameLst>
                                          <p:attrName>style.visibility</p:attrName>
                                        </p:attrNameLst>
                                      </p:cBhvr>
                                      <p:to>
                                        <p:strVal val="visible"/>
                                      </p:to>
                                    </p:set>
                                    <p:anim calcmode="lin" valueType="num">
                                      <p:cBhvr additive="base">
                                        <p:cTn id="17" dur="500" fill="hold"/>
                                        <p:tgtEl>
                                          <p:spTgt spid="498693"/>
                                        </p:tgtEl>
                                        <p:attrNameLst>
                                          <p:attrName>ppt_x</p:attrName>
                                        </p:attrNameLst>
                                      </p:cBhvr>
                                      <p:tavLst>
                                        <p:tav tm="0">
                                          <p:val>
                                            <p:strVal val="0-#ppt_w/2"/>
                                          </p:val>
                                        </p:tav>
                                        <p:tav tm="100000">
                                          <p:val>
                                            <p:strVal val="#ppt_x"/>
                                          </p:val>
                                        </p:tav>
                                      </p:tavLst>
                                    </p:anim>
                                    <p:anim calcmode="lin" valueType="num">
                                      <p:cBhvr additive="base">
                                        <p:cTn id="18" dur="500" fill="hold"/>
                                        <p:tgtEl>
                                          <p:spTgt spid="49869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98697"/>
                                        </p:tgtEl>
                                        <p:attrNameLst>
                                          <p:attrName>style.visibility</p:attrName>
                                        </p:attrNameLst>
                                      </p:cBhvr>
                                      <p:to>
                                        <p:strVal val="visible"/>
                                      </p:to>
                                    </p:set>
                                    <p:anim calcmode="lin" valueType="num">
                                      <p:cBhvr additive="base">
                                        <p:cTn id="23" dur="500" fill="hold"/>
                                        <p:tgtEl>
                                          <p:spTgt spid="498697"/>
                                        </p:tgtEl>
                                        <p:attrNameLst>
                                          <p:attrName>ppt_x</p:attrName>
                                        </p:attrNameLst>
                                      </p:cBhvr>
                                      <p:tavLst>
                                        <p:tav tm="0">
                                          <p:val>
                                            <p:strVal val="#ppt_x"/>
                                          </p:val>
                                        </p:tav>
                                        <p:tav tm="100000">
                                          <p:val>
                                            <p:strVal val="#ppt_x"/>
                                          </p:val>
                                        </p:tav>
                                      </p:tavLst>
                                    </p:anim>
                                    <p:anim calcmode="lin" valueType="num">
                                      <p:cBhvr additive="base">
                                        <p:cTn id="24" dur="500" fill="hold"/>
                                        <p:tgtEl>
                                          <p:spTgt spid="49869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98698"/>
                                        </p:tgtEl>
                                        <p:attrNameLst>
                                          <p:attrName>style.visibility</p:attrName>
                                        </p:attrNameLst>
                                      </p:cBhvr>
                                      <p:to>
                                        <p:strVal val="visible"/>
                                      </p:to>
                                    </p:set>
                                    <p:anim calcmode="lin" valueType="num">
                                      <p:cBhvr additive="base">
                                        <p:cTn id="29" dur="500" fill="hold"/>
                                        <p:tgtEl>
                                          <p:spTgt spid="498698"/>
                                        </p:tgtEl>
                                        <p:attrNameLst>
                                          <p:attrName>ppt_x</p:attrName>
                                        </p:attrNameLst>
                                      </p:cBhvr>
                                      <p:tavLst>
                                        <p:tav tm="0">
                                          <p:val>
                                            <p:strVal val="#ppt_x"/>
                                          </p:val>
                                        </p:tav>
                                        <p:tav tm="100000">
                                          <p:val>
                                            <p:strVal val="#ppt_x"/>
                                          </p:val>
                                        </p:tav>
                                      </p:tavLst>
                                    </p:anim>
                                    <p:anim calcmode="lin" valueType="num">
                                      <p:cBhvr additive="base">
                                        <p:cTn id="30" dur="500" fill="hold"/>
                                        <p:tgtEl>
                                          <p:spTgt spid="498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3">
            <a:extLst>
              <a:ext uri="{FF2B5EF4-FFF2-40B4-BE49-F238E27FC236}">
                <a16:creationId xmlns:a16="http://schemas.microsoft.com/office/drawing/2014/main" id="{0EE9E7D3-5CE6-477F-A156-1AE3E439B254}"/>
              </a:ext>
            </a:extLst>
          </p:cNvPr>
          <p:cNvSpPr>
            <a:spLocks noGrp="1" noChangeArrowheads="1"/>
          </p:cNvSpPr>
          <p:nvPr>
            <p:ph type="body" idx="4294967295"/>
          </p:nvPr>
        </p:nvSpPr>
        <p:spPr>
          <a:xfrm>
            <a:off x="2209800" y="1341438"/>
            <a:ext cx="7989888" cy="2087562"/>
          </a:xfrm>
        </p:spPr>
        <p:txBody>
          <a:bodyPr vert="horz" wrap="square" lIns="91440" tIns="45720" rIns="91440" bIns="45720" numCol="1" anchor="t" anchorCtr="0" compatLnSpc="1">
            <a:prstTxWarp prst="textNoShape">
              <a:avLst/>
            </a:prstTxWarp>
          </a:bodyPr>
          <a:lstStyle/>
          <a:p>
            <a:pPr eaLnBrk="1" hangingPunct="1">
              <a:lnSpc>
                <a:spcPct val="110000"/>
              </a:lnSpc>
              <a:buFont typeface="Monotype Sorts" charset="2"/>
              <a:buNone/>
              <a:defRPr/>
            </a:pPr>
            <a:r>
              <a:rPr lang="en-US" altLang="zh-CN" dirty="0">
                <a:solidFill>
                  <a:srgbClr val="0033CC"/>
                </a:solidFill>
                <a:latin typeface="Courier New" pitchFamily="49" charset="0"/>
                <a:ea typeface="宋体" pitchFamily="2" charset="-122"/>
              </a:rPr>
              <a:t>  </a:t>
            </a:r>
            <a:r>
              <a:rPr lang="en-US" altLang="zh-CN" sz="2400" dirty="0">
                <a:solidFill>
                  <a:srgbClr val="0033CC"/>
                </a:solidFill>
                <a:latin typeface="Courier New" pitchFamily="49" charset="0"/>
                <a:ea typeface="宋体" pitchFamily="2" charset="-122"/>
              </a:rPr>
              <a:t>#include</a:t>
            </a:r>
            <a:r>
              <a:rPr lang="en-US" altLang="zh-CN" sz="2400" dirty="0">
                <a:latin typeface="Courier New" pitchFamily="49" charset="0"/>
                <a:ea typeface="宋体" pitchFamily="2" charset="-122"/>
              </a:rPr>
              <a:t> &lt;</a:t>
            </a:r>
            <a:r>
              <a:rPr lang="en-US" altLang="zh-CN" sz="2400" dirty="0" err="1">
                <a:latin typeface="Courier New" pitchFamily="49" charset="0"/>
                <a:ea typeface="宋体" pitchFamily="2" charset="-122"/>
              </a:rPr>
              <a:t>assert.h</a:t>
            </a:r>
            <a:r>
              <a:rPr lang="en-US" altLang="zh-CN" sz="2400" dirty="0">
                <a:latin typeface="Courier New" pitchFamily="49" charset="0"/>
                <a:ea typeface="宋体" pitchFamily="2" charset="-122"/>
              </a:rPr>
              <a:t>&gt;</a:t>
            </a:r>
            <a:br>
              <a:rPr lang="en-US" altLang="zh-CN" sz="2400" dirty="0">
                <a:latin typeface="Courier New" pitchFamily="49" charset="0"/>
                <a:ea typeface="宋体" pitchFamily="2" charset="-122"/>
              </a:rPr>
            </a:br>
            <a:r>
              <a:rPr lang="en-US" altLang="zh-CN" sz="2400" dirty="0">
                <a:solidFill>
                  <a:srgbClr val="0033CC"/>
                </a:solidFill>
                <a:latin typeface="Courier New" pitchFamily="49" charset="0"/>
                <a:ea typeface="宋体" pitchFamily="2" charset="-122"/>
              </a:rPr>
              <a:t>void</a:t>
            </a:r>
            <a:r>
              <a:rPr lang="en-US" altLang="zh-CN" sz="2400" dirty="0">
                <a:latin typeface="Courier New" pitchFamily="49" charset="0"/>
                <a:ea typeface="宋体" pitchFamily="2" charset="-122"/>
              </a:rPr>
              <a:t> assert(</a:t>
            </a:r>
            <a:r>
              <a:rPr lang="en-US" altLang="zh-CN" sz="2400" dirty="0" err="1">
                <a:solidFill>
                  <a:srgbClr val="0033CC"/>
                </a:solidFill>
                <a:latin typeface="Courier New" pitchFamily="49" charset="0"/>
                <a:ea typeface="宋体" pitchFamily="2" charset="-122"/>
              </a:rPr>
              <a:t>int</a:t>
            </a:r>
            <a:r>
              <a:rPr lang="en-US" altLang="zh-CN" sz="2400" dirty="0">
                <a:latin typeface="Courier New" pitchFamily="49" charset="0"/>
                <a:ea typeface="宋体" pitchFamily="2" charset="-122"/>
              </a:rPr>
              <a:t> expression);</a:t>
            </a:r>
          </a:p>
          <a:p>
            <a:pPr lvl="1" eaLnBrk="1" hangingPunct="1">
              <a:lnSpc>
                <a:spcPct val="110000"/>
              </a:lnSpc>
              <a:defRPr/>
            </a:pPr>
            <a:r>
              <a:rPr lang="en-US" altLang="zh-CN" dirty="0">
                <a:latin typeface="Courier New" pitchFamily="49" charset="0"/>
                <a:ea typeface="宋体" pitchFamily="2" charset="-122"/>
              </a:rPr>
              <a:t>expression</a:t>
            </a:r>
            <a:r>
              <a:rPr lang="zh-CN" altLang="en-US" dirty="0">
                <a:latin typeface="Courier New" pitchFamily="49" charset="0"/>
              </a:rPr>
              <a:t>为真，无声无息；为假，中断程序。</a:t>
            </a:r>
            <a:endParaRPr lang="zh-CN" altLang="en-US" dirty="0"/>
          </a:p>
          <a:p>
            <a:pPr>
              <a:defRPr/>
            </a:pPr>
            <a:r>
              <a:rPr lang="zh-CN" altLang="en-US" dirty="0">
                <a:latin typeface="华文仿宋" pitchFamily="2" charset="-122"/>
                <a:ea typeface="华文仿宋" pitchFamily="2" charset="-122"/>
              </a:rPr>
              <a:t>断言仅用于调试程序，不能作为程序的功能 </a:t>
            </a:r>
            <a:endParaRPr lang="en-US" altLang="zh-CN" dirty="0">
              <a:latin typeface="华文仿宋" pitchFamily="2" charset="-122"/>
              <a:ea typeface="华文仿宋" pitchFamily="2" charset="-122"/>
            </a:endParaRPr>
          </a:p>
        </p:txBody>
      </p:sp>
      <p:sp>
        <p:nvSpPr>
          <p:cNvPr id="520195" name="Rectangle 3">
            <a:extLst>
              <a:ext uri="{FF2B5EF4-FFF2-40B4-BE49-F238E27FC236}">
                <a16:creationId xmlns:a16="http://schemas.microsoft.com/office/drawing/2014/main" id="{DE5B935F-8F8B-461F-8AD6-E4DB53F149E6}"/>
              </a:ext>
            </a:extLst>
          </p:cNvPr>
          <p:cNvSpPr>
            <a:spLocks noChangeArrowheads="1"/>
          </p:cNvSpPr>
          <p:nvPr/>
        </p:nvSpPr>
        <p:spPr bwMode="auto">
          <a:xfrm>
            <a:off x="2205038" y="620714"/>
            <a:ext cx="7797800" cy="839787"/>
          </a:xfrm>
          <a:prstGeom prst="rect">
            <a:avLst/>
          </a:prstGeom>
          <a:noFill/>
          <a:ln w="9525">
            <a:noFill/>
            <a:miter lim="800000"/>
            <a:headEnd/>
            <a:tailEnd/>
          </a:ln>
          <a:effectLst/>
        </p:spPr>
        <p:txBody>
          <a:bodyPr lIns="92075" tIns="46037" rIns="92075" bIns="46037" anchor="ctr"/>
          <a:lstStyle/>
          <a:p>
            <a:pPr algn="ctr">
              <a:lnSpc>
                <a:spcPct val="85000"/>
              </a:lnSpc>
              <a:defRPr/>
            </a:pPr>
            <a:r>
              <a:rPr lang="en-US" altLang="zh-CN" sz="4000" b="1" i="1">
                <a:solidFill>
                  <a:srgbClr val="000066"/>
                </a:solidFill>
                <a:effectLst>
                  <a:outerShdw blurRad="38100" dist="38100" dir="2700000" algn="tl">
                    <a:srgbClr val="C0C0C0"/>
                  </a:outerShdw>
                </a:effectLst>
                <a:ea typeface="黑体" pitchFamily="2" charset="-122"/>
              </a:rPr>
              <a:t>【</a:t>
            </a:r>
            <a:r>
              <a:rPr lang="zh-CN" altLang="en-US" sz="4000" b="1" i="1">
                <a:solidFill>
                  <a:srgbClr val="000066"/>
                </a:solidFill>
                <a:effectLst>
                  <a:outerShdw blurRad="38100" dist="38100" dir="2700000" algn="tl">
                    <a:srgbClr val="C0C0C0"/>
                  </a:outerShdw>
                </a:effectLst>
                <a:ea typeface="黑体" pitchFamily="2" charset="-122"/>
              </a:rPr>
              <a:t>例</a:t>
            </a:r>
            <a:r>
              <a:rPr lang="en-US" altLang="zh-CN" sz="4000" b="1" i="1">
                <a:solidFill>
                  <a:srgbClr val="000066"/>
                </a:solidFill>
                <a:effectLst>
                  <a:outerShdw blurRad="38100" dist="38100" dir="2700000" algn="tl">
                    <a:srgbClr val="C0C0C0"/>
                  </a:outerShdw>
                </a:effectLst>
                <a:ea typeface="黑体" pitchFamily="2" charset="-122"/>
              </a:rPr>
              <a:t>】 </a:t>
            </a:r>
            <a:r>
              <a:rPr lang="zh-CN" altLang="en-US" sz="4000" b="1" i="1">
                <a:solidFill>
                  <a:srgbClr val="000066"/>
                </a:solidFill>
                <a:effectLst>
                  <a:outerShdw blurRad="38100" dist="38100" dir="2700000" algn="tl">
                    <a:srgbClr val="C0C0C0"/>
                  </a:outerShdw>
                </a:effectLst>
                <a:ea typeface="黑体" pitchFamily="2" charset="-122"/>
              </a:rPr>
              <a:t>计算整数</a:t>
            </a:r>
            <a:r>
              <a:rPr lang="en-US" altLang="zh-CN" sz="4000" b="1" i="1">
                <a:solidFill>
                  <a:srgbClr val="000066"/>
                </a:solidFill>
                <a:effectLst>
                  <a:outerShdw blurRad="38100" dist="38100" dir="2700000" algn="tl">
                    <a:srgbClr val="C0C0C0"/>
                  </a:outerShdw>
                </a:effectLst>
                <a:ea typeface="黑体" pitchFamily="2" charset="-122"/>
              </a:rPr>
              <a:t>n</a:t>
            </a:r>
            <a:r>
              <a:rPr lang="zh-CN" altLang="en-US" sz="4000" b="1" i="1">
                <a:solidFill>
                  <a:srgbClr val="000066"/>
                </a:solidFill>
                <a:effectLst>
                  <a:outerShdw blurRad="38100" dist="38100" dir="2700000" algn="tl">
                    <a:srgbClr val="C0C0C0"/>
                  </a:outerShdw>
                </a:effectLst>
                <a:ea typeface="黑体" pitchFamily="2" charset="-122"/>
              </a:rPr>
              <a:t>的阶乘</a:t>
            </a:r>
            <a:r>
              <a:rPr lang="en-US" altLang="zh-CN" sz="4000" b="1" i="1">
                <a:solidFill>
                  <a:srgbClr val="000066"/>
                </a:solidFill>
                <a:effectLst>
                  <a:outerShdw blurRad="38100" dist="38100" dir="2700000" algn="tl">
                    <a:srgbClr val="C0C0C0"/>
                  </a:outerShdw>
                </a:effectLst>
                <a:ea typeface="黑体" pitchFamily="2" charset="-122"/>
              </a:rPr>
              <a:t>n</a:t>
            </a:r>
            <a:r>
              <a:rPr lang="zh-CN" altLang="en-US" sz="4000" b="1" i="1">
                <a:solidFill>
                  <a:srgbClr val="000066"/>
                </a:solidFill>
                <a:effectLst>
                  <a:outerShdw blurRad="38100" dist="38100" dir="2700000" algn="tl">
                    <a:srgbClr val="C0C0C0"/>
                  </a:outerShdw>
                </a:effectLst>
                <a:ea typeface="黑体" pitchFamily="2" charset="-122"/>
              </a:rPr>
              <a:t>！ </a:t>
            </a:r>
          </a:p>
        </p:txBody>
      </p:sp>
      <p:pic>
        <p:nvPicPr>
          <p:cNvPr id="51204" name="Picture 4">
            <a:extLst>
              <a:ext uri="{FF2B5EF4-FFF2-40B4-BE49-F238E27FC236}">
                <a16:creationId xmlns:a16="http://schemas.microsoft.com/office/drawing/2014/main" id="{227E9624-A429-4160-A0EC-005D9AA1B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3367089"/>
            <a:ext cx="3455987" cy="3157537"/>
          </a:xfrm>
          <a:prstGeom prst="rect">
            <a:avLst/>
          </a:prstGeom>
          <a:noFill/>
          <a:ln w="57150" cmpd="thickThin">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51205" name="Rectangle 11">
            <a:extLst>
              <a:ext uri="{FF2B5EF4-FFF2-40B4-BE49-F238E27FC236}">
                <a16:creationId xmlns:a16="http://schemas.microsoft.com/office/drawing/2014/main" id="{CE8D5346-1A5E-4426-B206-D144C446ADA4}"/>
              </a:ext>
            </a:extLst>
          </p:cNvPr>
          <p:cNvSpPr>
            <a:spLocks noChangeArrowheads="1"/>
          </p:cNvSpPr>
          <p:nvPr/>
        </p:nvSpPr>
        <p:spPr bwMode="auto">
          <a:xfrm>
            <a:off x="3070226" y="4806950"/>
            <a:ext cx="2519363" cy="304800"/>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buClrTx/>
              <a:buSzTx/>
              <a:buFontTx/>
              <a:buNone/>
            </a:pPr>
            <a:endParaRPr lang="zh-CN" altLang="en-US" sz="3600">
              <a:solidFill>
                <a:schemeClr val="tx1"/>
              </a:solidFill>
              <a:latin typeface="Arial" panose="020B0604020202020204" pitchFamily="34" charset="0"/>
              <a:ea typeface="宋体" panose="02010600030101010101" pitchFamily="2" charset="-122"/>
            </a:endParaRPr>
          </a:p>
        </p:txBody>
      </p:sp>
      <p:pic>
        <p:nvPicPr>
          <p:cNvPr id="51206" name="Picture 6">
            <a:extLst>
              <a:ext uri="{FF2B5EF4-FFF2-40B4-BE49-F238E27FC236}">
                <a16:creationId xmlns:a16="http://schemas.microsoft.com/office/drawing/2014/main" id="{17E8AAF1-3BE6-4F09-A3CF-2B7C3AA2A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4" y="3308350"/>
            <a:ext cx="3095625"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7">
            <a:extLst>
              <a:ext uri="{FF2B5EF4-FFF2-40B4-BE49-F238E27FC236}">
                <a16:creationId xmlns:a16="http://schemas.microsoft.com/office/drawing/2014/main" id="{3254C787-0DDF-4E57-B4F8-41F98F0F2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364" y="5578476"/>
            <a:ext cx="309562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532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20194">
                                            <p:txEl>
                                              <p:pRg st="0" end="0"/>
                                            </p:txEl>
                                          </p:spTgt>
                                        </p:tgtEl>
                                        <p:attrNameLst>
                                          <p:attrName>style.visibility</p:attrName>
                                        </p:attrNameLst>
                                      </p:cBhvr>
                                      <p:to>
                                        <p:strVal val="visible"/>
                                      </p:to>
                                    </p:set>
                                    <p:animEffect transition="in" filter="box(out)">
                                      <p:cBhvr>
                                        <p:cTn id="7" dur="500"/>
                                        <p:tgtEl>
                                          <p:spTgt spid="520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20194">
                                            <p:txEl>
                                              <p:pRg st="1" end="1"/>
                                            </p:txEl>
                                          </p:spTgt>
                                        </p:tgtEl>
                                        <p:attrNameLst>
                                          <p:attrName>style.visibility</p:attrName>
                                        </p:attrNameLst>
                                      </p:cBhvr>
                                      <p:to>
                                        <p:strVal val="visible"/>
                                      </p:to>
                                    </p:set>
                                    <p:animEffect transition="in" filter="box(out)">
                                      <p:cBhvr>
                                        <p:cTn id="12" dur="500"/>
                                        <p:tgtEl>
                                          <p:spTgt spid="5201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20194">
                                            <p:txEl>
                                              <p:pRg st="2" end="2"/>
                                            </p:txEl>
                                          </p:spTgt>
                                        </p:tgtEl>
                                        <p:attrNameLst>
                                          <p:attrName>style.visibility</p:attrName>
                                        </p:attrNameLst>
                                      </p:cBhvr>
                                      <p:to>
                                        <p:strVal val="visible"/>
                                      </p:to>
                                    </p:set>
                                    <p:animEffect transition="in" filter="box(out)">
                                      <p:cBhvr>
                                        <p:cTn id="17" dur="500"/>
                                        <p:tgtEl>
                                          <p:spTgt spid="5201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3">
            <a:extLst>
              <a:ext uri="{FF2B5EF4-FFF2-40B4-BE49-F238E27FC236}">
                <a16:creationId xmlns:a16="http://schemas.microsoft.com/office/drawing/2014/main" id="{7A10BEAD-3676-4ECB-A64A-ED6C87E29418}"/>
              </a:ext>
            </a:extLst>
          </p:cNvPr>
          <p:cNvSpPr>
            <a:spLocks noGrp="1" noChangeArrowheads="1"/>
          </p:cNvSpPr>
          <p:nvPr>
            <p:ph type="body" idx="4294967295"/>
          </p:nvPr>
        </p:nvSpPr>
        <p:spPr>
          <a:xfrm>
            <a:off x="2209801" y="1412876"/>
            <a:ext cx="8062913" cy="4968875"/>
          </a:xfrm>
        </p:spPr>
        <p:txBody>
          <a:bodyPr vert="horz" wrap="square" lIns="91440" tIns="45720" rIns="91440" bIns="45720" numCol="1" anchor="t" anchorCtr="0" compatLnSpc="1">
            <a:prstTxWarp prst="textNoShape">
              <a:avLst/>
            </a:prstTxWarp>
          </a:bodyPr>
          <a:lstStyle/>
          <a:p>
            <a:pPr eaLnBrk="1" hangingPunct="1">
              <a:lnSpc>
                <a:spcPct val="110000"/>
              </a:lnSpc>
              <a:defRPr/>
            </a:pPr>
            <a:r>
              <a:rPr lang="zh-CN" altLang="en-US" dirty="0">
                <a:latin typeface="华文仿宋" pitchFamily="2" charset="-122"/>
                <a:ea typeface="华文仿宋" pitchFamily="2" charset="-122"/>
              </a:rPr>
              <a:t>用来测试某种不可能发生的状况确实不会发生</a:t>
            </a:r>
          </a:p>
          <a:p>
            <a:pPr lvl="1" eaLnBrk="1" hangingPunct="1">
              <a:lnSpc>
                <a:spcPct val="110000"/>
              </a:lnSpc>
              <a:defRPr/>
            </a:pPr>
            <a:r>
              <a:rPr lang="en-US" altLang="zh-CN" dirty="0">
                <a:latin typeface="华文仿宋" pitchFamily="2" charset="-122"/>
                <a:ea typeface="华文仿宋" pitchFamily="2" charset="-122"/>
              </a:rPr>
              <a:t>Debug</a:t>
            </a:r>
            <a:r>
              <a:rPr lang="zh-CN" altLang="en-US" dirty="0">
                <a:latin typeface="华文仿宋" pitchFamily="2" charset="-122"/>
                <a:ea typeface="华文仿宋" pitchFamily="2" charset="-122"/>
              </a:rPr>
              <a:t>版有效</a:t>
            </a:r>
          </a:p>
          <a:p>
            <a:pPr lvl="1" eaLnBrk="1" hangingPunct="1">
              <a:lnSpc>
                <a:spcPct val="110000"/>
              </a:lnSpc>
              <a:defRPr/>
            </a:pPr>
            <a:r>
              <a:rPr lang="en-US" altLang="zh-CN" dirty="0">
                <a:latin typeface="华文仿宋" pitchFamily="2" charset="-122"/>
                <a:ea typeface="华文仿宋" pitchFamily="2" charset="-122"/>
              </a:rPr>
              <a:t>Release</a:t>
            </a:r>
            <a:r>
              <a:rPr lang="zh-CN" altLang="en-US" dirty="0">
                <a:latin typeface="华文仿宋" pitchFamily="2" charset="-122"/>
                <a:ea typeface="华文仿宋" pitchFamily="2" charset="-122"/>
              </a:rPr>
              <a:t>版失效</a:t>
            </a:r>
          </a:p>
          <a:p>
            <a:pPr>
              <a:lnSpc>
                <a:spcPct val="115000"/>
              </a:lnSpc>
              <a:defRPr/>
            </a:pPr>
            <a:r>
              <a:rPr lang="zh-CN" altLang="en-US" dirty="0">
                <a:latin typeface="华文仿宋" pitchFamily="2" charset="-122"/>
                <a:ea typeface="华文仿宋" pitchFamily="2" charset="-122"/>
              </a:rPr>
              <a:t>考虑使用断言的几种情况</a:t>
            </a:r>
          </a:p>
          <a:p>
            <a:pPr lvl="1">
              <a:lnSpc>
                <a:spcPct val="115000"/>
              </a:lnSpc>
              <a:defRPr/>
            </a:pPr>
            <a:r>
              <a:rPr lang="zh-CN" altLang="en-US" dirty="0">
                <a:latin typeface="华文仿宋" pitchFamily="2" charset="-122"/>
                <a:ea typeface="华文仿宋" pitchFamily="2" charset="-122"/>
              </a:rPr>
              <a:t>检查函数入口参数的合法性</a:t>
            </a:r>
          </a:p>
          <a:p>
            <a:pPr lvl="1">
              <a:lnSpc>
                <a:spcPct val="115000"/>
              </a:lnSpc>
              <a:defRPr/>
            </a:pPr>
            <a:r>
              <a:rPr lang="zh-CN" altLang="en-US" dirty="0">
                <a:latin typeface="华文仿宋" pitchFamily="2" charset="-122"/>
                <a:ea typeface="华文仿宋" pitchFamily="2" charset="-122"/>
              </a:rPr>
              <a:t>在一段计算的结束处检验计算结果是否在合理的范围内</a:t>
            </a:r>
          </a:p>
          <a:p>
            <a:pPr lvl="1">
              <a:lnSpc>
                <a:spcPct val="115000"/>
              </a:lnSpc>
              <a:defRPr/>
            </a:pPr>
            <a:r>
              <a:rPr lang="zh-CN" altLang="en-US" dirty="0">
                <a:latin typeface="华文仿宋" pitchFamily="2" charset="-122"/>
                <a:ea typeface="华文仿宋" pitchFamily="2" charset="-122"/>
              </a:rPr>
              <a:t>检查程序中的各种假设的正确性</a:t>
            </a:r>
          </a:p>
          <a:p>
            <a:pPr lvl="1">
              <a:lnSpc>
                <a:spcPct val="115000"/>
              </a:lnSpc>
              <a:defRPr/>
            </a:pPr>
            <a:r>
              <a:rPr lang="zh-CN" altLang="en-US" dirty="0">
                <a:latin typeface="华文仿宋" pitchFamily="2" charset="-122"/>
                <a:ea typeface="华文仿宋" pitchFamily="2" charset="-122"/>
              </a:rPr>
              <a:t>证实或测试某种不可能发生的状况确实不会发生</a:t>
            </a:r>
            <a:r>
              <a:rPr lang="zh-CN" altLang="en-US" dirty="0"/>
              <a:t> </a:t>
            </a:r>
            <a:endParaRPr lang="en-US" altLang="zh-CN" dirty="0"/>
          </a:p>
        </p:txBody>
      </p:sp>
      <p:sp>
        <p:nvSpPr>
          <p:cNvPr id="518147" name="Rectangle 3">
            <a:extLst>
              <a:ext uri="{FF2B5EF4-FFF2-40B4-BE49-F238E27FC236}">
                <a16:creationId xmlns:a16="http://schemas.microsoft.com/office/drawing/2014/main" id="{CEF7878D-027D-4342-BAAA-C2D9D527E526}"/>
              </a:ext>
            </a:extLst>
          </p:cNvPr>
          <p:cNvSpPr>
            <a:spLocks noChangeArrowheads="1"/>
          </p:cNvSpPr>
          <p:nvPr/>
        </p:nvSpPr>
        <p:spPr bwMode="auto">
          <a:xfrm>
            <a:off x="2205038" y="620714"/>
            <a:ext cx="7797800" cy="839787"/>
          </a:xfrm>
          <a:prstGeom prst="rect">
            <a:avLst/>
          </a:prstGeom>
          <a:noFill/>
          <a:ln w="9525">
            <a:noFill/>
            <a:miter lim="800000"/>
            <a:headEnd/>
            <a:tailEnd/>
          </a:ln>
          <a:effectLst/>
        </p:spPr>
        <p:txBody>
          <a:bodyPr lIns="92075" tIns="46037" rIns="92075" bIns="46037" anchor="ctr"/>
          <a:lstStyle/>
          <a:p>
            <a:pPr algn="ctr">
              <a:lnSpc>
                <a:spcPct val="85000"/>
              </a:lnSpc>
              <a:defRPr/>
            </a:pPr>
            <a:r>
              <a:rPr lang="zh-CN" altLang="en-US" sz="4000" b="1" i="1">
                <a:solidFill>
                  <a:srgbClr val="000066"/>
                </a:solidFill>
                <a:effectLst>
                  <a:outerShdw blurRad="38100" dist="38100" dir="2700000" algn="tl">
                    <a:srgbClr val="C0C0C0"/>
                  </a:outerShdw>
                </a:effectLst>
                <a:ea typeface="黑体" pitchFamily="2" charset="-122"/>
              </a:rPr>
              <a:t>断言（</a:t>
            </a:r>
            <a:r>
              <a:rPr lang="en-US" altLang="zh-CN" sz="4000" b="1" i="1">
                <a:solidFill>
                  <a:srgbClr val="000066"/>
                </a:solidFill>
                <a:effectLst>
                  <a:outerShdw blurRad="38100" dist="38100" dir="2700000" algn="tl">
                    <a:srgbClr val="C0C0C0"/>
                  </a:outerShdw>
                </a:effectLst>
                <a:ea typeface="黑体" pitchFamily="2" charset="-122"/>
              </a:rPr>
              <a:t>assert</a:t>
            </a:r>
            <a:r>
              <a:rPr lang="zh-CN" altLang="en-US" sz="4000" b="1" i="1">
                <a:solidFill>
                  <a:srgbClr val="000066"/>
                </a:solidFill>
                <a:effectLst>
                  <a:outerShdw blurRad="38100" dist="38100" dir="2700000" algn="tl">
                    <a:srgbClr val="C0C0C0"/>
                  </a:outerShdw>
                </a:effectLst>
                <a:ea typeface="黑体" pitchFamily="2" charset="-122"/>
              </a:rPr>
              <a:t>）</a:t>
            </a:r>
            <a:endParaRPr lang="zh-CN" altLang="en-US" sz="3600" b="1" i="1">
              <a:solidFill>
                <a:srgbClr val="000066"/>
              </a:solidFill>
              <a:effectLst>
                <a:outerShdw blurRad="38100" dist="38100" dir="2700000" algn="tl">
                  <a:srgbClr val="C0C0C0"/>
                </a:outerShdw>
              </a:effectLst>
              <a:ea typeface="黑体" pitchFamily="2" charset="-122"/>
            </a:endParaRPr>
          </a:p>
        </p:txBody>
      </p:sp>
    </p:spTree>
    <p:extLst>
      <p:ext uri="{BB962C8B-B14F-4D97-AF65-F5344CB8AC3E}">
        <p14:creationId xmlns:p14="http://schemas.microsoft.com/office/powerpoint/2010/main" val="3384562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8146">
                                            <p:txEl>
                                              <p:pRg st="0" end="0"/>
                                            </p:txEl>
                                          </p:spTgt>
                                        </p:tgtEl>
                                        <p:attrNameLst>
                                          <p:attrName>style.visibility</p:attrName>
                                        </p:attrNameLst>
                                      </p:cBhvr>
                                      <p:to>
                                        <p:strVal val="visible"/>
                                      </p:to>
                                    </p:set>
                                    <p:animEffect transition="in" filter="wipe(left)">
                                      <p:cBhvr>
                                        <p:cTn id="7" dur="500"/>
                                        <p:tgtEl>
                                          <p:spTgt spid="518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8146">
                                            <p:txEl>
                                              <p:pRg st="1" end="1"/>
                                            </p:txEl>
                                          </p:spTgt>
                                        </p:tgtEl>
                                        <p:attrNameLst>
                                          <p:attrName>style.visibility</p:attrName>
                                        </p:attrNameLst>
                                      </p:cBhvr>
                                      <p:to>
                                        <p:strVal val="visible"/>
                                      </p:to>
                                    </p:set>
                                    <p:animEffect transition="in" filter="wipe(left)">
                                      <p:cBhvr>
                                        <p:cTn id="12" dur="500"/>
                                        <p:tgtEl>
                                          <p:spTgt spid="518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8146">
                                            <p:txEl>
                                              <p:pRg st="2" end="2"/>
                                            </p:txEl>
                                          </p:spTgt>
                                        </p:tgtEl>
                                        <p:attrNameLst>
                                          <p:attrName>style.visibility</p:attrName>
                                        </p:attrNameLst>
                                      </p:cBhvr>
                                      <p:to>
                                        <p:strVal val="visible"/>
                                      </p:to>
                                    </p:set>
                                    <p:animEffect transition="in" filter="wipe(left)">
                                      <p:cBhvr>
                                        <p:cTn id="17" dur="500"/>
                                        <p:tgtEl>
                                          <p:spTgt spid="518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8146">
                                            <p:txEl>
                                              <p:pRg st="3" end="3"/>
                                            </p:txEl>
                                          </p:spTgt>
                                        </p:tgtEl>
                                        <p:attrNameLst>
                                          <p:attrName>style.visibility</p:attrName>
                                        </p:attrNameLst>
                                      </p:cBhvr>
                                      <p:to>
                                        <p:strVal val="visible"/>
                                      </p:to>
                                    </p:set>
                                    <p:animEffect transition="in" filter="wipe(left)">
                                      <p:cBhvr>
                                        <p:cTn id="22" dur="500"/>
                                        <p:tgtEl>
                                          <p:spTgt spid="518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8146">
                                            <p:txEl>
                                              <p:pRg st="4" end="4"/>
                                            </p:txEl>
                                          </p:spTgt>
                                        </p:tgtEl>
                                        <p:attrNameLst>
                                          <p:attrName>style.visibility</p:attrName>
                                        </p:attrNameLst>
                                      </p:cBhvr>
                                      <p:to>
                                        <p:strVal val="visible"/>
                                      </p:to>
                                    </p:set>
                                    <p:animEffect transition="in" filter="wipe(left)">
                                      <p:cBhvr>
                                        <p:cTn id="27" dur="500"/>
                                        <p:tgtEl>
                                          <p:spTgt spid="518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8146">
                                            <p:txEl>
                                              <p:pRg st="5" end="5"/>
                                            </p:txEl>
                                          </p:spTgt>
                                        </p:tgtEl>
                                        <p:attrNameLst>
                                          <p:attrName>style.visibility</p:attrName>
                                        </p:attrNameLst>
                                      </p:cBhvr>
                                      <p:to>
                                        <p:strVal val="visible"/>
                                      </p:to>
                                    </p:set>
                                    <p:animEffect transition="in" filter="wipe(left)">
                                      <p:cBhvr>
                                        <p:cTn id="32" dur="500"/>
                                        <p:tgtEl>
                                          <p:spTgt spid="51814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18146">
                                            <p:txEl>
                                              <p:pRg st="6" end="6"/>
                                            </p:txEl>
                                          </p:spTgt>
                                        </p:tgtEl>
                                        <p:attrNameLst>
                                          <p:attrName>style.visibility</p:attrName>
                                        </p:attrNameLst>
                                      </p:cBhvr>
                                      <p:to>
                                        <p:strVal val="visible"/>
                                      </p:to>
                                    </p:set>
                                    <p:animEffect transition="in" filter="wipe(left)">
                                      <p:cBhvr>
                                        <p:cTn id="37" dur="500"/>
                                        <p:tgtEl>
                                          <p:spTgt spid="51814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18146">
                                            <p:txEl>
                                              <p:pRg st="7" end="7"/>
                                            </p:txEl>
                                          </p:spTgt>
                                        </p:tgtEl>
                                        <p:attrNameLst>
                                          <p:attrName>style.visibility</p:attrName>
                                        </p:attrNameLst>
                                      </p:cBhvr>
                                      <p:to>
                                        <p:strVal val="visible"/>
                                      </p:to>
                                    </p:set>
                                    <p:animEffect transition="in" filter="wipe(left)">
                                      <p:cBhvr>
                                        <p:cTn id="42" dur="500"/>
                                        <p:tgtEl>
                                          <p:spTgt spid="5181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3C1EC-11FD-405B-B26E-29A507837AC7}"/>
              </a:ext>
            </a:extLst>
          </p:cNvPr>
          <p:cNvSpPr>
            <a:spLocks noGrp="1"/>
          </p:cNvSpPr>
          <p:nvPr>
            <p:ph type="title"/>
          </p:nvPr>
        </p:nvSpPr>
        <p:spPr/>
        <p:txBody>
          <a:bodyPr/>
          <a:lstStyle/>
          <a:p>
            <a:r>
              <a:rPr lang="zh-CN" altLang="en-US" dirty="0"/>
              <a:t>模块与链接</a:t>
            </a:r>
          </a:p>
        </p:txBody>
      </p:sp>
      <p:sp>
        <p:nvSpPr>
          <p:cNvPr id="3" name="内容占位符 2">
            <a:extLst>
              <a:ext uri="{FF2B5EF4-FFF2-40B4-BE49-F238E27FC236}">
                <a16:creationId xmlns:a16="http://schemas.microsoft.com/office/drawing/2014/main" id="{0CB70703-F7CA-4D47-9D01-0278F78602BB}"/>
              </a:ext>
            </a:extLst>
          </p:cNvPr>
          <p:cNvSpPr>
            <a:spLocks noGrp="1"/>
          </p:cNvSpPr>
          <p:nvPr>
            <p:ph idx="1"/>
          </p:nvPr>
        </p:nvSpPr>
        <p:spPr/>
        <p:txBody>
          <a:bodyPr/>
          <a:lstStyle/>
          <a:p>
            <a:r>
              <a:rPr lang="zh-CN" altLang="en-US" dirty="0"/>
              <a:t>大型软件分成若干模块，模块分别放在不同的</a:t>
            </a:r>
            <a:r>
              <a:rPr lang="en-US" altLang="zh-CN" dirty="0"/>
              <a:t>C</a:t>
            </a:r>
            <a:r>
              <a:rPr lang="zh-CN" altLang="en-US" dirty="0"/>
              <a:t>和</a:t>
            </a:r>
            <a:r>
              <a:rPr lang="en-US" altLang="zh-CN" dirty="0"/>
              <a:t>H</a:t>
            </a:r>
            <a:r>
              <a:rPr lang="zh-CN" altLang="en-US" dirty="0"/>
              <a:t>文件中，</a:t>
            </a:r>
            <a:r>
              <a:rPr lang="en-US" altLang="zh-CN" dirty="0"/>
              <a:t>C</a:t>
            </a:r>
            <a:r>
              <a:rPr lang="zh-CN" altLang="en-US" dirty="0"/>
              <a:t>放函数实现，</a:t>
            </a:r>
            <a:r>
              <a:rPr lang="en-US" altLang="zh-CN" dirty="0"/>
              <a:t>H</a:t>
            </a:r>
            <a:r>
              <a:rPr lang="zh-CN" altLang="en-US" dirty="0"/>
              <a:t>放函数声明，采用项目</a:t>
            </a:r>
            <a:r>
              <a:rPr lang="en-US" altLang="zh-CN" dirty="0"/>
              <a:t>(Project)</a:t>
            </a:r>
            <a:r>
              <a:rPr lang="zh-CN" altLang="en-US" dirty="0"/>
              <a:t>来管理。放</a:t>
            </a:r>
            <a:r>
              <a:rPr lang="en-US" altLang="zh-CN" dirty="0"/>
              <a:t>main</a:t>
            </a:r>
            <a:r>
              <a:rPr lang="zh-CN" altLang="en-US" dirty="0"/>
              <a:t>函数的模块称为主模块，如果需要调用其他函数就需要包含这些函数的头文件。</a:t>
            </a:r>
          </a:p>
        </p:txBody>
      </p:sp>
    </p:spTree>
    <p:extLst>
      <p:ext uri="{BB962C8B-B14F-4D97-AF65-F5344CB8AC3E}">
        <p14:creationId xmlns:p14="http://schemas.microsoft.com/office/powerpoint/2010/main" val="2069217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34EE084-917D-4B20-86C2-08E866F6B2F6}"/>
              </a:ext>
            </a:extLst>
          </p:cNvPr>
          <p:cNvSpPr>
            <a:spLocks noGrp="1"/>
          </p:cNvSpPr>
          <p:nvPr>
            <p:ph idx="1"/>
          </p:nvPr>
        </p:nvSpPr>
        <p:spPr>
          <a:xfrm>
            <a:off x="914400" y="548681"/>
            <a:ext cx="10363200" cy="5760046"/>
          </a:xfrm>
        </p:spPr>
        <p:txBody>
          <a:bodyPr/>
          <a:lstStyle/>
          <a:p>
            <a:pPr marL="0" indent="0">
              <a:buNone/>
            </a:pPr>
            <a:r>
              <a:rPr lang="en-US" altLang="zh-CN" dirty="0"/>
              <a:t>// </a:t>
            </a:r>
            <a:r>
              <a:rPr lang="en-US" altLang="zh-CN" dirty="0" err="1"/>
              <a:t>add.h</a:t>
            </a:r>
            <a:r>
              <a:rPr lang="zh-CN" altLang="en-US" dirty="0"/>
              <a:t>，存放函数原型，主模块调用</a:t>
            </a:r>
            <a:r>
              <a:rPr lang="en-US" altLang="zh-CN" dirty="0"/>
              <a:t>add</a:t>
            </a:r>
            <a:r>
              <a:rPr lang="zh-CN" altLang="en-US" dirty="0"/>
              <a:t>函数需要包含头文件</a:t>
            </a:r>
            <a:endParaRPr lang="en-US" altLang="zh-CN" dirty="0"/>
          </a:p>
          <a:p>
            <a:pPr marL="0" indent="0">
              <a:buNone/>
            </a:pPr>
            <a:endParaRPr lang="en-US" altLang="zh-CN" dirty="0"/>
          </a:p>
          <a:p>
            <a:pPr marL="0" indent="0">
              <a:buNone/>
            </a:pPr>
            <a:r>
              <a:rPr lang="en-US" altLang="zh-CN" dirty="0"/>
              <a:t>#</a:t>
            </a:r>
            <a:r>
              <a:rPr lang="en-US" altLang="zh-CN" dirty="0" err="1"/>
              <a:t>ifndef</a:t>
            </a:r>
            <a:r>
              <a:rPr lang="en-US" altLang="zh-CN" dirty="0"/>
              <a:t> _INC_ADD</a:t>
            </a:r>
          </a:p>
          <a:p>
            <a:pPr marL="0" indent="0">
              <a:buNone/>
            </a:pPr>
            <a:r>
              <a:rPr lang="en-US" altLang="zh-CN" dirty="0"/>
              <a:t>#define _INC_ADD</a:t>
            </a:r>
          </a:p>
          <a:p>
            <a:pPr marL="0" indent="0">
              <a:buNone/>
            </a:pPr>
            <a:endParaRPr lang="en-US" altLang="zh-CN" dirty="0"/>
          </a:p>
          <a:p>
            <a:pPr marL="0" indent="0">
              <a:buNone/>
            </a:pPr>
            <a:r>
              <a:rPr lang="en-US" altLang="zh-CN" dirty="0"/>
              <a:t>int add(int a, int b);</a:t>
            </a:r>
          </a:p>
          <a:p>
            <a:pPr marL="0" indent="0">
              <a:buNone/>
            </a:pPr>
            <a:endParaRPr lang="en-US" altLang="zh-CN" dirty="0"/>
          </a:p>
          <a:p>
            <a:pPr marL="0" indent="0">
              <a:buNone/>
            </a:pPr>
            <a:r>
              <a:rPr lang="en-US" altLang="zh-CN" dirty="0"/>
              <a:t>#endif</a:t>
            </a:r>
            <a:endParaRPr lang="zh-CN" altLang="en-US" dirty="0"/>
          </a:p>
        </p:txBody>
      </p:sp>
    </p:spTree>
    <p:extLst>
      <p:ext uri="{BB962C8B-B14F-4D97-AF65-F5344CB8AC3E}">
        <p14:creationId xmlns:p14="http://schemas.microsoft.com/office/powerpoint/2010/main" val="3982521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34EE084-917D-4B20-86C2-08E866F6B2F6}"/>
              </a:ext>
            </a:extLst>
          </p:cNvPr>
          <p:cNvSpPr>
            <a:spLocks noGrp="1"/>
          </p:cNvSpPr>
          <p:nvPr>
            <p:ph idx="1"/>
          </p:nvPr>
        </p:nvSpPr>
        <p:spPr>
          <a:xfrm>
            <a:off x="914400" y="548681"/>
            <a:ext cx="10363200" cy="5760046"/>
          </a:xfrm>
        </p:spPr>
        <p:txBody>
          <a:bodyPr/>
          <a:lstStyle/>
          <a:p>
            <a:pPr marL="0" indent="0">
              <a:buNone/>
            </a:pPr>
            <a:r>
              <a:rPr lang="en-US" altLang="zh-CN" dirty="0"/>
              <a:t>// </a:t>
            </a:r>
            <a:r>
              <a:rPr lang="en-US" altLang="zh-CN" dirty="0" err="1"/>
              <a:t>add.c</a:t>
            </a:r>
            <a:r>
              <a:rPr lang="zh-CN" altLang="en-US" dirty="0"/>
              <a:t>，存放函数定义，函数的功能在这里实现</a:t>
            </a:r>
            <a:endParaRPr lang="en-US" altLang="zh-CN" dirty="0"/>
          </a:p>
          <a:p>
            <a:pPr marL="0" indent="0">
              <a:buNone/>
            </a:pPr>
            <a:r>
              <a:rPr lang="en-US" altLang="zh-CN" dirty="0"/>
              <a:t>#include "</a:t>
            </a:r>
            <a:r>
              <a:rPr lang="en-US" altLang="zh-CN" dirty="0" err="1"/>
              <a:t>add.h</a:t>
            </a:r>
            <a:r>
              <a:rPr lang="en-US" altLang="zh-CN" dirty="0"/>
              <a:t>"</a:t>
            </a:r>
          </a:p>
          <a:p>
            <a:pPr marL="0" indent="0">
              <a:buNone/>
            </a:pPr>
            <a:endParaRPr lang="en-US" altLang="zh-CN" dirty="0"/>
          </a:p>
          <a:p>
            <a:pPr marL="0" indent="0">
              <a:buNone/>
            </a:pPr>
            <a:r>
              <a:rPr lang="en-US" altLang="zh-CN" dirty="0"/>
              <a:t>// </a:t>
            </a:r>
            <a:r>
              <a:rPr lang="zh-CN" altLang="en-US" dirty="0"/>
              <a:t>函数功能：计算两个数之和</a:t>
            </a:r>
            <a:endParaRPr lang="en-US" altLang="zh-CN" dirty="0"/>
          </a:p>
          <a:p>
            <a:pPr marL="0" indent="0">
              <a:buNone/>
            </a:pPr>
            <a:r>
              <a:rPr lang="en-US" altLang="zh-CN" dirty="0"/>
              <a:t>// </a:t>
            </a:r>
            <a:r>
              <a:rPr lang="zh-CN" altLang="en-US" dirty="0"/>
              <a:t>入口参数：</a:t>
            </a:r>
            <a:r>
              <a:rPr lang="en-US" altLang="zh-CN" dirty="0"/>
              <a:t>a</a:t>
            </a:r>
            <a:r>
              <a:rPr lang="zh-CN" altLang="en-US" dirty="0"/>
              <a:t>：加数</a:t>
            </a:r>
            <a:endParaRPr lang="en-US" altLang="zh-CN" dirty="0"/>
          </a:p>
          <a:p>
            <a:pPr marL="0" indent="0">
              <a:buNone/>
            </a:pPr>
            <a:r>
              <a:rPr lang="en-US" altLang="zh-CN" dirty="0"/>
              <a:t>//                     b</a:t>
            </a:r>
            <a:r>
              <a:rPr lang="zh-CN" altLang="en-US" dirty="0"/>
              <a:t>：另一个加数</a:t>
            </a:r>
            <a:endParaRPr lang="en-US" altLang="zh-CN" dirty="0"/>
          </a:p>
          <a:p>
            <a:pPr marL="0" indent="0">
              <a:buNone/>
            </a:pPr>
            <a:r>
              <a:rPr lang="en-US" altLang="zh-CN" dirty="0"/>
              <a:t>// </a:t>
            </a:r>
            <a:r>
              <a:rPr lang="zh-CN" altLang="en-US" dirty="0"/>
              <a:t>出口参数：返回相加结果</a:t>
            </a:r>
            <a:endParaRPr lang="en-US" altLang="zh-CN" dirty="0"/>
          </a:p>
          <a:p>
            <a:pPr marL="0" indent="0">
              <a:buNone/>
            </a:pPr>
            <a:r>
              <a:rPr lang="en-US" altLang="zh-CN" dirty="0"/>
              <a:t>int add(int a, int b)</a:t>
            </a:r>
          </a:p>
          <a:p>
            <a:pPr marL="0" indent="0">
              <a:buNone/>
            </a:pPr>
            <a:r>
              <a:rPr lang="en-US" altLang="zh-CN" dirty="0"/>
              <a:t>{</a:t>
            </a:r>
          </a:p>
          <a:p>
            <a:pPr marL="0" indent="0">
              <a:buNone/>
            </a:pPr>
            <a:r>
              <a:rPr lang="en-US" altLang="zh-CN" dirty="0"/>
              <a:t>	return a + b;</a:t>
            </a:r>
          </a:p>
          <a:p>
            <a:pPr marL="0" indent="0">
              <a:buNone/>
            </a:pPr>
            <a:r>
              <a:rPr lang="en-US" altLang="zh-CN" dirty="0"/>
              <a:t>}</a:t>
            </a:r>
          </a:p>
          <a:p>
            <a:pPr marL="0" indent="0">
              <a:buNone/>
            </a:pPr>
            <a:endParaRPr lang="en-US" altLang="zh-CN" dirty="0"/>
          </a:p>
        </p:txBody>
      </p:sp>
    </p:spTree>
    <p:extLst>
      <p:ext uri="{BB962C8B-B14F-4D97-AF65-F5344CB8AC3E}">
        <p14:creationId xmlns:p14="http://schemas.microsoft.com/office/powerpoint/2010/main" val="133810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227684DB-D349-48ED-B497-0D4132D5DE1A}"/>
              </a:ext>
            </a:extLst>
          </p:cNvPr>
          <p:cNvSpPr>
            <a:spLocks noGrp="1" noChangeArrowheads="1"/>
          </p:cNvSpPr>
          <p:nvPr>
            <p:ph type="title"/>
          </p:nvPr>
        </p:nvSpPr>
        <p:spPr/>
        <p:txBody>
          <a:bodyPr/>
          <a:lstStyle/>
          <a:p>
            <a:pPr>
              <a:defRPr/>
            </a:pPr>
            <a:r>
              <a:rPr lang="zh-CN" altLang="en-US"/>
              <a:t>分而治之与信息隐藏</a:t>
            </a:r>
          </a:p>
        </p:txBody>
      </p:sp>
      <p:sp>
        <p:nvSpPr>
          <p:cNvPr id="370691" name="Rectangle 3">
            <a:extLst>
              <a:ext uri="{FF2B5EF4-FFF2-40B4-BE49-F238E27FC236}">
                <a16:creationId xmlns:a16="http://schemas.microsoft.com/office/drawing/2014/main" id="{12239FCC-4843-4673-ADC1-F4711C5CD094}"/>
              </a:ext>
            </a:extLst>
          </p:cNvPr>
          <p:cNvSpPr>
            <a:spLocks noGrp="1" noChangeArrowheads="1"/>
          </p:cNvSpPr>
          <p:nvPr>
            <p:ph type="body" idx="1"/>
          </p:nvPr>
        </p:nvSpPr>
        <p:spPr>
          <a:xfrm>
            <a:off x="1919289" y="1609725"/>
            <a:ext cx="8569325" cy="4319588"/>
          </a:xfrm>
        </p:spPr>
        <p:txBody>
          <a:bodyPr/>
          <a:lstStyle/>
          <a:p>
            <a:pPr>
              <a:lnSpc>
                <a:spcPct val="100000"/>
              </a:lnSpc>
              <a:spcBef>
                <a:spcPts val="600"/>
              </a:spcBef>
              <a:spcAft>
                <a:spcPts val="300"/>
              </a:spcAft>
              <a:defRPr/>
            </a:pPr>
            <a:r>
              <a:rPr lang="zh-CN" altLang="en-US" sz="3200" dirty="0">
                <a:latin typeface="华文仿宋" pitchFamily="2" charset="-122"/>
                <a:ea typeface="华文仿宋" pitchFamily="2" charset="-122"/>
              </a:rPr>
              <a:t>分而治之（ </a:t>
            </a:r>
            <a:r>
              <a:rPr lang="en-US" altLang="zh-CN" sz="3200" dirty="0">
                <a:latin typeface="华文仿宋" pitchFamily="2" charset="-122"/>
                <a:ea typeface="华文仿宋" pitchFamily="2" charset="-122"/>
              </a:rPr>
              <a:t>Divide and </a:t>
            </a:r>
            <a:r>
              <a:rPr lang="en-US" altLang="zh-CN" sz="3200" dirty="0" err="1">
                <a:latin typeface="华文仿宋" pitchFamily="2" charset="-122"/>
                <a:ea typeface="华文仿宋" pitchFamily="2" charset="-122"/>
              </a:rPr>
              <a:t>Conquer,Wirth</a:t>
            </a:r>
            <a:r>
              <a:rPr lang="en-US" altLang="zh-CN" sz="3200" dirty="0">
                <a:latin typeface="华文仿宋" pitchFamily="2" charset="-122"/>
                <a:ea typeface="华文仿宋" pitchFamily="2" charset="-122"/>
              </a:rPr>
              <a:t>, 1971 </a:t>
            </a:r>
            <a:r>
              <a:rPr lang="zh-CN" altLang="en-US" sz="3200" dirty="0">
                <a:latin typeface="华文仿宋" pitchFamily="2" charset="-122"/>
                <a:ea typeface="华文仿宋" pitchFamily="2" charset="-122"/>
              </a:rPr>
              <a:t>）</a:t>
            </a:r>
          </a:p>
          <a:p>
            <a:pPr lvl="1">
              <a:lnSpc>
                <a:spcPct val="100000"/>
              </a:lnSpc>
              <a:spcBef>
                <a:spcPts val="600"/>
              </a:spcBef>
              <a:spcAft>
                <a:spcPts val="300"/>
              </a:spcAft>
              <a:defRPr/>
            </a:pPr>
            <a:r>
              <a:rPr lang="zh-CN" altLang="en-US" sz="2800" dirty="0">
                <a:latin typeface="华文仿宋" pitchFamily="2" charset="-122"/>
                <a:ea typeface="华文仿宋" pitchFamily="2" charset="-122"/>
              </a:rPr>
              <a:t>函数把较大的任务分解成若干个较小的任务，并提炼出公用任务</a:t>
            </a:r>
            <a:endParaRPr lang="en-US" altLang="zh-CN" sz="2800" dirty="0">
              <a:latin typeface="华文仿宋" pitchFamily="2" charset="-122"/>
              <a:ea typeface="华文仿宋" pitchFamily="2" charset="-122"/>
            </a:endParaRPr>
          </a:p>
          <a:p>
            <a:pPr>
              <a:lnSpc>
                <a:spcPct val="100000"/>
              </a:lnSpc>
              <a:spcBef>
                <a:spcPts val="600"/>
              </a:spcBef>
              <a:spcAft>
                <a:spcPts val="300"/>
              </a:spcAft>
              <a:defRPr/>
            </a:pPr>
            <a:r>
              <a:rPr lang="zh-CN" altLang="en-US" sz="3200" dirty="0">
                <a:latin typeface="华文仿宋" pitchFamily="2" charset="-122"/>
                <a:ea typeface="华文仿宋" pitchFamily="2" charset="-122"/>
              </a:rPr>
              <a:t>信息隐藏（</a:t>
            </a:r>
            <a:r>
              <a:rPr lang="en-US" altLang="zh-CN" sz="3200" dirty="0">
                <a:latin typeface="华文仿宋" pitchFamily="2" charset="-122"/>
                <a:ea typeface="华文仿宋" pitchFamily="2" charset="-122"/>
              </a:rPr>
              <a:t>Information Hiding, </a:t>
            </a:r>
            <a:r>
              <a:rPr lang="en-US" altLang="zh-CN" sz="3200" dirty="0" err="1">
                <a:latin typeface="华文仿宋" pitchFamily="2" charset="-122"/>
                <a:ea typeface="华文仿宋" pitchFamily="2" charset="-122"/>
              </a:rPr>
              <a:t>Parnas</a:t>
            </a:r>
            <a:r>
              <a:rPr lang="en-US" altLang="zh-CN" sz="3200" dirty="0">
                <a:latin typeface="华文仿宋" pitchFamily="2" charset="-122"/>
                <a:ea typeface="华文仿宋" pitchFamily="2" charset="-122"/>
              </a:rPr>
              <a:t>, 1972</a:t>
            </a:r>
            <a:r>
              <a:rPr lang="zh-CN" altLang="en-US" sz="3200" dirty="0">
                <a:latin typeface="华文仿宋" pitchFamily="2" charset="-122"/>
                <a:ea typeface="华文仿宋" pitchFamily="2" charset="-122"/>
              </a:rPr>
              <a:t>）</a:t>
            </a:r>
          </a:p>
          <a:p>
            <a:pPr lvl="1">
              <a:lnSpc>
                <a:spcPct val="100000"/>
              </a:lnSpc>
              <a:spcBef>
                <a:spcPts val="600"/>
              </a:spcBef>
              <a:spcAft>
                <a:spcPts val="300"/>
              </a:spcAft>
              <a:defRPr/>
            </a:pPr>
            <a:r>
              <a:rPr lang="zh-CN" altLang="en-US" sz="2800" dirty="0">
                <a:latin typeface="华文仿宋" pitchFamily="2" charset="-122"/>
                <a:ea typeface="华文仿宋" pitchFamily="2" charset="-122"/>
              </a:rPr>
              <a:t>设计得当的函数可把具体操作细节对程序中无需知道它们的那些部分隐藏掉，从而使整个程序结构清楚</a:t>
            </a:r>
          </a:p>
          <a:p>
            <a:pPr lvl="1">
              <a:lnSpc>
                <a:spcPct val="100000"/>
              </a:lnSpc>
              <a:spcBef>
                <a:spcPts val="600"/>
              </a:spcBef>
              <a:spcAft>
                <a:spcPts val="300"/>
              </a:spcAft>
              <a:defRPr/>
            </a:pPr>
            <a:r>
              <a:rPr lang="zh-CN" altLang="en-US" sz="2800" dirty="0">
                <a:latin typeface="华文仿宋" pitchFamily="2" charset="-122"/>
                <a:ea typeface="华文仿宋" pitchFamily="2" charset="-122"/>
              </a:rPr>
              <a:t>使用函数时，不用知道函数内部是如何运作的，只按照我们的需要和它的参数形式调用它即可</a:t>
            </a:r>
          </a:p>
          <a:p>
            <a:pPr>
              <a:lnSpc>
                <a:spcPct val="100000"/>
              </a:lnSpc>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70691">
                                            <p:txEl>
                                              <p:pRg st="2" end="2"/>
                                            </p:txEl>
                                          </p:spTgt>
                                        </p:tgtEl>
                                        <p:attrNameLst>
                                          <p:attrName>style.visibility</p:attrName>
                                        </p:attrNameLst>
                                      </p:cBhvr>
                                      <p:to>
                                        <p:strVal val="visible"/>
                                      </p:to>
                                    </p:set>
                                    <p:anim calcmode="lin" valueType="num">
                                      <p:cBhvr>
                                        <p:cTn id="7" dur="500" fill="hold"/>
                                        <p:tgtEl>
                                          <p:spTgt spid="370691">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70691">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70691">
                                            <p:txEl>
                                              <p:pRg st="2" end="2"/>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370691">
                                            <p:txEl>
                                              <p:pRg st="3" end="3"/>
                                            </p:txEl>
                                          </p:spTgt>
                                        </p:tgtEl>
                                        <p:attrNameLst>
                                          <p:attrName>style.visibility</p:attrName>
                                        </p:attrNameLst>
                                      </p:cBhvr>
                                      <p:to>
                                        <p:strVal val="visible"/>
                                      </p:to>
                                    </p:set>
                                    <p:anim calcmode="lin" valueType="num">
                                      <p:cBhvr>
                                        <p:cTn id="12" dur="500" fill="hold"/>
                                        <p:tgtEl>
                                          <p:spTgt spid="370691">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70691">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70691">
                                            <p:txEl>
                                              <p:pRg st="3" end="3"/>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370691">
                                            <p:txEl>
                                              <p:pRg st="4" end="4"/>
                                            </p:txEl>
                                          </p:spTgt>
                                        </p:tgtEl>
                                        <p:attrNameLst>
                                          <p:attrName>style.visibility</p:attrName>
                                        </p:attrNameLst>
                                      </p:cBhvr>
                                      <p:to>
                                        <p:strVal val="visible"/>
                                      </p:to>
                                    </p:set>
                                    <p:anim calcmode="lin" valueType="num">
                                      <p:cBhvr>
                                        <p:cTn id="17" dur="500" fill="hold"/>
                                        <p:tgtEl>
                                          <p:spTgt spid="370691">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370691">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370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34EE084-917D-4B20-86C2-08E866F6B2F6}"/>
              </a:ext>
            </a:extLst>
          </p:cNvPr>
          <p:cNvSpPr>
            <a:spLocks noGrp="1"/>
          </p:cNvSpPr>
          <p:nvPr>
            <p:ph idx="1"/>
          </p:nvPr>
        </p:nvSpPr>
        <p:spPr>
          <a:xfrm>
            <a:off x="914400" y="548681"/>
            <a:ext cx="10363200" cy="5760046"/>
          </a:xfrm>
        </p:spPr>
        <p:txBody>
          <a:bodyPr/>
          <a:lstStyle/>
          <a:p>
            <a:pPr marL="0" indent="0">
              <a:buNone/>
            </a:pPr>
            <a:r>
              <a:rPr lang="en-US" altLang="zh-CN" dirty="0"/>
              <a:t>// </a:t>
            </a:r>
            <a:r>
              <a:rPr lang="en-US" altLang="zh-CN" dirty="0" err="1"/>
              <a:t>main.c</a:t>
            </a:r>
            <a:r>
              <a:rPr lang="zh-CN" altLang="en-US" dirty="0"/>
              <a:t>，存放</a:t>
            </a:r>
            <a:r>
              <a:rPr lang="en-US" altLang="zh-CN" dirty="0"/>
              <a:t>main</a:t>
            </a:r>
            <a:r>
              <a:rPr lang="zh-CN" altLang="en-US" dirty="0"/>
              <a:t>函数，程序入口</a:t>
            </a:r>
            <a:endParaRPr lang="en-US" altLang="zh-CN" dirty="0"/>
          </a:p>
          <a:p>
            <a:pPr marL="0" indent="0">
              <a:buNone/>
            </a:pPr>
            <a:r>
              <a:rPr lang="en-US" altLang="zh-CN" dirty="0"/>
              <a:t>#include &lt;</a:t>
            </a:r>
            <a:r>
              <a:rPr lang="en-US" altLang="zh-CN" dirty="0" err="1"/>
              <a:t>stdio.h</a:t>
            </a:r>
            <a:r>
              <a:rPr lang="en-US" altLang="zh-CN" dirty="0"/>
              <a:t>&gt;</a:t>
            </a:r>
          </a:p>
          <a:p>
            <a:pPr marL="0" indent="0">
              <a:buNone/>
            </a:pPr>
            <a:r>
              <a:rPr lang="en-US" altLang="zh-CN" dirty="0"/>
              <a:t>#include "</a:t>
            </a:r>
            <a:r>
              <a:rPr lang="en-US" altLang="zh-CN" dirty="0" err="1"/>
              <a:t>add.h</a:t>
            </a:r>
            <a:r>
              <a:rPr lang="en-US" altLang="zh-CN" dirty="0"/>
              <a:t>"</a:t>
            </a:r>
          </a:p>
          <a:p>
            <a:pPr marL="0" indent="0">
              <a:buNone/>
            </a:pPr>
            <a:endParaRPr lang="en-US" altLang="zh-CN" dirty="0"/>
          </a:p>
          <a:p>
            <a:pPr marL="0" indent="0">
              <a:buNone/>
            </a:pPr>
            <a:r>
              <a:rPr lang="en-US" altLang="zh-CN" dirty="0"/>
              <a:t>int main()</a:t>
            </a:r>
          </a:p>
          <a:p>
            <a:pPr marL="0" indent="0">
              <a:buNone/>
            </a:pPr>
            <a:r>
              <a:rPr lang="en-US" altLang="zh-CN" dirty="0"/>
              <a:t>{</a:t>
            </a:r>
          </a:p>
          <a:p>
            <a:pPr marL="0" indent="0">
              <a:buNone/>
            </a:pPr>
            <a:r>
              <a:rPr lang="en-US" altLang="zh-CN" dirty="0"/>
              <a:t>	</a:t>
            </a:r>
            <a:r>
              <a:rPr lang="en-US" altLang="zh-CN" dirty="0" err="1"/>
              <a:t>printf</a:t>
            </a:r>
            <a:r>
              <a:rPr lang="en-US" altLang="zh-CN" dirty="0"/>
              <a:t>("%d", add(1, 2));</a:t>
            </a:r>
          </a:p>
          <a:p>
            <a:pPr marL="0" indent="0">
              <a:buNone/>
            </a:pPr>
            <a:r>
              <a:rPr lang="en-US" altLang="zh-CN" dirty="0"/>
              <a:t>	return 0;</a:t>
            </a:r>
          </a:p>
          <a:p>
            <a:pPr marL="0" indent="0">
              <a:buNone/>
            </a:pPr>
            <a:r>
              <a:rPr lang="en-US" altLang="zh-CN" dirty="0"/>
              <a:t>}</a:t>
            </a:r>
          </a:p>
          <a:p>
            <a:pPr marL="0" indent="0">
              <a:buNone/>
            </a:pPr>
            <a:endParaRPr lang="en-US" altLang="zh-CN" dirty="0"/>
          </a:p>
        </p:txBody>
      </p:sp>
    </p:spTree>
    <p:extLst>
      <p:ext uri="{BB962C8B-B14F-4D97-AF65-F5344CB8AC3E}">
        <p14:creationId xmlns:p14="http://schemas.microsoft.com/office/powerpoint/2010/main" val="1713789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BB5098BA-FEA1-4F35-8AA8-8AD24C25F092}"/>
              </a:ext>
            </a:extLst>
          </p:cNvPr>
          <p:cNvSpPr>
            <a:spLocks noGrp="1" noChangeArrowheads="1"/>
          </p:cNvSpPr>
          <p:nvPr>
            <p:ph type="title"/>
          </p:nvPr>
        </p:nvSpPr>
        <p:spPr/>
        <p:txBody>
          <a:bodyPr/>
          <a:lstStyle/>
          <a:p>
            <a:pPr>
              <a:defRPr/>
            </a:pPr>
            <a:r>
              <a:rPr lang="zh-CN" altLang="en-US"/>
              <a:t>作业</a:t>
            </a:r>
          </a:p>
        </p:txBody>
      </p:sp>
      <p:sp>
        <p:nvSpPr>
          <p:cNvPr id="330755" name="Rectangle 3">
            <a:extLst>
              <a:ext uri="{FF2B5EF4-FFF2-40B4-BE49-F238E27FC236}">
                <a16:creationId xmlns:a16="http://schemas.microsoft.com/office/drawing/2014/main" id="{49462900-B46D-47C7-B04D-A80E51B91EE4}"/>
              </a:ext>
            </a:extLst>
          </p:cNvPr>
          <p:cNvSpPr>
            <a:spLocks noGrp="1" noChangeArrowheads="1"/>
          </p:cNvSpPr>
          <p:nvPr>
            <p:ph type="body" idx="1"/>
          </p:nvPr>
        </p:nvSpPr>
        <p:spPr/>
        <p:txBody>
          <a:bodyPr/>
          <a:lstStyle/>
          <a:p>
            <a:pPr eaLnBrk="1">
              <a:defRPr/>
            </a:pPr>
            <a:r>
              <a:rPr lang="en-US" altLang="zh-CN">
                <a:ea typeface="宋体" pitchFamily="2" charset="-122"/>
              </a:rPr>
              <a:t>5.6~5.11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9EA7A7B6-D882-4891-8690-9A75CB81BB71}"/>
              </a:ext>
            </a:extLst>
          </p:cNvPr>
          <p:cNvSpPr>
            <a:spLocks noGrp="1" noChangeArrowheads="1"/>
          </p:cNvSpPr>
          <p:nvPr>
            <p:ph type="title"/>
          </p:nvPr>
        </p:nvSpPr>
        <p:spPr/>
        <p:txBody>
          <a:bodyPr/>
          <a:lstStyle/>
          <a:p>
            <a:pPr>
              <a:defRPr/>
            </a:pPr>
            <a:r>
              <a:rPr lang="zh-CN" altLang="en-US" dirty="0"/>
              <a:t>程序设计的艺术</a:t>
            </a:r>
            <a:endParaRPr lang="en-US" altLang="zh-CN" dirty="0"/>
          </a:p>
        </p:txBody>
      </p:sp>
      <p:sp>
        <p:nvSpPr>
          <p:cNvPr id="332803" name="Rectangle 3">
            <a:extLst>
              <a:ext uri="{FF2B5EF4-FFF2-40B4-BE49-F238E27FC236}">
                <a16:creationId xmlns:a16="http://schemas.microsoft.com/office/drawing/2014/main" id="{D77B371C-B57A-4EAE-A0BB-A312D00E7BBB}"/>
              </a:ext>
            </a:extLst>
          </p:cNvPr>
          <p:cNvSpPr>
            <a:spLocks noGrp="1" noChangeArrowheads="1"/>
          </p:cNvSpPr>
          <p:nvPr>
            <p:ph type="body" idx="1"/>
          </p:nvPr>
        </p:nvSpPr>
        <p:spPr>
          <a:xfrm>
            <a:off x="1919288" y="1414463"/>
            <a:ext cx="8062912" cy="5327650"/>
          </a:xfrm>
        </p:spPr>
        <p:txBody>
          <a:bodyPr/>
          <a:lstStyle/>
          <a:p>
            <a:pPr>
              <a:defRPr/>
            </a:pPr>
            <a:r>
              <a:rPr lang="zh-CN" altLang="en-US" sz="3200" dirty="0">
                <a:latin typeface="华文仿宋" pitchFamily="2" charset="-122"/>
                <a:ea typeface="华文仿宋" pitchFamily="2" charset="-122"/>
              </a:rPr>
              <a:t>算法设计艺术</a:t>
            </a:r>
          </a:p>
          <a:p>
            <a:pPr lvl="1" eaLnBrk="1" hangingPunct="1">
              <a:defRPr/>
            </a:pPr>
            <a:r>
              <a:rPr lang="zh-CN" altLang="en-US" dirty="0">
                <a:latin typeface="华文仿宋" pitchFamily="2" charset="-122"/>
                <a:ea typeface="华文仿宋" pitchFamily="2" charset="-122"/>
              </a:rPr>
              <a:t>程序的灵魂</a:t>
            </a:r>
            <a:endParaRPr lang="en-US" altLang="zh-CN" dirty="0">
              <a:latin typeface="华文仿宋" pitchFamily="2" charset="-122"/>
              <a:ea typeface="华文仿宋" pitchFamily="2" charset="-122"/>
            </a:endParaRPr>
          </a:p>
          <a:p>
            <a:pPr lvl="1" eaLnBrk="1" hangingPunct="1">
              <a:defRPr/>
            </a:pPr>
            <a:r>
              <a:rPr lang="en-US" altLang="zh-CN" dirty="0">
                <a:latin typeface="华文仿宋" pitchFamily="2" charset="-122"/>
                <a:ea typeface="华文仿宋" pitchFamily="2" charset="-122"/>
              </a:rPr>
              <a:t>Donald E. Knuth,</a:t>
            </a:r>
            <a:br>
              <a:rPr lang="en-US" altLang="zh-CN" dirty="0">
                <a:latin typeface="华文仿宋" pitchFamily="2" charset="-122"/>
                <a:ea typeface="华文仿宋" pitchFamily="2" charset="-122"/>
              </a:rPr>
            </a:br>
            <a:r>
              <a:rPr lang="en-US" altLang="zh-CN" dirty="0">
                <a:latin typeface="华文仿宋" pitchFamily="2" charset="-122"/>
                <a:ea typeface="华文仿宋" pitchFamily="2" charset="-122"/>
              </a:rPr>
              <a:t>“The Art of Computer Programming”,  </a:t>
            </a:r>
            <a:br>
              <a:rPr lang="en-US" altLang="zh-CN" dirty="0">
                <a:latin typeface="华文仿宋" pitchFamily="2" charset="-122"/>
                <a:ea typeface="华文仿宋" pitchFamily="2" charset="-122"/>
              </a:rPr>
            </a:br>
            <a:r>
              <a:rPr lang="en-US" altLang="zh-CN" dirty="0" err="1">
                <a:latin typeface="华文仿宋" pitchFamily="2" charset="-122"/>
                <a:ea typeface="华文仿宋" pitchFamily="2" charset="-122"/>
              </a:rPr>
              <a:t>清华大学出版社</a:t>
            </a:r>
            <a:r>
              <a:rPr lang="zh-CN" altLang="en-US" dirty="0">
                <a:latin typeface="华文仿宋" pitchFamily="2" charset="-122"/>
                <a:ea typeface="华文仿宋" pitchFamily="2" charset="-122"/>
              </a:rPr>
              <a:t>（英），国防工业出版社（中）</a:t>
            </a:r>
          </a:p>
          <a:p>
            <a:pPr>
              <a:defRPr/>
            </a:pPr>
            <a:r>
              <a:rPr lang="zh-CN" altLang="en-US" sz="3200" dirty="0">
                <a:latin typeface="华文仿宋" pitchFamily="2" charset="-122"/>
                <a:ea typeface="华文仿宋" pitchFamily="2" charset="-122"/>
              </a:rPr>
              <a:t>结构设计艺术</a:t>
            </a:r>
          </a:p>
          <a:p>
            <a:pPr lvl="1">
              <a:defRPr/>
            </a:pPr>
            <a:r>
              <a:rPr lang="zh-CN" altLang="en-US" dirty="0">
                <a:latin typeface="华文仿宋" pitchFamily="2" charset="-122"/>
                <a:ea typeface="华文仿宋" pitchFamily="2" charset="-122"/>
              </a:rPr>
              <a:t>程序的肉体</a:t>
            </a:r>
          </a:p>
          <a:p>
            <a:pPr lvl="1" eaLnBrk="1" hangingPunct="1">
              <a:defRPr/>
            </a:pPr>
            <a:r>
              <a:rPr lang="zh-CN" altLang="en-US" dirty="0">
                <a:latin typeface="华文仿宋" pitchFamily="2" charset="-122"/>
                <a:ea typeface="华文仿宋" pitchFamily="2" charset="-122"/>
              </a:rPr>
              <a:t>模块化（</a:t>
            </a:r>
            <a:r>
              <a:rPr lang="en-US" altLang="zh-CN" dirty="0" err="1">
                <a:latin typeface="华文仿宋" pitchFamily="2" charset="-122"/>
                <a:ea typeface="华文仿宋" pitchFamily="2" charset="-122"/>
              </a:rPr>
              <a:t>Parnas</a:t>
            </a:r>
            <a:r>
              <a:rPr lang="en-US" altLang="zh-CN" dirty="0">
                <a:latin typeface="华文仿宋" pitchFamily="2" charset="-122"/>
                <a:ea typeface="华文仿宋" pitchFamily="2" charset="-122"/>
              </a:rPr>
              <a:t>, 1972</a:t>
            </a:r>
            <a:r>
              <a:rPr lang="zh-CN" altLang="en-US" dirty="0">
                <a:latin typeface="华文仿宋" pitchFamily="2" charset="-122"/>
                <a:ea typeface="华文仿宋" pitchFamily="2" charset="-122"/>
              </a:rPr>
              <a:t>）</a:t>
            </a:r>
          </a:p>
          <a:p>
            <a:pPr lvl="2" eaLnBrk="1" hangingPunct="1">
              <a:defRPr/>
            </a:pPr>
            <a:r>
              <a:rPr lang="zh-CN" altLang="en-US" sz="1800" dirty="0">
                <a:ea typeface="宋体" pitchFamily="2" charset="-122"/>
              </a:rPr>
              <a:t>结构化（</a:t>
            </a:r>
            <a:r>
              <a:rPr lang="en-US" altLang="zh-CN" sz="1800" dirty="0">
                <a:ea typeface="宋体" pitchFamily="2" charset="-122"/>
              </a:rPr>
              <a:t>Structural</a:t>
            </a:r>
            <a:r>
              <a:rPr lang="zh-CN" altLang="en-US" sz="1800" dirty="0">
                <a:ea typeface="宋体" pitchFamily="2" charset="-122"/>
              </a:rPr>
              <a:t>）</a:t>
            </a:r>
          </a:p>
          <a:p>
            <a:pPr lvl="2" eaLnBrk="1" hangingPunct="1">
              <a:defRPr/>
            </a:pPr>
            <a:r>
              <a:rPr lang="zh-CN" altLang="en-US" sz="1800" dirty="0">
                <a:ea typeface="宋体" pitchFamily="2" charset="-122"/>
              </a:rPr>
              <a:t>面向对象（</a:t>
            </a:r>
            <a:r>
              <a:rPr lang="en-US" altLang="zh-CN" sz="1800" dirty="0">
                <a:ea typeface="宋体" pitchFamily="2" charset="-122"/>
              </a:rPr>
              <a:t>Object-Oriented</a:t>
            </a:r>
            <a:r>
              <a:rPr lang="zh-CN" altLang="en-US" sz="1800" dirty="0">
                <a:ea typeface="宋体" pitchFamily="2" charset="-122"/>
              </a:rPr>
              <a:t>）</a:t>
            </a:r>
          </a:p>
          <a:p>
            <a:pPr lvl="2" eaLnBrk="1" hangingPunct="1">
              <a:defRPr/>
            </a:pPr>
            <a:r>
              <a:rPr lang="zh-CN" altLang="en-US" sz="1800" dirty="0">
                <a:ea typeface="宋体" pitchFamily="2" charset="-122"/>
              </a:rPr>
              <a:t>面向组件（</a:t>
            </a:r>
            <a:r>
              <a:rPr lang="en-US" altLang="zh-CN" sz="1800" dirty="0">
                <a:ea typeface="宋体" pitchFamily="2" charset="-122"/>
              </a:rPr>
              <a:t>Component-Oriented</a:t>
            </a:r>
            <a:r>
              <a:rPr lang="zh-CN" altLang="en-US" sz="1800" dirty="0">
                <a:ea typeface="宋体" pitchFamily="2" charset="-122"/>
              </a:rPr>
              <a:t>）</a:t>
            </a:r>
          </a:p>
          <a:p>
            <a:pPr lvl="2" eaLnBrk="1" hangingPunct="1">
              <a:defRPr/>
            </a:pPr>
            <a:r>
              <a:rPr lang="zh-CN" altLang="en-US" sz="1800" dirty="0">
                <a:ea typeface="宋体" pitchFamily="2" charset="-122"/>
              </a:rPr>
              <a:t>面向智能体（</a:t>
            </a:r>
            <a:r>
              <a:rPr lang="en-US" altLang="zh-CN" sz="1800" dirty="0">
                <a:ea typeface="宋体" pitchFamily="2" charset="-122"/>
              </a:rPr>
              <a:t>Agent-Oriented</a:t>
            </a:r>
            <a:r>
              <a:rPr lang="zh-CN" altLang="en-US" sz="1800" dirty="0">
                <a:ea typeface="宋体" pitchFamily="2" charset="-122"/>
              </a:rPr>
              <a:t>）</a:t>
            </a:r>
          </a:p>
          <a:p>
            <a:pPr lvl="2" eaLnBrk="1" hangingPunct="1">
              <a:defRPr/>
            </a:pPr>
            <a:r>
              <a:rPr lang="en-US" altLang="zh-CN" sz="1800" dirty="0">
                <a:ea typeface="宋体" pitchFamily="2" charset="-122"/>
              </a:rPr>
              <a:t>……</a:t>
            </a:r>
            <a:endParaRPr lang="zh-CN" altLang="en-US" sz="1800" dirty="0">
              <a:ea typeface="宋体" pitchFamily="2" charset="-122"/>
            </a:endParaRPr>
          </a:p>
        </p:txBody>
      </p:sp>
      <p:pic>
        <p:nvPicPr>
          <p:cNvPr id="12292" name="Picture 4">
            <a:extLst>
              <a:ext uri="{FF2B5EF4-FFF2-40B4-BE49-F238E27FC236}">
                <a16:creationId xmlns:a16="http://schemas.microsoft.com/office/drawing/2014/main" id="{77FAF27F-DBC0-45CC-A661-E1A8CAF1438D}"/>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905875" y="1628775"/>
            <a:ext cx="13335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pic>
        <p:nvPicPr>
          <p:cNvPr id="12293" name="Picture 5">
            <a:extLst>
              <a:ext uri="{FF2B5EF4-FFF2-40B4-BE49-F238E27FC236}">
                <a16:creationId xmlns:a16="http://schemas.microsoft.com/office/drawing/2014/main" id="{38A6B3CC-9608-4852-88DB-E931DC91F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063" y="3902076"/>
            <a:ext cx="269875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wipe(left)">
                                      <p:cBhvr>
                                        <p:cTn id="7" dur="500"/>
                                        <p:tgtEl>
                                          <p:spTgt spid="3328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2803">
                                            <p:txEl>
                                              <p:pRg st="1" end="1"/>
                                            </p:txEl>
                                          </p:spTgt>
                                        </p:tgtEl>
                                        <p:attrNameLst>
                                          <p:attrName>style.visibility</p:attrName>
                                        </p:attrNameLst>
                                      </p:cBhvr>
                                      <p:to>
                                        <p:strVal val="visible"/>
                                      </p:to>
                                    </p:set>
                                    <p:animEffect transition="in" filter="wipe(left)">
                                      <p:cBhvr>
                                        <p:cTn id="10" dur="500"/>
                                        <p:tgtEl>
                                          <p:spTgt spid="3328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2803">
                                            <p:txEl>
                                              <p:pRg st="2" end="2"/>
                                            </p:txEl>
                                          </p:spTgt>
                                        </p:tgtEl>
                                        <p:attrNameLst>
                                          <p:attrName>style.visibility</p:attrName>
                                        </p:attrNameLst>
                                      </p:cBhvr>
                                      <p:to>
                                        <p:strVal val="visible"/>
                                      </p:to>
                                    </p:set>
                                    <p:animEffect transition="in" filter="wipe(left)">
                                      <p:cBhvr>
                                        <p:cTn id="13" dur="500"/>
                                        <p:tgtEl>
                                          <p:spTgt spid="3328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32803">
                                            <p:txEl>
                                              <p:pRg st="3" end="3"/>
                                            </p:txEl>
                                          </p:spTgt>
                                        </p:tgtEl>
                                        <p:attrNameLst>
                                          <p:attrName>style.visibility</p:attrName>
                                        </p:attrNameLst>
                                      </p:cBhvr>
                                      <p:to>
                                        <p:strVal val="visible"/>
                                      </p:to>
                                    </p:set>
                                    <p:animEffect transition="in" filter="wipe(left)">
                                      <p:cBhvr>
                                        <p:cTn id="18" dur="500"/>
                                        <p:tgtEl>
                                          <p:spTgt spid="33280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32803">
                                            <p:txEl>
                                              <p:pRg st="4" end="4"/>
                                            </p:txEl>
                                          </p:spTgt>
                                        </p:tgtEl>
                                        <p:attrNameLst>
                                          <p:attrName>style.visibility</p:attrName>
                                        </p:attrNameLst>
                                      </p:cBhvr>
                                      <p:to>
                                        <p:strVal val="visible"/>
                                      </p:to>
                                    </p:set>
                                    <p:animEffect transition="in" filter="wipe(left)">
                                      <p:cBhvr>
                                        <p:cTn id="21" dur="500"/>
                                        <p:tgtEl>
                                          <p:spTgt spid="33280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32803">
                                            <p:txEl>
                                              <p:pRg st="5" end="5"/>
                                            </p:txEl>
                                          </p:spTgt>
                                        </p:tgtEl>
                                        <p:attrNameLst>
                                          <p:attrName>style.visibility</p:attrName>
                                        </p:attrNameLst>
                                      </p:cBhvr>
                                      <p:to>
                                        <p:strVal val="visible"/>
                                      </p:to>
                                    </p:set>
                                    <p:animEffect transition="in" filter="wipe(left)">
                                      <p:cBhvr>
                                        <p:cTn id="24" dur="500"/>
                                        <p:tgtEl>
                                          <p:spTgt spid="33280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32803">
                                            <p:txEl>
                                              <p:pRg st="6" end="6"/>
                                            </p:txEl>
                                          </p:spTgt>
                                        </p:tgtEl>
                                        <p:attrNameLst>
                                          <p:attrName>style.visibility</p:attrName>
                                        </p:attrNameLst>
                                      </p:cBhvr>
                                      <p:to>
                                        <p:strVal val="visible"/>
                                      </p:to>
                                    </p:set>
                                    <p:animEffect transition="in" filter="wipe(left)">
                                      <p:cBhvr>
                                        <p:cTn id="27" dur="500"/>
                                        <p:tgtEl>
                                          <p:spTgt spid="33280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32803">
                                            <p:txEl>
                                              <p:pRg st="7" end="7"/>
                                            </p:txEl>
                                          </p:spTgt>
                                        </p:tgtEl>
                                        <p:attrNameLst>
                                          <p:attrName>style.visibility</p:attrName>
                                        </p:attrNameLst>
                                      </p:cBhvr>
                                      <p:to>
                                        <p:strVal val="visible"/>
                                      </p:to>
                                    </p:set>
                                    <p:animEffect transition="in" filter="wipe(left)">
                                      <p:cBhvr>
                                        <p:cTn id="30" dur="500"/>
                                        <p:tgtEl>
                                          <p:spTgt spid="33280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32803">
                                            <p:txEl>
                                              <p:pRg st="8" end="8"/>
                                            </p:txEl>
                                          </p:spTgt>
                                        </p:tgtEl>
                                        <p:attrNameLst>
                                          <p:attrName>style.visibility</p:attrName>
                                        </p:attrNameLst>
                                      </p:cBhvr>
                                      <p:to>
                                        <p:strVal val="visible"/>
                                      </p:to>
                                    </p:set>
                                    <p:animEffect transition="in" filter="wipe(left)">
                                      <p:cBhvr>
                                        <p:cTn id="33" dur="500"/>
                                        <p:tgtEl>
                                          <p:spTgt spid="33280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32803">
                                            <p:txEl>
                                              <p:pRg st="9" end="9"/>
                                            </p:txEl>
                                          </p:spTgt>
                                        </p:tgtEl>
                                        <p:attrNameLst>
                                          <p:attrName>style.visibility</p:attrName>
                                        </p:attrNameLst>
                                      </p:cBhvr>
                                      <p:to>
                                        <p:strVal val="visible"/>
                                      </p:to>
                                    </p:set>
                                    <p:animEffect transition="in" filter="wipe(left)">
                                      <p:cBhvr>
                                        <p:cTn id="36" dur="500"/>
                                        <p:tgtEl>
                                          <p:spTgt spid="332803">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2803">
                                            <p:txEl>
                                              <p:pRg st="10" end="10"/>
                                            </p:txEl>
                                          </p:spTgt>
                                        </p:tgtEl>
                                        <p:attrNameLst>
                                          <p:attrName>style.visibility</p:attrName>
                                        </p:attrNameLst>
                                      </p:cBhvr>
                                      <p:to>
                                        <p:strVal val="visible"/>
                                      </p:to>
                                    </p:set>
                                    <p:animEffect transition="in" filter="wipe(left)">
                                      <p:cBhvr>
                                        <p:cTn id="39" dur="500"/>
                                        <p:tgtEl>
                                          <p:spTgt spid="3328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2CBE8-A143-42BE-9A45-77D623DDB921}"/>
              </a:ext>
            </a:extLst>
          </p:cNvPr>
          <p:cNvSpPr>
            <a:spLocks noGrp="1"/>
          </p:cNvSpPr>
          <p:nvPr>
            <p:ph type="title"/>
          </p:nvPr>
        </p:nvSpPr>
        <p:spPr/>
        <p:txBody>
          <a:bodyPr/>
          <a:lstStyle/>
          <a:p>
            <a:r>
              <a:rPr lang="zh-CN" altLang="en-US" dirty="0"/>
              <a:t>怎么解决代码的大而繁？</a:t>
            </a:r>
          </a:p>
        </p:txBody>
      </p:sp>
      <p:sp>
        <p:nvSpPr>
          <p:cNvPr id="3" name="内容占位符 2">
            <a:extLst>
              <a:ext uri="{FF2B5EF4-FFF2-40B4-BE49-F238E27FC236}">
                <a16:creationId xmlns:a16="http://schemas.microsoft.com/office/drawing/2014/main" id="{0D75C9CA-5854-4992-B90D-72B0E5AD66B5}"/>
              </a:ext>
            </a:extLst>
          </p:cNvPr>
          <p:cNvSpPr>
            <a:spLocks noGrp="1"/>
          </p:cNvSpPr>
          <p:nvPr>
            <p:ph idx="1"/>
          </p:nvPr>
        </p:nvSpPr>
        <p:spPr/>
        <p:txBody>
          <a:bodyPr/>
          <a:lstStyle/>
          <a:p>
            <a:r>
              <a:rPr lang="en-US" altLang="zh-CN" dirty="0"/>
              <a:t>C</a:t>
            </a:r>
            <a:r>
              <a:rPr lang="zh-CN" altLang="en-US" dirty="0"/>
              <a:t>语言提供的解决方案：函数和模块</a:t>
            </a:r>
          </a:p>
        </p:txBody>
      </p:sp>
    </p:spTree>
    <p:extLst>
      <p:ext uri="{BB962C8B-B14F-4D97-AF65-F5344CB8AC3E}">
        <p14:creationId xmlns:p14="http://schemas.microsoft.com/office/powerpoint/2010/main" val="255114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a:extLst>
              <a:ext uri="{FF2B5EF4-FFF2-40B4-BE49-F238E27FC236}">
                <a16:creationId xmlns:a16="http://schemas.microsoft.com/office/drawing/2014/main" id="{98042D93-2F8F-426C-A594-CFDACF3DA603}"/>
              </a:ext>
            </a:extLst>
          </p:cNvPr>
          <p:cNvSpPr>
            <a:spLocks noGrp="1" noChangeArrowheads="1"/>
          </p:cNvSpPr>
          <p:nvPr>
            <p:ph type="body" idx="1"/>
          </p:nvPr>
        </p:nvSpPr>
        <p:spPr>
          <a:xfrm>
            <a:off x="1952626" y="1571625"/>
            <a:ext cx="8429625" cy="4540250"/>
          </a:xfrm>
        </p:spPr>
        <p:txBody>
          <a:bodyPr/>
          <a:lstStyle/>
          <a:p>
            <a:pPr eaLnBrk="1" hangingPunct="1">
              <a:lnSpc>
                <a:spcPct val="105000"/>
              </a:lnSpc>
              <a:spcBef>
                <a:spcPts val="600"/>
              </a:spcBef>
              <a:defRPr/>
            </a:pPr>
            <a:r>
              <a:rPr lang="zh-CN" altLang="en-US" sz="3200" dirty="0">
                <a:latin typeface="华文仿宋" pitchFamily="2" charset="-122"/>
                <a:ea typeface="华文仿宋" pitchFamily="2" charset="-122"/>
              </a:rPr>
              <a:t>函数是</a:t>
            </a:r>
            <a:r>
              <a:rPr lang="en-US" altLang="zh-CN" sz="3200" dirty="0">
                <a:latin typeface="华文仿宋" pitchFamily="2" charset="-122"/>
                <a:ea typeface="华文仿宋" pitchFamily="2" charset="-122"/>
              </a:rPr>
              <a:t>C</a:t>
            </a:r>
            <a:r>
              <a:rPr lang="zh-CN" altLang="en-US" sz="3200" dirty="0">
                <a:latin typeface="华文仿宋" pitchFamily="2" charset="-122"/>
                <a:ea typeface="华文仿宋" pitchFamily="2" charset="-122"/>
              </a:rPr>
              <a:t>语言中模块化编程的最小单位</a:t>
            </a:r>
          </a:p>
          <a:p>
            <a:pPr lvl="1" eaLnBrk="1" hangingPunct="1">
              <a:lnSpc>
                <a:spcPct val="105000"/>
              </a:lnSpc>
              <a:spcBef>
                <a:spcPts val="600"/>
              </a:spcBef>
              <a:defRPr/>
            </a:pPr>
            <a:r>
              <a:rPr lang="zh-CN" altLang="en-US" sz="2800" dirty="0">
                <a:latin typeface="华文仿宋" pitchFamily="2" charset="-122"/>
                <a:ea typeface="华文仿宋" pitchFamily="2" charset="-122"/>
              </a:rPr>
              <a:t>可以把每个函数看作一个模块（</a:t>
            </a:r>
            <a:r>
              <a:rPr lang="en-US" altLang="zh-CN" sz="2800" dirty="0">
                <a:latin typeface="华文仿宋" pitchFamily="2" charset="-122"/>
                <a:ea typeface="华文仿宋" pitchFamily="2" charset="-122"/>
              </a:rPr>
              <a:t> module </a:t>
            </a:r>
            <a:r>
              <a:rPr lang="zh-CN" altLang="en-US" sz="2800" dirty="0">
                <a:latin typeface="华文仿宋" pitchFamily="2" charset="-122"/>
                <a:ea typeface="华文仿宋" pitchFamily="2" charset="-122"/>
              </a:rPr>
              <a:t>）</a:t>
            </a:r>
          </a:p>
          <a:p>
            <a:pPr>
              <a:lnSpc>
                <a:spcPct val="105000"/>
              </a:lnSpc>
              <a:spcBef>
                <a:spcPts val="600"/>
              </a:spcBef>
              <a:defRPr/>
            </a:pPr>
            <a:r>
              <a:rPr lang="zh-CN" altLang="en-US" sz="3200" dirty="0">
                <a:latin typeface="华文仿宋" pitchFamily="2" charset="-122"/>
                <a:ea typeface="华文仿宋" pitchFamily="2" charset="-122"/>
              </a:rPr>
              <a:t>如把编程比做制造一台机器，函数就好比其零部件</a:t>
            </a:r>
          </a:p>
          <a:p>
            <a:pPr lvl="1">
              <a:lnSpc>
                <a:spcPct val="105000"/>
              </a:lnSpc>
              <a:spcBef>
                <a:spcPts val="600"/>
              </a:spcBef>
              <a:defRPr/>
            </a:pPr>
            <a:r>
              <a:rPr lang="zh-CN" altLang="en-US" sz="2800" dirty="0">
                <a:latin typeface="华文仿宋" pitchFamily="2" charset="-122"/>
                <a:ea typeface="华文仿宋" pitchFamily="2" charset="-122"/>
              </a:rPr>
              <a:t>可将这些“零部件”单独设计、调试、测试好，用时拿出来装配，再总体调试。</a:t>
            </a:r>
          </a:p>
          <a:p>
            <a:pPr lvl="1">
              <a:lnSpc>
                <a:spcPct val="105000"/>
              </a:lnSpc>
              <a:spcBef>
                <a:spcPts val="600"/>
              </a:spcBef>
              <a:defRPr/>
            </a:pPr>
            <a:r>
              <a:rPr lang="zh-CN" altLang="en-US" sz="2800" dirty="0">
                <a:latin typeface="华文仿宋" pitchFamily="2" charset="-122"/>
                <a:ea typeface="华文仿宋" pitchFamily="2" charset="-122"/>
              </a:rPr>
              <a:t>这些“零部件”可以是自己设计制造</a:t>
            </a:r>
            <a:r>
              <a:rPr lang="en-US" altLang="zh-CN" sz="2800" dirty="0">
                <a:latin typeface="华文仿宋" pitchFamily="2" charset="-122"/>
                <a:ea typeface="华文仿宋" pitchFamily="2" charset="-122"/>
              </a:rPr>
              <a:t>/</a:t>
            </a:r>
            <a:r>
              <a:rPr lang="zh-CN" altLang="en-US" sz="2800" dirty="0">
                <a:latin typeface="华文仿宋" pitchFamily="2" charset="-122"/>
                <a:ea typeface="华文仿宋" pitchFamily="2" charset="-122"/>
              </a:rPr>
              <a:t>别人设计制造</a:t>
            </a:r>
            <a:r>
              <a:rPr lang="en-US" altLang="zh-CN" sz="2800" dirty="0">
                <a:latin typeface="华文仿宋" pitchFamily="2" charset="-122"/>
                <a:ea typeface="华文仿宋" pitchFamily="2" charset="-122"/>
              </a:rPr>
              <a:t>/</a:t>
            </a:r>
            <a:r>
              <a:rPr lang="zh-CN" altLang="en-US" sz="2800" dirty="0">
                <a:latin typeface="华文仿宋" pitchFamily="2" charset="-122"/>
                <a:ea typeface="华文仿宋" pitchFamily="2" charset="-122"/>
              </a:rPr>
              <a:t>现成的标准产品</a:t>
            </a:r>
          </a:p>
        </p:txBody>
      </p:sp>
      <p:sp>
        <p:nvSpPr>
          <p:cNvPr id="155650" name="Rectangle 2">
            <a:extLst>
              <a:ext uri="{FF2B5EF4-FFF2-40B4-BE49-F238E27FC236}">
                <a16:creationId xmlns:a16="http://schemas.microsoft.com/office/drawing/2014/main" id="{1A757E75-C1C8-4494-A780-41DBFD0AE7FD}"/>
              </a:ext>
            </a:extLst>
          </p:cNvPr>
          <p:cNvSpPr>
            <a:spLocks noChangeArrowheads="1"/>
          </p:cNvSpPr>
          <p:nvPr/>
        </p:nvSpPr>
        <p:spPr bwMode="auto">
          <a:xfrm>
            <a:off x="2008188" y="644525"/>
            <a:ext cx="8191500" cy="839788"/>
          </a:xfrm>
          <a:prstGeom prst="rect">
            <a:avLst/>
          </a:prstGeom>
          <a:noFill/>
          <a:ln w="9525">
            <a:noFill/>
            <a:miter lim="800000"/>
            <a:headEnd/>
            <a:tailEnd/>
          </a:ln>
          <a:effectLst>
            <a:outerShdw dist="35921" dir="2700000" algn="ctr" rotWithShape="0">
              <a:schemeClr val="tx1"/>
            </a:outerShdw>
          </a:effectLst>
        </p:spPr>
        <p:txBody>
          <a:bodyPr lIns="92075" tIns="46037" rIns="92075" bIns="46037" anchor="ctr"/>
          <a:lstStyle/>
          <a:p>
            <a:pPr algn="ctr">
              <a:lnSpc>
                <a:spcPct val="85000"/>
              </a:lnSpc>
              <a:defRPr/>
            </a:pPr>
            <a:r>
              <a:rPr lang="zh-CN" altLang="en-US" sz="4000" b="1" i="1">
                <a:solidFill>
                  <a:srgbClr val="000066"/>
                </a:solidFill>
                <a:effectLst>
                  <a:outerShdw blurRad="38100" dist="38100" dir="2700000" algn="tl">
                    <a:srgbClr val="C0C0C0"/>
                  </a:outerShdw>
                </a:effectLst>
                <a:ea typeface="黑体" pitchFamily="2" charset="-122"/>
              </a:rPr>
              <a:t>函数（</a:t>
            </a:r>
            <a:r>
              <a:rPr lang="en-US" altLang="zh-CN" sz="4000" b="1" i="1">
                <a:solidFill>
                  <a:srgbClr val="000066"/>
                </a:solidFill>
                <a:effectLst>
                  <a:outerShdw blurRad="38100" dist="38100" dir="2700000" algn="tl">
                    <a:srgbClr val="C0C0C0"/>
                  </a:outerShdw>
                </a:effectLst>
                <a:ea typeface="黑体" pitchFamily="2" charset="-122"/>
              </a:rPr>
              <a:t>function</a:t>
            </a:r>
            <a:r>
              <a:rPr lang="zh-CN" altLang="en-US" sz="4000" b="1" i="1">
                <a:solidFill>
                  <a:srgbClr val="000066"/>
                </a:solidFill>
                <a:effectLst>
                  <a:outerShdw blurRad="38100" dist="38100" dir="2700000" algn="tl">
                    <a:srgbClr val="C0C0C0"/>
                  </a:outerShdw>
                </a:effectLst>
                <a:ea typeface="黑体" pitchFamily="2" charset="-122"/>
              </a:rPr>
              <a:t>）的定义</a:t>
            </a:r>
          </a:p>
        </p:txBody>
      </p:sp>
      <p:grpSp>
        <p:nvGrpSpPr>
          <p:cNvPr id="13316" name="Group 4">
            <a:extLst>
              <a:ext uri="{FF2B5EF4-FFF2-40B4-BE49-F238E27FC236}">
                <a16:creationId xmlns:a16="http://schemas.microsoft.com/office/drawing/2014/main" id="{F19AEC5D-6231-4320-BB5B-9133338194D1}"/>
              </a:ext>
            </a:extLst>
          </p:cNvPr>
          <p:cNvGrpSpPr>
            <a:grpSpLocks/>
          </p:cNvGrpSpPr>
          <p:nvPr/>
        </p:nvGrpSpPr>
        <p:grpSpPr bwMode="auto">
          <a:xfrm>
            <a:off x="6953250" y="5143501"/>
            <a:ext cx="3390900" cy="1643063"/>
            <a:chOff x="2209" y="2523"/>
            <a:chExt cx="3075" cy="1329"/>
          </a:xfrm>
        </p:grpSpPr>
        <p:pic>
          <p:nvPicPr>
            <p:cNvPr id="13317" name="Picture 5">
              <a:extLst>
                <a:ext uri="{FF2B5EF4-FFF2-40B4-BE49-F238E27FC236}">
                  <a16:creationId xmlns:a16="http://schemas.microsoft.com/office/drawing/2014/main" id="{B981F091-9459-4CA3-BBDE-BC39C6DB25A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 y="2523"/>
              <a:ext cx="948" cy="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a:extLst>
                <a:ext uri="{FF2B5EF4-FFF2-40B4-BE49-F238E27FC236}">
                  <a16:creationId xmlns:a16="http://schemas.microsoft.com/office/drawing/2014/main" id="{C6598B6E-3742-4664-87D2-58D45CCFDC6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 y="2957"/>
              <a:ext cx="997"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a:extLst>
                <a:ext uri="{FF2B5EF4-FFF2-40B4-BE49-F238E27FC236}">
                  <a16:creationId xmlns:a16="http://schemas.microsoft.com/office/drawing/2014/main" id="{94F6DBE5-1689-40FE-8809-1EAB94D3100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 y="2905"/>
              <a:ext cx="1008" cy="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Rectangle 8">
              <a:extLst>
                <a:ext uri="{FF2B5EF4-FFF2-40B4-BE49-F238E27FC236}">
                  <a16:creationId xmlns:a16="http://schemas.microsoft.com/office/drawing/2014/main" id="{03A1076F-1B5A-4E01-87A1-2C524B84B35B}"/>
                </a:ext>
              </a:extLst>
            </p:cNvPr>
            <p:cNvSpPr>
              <a:spLocks noChangeArrowheads="1"/>
            </p:cNvSpPr>
            <p:nvPr/>
          </p:nvSpPr>
          <p:spPr bwMode="auto">
            <a:xfrm>
              <a:off x="2236" y="2879"/>
              <a:ext cx="64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en-US" altLang="zh-CN" sz="1800" b="0">
                  <a:solidFill>
                    <a:schemeClr val="tx1"/>
                  </a:solidFill>
                  <a:ea typeface="宋体" panose="02010600030101010101" pitchFamily="2" charset="-122"/>
                </a:rPr>
                <a:t>Moe</a:t>
              </a:r>
            </a:p>
          </p:txBody>
        </p:sp>
        <p:sp>
          <p:nvSpPr>
            <p:cNvPr id="13321" name="Rectangle 9">
              <a:extLst>
                <a:ext uri="{FF2B5EF4-FFF2-40B4-BE49-F238E27FC236}">
                  <a16:creationId xmlns:a16="http://schemas.microsoft.com/office/drawing/2014/main" id="{35913E40-EB1D-4A5C-9DBD-6EF180607769}"/>
                </a:ext>
              </a:extLst>
            </p:cNvPr>
            <p:cNvSpPr>
              <a:spLocks noChangeArrowheads="1"/>
            </p:cNvSpPr>
            <p:nvPr/>
          </p:nvSpPr>
          <p:spPr bwMode="auto">
            <a:xfrm>
              <a:off x="4541" y="2724"/>
              <a:ext cx="74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en-US" altLang="zh-CN" sz="1800" b="0">
                  <a:solidFill>
                    <a:schemeClr val="tx1"/>
                  </a:solidFill>
                  <a:ea typeface="宋体" panose="02010600030101010101" pitchFamily="2" charset="-122"/>
                </a:rPr>
                <a:t>Curly</a:t>
              </a:r>
            </a:p>
          </p:txBody>
        </p:sp>
        <p:sp>
          <p:nvSpPr>
            <p:cNvPr id="13322" name="Rectangle 10">
              <a:extLst>
                <a:ext uri="{FF2B5EF4-FFF2-40B4-BE49-F238E27FC236}">
                  <a16:creationId xmlns:a16="http://schemas.microsoft.com/office/drawing/2014/main" id="{D86F4384-50BF-4492-8544-EA773C218455}"/>
                </a:ext>
              </a:extLst>
            </p:cNvPr>
            <p:cNvSpPr>
              <a:spLocks noChangeArrowheads="1"/>
            </p:cNvSpPr>
            <p:nvPr/>
          </p:nvSpPr>
          <p:spPr bwMode="auto">
            <a:xfrm>
              <a:off x="2926" y="2567"/>
              <a:ext cx="71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5000"/>
                </a:lnSpc>
                <a:spcBef>
                  <a:spcPct val="20000"/>
                </a:spcBef>
                <a:buClr>
                  <a:srgbClr val="FFCC66"/>
                </a:buClr>
                <a:buSzPct val="80000"/>
                <a:buFont typeface="Monotype Sorts" charset="2"/>
                <a:buChar char=""/>
                <a:defRPr sz="2800" b="1">
                  <a:solidFill>
                    <a:srgbClr val="000066"/>
                  </a:solidFill>
                  <a:latin typeface="Times New Roman" panose="02020603050405020304" pitchFamily="18" charset="0"/>
                  <a:ea typeface="楷体_GB2312" pitchFamily="49" charset="-122"/>
                </a:defRPr>
              </a:lvl1pPr>
              <a:lvl2pPr marL="742950" indent="-285750">
                <a:lnSpc>
                  <a:spcPct val="95000"/>
                </a:lnSpc>
                <a:spcBef>
                  <a:spcPct val="20000"/>
                </a:spcBef>
                <a:buClr>
                  <a:srgbClr val="FFCC66"/>
                </a:buClr>
                <a:buSzPct val="115000"/>
                <a:buChar char="–"/>
                <a:defRPr sz="2400" b="1">
                  <a:solidFill>
                    <a:srgbClr val="CC00CC"/>
                  </a:solidFill>
                  <a:latin typeface="Times New Roman" panose="02020603050405020304" pitchFamily="18" charset="0"/>
                  <a:ea typeface="楷体_GB2312" pitchFamily="49" charset="-122"/>
                </a:defRPr>
              </a:lvl2pPr>
              <a:lvl3pPr marL="11430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3pPr>
              <a:lvl4pPr marL="1600200" indent="-228600">
                <a:lnSpc>
                  <a:spcPct val="95000"/>
                </a:lnSpc>
                <a:spcBef>
                  <a:spcPct val="20000"/>
                </a:spcBef>
                <a:buClr>
                  <a:srgbClr val="FFCC66"/>
                </a:buClr>
                <a:buSzPct val="115000"/>
                <a:buChar char="–"/>
                <a:defRPr sz="2000" b="1">
                  <a:solidFill>
                    <a:schemeClr val="tx1"/>
                  </a:solidFill>
                  <a:latin typeface="Times New Roman" panose="02020603050405020304" pitchFamily="18" charset="0"/>
                  <a:ea typeface="楷体_GB2312" pitchFamily="49" charset="-122"/>
                </a:defRPr>
              </a:lvl4pPr>
              <a:lvl5pPr marL="2057400" indent="-228600">
                <a:lnSpc>
                  <a:spcPct val="95000"/>
                </a:lnSpc>
                <a:spcBef>
                  <a:spcPct val="20000"/>
                </a:spcBef>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5pPr>
              <a:lvl6pPr marL="25146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6pPr>
              <a:lvl7pPr marL="29718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7pPr>
              <a:lvl8pPr marL="34290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8pPr>
              <a:lvl9pPr marL="3886200" indent="-228600" eaLnBrk="0" fontAlgn="base" hangingPunct="0">
                <a:lnSpc>
                  <a:spcPct val="95000"/>
                </a:lnSpc>
                <a:spcBef>
                  <a:spcPct val="20000"/>
                </a:spcBef>
                <a:spcAft>
                  <a:spcPct val="0"/>
                </a:spcAft>
                <a:buClr>
                  <a:srgbClr val="FFCC66"/>
                </a:buClr>
                <a:buSzPct val="80000"/>
                <a:buFont typeface="Monotype Sorts" charset="2"/>
                <a:buChar char=""/>
                <a:defRPr sz="2000" b="1">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buClrTx/>
                <a:buSzTx/>
                <a:buFontTx/>
                <a:buNone/>
              </a:pPr>
              <a:r>
                <a:rPr kumimoji="1" lang="en-US" altLang="zh-CN" sz="1800" b="0">
                  <a:solidFill>
                    <a:schemeClr val="tx1"/>
                  </a:solidFill>
                  <a:ea typeface="宋体" panose="02010600030101010101" pitchFamily="2" charset="-122"/>
                </a:rPr>
                <a:t>Larry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25987">
                                            <p:txEl>
                                              <p:pRg st="2" end="2"/>
                                            </p:txEl>
                                          </p:spTgt>
                                        </p:tgtEl>
                                        <p:attrNameLst>
                                          <p:attrName>style.visibility</p:attrName>
                                        </p:attrNameLst>
                                      </p:cBhvr>
                                      <p:to>
                                        <p:strVal val="visible"/>
                                      </p:to>
                                    </p:set>
                                    <p:anim calcmode="lin" valueType="num">
                                      <p:cBhvr>
                                        <p:cTn id="7" dur="500" fill="hold"/>
                                        <p:tgtEl>
                                          <p:spTgt spid="42598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25987">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25987">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425987">
                                            <p:txEl>
                                              <p:pRg st="3" end="3"/>
                                            </p:txEl>
                                          </p:spTgt>
                                        </p:tgtEl>
                                        <p:attrNameLst>
                                          <p:attrName>style.visibility</p:attrName>
                                        </p:attrNameLst>
                                      </p:cBhvr>
                                      <p:to>
                                        <p:strVal val="visible"/>
                                      </p:to>
                                    </p:set>
                                    <p:anim calcmode="lin" valueType="num">
                                      <p:cBhvr>
                                        <p:cTn id="14" dur="500" fill="hold"/>
                                        <p:tgtEl>
                                          <p:spTgt spid="425987">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425987">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425987">
                                            <p:txEl>
                                              <p:pRg st="3" end="3"/>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425987">
                                            <p:txEl>
                                              <p:pRg st="4" end="4"/>
                                            </p:txEl>
                                          </p:spTgt>
                                        </p:tgtEl>
                                        <p:attrNameLst>
                                          <p:attrName>style.visibility</p:attrName>
                                        </p:attrNameLst>
                                      </p:cBhvr>
                                      <p:to>
                                        <p:strVal val="visible"/>
                                      </p:to>
                                    </p:set>
                                    <p:anim calcmode="lin" valueType="num">
                                      <p:cBhvr>
                                        <p:cTn id="19" dur="500" fill="hold"/>
                                        <p:tgtEl>
                                          <p:spTgt spid="425987">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425987">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425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db">
  <a:themeElements>
    <a:clrScheme name="blued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bluedb">
      <a:majorFont>
        <a:latin typeface="Times New Roman"/>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blued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ued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ued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ued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ed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ued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ued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bluedb</Template>
  <TotalTime>22160</TotalTime>
  <Words>3730</Words>
  <Application>Microsoft Office PowerPoint</Application>
  <PresentationFormat>宽屏</PresentationFormat>
  <Paragraphs>669</Paragraphs>
  <Slides>61</Slides>
  <Notes>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7" baseType="lpstr">
      <vt:lpstr>Monotype Sorts</vt:lpstr>
      <vt:lpstr>黑体</vt:lpstr>
      <vt:lpstr>华文仿宋</vt:lpstr>
      <vt:lpstr>华文细黑</vt:lpstr>
      <vt:lpstr>楷体_GB2312</vt:lpstr>
      <vt:lpstr>隶书</vt:lpstr>
      <vt:lpstr>宋体</vt:lpstr>
      <vt:lpstr>幼圆</vt:lpstr>
      <vt:lpstr>Arial</vt:lpstr>
      <vt:lpstr>Arial Narrow</vt:lpstr>
      <vt:lpstr>Courier New</vt:lpstr>
      <vt:lpstr>Times</vt:lpstr>
      <vt:lpstr>Times New Roman</vt:lpstr>
      <vt:lpstr>Wingdings</vt:lpstr>
      <vt:lpstr>bluedb</vt:lpstr>
      <vt:lpstr>Equation</vt:lpstr>
      <vt:lpstr>PowerPoint 演示文稿</vt:lpstr>
      <vt:lpstr>内容提要</vt:lpstr>
      <vt:lpstr>数学中的函数</vt:lpstr>
      <vt:lpstr>问题的提出</vt:lpstr>
      <vt:lpstr>问题的提出</vt:lpstr>
      <vt:lpstr>分而治之与信息隐藏</vt:lpstr>
      <vt:lpstr>程序设计的艺术</vt:lpstr>
      <vt:lpstr>怎么解决代码的大而繁？</vt:lpstr>
      <vt:lpstr>PowerPoint 演示文稿</vt:lpstr>
      <vt:lpstr>函数（function）的定义</vt:lpstr>
      <vt:lpstr>函数的分类</vt:lpstr>
      <vt:lpstr>函数的分类</vt:lpstr>
      <vt:lpstr>函数定义（Function definition）</vt:lpstr>
      <vt:lpstr>函数定义（Function definition）</vt:lpstr>
      <vt:lpstr>函数定义（Function definition）</vt:lpstr>
      <vt:lpstr>【例】 计算整数n的阶乘n！ </vt:lpstr>
      <vt:lpstr>PowerPoint 演示文稿</vt:lpstr>
      <vt:lpstr>PowerPoint 演示文稿</vt:lpstr>
      <vt:lpstr>PowerPoint 演示文稿</vt:lpstr>
      <vt:lpstr>PowerPoint 演示文稿</vt:lpstr>
      <vt:lpstr>函数的参数传递</vt:lpstr>
      <vt:lpstr>函数原型（Function Prototype）</vt:lpstr>
      <vt:lpstr>例5.1b 使用了Average函数的main() </vt:lpstr>
      <vt:lpstr>例5.1 </vt:lpstr>
      <vt:lpstr>函数定义与函数声明的区别</vt:lpstr>
      <vt:lpstr>函数封装（Encapsulation）</vt:lpstr>
      <vt:lpstr>函数设计的基本原则</vt:lpstr>
      <vt:lpstr>PowerPoint 演示文稿</vt:lpstr>
      <vt:lpstr>PowerPoint 演示文稿</vt:lpstr>
      <vt:lpstr>变量的作用域和存储类型</vt:lpstr>
      <vt:lpstr>局部变量（ Local Variable ）</vt:lpstr>
      <vt:lpstr>全局变量（ Global Variable ）</vt:lpstr>
      <vt:lpstr>变量的存储类型（ Storage Class）</vt:lpstr>
      <vt:lpstr>PowerPoint 演示文稿</vt:lpstr>
      <vt:lpstr>自动变量和静态变量</vt:lpstr>
      <vt:lpstr>例5.9 </vt:lpstr>
      <vt:lpstr>例5.9 </vt:lpstr>
      <vt:lpstr>PowerPoint 演示文稿</vt:lpstr>
      <vt:lpstr>PowerPoint 演示文稿</vt:lpstr>
      <vt:lpstr>寄存器变量</vt:lpstr>
      <vt:lpstr>PowerPoint 演示文稿</vt:lpstr>
      <vt:lpstr>程序版式</vt:lpstr>
      <vt:lpstr>程序版式</vt:lpstr>
      <vt:lpstr>命名规则</vt:lpstr>
      <vt:lpstr>对函数接口进行注释说明 </vt:lpstr>
      <vt:lpstr>预处理指令 -- #include</vt:lpstr>
      <vt:lpstr>PowerPoint 演示文稿</vt:lpstr>
      <vt:lpstr>预处理指令 -- #define</vt:lpstr>
      <vt:lpstr>PowerPoint 演示文稿</vt:lpstr>
      <vt:lpstr>PowerPoint 演示文稿</vt:lpstr>
      <vt:lpstr>预处理指令 -- #undef</vt:lpstr>
      <vt:lpstr>预处理指令 – 条件编译</vt:lpstr>
      <vt:lpstr>stdio.h的头文件里的条件编译</vt:lpstr>
      <vt:lpstr>PowerPoint 演示文稿</vt:lpstr>
      <vt:lpstr>PowerPoint 演示文稿</vt:lpstr>
      <vt:lpstr>PowerPoint 演示文稿</vt:lpstr>
      <vt:lpstr>模块与链接</vt:lpstr>
      <vt:lpstr>PowerPoint 演示文稿</vt:lpstr>
      <vt:lpstr>PowerPoint 演示文稿</vt:lpstr>
      <vt:lpstr>PowerPoint 演示文稿</vt:lpstr>
      <vt:lpstr>作业</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函数</dc:title>
  <dc:subject>哈尔滨工业大学</dc:subject>
  <dc:creator>苏小红</dc:creator>
  <cp:lastModifiedBy>wu xiaoqiang</cp:lastModifiedBy>
  <cp:revision>656</cp:revision>
  <dcterms:created xsi:type="dcterms:W3CDTF">2003-08-29T03:23:54Z</dcterms:created>
  <dcterms:modified xsi:type="dcterms:W3CDTF">2018-11-22T10:51:14Z</dcterms:modified>
</cp:coreProperties>
</file>