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8"/>
  </p:notesMasterIdLst>
  <p:handoutMasterIdLst>
    <p:handoutMasterId r:id="rId79"/>
  </p:handoutMasterIdLst>
  <p:sldIdLst>
    <p:sldId id="257" r:id="rId2"/>
    <p:sldId id="388" r:id="rId3"/>
    <p:sldId id="582" r:id="rId4"/>
    <p:sldId id="450" r:id="rId5"/>
    <p:sldId id="643" r:id="rId6"/>
    <p:sldId id="644" r:id="rId7"/>
    <p:sldId id="645" r:id="rId8"/>
    <p:sldId id="647" r:id="rId9"/>
    <p:sldId id="648" r:id="rId10"/>
    <p:sldId id="627" r:id="rId11"/>
    <p:sldId id="649" r:id="rId12"/>
    <p:sldId id="650" r:id="rId13"/>
    <p:sldId id="659" r:id="rId14"/>
    <p:sldId id="651" r:id="rId15"/>
    <p:sldId id="657" r:id="rId16"/>
    <p:sldId id="652" r:id="rId17"/>
    <p:sldId id="662" r:id="rId18"/>
    <p:sldId id="661" r:id="rId19"/>
    <p:sldId id="660" r:id="rId20"/>
    <p:sldId id="655" r:id="rId21"/>
    <p:sldId id="663" r:id="rId22"/>
    <p:sldId id="664" r:id="rId23"/>
    <p:sldId id="666" r:id="rId24"/>
    <p:sldId id="665" r:id="rId25"/>
    <p:sldId id="668" r:id="rId26"/>
    <p:sldId id="674" r:id="rId27"/>
    <p:sldId id="673" r:id="rId28"/>
    <p:sldId id="672" r:id="rId29"/>
    <p:sldId id="670" r:id="rId30"/>
    <p:sldId id="671" r:id="rId31"/>
    <p:sldId id="609" r:id="rId32"/>
    <p:sldId id="610" r:id="rId33"/>
    <p:sldId id="675" r:id="rId34"/>
    <p:sldId id="496" r:id="rId35"/>
    <p:sldId id="461" r:id="rId36"/>
    <p:sldId id="497" r:id="rId37"/>
    <p:sldId id="676" r:id="rId38"/>
    <p:sldId id="677" r:id="rId39"/>
    <p:sldId id="667" r:id="rId40"/>
    <p:sldId id="678" r:id="rId41"/>
    <p:sldId id="679" r:id="rId42"/>
    <p:sldId id="680" r:id="rId43"/>
    <p:sldId id="681" r:id="rId44"/>
    <p:sldId id="682" r:id="rId45"/>
    <p:sldId id="683" r:id="rId46"/>
    <p:sldId id="684" r:id="rId47"/>
    <p:sldId id="685" r:id="rId48"/>
    <p:sldId id="686" r:id="rId49"/>
    <p:sldId id="687" r:id="rId50"/>
    <p:sldId id="688" r:id="rId51"/>
    <p:sldId id="689" r:id="rId52"/>
    <p:sldId id="690" r:id="rId53"/>
    <p:sldId id="691" r:id="rId54"/>
    <p:sldId id="692" r:id="rId55"/>
    <p:sldId id="703" r:id="rId56"/>
    <p:sldId id="704" r:id="rId57"/>
    <p:sldId id="707" r:id="rId58"/>
    <p:sldId id="708" r:id="rId59"/>
    <p:sldId id="709" r:id="rId60"/>
    <p:sldId id="710" r:id="rId61"/>
    <p:sldId id="711" r:id="rId62"/>
    <p:sldId id="712" r:id="rId63"/>
    <p:sldId id="713" r:id="rId64"/>
    <p:sldId id="756" r:id="rId65"/>
    <p:sldId id="757" r:id="rId66"/>
    <p:sldId id="758" r:id="rId67"/>
    <p:sldId id="719" r:id="rId68"/>
    <p:sldId id="720" r:id="rId69"/>
    <p:sldId id="721" r:id="rId70"/>
    <p:sldId id="722" r:id="rId71"/>
    <p:sldId id="723" r:id="rId72"/>
    <p:sldId id="724" r:id="rId73"/>
    <p:sldId id="725" r:id="rId74"/>
    <p:sldId id="726" r:id="rId75"/>
    <p:sldId id="749" r:id="rId76"/>
    <p:sldId id="750" r:id="rId77"/>
  </p:sldIdLst>
  <p:sldSz cx="12192000" cy="6858000"/>
  <p:notesSz cx="6756400" cy="9864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80000"/>
    <a:srgbClr val="996600"/>
    <a:srgbClr val="FF9900"/>
    <a:srgbClr val="669900"/>
    <a:srgbClr val="9900CC"/>
    <a:srgbClr val="0033CC"/>
    <a:srgbClr val="FF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84526" autoAdjust="0"/>
  </p:normalViewPr>
  <p:slideViewPr>
    <p:cSldViewPr>
      <p:cViewPr varScale="1">
        <p:scale>
          <a:sx n="111" d="100"/>
          <a:sy n="111" d="100"/>
        </p:scale>
        <p:origin x="47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D19FDA45-9BF1-45A0-B844-A9B03029615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73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Times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7EF18A1A-A830-4B3F-9582-6A47B4F1A93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7463" y="0"/>
            <a:ext cx="29273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Times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58B9BB8E-C2AB-488B-974F-7EB4C01E2A1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69425"/>
            <a:ext cx="29273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Times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11E0BDC8-D6A2-4EC5-8C5C-B16FCF0319A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7463" y="9369425"/>
            <a:ext cx="29273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ffectLst/>
                <a:latin typeface="Times" panose="02020603050405020304" pitchFamily="18" charset="0"/>
              </a:defRPr>
            </a:lvl1pPr>
          </a:lstStyle>
          <a:p>
            <a:pPr>
              <a:defRPr/>
            </a:pPr>
            <a:fld id="{019EB685-0A8A-49F3-8F78-354F5BA8C3B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DEF3F62-A8BE-44C4-BC1E-80FB0A5CD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8900" y="739775"/>
            <a:ext cx="6578600" cy="3700463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817FF54-C376-44C5-A65F-C7418EBBB6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6275" y="4686300"/>
            <a:ext cx="5405438" cy="44386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3A14A972-D7E2-4EE6-A8E7-22308A8F64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0488" y="739775"/>
            <a:ext cx="6575425" cy="369887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7F7B9B5-E58A-4D6A-8B44-7A115C4D31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6275" y="4686300"/>
            <a:ext cx="5403850" cy="44386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05000"/>
              </a:lnSpc>
            </a:pPr>
            <a:r>
              <a:rPr lang="en-US" altLang="zh-CN" sz="1400" b="1"/>
              <a:t>A </a:t>
            </a:r>
            <a:r>
              <a:rPr lang="en-US" altLang="zh-CN" sz="1400"/>
              <a:t>pointer</a:t>
            </a:r>
            <a:r>
              <a:rPr lang="en-US" altLang="zh-CN" sz="1400" b="1"/>
              <a:t> is a variable whose value is a memory address representing the location of the chunk of memory on either the run-time stack or on the heap.</a:t>
            </a:r>
            <a:endParaRPr lang="zh-CN" altLang="en-US" sz="1400" b="1"/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A533A62-6324-406C-B2A9-F278274B7B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" y="738188"/>
            <a:ext cx="6573838" cy="369887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EB7D2017-182F-48F1-939F-DEA41BD6B1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6275" y="4686300"/>
            <a:ext cx="5403850" cy="4440238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5A44EC82-8D8E-4E78-AFE6-8196C5CC93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0488" y="739775"/>
            <a:ext cx="6575425" cy="369887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28074956-A31E-49D0-9B01-77CFC89F03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6275" y="4686300"/>
            <a:ext cx="5403850" cy="44386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800"/>
              <a:t>#include &lt;stdio.h&gt;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/>
              <a:t>#define N 5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/>
              <a:t>void  FindMax(int score[], long num[], int n, int pMaxScore, long pMaxNum);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/>
              <a:t>int main()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/>
              <a:t>{</a:t>
            </a:r>
          </a:p>
          <a:p>
            <a:pPr eaLnBrk="1" hangingPunct="1">
              <a:lnSpc>
                <a:spcPct val="80000"/>
              </a:lnSpc>
            </a:pPr>
            <a:endParaRPr lang="en-US" altLang="zh-CN" sz="800"/>
          </a:p>
          <a:p>
            <a:pPr eaLnBrk="1" hangingPunct="1">
              <a:lnSpc>
                <a:spcPct val="80000"/>
              </a:lnSpc>
            </a:pPr>
            <a:r>
              <a:rPr lang="en-US" altLang="zh-CN" sz="800"/>
              <a:t>	int i;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/>
              <a:t>	int MaxScore,score[N];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/>
              <a:t>	long MaxNum,num[N];</a:t>
            </a:r>
          </a:p>
          <a:p>
            <a:pPr eaLnBrk="1" hangingPunct="1">
              <a:lnSpc>
                <a:spcPct val="80000"/>
              </a:lnSpc>
            </a:pPr>
            <a:endParaRPr lang="en-US" altLang="zh-CN" sz="800"/>
          </a:p>
          <a:p>
            <a:pPr eaLnBrk="1" hangingPunct="1">
              <a:lnSpc>
                <a:spcPct val="80000"/>
              </a:lnSpc>
            </a:pPr>
            <a:r>
              <a:rPr lang="en-US" altLang="zh-CN" sz="800"/>
              <a:t>	for(i=0;i&lt;N;i++)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/>
              <a:t>	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/>
              <a:t>        scanf("%ld%d",&amp;num[i],&amp;score[i]);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/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/>
              <a:t>	FindMax(int score[], long num[], N, MaxScore, MaxNum);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/>
              <a:t>	printf("MaxNum=%ld,MaxScore=%d\n",MaxNum,MaxScore);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/>
              <a:t>	return 0;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/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/>
              <a:t>void  FindMax(int score[], long num[], int n, int pMaxScore, long pMaxNum)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/>
              <a:t>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/>
              <a:t>	int    i;</a:t>
            </a:r>
          </a:p>
          <a:p>
            <a:pPr eaLnBrk="1" hangingPunct="1">
              <a:lnSpc>
                <a:spcPct val="80000"/>
              </a:lnSpc>
            </a:pPr>
            <a:endParaRPr lang="en-US" altLang="zh-CN" sz="800"/>
          </a:p>
          <a:p>
            <a:pPr eaLnBrk="1" hangingPunct="1">
              <a:lnSpc>
                <a:spcPct val="80000"/>
              </a:lnSpc>
            </a:pPr>
            <a:r>
              <a:rPr lang="en-US" altLang="zh-CN" sz="800"/>
              <a:t>	pMaxScore = score[0];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/>
              <a:t>	pMaxNum = num[0];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/>
              <a:t>	for (i=1; i&lt;n; i++)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/>
              <a:t>	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/>
              <a:t>    	if (score[i] &gt; pMaxScore)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/>
              <a:t>    	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/>
              <a:t>        	pMaxScore = score[i];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/>
              <a:t>        	pMaxNum = num[i];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/>
              <a:t>    	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/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/>
              <a:t>}</a:t>
            </a:r>
          </a:p>
          <a:p>
            <a:pPr eaLnBrk="1" hangingPunct="1">
              <a:lnSpc>
                <a:spcPct val="80000"/>
              </a:lnSpc>
            </a:pPr>
            <a:endParaRPr lang="zh-CN" altLang="en-US" sz="8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FCB8C168-2D77-4571-BA4A-E96ECA8CDC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0488" y="739775"/>
            <a:ext cx="6575425" cy="369887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B27D1435-12DE-4FD6-BBFF-090F6047D4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6275" y="4686300"/>
            <a:ext cx="5403850" cy="44386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800"/>
              <a:t>#include &lt;stdio.h&gt;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/>
              <a:t>#define N 5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/>
              <a:t>void  FindMax(int score[], long num[], int n,  int *pMaxScore, long *pMaxNum);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/>
              <a:t>int main()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/>
              <a:t>{</a:t>
            </a:r>
          </a:p>
          <a:p>
            <a:pPr eaLnBrk="1" hangingPunct="1">
              <a:lnSpc>
                <a:spcPct val="80000"/>
              </a:lnSpc>
            </a:pPr>
            <a:endParaRPr lang="en-US" altLang="zh-CN" sz="800"/>
          </a:p>
          <a:p>
            <a:pPr eaLnBrk="1" hangingPunct="1">
              <a:lnSpc>
                <a:spcPct val="80000"/>
              </a:lnSpc>
            </a:pPr>
            <a:r>
              <a:rPr lang="en-US" altLang="zh-CN" sz="800"/>
              <a:t>	int i;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/>
              <a:t>	int MaxScore,score[N];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/>
              <a:t>	long MaxNum,num[N];</a:t>
            </a:r>
          </a:p>
          <a:p>
            <a:pPr eaLnBrk="1" hangingPunct="1">
              <a:lnSpc>
                <a:spcPct val="80000"/>
              </a:lnSpc>
            </a:pPr>
            <a:endParaRPr lang="en-US" altLang="zh-CN" sz="800"/>
          </a:p>
          <a:p>
            <a:pPr eaLnBrk="1" hangingPunct="1">
              <a:lnSpc>
                <a:spcPct val="80000"/>
              </a:lnSpc>
            </a:pPr>
            <a:r>
              <a:rPr lang="en-US" altLang="zh-CN" sz="800"/>
              <a:t>	for(i=0;i&lt;N;i++)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/>
              <a:t>	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/>
              <a:t>        scanf("%ld%d",&amp;num[i],&amp;score[i]);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/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/>
              <a:t>	FindMax(score, num, N, &amp;MaxScore, &amp;MaxNum);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/>
              <a:t>	printf("MaxNum=%ld,MaxScore=%d\n",MaxNum,MaxScore);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/>
              <a:t>	return 0;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/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/>
              <a:t>void  FindMax(int score[], long num[], int n,  int *pMaxScore, long *pMaxNum)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/>
              <a:t>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/>
              <a:t>	int    i;</a:t>
            </a:r>
          </a:p>
          <a:p>
            <a:pPr eaLnBrk="1" hangingPunct="1">
              <a:lnSpc>
                <a:spcPct val="80000"/>
              </a:lnSpc>
            </a:pPr>
            <a:endParaRPr lang="en-US" altLang="zh-CN" sz="800"/>
          </a:p>
          <a:p>
            <a:pPr eaLnBrk="1" hangingPunct="1">
              <a:lnSpc>
                <a:spcPct val="80000"/>
              </a:lnSpc>
            </a:pPr>
            <a:r>
              <a:rPr lang="en-US" altLang="zh-CN" sz="800"/>
              <a:t>	*pMaxScore = score[0];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/>
              <a:t>	*pMaxNum = num[0];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/>
              <a:t>	for (i=1; i&lt;n; i++)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/>
              <a:t>	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/>
              <a:t>    	if (score[i] &gt; *pMaxScore)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/>
              <a:t>    	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/>
              <a:t>        	*pMaxScore = score[i];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/>
              <a:t>        	*pMaxNum = num[i];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/>
              <a:t>    	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/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/>
              <a:t>}</a:t>
            </a:r>
          </a:p>
          <a:p>
            <a:pPr eaLnBrk="1" hangingPunct="1">
              <a:lnSpc>
                <a:spcPct val="80000"/>
              </a:lnSpc>
            </a:pPr>
            <a:endParaRPr lang="zh-CN" altLang="en-US" sz="8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AB71EFBB-8367-4F23-AA9B-C56B8577D2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3663" y="741363"/>
            <a:ext cx="6570662" cy="36972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2D742D29-F0A3-42BB-A823-ECB7714112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4688" y="4684713"/>
            <a:ext cx="5407025" cy="44386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2FC7C0B6-E146-4E9C-AA8B-3D6A2AE91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8900" y="739775"/>
            <a:ext cx="6578600" cy="3700463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4BCAFA27-8C4C-45CD-A4A0-F3AEEA2509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4688" y="4686300"/>
            <a:ext cx="5407025" cy="44386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类型套类型。一个类型派生出新的类型，新的类型又能派生出新的类型，再派生出新的类型，再再派生出新的类型</a:t>
            </a:r>
            <a:r>
              <a:rPr lang="en-US" altLang="zh-CN">
                <a:latin typeface="Arial" panose="020B0604020202020204" pitchFamily="34" charset="0"/>
              </a:rPr>
              <a:t>……</a:t>
            </a:r>
            <a:r>
              <a:rPr lang="zh-CN" altLang="en-US"/>
              <a:t>子子孙孙，无穷</a:t>
            </a:r>
            <a:r>
              <a:rPr lang="zh-CN" altLang="en-US" sz="1600"/>
              <a:t>尽也</a:t>
            </a:r>
            <a:endParaRPr lang="en-US" altLang="zh-CN" sz="16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39543030-1D32-483B-9F82-F0D7B2D23A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" y="738188"/>
            <a:ext cx="6573838" cy="369887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6C3843FD-5F01-409C-BC2F-BD45F1B0D7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6275" y="4686300"/>
            <a:ext cx="5403850" cy="4440238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886885" y="2203450"/>
            <a:ext cx="10418233" cy="1295400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4400" y="3937000"/>
            <a:ext cx="10261600" cy="2032000"/>
          </a:xfrm>
          <a:effectLst>
            <a:outerShdw dist="35921" dir="2700000" algn="ctr" rotWithShape="0">
              <a:schemeClr val="tx1"/>
            </a:outerShdw>
          </a:effectLst>
        </p:spPr>
        <p:txBody>
          <a:bodyPr/>
          <a:lstStyle>
            <a:lvl1pPr marL="0" indent="0" algn="ctr">
              <a:buFont typeface="Monotype Sorts" charset="2"/>
              <a:buNone/>
              <a:defRPr sz="3600"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8B4BF9F-0438-48C1-A375-F8C55982D0E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7" rIns="92075" bIns="46037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429A2D9-053C-4BBF-8DA6-DFFADF9B7C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76B9264-2373-44E7-8CEC-41CB1DA6AD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bg1"/>
                </a:solidFill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C0EC321-CC9D-4809-863C-063CDDFF2B0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828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7224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05851" y="573088"/>
            <a:ext cx="2599267" cy="5664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08051" y="573088"/>
            <a:ext cx="7594600" cy="5664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525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51" y="573089"/>
            <a:ext cx="10397067" cy="8397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625600"/>
            <a:ext cx="5080000" cy="46116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25600"/>
            <a:ext cx="5080000" cy="46116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94254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6599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70110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25600"/>
            <a:ext cx="5080000" cy="4611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25600"/>
            <a:ext cx="5080000" cy="4611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05967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84681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99451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1198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00854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2751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>
            <a:extLst>
              <a:ext uri="{FF2B5EF4-FFF2-40B4-BE49-F238E27FC236}">
                <a16:creationId xmlns:a16="http://schemas.microsoft.com/office/drawing/2014/main" id="{B00B8E8E-D3AC-4819-8CA2-CA7FD81A54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08051" y="573089"/>
            <a:ext cx="10397067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598834A-543F-40FE-B5AC-87EEB0ECB0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25600"/>
            <a:ext cx="10363200" cy="461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sldNum="0" hdr="0" ftr="0"/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5pPr>
      <a:lvl6pPr marL="4572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6pPr>
      <a:lvl7pPr marL="9144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7pPr>
      <a:lvl8pPr marL="13716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8pPr>
      <a:lvl9pPr marL="18288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9pPr>
    </p:titleStyle>
    <p:bodyStyle>
      <a:lvl1pPr marL="374650" indent="-37465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rgbClr val="FFCC66"/>
        </a:buClr>
        <a:buSzPct val="80000"/>
        <a:buFont typeface="Monotype Sorts" charset="2"/>
        <a:buChar char=""/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850900" indent="-28575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rgbClr val="FFCC66"/>
        </a:buClr>
        <a:buSzPct val="115000"/>
        <a:buChar char="–"/>
        <a:defRPr sz="2400" b="1">
          <a:solidFill>
            <a:srgbClr val="CC00CC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333500" indent="-2921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rgbClr val="FFCC66"/>
        </a:buClr>
        <a:buSzPct val="80000"/>
        <a:buFont typeface="Monotype Sorts" charset="2"/>
        <a:buChar char="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752600" indent="-2286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rgbClr val="FFCC66"/>
        </a:buClr>
        <a:buSzPct val="115000"/>
        <a:buChar char="–"/>
        <a:defRPr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228850" indent="-28575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rgbClr val="FFCC66"/>
        </a:buClr>
        <a:buSzPct val="80000"/>
        <a:buFont typeface="Monotype Sorts" charset="2"/>
        <a:buChar char=""/>
        <a:defRPr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686050" indent="-285750" algn="l" rtl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rgbClr val="FFCC66"/>
        </a:buClr>
        <a:buSzPct val="80000"/>
        <a:buFont typeface="Monotype Sorts" charset="2"/>
        <a:buChar char=""/>
        <a:defRPr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3143250" indent="-285750" algn="l" rtl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rgbClr val="FFCC66"/>
        </a:buClr>
        <a:buSzPct val="80000"/>
        <a:buFont typeface="Monotype Sorts" charset="2"/>
        <a:buChar char=""/>
        <a:defRPr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600450" indent="-285750" algn="l" rtl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rgbClr val="FFCC66"/>
        </a:buClr>
        <a:buSzPct val="80000"/>
        <a:buFont typeface="Monotype Sorts" charset="2"/>
        <a:buChar char=""/>
        <a:defRPr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4057650" indent="-285750" algn="l" rtl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rgbClr val="FFCC66"/>
        </a:buClr>
        <a:buSzPct val="80000"/>
        <a:buFont typeface="Monotype Sorts" charset="2"/>
        <a:buChar char=""/>
        <a:defRPr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gi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2.bin"/><Relationship Id="rId4" Type="http://schemas.openxmlformats.org/officeDocument/2006/relationships/audio" Target="../media/audio3.wav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wmf"/><Relationship Id="rId4" Type="http://schemas.openxmlformats.org/officeDocument/2006/relationships/image" Target="../media/image7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wmf"/><Relationship Id="rId4" Type="http://schemas.openxmlformats.org/officeDocument/2006/relationships/image" Target="../media/image9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file:///D:\tc\TC.EXE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image" Target="../media/image3.gif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image" Target="../media/image3.gif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2.w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5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>
            <a:extLst>
              <a:ext uri="{FF2B5EF4-FFF2-40B4-BE49-F238E27FC236}">
                <a16:creationId xmlns:a16="http://schemas.microsoft.com/office/drawing/2014/main" id="{A747FEBB-D987-4359-8112-554318D6FC8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792539" y="3357563"/>
            <a:ext cx="4429125" cy="1295400"/>
          </a:xfrm>
        </p:spPr>
        <p:txBody>
          <a:bodyPr/>
          <a:lstStyle/>
          <a:p>
            <a:pPr>
              <a:defRPr/>
            </a:pPr>
            <a:r>
              <a:rPr lang="zh-CN" altLang="en-US" sz="6000" i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第</a:t>
            </a:r>
            <a:r>
              <a:rPr lang="en-US" altLang="zh-CN" sz="6000" i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7</a:t>
            </a:r>
            <a:r>
              <a:rPr lang="zh-CN" altLang="en-US" sz="6000" i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章 指针</a:t>
            </a:r>
          </a:p>
        </p:txBody>
      </p:sp>
      <p:sp>
        <p:nvSpPr>
          <p:cNvPr id="8203" name="WordArt 11">
            <a:extLst>
              <a:ext uri="{FF2B5EF4-FFF2-40B4-BE49-F238E27FC236}">
                <a16:creationId xmlns:a16="http://schemas.microsoft.com/office/drawing/2014/main" id="{A3FB1385-9D33-435A-B401-170FFC9EDF1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350294" y="1990031"/>
            <a:ext cx="7561262" cy="12239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altLang="zh-CN" sz="3600" b="1" kern="10" dirty="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/>
                <a:ea typeface="隶书"/>
              </a:rPr>
              <a:t>C</a:t>
            </a:r>
            <a:r>
              <a:rPr lang="zh-CN" altLang="en-US" sz="3600" b="1" kern="10" dirty="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/>
                <a:ea typeface="隶书"/>
              </a:rPr>
              <a:t>语言大学实用教程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>
            <a:extLst>
              <a:ext uri="{FF2B5EF4-FFF2-40B4-BE49-F238E27FC236}">
                <a16:creationId xmlns:a16="http://schemas.microsoft.com/office/drawing/2014/main" id="{0F271D12-50E9-4539-AC25-CB75094057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指针（</a:t>
            </a:r>
            <a:r>
              <a:rPr lang="en-US" altLang="zh-CN"/>
              <a:t>Pointer</a:t>
            </a:r>
            <a:r>
              <a:rPr lang="zh-CN" altLang="en-US"/>
              <a:t>）的概念</a:t>
            </a:r>
          </a:p>
        </p:txBody>
      </p:sp>
      <p:sp>
        <p:nvSpPr>
          <p:cNvPr id="595971" name="Rectangle 3">
            <a:extLst>
              <a:ext uri="{FF2B5EF4-FFF2-40B4-BE49-F238E27FC236}">
                <a16:creationId xmlns:a16="http://schemas.microsoft.com/office/drawing/2014/main" id="{5B2E24AC-CBEC-4AC8-9833-52FBA772758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92314" y="1625601"/>
            <a:ext cx="8675687" cy="2308225"/>
          </a:xfrm>
        </p:spPr>
        <p:txBody>
          <a:bodyPr/>
          <a:lstStyle/>
          <a:p>
            <a:pPr eaLnBrk="1">
              <a:lnSpc>
                <a:spcPct val="105000"/>
              </a:lnSpc>
              <a:defRPr/>
            </a:pPr>
            <a:r>
              <a:rPr lang="zh-CN" altLang="en-US">
                <a:ea typeface="楷体_GB2312" pitchFamily="49" charset="-122"/>
              </a:rPr>
              <a:t>什么类型的变量可以存放变量的地址？</a:t>
            </a:r>
          </a:p>
          <a:p>
            <a:pPr eaLnBrk="1">
              <a:lnSpc>
                <a:spcPct val="105000"/>
              </a:lnSpc>
              <a:defRPr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指针类型</a:t>
            </a:r>
            <a:r>
              <a:rPr lang="en-US" altLang="zh-CN">
                <a:latin typeface="Arial"/>
                <a:ea typeface="楷体_GB2312" pitchFamily="49" charset="-122"/>
              </a:rPr>
              <a:t>——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存放地址型数据的特殊数据类型</a:t>
            </a:r>
          </a:p>
          <a:p>
            <a:pPr eaLnBrk="1">
              <a:lnSpc>
                <a:spcPct val="105000"/>
              </a:lnSpc>
              <a:defRPr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指针变量</a:t>
            </a:r>
            <a:r>
              <a:rPr lang="en-US" altLang="zh-CN">
                <a:latin typeface="Arial"/>
                <a:ea typeface="楷体_GB2312" pitchFamily="49" charset="-122"/>
              </a:rPr>
              <a:t>——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专门用于存放地址型数据的变量</a:t>
            </a:r>
          </a:p>
          <a:p>
            <a:pPr eaLnBrk="1">
              <a:lnSpc>
                <a:spcPct val="105000"/>
              </a:lnSpc>
              <a:defRPr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变量的指针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←→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变量的地址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544DC69D-327C-42AF-A3CB-B211FC324CAA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3917950"/>
            <a:ext cx="7162800" cy="2895600"/>
            <a:chOff x="720" y="2160"/>
            <a:chExt cx="4512" cy="1824"/>
          </a:xfrm>
        </p:grpSpPr>
        <p:sp>
          <p:nvSpPr>
            <p:cNvPr id="15369" name="Rectangle 5">
              <a:extLst>
                <a:ext uri="{FF2B5EF4-FFF2-40B4-BE49-F238E27FC236}">
                  <a16:creationId xmlns:a16="http://schemas.microsoft.com/office/drawing/2014/main" id="{1A5FDB40-0ADB-4FA8-8480-ABE602B69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160"/>
              <a:ext cx="4512" cy="18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kumimoji="1" lang="zh-CN" altLang="en-US">
                <a:ea typeface="宋体" panose="02010600030101010101" pitchFamily="2" charset="-122"/>
              </a:endParaRPr>
            </a:p>
            <a:p>
              <a:pPr eaLnBrk="1" hangingPunct="1"/>
              <a:endParaRPr kumimoji="1" lang="zh-CN" altLang="en-US">
                <a:ea typeface="宋体" panose="02010600030101010101" pitchFamily="2" charset="-122"/>
              </a:endParaRPr>
            </a:p>
            <a:p>
              <a:pPr eaLnBrk="1" hangingPunct="1"/>
              <a:r>
                <a:rPr kumimoji="1" lang="zh-CN" altLang="en-US">
                  <a:ea typeface="宋体" panose="02010600030101010101" pitchFamily="2" charset="-122"/>
                </a:rPr>
                <a:t>     </a:t>
              </a:r>
              <a:r>
                <a:rPr kumimoji="1" lang="zh-CN" altLang="en-US" b="1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指针变量</a:t>
              </a:r>
            </a:p>
            <a:p>
              <a:pPr eaLnBrk="1" hangingPunct="1"/>
              <a:endParaRPr kumimoji="1" lang="en-US" altLang="zh-CN">
                <a:latin typeface="楷体_GB2312" pitchFamily="49" charset="-122"/>
                <a:ea typeface="楷体_GB2312" pitchFamily="49" charset="-122"/>
              </a:endParaRPr>
            </a:p>
            <a:p>
              <a:pPr eaLnBrk="1" hangingPunct="1"/>
              <a:r>
                <a:rPr kumimoji="1" lang="zh-CN" altLang="en-US">
                  <a:latin typeface="楷体_GB2312" pitchFamily="49" charset="-122"/>
                  <a:ea typeface="楷体_GB2312" pitchFamily="49" charset="-122"/>
                </a:rPr>
                <a:t>                 </a:t>
              </a:r>
              <a:r>
                <a:rPr kumimoji="1" lang="zh-CN" altLang="en-US" b="1">
                  <a:solidFill>
                    <a:srgbClr val="880000"/>
                  </a:solidFill>
                  <a:latin typeface="楷体_GB2312" pitchFamily="49" charset="-122"/>
                  <a:ea typeface="楷体_GB2312" pitchFamily="49" charset="-122"/>
                </a:rPr>
                <a:t>指向</a:t>
              </a:r>
              <a:endParaRPr kumimoji="1" lang="en-US" altLang="zh-CN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 eaLnBrk="1" hangingPunct="1"/>
              <a:r>
                <a:rPr kumimoji="1" lang="zh-CN" altLang="en-US">
                  <a:latin typeface="楷体_GB2312" pitchFamily="49" charset="-122"/>
                  <a:ea typeface="楷体_GB2312" pitchFamily="49" charset="-122"/>
                </a:rPr>
                <a:t>            </a:t>
              </a:r>
            </a:p>
            <a:p>
              <a:pPr eaLnBrk="1" hangingPunct="1"/>
              <a:r>
                <a:rPr kumimoji="1" lang="zh-CN" altLang="en-US">
                  <a:latin typeface="楷体_GB2312" pitchFamily="49" charset="-122"/>
                  <a:ea typeface="楷体_GB2312" pitchFamily="49" charset="-122"/>
                </a:rPr>
                <a:t>           </a:t>
              </a:r>
              <a:r>
                <a:rPr kumimoji="1" lang="zh-CN" altLang="en-US" b="1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变量</a:t>
              </a:r>
            </a:p>
          </p:txBody>
        </p:sp>
        <p:sp>
          <p:nvSpPr>
            <p:cNvPr id="15370" name="Rectangle 6">
              <a:extLst>
                <a:ext uri="{FF2B5EF4-FFF2-40B4-BE49-F238E27FC236}">
                  <a16:creationId xmlns:a16="http://schemas.microsoft.com/office/drawing/2014/main" id="{6992CF72-0DA7-4B32-AECA-43ECF719F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544"/>
              <a:ext cx="1968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kumimoji="1" lang="zh-CN" altLang="en-US" b="1">
                  <a:solidFill>
                    <a:srgbClr val="000066"/>
                  </a:solidFill>
                  <a:ea typeface="楷体_GB2312" pitchFamily="49" charset="-122"/>
                </a:rPr>
                <a:t>变量的地址（指针）</a:t>
              </a:r>
              <a:endParaRPr kumimoji="1" lang="en-US" altLang="zh-CN" b="1">
                <a:solidFill>
                  <a:srgbClr val="000066"/>
                </a:solidFill>
                <a:ea typeface="楷体_GB2312" pitchFamily="49" charset="-122"/>
              </a:endParaRPr>
            </a:p>
          </p:txBody>
        </p:sp>
        <p:sp>
          <p:nvSpPr>
            <p:cNvPr id="15371" name="Rectangle 7">
              <a:extLst>
                <a:ext uri="{FF2B5EF4-FFF2-40B4-BE49-F238E27FC236}">
                  <a16:creationId xmlns:a16="http://schemas.microsoft.com/office/drawing/2014/main" id="{F96863A0-B416-4C9D-BC0D-61B17DD54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456"/>
              <a:ext cx="100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kumimoji="1" lang="zh-CN" altLang="en-US" b="1">
                  <a:solidFill>
                    <a:srgbClr val="000066"/>
                  </a:solidFill>
                  <a:ea typeface="楷体_GB2312" pitchFamily="49" charset="-122"/>
                </a:rPr>
                <a:t>变量值</a:t>
              </a:r>
            </a:p>
          </p:txBody>
        </p:sp>
        <p:sp>
          <p:nvSpPr>
            <p:cNvPr id="595976" name="Line 8">
              <a:extLst>
                <a:ext uri="{FF2B5EF4-FFF2-40B4-BE49-F238E27FC236}">
                  <a16:creationId xmlns:a16="http://schemas.microsoft.com/office/drawing/2014/main" id="{ED6BAD8D-D6E2-4244-B456-363B046CE0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3024"/>
              <a:ext cx="0" cy="432"/>
            </a:xfrm>
            <a:prstGeom prst="line">
              <a:avLst/>
            </a:prstGeom>
            <a:noFill/>
            <a:ln w="57150" cmpd="thinThick">
              <a:solidFill>
                <a:srgbClr val="FF0000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5365" name="Picture 10" descr="J0234687">
            <a:extLst>
              <a:ext uri="{FF2B5EF4-FFF2-40B4-BE49-F238E27FC236}">
                <a16:creationId xmlns:a16="http://schemas.microsoft.com/office/drawing/2014/main" id="{39873EB0-C528-4CFA-9F86-5C774139A5D5}"/>
              </a:ext>
            </a:extLst>
          </p:cNvPr>
          <p:cNvPicPr>
            <a:picLocks noGrp="1" noChangeAspect="1" noChangeArrowheads="1" noCro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331326" y="1192213"/>
            <a:ext cx="1228725" cy="723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13">
            <a:extLst>
              <a:ext uri="{FF2B5EF4-FFF2-40B4-BE49-F238E27FC236}">
                <a16:creationId xmlns:a16="http://schemas.microsoft.com/office/drawing/2014/main" id="{54E0F13F-F338-4B92-AC59-9422135CD035}"/>
              </a:ext>
            </a:extLst>
          </p:cNvPr>
          <p:cNvGrpSpPr>
            <a:grpSpLocks/>
          </p:cNvGrpSpPr>
          <p:nvPr/>
        </p:nvGrpSpPr>
        <p:grpSpPr bwMode="auto">
          <a:xfrm>
            <a:off x="6934201" y="4899025"/>
            <a:ext cx="2797175" cy="1409700"/>
            <a:chOff x="3408" y="3086"/>
            <a:chExt cx="1762" cy="888"/>
          </a:xfrm>
        </p:grpSpPr>
        <p:sp>
          <p:nvSpPr>
            <p:cNvPr id="595977" name="Freeform 9">
              <a:extLst>
                <a:ext uri="{FF2B5EF4-FFF2-40B4-BE49-F238E27FC236}">
                  <a16:creationId xmlns:a16="http://schemas.microsoft.com/office/drawing/2014/main" id="{571C7074-7B26-4AAC-B05D-BDED21002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3086"/>
              <a:ext cx="515" cy="888"/>
            </a:xfrm>
            <a:custGeom>
              <a:avLst/>
              <a:gdLst/>
              <a:ahLst/>
              <a:cxnLst>
                <a:cxn ang="0">
                  <a:pos x="0" y="880"/>
                </a:cxn>
                <a:cxn ang="0">
                  <a:pos x="240" y="880"/>
                </a:cxn>
                <a:cxn ang="0">
                  <a:pos x="480" y="832"/>
                </a:cxn>
                <a:cxn ang="0">
                  <a:pos x="624" y="688"/>
                </a:cxn>
                <a:cxn ang="0">
                  <a:pos x="720" y="496"/>
                </a:cxn>
                <a:cxn ang="0">
                  <a:pos x="720" y="304"/>
                </a:cxn>
                <a:cxn ang="0">
                  <a:pos x="672" y="112"/>
                </a:cxn>
                <a:cxn ang="0">
                  <a:pos x="576" y="16"/>
                </a:cxn>
                <a:cxn ang="0">
                  <a:pos x="480" y="16"/>
                </a:cxn>
                <a:cxn ang="0">
                  <a:pos x="336" y="64"/>
                </a:cxn>
              </a:cxnLst>
              <a:rect l="0" t="0" r="r" b="b"/>
              <a:pathLst>
                <a:path w="736" h="888">
                  <a:moveTo>
                    <a:pt x="0" y="880"/>
                  </a:moveTo>
                  <a:cubicBezTo>
                    <a:pt x="80" y="884"/>
                    <a:pt x="160" y="888"/>
                    <a:pt x="240" y="880"/>
                  </a:cubicBezTo>
                  <a:cubicBezTo>
                    <a:pt x="320" y="872"/>
                    <a:pt x="416" y="864"/>
                    <a:pt x="480" y="832"/>
                  </a:cubicBezTo>
                  <a:cubicBezTo>
                    <a:pt x="544" y="800"/>
                    <a:pt x="584" y="744"/>
                    <a:pt x="624" y="688"/>
                  </a:cubicBezTo>
                  <a:cubicBezTo>
                    <a:pt x="664" y="632"/>
                    <a:pt x="704" y="560"/>
                    <a:pt x="720" y="496"/>
                  </a:cubicBezTo>
                  <a:cubicBezTo>
                    <a:pt x="736" y="432"/>
                    <a:pt x="728" y="368"/>
                    <a:pt x="720" y="304"/>
                  </a:cubicBezTo>
                  <a:cubicBezTo>
                    <a:pt x="712" y="240"/>
                    <a:pt x="696" y="160"/>
                    <a:pt x="672" y="112"/>
                  </a:cubicBezTo>
                  <a:cubicBezTo>
                    <a:pt x="648" y="64"/>
                    <a:pt x="608" y="32"/>
                    <a:pt x="576" y="16"/>
                  </a:cubicBezTo>
                  <a:cubicBezTo>
                    <a:pt x="544" y="0"/>
                    <a:pt x="520" y="8"/>
                    <a:pt x="480" y="16"/>
                  </a:cubicBezTo>
                  <a:cubicBezTo>
                    <a:pt x="440" y="24"/>
                    <a:pt x="360" y="56"/>
                    <a:pt x="336" y="64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68" name="Rectangle 12">
              <a:extLst>
                <a:ext uri="{FF2B5EF4-FFF2-40B4-BE49-F238E27FC236}">
                  <a16:creationId xmlns:a16="http://schemas.microsoft.com/office/drawing/2014/main" id="{1926214D-A707-4C87-A3EA-42618DC57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3339"/>
              <a:ext cx="1337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kumimoji="1" lang="zh-CN" altLang="en-US" b="1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变量地址存入</a:t>
              </a:r>
            </a:p>
            <a:p>
              <a:pPr algn="ctr"/>
              <a:r>
                <a:rPr kumimoji="1" lang="zh-CN" altLang="en-US" b="1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指针变量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5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5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95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95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95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5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95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95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95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>
            <a:extLst>
              <a:ext uri="{FF2B5EF4-FFF2-40B4-BE49-F238E27FC236}">
                <a16:creationId xmlns:a16="http://schemas.microsoft.com/office/drawing/2014/main" id="{A96B71CD-3E03-4031-9A8B-354E80E9C9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a typeface="宋体" pitchFamily="2" charset="-122"/>
              </a:rPr>
              <a:t>指针的定义</a:t>
            </a:r>
            <a:endParaRPr lang="en-US" altLang="zh-CN" dirty="0">
              <a:ea typeface="宋体" pitchFamily="2" charset="-122"/>
            </a:endParaRPr>
          </a:p>
        </p:txBody>
      </p:sp>
      <p:grpSp>
        <p:nvGrpSpPr>
          <p:cNvPr id="2" name="Group 92">
            <a:extLst>
              <a:ext uri="{FF2B5EF4-FFF2-40B4-BE49-F238E27FC236}">
                <a16:creationId xmlns:a16="http://schemas.microsoft.com/office/drawing/2014/main" id="{150797F0-5428-4DE2-A640-85BAF6C90434}"/>
              </a:ext>
            </a:extLst>
          </p:cNvPr>
          <p:cNvGrpSpPr>
            <a:grpSpLocks/>
          </p:cNvGrpSpPr>
          <p:nvPr/>
        </p:nvGrpSpPr>
        <p:grpSpPr bwMode="auto">
          <a:xfrm>
            <a:off x="6456364" y="4652964"/>
            <a:ext cx="3887787" cy="973137"/>
            <a:chOff x="3107" y="2931"/>
            <a:chExt cx="2449" cy="613"/>
          </a:xfrm>
        </p:grpSpPr>
        <p:sp>
          <p:nvSpPr>
            <p:cNvPr id="17460" name="Rectangle 4">
              <a:extLst>
                <a:ext uri="{FF2B5EF4-FFF2-40B4-BE49-F238E27FC236}">
                  <a16:creationId xmlns:a16="http://schemas.microsoft.com/office/drawing/2014/main" id="{D3511A0C-42D2-4C49-BB71-D2EF10AA4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3158"/>
              <a:ext cx="2177" cy="386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2800" b="1">
                  <a:solidFill>
                    <a:srgbClr val="000066"/>
                  </a:solidFill>
                  <a:ea typeface="楷体_GB2312" pitchFamily="49" charset="-122"/>
                </a:rPr>
                <a:t>如何定义指针变量？</a:t>
              </a:r>
            </a:p>
          </p:txBody>
        </p:sp>
        <p:sp>
          <p:nvSpPr>
            <p:cNvPr id="625669" name="Freeform 5">
              <a:extLst>
                <a:ext uri="{FF2B5EF4-FFF2-40B4-BE49-F238E27FC236}">
                  <a16:creationId xmlns:a16="http://schemas.microsoft.com/office/drawing/2014/main" id="{CA240E3D-BC00-400C-960D-737836892718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107" y="2931"/>
              <a:ext cx="272" cy="227"/>
            </a:xfrm>
            <a:custGeom>
              <a:avLst/>
              <a:gdLst/>
              <a:ahLst/>
              <a:cxnLst>
                <a:cxn ang="0">
                  <a:pos x="381" y="0"/>
                </a:cxn>
                <a:cxn ang="0">
                  <a:pos x="0" y="328"/>
                </a:cxn>
              </a:cxnLst>
              <a:rect l="0" t="0" r="r" b="b"/>
              <a:pathLst>
                <a:path w="381" h="328">
                  <a:moveTo>
                    <a:pt x="381" y="0"/>
                  </a:moveTo>
                  <a:lnTo>
                    <a:pt x="0" y="328"/>
                  </a:lnTo>
                </a:path>
              </a:pathLst>
            </a:custGeom>
            <a:noFill/>
            <a:ln w="38100" cmpd="sng">
              <a:solidFill>
                <a:srgbClr val="8000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25670" name="Rectangle 6">
            <a:extLst>
              <a:ext uri="{FF2B5EF4-FFF2-40B4-BE49-F238E27FC236}">
                <a16:creationId xmlns:a16="http://schemas.microsoft.com/office/drawing/2014/main" id="{81E71BB9-9C68-4242-AC11-CC058B269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1" y="1628775"/>
            <a:ext cx="14065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int  a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=10;</a:t>
            </a:r>
          </a:p>
        </p:txBody>
      </p:sp>
      <p:sp>
        <p:nvSpPr>
          <p:cNvPr id="625671" name="Rectangle 7">
            <a:extLst>
              <a:ext uri="{FF2B5EF4-FFF2-40B4-BE49-F238E27FC236}">
                <a16:creationId xmlns:a16="http://schemas.microsoft.com/office/drawing/2014/main" id="{2DEBFE77-473E-4EC7-9245-636959DC6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0" y="2311401"/>
            <a:ext cx="1454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x0037b000</a:t>
            </a:r>
            <a:endParaRPr lang="zh-CN" altLang="en-US" sz="200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25684" name="Rectangle 20">
            <a:extLst>
              <a:ext uri="{FF2B5EF4-FFF2-40B4-BE49-F238E27FC236}">
                <a16:creationId xmlns:a16="http://schemas.microsoft.com/office/drawing/2014/main" id="{71B2E606-A342-431D-A045-A70CE16D9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8388" y="25034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endParaRPr lang="zh-CN" altLang="en-US" b="1" i="1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25686" name="Rectangle 22">
            <a:extLst>
              <a:ext uri="{FF2B5EF4-FFF2-40B4-BE49-F238E27FC236}">
                <a16:creationId xmlns:a16="http://schemas.microsoft.com/office/drawing/2014/main" id="{2C83B2A8-F1C1-4D26-91B5-E1D57ADCA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5738" y="3109914"/>
            <a:ext cx="1454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x0037b004</a:t>
            </a:r>
            <a:endParaRPr lang="zh-CN" altLang="en-US" sz="200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25687" name="Rectangle 23">
            <a:extLst>
              <a:ext uri="{FF2B5EF4-FFF2-40B4-BE49-F238E27FC236}">
                <a16:creationId xmlns:a16="http://schemas.microsoft.com/office/drawing/2014/main" id="{C1EAC4DC-60C3-4264-A914-51ECA8F0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1613" y="3962401"/>
            <a:ext cx="1454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x0037b008</a:t>
            </a:r>
            <a:endParaRPr lang="zh-CN" altLang="en-US" sz="200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25688" name="Rectangle 24">
            <a:extLst>
              <a:ext uri="{FF2B5EF4-FFF2-40B4-BE49-F238E27FC236}">
                <a16:creationId xmlns:a16="http://schemas.microsoft.com/office/drawing/2014/main" id="{4A03C397-8AF8-45FB-8636-A8C7DA596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5738" y="4768851"/>
            <a:ext cx="1497012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x0037b00B</a:t>
            </a:r>
            <a:endParaRPr lang="zh-CN" altLang="en-US" sz="200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25692" name="Rectangle 28">
            <a:extLst>
              <a:ext uri="{FF2B5EF4-FFF2-40B4-BE49-F238E27FC236}">
                <a16:creationId xmlns:a16="http://schemas.microsoft.com/office/drawing/2014/main" id="{B70F2AAF-3192-45DB-9FD1-A7DB5CE21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8364" y="2205038"/>
            <a:ext cx="57308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&amp;a</a:t>
            </a:r>
            <a:endParaRPr lang="zh-CN" altLang="en-US" b="1" i="1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grpSp>
        <p:nvGrpSpPr>
          <p:cNvPr id="3" name="Group 90">
            <a:extLst>
              <a:ext uri="{FF2B5EF4-FFF2-40B4-BE49-F238E27FC236}">
                <a16:creationId xmlns:a16="http://schemas.microsoft.com/office/drawing/2014/main" id="{CFEC3322-8A18-4E47-9EF0-1666C85C6253}"/>
              </a:ext>
            </a:extLst>
          </p:cNvPr>
          <p:cNvGrpSpPr>
            <a:grpSpLocks/>
          </p:cNvGrpSpPr>
          <p:nvPr/>
        </p:nvGrpSpPr>
        <p:grpSpPr bwMode="auto">
          <a:xfrm>
            <a:off x="8197851" y="2730501"/>
            <a:ext cx="504825" cy="1655763"/>
            <a:chOff x="4785" y="1480"/>
            <a:chExt cx="318" cy="1406"/>
          </a:xfrm>
        </p:grpSpPr>
        <p:sp>
          <p:nvSpPr>
            <p:cNvPr id="625695" name="Line 31">
              <a:extLst>
                <a:ext uri="{FF2B5EF4-FFF2-40B4-BE49-F238E27FC236}">
                  <a16:creationId xmlns:a16="http://schemas.microsoft.com/office/drawing/2014/main" id="{6BC6FF63-4D26-40E7-A29E-0D6C32CA46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5" y="2886"/>
              <a:ext cx="318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5696" name="Line 32">
              <a:extLst>
                <a:ext uri="{FF2B5EF4-FFF2-40B4-BE49-F238E27FC236}">
                  <a16:creationId xmlns:a16="http://schemas.microsoft.com/office/drawing/2014/main" id="{3B32851D-A1A8-44DA-88D7-A6EF8262BF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03" y="1480"/>
              <a:ext cx="0" cy="140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5697" name="Line 33">
              <a:extLst>
                <a:ext uri="{FF2B5EF4-FFF2-40B4-BE49-F238E27FC236}">
                  <a16:creationId xmlns:a16="http://schemas.microsoft.com/office/drawing/2014/main" id="{EB9E5CCF-C865-48DD-BBB7-B465FEB7D3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85" y="1480"/>
              <a:ext cx="318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25707" name="Freeform 43">
            <a:extLst>
              <a:ext uri="{FF2B5EF4-FFF2-40B4-BE49-F238E27FC236}">
                <a16:creationId xmlns:a16="http://schemas.microsoft.com/office/drawing/2014/main" id="{CF0FB6EE-AE33-4714-99EA-107A20174F7C}"/>
              </a:ext>
            </a:extLst>
          </p:cNvPr>
          <p:cNvSpPr>
            <a:spLocks/>
          </p:cNvSpPr>
          <p:nvPr/>
        </p:nvSpPr>
        <p:spPr bwMode="auto">
          <a:xfrm>
            <a:off x="4205288" y="5741988"/>
            <a:ext cx="1922462" cy="565150"/>
          </a:xfrm>
          <a:custGeom>
            <a:avLst/>
            <a:gdLst/>
            <a:ahLst/>
            <a:cxnLst>
              <a:cxn ang="0">
                <a:pos x="0" y="163"/>
              </a:cxn>
              <a:cxn ang="0">
                <a:pos x="500" y="41"/>
              </a:cxn>
              <a:cxn ang="0">
                <a:pos x="1089" y="408"/>
              </a:cxn>
              <a:cxn ang="0">
                <a:pos x="1211" y="330"/>
              </a:cxn>
            </a:cxnLst>
            <a:rect l="0" t="0" r="r" b="b"/>
            <a:pathLst>
              <a:path w="1211" h="456">
                <a:moveTo>
                  <a:pt x="0" y="163"/>
                </a:moveTo>
                <a:cubicBezTo>
                  <a:pt x="159" y="81"/>
                  <a:pt x="318" y="0"/>
                  <a:pt x="500" y="41"/>
                </a:cubicBezTo>
                <a:cubicBezTo>
                  <a:pt x="682" y="82"/>
                  <a:pt x="970" y="360"/>
                  <a:pt x="1089" y="408"/>
                </a:cubicBezTo>
                <a:cubicBezTo>
                  <a:pt x="1208" y="456"/>
                  <a:pt x="1191" y="345"/>
                  <a:pt x="1211" y="33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7421" name="Group 74">
            <a:extLst>
              <a:ext uri="{FF2B5EF4-FFF2-40B4-BE49-F238E27FC236}">
                <a16:creationId xmlns:a16="http://schemas.microsoft.com/office/drawing/2014/main" id="{E05FC02A-9064-40E3-89D3-9C2AD8F886D6}"/>
              </a:ext>
            </a:extLst>
          </p:cNvPr>
          <p:cNvGrpSpPr>
            <a:grpSpLocks/>
          </p:cNvGrpSpPr>
          <p:nvPr/>
        </p:nvGrpSpPr>
        <p:grpSpPr bwMode="auto">
          <a:xfrm>
            <a:off x="4192588" y="2011363"/>
            <a:ext cx="1935162" cy="4578350"/>
            <a:chOff x="1944" y="1218"/>
            <a:chExt cx="1219" cy="2884"/>
          </a:xfrm>
        </p:grpSpPr>
        <p:sp>
          <p:nvSpPr>
            <p:cNvPr id="625708" name="Freeform 44">
              <a:extLst>
                <a:ext uri="{FF2B5EF4-FFF2-40B4-BE49-F238E27FC236}">
                  <a16:creationId xmlns:a16="http://schemas.microsoft.com/office/drawing/2014/main" id="{08C4C9BA-BE74-456D-B1D7-24E352965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4" y="3430"/>
              <a:ext cx="1215" cy="67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12" y="0"/>
                </a:cxn>
                <a:cxn ang="0">
                  <a:pos x="1212" y="624"/>
                </a:cxn>
                <a:cxn ang="0">
                  <a:pos x="1140" y="672"/>
                </a:cxn>
                <a:cxn ang="0">
                  <a:pos x="720" y="468"/>
                </a:cxn>
                <a:cxn ang="0">
                  <a:pos x="540" y="384"/>
                </a:cxn>
                <a:cxn ang="0">
                  <a:pos x="360" y="372"/>
                </a:cxn>
                <a:cxn ang="0">
                  <a:pos x="216" y="408"/>
                </a:cxn>
                <a:cxn ang="0">
                  <a:pos x="0" y="468"/>
                </a:cxn>
                <a:cxn ang="0">
                  <a:pos x="12" y="0"/>
                </a:cxn>
              </a:cxnLst>
              <a:rect l="0" t="0" r="r" b="b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456" name="Rectangle 45">
              <a:extLst>
                <a:ext uri="{FF2B5EF4-FFF2-40B4-BE49-F238E27FC236}">
                  <a16:creationId xmlns:a16="http://schemas.microsoft.com/office/drawing/2014/main" id="{2959A182-CA41-408B-801B-4EC240704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1218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kumimoji="1" lang="zh-CN" altLang="en-US" sz="2000">
                <a:ea typeface="宋体" panose="02010600030101010101" pitchFamily="2" charset="-122"/>
              </a:endParaRPr>
            </a:p>
          </p:txBody>
        </p:sp>
      </p:grpSp>
      <p:sp>
        <p:nvSpPr>
          <p:cNvPr id="625710" name="Line 46">
            <a:extLst>
              <a:ext uri="{FF2B5EF4-FFF2-40B4-BE49-F238E27FC236}">
                <a16:creationId xmlns:a16="http://schemas.microsoft.com/office/drawing/2014/main" id="{058236C0-CE4B-4550-9742-7C11B51D2E2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4338" y="2376488"/>
            <a:ext cx="19224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712" name="Line 48">
            <a:extLst>
              <a:ext uri="{FF2B5EF4-FFF2-40B4-BE49-F238E27FC236}">
                <a16:creationId xmlns:a16="http://schemas.microsoft.com/office/drawing/2014/main" id="{2C7F646F-6E44-4D42-9E56-68C5A913FF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4338" y="3152775"/>
            <a:ext cx="19224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714" name="Line 50">
            <a:extLst>
              <a:ext uri="{FF2B5EF4-FFF2-40B4-BE49-F238E27FC236}">
                <a16:creationId xmlns:a16="http://schemas.microsoft.com/office/drawing/2014/main" id="{BB71B847-DDE8-4720-A548-5BFD158CE8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5288" y="3967163"/>
            <a:ext cx="19224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715" name="Line 51">
            <a:extLst>
              <a:ext uri="{FF2B5EF4-FFF2-40B4-BE49-F238E27FC236}">
                <a16:creationId xmlns:a16="http://schemas.microsoft.com/office/drawing/2014/main" id="{A03606F3-098E-4AFC-91E4-E08AF47692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4338" y="4827588"/>
            <a:ext cx="19224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716" name="Line 52">
            <a:extLst>
              <a:ext uri="{FF2B5EF4-FFF2-40B4-BE49-F238E27FC236}">
                <a16:creationId xmlns:a16="http://schemas.microsoft.com/office/drawing/2014/main" id="{731C59CE-7F6F-45E6-813B-6F8B6D82E44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5288" y="5207000"/>
            <a:ext cx="0" cy="723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717" name="Line 53">
            <a:extLst>
              <a:ext uri="{FF2B5EF4-FFF2-40B4-BE49-F238E27FC236}">
                <a16:creationId xmlns:a16="http://schemas.microsoft.com/office/drawing/2014/main" id="{D8AB0086-4835-4340-AB95-5778CAB9D42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7750" y="5207000"/>
            <a:ext cx="0" cy="952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428" name="Text Box 54">
            <a:extLst>
              <a:ext uri="{FF2B5EF4-FFF2-40B4-BE49-F238E27FC236}">
                <a16:creationId xmlns:a16="http://schemas.microsoft.com/office/drawing/2014/main" id="{C06814CD-14FD-490D-8ABB-41F97CCB6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3005" y="1770939"/>
            <a:ext cx="492443" cy="541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1" lang="en-US" altLang="zh-CN" sz="2000">
                <a:ea typeface="宋体" panose="02010600030101010101" pitchFamily="2" charset="-122"/>
              </a:rPr>
              <a:t>…...</a:t>
            </a:r>
          </a:p>
        </p:txBody>
      </p:sp>
      <p:sp>
        <p:nvSpPr>
          <p:cNvPr id="17429" name="Text Box 55">
            <a:extLst>
              <a:ext uri="{FF2B5EF4-FFF2-40B4-BE49-F238E27FC236}">
                <a16:creationId xmlns:a16="http://schemas.microsoft.com/office/drawing/2014/main" id="{4FA3058A-036C-4283-8A88-5D8DF2FB8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1418" y="5272964"/>
            <a:ext cx="492443" cy="541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1" lang="en-US" altLang="zh-CN" sz="2000">
                <a:ea typeface="宋体" panose="02010600030101010101" pitchFamily="2" charset="-122"/>
              </a:rPr>
              <a:t>…...</a:t>
            </a:r>
          </a:p>
        </p:txBody>
      </p:sp>
      <p:sp>
        <p:nvSpPr>
          <p:cNvPr id="625725" name="Line 61">
            <a:extLst>
              <a:ext uri="{FF2B5EF4-FFF2-40B4-BE49-F238E27FC236}">
                <a16:creationId xmlns:a16="http://schemas.microsoft.com/office/drawing/2014/main" id="{DB9A7D7A-65AD-4EDB-B73F-A2458F7886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84938" y="2763838"/>
            <a:ext cx="361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lg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431" name="Text Box 62">
            <a:extLst>
              <a:ext uri="{FF2B5EF4-FFF2-40B4-BE49-F238E27FC236}">
                <a16:creationId xmlns:a16="http://schemas.microsoft.com/office/drawing/2014/main" id="{556365B4-DFF2-47AD-B24E-D72E08182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2438" y="2492375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lg"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整型变量</a:t>
            </a:r>
            <a:endParaRPr kumimoji="1" lang="en-US" altLang="zh-CN" b="1" i="1">
              <a:solidFill>
                <a:srgbClr val="000066"/>
              </a:solidFill>
              <a:ea typeface="楷体_GB2312" pitchFamily="49" charset="-122"/>
            </a:endParaRPr>
          </a:p>
        </p:txBody>
      </p:sp>
      <p:sp>
        <p:nvSpPr>
          <p:cNvPr id="17432" name="Text Box 63">
            <a:extLst>
              <a:ext uri="{FF2B5EF4-FFF2-40B4-BE49-F238E27FC236}">
                <a16:creationId xmlns:a16="http://schemas.microsoft.com/office/drawing/2014/main" id="{AA95C55B-3C6E-4918-A2CC-BFA79FAD3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75" y="25574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1" lang="en-US" altLang="zh-CN" b="1">
                <a:solidFill>
                  <a:srgbClr val="000066"/>
                </a:solidFill>
                <a:ea typeface="宋体" panose="02010600030101010101" pitchFamily="2" charset="-122"/>
              </a:rPr>
              <a:t>10</a:t>
            </a:r>
          </a:p>
        </p:txBody>
      </p:sp>
      <p:grpSp>
        <p:nvGrpSpPr>
          <p:cNvPr id="5" name="Group 91">
            <a:extLst>
              <a:ext uri="{FF2B5EF4-FFF2-40B4-BE49-F238E27FC236}">
                <a16:creationId xmlns:a16="http://schemas.microsoft.com/office/drawing/2014/main" id="{F66816A7-0F3F-49F5-A7A4-1618FC46027D}"/>
              </a:ext>
            </a:extLst>
          </p:cNvPr>
          <p:cNvGrpSpPr>
            <a:grpSpLocks/>
          </p:cNvGrpSpPr>
          <p:nvPr/>
        </p:nvGrpSpPr>
        <p:grpSpPr bwMode="auto">
          <a:xfrm>
            <a:off x="6523038" y="4087813"/>
            <a:ext cx="1727200" cy="457200"/>
            <a:chOff x="3149" y="2575"/>
            <a:chExt cx="1088" cy="288"/>
          </a:xfrm>
        </p:grpSpPr>
        <p:sp>
          <p:nvSpPr>
            <p:cNvPr id="625728" name="Line 64">
              <a:extLst>
                <a:ext uri="{FF2B5EF4-FFF2-40B4-BE49-F238E27FC236}">
                  <a16:creationId xmlns:a16="http://schemas.microsoft.com/office/drawing/2014/main" id="{31799A35-84EE-45F9-AA1E-12B908205D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49" y="2737"/>
              <a:ext cx="2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454" name="Text Box 65">
              <a:extLst>
                <a:ext uri="{FF2B5EF4-FFF2-40B4-BE49-F238E27FC236}">
                  <a16:creationId xmlns:a16="http://schemas.microsoft.com/office/drawing/2014/main" id="{C0357E04-CA05-4062-A605-DE73CA8B16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9" y="2575"/>
              <a:ext cx="8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kumimoji="1" lang="zh-CN" altLang="en-US" b="1">
                  <a:solidFill>
                    <a:srgbClr val="880000"/>
                  </a:solidFill>
                  <a:ea typeface="楷体_GB2312" pitchFamily="49" charset="-122"/>
                </a:rPr>
                <a:t>指针变量</a:t>
              </a:r>
              <a:endParaRPr kumimoji="1" lang="en-US" altLang="zh-CN" b="1">
                <a:solidFill>
                  <a:srgbClr val="880000"/>
                </a:solidFill>
                <a:ea typeface="楷体_GB2312" pitchFamily="49" charset="-122"/>
              </a:endParaRPr>
            </a:p>
          </p:txBody>
        </p:sp>
      </p:grpSp>
      <p:sp>
        <p:nvSpPr>
          <p:cNvPr id="625733" name="Oval 69">
            <a:extLst>
              <a:ext uri="{FF2B5EF4-FFF2-40B4-BE49-F238E27FC236}">
                <a16:creationId xmlns:a16="http://schemas.microsoft.com/office/drawing/2014/main" id="{BC51DC06-B2DE-43BF-B49C-4127EB385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0" y="2190750"/>
            <a:ext cx="1441450" cy="6477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 type="none" w="lg" len="lg"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25734" name="Text Box 70">
            <a:extLst>
              <a:ext uri="{FF2B5EF4-FFF2-40B4-BE49-F238E27FC236}">
                <a16:creationId xmlns:a16="http://schemas.microsoft.com/office/drawing/2014/main" id="{DDAC25AB-6B05-42B1-8B00-44C3BDDD8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1488" y="4152900"/>
            <a:ext cx="172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zh-CN" altLang="en-US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  <a:r>
              <a:rPr lang="en-US" altLang="zh-CN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x0037b000</a:t>
            </a:r>
          </a:p>
        </p:txBody>
      </p:sp>
      <p:grpSp>
        <p:nvGrpSpPr>
          <p:cNvPr id="17436" name="Group 77">
            <a:extLst>
              <a:ext uri="{FF2B5EF4-FFF2-40B4-BE49-F238E27FC236}">
                <a16:creationId xmlns:a16="http://schemas.microsoft.com/office/drawing/2014/main" id="{A2305409-F813-49C1-91F0-AFF0224BEF99}"/>
              </a:ext>
            </a:extLst>
          </p:cNvPr>
          <p:cNvGrpSpPr>
            <a:grpSpLocks/>
          </p:cNvGrpSpPr>
          <p:nvPr/>
        </p:nvGrpSpPr>
        <p:grpSpPr bwMode="auto">
          <a:xfrm>
            <a:off x="4194175" y="2600326"/>
            <a:ext cx="1938338" cy="373063"/>
            <a:chOff x="1945" y="1589"/>
            <a:chExt cx="1221" cy="235"/>
          </a:xfrm>
        </p:grpSpPr>
        <p:sp>
          <p:nvSpPr>
            <p:cNvPr id="625711" name="Line 47">
              <a:extLst>
                <a:ext uri="{FF2B5EF4-FFF2-40B4-BE49-F238E27FC236}">
                  <a16:creationId xmlns:a16="http://schemas.microsoft.com/office/drawing/2014/main" id="{93623614-B253-48F5-B242-371E9C1347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1589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5739" name="Line 75">
              <a:extLst>
                <a:ext uri="{FF2B5EF4-FFF2-40B4-BE49-F238E27FC236}">
                  <a16:creationId xmlns:a16="http://schemas.microsoft.com/office/drawing/2014/main" id="{F7E4E676-32BA-4440-86B0-FC39A8F267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1707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5740" name="Line 76">
              <a:extLst>
                <a:ext uri="{FF2B5EF4-FFF2-40B4-BE49-F238E27FC236}">
                  <a16:creationId xmlns:a16="http://schemas.microsoft.com/office/drawing/2014/main" id="{9B0C833F-9AFC-490E-A357-B31AA7F1F7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5" y="1824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7437" name="Group 78">
            <a:extLst>
              <a:ext uri="{FF2B5EF4-FFF2-40B4-BE49-F238E27FC236}">
                <a16:creationId xmlns:a16="http://schemas.microsoft.com/office/drawing/2014/main" id="{4A2C276C-30B7-4812-87F9-17CE5509E402}"/>
              </a:ext>
            </a:extLst>
          </p:cNvPr>
          <p:cNvGrpSpPr>
            <a:grpSpLocks/>
          </p:cNvGrpSpPr>
          <p:nvPr/>
        </p:nvGrpSpPr>
        <p:grpSpPr bwMode="auto">
          <a:xfrm>
            <a:off x="4208464" y="3390901"/>
            <a:ext cx="1938337" cy="373063"/>
            <a:chOff x="1945" y="1589"/>
            <a:chExt cx="1221" cy="235"/>
          </a:xfrm>
        </p:grpSpPr>
        <p:sp>
          <p:nvSpPr>
            <p:cNvPr id="625743" name="Line 79">
              <a:extLst>
                <a:ext uri="{FF2B5EF4-FFF2-40B4-BE49-F238E27FC236}">
                  <a16:creationId xmlns:a16="http://schemas.microsoft.com/office/drawing/2014/main" id="{C9F8AD69-98C4-4537-8054-552F8E5BB2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1589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5744" name="Line 80">
              <a:extLst>
                <a:ext uri="{FF2B5EF4-FFF2-40B4-BE49-F238E27FC236}">
                  <a16:creationId xmlns:a16="http://schemas.microsoft.com/office/drawing/2014/main" id="{9C387132-041A-471D-9178-5FDE82D796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1707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5745" name="Line 81">
              <a:extLst>
                <a:ext uri="{FF2B5EF4-FFF2-40B4-BE49-F238E27FC236}">
                  <a16:creationId xmlns:a16="http://schemas.microsoft.com/office/drawing/2014/main" id="{F77BE88B-4F81-4F57-B626-A68A4A2CA4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5" y="1824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7438" name="Group 82">
            <a:extLst>
              <a:ext uri="{FF2B5EF4-FFF2-40B4-BE49-F238E27FC236}">
                <a16:creationId xmlns:a16="http://schemas.microsoft.com/office/drawing/2014/main" id="{0C9418A8-2D89-4234-9CD1-14B54945D4EF}"/>
              </a:ext>
            </a:extLst>
          </p:cNvPr>
          <p:cNvGrpSpPr>
            <a:grpSpLocks/>
          </p:cNvGrpSpPr>
          <p:nvPr/>
        </p:nvGrpSpPr>
        <p:grpSpPr bwMode="auto">
          <a:xfrm>
            <a:off x="4194175" y="4227513"/>
            <a:ext cx="1938338" cy="373062"/>
            <a:chOff x="1945" y="1589"/>
            <a:chExt cx="1221" cy="235"/>
          </a:xfrm>
        </p:grpSpPr>
        <p:sp>
          <p:nvSpPr>
            <p:cNvPr id="625747" name="Line 83">
              <a:extLst>
                <a:ext uri="{FF2B5EF4-FFF2-40B4-BE49-F238E27FC236}">
                  <a16:creationId xmlns:a16="http://schemas.microsoft.com/office/drawing/2014/main" id="{45F39040-8628-4BC6-9653-56436277A9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1589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5748" name="Line 84">
              <a:extLst>
                <a:ext uri="{FF2B5EF4-FFF2-40B4-BE49-F238E27FC236}">
                  <a16:creationId xmlns:a16="http://schemas.microsoft.com/office/drawing/2014/main" id="{29031297-DC70-432D-8070-31CB701F60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1707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5749" name="Line 85">
              <a:extLst>
                <a:ext uri="{FF2B5EF4-FFF2-40B4-BE49-F238E27FC236}">
                  <a16:creationId xmlns:a16="http://schemas.microsoft.com/office/drawing/2014/main" id="{52E57979-8A71-455C-8EDE-7D979C48DF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5" y="1824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7439" name="Group 86">
            <a:extLst>
              <a:ext uri="{FF2B5EF4-FFF2-40B4-BE49-F238E27FC236}">
                <a16:creationId xmlns:a16="http://schemas.microsoft.com/office/drawing/2014/main" id="{4C8BA6E2-2638-4F2D-9C59-FAE3061C0FE0}"/>
              </a:ext>
            </a:extLst>
          </p:cNvPr>
          <p:cNvGrpSpPr>
            <a:grpSpLocks/>
          </p:cNvGrpSpPr>
          <p:nvPr/>
        </p:nvGrpSpPr>
        <p:grpSpPr bwMode="auto">
          <a:xfrm>
            <a:off x="4195764" y="4991101"/>
            <a:ext cx="1938337" cy="373063"/>
            <a:chOff x="1945" y="1589"/>
            <a:chExt cx="1221" cy="235"/>
          </a:xfrm>
        </p:grpSpPr>
        <p:sp>
          <p:nvSpPr>
            <p:cNvPr id="625751" name="Line 87">
              <a:extLst>
                <a:ext uri="{FF2B5EF4-FFF2-40B4-BE49-F238E27FC236}">
                  <a16:creationId xmlns:a16="http://schemas.microsoft.com/office/drawing/2014/main" id="{DB413010-2991-47C5-B551-41AB02E9F0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1589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5752" name="Line 88">
              <a:extLst>
                <a:ext uri="{FF2B5EF4-FFF2-40B4-BE49-F238E27FC236}">
                  <a16:creationId xmlns:a16="http://schemas.microsoft.com/office/drawing/2014/main" id="{1B5BBE39-48DF-42DD-94DF-5151D1ED31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1707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5753" name="Line 89">
              <a:extLst>
                <a:ext uri="{FF2B5EF4-FFF2-40B4-BE49-F238E27FC236}">
                  <a16:creationId xmlns:a16="http://schemas.microsoft.com/office/drawing/2014/main" id="{EAD4E6A9-B00A-4F7F-94DA-0980752508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5" y="1824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7440" name="Picture 93" descr="J0234687">
            <a:extLst>
              <a:ext uri="{FF2B5EF4-FFF2-40B4-BE49-F238E27FC236}">
                <a16:creationId xmlns:a16="http://schemas.microsoft.com/office/drawing/2014/main" id="{E2950C02-F695-405A-BC98-1BE03D64CD37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6" y="5945188"/>
            <a:ext cx="1228725" cy="723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57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57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25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257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257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25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733" grpId="0" animBg="1"/>
      <p:bldP spid="6257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Rectangle 2">
            <a:extLst>
              <a:ext uri="{FF2B5EF4-FFF2-40B4-BE49-F238E27FC236}">
                <a16:creationId xmlns:a16="http://schemas.microsoft.com/office/drawing/2014/main" id="{20D24A2B-DBAE-4E53-85AF-00435BAD0D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a typeface="宋体" pitchFamily="2" charset="-122"/>
              </a:rPr>
              <a:t>指针的定义</a:t>
            </a:r>
            <a:endParaRPr lang="en-US" altLang="zh-CN" dirty="0">
              <a:ea typeface="宋体" pitchFamily="2" charset="-122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2A2DA846-B052-4F45-8B7B-544A30FC1DA9}"/>
              </a:ext>
            </a:extLst>
          </p:cNvPr>
          <p:cNvGrpSpPr>
            <a:grpSpLocks/>
          </p:cNvGrpSpPr>
          <p:nvPr/>
        </p:nvGrpSpPr>
        <p:grpSpPr bwMode="auto">
          <a:xfrm>
            <a:off x="5375276" y="1341438"/>
            <a:ext cx="5184775" cy="1065212"/>
            <a:chOff x="2381" y="945"/>
            <a:chExt cx="3266" cy="671"/>
          </a:xfrm>
        </p:grpSpPr>
        <p:sp>
          <p:nvSpPr>
            <p:cNvPr id="18490" name="Rectangle 4">
              <a:extLst>
                <a:ext uri="{FF2B5EF4-FFF2-40B4-BE49-F238E27FC236}">
                  <a16:creationId xmlns:a16="http://schemas.microsoft.com/office/drawing/2014/main" id="{59A812B7-B5D8-4005-AAA4-59137ABE1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945"/>
              <a:ext cx="3266" cy="386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000066"/>
                  </a:solidFill>
                  <a:ea typeface="楷体_GB2312" pitchFamily="49" charset="-122"/>
                </a:rPr>
                <a:t>指针变量指向的数据类型称为基类型</a:t>
              </a:r>
            </a:p>
          </p:txBody>
        </p:sp>
        <p:sp>
          <p:nvSpPr>
            <p:cNvPr id="626693" name="Freeform 5">
              <a:extLst>
                <a:ext uri="{FF2B5EF4-FFF2-40B4-BE49-F238E27FC236}">
                  <a16:creationId xmlns:a16="http://schemas.microsoft.com/office/drawing/2014/main" id="{30B77A61-7204-47E1-9FEC-0601871C47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34" y="1344"/>
              <a:ext cx="499" cy="272"/>
            </a:xfrm>
            <a:custGeom>
              <a:avLst/>
              <a:gdLst/>
              <a:ahLst/>
              <a:cxnLst>
                <a:cxn ang="0">
                  <a:pos x="381" y="0"/>
                </a:cxn>
                <a:cxn ang="0">
                  <a:pos x="0" y="328"/>
                </a:cxn>
              </a:cxnLst>
              <a:rect l="0" t="0" r="r" b="b"/>
              <a:pathLst>
                <a:path w="381" h="328">
                  <a:moveTo>
                    <a:pt x="381" y="0"/>
                  </a:moveTo>
                  <a:lnTo>
                    <a:pt x="0" y="328"/>
                  </a:lnTo>
                </a:path>
              </a:pathLst>
            </a:custGeom>
            <a:noFill/>
            <a:ln w="38100" cmpd="sng">
              <a:solidFill>
                <a:srgbClr val="8000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26694" name="Rectangle 6">
            <a:extLst>
              <a:ext uri="{FF2B5EF4-FFF2-40B4-BE49-F238E27FC236}">
                <a16:creationId xmlns:a16="http://schemas.microsoft.com/office/drawing/2014/main" id="{AE99D33F-1E02-4BB6-A20E-3351A44C6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1" y="1628775"/>
            <a:ext cx="14065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int</a:t>
            </a: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a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=10;</a:t>
            </a:r>
          </a:p>
        </p:txBody>
      </p:sp>
      <p:sp>
        <p:nvSpPr>
          <p:cNvPr id="626695" name="Rectangle 7">
            <a:extLst>
              <a:ext uri="{FF2B5EF4-FFF2-40B4-BE49-F238E27FC236}">
                <a16:creationId xmlns:a16="http://schemas.microsoft.com/office/drawing/2014/main" id="{FDF49263-C1B9-4F65-AE89-8E2A5FDD1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0" y="2311401"/>
            <a:ext cx="146843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  <a:r>
              <a:rPr lang="en-US" altLang="zh-CN" sz="2000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x0037b000</a:t>
            </a:r>
            <a:endParaRPr lang="zh-CN" altLang="en-US" sz="2000" b="1">
              <a:solidFill>
                <a:srgbClr val="88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26696" name="Rectangle 8">
            <a:extLst>
              <a:ext uri="{FF2B5EF4-FFF2-40B4-BE49-F238E27FC236}">
                <a16:creationId xmlns:a16="http://schemas.microsoft.com/office/drawing/2014/main" id="{68E01130-B2F9-4BE5-AB6B-24D0740EB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8388" y="25034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endParaRPr lang="zh-CN" altLang="en-US" b="1" i="1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26697" name="Rectangle 9">
            <a:extLst>
              <a:ext uri="{FF2B5EF4-FFF2-40B4-BE49-F238E27FC236}">
                <a16:creationId xmlns:a16="http://schemas.microsoft.com/office/drawing/2014/main" id="{73A4F763-7D14-4B21-882E-CD11A8CB9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5738" y="3109914"/>
            <a:ext cx="1454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x0037b004</a:t>
            </a:r>
            <a:endParaRPr lang="zh-CN" altLang="en-US" sz="200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26698" name="Rectangle 10">
            <a:extLst>
              <a:ext uri="{FF2B5EF4-FFF2-40B4-BE49-F238E27FC236}">
                <a16:creationId xmlns:a16="http://schemas.microsoft.com/office/drawing/2014/main" id="{4FF4FCB9-BFE8-4C69-9FE3-F7AE66603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1613" y="3962401"/>
            <a:ext cx="1454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x0037b008</a:t>
            </a:r>
            <a:endParaRPr lang="zh-CN" altLang="en-US" sz="200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26699" name="Rectangle 11">
            <a:extLst>
              <a:ext uri="{FF2B5EF4-FFF2-40B4-BE49-F238E27FC236}">
                <a16:creationId xmlns:a16="http://schemas.microsoft.com/office/drawing/2014/main" id="{266153D6-290F-4E9C-968E-A2C3EE314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5738" y="4768851"/>
            <a:ext cx="1497012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x0037b00B</a:t>
            </a:r>
            <a:endParaRPr lang="zh-CN" altLang="en-US" sz="200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26700" name="Rectangle 12">
            <a:extLst>
              <a:ext uri="{FF2B5EF4-FFF2-40B4-BE49-F238E27FC236}">
                <a16:creationId xmlns:a16="http://schemas.microsoft.com/office/drawing/2014/main" id="{5FD22D8D-1325-49A2-891C-B9EFA7213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8364" y="2205038"/>
            <a:ext cx="57308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&amp;a</a:t>
            </a:r>
            <a:endParaRPr lang="zh-CN" altLang="en-US" b="1" i="1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grpSp>
        <p:nvGrpSpPr>
          <p:cNvPr id="3" name="Group 13">
            <a:extLst>
              <a:ext uri="{FF2B5EF4-FFF2-40B4-BE49-F238E27FC236}">
                <a16:creationId xmlns:a16="http://schemas.microsoft.com/office/drawing/2014/main" id="{C7F59E96-23C6-487D-AEEC-0EB459A46FA2}"/>
              </a:ext>
            </a:extLst>
          </p:cNvPr>
          <p:cNvGrpSpPr>
            <a:grpSpLocks/>
          </p:cNvGrpSpPr>
          <p:nvPr/>
        </p:nvGrpSpPr>
        <p:grpSpPr bwMode="auto">
          <a:xfrm>
            <a:off x="8112126" y="2730501"/>
            <a:ext cx="504825" cy="1655763"/>
            <a:chOff x="4785" y="1480"/>
            <a:chExt cx="318" cy="1406"/>
          </a:xfrm>
        </p:grpSpPr>
        <p:sp>
          <p:nvSpPr>
            <p:cNvPr id="626702" name="Line 14">
              <a:extLst>
                <a:ext uri="{FF2B5EF4-FFF2-40B4-BE49-F238E27FC236}">
                  <a16:creationId xmlns:a16="http://schemas.microsoft.com/office/drawing/2014/main" id="{53087D86-52C8-4FB1-87C0-ED16ED3235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5" y="2886"/>
              <a:ext cx="318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6703" name="Line 15">
              <a:extLst>
                <a:ext uri="{FF2B5EF4-FFF2-40B4-BE49-F238E27FC236}">
                  <a16:creationId xmlns:a16="http://schemas.microsoft.com/office/drawing/2014/main" id="{E32D0377-5E39-432D-AC58-10D08F0921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03" y="1480"/>
              <a:ext cx="0" cy="140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6704" name="Line 16">
              <a:extLst>
                <a:ext uri="{FF2B5EF4-FFF2-40B4-BE49-F238E27FC236}">
                  <a16:creationId xmlns:a16="http://schemas.microsoft.com/office/drawing/2014/main" id="{45F781C0-3C4D-4E86-B43D-2D5FF0825B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85" y="1480"/>
              <a:ext cx="318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26708" name="Freeform 20">
            <a:extLst>
              <a:ext uri="{FF2B5EF4-FFF2-40B4-BE49-F238E27FC236}">
                <a16:creationId xmlns:a16="http://schemas.microsoft.com/office/drawing/2014/main" id="{0B89C175-967B-41D9-B84D-A8E9558C7D17}"/>
              </a:ext>
            </a:extLst>
          </p:cNvPr>
          <p:cNvSpPr>
            <a:spLocks/>
          </p:cNvSpPr>
          <p:nvPr/>
        </p:nvSpPr>
        <p:spPr bwMode="auto">
          <a:xfrm>
            <a:off x="4205288" y="5741988"/>
            <a:ext cx="1922462" cy="565150"/>
          </a:xfrm>
          <a:custGeom>
            <a:avLst/>
            <a:gdLst/>
            <a:ahLst/>
            <a:cxnLst>
              <a:cxn ang="0">
                <a:pos x="0" y="163"/>
              </a:cxn>
              <a:cxn ang="0">
                <a:pos x="500" y="41"/>
              </a:cxn>
              <a:cxn ang="0">
                <a:pos x="1089" y="408"/>
              </a:cxn>
              <a:cxn ang="0">
                <a:pos x="1211" y="330"/>
              </a:cxn>
            </a:cxnLst>
            <a:rect l="0" t="0" r="r" b="b"/>
            <a:pathLst>
              <a:path w="1211" h="456">
                <a:moveTo>
                  <a:pt x="0" y="163"/>
                </a:moveTo>
                <a:cubicBezTo>
                  <a:pt x="159" y="81"/>
                  <a:pt x="318" y="0"/>
                  <a:pt x="500" y="41"/>
                </a:cubicBezTo>
                <a:cubicBezTo>
                  <a:pt x="682" y="82"/>
                  <a:pt x="970" y="360"/>
                  <a:pt x="1089" y="408"/>
                </a:cubicBezTo>
                <a:cubicBezTo>
                  <a:pt x="1208" y="456"/>
                  <a:pt x="1191" y="345"/>
                  <a:pt x="1211" y="33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8445" name="Group 21">
            <a:extLst>
              <a:ext uri="{FF2B5EF4-FFF2-40B4-BE49-F238E27FC236}">
                <a16:creationId xmlns:a16="http://schemas.microsoft.com/office/drawing/2014/main" id="{D27AAA82-3D8B-46BF-80F9-8B00CA2A027D}"/>
              </a:ext>
            </a:extLst>
          </p:cNvPr>
          <p:cNvGrpSpPr>
            <a:grpSpLocks/>
          </p:cNvGrpSpPr>
          <p:nvPr/>
        </p:nvGrpSpPr>
        <p:grpSpPr bwMode="auto">
          <a:xfrm>
            <a:off x="4192588" y="2011363"/>
            <a:ext cx="1935162" cy="4578350"/>
            <a:chOff x="1944" y="1218"/>
            <a:chExt cx="1219" cy="2884"/>
          </a:xfrm>
        </p:grpSpPr>
        <p:sp>
          <p:nvSpPr>
            <p:cNvPr id="626710" name="Freeform 22">
              <a:extLst>
                <a:ext uri="{FF2B5EF4-FFF2-40B4-BE49-F238E27FC236}">
                  <a16:creationId xmlns:a16="http://schemas.microsoft.com/office/drawing/2014/main" id="{0438BAE4-F9FC-4496-850D-6BDE1271D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4" y="3430"/>
              <a:ext cx="1215" cy="67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12" y="0"/>
                </a:cxn>
                <a:cxn ang="0">
                  <a:pos x="1212" y="624"/>
                </a:cxn>
                <a:cxn ang="0">
                  <a:pos x="1140" y="672"/>
                </a:cxn>
                <a:cxn ang="0">
                  <a:pos x="720" y="468"/>
                </a:cxn>
                <a:cxn ang="0">
                  <a:pos x="540" y="384"/>
                </a:cxn>
                <a:cxn ang="0">
                  <a:pos x="360" y="372"/>
                </a:cxn>
                <a:cxn ang="0">
                  <a:pos x="216" y="408"/>
                </a:cxn>
                <a:cxn ang="0">
                  <a:pos x="0" y="468"/>
                </a:cxn>
                <a:cxn ang="0">
                  <a:pos x="12" y="0"/>
                </a:cxn>
              </a:cxnLst>
              <a:rect l="0" t="0" r="r" b="b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486" name="Rectangle 23">
              <a:extLst>
                <a:ext uri="{FF2B5EF4-FFF2-40B4-BE49-F238E27FC236}">
                  <a16:creationId xmlns:a16="http://schemas.microsoft.com/office/drawing/2014/main" id="{5B1A681F-447D-47D9-B699-5C4D2A620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1218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kumimoji="1" lang="zh-CN" altLang="en-US" sz="2000">
                <a:ea typeface="宋体" panose="02010600030101010101" pitchFamily="2" charset="-122"/>
              </a:endParaRPr>
            </a:p>
          </p:txBody>
        </p:sp>
      </p:grpSp>
      <p:sp>
        <p:nvSpPr>
          <p:cNvPr id="626712" name="Line 24">
            <a:extLst>
              <a:ext uri="{FF2B5EF4-FFF2-40B4-BE49-F238E27FC236}">
                <a16:creationId xmlns:a16="http://schemas.microsoft.com/office/drawing/2014/main" id="{7575F39E-4417-4840-B3D3-7D897B97E2D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4338" y="2376488"/>
            <a:ext cx="19224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13" name="Line 25">
            <a:extLst>
              <a:ext uri="{FF2B5EF4-FFF2-40B4-BE49-F238E27FC236}">
                <a16:creationId xmlns:a16="http://schemas.microsoft.com/office/drawing/2014/main" id="{23794395-BBB8-469A-8448-540C086342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4338" y="3152775"/>
            <a:ext cx="19224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14" name="Line 26">
            <a:extLst>
              <a:ext uri="{FF2B5EF4-FFF2-40B4-BE49-F238E27FC236}">
                <a16:creationId xmlns:a16="http://schemas.microsoft.com/office/drawing/2014/main" id="{BBCBA327-4829-4DC7-9191-4F5775A26C2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5288" y="3967163"/>
            <a:ext cx="19224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15" name="Line 27">
            <a:extLst>
              <a:ext uri="{FF2B5EF4-FFF2-40B4-BE49-F238E27FC236}">
                <a16:creationId xmlns:a16="http://schemas.microsoft.com/office/drawing/2014/main" id="{A335EC70-E455-4641-98FE-41F838EB73E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4338" y="4827588"/>
            <a:ext cx="19224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16" name="Line 28">
            <a:extLst>
              <a:ext uri="{FF2B5EF4-FFF2-40B4-BE49-F238E27FC236}">
                <a16:creationId xmlns:a16="http://schemas.microsoft.com/office/drawing/2014/main" id="{1F7EBA44-CA27-4598-B39C-851F3311B16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5288" y="5207000"/>
            <a:ext cx="0" cy="723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17" name="Line 29">
            <a:extLst>
              <a:ext uri="{FF2B5EF4-FFF2-40B4-BE49-F238E27FC236}">
                <a16:creationId xmlns:a16="http://schemas.microsoft.com/office/drawing/2014/main" id="{72EBCCB2-C2A0-4DB3-A7E3-8B40FF31188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7750" y="5207000"/>
            <a:ext cx="0" cy="952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452" name="Text Box 30">
            <a:extLst>
              <a:ext uri="{FF2B5EF4-FFF2-40B4-BE49-F238E27FC236}">
                <a16:creationId xmlns:a16="http://schemas.microsoft.com/office/drawing/2014/main" id="{27C2296A-6DAA-4041-892F-91B386454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3005" y="1770939"/>
            <a:ext cx="492443" cy="541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1" lang="en-US" altLang="zh-CN" sz="2000">
                <a:ea typeface="宋体" panose="02010600030101010101" pitchFamily="2" charset="-122"/>
              </a:rPr>
              <a:t>…...</a:t>
            </a:r>
          </a:p>
        </p:txBody>
      </p:sp>
      <p:sp>
        <p:nvSpPr>
          <p:cNvPr id="18453" name="Text Box 31">
            <a:extLst>
              <a:ext uri="{FF2B5EF4-FFF2-40B4-BE49-F238E27FC236}">
                <a16:creationId xmlns:a16="http://schemas.microsoft.com/office/drawing/2014/main" id="{62C74390-957A-4201-8798-52BA7D0AD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1418" y="5272964"/>
            <a:ext cx="492443" cy="541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1" lang="en-US" altLang="zh-CN" sz="2000">
                <a:ea typeface="宋体" panose="02010600030101010101" pitchFamily="2" charset="-122"/>
              </a:rPr>
              <a:t>…...</a:t>
            </a:r>
          </a:p>
        </p:txBody>
      </p:sp>
      <p:sp>
        <p:nvSpPr>
          <p:cNvPr id="626720" name="Line 32">
            <a:extLst>
              <a:ext uri="{FF2B5EF4-FFF2-40B4-BE49-F238E27FC236}">
                <a16:creationId xmlns:a16="http://schemas.microsoft.com/office/drawing/2014/main" id="{90AD266B-79AE-4166-AA73-DFB1163211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84938" y="2763838"/>
            <a:ext cx="361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lg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455" name="Text Box 33">
            <a:extLst>
              <a:ext uri="{FF2B5EF4-FFF2-40B4-BE49-F238E27FC236}">
                <a16:creationId xmlns:a16="http://schemas.microsoft.com/office/drawing/2014/main" id="{EA85555C-8658-45D8-831B-2120F9E66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5288" y="2492375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lg"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整型变量</a:t>
            </a:r>
            <a:endParaRPr kumimoji="1" lang="en-US" altLang="zh-CN" b="1" i="1">
              <a:solidFill>
                <a:srgbClr val="000066"/>
              </a:solidFill>
              <a:ea typeface="楷体_GB2312" pitchFamily="49" charset="-122"/>
            </a:endParaRPr>
          </a:p>
        </p:txBody>
      </p:sp>
      <p:sp>
        <p:nvSpPr>
          <p:cNvPr id="18456" name="Text Box 34">
            <a:extLst>
              <a:ext uri="{FF2B5EF4-FFF2-40B4-BE49-F238E27FC236}">
                <a16:creationId xmlns:a16="http://schemas.microsoft.com/office/drawing/2014/main" id="{5A10E70C-ED2F-4E8A-BA4F-30BCA84D5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75" y="25574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1" lang="en-US" altLang="zh-CN" b="1">
                <a:solidFill>
                  <a:srgbClr val="000066"/>
                </a:solidFill>
                <a:ea typeface="宋体" panose="02010600030101010101" pitchFamily="2" charset="-122"/>
              </a:rPr>
              <a:t>10</a:t>
            </a:r>
          </a:p>
        </p:txBody>
      </p:sp>
      <p:grpSp>
        <p:nvGrpSpPr>
          <p:cNvPr id="5" name="Group 35">
            <a:extLst>
              <a:ext uri="{FF2B5EF4-FFF2-40B4-BE49-F238E27FC236}">
                <a16:creationId xmlns:a16="http://schemas.microsoft.com/office/drawing/2014/main" id="{493FFF8F-39EC-4147-99FA-B7E0395C74B5}"/>
              </a:ext>
            </a:extLst>
          </p:cNvPr>
          <p:cNvGrpSpPr>
            <a:grpSpLocks/>
          </p:cNvGrpSpPr>
          <p:nvPr/>
        </p:nvGrpSpPr>
        <p:grpSpPr bwMode="auto">
          <a:xfrm>
            <a:off x="6465888" y="4087813"/>
            <a:ext cx="1727200" cy="457200"/>
            <a:chOff x="3149" y="2575"/>
            <a:chExt cx="1088" cy="288"/>
          </a:xfrm>
        </p:grpSpPr>
        <p:sp>
          <p:nvSpPr>
            <p:cNvPr id="626724" name="Line 36">
              <a:extLst>
                <a:ext uri="{FF2B5EF4-FFF2-40B4-BE49-F238E27FC236}">
                  <a16:creationId xmlns:a16="http://schemas.microsoft.com/office/drawing/2014/main" id="{88727914-0DD0-4D8C-8037-74C8EAFC0F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49" y="2737"/>
              <a:ext cx="2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484" name="Text Box 37">
              <a:extLst>
                <a:ext uri="{FF2B5EF4-FFF2-40B4-BE49-F238E27FC236}">
                  <a16:creationId xmlns:a16="http://schemas.microsoft.com/office/drawing/2014/main" id="{CE581831-DD3F-4B99-A811-99CF791F04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9" y="2575"/>
              <a:ext cx="8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kumimoji="1" lang="zh-CN" altLang="en-US" b="1">
                  <a:solidFill>
                    <a:srgbClr val="880000"/>
                  </a:solidFill>
                  <a:ea typeface="楷体_GB2312" pitchFamily="49" charset="-122"/>
                </a:rPr>
                <a:t>指针变量</a:t>
              </a:r>
              <a:endParaRPr kumimoji="1" lang="en-US" altLang="zh-CN" b="1">
                <a:solidFill>
                  <a:srgbClr val="880000"/>
                </a:solidFill>
                <a:ea typeface="楷体_GB2312" pitchFamily="49" charset="-122"/>
              </a:endParaRPr>
            </a:p>
          </p:txBody>
        </p:sp>
      </p:grpSp>
      <p:sp>
        <p:nvSpPr>
          <p:cNvPr id="626726" name="Oval 38">
            <a:extLst>
              <a:ext uri="{FF2B5EF4-FFF2-40B4-BE49-F238E27FC236}">
                <a16:creationId xmlns:a16="http://schemas.microsoft.com/office/drawing/2014/main" id="{D507F9C9-5AC7-4836-8FEE-1E028BC2A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0" y="2190750"/>
            <a:ext cx="1441450" cy="6477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 type="none" w="lg" len="lg"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26727" name="Text Box 39">
            <a:extLst>
              <a:ext uri="{FF2B5EF4-FFF2-40B4-BE49-F238E27FC236}">
                <a16:creationId xmlns:a16="http://schemas.microsoft.com/office/drawing/2014/main" id="{90BE154E-6FFA-4524-AD4E-93F7EC0D3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0075" y="4183064"/>
            <a:ext cx="1468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zh-CN" altLang="en-US" sz="2000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  <a:r>
              <a:rPr lang="en-US" altLang="zh-CN" sz="2000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x0037b000</a:t>
            </a:r>
          </a:p>
        </p:txBody>
      </p:sp>
      <p:grpSp>
        <p:nvGrpSpPr>
          <p:cNvPr id="18460" name="Group 40">
            <a:extLst>
              <a:ext uri="{FF2B5EF4-FFF2-40B4-BE49-F238E27FC236}">
                <a16:creationId xmlns:a16="http://schemas.microsoft.com/office/drawing/2014/main" id="{5C0985D1-A21F-483C-9CBD-4D97AFEA53C8}"/>
              </a:ext>
            </a:extLst>
          </p:cNvPr>
          <p:cNvGrpSpPr>
            <a:grpSpLocks/>
          </p:cNvGrpSpPr>
          <p:nvPr/>
        </p:nvGrpSpPr>
        <p:grpSpPr bwMode="auto">
          <a:xfrm>
            <a:off x="4194175" y="2600326"/>
            <a:ext cx="1938338" cy="373063"/>
            <a:chOff x="1945" y="1589"/>
            <a:chExt cx="1221" cy="235"/>
          </a:xfrm>
        </p:grpSpPr>
        <p:sp>
          <p:nvSpPr>
            <p:cNvPr id="626729" name="Line 41">
              <a:extLst>
                <a:ext uri="{FF2B5EF4-FFF2-40B4-BE49-F238E27FC236}">
                  <a16:creationId xmlns:a16="http://schemas.microsoft.com/office/drawing/2014/main" id="{508C283F-141C-416F-99B6-FCB665AC60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1589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6730" name="Line 42">
              <a:extLst>
                <a:ext uri="{FF2B5EF4-FFF2-40B4-BE49-F238E27FC236}">
                  <a16:creationId xmlns:a16="http://schemas.microsoft.com/office/drawing/2014/main" id="{E06A8604-5625-4531-BD4A-81ED6DCE1F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1707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6731" name="Line 43">
              <a:extLst>
                <a:ext uri="{FF2B5EF4-FFF2-40B4-BE49-F238E27FC236}">
                  <a16:creationId xmlns:a16="http://schemas.microsoft.com/office/drawing/2014/main" id="{3C25EBB2-7BDA-4BA6-A8AC-76EFD75326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5" y="1824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8461" name="Group 44">
            <a:extLst>
              <a:ext uri="{FF2B5EF4-FFF2-40B4-BE49-F238E27FC236}">
                <a16:creationId xmlns:a16="http://schemas.microsoft.com/office/drawing/2014/main" id="{512AFC5F-0CDB-4147-94AF-74F771CC7642}"/>
              </a:ext>
            </a:extLst>
          </p:cNvPr>
          <p:cNvGrpSpPr>
            <a:grpSpLocks/>
          </p:cNvGrpSpPr>
          <p:nvPr/>
        </p:nvGrpSpPr>
        <p:grpSpPr bwMode="auto">
          <a:xfrm>
            <a:off x="4208464" y="3390901"/>
            <a:ext cx="1938337" cy="373063"/>
            <a:chOff x="1945" y="1589"/>
            <a:chExt cx="1221" cy="235"/>
          </a:xfrm>
        </p:grpSpPr>
        <p:sp>
          <p:nvSpPr>
            <p:cNvPr id="626733" name="Line 45">
              <a:extLst>
                <a:ext uri="{FF2B5EF4-FFF2-40B4-BE49-F238E27FC236}">
                  <a16:creationId xmlns:a16="http://schemas.microsoft.com/office/drawing/2014/main" id="{6066EDBD-70E4-4A64-BA64-B1E83865AC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1589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6734" name="Line 46">
              <a:extLst>
                <a:ext uri="{FF2B5EF4-FFF2-40B4-BE49-F238E27FC236}">
                  <a16:creationId xmlns:a16="http://schemas.microsoft.com/office/drawing/2014/main" id="{C742E0CB-0A1D-4A59-8430-4773FDBA07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1707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6735" name="Line 47">
              <a:extLst>
                <a:ext uri="{FF2B5EF4-FFF2-40B4-BE49-F238E27FC236}">
                  <a16:creationId xmlns:a16="http://schemas.microsoft.com/office/drawing/2014/main" id="{9FD5F1CF-D0DE-4A3F-87C1-8192AB7092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5" y="1824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8462" name="Group 48">
            <a:extLst>
              <a:ext uri="{FF2B5EF4-FFF2-40B4-BE49-F238E27FC236}">
                <a16:creationId xmlns:a16="http://schemas.microsoft.com/office/drawing/2014/main" id="{5B68BA99-BA90-406A-A433-DE5A3E0893B2}"/>
              </a:ext>
            </a:extLst>
          </p:cNvPr>
          <p:cNvGrpSpPr>
            <a:grpSpLocks/>
          </p:cNvGrpSpPr>
          <p:nvPr/>
        </p:nvGrpSpPr>
        <p:grpSpPr bwMode="auto">
          <a:xfrm>
            <a:off x="4194175" y="4227513"/>
            <a:ext cx="1938338" cy="373062"/>
            <a:chOff x="1945" y="1589"/>
            <a:chExt cx="1221" cy="235"/>
          </a:xfrm>
        </p:grpSpPr>
        <p:sp>
          <p:nvSpPr>
            <p:cNvPr id="626737" name="Line 49">
              <a:extLst>
                <a:ext uri="{FF2B5EF4-FFF2-40B4-BE49-F238E27FC236}">
                  <a16:creationId xmlns:a16="http://schemas.microsoft.com/office/drawing/2014/main" id="{E533B647-AD4B-47C8-A97A-C7644B2B64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1589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6738" name="Line 50">
              <a:extLst>
                <a:ext uri="{FF2B5EF4-FFF2-40B4-BE49-F238E27FC236}">
                  <a16:creationId xmlns:a16="http://schemas.microsoft.com/office/drawing/2014/main" id="{47A71D09-6839-465D-9392-6C15D14FC1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1707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6739" name="Line 51">
              <a:extLst>
                <a:ext uri="{FF2B5EF4-FFF2-40B4-BE49-F238E27FC236}">
                  <a16:creationId xmlns:a16="http://schemas.microsoft.com/office/drawing/2014/main" id="{136ABA6A-08A0-4EAD-8042-9395988E29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5" y="1824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8463" name="Group 52">
            <a:extLst>
              <a:ext uri="{FF2B5EF4-FFF2-40B4-BE49-F238E27FC236}">
                <a16:creationId xmlns:a16="http://schemas.microsoft.com/office/drawing/2014/main" id="{81391097-CE7C-4895-8B27-3243447BF46B}"/>
              </a:ext>
            </a:extLst>
          </p:cNvPr>
          <p:cNvGrpSpPr>
            <a:grpSpLocks/>
          </p:cNvGrpSpPr>
          <p:nvPr/>
        </p:nvGrpSpPr>
        <p:grpSpPr bwMode="auto">
          <a:xfrm>
            <a:off x="4195764" y="4991101"/>
            <a:ext cx="1938337" cy="373063"/>
            <a:chOff x="1945" y="1589"/>
            <a:chExt cx="1221" cy="235"/>
          </a:xfrm>
        </p:grpSpPr>
        <p:sp>
          <p:nvSpPr>
            <p:cNvPr id="626741" name="Line 53">
              <a:extLst>
                <a:ext uri="{FF2B5EF4-FFF2-40B4-BE49-F238E27FC236}">
                  <a16:creationId xmlns:a16="http://schemas.microsoft.com/office/drawing/2014/main" id="{4989E36D-7CBB-439B-8C07-5D53968CDA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1589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6742" name="Line 54">
              <a:extLst>
                <a:ext uri="{FF2B5EF4-FFF2-40B4-BE49-F238E27FC236}">
                  <a16:creationId xmlns:a16="http://schemas.microsoft.com/office/drawing/2014/main" id="{AE5DBF25-EED1-4693-BCDF-FC9335BB4F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1707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6743" name="Line 55">
              <a:extLst>
                <a:ext uri="{FF2B5EF4-FFF2-40B4-BE49-F238E27FC236}">
                  <a16:creationId xmlns:a16="http://schemas.microsoft.com/office/drawing/2014/main" id="{4ECFE789-29BD-44FC-8CC8-B684BA7C21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5" y="1824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" name="Group 56">
            <a:extLst>
              <a:ext uri="{FF2B5EF4-FFF2-40B4-BE49-F238E27FC236}">
                <a16:creationId xmlns:a16="http://schemas.microsoft.com/office/drawing/2014/main" id="{91EF6EE4-D714-4972-AA9A-FFB545CFE235}"/>
              </a:ext>
            </a:extLst>
          </p:cNvPr>
          <p:cNvGrpSpPr>
            <a:grpSpLocks/>
          </p:cNvGrpSpPr>
          <p:nvPr/>
        </p:nvGrpSpPr>
        <p:grpSpPr bwMode="auto">
          <a:xfrm>
            <a:off x="6167439" y="4652964"/>
            <a:ext cx="4321175" cy="1944687"/>
            <a:chOff x="2925" y="2931"/>
            <a:chExt cx="2722" cy="1225"/>
          </a:xfrm>
        </p:grpSpPr>
        <p:sp>
          <p:nvSpPr>
            <p:cNvPr id="18469" name="Rectangle 18">
              <a:extLst>
                <a:ext uri="{FF2B5EF4-FFF2-40B4-BE49-F238E27FC236}">
                  <a16:creationId xmlns:a16="http://schemas.microsoft.com/office/drawing/2014/main" id="{0CBD683C-B99D-4144-9293-04E5BD680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3453"/>
              <a:ext cx="2722" cy="703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000066"/>
                  </a:solidFill>
                  <a:ea typeface="楷体_GB2312" pitchFamily="49" charset="-122"/>
                </a:rPr>
                <a:t>用指针变量要指向的数据类型</a:t>
              </a:r>
            </a:p>
            <a:p>
              <a:pPr algn="ctr"/>
              <a:r>
                <a:rPr lang="zh-CN" altLang="en-US" b="1">
                  <a:solidFill>
                    <a:srgbClr val="000066"/>
                  </a:solidFill>
                  <a:ea typeface="楷体_GB2312" pitchFamily="49" charset="-122"/>
                </a:rPr>
                <a:t>作为指针变量的基类型</a:t>
              </a:r>
            </a:p>
          </p:txBody>
        </p:sp>
        <p:sp>
          <p:nvSpPr>
            <p:cNvPr id="626707" name="Freeform 19">
              <a:extLst>
                <a:ext uri="{FF2B5EF4-FFF2-40B4-BE49-F238E27FC236}">
                  <a16:creationId xmlns:a16="http://schemas.microsoft.com/office/drawing/2014/main" id="{245FC0E2-1631-4C89-AC70-456E136C856E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925" y="2931"/>
              <a:ext cx="771" cy="544"/>
            </a:xfrm>
            <a:custGeom>
              <a:avLst/>
              <a:gdLst/>
              <a:ahLst/>
              <a:cxnLst>
                <a:cxn ang="0">
                  <a:pos x="381" y="0"/>
                </a:cxn>
                <a:cxn ang="0">
                  <a:pos x="0" y="328"/>
                </a:cxn>
              </a:cxnLst>
              <a:rect l="0" t="0" r="r" b="b"/>
              <a:pathLst>
                <a:path w="381" h="328">
                  <a:moveTo>
                    <a:pt x="381" y="0"/>
                  </a:moveTo>
                  <a:lnTo>
                    <a:pt x="0" y="328"/>
                  </a:lnTo>
                </a:path>
              </a:pathLst>
            </a:custGeom>
            <a:noFill/>
            <a:ln w="38100" cmpd="sng">
              <a:solidFill>
                <a:srgbClr val="8000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26745" name="Rectangle 57">
            <a:extLst>
              <a:ext uri="{FF2B5EF4-FFF2-40B4-BE49-F238E27FC236}">
                <a16:creationId xmlns:a16="http://schemas.microsoft.com/office/drawing/2014/main" id="{3B43EC37-D76B-478F-91A0-EAC97ADDA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8889" y="4581525"/>
            <a:ext cx="123348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int</a:t>
            </a: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</a:t>
            </a:r>
            <a:r>
              <a:rPr lang="en-US" altLang="zh-CN" b="1" i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*</a:t>
            </a: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pa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;</a:t>
            </a:r>
          </a:p>
        </p:txBody>
      </p:sp>
      <p:sp>
        <p:nvSpPr>
          <p:cNvPr id="626746" name="Rectangle 58">
            <a:extLst>
              <a:ext uri="{FF2B5EF4-FFF2-40B4-BE49-F238E27FC236}">
                <a16:creationId xmlns:a16="http://schemas.microsoft.com/office/drawing/2014/main" id="{10A676DF-804A-4266-A211-424B2A627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1713" y="409575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pa</a:t>
            </a:r>
            <a:endParaRPr lang="zh-CN" altLang="en-US" b="1" i="1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26747" name="Rectangle 59">
            <a:extLst>
              <a:ext uri="{FF2B5EF4-FFF2-40B4-BE49-F238E27FC236}">
                <a16:creationId xmlns:a16="http://schemas.microsoft.com/office/drawing/2014/main" id="{AF0AF26E-BE75-4FB2-85EF-1E52BD0C0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1714501"/>
            <a:ext cx="792162" cy="360363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26748" name="Rectangle 60">
            <a:extLst>
              <a:ext uri="{FF2B5EF4-FFF2-40B4-BE49-F238E27FC236}">
                <a16:creationId xmlns:a16="http://schemas.microsoft.com/office/drawing/2014/main" id="{D48618D6-E936-4CAE-B84D-10361AC9B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7113" y="4652963"/>
            <a:ext cx="792162" cy="360362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6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6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26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267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267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26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267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267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2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26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26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2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267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267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26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26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2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726" grpId="0" animBg="1"/>
      <p:bldP spid="626727" grpId="0"/>
      <p:bldP spid="626745" grpId="0"/>
      <p:bldP spid="626746" grpId="0"/>
      <p:bldP spid="626747" grpId="0" animBg="1"/>
      <p:bldP spid="626747" grpId="1" animBg="1"/>
      <p:bldP spid="626748" grpId="0" animBg="1"/>
      <p:bldP spid="62674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>
            <a:extLst>
              <a:ext uri="{FF2B5EF4-FFF2-40B4-BE49-F238E27FC236}">
                <a16:creationId xmlns:a16="http://schemas.microsoft.com/office/drawing/2014/main" id="{51D00D37-208B-4F2F-A106-D313D01849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1455738"/>
            <a:ext cx="7772400" cy="533400"/>
          </a:xfrm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ea typeface="宋体" pitchFamily="2" charset="-122"/>
              </a:rPr>
              <a:t>错误的指针定义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635907" name="Rectangle 3">
            <a:extLst>
              <a:ext uri="{FF2B5EF4-FFF2-40B4-BE49-F238E27FC236}">
                <a16:creationId xmlns:a16="http://schemas.microsoft.com/office/drawing/2014/main" id="{61FA353A-5B07-4DA4-A453-4A021A3B02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2278064"/>
            <a:ext cx="7772400" cy="4103687"/>
          </a:xfrm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>
              <a:defRPr/>
            </a:pPr>
            <a:r>
              <a:rPr lang="zh-CN" altLang="en-US" dirty="0">
                <a:ea typeface="宋体" pitchFamily="2" charset="-122"/>
              </a:rPr>
              <a:t>如何在一个数据类型声明两个指针</a:t>
            </a:r>
            <a:r>
              <a:rPr lang="en-US" altLang="zh-CN" dirty="0">
                <a:ea typeface="宋体" pitchFamily="2" charset="-122"/>
              </a:rPr>
              <a:t>?</a:t>
            </a:r>
          </a:p>
          <a:p>
            <a:pPr eaLnBrk="1">
              <a:defRPr/>
            </a:pPr>
            <a:r>
              <a:rPr lang="zh-CN" altLang="en-US" dirty="0">
                <a:ea typeface="宋体" pitchFamily="2" charset="-122"/>
              </a:rPr>
              <a:t>用法</a:t>
            </a:r>
            <a:endParaRPr lang="en-US" altLang="zh-CN" dirty="0">
              <a:ea typeface="宋体" pitchFamily="2" charset="-122"/>
            </a:endParaRPr>
          </a:p>
          <a:p>
            <a:pPr eaLnBrk="1">
              <a:defRPr/>
            </a:pPr>
            <a:endParaRPr lang="en-US" altLang="zh-CN" dirty="0">
              <a:ea typeface="宋体" pitchFamily="2" charset="-122"/>
            </a:endParaRPr>
          </a:p>
          <a:p>
            <a:pPr eaLnBrk="1">
              <a:buFont typeface="Monotype Sorts" charset="2"/>
              <a:buNone/>
              <a:defRPr/>
            </a:pPr>
            <a:r>
              <a:rPr lang="en-US" altLang="zh-CN" b="0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int *p1, *p2;</a:t>
            </a:r>
          </a:p>
          <a:p>
            <a:pPr eaLnBrk="1">
              <a:buFont typeface="Monotype Sorts" charset="2"/>
              <a:buNone/>
              <a:defRPr/>
            </a:pPr>
            <a:endParaRPr lang="en-US" altLang="zh-CN" dirty="0">
              <a:latin typeface="Courier" pitchFamily="49" charset="0"/>
              <a:ea typeface="宋体" pitchFamily="2" charset="-122"/>
            </a:endParaRPr>
          </a:p>
          <a:p>
            <a:pPr eaLnBrk="1">
              <a:defRPr/>
            </a:pPr>
            <a:r>
              <a:rPr lang="zh-CN" altLang="en-US" dirty="0">
                <a:ea typeface="宋体" pitchFamily="2" charset="-122"/>
              </a:rPr>
              <a:t>错误的声明</a:t>
            </a:r>
            <a:endParaRPr lang="en-US" altLang="zh-CN" dirty="0">
              <a:ea typeface="宋体" pitchFamily="2" charset="-122"/>
            </a:endParaRPr>
          </a:p>
          <a:p>
            <a:pPr eaLnBrk="1">
              <a:defRPr/>
            </a:pPr>
            <a:endParaRPr lang="en-US" altLang="zh-CN" dirty="0">
              <a:ea typeface="宋体" pitchFamily="2" charset="-122"/>
            </a:endParaRPr>
          </a:p>
          <a:p>
            <a:pPr eaLnBrk="1">
              <a:buFont typeface="Monotype Sorts" charset="2"/>
              <a:buNone/>
              <a:defRPr/>
            </a:pPr>
            <a:r>
              <a:rPr lang="en-US" altLang="zh-CN" dirty="0">
                <a:solidFill>
                  <a:srgbClr val="CC3300"/>
                </a:solidFill>
                <a:latin typeface="Courier New" pitchFamily="49" charset="0"/>
                <a:ea typeface="宋体" pitchFamily="2" charset="-122"/>
              </a:rPr>
              <a:t>   int *p1, p2;</a:t>
            </a:r>
            <a:endParaRPr lang="en-US" altLang="zh-CN" dirty="0">
              <a:latin typeface="Courier" pitchFamily="49" charset="0"/>
              <a:ea typeface="宋体" pitchFamily="2" charset="-122"/>
            </a:endParaRPr>
          </a:p>
          <a:p>
            <a:pPr eaLnBrk="1">
              <a:buFont typeface="Monotype Sorts" charset="2"/>
              <a:buNone/>
              <a:defRPr/>
            </a:pPr>
            <a:endParaRPr lang="en-US" altLang="zh-CN" dirty="0">
              <a:ea typeface="宋体" pitchFamily="2" charset="-122"/>
            </a:endParaRPr>
          </a:p>
        </p:txBody>
      </p:sp>
      <p:graphicFrame>
        <p:nvGraphicFramePr>
          <p:cNvPr id="19460" name="Object 4">
            <a:extLst>
              <a:ext uri="{FF2B5EF4-FFF2-40B4-BE49-F238E27FC236}">
                <a16:creationId xmlns:a16="http://schemas.microsoft.com/office/drawing/2014/main" id="{A706AEBF-9CCE-4311-9C04-6070D6EAB8D4}"/>
              </a:ext>
            </a:extLst>
          </p:cNvPr>
          <p:cNvGraphicFramePr>
            <a:graphicFrameLocks/>
          </p:cNvGraphicFramePr>
          <p:nvPr/>
        </p:nvGraphicFramePr>
        <p:xfrm>
          <a:off x="9748838" y="854076"/>
          <a:ext cx="766762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Clip" r:id="rId3" imgW="2193938" imgH="3658765" progId="MS_ClipArt_Gallery.2">
                  <p:embed/>
                </p:oleObj>
              </mc:Choice>
              <mc:Fallback>
                <p:oleObj name="Clip" r:id="rId3" imgW="2193938" imgH="3658765" progId="MS_ClipArt_Gallery.2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8838" y="854076"/>
                        <a:ext cx="766762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61" name="Picture 5">
            <a:extLst>
              <a:ext uri="{FF2B5EF4-FFF2-40B4-BE49-F238E27FC236}">
                <a16:creationId xmlns:a16="http://schemas.microsoft.com/office/drawing/2014/main" id="{6161C799-8CE0-4A66-8ABF-45D1354E6D2E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769939"/>
            <a:ext cx="2713038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8">
            <a:extLst>
              <a:ext uri="{FF2B5EF4-FFF2-40B4-BE49-F238E27FC236}">
                <a16:creationId xmlns:a16="http://schemas.microsoft.com/office/drawing/2014/main" id="{A50D4C8F-0DCE-447F-B0A7-D0564C068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3088" y="5376864"/>
            <a:ext cx="1306512" cy="1220787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宋体" pitchFamily="2" charset="-122"/>
            </a:endParaRPr>
          </a:p>
        </p:txBody>
      </p:sp>
      <p:pic>
        <p:nvPicPr>
          <p:cNvPr id="19463" name="Picture 12" descr="J0234687">
            <a:extLst>
              <a:ext uri="{FF2B5EF4-FFF2-40B4-BE49-F238E27FC236}">
                <a16:creationId xmlns:a16="http://schemas.microsoft.com/office/drawing/2014/main" id="{D9DCCDF0-3D22-49E4-B59C-AE225A5D40C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0" y="5300664"/>
            <a:ext cx="1295400" cy="76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5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5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35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35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35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5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35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35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35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35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35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35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35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35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5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>
            <a:extLst>
              <a:ext uri="{FF2B5EF4-FFF2-40B4-BE49-F238E27FC236}">
                <a16:creationId xmlns:a16="http://schemas.microsoft.com/office/drawing/2014/main" id="{B8F6AD82-56C9-44F8-A260-F7B8D5F3AB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a typeface="宋体" pitchFamily="2" charset="-122"/>
              </a:rPr>
              <a:t>指针的赋值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627718" name="Rectangle 6">
            <a:extLst>
              <a:ext uri="{FF2B5EF4-FFF2-40B4-BE49-F238E27FC236}">
                <a16:creationId xmlns:a16="http://schemas.microsoft.com/office/drawing/2014/main" id="{2E065B84-2A1F-441E-9F00-D8E95C4BF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1" y="1628775"/>
            <a:ext cx="14065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int</a:t>
            </a: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a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=10;</a:t>
            </a:r>
          </a:p>
        </p:txBody>
      </p:sp>
      <p:sp>
        <p:nvSpPr>
          <p:cNvPr id="627719" name="Rectangle 7">
            <a:extLst>
              <a:ext uri="{FF2B5EF4-FFF2-40B4-BE49-F238E27FC236}">
                <a16:creationId xmlns:a16="http://schemas.microsoft.com/office/drawing/2014/main" id="{B64212B0-B2EE-461E-8E9A-A0321E797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0" y="2311401"/>
            <a:ext cx="146843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  <a:r>
              <a:rPr lang="en-US" altLang="zh-CN" sz="2000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x0037b000</a:t>
            </a:r>
            <a:endParaRPr lang="zh-CN" altLang="en-US" sz="2000" b="1">
              <a:solidFill>
                <a:srgbClr val="88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27720" name="Rectangle 8">
            <a:extLst>
              <a:ext uri="{FF2B5EF4-FFF2-40B4-BE49-F238E27FC236}">
                <a16:creationId xmlns:a16="http://schemas.microsoft.com/office/drawing/2014/main" id="{3A677E66-5B2E-46ED-950C-841018AE4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8388" y="25034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endParaRPr lang="zh-CN" altLang="en-US" b="1" i="1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27721" name="Rectangle 9">
            <a:extLst>
              <a:ext uri="{FF2B5EF4-FFF2-40B4-BE49-F238E27FC236}">
                <a16:creationId xmlns:a16="http://schemas.microsoft.com/office/drawing/2014/main" id="{62353804-07F9-454B-B53A-8D6EAE9BA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5738" y="3109914"/>
            <a:ext cx="1454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x0037b004</a:t>
            </a:r>
            <a:endParaRPr lang="zh-CN" altLang="en-US" sz="200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27722" name="Rectangle 10">
            <a:extLst>
              <a:ext uri="{FF2B5EF4-FFF2-40B4-BE49-F238E27FC236}">
                <a16:creationId xmlns:a16="http://schemas.microsoft.com/office/drawing/2014/main" id="{7450DE7F-A9FC-4A56-916F-CFCADBEEC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1613" y="3962401"/>
            <a:ext cx="1454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x0037b008</a:t>
            </a:r>
            <a:endParaRPr lang="zh-CN" altLang="en-US" sz="200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27723" name="Rectangle 11">
            <a:extLst>
              <a:ext uri="{FF2B5EF4-FFF2-40B4-BE49-F238E27FC236}">
                <a16:creationId xmlns:a16="http://schemas.microsoft.com/office/drawing/2014/main" id="{B6F414B2-3FCD-4362-877A-F68A0462F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5738" y="4768851"/>
            <a:ext cx="1497012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x0037b00B</a:t>
            </a:r>
            <a:endParaRPr lang="zh-CN" altLang="en-US" sz="200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27724" name="Rectangle 12">
            <a:extLst>
              <a:ext uri="{FF2B5EF4-FFF2-40B4-BE49-F238E27FC236}">
                <a16:creationId xmlns:a16="http://schemas.microsoft.com/office/drawing/2014/main" id="{5A52C18F-4202-4CA9-B8F8-AE1960374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8364" y="2205038"/>
            <a:ext cx="57308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&amp;a</a:t>
            </a:r>
            <a:endParaRPr lang="zh-CN" altLang="en-US" b="1" i="1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grpSp>
        <p:nvGrpSpPr>
          <p:cNvPr id="2" name="Group 13">
            <a:extLst>
              <a:ext uri="{FF2B5EF4-FFF2-40B4-BE49-F238E27FC236}">
                <a16:creationId xmlns:a16="http://schemas.microsoft.com/office/drawing/2014/main" id="{284CFEAC-B8E7-4B8F-8058-4008DADF4CE3}"/>
              </a:ext>
            </a:extLst>
          </p:cNvPr>
          <p:cNvGrpSpPr>
            <a:grpSpLocks/>
          </p:cNvGrpSpPr>
          <p:nvPr/>
        </p:nvGrpSpPr>
        <p:grpSpPr bwMode="auto">
          <a:xfrm>
            <a:off x="8112126" y="2730501"/>
            <a:ext cx="504825" cy="1655763"/>
            <a:chOff x="4785" y="1480"/>
            <a:chExt cx="318" cy="1406"/>
          </a:xfrm>
        </p:grpSpPr>
        <p:sp>
          <p:nvSpPr>
            <p:cNvPr id="627726" name="Line 14">
              <a:extLst>
                <a:ext uri="{FF2B5EF4-FFF2-40B4-BE49-F238E27FC236}">
                  <a16:creationId xmlns:a16="http://schemas.microsoft.com/office/drawing/2014/main" id="{4BD6F70D-9888-433F-9342-A8D20320EE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5" y="2886"/>
              <a:ext cx="318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7727" name="Line 15">
              <a:extLst>
                <a:ext uri="{FF2B5EF4-FFF2-40B4-BE49-F238E27FC236}">
                  <a16:creationId xmlns:a16="http://schemas.microsoft.com/office/drawing/2014/main" id="{EA0285D9-EB02-4348-918D-E3CAEFB75A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03" y="1480"/>
              <a:ext cx="0" cy="140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7728" name="Line 16">
              <a:extLst>
                <a:ext uri="{FF2B5EF4-FFF2-40B4-BE49-F238E27FC236}">
                  <a16:creationId xmlns:a16="http://schemas.microsoft.com/office/drawing/2014/main" id="{D537B9E4-5CD9-4178-9063-12FCCE2C7A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85" y="1480"/>
              <a:ext cx="318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27729" name="Freeform 17">
            <a:extLst>
              <a:ext uri="{FF2B5EF4-FFF2-40B4-BE49-F238E27FC236}">
                <a16:creationId xmlns:a16="http://schemas.microsoft.com/office/drawing/2014/main" id="{B8BC88EB-A85B-442B-9EF3-47FB1D8CDADA}"/>
              </a:ext>
            </a:extLst>
          </p:cNvPr>
          <p:cNvSpPr>
            <a:spLocks/>
          </p:cNvSpPr>
          <p:nvPr/>
        </p:nvSpPr>
        <p:spPr bwMode="auto">
          <a:xfrm>
            <a:off x="4205288" y="5741988"/>
            <a:ext cx="1922462" cy="565150"/>
          </a:xfrm>
          <a:custGeom>
            <a:avLst/>
            <a:gdLst/>
            <a:ahLst/>
            <a:cxnLst>
              <a:cxn ang="0">
                <a:pos x="0" y="163"/>
              </a:cxn>
              <a:cxn ang="0">
                <a:pos x="500" y="41"/>
              </a:cxn>
              <a:cxn ang="0">
                <a:pos x="1089" y="408"/>
              </a:cxn>
              <a:cxn ang="0">
                <a:pos x="1211" y="330"/>
              </a:cxn>
            </a:cxnLst>
            <a:rect l="0" t="0" r="r" b="b"/>
            <a:pathLst>
              <a:path w="1211" h="456">
                <a:moveTo>
                  <a:pt x="0" y="163"/>
                </a:moveTo>
                <a:cubicBezTo>
                  <a:pt x="159" y="81"/>
                  <a:pt x="318" y="0"/>
                  <a:pt x="500" y="41"/>
                </a:cubicBezTo>
                <a:cubicBezTo>
                  <a:pt x="682" y="82"/>
                  <a:pt x="970" y="360"/>
                  <a:pt x="1089" y="408"/>
                </a:cubicBezTo>
                <a:cubicBezTo>
                  <a:pt x="1208" y="456"/>
                  <a:pt x="1191" y="345"/>
                  <a:pt x="1211" y="33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0492" name="Group 18">
            <a:extLst>
              <a:ext uri="{FF2B5EF4-FFF2-40B4-BE49-F238E27FC236}">
                <a16:creationId xmlns:a16="http://schemas.microsoft.com/office/drawing/2014/main" id="{D8080882-60A9-424A-89E9-F6E5247CF381}"/>
              </a:ext>
            </a:extLst>
          </p:cNvPr>
          <p:cNvGrpSpPr>
            <a:grpSpLocks/>
          </p:cNvGrpSpPr>
          <p:nvPr/>
        </p:nvGrpSpPr>
        <p:grpSpPr bwMode="auto">
          <a:xfrm>
            <a:off x="4192588" y="2011363"/>
            <a:ext cx="1935162" cy="4578350"/>
            <a:chOff x="1944" y="1218"/>
            <a:chExt cx="1219" cy="2884"/>
          </a:xfrm>
        </p:grpSpPr>
        <p:sp>
          <p:nvSpPr>
            <p:cNvPr id="627731" name="Freeform 19">
              <a:extLst>
                <a:ext uri="{FF2B5EF4-FFF2-40B4-BE49-F238E27FC236}">
                  <a16:creationId xmlns:a16="http://schemas.microsoft.com/office/drawing/2014/main" id="{5DB7AF8A-B100-4E18-8331-DF64CAA4F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4" y="3430"/>
              <a:ext cx="1215" cy="67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12" y="0"/>
                </a:cxn>
                <a:cxn ang="0">
                  <a:pos x="1212" y="624"/>
                </a:cxn>
                <a:cxn ang="0">
                  <a:pos x="1140" y="672"/>
                </a:cxn>
                <a:cxn ang="0">
                  <a:pos x="720" y="468"/>
                </a:cxn>
                <a:cxn ang="0">
                  <a:pos x="540" y="384"/>
                </a:cxn>
                <a:cxn ang="0">
                  <a:pos x="360" y="372"/>
                </a:cxn>
                <a:cxn ang="0">
                  <a:pos x="216" y="408"/>
                </a:cxn>
                <a:cxn ang="0">
                  <a:pos x="0" y="468"/>
                </a:cxn>
                <a:cxn ang="0">
                  <a:pos x="12" y="0"/>
                </a:cxn>
              </a:cxnLst>
              <a:rect l="0" t="0" r="r" b="b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535" name="Rectangle 20">
              <a:extLst>
                <a:ext uri="{FF2B5EF4-FFF2-40B4-BE49-F238E27FC236}">
                  <a16:creationId xmlns:a16="http://schemas.microsoft.com/office/drawing/2014/main" id="{5EE2962D-F547-405E-B835-12534EFC5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1218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kumimoji="1" lang="zh-CN" altLang="en-US" sz="2000">
                <a:ea typeface="宋体" panose="02010600030101010101" pitchFamily="2" charset="-122"/>
              </a:endParaRPr>
            </a:p>
          </p:txBody>
        </p:sp>
      </p:grpSp>
      <p:sp>
        <p:nvSpPr>
          <p:cNvPr id="627733" name="Line 21">
            <a:extLst>
              <a:ext uri="{FF2B5EF4-FFF2-40B4-BE49-F238E27FC236}">
                <a16:creationId xmlns:a16="http://schemas.microsoft.com/office/drawing/2014/main" id="{4CD1E982-6B17-45CE-911D-A8A499280F2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4338" y="2376488"/>
            <a:ext cx="19224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7734" name="Line 22">
            <a:extLst>
              <a:ext uri="{FF2B5EF4-FFF2-40B4-BE49-F238E27FC236}">
                <a16:creationId xmlns:a16="http://schemas.microsoft.com/office/drawing/2014/main" id="{DA3CA649-D5F0-47DB-AFF1-84B93D6A82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4338" y="3152775"/>
            <a:ext cx="19224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7735" name="Line 23">
            <a:extLst>
              <a:ext uri="{FF2B5EF4-FFF2-40B4-BE49-F238E27FC236}">
                <a16:creationId xmlns:a16="http://schemas.microsoft.com/office/drawing/2014/main" id="{EFFFD9BC-5F68-4DBD-829B-AB5D303830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5288" y="3967163"/>
            <a:ext cx="19224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7736" name="Line 24">
            <a:extLst>
              <a:ext uri="{FF2B5EF4-FFF2-40B4-BE49-F238E27FC236}">
                <a16:creationId xmlns:a16="http://schemas.microsoft.com/office/drawing/2014/main" id="{6746B487-CF93-4FA1-9FEB-5E9333FC1D2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4338" y="4827588"/>
            <a:ext cx="19224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7737" name="Line 25">
            <a:extLst>
              <a:ext uri="{FF2B5EF4-FFF2-40B4-BE49-F238E27FC236}">
                <a16:creationId xmlns:a16="http://schemas.microsoft.com/office/drawing/2014/main" id="{FF9B1D29-4312-4B71-9F39-59B01B131C8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5288" y="5207000"/>
            <a:ext cx="0" cy="723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7738" name="Line 26">
            <a:extLst>
              <a:ext uri="{FF2B5EF4-FFF2-40B4-BE49-F238E27FC236}">
                <a16:creationId xmlns:a16="http://schemas.microsoft.com/office/drawing/2014/main" id="{3FCBAC53-122F-4D57-9E12-46881C5A36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7750" y="5207000"/>
            <a:ext cx="0" cy="952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499" name="Text Box 27">
            <a:extLst>
              <a:ext uri="{FF2B5EF4-FFF2-40B4-BE49-F238E27FC236}">
                <a16:creationId xmlns:a16="http://schemas.microsoft.com/office/drawing/2014/main" id="{A0B3ED59-8959-4F07-AF1A-3C24DF698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3005" y="1770939"/>
            <a:ext cx="492443" cy="541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1" lang="en-US" altLang="zh-CN" sz="2000">
                <a:ea typeface="宋体" panose="02010600030101010101" pitchFamily="2" charset="-122"/>
              </a:rPr>
              <a:t>…...</a:t>
            </a:r>
          </a:p>
        </p:txBody>
      </p:sp>
      <p:sp>
        <p:nvSpPr>
          <p:cNvPr id="20500" name="Text Box 28">
            <a:extLst>
              <a:ext uri="{FF2B5EF4-FFF2-40B4-BE49-F238E27FC236}">
                <a16:creationId xmlns:a16="http://schemas.microsoft.com/office/drawing/2014/main" id="{9F6D766D-E1D3-4BE2-851A-FEF7B347D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1418" y="5272964"/>
            <a:ext cx="492443" cy="541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1" lang="en-US" altLang="zh-CN" sz="2000">
                <a:ea typeface="宋体" panose="02010600030101010101" pitchFamily="2" charset="-122"/>
              </a:rPr>
              <a:t>…...</a:t>
            </a:r>
          </a:p>
        </p:txBody>
      </p:sp>
      <p:sp>
        <p:nvSpPr>
          <p:cNvPr id="627741" name="Line 29">
            <a:extLst>
              <a:ext uri="{FF2B5EF4-FFF2-40B4-BE49-F238E27FC236}">
                <a16:creationId xmlns:a16="http://schemas.microsoft.com/office/drawing/2014/main" id="{247343B3-9183-435B-BFA7-8543F0EFAC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84938" y="2763838"/>
            <a:ext cx="361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lg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02" name="Text Box 30">
            <a:extLst>
              <a:ext uri="{FF2B5EF4-FFF2-40B4-BE49-F238E27FC236}">
                <a16:creationId xmlns:a16="http://schemas.microsoft.com/office/drawing/2014/main" id="{256E030F-B0C0-4A14-A71C-4EDD5F73E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5763" y="2492375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lg"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整型变量</a:t>
            </a:r>
            <a:endParaRPr kumimoji="1" lang="en-US" altLang="zh-CN" b="1" i="1">
              <a:solidFill>
                <a:srgbClr val="000066"/>
              </a:solidFill>
              <a:ea typeface="楷体_GB2312" pitchFamily="49" charset="-122"/>
            </a:endParaRPr>
          </a:p>
        </p:txBody>
      </p:sp>
      <p:sp>
        <p:nvSpPr>
          <p:cNvPr id="20503" name="Text Box 31">
            <a:extLst>
              <a:ext uri="{FF2B5EF4-FFF2-40B4-BE49-F238E27FC236}">
                <a16:creationId xmlns:a16="http://schemas.microsoft.com/office/drawing/2014/main" id="{CDB3E757-7620-41EB-A7C4-F8F883B24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75" y="25574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1" lang="en-US" altLang="zh-CN" b="1">
                <a:solidFill>
                  <a:srgbClr val="000066"/>
                </a:solidFill>
                <a:ea typeface="宋体" panose="02010600030101010101" pitchFamily="2" charset="-122"/>
              </a:rPr>
              <a:t>10</a:t>
            </a:r>
          </a:p>
        </p:txBody>
      </p:sp>
      <p:grpSp>
        <p:nvGrpSpPr>
          <p:cNvPr id="20504" name="Group 32">
            <a:extLst>
              <a:ext uri="{FF2B5EF4-FFF2-40B4-BE49-F238E27FC236}">
                <a16:creationId xmlns:a16="http://schemas.microsoft.com/office/drawing/2014/main" id="{CB046794-8717-426D-BFAE-70E3600E76B0}"/>
              </a:ext>
            </a:extLst>
          </p:cNvPr>
          <p:cNvGrpSpPr>
            <a:grpSpLocks/>
          </p:cNvGrpSpPr>
          <p:nvPr/>
        </p:nvGrpSpPr>
        <p:grpSpPr bwMode="auto">
          <a:xfrm>
            <a:off x="6456363" y="4087813"/>
            <a:ext cx="1727200" cy="457200"/>
            <a:chOff x="3149" y="2575"/>
            <a:chExt cx="1088" cy="288"/>
          </a:xfrm>
        </p:grpSpPr>
        <p:sp>
          <p:nvSpPr>
            <p:cNvPr id="627745" name="Line 33">
              <a:extLst>
                <a:ext uri="{FF2B5EF4-FFF2-40B4-BE49-F238E27FC236}">
                  <a16:creationId xmlns:a16="http://schemas.microsoft.com/office/drawing/2014/main" id="{1B16B749-F765-4C82-8921-E831F35A73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49" y="2737"/>
              <a:ext cx="2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533" name="Text Box 34">
              <a:extLst>
                <a:ext uri="{FF2B5EF4-FFF2-40B4-BE49-F238E27FC236}">
                  <a16:creationId xmlns:a16="http://schemas.microsoft.com/office/drawing/2014/main" id="{2A78BC21-B335-4DFA-9329-A9483C769F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9" y="2575"/>
              <a:ext cx="8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kumimoji="1" lang="zh-CN" altLang="en-US" b="1">
                  <a:solidFill>
                    <a:srgbClr val="880000"/>
                  </a:solidFill>
                  <a:ea typeface="楷体_GB2312" pitchFamily="49" charset="-122"/>
                </a:rPr>
                <a:t>指针变量</a:t>
              </a:r>
              <a:endParaRPr kumimoji="1" lang="en-US" altLang="zh-CN" b="1">
                <a:solidFill>
                  <a:srgbClr val="880000"/>
                </a:solidFill>
                <a:ea typeface="楷体_GB2312" pitchFamily="49" charset="-122"/>
              </a:endParaRPr>
            </a:p>
          </p:txBody>
        </p:sp>
      </p:grpSp>
      <p:sp>
        <p:nvSpPr>
          <p:cNvPr id="627747" name="Oval 35">
            <a:extLst>
              <a:ext uri="{FF2B5EF4-FFF2-40B4-BE49-F238E27FC236}">
                <a16:creationId xmlns:a16="http://schemas.microsoft.com/office/drawing/2014/main" id="{677551AF-DAC5-4047-B70B-8B6118C0D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0" y="2190750"/>
            <a:ext cx="1441450" cy="6477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 type="none" w="lg" len="lg"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27748" name="Text Box 36">
            <a:extLst>
              <a:ext uri="{FF2B5EF4-FFF2-40B4-BE49-F238E27FC236}">
                <a16:creationId xmlns:a16="http://schemas.microsoft.com/office/drawing/2014/main" id="{DE3B7CE0-2202-48BF-878C-FE62D9C45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0075" y="4183064"/>
            <a:ext cx="1468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zh-CN" altLang="en-US" sz="2000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  <a:r>
              <a:rPr lang="en-US" altLang="zh-CN" sz="2000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x0037b000</a:t>
            </a:r>
          </a:p>
        </p:txBody>
      </p:sp>
      <p:grpSp>
        <p:nvGrpSpPr>
          <p:cNvPr id="20507" name="Group 37">
            <a:extLst>
              <a:ext uri="{FF2B5EF4-FFF2-40B4-BE49-F238E27FC236}">
                <a16:creationId xmlns:a16="http://schemas.microsoft.com/office/drawing/2014/main" id="{494CF9AA-4E04-4564-B443-0B91C261F891}"/>
              </a:ext>
            </a:extLst>
          </p:cNvPr>
          <p:cNvGrpSpPr>
            <a:grpSpLocks/>
          </p:cNvGrpSpPr>
          <p:nvPr/>
        </p:nvGrpSpPr>
        <p:grpSpPr bwMode="auto">
          <a:xfrm>
            <a:off x="4194175" y="2600326"/>
            <a:ext cx="1938338" cy="373063"/>
            <a:chOff x="1945" y="1589"/>
            <a:chExt cx="1221" cy="235"/>
          </a:xfrm>
        </p:grpSpPr>
        <p:sp>
          <p:nvSpPr>
            <p:cNvPr id="627750" name="Line 38">
              <a:extLst>
                <a:ext uri="{FF2B5EF4-FFF2-40B4-BE49-F238E27FC236}">
                  <a16:creationId xmlns:a16="http://schemas.microsoft.com/office/drawing/2014/main" id="{8069CD7C-BCF5-4E52-BD5D-CCD978187F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1589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7751" name="Line 39">
              <a:extLst>
                <a:ext uri="{FF2B5EF4-FFF2-40B4-BE49-F238E27FC236}">
                  <a16:creationId xmlns:a16="http://schemas.microsoft.com/office/drawing/2014/main" id="{69295320-6BDF-4D25-896D-B3491F33C9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1707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7752" name="Line 40">
              <a:extLst>
                <a:ext uri="{FF2B5EF4-FFF2-40B4-BE49-F238E27FC236}">
                  <a16:creationId xmlns:a16="http://schemas.microsoft.com/office/drawing/2014/main" id="{F3410729-8731-4B7C-8262-93ABB15A10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5" y="1824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0508" name="Group 41">
            <a:extLst>
              <a:ext uri="{FF2B5EF4-FFF2-40B4-BE49-F238E27FC236}">
                <a16:creationId xmlns:a16="http://schemas.microsoft.com/office/drawing/2014/main" id="{442723BC-7DCE-41E8-9D93-9D47D8342741}"/>
              </a:ext>
            </a:extLst>
          </p:cNvPr>
          <p:cNvGrpSpPr>
            <a:grpSpLocks/>
          </p:cNvGrpSpPr>
          <p:nvPr/>
        </p:nvGrpSpPr>
        <p:grpSpPr bwMode="auto">
          <a:xfrm>
            <a:off x="4208464" y="3390901"/>
            <a:ext cx="1938337" cy="373063"/>
            <a:chOff x="1945" y="1589"/>
            <a:chExt cx="1221" cy="235"/>
          </a:xfrm>
        </p:grpSpPr>
        <p:sp>
          <p:nvSpPr>
            <p:cNvPr id="627754" name="Line 42">
              <a:extLst>
                <a:ext uri="{FF2B5EF4-FFF2-40B4-BE49-F238E27FC236}">
                  <a16:creationId xmlns:a16="http://schemas.microsoft.com/office/drawing/2014/main" id="{5EC911DC-C17F-4A85-9EA9-D711300271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1589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7755" name="Line 43">
              <a:extLst>
                <a:ext uri="{FF2B5EF4-FFF2-40B4-BE49-F238E27FC236}">
                  <a16:creationId xmlns:a16="http://schemas.microsoft.com/office/drawing/2014/main" id="{DF204575-048D-436A-A6FB-5F7B38AC5F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1707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7756" name="Line 44">
              <a:extLst>
                <a:ext uri="{FF2B5EF4-FFF2-40B4-BE49-F238E27FC236}">
                  <a16:creationId xmlns:a16="http://schemas.microsoft.com/office/drawing/2014/main" id="{8535AF82-D01E-4B78-A4C5-DCC3399A13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5" y="1824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0509" name="Group 45">
            <a:extLst>
              <a:ext uri="{FF2B5EF4-FFF2-40B4-BE49-F238E27FC236}">
                <a16:creationId xmlns:a16="http://schemas.microsoft.com/office/drawing/2014/main" id="{7DC3D27D-97EB-4B0A-83E0-67ACCCAB3932}"/>
              </a:ext>
            </a:extLst>
          </p:cNvPr>
          <p:cNvGrpSpPr>
            <a:grpSpLocks/>
          </p:cNvGrpSpPr>
          <p:nvPr/>
        </p:nvGrpSpPr>
        <p:grpSpPr bwMode="auto">
          <a:xfrm>
            <a:off x="4194175" y="4227513"/>
            <a:ext cx="1938338" cy="373062"/>
            <a:chOff x="1945" y="1589"/>
            <a:chExt cx="1221" cy="235"/>
          </a:xfrm>
        </p:grpSpPr>
        <p:sp>
          <p:nvSpPr>
            <p:cNvPr id="627758" name="Line 46">
              <a:extLst>
                <a:ext uri="{FF2B5EF4-FFF2-40B4-BE49-F238E27FC236}">
                  <a16:creationId xmlns:a16="http://schemas.microsoft.com/office/drawing/2014/main" id="{C3B219EC-E20A-4224-A75A-B54ECC648B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1589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7759" name="Line 47">
              <a:extLst>
                <a:ext uri="{FF2B5EF4-FFF2-40B4-BE49-F238E27FC236}">
                  <a16:creationId xmlns:a16="http://schemas.microsoft.com/office/drawing/2014/main" id="{61658103-E735-40CB-923F-98C0FD2D72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1707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7760" name="Line 48">
              <a:extLst>
                <a:ext uri="{FF2B5EF4-FFF2-40B4-BE49-F238E27FC236}">
                  <a16:creationId xmlns:a16="http://schemas.microsoft.com/office/drawing/2014/main" id="{EA19E5AB-82DF-4863-B5F9-DB836ABEA1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5" y="1824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0510" name="Group 49">
            <a:extLst>
              <a:ext uri="{FF2B5EF4-FFF2-40B4-BE49-F238E27FC236}">
                <a16:creationId xmlns:a16="http://schemas.microsoft.com/office/drawing/2014/main" id="{55C650C1-CF52-430D-A5F0-718AF193FB12}"/>
              </a:ext>
            </a:extLst>
          </p:cNvPr>
          <p:cNvGrpSpPr>
            <a:grpSpLocks/>
          </p:cNvGrpSpPr>
          <p:nvPr/>
        </p:nvGrpSpPr>
        <p:grpSpPr bwMode="auto">
          <a:xfrm>
            <a:off x="4195764" y="4991101"/>
            <a:ext cx="1938337" cy="373063"/>
            <a:chOff x="1945" y="1589"/>
            <a:chExt cx="1221" cy="235"/>
          </a:xfrm>
        </p:grpSpPr>
        <p:sp>
          <p:nvSpPr>
            <p:cNvPr id="627762" name="Line 50">
              <a:extLst>
                <a:ext uri="{FF2B5EF4-FFF2-40B4-BE49-F238E27FC236}">
                  <a16:creationId xmlns:a16="http://schemas.microsoft.com/office/drawing/2014/main" id="{349CC73E-AA75-4CB8-9D73-D5D1CC4D7F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1589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7763" name="Line 51">
              <a:extLst>
                <a:ext uri="{FF2B5EF4-FFF2-40B4-BE49-F238E27FC236}">
                  <a16:creationId xmlns:a16="http://schemas.microsoft.com/office/drawing/2014/main" id="{FE3CCA38-0CB4-43A6-9EAC-37EFC1669D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1707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7764" name="Line 52">
              <a:extLst>
                <a:ext uri="{FF2B5EF4-FFF2-40B4-BE49-F238E27FC236}">
                  <a16:creationId xmlns:a16="http://schemas.microsoft.com/office/drawing/2014/main" id="{67C7247E-005F-4DF3-941A-A23CF781E8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5" y="1824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 57">
            <a:extLst>
              <a:ext uri="{FF2B5EF4-FFF2-40B4-BE49-F238E27FC236}">
                <a16:creationId xmlns:a16="http://schemas.microsoft.com/office/drawing/2014/main" id="{D3757CDB-EF78-4241-9CA8-8B11074C493D}"/>
              </a:ext>
            </a:extLst>
          </p:cNvPr>
          <p:cNvGrpSpPr>
            <a:grpSpLocks/>
          </p:cNvGrpSpPr>
          <p:nvPr/>
        </p:nvGrpSpPr>
        <p:grpSpPr bwMode="auto">
          <a:xfrm>
            <a:off x="6167439" y="5157788"/>
            <a:ext cx="4321175" cy="1655762"/>
            <a:chOff x="2925" y="3158"/>
            <a:chExt cx="2722" cy="1043"/>
          </a:xfrm>
        </p:grpSpPr>
        <p:sp>
          <p:nvSpPr>
            <p:cNvPr id="627766" name="Rectangle 54">
              <a:extLst>
                <a:ext uri="{FF2B5EF4-FFF2-40B4-BE49-F238E27FC236}">
                  <a16:creationId xmlns:a16="http://schemas.microsoft.com/office/drawing/2014/main" id="{E0D8ADE9-58E9-4DE1-A5A3-E0E0224B7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3339"/>
              <a:ext cx="2722" cy="862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b="1">
                  <a:solidFill>
                    <a:srgbClr val="000066"/>
                  </a:solidFill>
                  <a:ea typeface="楷体_GB2312" pitchFamily="49" charset="-122"/>
                </a:rPr>
                <a:t>仅仅是定义了可以指向</a:t>
              </a:r>
              <a:r>
                <a:rPr lang="en-US" altLang="zh-CN" b="1" i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int</a:t>
              </a:r>
              <a:r>
                <a:rPr lang="zh-CN" altLang="en-US" b="1">
                  <a:solidFill>
                    <a:srgbClr val="000066"/>
                  </a:solidFill>
                  <a:ea typeface="楷体_GB2312" pitchFamily="49" charset="-122"/>
                </a:rPr>
                <a:t>型数据</a:t>
              </a:r>
            </a:p>
            <a:p>
              <a:pPr algn="ctr">
                <a:defRPr/>
              </a:pPr>
              <a:r>
                <a:rPr lang="zh-CN" altLang="en-US" b="1">
                  <a:solidFill>
                    <a:srgbClr val="000066"/>
                  </a:solidFill>
                  <a:ea typeface="楷体_GB2312" pitchFamily="49" charset="-122"/>
                </a:rPr>
                <a:t>的指针变量，但并未指向</a:t>
              </a:r>
              <a:r>
                <a:rPr lang="en-US" altLang="zh-CN" b="1" i="1">
                  <a:ea typeface="楷体_GB2312" pitchFamily="49" charset="-122"/>
                </a:rPr>
                <a:t>a</a:t>
              </a:r>
            </a:p>
            <a:p>
              <a:pPr algn="ctr">
                <a:defRPr/>
              </a:pPr>
              <a:r>
                <a:rPr lang="zh-CN" altLang="en-US" b="1" i="1">
                  <a:solidFill>
                    <a:srgbClr val="88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使其指向</a:t>
              </a:r>
              <a:r>
                <a:rPr lang="en-US" altLang="zh-CN" b="1" i="1">
                  <a:solidFill>
                    <a:srgbClr val="88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a</a:t>
              </a:r>
              <a:r>
                <a:rPr lang="zh-CN" altLang="en-US" b="1" i="1">
                  <a:solidFill>
                    <a:srgbClr val="88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需对指针变量初始化</a:t>
              </a:r>
            </a:p>
          </p:txBody>
        </p:sp>
        <p:sp>
          <p:nvSpPr>
            <p:cNvPr id="627767" name="Freeform 55">
              <a:extLst>
                <a:ext uri="{FF2B5EF4-FFF2-40B4-BE49-F238E27FC236}">
                  <a16:creationId xmlns:a16="http://schemas.microsoft.com/office/drawing/2014/main" id="{D6F3B523-2FB1-4933-9CEA-A4B3E71E68D1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971" y="3158"/>
              <a:ext cx="816" cy="181"/>
            </a:xfrm>
            <a:custGeom>
              <a:avLst/>
              <a:gdLst/>
              <a:ahLst/>
              <a:cxnLst>
                <a:cxn ang="0">
                  <a:pos x="381" y="0"/>
                </a:cxn>
                <a:cxn ang="0">
                  <a:pos x="0" y="328"/>
                </a:cxn>
              </a:cxnLst>
              <a:rect l="0" t="0" r="r" b="b"/>
              <a:pathLst>
                <a:path w="381" h="328">
                  <a:moveTo>
                    <a:pt x="381" y="0"/>
                  </a:moveTo>
                  <a:lnTo>
                    <a:pt x="0" y="328"/>
                  </a:lnTo>
                </a:path>
              </a:pathLst>
            </a:custGeom>
            <a:noFill/>
            <a:ln w="38100" cmpd="sng">
              <a:solidFill>
                <a:srgbClr val="8000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27768" name="Rectangle 56">
            <a:extLst>
              <a:ext uri="{FF2B5EF4-FFF2-40B4-BE49-F238E27FC236}">
                <a16:creationId xmlns:a16="http://schemas.microsoft.com/office/drawing/2014/main" id="{B7E300BB-6ABA-4B00-9C23-13930E04E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8889" y="4581525"/>
            <a:ext cx="123348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int</a:t>
            </a: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</a:t>
            </a:r>
            <a:r>
              <a:rPr lang="en-US" altLang="zh-CN" b="1" i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*</a:t>
            </a: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pa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;</a:t>
            </a:r>
          </a:p>
        </p:txBody>
      </p:sp>
      <p:sp>
        <p:nvSpPr>
          <p:cNvPr id="627770" name="Rectangle 58">
            <a:extLst>
              <a:ext uri="{FF2B5EF4-FFF2-40B4-BE49-F238E27FC236}">
                <a16:creationId xmlns:a16="http://schemas.microsoft.com/office/drawing/2014/main" id="{70F58833-2B3B-4965-AA44-BBF91A560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414" y="4916488"/>
            <a:ext cx="13049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pa = &amp;a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;</a:t>
            </a:r>
          </a:p>
        </p:txBody>
      </p:sp>
      <p:sp>
        <p:nvSpPr>
          <p:cNvPr id="627771" name="Rectangle 59">
            <a:extLst>
              <a:ext uri="{FF2B5EF4-FFF2-40B4-BE49-F238E27FC236}">
                <a16:creationId xmlns:a16="http://schemas.microsoft.com/office/drawing/2014/main" id="{52FB4C9E-A965-4A0E-A45D-DD60E571C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3151" y="3979863"/>
            <a:ext cx="17954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int</a:t>
            </a: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</a:t>
            </a:r>
            <a:r>
              <a:rPr lang="en-US" altLang="zh-CN" b="1" i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*</a:t>
            </a: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pa=&amp;a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;</a:t>
            </a:r>
          </a:p>
        </p:txBody>
      </p:sp>
      <p:sp>
        <p:nvSpPr>
          <p:cNvPr id="627772" name="Rectangle 60">
            <a:extLst>
              <a:ext uri="{FF2B5EF4-FFF2-40B4-BE49-F238E27FC236}">
                <a16:creationId xmlns:a16="http://schemas.microsoft.com/office/drawing/2014/main" id="{EF93E677-4187-4EDB-B651-5C0D891C7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5864" y="4581526"/>
            <a:ext cx="1368425" cy="792163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27774" name="Rectangle 62">
            <a:extLst>
              <a:ext uri="{FF2B5EF4-FFF2-40B4-BE49-F238E27FC236}">
                <a16:creationId xmlns:a16="http://schemas.microsoft.com/office/drawing/2014/main" id="{F71351FD-351F-4C20-9F7C-0155E0F2B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4100" y="4005263"/>
            <a:ext cx="1828800" cy="4318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27775" name="Rectangle 63">
            <a:extLst>
              <a:ext uri="{FF2B5EF4-FFF2-40B4-BE49-F238E27FC236}">
                <a16:creationId xmlns:a16="http://schemas.microsoft.com/office/drawing/2014/main" id="{7F7BD58F-344A-41AF-973D-A892D6D2F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1713" y="409575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pa</a:t>
            </a:r>
            <a:endParaRPr lang="zh-CN" altLang="en-US" b="1" i="1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27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27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27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27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27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27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27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27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27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277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277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27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70" grpId="0"/>
      <p:bldP spid="627771" grpId="0"/>
      <p:bldP spid="627772" grpId="0" animBg="1"/>
      <p:bldP spid="62777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>
            <a:extLst>
              <a:ext uri="{FF2B5EF4-FFF2-40B4-BE49-F238E27FC236}">
                <a16:creationId xmlns:a16="http://schemas.microsoft.com/office/drawing/2014/main" id="{CBBFFED8-2D88-424A-931D-DE5D1B7597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a typeface="宋体" pitchFamily="2" charset="-122"/>
              </a:rPr>
              <a:t>指针的赋值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633859" name="Rectangle 3">
            <a:extLst>
              <a:ext uri="{FF2B5EF4-FFF2-40B4-BE49-F238E27FC236}">
                <a16:creationId xmlns:a16="http://schemas.microsoft.com/office/drawing/2014/main" id="{C23A5BCB-33FF-4B44-A452-BDC47A644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1" y="1628775"/>
            <a:ext cx="14065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int</a:t>
            </a: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a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=10;</a:t>
            </a:r>
          </a:p>
        </p:txBody>
      </p:sp>
      <p:sp>
        <p:nvSpPr>
          <p:cNvPr id="633860" name="Rectangle 4">
            <a:extLst>
              <a:ext uri="{FF2B5EF4-FFF2-40B4-BE49-F238E27FC236}">
                <a16:creationId xmlns:a16="http://schemas.microsoft.com/office/drawing/2014/main" id="{4AAEFB68-AFBD-4F97-9DFB-862481F98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0" y="2311401"/>
            <a:ext cx="146843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  <a:r>
              <a:rPr lang="en-US" altLang="zh-CN" sz="2000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x0037b000</a:t>
            </a:r>
            <a:endParaRPr lang="zh-CN" altLang="en-US" sz="2000" b="1">
              <a:solidFill>
                <a:srgbClr val="88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33861" name="Rectangle 5">
            <a:extLst>
              <a:ext uri="{FF2B5EF4-FFF2-40B4-BE49-F238E27FC236}">
                <a16:creationId xmlns:a16="http://schemas.microsoft.com/office/drawing/2014/main" id="{E3AB2086-E961-4AF7-AC42-E23681BFF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8388" y="25034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endParaRPr lang="zh-CN" altLang="en-US" b="1" i="1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33862" name="Rectangle 6">
            <a:extLst>
              <a:ext uri="{FF2B5EF4-FFF2-40B4-BE49-F238E27FC236}">
                <a16:creationId xmlns:a16="http://schemas.microsoft.com/office/drawing/2014/main" id="{BBCCE449-6BA2-4600-9ECC-4D95943B3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5738" y="3109914"/>
            <a:ext cx="1454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x0037b004</a:t>
            </a:r>
            <a:endParaRPr lang="zh-CN" altLang="en-US" sz="200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33863" name="Rectangle 7">
            <a:extLst>
              <a:ext uri="{FF2B5EF4-FFF2-40B4-BE49-F238E27FC236}">
                <a16:creationId xmlns:a16="http://schemas.microsoft.com/office/drawing/2014/main" id="{E70223B8-FA02-4F96-8A98-47F3A4C85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1613" y="3962401"/>
            <a:ext cx="1454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x0037b008</a:t>
            </a:r>
            <a:endParaRPr lang="zh-CN" altLang="en-US" sz="200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33864" name="Rectangle 8">
            <a:extLst>
              <a:ext uri="{FF2B5EF4-FFF2-40B4-BE49-F238E27FC236}">
                <a16:creationId xmlns:a16="http://schemas.microsoft.com/office/drawing/2014/main" id="{634139D6-BD93-4AF4-B82B-6AC9E7E1C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5738" y="4768851"/>
            <a:ext cx="1497012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x0037b00B</a:t>
            </a:r>
            <a:endParaRPr lang="zh-CN" altLang="en-US" sz="200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33865" name="Rectangle 9">
            <a:extLst>
              <a:ext uri="{FF2B5EF4-FFF2-40B4-BE49-F238E27FC236}">
                <a16:creationId xmlns:a16="http://schemas.microsoft.com/office/drawing/2014/main" id="{D54A2BE6-9185-40EC-AF61-18F0C7F56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8364" y="2205038"/>
            <a:ext cx="57308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&amp;a</a:t>
            </a:r>
            <a:endParaRPr lang="zh-CN" altLang="en-US" b="1" i="1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grpSp>
        <p:nvGrpSpPr>
          <p:cNvPr id="21514" name="Group 10">
            <a:extLst>
              <a:ext uri="{FF2B5EF4-FFF2-40B4-BE49-F238E27FC236}">
                <a16:creationId xmlns:a16="http://schemas.microsoft.com/office/drawing/2014/main" id="{4276C315-BC23-475D-8CB3-DCE14C0E662F}"/>
              </a:ext>
            </a:extLst>
          </p:cNvPr>
          <p:cNvGrpSpPr>
            <a:grpSpLocks/>
          </p:cNvGrpSpPr>
          <p:nvPr/>
        </p:nvGrpSpPr>
        <p:grpSpPr bwMode="auto">
          <a:xfrm>
            <a:off x="8112126" y="2730501"/>
            <a:ext cx="504825" cy="1655763"/>
            <a:chOff x="4785" y="1480"/>
            <a:chExt cx="318" cy="1406"/>
          </a:xfrm>
        </p:grpSpPr>
        <p:sp>
          <p:nvSpPr>
            <p:cNvPr id="633867" name="Line 11">
              <a:extLst>
                <a:ext uri="{FF2B5EF4-FFF2-40B4-BE49-F238E27FC236}">
                  <a16:creationId xmlns:a16="http://schemas.microsoft.com/office/drawing/2014/main" id="{D246801A-6857-46AD-A94C-093861DE14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5" y="2886"/>
              <a:ext cx="318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3868" name="Line 12">
              <a:extLst>
                <a:ext uri="{FF2B5EF4-FFF2-40B4-BE49-F238E27FC236}">
                  <a16:creationId xmlns:a16="http://schemas.microsoft.com/office/drawing/2014/main" id="{F100CFA2-8D19-4426-841B-C8C51A1E25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03" y="1480"/>
              <a:ext cx="0" cy="140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3869" name="Line 13">
              <a:extLst>
                <a:ext uri="{FF2B5EF4-FFF2-40B4-BE49-F238E27FC236}">
                  <a16:creationId xmlns:a16="http://schemas.microsoft.com/office/drawing/2014/main" id="{9F57B45E-D73E-4B7C-B0C2-075EDB93FF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85" y="1480"/>
              <a:ext cx="318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33870" name="Freeform 14">
            <a:extLst>
              <a:ext uri="{FF2B5EF4-FFF2-40B4-BE49-F238E27FC236}">
                <a16:creationId xmlns:a16="http://schemas.microsoft.com/office/drawing/2014/main" id="{4CC51CDD-A1A6-4D09-8D03-B1B7F2A0A81D}"/>
              </a:ext>
            </a:extLst>
          </p:cNvPr>
          <p:cNvSpPr>
            <a:spLocks/>
          </p:cNvSpPr>
          <p:nvPr/>
        </p:nvSpPr>
        <p:spPr bwMode="auto">
          <a:xfrm>
            <a:off x="4205288" y="5741988"/>
            <a:ext cx="1922462" cy="565150"/>
          </a:xfrm>
          <a:custGeom>
            <a:avLst/>
            <a:gdLst/>
            <a:ahLst/>
            <a:cxnLst>
              <a:cxn ang="0">
                <a:pos x="0" y="163"/>
              </a:cxn>
              <a:cxn ang="0">
                <a:pos x="500" y="41"/>
              </a:cxn>
              <a:cxn ang="0">
                <a:pos x="1089" y="408"/>
              </a:cxn>
              <a:cxn ang="0">
                <a:pos x="1211" y="330"/>
              </a:cxn>
            </a:cxnLst>
            <a:rect l="0" t="0" r="r" b="b"/>
            <a:pathLst>
              <a:path w="1211" h="456">
                <a:moveTo>
                  <a:pt x="0" y="163"/>
                </a:moveTo>
                <a:cubicBezTo>
                  <a:pt x="159" y="81"/>
                  <a:pt x="318" y="0"/>
                  <a:pt x="500" y="41"/>
                </a:cubicBezTo>
                <a:cubicBezTo>
                  <a:pt x="682" y="82"/>
                  <a:pt x="970" y="360"/>
                  <a:pt x="1089" y="408"/>
                </a:cubicBezTo>
                <a:cubicBezTo>
                  <a:pt x="1208" y="456"/>
                  <a:pt x="1191" y="345"/>
                  <a:pt x="1211" y="33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516" name="Group 15">
            <a:extLst>
              <a:ext uri="{FF2B5EF4-FFF2-40B4-BE49-F238E27FC236}">
                <a16:creationId xmlns:a16="http://schemas.microsoft.com/office/drawing/2014/main" id="{E4E622B5-E92A-4054-A50E-288C9951D119}"/>
              </a:ext>
            </a:extLst>
          </p:cNvPr>
          <p:cNvGrpSpPr>
            <a:grpSpLocks/>
          </p:cNvGrpSpPr>
          <p:nvPr/>
        </p:nvGrpSpPr>
        <p:grpSpPr bwMode="auto">
          <a:xfrm>
            <a:off x="4192588" y="2011363"/>
            <a:ext cx="1935162" cy="4578350"/>
            <a:chOff x="1944" y="1218"/>
            <a:chExt cx="1219" cy="2884"/>
          </a:xfrm>
        </p:grpSpPr>
        <p:sp>
          <p:nvSpPr>
            <p:cNvPr id="633872" name="Freeform 16">
              <a:extLst>
                <a:ext uri="{FF2B5EF4-FFF2-40B4-BE49-F238E27FC236}">
                  <a16:creationId xmlns:a16="http://schemas.microsoft.com/office/drawing/2014/main" id="{DEE955C7-9288-4B91-BAAD-DA628170A5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4" y="3430"/>
              <a:ext cx="1215" cy="67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12" y="0"/>
                </a:cxn>
                <a:cxn ang="0">
                  <a:pos x="1212" y="624"/>
                </a:cxn>
                <a:cxn ang="0">
                  <a:pos x="1140" y="672"/>
                </a:cxn>
                <a:cxn ang="0">
                  <a:pos x="720" y="468"/>
                </a:cxn>
                <a:cxn ang="0">
                  <a:pos x="540" y="384"/>
                </a:cxn>
                <a:cxn ang="0">
                  <a:pos x="360" y="372"/>
                </a:cxn>
                <a:cxn ang="0">
                  <a:pos x="216" y="408"/>
                </a:cxn>
                <a:cxn ang="0">
                  <a:pos x="0" y="468"/>
                </a:cxn>
                <a:cxn ang="0">
                  <a:pos x="12" y="0"/>
                </a:cxn>
              </a:cxnLst>
              <a:rect l="0" t="0" r="r" b="b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564" name="Rectangle 17">
              <a:extLst>
                <a:ext uri="{FF2B5EF4-FFF2-40B4-BE49-F238E27FC236}">
                  <a16:creationId xmlns:a16="http://schemas.microsoft.com/office/drawing/2014/main" id="{3F707A20-1D29-4D49-9F79-5C2267656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1218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kumimoji="1" lang="zh-CN" altLang="en-US" sz="2000">
                <a:ea typeface="宋体" panose="02010600030101010101" pitchFamily="2" charset="-122"/>
              </a:endParaRPr>
            </a:p>
          </p:txBody>
        </p:sp>
      </p:grpSp>
      <p:sp>
        <p:nvSpPr>
          <p:cNvPr id="633874" name="Line 18">
            <a:extLst>
              <a:ext uri="{FF2B5EF4-FFF2-40B4-BE49-F238E27FC236}">
                <a16:creationId xmlns:a16="http://schemas.microsoft.com/office/drawing/2014/main" id="{7E911BA6-5494-4EA3-9D9A-1251E63F646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4338" y="2376488"/>
            <a:ext cx="19224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3875" name="Line 19">
            <a:extLst>
              <a:ext uri="{FF2B5EF4-FFF2-40B4-BE49-F238E27FC236}">
                <a16:creationId xmlns:a16="http://schemas.microsoft.com/office/drawing/2014/main" id="{06974865-466A-4246-B5C3-A391118A013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4338" y="3152775"/>
            <a:ext cx="19224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3876" name="Line 20">
            <a:extLst>
              <a:ext uri="{FF2B5EF4-FFF2-40B4-BE49-F238E27FC236}">
                <a16:creationId xmlns:a16="http://schemas.microsoft.com/office/drawing/2014/main" id="{B182CAE1-30CC-41F8-91D5-DEE5BE697A4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5288" y="3967163"/>
            <a:ext cx="19224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3877" name="Line 21">
            <a:extLst>
              <a:ext uri="{FF2B5EF4-FFF2-40B4-BE49-F238E27FC236}">
                <a16:creationId xmlns:a16="http://schemas.microsoft.com/office/drawing/2014/main" id="{E5765E0D-890F-449E-8FC5-4AABF2A510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4338" y="4827588"/>
            <a:ext cx="19224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3878" name="Line 22">
            <a:extLst>
              <a:ext uri="{FF2B5EF4-FFF2-40B4-BE49-F238E27FC236}">
                <a16:creationId xmlns:a16="http://schemas.microsoft.com/office/drawing/2014/main" id="{268B2A50-4231-44C8-9180-927CBAE4D84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5288" y="5207000"/>
            <a:ext cx="0" cy="723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3879" name="Line 23">
            <a:extLst>
              <a:ext uri="{FF2B5EF4-FFF2-40B4-BE49-F238E27FC236}">
                <a16:creationId xmlns:a16="http://schemas.microsoft.com/office/drawing/2014/main" id="{016369DC-5F56-4CC2-8FA2-F1476067F60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7750" y="5207000"/>
            <a:ext cx="0" cy="952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523" name="Text Box 24">
            <a:extLst>
              <a:ext uri="{FF2B5EF4-FFF2-40B4-BE49-F238E27FC236}">
                <a16:creationId xmlns:a16="http://schemas.microsoft.com/office/drawing/2014/main" id="{8144FDF3-18B6-4ECF-8F93-959F6B081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3005" y="1770939"/>
            <a:ext cx="492443" cy="541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1" lang="en-US" altLang="zh-CN" sz="2000">
                <a:ea typeface="宋体" panose="02010600030101010101" pitchFamily="2" charset="-122"/>
              </a:rPr>
              <a:t>…...</a:t>
            </a:r>
          </a:p>
        </p:txBody>
      </p:sp>
      <p:sp>
        <p:nvSpPr>
          <p:cNvPr id="21524" name="Text Box 25">
            <a:extLst>
              <a:ext uri="{FF2B5EF4-FFF2-40B4-BE49-F238E27FC236}">
                <a16:creationId xmlns:a16="http://schemas.microsoft.com/office/drawing/2014/main" id="{79EBDCA6-105F-40B0-A364-3BEA53E38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1418" y="5272964"/>
            <a:ext cx="492443" cy="541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1" lang="en-US" altLang="zh-CN" sz="2000">
                <a:ea typeface="宋体" panose="02010600030101010101" pitchFamily="2" charset="-122"/>
              </a:rPr>
              <a:t>…...</a:t>
            </a:r>
          </a:p>
        </p:txBody>
      </p:sp>
      <p:sp>
        <p:nvSpPr>
          <p:cNvPr id="633882" name="Line 26">
            <a:extLst>
              <a:ext uri="{FF2B5EF4-FFF2-40B4-BE49-F238E27FC236}">
                <a16:creationId xmlns:a16="http://schemas.microsoft.com/office/drawing/2014/main" id="{D07C4202-8718-4E3D-9AAB-556C5EF6D7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84938" y="2763838"/>
            <a:ext cx="361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lg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526" name="Text Box 27">
            <a:extLst>
              <a:ext uri="{FF2B5EF4-FFF2-40B4-BE49-F238E27FC236}">
                <a16:creationId xmlns:a16="http://schemas.microsoft.com/office/drawing/2014/main" id="{488A071E-B4CB-4689-8CB2-582E024A2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5763" y="2492375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lg"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整型变量</a:t>
            </a:r>
            <a:endParaRPr kumimoji="1" lang="en-US" altLang="zh-CN" b="1" i="1">
              <a:solidFill>
                <a:srgbClr val="000066"/>
              </a:solidFill>
              <a:ea typeface="楷体_GB2312" pitchFamily="49" charset="-122"/>
            </a:endParaRPr>
          </a:p>
        </p:txBody>
      </p:sp>
      <p:sp>
        <p:nvSpPr>
          <p:cNvPr id="21527" name="Text Box 28">
            <a:extLst>
              <a:ext uri="{FF2B5EF4-FFF2-40B4-BE49-F238E27FC236}">
                <a16:creationId xmlns:a16="http://schemas.microsoft.com/office/drawing/2014/main" id="{B3E32222-C9FD-4568-808D-016DA5638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75" y="25574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1" lang="en-US" altLang="zh-CN" b="1">
                <a:solidFill>
                  <a:srgbClr val="000066"/>
                </a:solidFill>
                <a:ea typeface="宋体" panose="02010600030101010101" pitchFamily="2" charset="-122"/>
              </a:rPr>
              <a:t>10</a:t>
            </a:r>
          </a:p>
        </p:txBody>
      </p:sp>
      <p:grpSp>
        <p:nvGrpSpPr>
          <p:cNvPr id="21528" name="Group 29">
            <a:extLst>
              <a:ext uri="{FF2B5EF4-FFF2-40B4-BE49-F238E27FC236}">
                <a16:creationId xmlns:a16="http://schemas.microsoft.com/office/drawing/2014/main" id="{AEB6C269-EA5E-441E-A29C-0C045F5C7CD2}"/>
              </a:ext>
            </a:extLst>
          </p:cNvPr>
          <p:cNvGrpSpPr>
            <a:grpSpLocks/>
          </p:cNvGrpSpPr>
          <p:nvPr/>
        </p:nvGrpSpPr>
        <p:grpSpPr bwMode="auto">
          <a:xfrm>
            <a:off x="6456363" y="4087813"/>
            <a:ext cx="1727200" cy="457200"/>
            <a:chOff x="3149" y="2575"/>
            <a:chExt cx="1088" cy="288"/>
          </a:xfrm>
        </p:grpSpPr>
        <p:sp>
          <p:nvSpPr>
            <p:cNvPr id="633886" name="Line 30">
              <a:extLst>
                <a:ext uri="{FF2B5EF4-FFF2-40B4-BE49-F238E27FC236}">
                  <a16:creationId xmlns:a16="http://schemas.microsoft.com/office/drawing/2014/main" id="{800A99AF-EC37-478E-8593-D10FFD1514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49" y="2737"/>
              <a:ext cx="2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562" name="Text Box 31">
              <a:extLst>
                <a:ext uri="{FF2B5EF4-FFF2-40B4-BE49-F238E27FC236}">
                  <a16:creationId xmlns:a16="http://schemas.microsoft.com/office/drawing/2014/main" id="{E9F8B93E-06E3-47AB-B980-F4B707D51B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9" y="2575"/>
              <a:ext cx="8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kumimoji="1" lang="zh-CN" altLang="en-US" b="1">
                  <a:solidFill>
                    <a:srgbClr val="880000"/>
                  </a:solidFill>
                  <a:ea typeface="楷体_GB2312" pitchFamily="49" charset="-122"/>
                </a:rPr>
                <a:t>指针变量</a:t>
              </a:r>
              <a:endParaRPr kumimoji="1" lang="en-US" altLang="zh-CN" b="1">
                <a:solidFill>
                  <a:srgbClr val="880000"/>
                </a:solidFill>
                <a:ea typeface="楷体_GB2312" pitchFamily="49" charset="-122"/>
              </a:endParaRPr>
            </a:p>
          </p:txBody>
        </p:sp>
      </p:grpSp>
      <p:sp>
        <p:nvSpPr>
          <p:cNvPr id="633888" name="Oval 32">
            <a:extLst>
              <a:ext uri="{FF2B5EF4-FFF2-40B4-BE49-F238E27FC236}">
                <a16:creationId xmlns:a16="http://schemas.microsoft.com/office/drawing/2014/main" id="{BE060607-2733-4E03-8A76-2417F2790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0" y="2190750"/>
            <a:ext cx="1441450" cy="6477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 type="none" w="lg" len="lg"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33889" name="Text Box 33">
            <a:extLst>
              <a:ext uri="{FF2B5EF4-FFF2-40B4-BE49-F238E27FC236}">
                <a16:creationId xmlns:a16="http://schemas.microsoft.com/office/drawing/2014/main" id="{982400FE-5011-4F1A-A059-6EAAFB8A2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0075" y="4183064"/>
            <a:ext cx="1468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zh-CN" altLang="en-US" sz="2000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  <a:r>
              <a:rPr lang="en-US" altLang="zh-CN" sz="2000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x0037b000</a:t>
            </a:r>
          </a:p>
        </p:txBody>
      </p:sp>
      <p:grpSp>
        <p:nvGrpSpPr>
          <p:cNvPr id="21531" name="Group 34">
            <a:extLst>
              <a:ext uri="{FF2B5EF4-FFF2-40B4-BE49-F238E27FC236}">
                <a16:creationId xmlns:a16="http://schemas.microsoft.com/office/drawing/2014/main" id="{D5BF6EEF-6D6F-45D3-994B-93CD9DCF51DD}"/>
              </a:ext>
            </a:extLst>
          </p:cNvPr>
          <p:cNvGrpSpPr>
            <a:grpSpLocks/>
          </p:cNvGrpSpPr>
          <p:nvPr/>
        </p:nvGrpSpPr>
        <p:grpSpPr bwMode="auto">
          <a:xfrm>
            <a:off x="4194175" y="2600326"/>
            <a:ext cx="1938338" cy="373063"/>
            <a:chOff x="1945" y="1589"/>
            <a:chExt cx="1221" cy="235"/>
          </a:xfrm>
        </p:grpSpPr>
        <p:sp>
          <p:nvSpPr>
            <p:cNvPr id="633891" name="Line 35">
              <a:extLst>
                <a:ext uri="{FF2B5EF4-FFF2-40B4-BE49-F238E27FC236}">
                  <a16:creationId xmlns:a16="http://schemas.microsoft.com/office/drawing/2014/main" id="{A63A5E51-F7D7-4E86-8D13-C09DC7EE42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1589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3892" name="Line 36">
              <a:extLst>
                <a:ext uri="{FF2B5EF4-FFF2-40B4-BE49-F238E27FC236}">
                  <a16:creationId xmlns:a16="http://schemas.microsoft.com/office/drawing/2014/main" id="{9044DFC2-DF25-4DBD-9CB6-666EFFDD1C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1707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3893" name="Line 37">
              <a:extLst>
                <a:ext uri="{FF2B5EF4-FFF2-40B4-BE49-F238E27FC236}">
                  <a16:creationId xmlns:a16="http://schemas.microsoft.com/office/drawing/2014/main" id="{FC7B6200-8780-4189-AB6A-AE756FEE65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5" y="1824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1532" name="Group 38">
            <a:extLst>
              <a:ext uri="{FF2B5EF4-FFF2-40B4-BE49-F238E27FC236}">
                <a16:creationId xmlns:a16="http://schemas.microsoft.com/office/drawing/2014/main" id="{05AB8994-9774-4EF2-83ED-7DBD0C612A55}"/>
              </a:ext>
            </a:extLst>
          </p:cNvPr>
          <p:cNvGrpSpPr>
            <a:grpSpLocks/>
          </p:cNvGrpSpPr>
          <p:nvPr/>
        </p:nvGrpSpPr>
        <p:grpSpPr bwMode="auto">
          <a:xfrm>
            <a:off x="4208464" y="3390901"/>
            <a:ext cx="1938337" cy="373063"/>
            <a:chOff x="1945" y="1589"/>
            <a:chExt cx="1221" cy="235"/>
          </a:xfrm>
        </p:grpSpPr>
        <p:sp>
          <p:nvSpPr>
            <p:cNvPr id="633895" name="Line 39">
              <a:extLst>
                <a:ext uri="{FF2B5EF4-FFF2-40B4-BE49-F238E27FC236}">
                  <a16:creationId xmlns:a16="http://schemas.microsoft.com/office/drawing/2014/main" id="{02863D1C-6019-40B1-B425-EF6E51E9FC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1589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3896" name="Line 40">
              <a:extLst>
                <a:ext uri="{FF2B5EF4-FFF2-40B4-BE49-F238E27FC236}">
                  <a16:creationId xmlns:a16="http://schemas.microsoft.com/office/drawing/2014/main" id="{3FDC443C-89A1-4AB9-948A-06118FE0EB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1707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3897" name="Line 41">
              <a:extLst>
                <a:ext uri="{FF2B5EF4-FFF2-40B4-BE49-F238E27FC236}">
                  <a16:creationId xmlns:a16="http://schemas.microsoft.com/office/drawing/2014/main" id="{2D8777A8-84CB-464D-BA5C-8186069732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5" y="1824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1533" name="Group 42">
            <a:extLst>
              <a:ext uri="{FF2B5EF4-FFF2-40B4-BE49-F238E27FC236}">
                <a16:creationId xmlns:a16="http://schemas.microsoft.com/office/drawing/2014/main" id="{E13A4325-56F2-4A11-9405-8EF87BE354D5}"/>
              </a:ext>
            </a:extLst>
          </p:cNvPr>
          <p:cNvGrpSpPr>
            <a:grpSpLocks/>
          </p:cNvGrpSpPr>
          <p:nvPr/>
        </p:nvGrpSpPr>
        <p:grpSpPr bwMode="auto">
          <a:xfrm>
            <a:off x="4194175" y="4227513"/>
            <a:ext cx="1938338" cy="373062"/>
            <a:chOff x="1945" y="1589"/>
            <a:chExt cx="1221" cy="235"/>
          </a:xfrm>
        </p:grpSpPr>
        <p:sp>
          <p:nvSpPr>
            <p:cNvPr id="633899" name="Line 43">
              <a:extLst>
                <a:ext uri="{FF2B5EF4-FFF2-40B4-BE49-F238E27FC236}">
                  <a16:creationId xmlns:a16="http://schemas.microsoft.com/office/drawing/2014/main" id="{29FBB40A-8CD1-4BCD-BA1A-7AC54735BE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1589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3900" name="Line 44">
              <a:extLst>
                <a:ext uri="{FF2B5EF4-FFF2-40B4-BE49-F238E27FC236}">
                  <a16:creationId xmlns:a16="http://schemas.microsoft.com/office/drawing/2014/main" id="{AA4ED5C3-2A35-4C1C-96C5-6ACD7D40EE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1707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3901" name="Line 45">
              <a:extLst>
                <a:ext uri="{FF2B5EF4-FFF2-40B4-BE49-F238E27FC236}">
                  <a16:creationId xmlns:a16="http://schemas.microsoft.com/office/drawing/2014/main" id="{14ED7CF1-7FF5-41FA-8265-C341FB0E7C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5" y="1824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1534" name="Group 46">
            <a:extLst>
              <a:ext uri="{FF2B5EF4-FFF2-40B4-BE49-F238E27FC236}">
                <a16:creationId xmlns:a16="http://schemas.microsoft.com/office/drawing/2014/main" id="{919B5092-ECF7-44A0-B495-04503A3CFC4B}"/>
              </a:ext>
            </a:extLst>
          </p:cNvPr>
          <p:cNvGrpSpPr>
            <a:grpSpLocks/>
          </p:cNvGrpSpPr>
          <p:nvPr/>
        </p:nvGrpSpPr>
        <p:grpSpPr bwMode="auto">
          <a:xfrm>
            <a:off x="4195764" y="4991101"/>
            <a:ext cx="1938337" cy="373063"/>
            <a:chOff x="1945" y="1589"/>
            <a:chExt cx="1221" cy="235"/>
          </a:xfrm>
        </p:grpSpPr>
        <p:sp>
          <p:nvSpPr>
            <p:cNvPr id="633903" name="Line 47">
              <a:extLst>
                <a:ext uri="{FF2B5EF4-FFF2-40B4-BE49-F238E27FC236}">
                  <a16:creationId xmlns:a16="http://schemas.microsoft.com/office/drawing/2014/main" id="{ADDC2F99-0C0D-456C-939F-44664E3485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1589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3904" name="Line 48">
              <a:extLst>
                <a:ext uri="{FF2B5EF4-FFF2-40B4-BE49-F238E27FC236}">
                  <a16:creationId xmlns:a16="http://schemas.microsoft.com/office/drawing/2014/main" id="{15D0CCA1-1C5C-4434-A227-7692A39303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1707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3905" name="Line 49">
              <a:extLst>
                <a:ext uri="{FF2B5EF4-FFF2-40B4-BE49-F238E27FC236}">
                  <a16:creationId xmlns:a16="http://schemas.microsoft.com/office/drawing/2014/main" id="{F7150AF9-9DBB-4AC8-BB70-0B8D425E4F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5" y="1824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33909" name="Rectangle 53">
            <a:extLst>
              <a:ext uri="{FF2B5EF4-FFF2-40B4-BE49-F238E27FC236}">
                <a16:creationId xmlns:a16="http://schemas.microsoft.com/office/drawing/2014/main" id="{8B950955-48B7-409E-A0E4-F2695F51C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8889" y="4581525"/>
            <a:ext cx="123348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int</a:t>
            </a: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</a:t>
            </a:r>
            <a:r>
              <a:rPr lang="en-US" altLang="zh-CN" b="1" i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*</a:t>
            </a: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pa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;</a:t>
            </a:r>
          </a:p>
        </p:txBody>
      </p:sp>
      <p:sp>
        <p:nvSpPr>
          <p:cNvPr id="633910" name="Rectangle 54">
            <a:extLst>
              <a:ext uri="{FF2B5EF4-FFF2-40B4-BE49-F238E27FC236}">
                <a16:creationId xmlns:a16="http://schemas.microsoft.com/office/drawing/2014/main" id="{95A2AB1F-2670-41F9-AC0A-29A15BF62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414" y="4916488"/>
            <a:ext cx="13049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pa = &amp;a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;</a:t>
            </a:r>
          </a:p>
        </p:txBody>
      </p:sp>
      <p:sp>
        <p:nvSpPr>
          <p:cNvPr id="633911" name="Rectangle 55">
            <a:extLst>
              <a:ext uri="{FF2B5EF4-FFF2-40B4-BE49-F238E27FC236}">
                <a16:creationId xmlns:a16="http://schemas.microsoft.com/office/drawing/2014/main" id="{7F0A3713-4BCE-477C-9737-04BF2E9C3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3151" y="3979863"/>
            <a:ext cx="17954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int</a:t>
            </a: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</a:t>
            </a:r>
            <a:r>
              <a:rPr lang="en-US" altLang="zh-CN" b="1" i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*</a:t>
            </a: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pa=&amp;a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;</a:t>
            </a:r>
          </a:p>
        </p:txBody>
      </p:sp>
      <p:sp>
        <p:nvSpPr>
          <p:cNvPr id="633912" name="Rectangle 56">
            <a:extLst>
              <a:ext uri="{FF2B5EF4-FFF2-40B4-BE49-F238E27FC236}">
                <a16:creationId xmlns:a16="http://schemas.microsoft.com/office/drawing/2014/main" id="{1AD6DBDD-3CB6-499B-87AC-35613B7A5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1588" y="4624388"/>
            <a:ext cx="792162" cy="360362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33913" name="Rectangle 57">
            <a:extLst>
              <a:ext uri="{FF2B5EF4-FFF2-40B4-BE49-F238E27FC236}">
                <a16:creationId xmlns:a16="http://schemas.microsoft.com/office/drawing/2014/main" id="{FBDA4F7F-A50A-4621-995B-94E34024E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4100" y="4005263"/>
            <a:ext cx="1828800" cy="4318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33914" name="Rectangle 58">
            <a:extLst>
              <a:ext uri="{FF2B5EF4-FFF2-40B4-BE49-F238E27FC236}">
                <a16:creationId xmlns:a16="http://schemas.microsoft.com/office/drawing/2014/main" id="{CF2C2228-B475-4879-8CE1-211ACC4DE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1713" y="409575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pa</a:t>
            </a:r>
            <a:endParaRPr lang="zh-CN" altLang="en-US" b="1" i="1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grpSp>
        <p:nvGrpSpPr>
          <p:cNvPr id="9" name="Group 59">
            <a:extLst>
              <a:ext uri="{FF2B5EF4-FFF2-40B4-BE49-F238E27FC236}">
                <a16:creationId xmlns:a16="http://schemas.microsoft.com/office/drawing/2014/main" id="{24BEAB9D-8807-42D0-A1BF-BD732C2751E2}"/>
              </a:ext>
            </a:extLst>
          </p:cNvPr>
          <p:cNvGrpSpPr>
            <a:grpSpLocks/>
          </p:cNvGrpSpPr>
          <p:nvPr/>
        </p:nvGrpSpPr>
        <p:grpSpPr bwMode="auto">
          <a:xfrm>
            <a:off x="5519738" y="5013326"/>
            <a:ext cx="5040312" cy="1368425"/>
            <a:chOff x="2925" y="2931"/>
            <a:chExt cx="2722" cy="1225"/>
          </a:xfrm>
        </p:grpSpPr>
        <p:sp>
          <p:nvSpPr>
            <p:cNvPr id="633916" name="Rectangle 60">
              <a:extLst>
                <a:ext uri="{FF2B5EF4-FFF2-40B4-BE49-F238E27FC236}">
                  <a16:creationId xmlns:a16="http://schemas.microsoft.com/office/drawing/2014/main" id="{18EED3F8-29B2-4863-ACF3-6614463DF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3453"/>
              <a:ext cx="2722" cy="703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solidFill>
                    <a:srgbClr val="00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Pointers have names, types and values</a:t>
              </a:r>
              <a:endParaRPr lang="zh-CN" altLang="en-US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633917" name="Freeform 61">
              <a:extLst>
                <a:ext uri="{FF2B5EF4-FFF2-40B4-BE49-F238E27FC236}">
                  <a16:creationId xmlns:a16="http://schemas.microsoft.com/office/drawing/2014/main" id="{5D3A4748-B832-4244-B8D3-CC3A9EB2B2EC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925" y="2931"/>
              <a:ext cx="771" cy="544"/>
            </a:xfrm>
            <a:custGeom>
              <a:avLst/>
              <a:gdLst/>
              <a:ahLst/>
              <a:cxnLst>
                <a:cxn ang="0">
                  <a:pos x="381" y="0"/>
                </a:cxn>
                <a:cxn ang="0">
                  <a:pos x="0" y="328"/>
                </a:cxn>
              </a:cxnLst>
              <a:rect l="0" t="0" r="r" b="b"/>
              <a:pathLst>
                <a:path w="381" h="328">
                  <a:moveTo>
                    <a:pt x="381" y="0"/>
                  </a:moveTo>
                  <a:lnTo>
                    <a:pt x="0" y="328"/>
                  </a:lnTo>
                </a:path>
              </a:pathLst>
            </a:custGeom>
            <a:noFill/>
            <a:ln w="38100" cmpd="sng">
              <a:solidFill>
                <a:srgbClr val="8000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33918" name="Rectangle 62">
            <a:extLst>
              <a:ext uri="{FF2B5EF4-FFF2-40B4-BE49-F238E27FC236}">
                <a16:creationId xmlns:a16="http://schemas.microsoft.com/office/drawing/2014/main" id="{EF1D1FEC-E82F-43AA-A4AC-1F0C48037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3738" y="4638676"/>
            <a:ext cx="373062" cy="360363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33919" name="Rectangle 63">
            <a:extLst>
              <a:ext uri="{FF2B5EF4-FFF2-40B4-BE49-F238E27FC236}">
                <a16:creationId xmlns:a16="http://schemas.microsoft.com/office/drawing/2014/main" id="{B23BEF62-F631-422E-B838-018200984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3738" y="4954588"/>
            <a:ext cx="431800" cy="360362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33920" name="Rectangle 64">
            <a:extLst>
              <a:ext uri="{FF2B5EF4-FFF2-40B4-BE49-F238E27FC236}">
                <a16:creationId xmlns:a16="http://schemas.microsoft.com/office/drawing/2014/main" id="{04EF625C-D3D3-4528-B566-11B31BFF8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1" y="5862638"/>
            <a:ext cx="792163" cy="360362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33921" name="Rectangle 65">
            <a:extLst>
              <a:ext uri="{FF2B5EF4-FFF2-40B4-BE49-F238E27FC236}">
                <a16:creationId xmlns:a16="http://schemas.microsoft.com/office/drawing/2014/main" id="{B8206F98-8561-47A3-901A-6A97C78A3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5862638"/>
            <a:ext cx="792163" cy="360362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33922" name="Rectangle 66">
            <a:extLst>
              <a:ext uri="{FF2B5EF4-FFF2-40B4-BE49-F238E27FC236}">
                <a16:creationId xmlns:a16="http://schemas.microsoft.com/office/drawing/2014/main" id="{5C024263-DF57-4F7F-9000-F77943BD3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2163" y="5862638"/>
            <a:ext cx="792162" cy="360362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339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339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3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339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339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33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339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339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3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339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339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33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339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339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33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33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33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33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912" grpId="0" animBg="1"/>
      <p:bldP spid="633912" grpId="1" animBg="1"/>
      <p:bldP spid="633918" grpId="0" animBg="1"/>
      <p:bldP spid="633918" grpId="1" animBg="1"/>
      <p:bldP spid="633919" grpId="0" animBg="1"/>
      <p:bldP spid="633919" grpId="1" animBg="1"/>
      <p:bldP spid="633920" grpId="0" animBg="1"/>
      <p:bldP spid="633920" grpId="1" animBg="1"/>
      <p:bldP spid="633921" grpId="0" animBg="1"/>
      <p:bldP spid="633921" grpId="1" animBg="1"/>
      <p:bldP spid="633922" grpId="0" animBg="1"/>
      <p:bldP spid="63392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>
            <a:extLst>
              <a:ext uri="{FF2B5EF4-FFF2-40B4-BE49-F238E27FC236}">
                <a16:creationId xmlns:a16="http://schemas.microsoft.com/office/drawing/2014/main" id="{264BCC6D-1978-4929-AC1D-27438F6EB9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a typeface="宋体" pitchFamily="2" charset="-122"/>
              </a:rPr>
              <a:t>指针的赋值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628739" name="Rectangle 3">
            <a:extLst>
              <a:ext uri="{FF2B5EF4-FFF2-40B4-BE49-F238E27FC236}">
                <a16:creationId xmlns:a16="http://schemas.microsoft.com/office/drawing/2014/main" id="{35EE0854-4A73-4B0B-AC31-5C2538AF4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1" y="1628775"/>
            <a:ext cx="14065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int</a:t>
            </a: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a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=10;</a:t>
            </a:r>
          </a:p>
        </p:txBody>
      </p:sp>
      <p:sp>
        <p:nvSpPr>
          <p:cNvPr id="628740" name="Rectangle 4">
            <a:extLst>
              <a:ext uri="{FF2B5EF4-FFF2-40B4-BE49-F238E27FC236}">
                <a16:creationId xmlns:a16="http://schemas.microsoft.com/office/drawing/2014/main" id="{96AEC54B-46CF-4D8D-9540-73243DBCF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0" y="2311401"/>
            <a:ext cx="146843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  <a:r>
              <a:rPr lang="en-US" altLang="zh-CN" sz="2000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x0037b000</a:t>
            </a:r>
            <a:endParaRPr lang="zh-CN" altLang="en-US" sz="2000" b="1">
              <a:solidFill>
                <a:srgbClr val="88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28741" name="Rectangle 5">
            <a:extLst>
              <a:ext uri="{FF2B5EF4-FFF2-40B4-BE49-F238E27FC236}">
                <a16:creationId xmlns:a16="http://schemas.microsoft.com/office/drawing/2014/main" id="{CD417B81-FB4B-479D-A053-90BDCF931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8388" y="25034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endParaRPr lang="zh-CN" altLang="en-US" b="1" i="1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28742" name="Rectangle 6">
            <a:extLst>
              <a:ext uri="{FF2B5EF4-FFF2-40B4-BE49-F238E27FC236}">
                <a16:creationId xmlns:a16="http://schemas.microsoft.com/office/drawing/2014/main" id="{9585C541-0A85-4445-9663-E6AB3F83A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5738" y="3109914"/>
            <a:ext cx="1454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x0037b004</a:t>
            </a:r>
            <a:endParaRPr lang="zh-CN" altLang="en-US" sz="200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28743" name="Rectangle 7">
            <a:extLst>
              <a:ext uri="{FF2B5EF4-FFF2-40B4-BE49-F238E27FC236}">
                <a16:creationId xmlns:a16="http://schemas.microsoft.com/office/drawing/2014/main" id="{36334CFA-ADE5-436E-89C2-21C9A39AC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1613" y="3962401"/>
            <a:ext cx="1454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x0037b008</a:t>
            </a:r>
            <a:endParaRPr lang="zh-CN" altLang="en-US" sz="200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28744" name="Rectangle 8">
            <a:extLst>
              <a:ext uri="{FF2B5EF4-FFF2-40B4-BE49-F238E27FC236}">
                <a16:creationId xmlns:a16="http://schemas.microsoft.com/office/drawing/2014/main" id="{0F8EB2AE-4F7E-4C3B-9621-E2FF36B8F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5738" y="4768851"/>
            <a:ext cx="1497012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x0037b00B</a:t>
            </a:r>
            <a:endParaRPr lang="zh-CN" altLang="en-US" sz="200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28745" name="Rectangle 9">
            <a:extLst>
              <a:ext uri="{FF2B5EF4-FFF2-40B4-BE49-F238E27FC236}">
                <a16:creationId xmlns:a16="http://schemas.microsoft.com/office/drawing/2014/main" id="{25130724-139D-4D19-949C-6BFAC23AE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8364" y="2205038"/>
            <a:ext cx="57308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&amp;a</a:t>
            </a:r>
            <a:endParaRPr lang="zh-CN" altLang="en-US" b="1" i="1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grpSp>
        <p:nvGrpSpPr>
          <p:cNvPr id="22538" name="Group 10">
            <a:extLst>
              <a:ext uri="{FF2B5EF4-FFF2-40B4-BE49-F238E27FC236}">
                <a16:creationId xmlns:a16="http://schemas.microsoft.com/office/drawing/2014/main" id="{B4259958-4779-4070-A99A-BBD9350A65B8}"/>
              </a:ext>
            </a:extLst>
          </p:cNvPr>
          <p:cNvGrpSpPr>
            <a:grpSpLocks/>
          </p:cNvGrpSpPr>
          <p:nvPr/>
        </p:nvGrpSpPr>
        <p:grpSpPr bwMode="auto">
          <a:xfrm>
            <a:off x="8112126" y="2730501"/>
            <a:ext cx="504825" cy="1655763"/>
            <a:chOff x="4785" y="1480"/>
            <a:chExt cx="318" cy="1406"/>
          </a:xfrm>
        </p:grpSpPr>
        <p:sp>
          <p:nvSpPr>
            <p:cNvPr id="628747" name="Line 11">
              <a:extLst>
                <a:ext uri="{FF2B5EF4-FFF2-40B4-BE49-F238E27FC236}">
                  <a16:creationId xmlns:a16="http://schemas.microsoft.com/office/drawing/2014/main" id="{EA4001B9-16DA-4DE7-98D3-14623CA719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5" y="2886"/>
              <a:ext cx="318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8748" name="Line 12">
              <a:extLst>
                <a:ext uri="{FF2B5EF4-FFF2-40B4-BE49-F238E27FC236}">
                  <a16:creationId xmlns:a16="http://schemas.microsoft.com/office/drawing/2014/main" id="{CFF88A09-A78A-4CCF-8DD8-926C38F063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03" y="1480"/>
              <a:ext cx="0" cy="140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8749" name="Line 13">
              <a:extLst>
                <a:ext uri="{FF2B5EF4-FFF2-40B4-BE49-F238E27FC236}">
                  <a16:creationId xmlns:a16="http://schemas.microsoft.com/office/drawing/2014/main" id="{71E79E25-95AE-434A-B974-316BAF40E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85" y="1480"/>
              <a:ext cx="318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28750" name="Freeform 14">
            <a:extLst>
              <a:ext uri="{FF2B5EF4-FFF2-40B4-BE49-F238E27FC236}">
                <a16:creationId xmlns:a16="http://schemas.microsoft.com/office/drawing/2014/main" id="{33CE2ECD-2A4D-43A1-B559-B2F690C9EBEA}"/>
              </a:ext>
            </a:extLst>
          </p:cNvPr>
          <p:cNvSpPr>
            <a:spLocks/>
          </p:cNvSpPr>
          <p:nvPr/>
        </p:nvSpPr>
        <p:spPr bwMode="auto">
          <a:xfrm>
            <a:off x="4205288" y="5741988"/>
            <a:ext cx="1922462" cy="565150"/>
          </a:xfrm>
          <a:custGeom>
            <a:avLst/>
            <a:gdLst/>
            <a:ahLst/>
            <a:cxnLst>
              <a:cxn ang="0">
                <a:pos x="0" y="163"/>
              </a:cxn>
              <a:cxn ang="0">
                <a:pos x="500" y="41"/>
              </a:cxn>
              <a:cxn ang="0">
                <a:pos x="1089" y="408"/>
              </a:cxn>
              <a:cxn ang="0">
                <a:pos x="1211" y="330"/>
              </a:cxn>
            </a:cxnLst>
            <a:rect l="0" t="0" r="r" b="b"/>
            <a:pathLst>
              <a:path w="1211" h="456">
                <a:moveTo>
                  <a:pt x="0" y="163"/>
                </a:moveTo>
                <a:cubicBezTo>
                  <a:pt x="159" y="81"/>
                  <a:pt x="318" y="0"/>
                  <a:pt x="500" y="41"/>
                </a:cubicBezTo>
                <a:cubicBezTo>
                  <a:pt x="682" y="82"/>
                  <a:pt x="970" y="360"/>
                  <a:pt x="1089" y="408"/>
                </a:cubicBezTo>
                <a:cubicBezTo>
                  <a:pt x="1208" y="456"/>
                  <a:pt x="1191" y="345"/>
                  <a:pt x="1211" y="33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2540" name="Group 15">
            <a:extLst>
              <a:ext uri="{FF2B5EF4-FFF2-40B4-BE49-F238E27FC236}">
                <a16:creationId xmlns:a16="http://schemas.microsoft.com/office/drawing/2014/main" id="{50495A72-DE92-4452-9A88-06ED726CDB82}"/>
              </a:ext>
            </a:extLst>
          </p:cNvPr>
          <p:cNvGrpSpPr>
            <a:grpSpLocks/>
          </p:cNvGrpSpPr>
          <p:nvPr/>
        </p:nvGrpSpPr>
        <p:grpSpPr bwMode="auto">
          <a:xfrm>
            <a:off x="4192588" y="2011363"/>
            <a:ext cx="1935162" cy="4578350"/>
            <a:chOff x="1944" y="1218"/>
            <a:chExt cx="1219" cy="2884"/>
          </a:xfrm>
        </p:grpSpPr>
        <p:sp>
          <p:nvSpPr>
            <p:cNvPr id="628752" name="Freeform 16">
              <a:extLst>
                <a:ext uri="{FF2B5EF4-FFF2-40B4-BE49-F238E27FC236}">
                  <a16:creationId xmlns:a16="http://schemas.microsoft.com/office/drawing/2014/main" id="{CD1EDC3A-BA74-415C-B914-9411F246F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4" y="3430"/>
              <a:ext cx="1215" cy="67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12" y="0"/>
                </a:cxn>
                <a:cxn ang="0">
                  <a:pos x="1212" y="624"/>
                </a:cxn>
                <a:cxn ang="0">
                  <a:pos x="1140" y="672"/>
                </a:cxn>
                <a:cxn ang="0">
                  <a:pos x="720" y="468"/>
                </a:cxn>
                <a:cxn ang="0">
                  <a:pos x="540" y="384"/>
                </a:cxn>
                <a:cxn ang="0">
                  <a:pos x="360" y="372"/>
                </a:cxn>
                <a:cxn ang="0">
                  <a:pos x="216" y="408"/>
                </a:cxn>
                <a:cxn ang="0">
                  <a:pos x="0" y="468"/>
                </a:cxn>
                <a:cxn ang="0">
                  <a:pos x="12" y="0"/>
                </a:cxn>
              </a:cxnLst>
              <a:rect l="0" t="0" r="r" b="b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582" name="Rectangle 17">
              <a:extLst>
                <a:ext uri="{FF2B5EF4-FFF2-40B4-BE49-F238E27FC236}">
                  <a16:creationId xmlns:a16="http://schemas.microsoft.com/office/drawing/2014/main" id="{BD516953-B1F5-4396-B2EC-296E7A436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1218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kumimoji="1" lang="zh-CN" altLang="en-US" sz="2000">
                <a:ea typeface="宋体" panose="02010600030101010101" pitchFamily="2" charset="-122"/>
              </a:endParaRPr>
            </a:p>
          </p:txBody>
        </p:sp>
      </p:grpSp>
      <p:sp>
        <p:nvSpPr>
          <p:cNvPr id="628754" name="Line 18">
            <a:extLst>
              <a:ext uri="{FF2B5EF4-FFF2-40B4-BE49-F238E27FC236}">
                <a16:creationId xmlns:a16="http://schemas.microsoft.com/office/drawing/2014/main" id="{B429DC29-889B-4FB9-85B8-30AF9803B5C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4338" y="2376488"/>
            <a:ext cx="19224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55" name="Line 19">
            <a:extLst>
              <a:ext uri="{FF2B5EF4-FFF2-40B4-BE49-F238E27FC236}">
                <a16:creationId xmlns:a16="http://schemas.microsoft.com/office/drawing/2014/main" id="{AFD960D8-5A40-471E-938D-304F08BC9C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4338" y="3152775"/>
            <a:ext cx="19224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56" name="Line 20">
            <a:extLst>
              <a:ext uri="{FF2B5EF4-FFF2-40B4-BE49-F238E27FC236}">
                <a16:creationId xmlns:a16="http://schemas.microsoft.com/office/drawing/2014/main" id="{920F0EF3-B8E1-49E0-B543-086A56F8228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5288" y="3967163"/>
            <a:ext cx="19224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57" name="Line 21">
            <a:extLst>
              <a:ext uri="{FF2B5EF4-FFF2-40B4-BE49-F238E27FC236}">
                <a16:creationId xmlns:a16="http://schemas.microsoft.com/office/drawing/2014/main" id="{3456D9BB-94A0-4D17-B2A0-2C1F40FB4E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4338" y="4827588"/>
            <a:ext cx="19224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58" name="Line 22">
            <a:extLst>
              <a:ext uri="{FF2B5EF4-FFF2-40B4-BE49-F238E27FC236}">
                <a16:creationId xmlns:a16="http://schemas.microsoft.com/office/drawing/2014/main" id="{308AB1D2-0C73-44DD-99D6-DE3B3F0F04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5288" y="5207000"/>
            <a:ext cx="0" cy="723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59" name="Line 23">
            <a:extLst>
              <a:ext uri="{FF2B5EF4-FFF2-40B4-BE49-F238E27FC236}">
                <a16:creationId xmlns:a16="http://schemas.microsoft.com/office/drawing/2014/main" id="{97D822E6-C18D-4F32-AFC3-551CF44BBCB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7750" y="5207000"/>
            <a:ext cx="0" cy="952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47" name="Text Box 24">
            <a:extLst>
              <a:ext uri="{FF2B5EF4-FFF2-40B4-BE49-F238E27FC236}">
                <a16:creationId xmlns:a16="http://schemas.microsoft.com/office/drawing/2014/main" id="{4EC3FB10-33E8-4A52-A491-20C7977D4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3005" y="1770939"/>
            <a:ext cx="492443" cy="541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1" lang="en-US" altLang="zh-CN" sz="2000">
                <a:ea typeface="宋体" panose="02010600030101010101" pitchFamily="2" charset="-122"/>
              </a:rPr>
              <a:t>…...</a:t>
            </a:r>
          </a:p>
        </p:txBody>
      </p:sp>
      <p:sp>
        <p:nvSpPr>
          <p:cNvPr id="22548" name="Text Box 25">
            <a:extLst>
              <a:ext uri="{FF2B5EF4-FFF2-40B4-BE49-F238E27FC236}">
                <a16:creationId xmlns:a16="http://schemas.microsoft.com/office/drawing/2014/main" id="{26D255D2-AAF7-4485-B2AB-E7B393546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1418" y="5272964"/>
            <a:ext cx="492443" cy="541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1" lang="en-US" altLang="zh-CN" sz="2000">
                <a:ea typeface="宋体" panose="02010600030101010101" pitchFamily="2" charset="-122"/>
              </a:rPr>
              <a:t>…...</a:t>
            </a:r>
          </a:p>
        </p:txBody>
      </p:sp>
      <p:sp>
        <p:nvSpPr>
          <p:cNvPr id="628762" name="Line 26">
            <a:extLst>
              <a:ext uri="{FF2B5EF4-FFF2-40B4-BE49-F238E27FC236}">
                <a16:creationId xmlns:a16="http://schemas.microsoft.com/office/drawing/2014/main" id="{526D871B-8BC4-4F1F-B159-B24E5657C7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84938" y="2763838"/>
            <a:ext cx="361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lg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50" name="Text Box 27">
            <a:extLst>
              <a:ext uri="{FF2B5EF4-FFF2-40B4-BE49-F238E27FC236}">
                <a16:creationId xmlns:a16="http://schemas.microsoft.com/office/drawing/2014/main" id="{1F91B859-2B1E-4A2C-96D2-69C8A427B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5763" y="2492375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lg"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整型变量</a:t>
            </a:r>
            <a:endParaRPr kumimoji="1" lang="en-US" altLang="zh-CN" b="1" i="1">
              <a:solidFill>
                <a:srgbClr val="000066"/>
              </a:solidFill>
              <a:ea typeface="楷体_GB2312" pitchFamily="49" charset="-122"/>
            </a:endParaRPr>
          </a:p>
        </p:txBody>
      </p:sp>
      <p:sp>
        <p:nvSpPr>
          <p:cNvPr id="22551" name="Text Box 28">
            <a:extLst>
              <a:ext uri="{FF2B5EF4-FFF2-40B4-BE49-F238E27FC236}">
                <a16:creationId xmlns:a16="http://schemas.microsoft.com/office/drawing/2014/main" id="{DBDB82EC-65A4-4797-9581-953A3CCD5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75" y="25574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1" lang="en-US" altLang="zh-CN" b="1">
                <a:solidFill>
                  <a:srgbClr val="000066"/>
                </a:solidFill>
                <a:ea typeface="宋体" panose="02010600030101010101" pitchFamily="2" charset="-122"/>
              </a:rPr>
              <a:t>10</a:t>
            </a:r>
          </a:p>
        </p:txBody>
      </p:sp>
      <p:grpSp>
        <p:nvGrpSpPr>
          <p:cNvPr id="22552" name="Group 29">
            <a:extLst>
              <a:ext uri="{FF2B5EF4-FFF2-40B4-BE49-F238E27FC236}">
                <a16:creationId xmlns:a16="http://schemas.microsoft.com/office/drawing/2014/main" id="{89F2A83C-3403-4CEB-B6AC-3543A3BBA18C}"/>
              </a:ext>
            </a:extLst>
          </p:cNvPr>
          <p:cNvGrpSpPr>
            <a:grpSpLocks/>
          </p:cNvGrpSpPr>
          <p:nvPr/>
        </p:nvGrpSpPr>
        <p:grpSpPr bwMode="auto">
          <a:xfrm>
            <a:off x="6456363" y="4087813"/>
            <a:ext cx="1727200" cy="457200"/>
            <a:chOff x="3149" y="2575"/>
            <a:chExt cx="1088" cy="288"/>
          </a:xfrm>
        </p:grpSpPr>
        <p:sp>
          <p:nvSpPr>
            <p:cNvPr id="628766" name="Line 30">
              <a:extLst>
                <a:ext uri="{FF2B5EF4-FFF2-40B4-BE49-F238E27FC236}">
                  <a16:creationId xmlns:a16="http://schemas.microsoft.com/office/drawing/2014/main" id="{9412C429-4070-4A1C-959E-24D07F6BBE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49" y="2737"/>
              <a:ext cx="2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580" name="Text Box 31">
              <a:extLst>
                <a:ext uri="{FF2B5EF4-FFF2-40B4-BE49-F238E27FC236}">
                  <a16:creationId xmlns:a16="http://schemas.microsoft.com/office/drawing/2014/main" id="{F98E406C-6134-4DD2-ADF8-9EE49A955A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9" y="2575"/>
              <a:ext cx="8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kumimoji="1" lang="zh-CN" altLang="en-US" b="1">
                  <a:solidFill>
                    <a:srgbClr val="880000"/>
                  </a:solidFill>
                  <a:ea typeface="楷体_GB2312" pitchFamily="49" charset="-122"/>
                </a:rPr>
                <a:t>指针变量</a:t>
              </a:r>
              <a:endParaRPr kumimoji="1" lang="en-US" altLang="zh-CN" b="1">
                <a:solidFill>
                  <a:srgbClr val="880000"/>
                </a:solidFill>
                <a:ea typeface="楷体_GB2312" pitchFamily="49" charset="-122"/>
              </a:endParaRPr>
            </a:p>
          </p:txBody>
        </p:sp>
      </p:grpSp>
      <p:sp>
        <p:nvSpPr>
          <p:cNvPr id="628768" name="Oval 32">
            <a:extLst>
              <a:ext uri="{FF2B5EF4-FFF2-40B4-BE49-F238E27FC236}">
                <a16:creationId xmlns:a16="http://schemas.microsoft.com/office/drawing/2014/main" id="{09E6CA99-C49D-4759-B4D0-DA29B9726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0" y="2190750"/>
            <a:ext cx="1441450" cy="6477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 type="none" w="lg" len="lg"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28769" name="Text Box 33">
            <a:extLst>
              <a:ext uri="{FF2B5EF4-FFF2-40B4-BE49-F238E27FC236}">
                <a16:creationId xmlns:a16="http://schemas.microsoft.com/office/drawing/2014/main" id="{E037BCB1-BB44-499F-8D53-B485FE048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0075" y="4183064"/>
            <a:ext cx="1468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zh-CN" altLang="en-US" sz="2000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  <a:r>
              <a:rPr lang="en-US" altLang="zh-CN" sz="2000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x0037b000</a:t>
            </a:r>
          </a:p>
        </p:txBody>
      </p:sp>
      <p:grpSp>
        <p:nvGrpSpPr>
          <p:cNvPr id="22555" name="Group 34">
            <a:extLst>
              <a:ext uri="{FF2B5EF4-FFF2-40B4-BE49-F238E27FC236}">
                <a16:creationId xmlns:a16="http://schemas.microsoft.com/office/drawing/2014/main" id="{81286041-73AB-4879-973B-4F65203548C4}"/>
              </a:ext>
            </a:extLst>
          </p:cNvPr>
          <p:cNvGrpSpPr>
            <a:grpSpLocks/>
          </p:cNvGrpSpPr>
          <p:nvPr/>
        </p:nvGrpSpPr>
        <p:grpSpPr bwMode="auto">
          <a:xfrm>
            <a:off x="4194175" y="2600326"/>
            <a:ext cx="1938338" cy="373063"/>
            <a:chOff x="1945" y="1589"/>
            <a:chExt cx="1221" cy="235"/>
          </a:xfrm>
        </p:grpSpPr>
        <p:sp>
          <p:nvSpPr>
            <p:cNvPr id="628771" name="Line 35">
              <a:extLst>
                <a:ext uri="{FF2B5EF4-FFF2-40B4-BE49-F238E27FC236}">
                  <a16:creationId xmlns:a16="http://schemas.microsoft.com/office/drawing/2014/main" id="{D3B3DE41-92AF-4C12-8567-CCDA2FC4BC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1589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8772" name="Line 36">
              <a:extLst>
                <a:ext uri="{FF2B5EF4-FFF2-40B4-BE49-F238E27FC236}">
                  <a16:creationId xmlns:a16="http://schemas.microsoft.com/office/drawing/2014/main" id="{96ADB7D5-FF0E-4D07-8BD3-06F5B78E34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1707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8773" name="Line 37">
              <a:extLst>
                <a:ext uri="{FF2B5EF4-FFF2-40B4-BE49-F238E27FC236}">
                  <a16:creationId xmlns:a16="http://schemas.microsoft.com/office/drawing/2014/main" id="{B801C8F1-A8C3-474A-A919-DC4114A672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5" y="1824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2556" name="Group 38">
            <a:extLst>
              <a:ext uri="{FF2B5EF4-FFF2-40B4-BE49-F238E27FC236}">
                <a16:creationId xmlns:a16="http://schemas.microsoft.com/office/drawing/2014/main" id="{3EA38B27-9D96-4646-B3A1-BE7EDCCD7718}"/>
              </a:ext>
            </a:extLst>
          </p:cNvPr>
          <p:cNvGrpSpPr>
            <a:grpSpLocks/>
          </p:cNvGrpSpPr>
          <p:nvPr/>
        </p:nvGrpSpPr>
        <p:grpSpPr bwMode="auto">
          <a:xfrm>
            <a:off x="4208464" y="3390901"/>
            <a:ext cx="1938337" cy="373063"/>
            <a:chOff x="1945" y="1589"/>
            <a:chExt cx="1221" cy="235"/>
          </a:xfrm>
        </p:grpSpPr>
        <p:sp>
          <p:nvSpPr>
            <p:cNvPr id="628775" name="Line 39">
              <a:extLst>
                <a:ext uri="{FF2B5EF4-FFF2-40B4-BE49-F238E27FC236}">
                  <a16:creationId xmlns:a16="http://schemas.microsoft.com/office/drawing/2014/main" id="{862C08D3-5E70-4729-A938-3757DCC8CF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1589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8776" name="Line 40">
              <a:extLst>
                <a:ext uri="{FF2B5EF4-FFF2-40B4-BE49-F238E27FC236}">
                  <a16:creationId xmlns:a16="http://schemas.microsoft.com/office/drawing/2014/main" id="{F75989E7-98E1-46B7-AA44-B2C3F94913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1707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8777" name="Line 41">
              <a:extLst>
                <a:ext uri="{FF2B5EF4-FFF2-40B4-BE49-F238E27FC236}">
                  <a16:creationId xmlns:a16="http://schemas.microsoft.com/office/drawing/2014/main" id="{8FDAEC4D-D656-4A7D-8132-DC127D094A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5" y="1824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2557" name="Group 42">
            <a:extLst>
              <a:ext uri="{FF2B5EF4-FFF2-40B4-BE49-F238E27FC236}">
                <a16:creationId xmlns:a16="http://schemas.microsoft.com/office/drawing/2014/main" id="{2F9529DC-62A8-48B7-91ED-C09EC38D741A}"/>
              </a:ext>
            </a:extLst>
          </p:cNvPr>
          <p:cNvGrpSpPr>
            <a:grpSpLocks/>
          </p:cNvGrpSpPr>
          <p:nvPr/>
        </p:nvGrpSpPr>
        <p:grpSpPr bwMode="auto">
          <a:xfrm>
            <a:off x="4194175" y="4227513"/>
            <a:ext cx="1938338" cy="373062"/>
            <a:chOff x="1945" y="1589"/>
            <a:chExt cx="1221" cy="235"/>
          </a:xfrm>
        </p:grpSpPr>
        <p:sp>
          <p:nvSpPr>
            <p:cNvPr id="628779" name="Line 43">
              <a:extLst>
                <a:ext uri="{FF2B5EF4-FFF2-40B4-BE49-F238E27FC236}">
                  <a16:creationId xmlns:a16="http://schemas.microsoft.com/office/drawing/2014/main" id="{7697263E-6B55-4063-A083-42E2944D08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1589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8780" name="Line 44">
              <a:extLst>
                <a:ext uri="{FF2B5EF4-FFF2-40B4-BE49-F238E27FC236}">
                  <a16:creationId xmlns:a16="http://schemas.microsoft.com/office/drawing/2014/main" id="{31139C90-B616-4015-844A-599F3A74BA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1707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8781" name="Line 45">
              <a:extLst>
                <a:ext uri="{FF2B5EF4-FFF2-40B4-BE49-F238E27FC236}">
                  <a16:creationId xmlns:a16="http://schemas.microsoft.com/office/drawing/2014/main" id="{6E2C227C-90D4-4AAD-896A-F0C0368D91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5" y="1824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2558" name="Group 46">
            <a:extLst>
              <a:ext uri="{FF2B5EF4-FFF2-40B4-BE49-F238E27FC236}">
                <a16:creationId xmlns:a16="http://schemas.microsoft.com/office/drawing/2014/main" id="{061FB200-0C22-48A7-8675-D7C4AA0EB998}"/>
              </a:ext>
            </a:extLst>
          </p:cNvPr>
          <p:cNvGrpSpPr>
            <a:grpSpLocks/>
          </p:cNvGrpSpPr>
          <p:nvPr/>
        </p:nvGrpSpPr>
        <p:grpSpPr bwMode="auto">
          <a:xfrm>
            <a:off x="4195764" y="4991101"/>
            <a:ext cx="1938337" cy="373063"/>
            <a:chOff x="1945" y="1589"/>
            <a:chExt cx="1221" cy="235"/>
          </a:xfrm>
        </p:grpSpPr>
        <p:sp>
          <p:nvSpPr>
            <p:cNvPr id="628783" name="Line 47">
              <a:extLst>
                <a:ext uri="{FF2B5EF4-FFF2-40B4-BE49-F238E27FC236}">
                  <a16:creationId xmlns:a16="http://schemas.microsoft.com/office/drawing/2014/main" id="{41A63DC8-C05C-4B3E-9C00-EE060DD2CB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1589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8784" name="Line 48">
              <a:extLst>
                <a:ext uri="{FF2B5EF4-FFF2-40B4-BE49-F238E27FC236}">
                  <a16:creationId xmlns:a16="http://schemas.microsoft.com/office/drawing/2014/main" id="{74C1E7FF-EC21-42AA-89C3-2925879AC2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1707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8785" name="Line 49">
              <a:extLst>
                <a:ext uri="{FF2B5EF4-FFF2-40B4-BE49-F238E27FC236}">
                  <a16:creationId xmlns:a16="http://schemas.microsoft.com/office/drawing/2014/main" id="{CCBB0238-D8CA-4001-AABB-ED1469B39D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5" y="1824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28789" name="Rectangle 53">
            <a:extLst>
              <a:ext uri="{FF2B5EF4-FFF2-40B4-BE49-F238E27FC236}">
                <a16:creationId xmlns:a16="http://schemas.microsoft.com/office/drawing/2014/main" id="{5530FE4B-B8FB-45F1-BFC1-90EEE2601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8889" y="4581525"/>
            <a:ext cx="123348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int</a:t>
            </a: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</a:t>
            </a:r>
            <a:r>
              <a:rPr lang="en-US" altLang="zh-CN" b="1" i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*</a:t>
            </a: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pa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;</a:t>
            </a:r>
          </a:p>
        </p:txBody>
      </p:sp>
      <p:sp>
        <p:nvSpPr>
          <p:cNvPr id="628790" name="Rectangle 54">
            <a:extLst>
              <a:ext uri="{FF2B5EF4-FFF2-40B4-BE49-F238E27FC236}">
                <a16:creationId xmlns:a16="http://schemas.microsoft.com/office/drawing/2014/main" id="{8F4D7132-93A9-4C0B-8BAA-3FA5ECF5C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414" y="4916488"/>
            <a:ext cx="13049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pa = &amp;a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;</a:t>
            </a:r>
          </a:p>
        </p:txBody>
      </p:sp>
      <p:sp>
        <p:nvSpPr>
          <p:cNvPr id="628791" name="Rectangle 55">
            <a:extLst>
              <a:ext uri="{FF2B5EF4-FFF2-40B4-BE49-F238E27FC236}">
                <a16:creationId xmlns:a16="http://schemas.microsoft.com/office/drawing/2014/main" id="{C1A880C0-BCBC-4B69-A8D3-EE6F65C6A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3151" y="3979863"/>
            <a:ext cx="17954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int</a:t>
            </a: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</a:t>
            </a:r>
            <a:r>
              <a:rPr lang="en-US" altLang="zh-CN" b="1" i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*</a:t>
            </a: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pa=&amp;a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;</a:t>
            </a:r>
          </a:p>
        </p:txBody>
      </p:sp>
      <p:sp>
        <p:nvSpPr>
          <p:cNvPr id="628793" name="Rectangle 57">
            <a:extLst>
              <a:ext uri="{FF2B5EF4-FFF2-40B4-BE49-F238E27FC236}">
                <a16:creationId xmlns:a16="http://schemas.microsoft.com/office/drawing/2014/main" id="{A75E95CD-F735-41CC-8E4A-74E5388ED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4100" y="4005263"/>
            <a:ext cx="1828800" cy="4318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grpSp>
        <p:nvGrpSpPr>
          <p:cNvPr id="9" name="Group 60">
            <a:extLst>
              <a:ext uri="{FF2B5EF4-FFF2-40B4-BE49-F238E27FC236}">
                <a16:creationId xmlns:a16="http://schemas.microsoft.com/office/drawing/2014/main" id="{2B5AB1A2-9A05-4081-8BE7-F243C519B1E8}"/>
              </a:ext>
            </a:extLst>
          </p:cNvPr>
          <p:cNvGrpSpPr>
            <a:grpSpLocks/>
          </p:cNvGrpSpPr>
          <p:nvPr/>
        </p:nvGrpSpPr>
        <p:grpSpPr bwMode="auto">
          <a:xfrm>
            <a:off x="3143251" y="5157789"/>
            <a:ext cx="7273925" cy="1584325"/>
            <a:chOff x="2925" y="3158"/>
            <a:chExt cx="2722" cy="1043"/>
          </a:xfrm>
        </p:grpSpPr>
        <p:sp>
          <p:nvSpPr>
            <p:cNvPr id="22565" name="Rectangle 61">
              <a:extLst>
                <a:ext uri="{FF2B5EF4-FFF2-40B4-BE49-F238E27FC236}">
                  <a16:creationId xmlns:a16="http://schemas.microsoft.com/office/drawing/2014/main" id="{04E2EB9B-370D-4929-96B7-7F7768319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3339"/>
              <a:ext cx="2722" cy="862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zh-CN" altLang="en-US" b="1">
                  <a:solidFill>
                    <a:srgbClr val="000066"/>
                  </a:solidFill>
                  <a:ea typeface="楷体_GB2312" pitchFamily="49" charset="-122"/>
                </a:rPr>
                <a:t>只能指向同一基类型的变量，否则</a:t>
              </a:r>
              <a:r>
                <a:rPr lang="zh-CN" altLang="en-US" b="1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将引起</a:t>
              </a:r>
              <a:r>
                <a:rPr lang="en-US" altLang="zh-CN" b="1" i="1">
                  <a:solidFill>
                    <a:srgbClr val="880000"/>
                  </a:solidFill>
                  <a:ea typeface="楷体_GB2312" pitchFamily="49" charset="-122"/>
                </a:rPr>
                <a:t>warning</a:t>
              </a:r>
            </a:p>
            <a:p>
              <a:pPr lvl="1">
                <a:lnSpc>
                  <a:spcPct val="85000"/>
                </a:lnSpc>
              </a:pPr>
              <a:r>
                <a:rPr lang="en-US" altLang="zh-CN" sz="2000" b="1" i="1">
                  <a:solidFill>
                    <a:schemeClr val="accent2"/>
                  </a:solidFill>
                  <a:ea typeface="宋体" panose="02010600030101010101" pitchFamily="2" charset="-122"/>
                </a:rPr>
                <a:t>                        float</a:t>
              </a:r>
              <a:r>
                <a:rPr lang="en-US" altLang="zh-CN" sz="2000" b="1">
                  <a:ea typeface="宋体" panose="02010600030101010101" pitchFamily="2" charset="-122"/>
                </a:rPr>
                <a:t>    </a:t>
              </a:r>
              <a:r>
                <a:rPr lang="en-US" altLang="zh-CN" sz="2000" b="1" i="1">
                  <a:ea typeface="宋体" panose="02010600030101010101" pitchFamily="2" charset="-122"/>
                </a:rPr>
                <a:t>a</a:t>
              </a:r>
              <a:r>
                <a:rPr lang="en-US" altLang="zh-CN" sz="2000" b="1">
                  <a:ea typeface="宋体" panose="02010600030101010101" pitchFamily="2" charset="-122"/>
                </a:rPr>
                <a:t>; </a:t>
              </a:r>
            </a:p>
            <a:p>
              <a:pPr lvl="1">
                <a:lnSpc>
                  <a:spcPct val="85000"/>
                </a:lnSpc>
              </a:pPr>
              <a:r>
                <a:rPr lang="en-US" altLang="zh-CN" sz="2000" b="1" i="1">
                  <a:solidFill>
                    <a:schemeClr val="accent2"/>
                  </a:solidFill>
                  <a:ea typeface="宋体" panose="02010600030101010101" pitchFamily="2" charset="-122"/>
                </a:rPr>
                <a:t>                        int</a:t>
              </a:r>
              <a:r>
                <a:rPr lang="en-US" altLang="zh-CN" sz="2000" b="1">
                  <a:ea typeface="宋体" panose="02010600030101010101" pitchFamily="2" charset="-122"/>
                </a:rPr>
                <a:t>      *</a:t>
              </a:r>
              <a:r>
                <a:rPr lang="en-US" altLang="zh-CN" sz="2000" b="1" i="1">
                  <a:ea typeface="宋体" panose="02010600030101010101" pitchFamily="2" charset="-122"/>
                </a:rPr>
                <a:t>pa</a:t>
              </a:r>
              <a:r>
                <a:rPr lang="en-US" altLang="zh-CN" sz="2000" b="1">
                  <a:ea typeface="宋体" panose="02010600030101010101" pitchFamily="2" charset="-122"/>
                </a:rPr>
                <a:t> = &amp;</a:t>
              </a:r>
              <a:r>
                <a:rPr lang="en-US" altLang="zh-CN" sz="2000" b="1" i="1">
                  <a:ea typeface="宋体" panose="02010600030101010101" pitchFamily="2" charset="-122"/>
                </a:rPr>
                <a:t>a</a:t>
              </a:r>
              <a:r>
                <a:rPr lang="en-US" altLang="zh-CN" sz="2000" b="1">
                  <a:ea typeface="宋体" panose="02010600030101010101" pitchFamily="2" charset="-122"/>
                </a:rPr>
                <a:t>;</a:t>
              </a:r>
              <a:endParaRPr lang="en-US" altLang="zh-CN" sz="2000" b="1" i="1">
                <a:solidFill>
                  <a:srgbClr val="880000"/>
                </a:solidFill>
                <a:ea typeface="楷体_GB2312" pitchFamily="49" charset="-122"/>
              </a:endParaRPr>
            </a:p>
            <a:p>
              <a:pPr>
                <a:lnSpc>
                  <a:spcPct val="85000"/>
                </a:lnSpc>
              </a:pPr>
              <a:r>
                <a:rPr lang="en-US" altLang="zh-CN" sz="2000" b="1">
                  <a:ea typeface="宋体" panose="02010600030101010101" pitchFamily="2" charset="-122"/>
                </a:rPr>
                <a:t>warning C4133: '=' : incompatible types - from 'float *' to 'int *'</a:t>
              </a:r>
              <a:endParaRPr lang="zh-CN" altLang="en-US" sz="2000" b="1">
                <a:ea typeface="宋体" panose="02010600030101010101" pitchFamily="2" charset="-122"/>
              </a:endParaRPr>
            </a:p>
          </p:txBody>
        </p:sp>
        <p:sp>
          <p:nvSpPr>
            <p:cNvPr id="628798" name="Freeform 62">
              <a:extLst>
                <a:ext uri="{FF2B5EF4-FFF2-40B4-BE49-F238E27FC236}">
                  <a16:creationId xmlns:a16="http://schemas.microsoft.com/office/drawing/2014/main" id="{5678CD2A-878B-4F18-9B50-7E2DE1D54820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971" y="3158"/>
              <a:ext cx="816" cy="181"/>
            </a:xfrm>
            <a:custGeom>
              <a:avLst/>
              <a:gdLst/>
              <a:ahLst/>
              <a:cxnLst>
                <a:cxn ang="0">
                  <a:pos x="381" y="0"/>
                </a:cxn>
                <a:cxn ang="0">
                  <a:pos x="0" y="328"/>
                </a:cxn>
              </a:cxnLst>
              <a:rect l="0" t="0" r="r" b="b"/>
              <a:pathLst>
                <a:path w="381" h="328">
                  <a:moveTo>
                    <a:pt x="381" y="0"/>
                  </a:moveTo>
                  <a:lnTo>
                    <a:pt x="0" y="328"/>
                  </a:lnTo>
                </a:path>
              </a:pathLst>
            </a:custGeom>
            <a:noFill/>
            <a:ln w="38100" cmpd="sng">
              <a:solidFill>
                <a:srgbClr val="8000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28799" name="Rectangle 63">
            <a:extLst>
              <a:ext uri="{FF2B5EF4-FFF2-40B4-BE49-F238E27FC236}">
                <a16:creationId xmlns:a16="http://schemas.microsoft.com/office/drawing/2014/main" id="{94420374-A2E3-4B78-AF74-656EBC26F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1713" y="409575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pa</a:t>
            </a:r>
            <a:endParaRPr lang="zh-CN" altLang="en-US" b="1" i="1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>
            <a:extLst>
              <a:ext uri="{FF2B5EF4-FFF2-40B4-BE49-F238E27FC236}">
                <a16:creationId xmlns:a16="http://schemas.microsoft.com/office/drawing/2014/main" id="{A6A329D8-594C-4F3A-B995-04370F3490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81175" y="4103688"/>
            <a:ext cx="2362200" cy="1054100"/>
          </a:xfrm>
          <a:solidFill>
            <a:srgbClr val="FFFF66"/>
          </a:solidFill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66"/>
            </a:extrusionClr>
          </a:sp3d>
        </p:spPr>
        <p:txBody>
          <a:bodyPr>
            <a:flatTx/>
          </a:bodyPr>
          <a:lstStyle/>
          <a:p>
            <a:pPr marL="342900" indent="-342900" eaLnBrk="1">
              <a:lnSpc>
                <a:spcPct val="75000"/>
              </a:lnSpc>
              <a:spcBef>
                <a:spcPct val="10000"/>
              </a:spcBef>
              <a:buNone/>
              <a:defRPr/>
            </a:pPr>
            <a:r>
              <a:rPr lang="en-US" altLang="zh-CN">
                <a:effectLst/>
                <a:latin typeface="Courier New" pitchFamily="49" charset="0"/>
                <a:ea typeface="宋体" pitchFamily="2" charset="-122"/>
              </a:rPr>
              <a:t>int i,*p</a:t>
            </a:r>
            <a:r>
              <a:rPr lang="zh-CN" altLang="en-US">
                <a:effectLst/>
                <a:latin typeface="Courier New" pitchFamily="49" charset="0"/>
                <a:ea typeface="宋体" pitchFamily="2" charset="-122"/>
              </a:rPr>
              <a:t>；</a:t>
            </a:r>
          </a:p>
          <a:p>
            <a:pPr marL="342900" indent="-342900" eaLnBrk="1">
              <a:lnSpc>
                <a:spcPct val="75000"/>
              </a:lnSpc>
              <a:spcBef>
                <a:spcPct val="10000"/>
              </a:spcBef>
              <a:buNone/>
              <a:defRPr/>
            </a:pPr>
            <a:r>
              <a:rPr lang="en-US" altLang="zh-CN">
                <a:effectLst/>
                <a:latin typeface="Courier New" pitchFamily="49" charset="0"/>
                <a:ea typeface="宋体" pitchFamily="2" charset="-122"/>
              </a:rPr>
              <a:t>p=&amp;i;</a:t>
            </a:r>
          </a:p>
          <a:p>
            <a:pPr marL="342900" indent="-342900" eaLnBrk="1">
              <a:lnSpc>
                <a:spcPct val="75000"/>
              </a:lnSpc>
              <a:spcBef>
                <a:spcPct val="10000"/>
              </a:spcBef>
              <a:buNone/>
              <a:defRPr/>
            </a:pPr>
            <a:r>
              <a:rPr lang="en-US" altLang="zh-CN" sz="20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  </a:t>
            </a:r>
          </a:p>
        </p:txBody>
      </p:sp>
      <p:sp>
        <p:nvSpPr>
          <p:cNvPr id="640003" name="Text Box 3">
            <a:extLst>
              <a:ext uri="{FF2B5EF4-FFF2-40B4-BE49-F238E27FC236}">
                <a16:creationId xmlns:a16="http://schemas.microsoft.com/office/drawing/2014/main" id="{8F5164C8-572A-44B0-B1F3-C5E9178BA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1" y="1789114"/>
            <a:ext cx="2143125" cy="1373187"/>
          </a:xfrm>
          <a:prstGeom prst="rect">
            <a:avLst/>
          </a:prstGeom>
          <a:solidFill>
            <a:srgbClr val="FFFF66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66"/>
            </a:extrusionClr>
            <a:contourClr>
              <a:srgbClr val="FFFF66"/>
            </a:contourClr>
          </a:sp3d>
        </p:spPr>
        <p:txBody>
          <a:bodyPr>
            <a:spAutoFit/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en-US" altLang="zh-CN" sz="2800" b="1">
                <a:latin typeface="Courier New" panose="02070309020205020404" pitchFamily="49" charset="0"/>
                <a:ea typeface="宋体" panose="02010600030101010101" pitchFamily="2" charset="-122"/>
              </a:rPr>
              <a:t>int  *p;</a:t>
            </a:r>
          </a:p>
          <a:p>
            <a:pPr eaLnBrk="1" hangingPunct="1"/>
            <a:r>
              <a:rPr kumimoji="1" lang="en-US" altLang="zh-CN" sz="2800" b="1">
                <a:latin typeface="Courier New" panose="02070309020205020404" pitchFamily="49" charset="0"/>
                <a:ea typeface="宋体" panose="02010600030101010101" pitchFamily="2" charset="-122"/>
              </a:rPr>
              <a:t>float *q;</a:t>
            </a:r>
          </a:p>
          <a:p>
            <a:pPr eaLnBrk="1" hangingPunct="1"/>
            <a:r>
              <a:rPr kumimoji="1" lang="en-US" altLang="zh-CN" sz="2800" b="1">
                <a:latin typeface="Courier New" panose="02070309020205020404" pitchFamily="49" charset="0"/>
                <a:ea typeface="宋体" panose="02010600030101010101" pitchFamily="2" charset="-122"/>
              </a:rPr>
              <a:t>p=q;</a:t>
            </a:r>
          </a:p>
        </p:txBody>
      </p:sp>
      <p:sp>
        <p:nvSpPr>
          <p:cNvPr id="640004" name="Rectangle 4">
            <a:extLst>
              <a:ext uri="{FF2B5EF4-FFF2-40B4-BE49-F238E27FC236}">
                <a16:creationId xmlns:a16="http://schemas.microsoft.com/office/drawing/2014/main" id="{8DDD15CC-CF9B-4FC2-9053-5DF1C2253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724025"/>
            <a:ext cx="2209800" cy="1373188"/>
          </a:xfrm>
          <a:prstGeom prst="rect">
            <a:avLst/>
          </a:prstGeom>
          <a:solidFill>
            <a:srgbClr val="FFFF66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66"/>
            </a:extrusionClr>
            <a:contourClr>
              <a:srgbClr val="FFFF66"/>
            </a:contourClr>
          </a:sp3d>
        </p:spPr>
        <p:txBody>
          <a:bodyPr>
            <a:spAutoFit/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en-US" altLang="zh-CN" sz="2800" b="1">
                <a:latin typeface="Courier New" panose="02070309020205020404" pitchFamily="49" charset="0"/>
                <a:ea typeface="宋体" panose="02010600030101010101" pitchFamily="2" charset="-122"/>
              </a:rPr>
              <a:t>int i;</a:t>
            </a:r>
          </a:p>
          <a:p>
            <a:pPr eaLnBrk="1" hangingPunct="1"/>
            <a:r>
              <a:rPr kumimoji="1" lang="en-US" altLang="zh-CN" sz="2800" b="1">
                <a:latin typeface="Courier New" panose="02070309020205020404" pitchFamily="49" charset="0"/>
                <a:ea typeface="宋体" panose="02010600030101010101" pitchFamily="2" charset="-122"/>
              </a:rPr>
              <a:t>float *p;</a:t>
            </a:r>
          </a:p>
          <a:p>
            <a:pPr eaLnBrk="1" hangingPunct="1"/>
            <a:r>
              <a:rPr kumimoji="1" lang="en-US" altLang="zh-CN" sz="2800" b="1">
                <a:latin typeface="Courier New" panose="02070309020205020404" pitchFamily="49" charset="0"/>
                <a:ea typeface="宋体" panose="02010600030101010101" pitchFamily="2" charset="-122"/>
              </a:rPr>
              <a:t>p=&amp;i;</a:t>
            </a:r>
          </a:p>
        </p:txBody>
      </p:sp>
      <p:sp>
        <p:nvSpPr>
          <p:cNvPr id="640005" name="Rectangle 5">
            <a:extLst>
              <a:ext uri="{FF2B5EF4-FFF2-40B4-BE49-F238E27FC236}">
                <a16:creationId xmlns:a16="http://schemas.microsoft.com/office/drawing/2014/main" id="{A1003418-B609-45E6-AA60-E8E7F3622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1" y="3922714"/>
            <a:ext cx="2371725" cy="1031875"/>
          </a:xfrm>
          <a:prstGeom prst="rect">
            <a:avLst/>
          </a:prstGeom>
          <a:solidFill>
            <a:srgbClr val="FFFF66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66"/>
            </a:extrusionClr>
            <a:contourClr>
              <a:srgbClr val="FFFF66"/>
            </a:contourClr>
          </a:sp3d>
        </p:spPr>
        <p:txBody>
          <a:bodyPr>
            <a:spAutoFit/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800" b="1">
                <a:latin typeface="Courier New" panose="02070309020205020404" pitchFamily="49" charset="0"/>
                <a:ea typeface="宋体" panose="02010600030101010101" pitchFamily="2" charset="-122"/>
              </a:rPr>
              <a:t>int *p;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800" b="1">
                <a:latin typeface="Courier New" panose="02070309020205020404" pitchFamily="49" charset="0"/>
                <a:ea typeface="宋体" panose="02010600030101010101" pitchFamily="2" charset="-122"/>
              </a:rPr>
              <a:t>p=100;</a:t>
            </a:r>
            <a:endParaRPr kumimoji="1" lang="zh-CN" altLang="en-US" sz="28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graphicFrame>
        <p:nvGraphicFramePr>
          <p:cNvPr id="640006" name="Object 6">
            <a:extLst>
              <a:ext uri="{FF2B5EF4-FFF2-40B4-BE49-F238E27FC236}">
                <a16:creationId xmlns:a16="http://schemas.microsoft.com/office/drawing/2014/main" id="{93B19F38-96C9-43F0-A0A3-882611CD23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2581276"/>
          <a:ext cx="1981200" cy="187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9" name="Image" r:id="rId5" imgW="965420" imgH="914608" progId="Photoshop.Image.4">
                  <p:embed/>
                </p:oleObj>
              </mc:Choice>
              <mc:Fallback>
                <p:oleObj name="Image" r:id="rId5" imgW="965420" imgH="914608" progId="Photoshop.Image.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581276"/>
                        <a:ext cx="1981200" cy="187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0007" name="Line 7">
            <a:extLst>
              <a:ext uri="{FF2B5EF4-FFF2-40B4-BE49-F238E27FC236}">
                <a16:creationId xmlns:a16="http://schemas.microsoft.com/office/drawing/2014/main" id="{463A18D0-C543-4FF8-806D-BBBE6ED8D95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6525" y="3886200"/>
            <a:ext cx="1600200" cy="45720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08" name="Line 8">
            <a:extLst>
              <a:ext uri="{FF2B5EF4-FFF2-40B4-BE49-F238E27FC236}">
                <a16:creationId xmlns:a16="http://schemas.microsoft.com/office/drawing/2014/main" id="{20436225-DFFA-47F1-8700-DE815A720D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9400" y="2552701"/>
            <a:ext cx="1447800" cy="790575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09" name="Line 9">
            <a:extLst>
              <a:ext uri="{FF2B5EF4-FFF2-40B4-BE49-F238E27FC236}">
                <a16:creationId xmlns:a16="http://schemas.microsoft.com/office/drawing/2014/main" id="{69EBB7F5-F0D8-47A0-83FC-71D48CFBCB3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705101"/>
            <a:ext cx="1447800" cy="638175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10" name="Line 10">
            <a:extLst>
              <a:ext uri="{FF2B5EF4-FFF2-40B4-BE49-F238E27FC236}">
                <a16:creationId xmlns:a16="http://schemas.microsoft.com/office/drawing/2014/main" id="{E60FC722-A5EF-4A45-8362-4AAECD1798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05276" y="3816351"/>
            <a:ext cx="1381125" cy="517525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11" name="WordArt 11">
            <a:extLst>
              <a:ext uri="{FF2B5EF4-FFF2-40B4-BE49-F238E27FC236}">
                <a16:creationId xmlns:a16="http://schemas.microsoft.com/office/drawing/2014/main" id="{A9C1B25F-AFAB-4F55-B789-C8494F820BB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063751" y="146050"/>
            <a:ext cx="4176265" cy="7143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8231"/>
              </a:avLst>
            </a:prstTxWarp>
          </a:bodyPr>
          <a:lstStyle/>
          <a:p>
            <a:pPr algn="ctr"/>
            <a:r>
              <a:rPr lang="zh-CN" altLang="en-US" sz="3200" b="1" i="1" kern="10" dirty="0">
                <a:ln w="9525" cap="sq">
                  <a:solidFill>
                    <a:srgbClr val="FFFFFF"/>
                  </a:solidFill>
                  <a:round/>
                  <a:headEnd type="none" w="sm" len="sm"/>
                  <a:tailEnd type="none" w="sm" len="sm"/>
                </a:ln>
                <a:solidFill>
                  <a:srgbClr val="000080"/>
                </a:solidFill>
                <a:effectLst>
                  <a:outerShdw dist="35921" dir="2700000" algn="ctr" rotWithShape="0">
                    <a:srgbClr val="80808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判断对错</a:t>
            </a:r>
          </a:p>
        </p:txBody>
      </p:sp>
      <p:sp>
        <p:nvSpPr>
          <p:cNvPr id="640012" name="AutoShape 12">
            <a:extLst>
              <a:ext uri="{FF2B5EF4-FFF2-40B4-BE49-F238E27FC236}">
                <a16:creationId xmlns:a16="http://schemas.microsoft.com/office/drawing/2014/main" id="{07F76A99-C9BA-4B6E-ADF9-48CCCDBEBFCD}"/>
              </a:ext>
            </a:extLst>
          </p:cNvPr>
          <p:cNvSpPr>
            <a:spLocks/>
          </p:cNvSpPr>
          <p:nvPr/>
        </p:nvSpPr>
        <p:spPr bwMode="auto">
          <a:xfrm>
            <a:off x="5905500" y="5321301"/>
            <a:ext cx="2057400" cy="830997"/>
          </a:xfrm>
          <a:prstGeom prst="accentCallout2">
            <a:avLst>
              <a:gd name="adj1" fmla="val 12995"/>
              <a:gd name="adj2" fmla="val 103704"/>
              <a:gd name="adj3" fmla="val 12995"/>
              <a:gd name="adj4" fmla="val 116514"/>
              <a:gd name="adj5" fmla="val -16787"/>
              <a:gd name="adj6" fmla="val 129630"/>
            </a:avLst>
          </a:prstGeom>
          <a:solidFill>
            <a:srgbClr val="FF99CC"/>
          </a:solidFill>
          <a:ln w="57150" cap="sq">
            <a:solidFill>
              <a:srgbClr val="FF99CC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zh-CN" altLang="en-US" b="1">
                <a:ea typeface="宋体" panose="02010600030101010101" pitchFamily="2" charset="-122"/>
              </a:rPr>
              <a:t>指针变量只</a:t>
            </a:r>
          </a:p>
          <a:p>
            <a:pPr eaLnBrk="1" hangingPunct="1"/>
            <a:r>
              <a:rPr kumimoji="1" lang="zh-CN" altLang="en-US" b="1">
                <a:ea typeface="宋体" panose="02010600030101010101" pitchFamily="2" charset="-122"/>
              </a:rPr>
              <a:t>存放地址</a:t>
            </a:r>
            <a:r>
              <a:rPr kumimoji="1" lang="en-US" altLang="zh-CN" b="1">
                <a:ea typeface="宋体" panose="02010600030101010101" pitchFamily="2" charset="-122"/>
              </a:rPr>
              <a:t>!</a:t>
            </a:r>
          </a:p>
        </p:txBody>
      </p:sp>
      <p:sp>
        <p:nvSpPr>
          <p:cNvPr id="640013" name="AutoShape 13">
            <a:extLst>
              <a:ext uri="{FF2B5EF4-FFF2-40B4-BE49-F238E27FC236}">
                <a16:creationId xmlns:a16="http://schemas.microsoft.com/office/drawing/2014/main" id="{95AF4E9F-EAB6-4BF6-8615-38948B9C8700}"/>
              </a:ext>
            </a:extLst>
          </p:cNvPr>
          <p:cNvSpPr>
            <a:spLocks/>
          </p:cNvSpPr>
          <p:nvPr/>
        </p:nvSpPr>
        <p:spPr bwMode="auto">
          <a:xfrm>
            <a:off x="4143375" y="1289050"/>
            <a:ext cx="2724150" cy="1244600"/>
          </a:xfrm>
          <a:prstGeom prst="accentCallout2">
            <a:avLst>
              <a:gd name="adj1" fmla="val 9185"/>
              <a:gd name="adj2" fmla="val -2796"/>
              <a:gd name="adj3" fmla="val 9185"/>
              <a:gd name="adj4" fmla="val -15792"/>
              <a:gd name="adj5" fmla="val 59565"/>
              <a:gd name="adj6" fmla="val -29255"/>
            </a:avLst>
          </a:prstGeom>
          <a:solidFill>
            <a:srgbClr val="FF99CC"/>
          </a:solidFill>
          <a:ln w="57150" cap="sq">
            <a:solidFill>
              <a:srgbClr val="FFCC99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zh-CN" altLang="en-US" b="1">
                <a:ea typeface="宋体" panose="02010600030101010101" pitchFamily="2" charset="-122"/>
              </a:rPr>
              <a:t>一个指针变量不能指向与其类型不同的变量</a:t>
            </a:r>
            <a:r>
              <a:rPr kumimoji="1" lang="en-US" altLang="zh-CN" b="1">
                <a:ea typeface="宋体" panose="02010600030101010101" pitchFamily="2" charset="-122"/>
              </a:rPr>
              <a:t>!</a:t>
            </a:r>
          </a:p>
        </p:txBody>
      </p:sp>
      <p:sp>
        <p:nvSpPr>
          <p:cNvPr id="640014" name="AutoShape 14">
            <a:extLst>
              <a:ext uri="{FF2B5EF4-FFF2-40B4-BE49-F238E27FC236}">
                <a16:creationId xmlns:a16="http://schemas.microsoft.com/office/drawing/2014/main" id="{C565B948-2220-44ED-A745-A214243FB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370513"/>
            <a:ext cx="2438400" cy="1371600"/>
          </a:xfrm>
          <a:prstGeom prst="cloudCallout">
            <a:avLst>
              <a:gd name="adj1" fmla="val -34440"/>
              <a:gd name="adj2" fmla="val -94444"/>
            </a:avLst>
          </a:prstGeom>
          <a:solidFill>
            <a:srgbClr val="FFFF66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dist="107763" dir="135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kumimoji="1" lang="zh-CN" altLang="en-US" b="1" dirty="0">
                <a:ea typeface="宋体" panose="02010600030101010101" pitchFamily="2" charset="-122"/>
              </a:rPr>
              <a:t>我是对的，</a:t>
            </a:r>
          </a:p>
          <a:p>
            <a:pPr algn="ctr" eaLnBrk="1" hangingPunct="1"/>
            <a:r>
              <a:rPr kumimoji="1" lang="zh-CN" altLang="en-US" b="1" dirty="0">
                <a:ea typeface="宋体" panose="02010600030101010101" pitchFamily="2" charset="-122"/>
              </a:rPr>
              <a:t>你猜对了吗？</a:t>
            </a:r>
            <a:endParaRPr kumimoji="1" lang="zh-CN" altLang="en-US" dirty="0">
              <a:ea typeface="宋体" panose="02010600030101010101" pitchFamily="2" charset="-122"/>
            </a:endParaRPr>
          </a:p>
        </p:txBody>
      </p:sp>
      <p:sp>
        <p:nvSpPr>
          <p:cNvPr id="640015" name="AutoShape 15">
            <a:extLst>
              <a:ext uri="{FF2B5EF4-FFF2-40B4-BE49-F238E27FC236}">
                <a16:creationId xmlns:a16="http://schemas.microsoft.com/office/drawing/2014/main" id="{0721CF2A-7123-428D-BB48-9375D8916028}"/>
              </a:ext>
            </a:extLst>
          </p:cNvPr>
          <p:cNvSpPr>
            <a:spLocks/>
          </p:cNvSpPr>
          <p:nvPr/>
        </p:nvSpPr>
        <p:spPr bwMode="auto">
          <a:xfrm>
            <a:off x="8145464" y="361950"/>
            <a:ext cx="1838325" cy="1244600"/>
          </a:xfrm>
          <a:prstGeom prst="accentCallout3">
            <a:avLst>
              <a:gd name="adj1" fmla="val 9523"/>
              <a:gd name="adj2" fmla="val 104144"/>
              <a:gd name="adj3" fmla="val 9523"/>
              <a:gd name="adj4" fmla="val 126509"/>
              <a:gd name="adj5" fmla="val 72222"/>
              <a:gd name="adj6" fmla="val 126509"/>
              <a:gd name="adj7" fmla="val 134921"/>
              <a:gd name="adj8" fmla="val 101986"/>
            </a:avLst>
          </a:prstGeom>
          <a:solidFill>
            <a:srgbClr val="FF99CC"/>
          </a:solidFill>
          <a:ln w="57150" cap="sq">
            <a:solidFill>
              <a:srgbClr val="FF99CC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zh-CN" altLang="en-US" b="1">
                <a:ea typeface="宋体" panose="02010600030101010101" pitchFamily="2" charset="-122"/>
              </a:rPr>
              <a:t>应在类型相同的指针变量之间赋值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40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640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400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400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40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40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RECYCL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40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40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40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400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400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640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40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40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40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40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40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40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400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400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40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40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400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400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6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40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40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40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40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40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640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640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40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002" grpId="0" animBg="1" autoUpdateAnimBg="0"/>
      <p:bldP spid="640003" grpId="0" animBg="1" autoUpdateAnimBg="0"/>
      <p:bldP spid="640004" grpId="0" animBg="1" autoUpdateAnimBg="0"/>
      <p:bldP spid="640005" grpId="0" animBg="1" autoUpdateAnimBg="0"/>
      <p:bldP spid="640012" grpId="0" animBg="1" autoUpdateAnimBg="0"/>
      <p:bldP spid="640013" grpId="0" animBg="1" autoUpdateAnimBg="0"/>
      <p:bldP spid="640014" grpId="0" animBg="1" autoUpdateAnimBg="0"/>
      <p:bldP spid="640015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9" name="Rectangle 3">
            <a:extLst>
              <a:ext uri="{FF2B5EF4-FFF2-40B4-BE49-F238E27FC236}">
                <a16:creationId xmlns:a16="http://schemas.microsoft.com/office/drawing/2014/main" id="{54CCAF57-E037-4758-B885-ED9886811E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63750" y="1914526"/>
            <a:ext cx="8604250" cy="3027363"/>
          </a:xfrm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int 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 = 24;</a:t>
            </a:r>
            <a:endParaRPr lang="en-US" altLang="zh-CN" dirty="0">
              <a:ea typeface="宋体" pitchFamily="2" charset="-122"/>
            </a:endParaRPr>
          </a:p>
          <a:p>
            <a:pPr eaLnBrk="1">
              <a:defRPr/>
            </a:pPr>
            <a:endParaRPr lang="en-US" altLang="zh-CN" dirty="0">
              <a:ea typeface="宋体" pitchFamily="2" charset="-122"/>
            </a:endParaRPr>
          </a:p>
          <a:p>
            <a:pPr eaLnBrk="1">
              <a:defRPr/>
            </a:pP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i</a:t>
            </a:r>
            <a:r>
              <a:rPr lang="zh-CN" altLang="en-US" dirty="0">
                <a:ea typeface="宋体" pitchFamily="2" charset="-122"/>
              </a:rPr>
              <a:t>是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lang="zh-CN" altLang="en-US" dirty="0">
                <a:ea typeface="宋体" pitchFamily="2" charset="-122"/>
              </a:rPr>
              <a:t>变量</a:t>
            </a:r>
            <a:endParaRPr lang="en-US" altLang="zh-CN" dirty="0">
              <a:ea typeface="宋体" pitchFamily="2" charset="-122"/>
            </a:endParaRPr>
          </a:p>
          <a:p>
            <a:pPr eaLnBrk="1"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&amp;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i</a:t>
            </a:r>
            <a:r>
              <a:rPr lang="zh-CN" altLang="en-US" dirty="0">
                <a:ea typeface="宋体" pitchFamily="2" charset="-122"/>
              </a:rPr>
              <a:t>是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lang="zh-CN" altLang="en-US" dirty="0">
                <a:ea typeface="宋体" pitchFamily="2" charset="-122"/>
              </a:rPr>
              <a:t>指针</a:t>
            </a:r>
            <a:r>
              <a:rPr lang="en-US" altLang="zh-CN" dirty="0">
                <a:ea typeface="宋体" pitchFamily="2" charset="-122"/>
              </a:rPr>
              <a:t>, </a:t>
            </a:r>
            <a:r>
              <a:rPr lang="zh-CN" altLang="en-US" dirty="0">
                <a:ea typeface="宋体" pitchFamily="2" charset="-122"/>
              </a:rPr>
              <a:t>指向变量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i</a:t>
            </a:r>
            <a:endParaRPr lang="en-US" altLang="zh-CN" dirty="0">
              <a:solidFill>
                <a:srgbClr val="0000FF"/>
              </a:solidFill>
              <a:latin typeface="Courier New" pitchFamily="49" charset="0"/>
              <a:ea typeface="宋体" pitchFamily="2" charset="-122"/>
            </a:endParaRPr>
          </a:p>
          <a:p>
            <a:pPr lvl="1" eaLnBrk="1">
              <a:defRPr/>
            </a:pPr>
            <a:r>
              <a:rPr lang="zh-CN" altLang="en-US" dirty="0">
                <a:ea typeface="宋体" pitchFamily="2" charset="-122"/>
              </a:rPr>
              <a:t>但你不能对它赋值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638981" name="Rectangle 5">
            <a:extLst>
              <a:ext uri="{FF2B5EF4-FFF2-40B4-BE49-F238E27FC236}">
                <a16:creationId xmlns:a16="http://schemas.microsoft.com/office/drawing/2014/main" id="{B3904ABE-6DD3-4EB5-9DFE-94DAF7E54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614" y="4724400"/>
            <a:ext cx="5456237" cy="1728788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38983" name="Rectangle 7">
            <a:extLst>
              <a:ext uri="{FF2B5EF4-FFF2-40B4-BE49-F238E27FC236}">
                <a16:creationId xmlns:a16="http://schemas.microsoft.com/office/drawing/2014/main" id="{056C85CC-76C0-474E-8BF1-358C703147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5038" y="717550"/>
            <a:ext cx="7797800" cy="839788"/>
          </a:xfrm>
        </p:spPr>
        <p:txBody>
          <a:bodyPr/>
          <a:lstStyle/>
          <a:p>
            <a:pPr>
              <a:defRPr/>
            </a:pPr>
            <a:r>
              <a:rPr lang="zh-CN" altLang="en-US" sz="4000" dirty="0"/>
              <a:t>指针操作符和地址操作符</a:t>
            </a:r>
            <a:endParaRPr lang="en-US" altLang="zh-CN" sz="4000" dirty="0"/>
          </a:p>
        </p:txBody>
      </p:sp>
      <p:sp>
        <p:nvSpPr>
          <p:cNvPr id="638986" name="Line 10">
            <a:extLst>
              <a:ext uri="{FF2B5EF4-FFF2-40B4-BE49-F238E27FC236}">
                <a16:creationId xmlns:a16="http://schemas.microsoft.com/office/drawing/2014/main" id="{F6BEEF5C-C3B4-40C1-B0F1-2B107DB1E40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9176" y="5516563"/>
            <a:ext cx="2447925" cy="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 type="none" w="sm" len="sm"/>
            <a:tailEnd type="triangle" w="med" len="lg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14">
            <a:extLst>
              <a:ext uri="{FF2B5EF4-FFF2-40B4-BE49-F238E27FC236}">
                <a16:creationId xmlns:a16="http://schemas.microsoft.com/office/drawing/2014/main" id="{1341B810-391E-464F-AEA1-A0891C585A4E}"/>
              </a:ext>
            </a:extLst>
          </p:cNvPr>
          <p:cNvGrpSpPr>
            <a:grpSpLocks/>
          </p:cNvGrpSpPr>
          <p:nvPr/>
        </p:nvGrpSpPr>
        <p:grpSpPr bwMode="auto">
          <a:xfrm>
            <a:off x="3625850" y="4930776"/>
            <a:ext cx="1174750" cy="1547813"/>
            <a:chOff x="961" y="3197"/>
            <a:chExt cx="740" cy="975"/>
          </a:xfrm>
        </p:grpSpPr>
        <p:sp>
          <p:nvSpPr>
            <p:cNvPr id="24588" name="Rectangle 8">
              <a:extLst>
                <a:ext uri="{FF2B5EF4-FFF2-40B4-BE49-F238E27FC236}">
                  <a16:creationId xmlns:a16="http://schemas.microsoft.com/office/drawing/2014/main" id="{6219C904-0397-41B8-9E65-E4EAA1440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" y="3197"/>
              <a:ext cx="740" cy="596"/>
            </a:xfrm>
            <a:prstGeom prst="rect">
              <a:avLst/>
            </a:prstGeom>
            <a:solidFill>
              <a:srgbClr val="FFFF66"/>
            </a:solidFill>
            <a:ln w="9525">
              <a:miter lim="800000"/>
              <a:headEnd/>
              <a:tailEnd/>
            </a:ln>
            <a:scene3d>
              <a:camera prst="legacyPerspectiv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66"/>
              </a:extrusionClr>
              <a:contourClr>
                <a:srgbClr val="FFFF66"/>
              </a:contourClr>
            </a:sp3d>
          </p:spPr>
          <p:txBody>
            <a:bodyPr>
              <a:spAutoFit/>
              <a:flatTx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kumimoji="1" lang="en-US" altLang="zh-CN" sz="2800" b="1"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eaLnBrk="1" hangingPunct="1"/>
              <a:endParaRPr kumimoji="1" lang="en-US" altLang="zh-CN" sz="2800" b="1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638987" name="Text Box 11">
              <a:extLst>
                <a:ext uri="{FF2B5EF4-FFF2-40B4-BE49-F238E27FC236}">
                  <a16:creationId xmlns:a16="http://schemas.microsoft.com/office/drawing/2014/main" id="{A09F6EBD-F7EA-4729-96CC-1D694B3D7D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4" y="3884"/>
              <a:ext cx="499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  <a:ea typeface="宋体" pitchFamily="2" charset="-122"/>
                </a:rPr>
                <a:t>&amp;i</a:t>
              </a:r>
            </a:p>
          </p:txBody>
        </p:sp>
      </p:grpSp>
      <p:grpSp>
        <p:nvGrpSpPr>
          <p:cNvPr id="3" name="Group 13">
            <a:extLst>
              <a:ext uri="{FF2B5EF4-FFF2-40B4-BE49-F238E27FC236}">
                <a16:creationId xmlns:a16="http://schemas.microsoft.com/office/drawing/2014/main" id="{65763497-6A63-4214-A98F-2A989DC74265}"/>
              </a:ext>
            </a:extLst>
          </p:cNvPr>
          <p:cNvGrpSpPr>
            <a:grpSpLocks/>
          </p:cNvGrpSpPr>
          <p:nvPr/>
        </p:nvGrpSpPr>
        <p:grpSpPr bwMode="auto">
          <a:xfrm>
            <a:off x="7319963" y="4940300"/>
            <a:ext cx="1174750" cy="1538288"/>
            <a:chOff x="3288" y="3203"/>
            <a:chExt cx="740" cy="969"/>
          </a:xfrm>
        </p:grpSpPr>
        <p:sp>
          <p:nvSpPr>
            <p:cNvPr id="24586" name="Rectangle 9">
              <a:extLst>
                <a:ext uri="{FF2B5EF4-FFF2-40B4-BE49-F238E27FC236}">
                  <a16:creationId xmlns:a16="http://schemas.microsoft.com/office/drawing/2014/main" id="{35FDA3DB-B1ED-4C9E-84DF-4D311665E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3203"/>
              <a:ext cx="740" cy="596"/>
            </a:xfrm>
            <a:prstGeom prst="rect">
              <a:avLst/>
            </a:prstGeom>
            <a:solidFill>
              <a:srgbClr val="FFFF66"/>
            </a:solidFill>
            <a:ln w="9525">
              <a:miter lim="800000"/>
              <a:headEnd/>
              <a:tailEnd/>
            </a:ln>
            <a:scene3d>
              <a:camera prst="legacyPerspectiv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66"/>
              </a:extrusionClr>
              <a:contourClr>
                <a:srgbClr val="FFFF66"/>
              </a:contourClr>
            </a:sp3d>
          </p:spPr>
          <p:txBody>
            <a:bodyPr>
              <a:spAutoFit/>
              <a:flatTx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kumimoji="1" lang="en-US" altLang="zh-CN" sz="2800" b="1"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kumimoji="1" lang="en-US" altLang="zh-CN" sz="2800" b="1">
                  <a:latin typeface="Courier New" panose="02070309020205020404" pitchFamily="49" charset="0"/>
                  <a:ea typeface="宋体" panose="02010600030101010101" pitchFamily="2" charset="-122"/>
                </a:rPr>
                <a:t> 24</a:t>
              </a:r>
            </a:p>
          </p:txBody>
        </p:sp>
        <p:sp>
          <p:nvSpPr>
            <p:cNvPr id="638988" name="Text Box 12">
              <a:extLst>
                <a:ext uri="{FF2B5EF4-FFF2-40B4-BE49-F238E27FC236}">
                  <a16:creationId xmlns:a16="http://schemas.microsoft.com/office/drawing/2014/main" id="{54197C36-12A8-4978-908C-32E72440B2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5" y="3884"/>
              <a:ext cx="499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ea typeface="宋体" panose="02010600030101010101" pitchFamily="2" charset="-122"/>
                </a:rPr>
                <a:t>i</a:t>
              </a:r>
            </a:p>
          </p:txBody>
        </p:sp>
      </p:grpSp>
      <p:sp>
        <p:nvSpPr>
          <p:cNvPr id="638993" name="Rectangle 17">
            <a:extLst>
              <a:ext uri="{FF2B5EF4-FFF2-40B4-BE49-F238E27FC236}">
                <a16:creationId xmlns:a16="http://schemas.microsoft.com/office/drawing/2014/main" id="{82ACF6B1-AF1C-4E35-899A-69B81A135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9964" y="2636839"/>
            <a:ext cx="2808287" cy="503237"/>
          </a:xfrm>
          <a:prstGeom prst="rect">
            <a:avLst/>
          </a:prstGeom>
          <a:solidFill>
            <a:srgbClr val="FFCC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zh-CN" altLang="en-US" b="1" i="1" dirty="0">
                <a:ea typeface="宋体" panose="02010600030101010101" pitchFamily="2" charset="-122"/>
              </a:rPr>
              <a:t>地址操作符</a:t>
            </a:r>
          </a:p>
        </p:txBody>
      </p:sp>
      <p:sp>
        <p:nvSpPr>
          <p:cNvPr id="638994" name="Rectangle 18">
            <a:extLst>
              <a:ext uri="{FF2B5EF4-FFF2-40B4-BE49-F238E27FC236}">
                <a16:creationId xmlns:a16="http://schemas.microsoft.com/office/drawing/2014/main" id="{CB428BB7-1808-49A9-9FB1-9620C8C0F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1" y="3486151"/>
            <a:ext cx="303213" cy="3603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8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8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38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38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38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38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38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38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38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38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38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38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38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389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389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38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38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38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38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8993" grpId="0" animBg="1"/>
      <p:bldP spid="63899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5" name="Rectangle 3">
            <a:extLst>
              <a:ext uri="{FF2B5EF4-FFF2-40B4-BE49-F238E27FC236}">
                <a16:creationId xmlns:a16="http://schemas.microsoft.com/office/drawing/2014/main" id="{A6AD30B2-B586-482E-A2DD-8EB1DBBEEF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63750" y="1773238"/>
            <a:ext cx="8458200" cy="3168650"/>
          </a:xfrm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int *p;</a:t>
            </a:r>
          </a:p>
          <a:p>
            <a:pPr eaLnBrk="1"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p = &amp;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;</a:t>
            </a:r>
          </a:p>
          <a:p>
            <a:pPr eaLnBrk="1"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p</a:t>
            </a:r>
            <a:r>
              <a:rPr lang="zh-CN" altLang="en-US" dirty="0">
                <a:ea typeface="宋体" pitchFamily="2" charset="-122"/>
              </a:rPr>
              <a:t>是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lang="zh-CN" altLang="en-US" dirty="0">
                <a:ea typeface="宋体" pitchFamily="2" charset="-122"/>
              </a:rPr>
              <a:t>指针</a:t>
            </a:r>
            <a:r>
              <a:rPr lang="en-US" altLang="zh-CN" dirty="0">
                <a:ea typeface="宋体" pitchFamily="2" charset="-122"/>
              </a:rPr>
              <a:t> </a:t>
            </a:r>
          </a:p>
          <a:p>
            <a:pPr eaLnBrk="1"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*p</a:t>
            </a:r>
            <a:r>
              <a:rPr lang="zh-CN" altLang="en-US" dirty="0">
                <a:ea typeface="宋体" pitchFamily="2" charset="-122"/>
              </a:rPr>
              <a:t>是指针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p</a:t>
            </a:r>
            <a:r>
              <a:rPr lang="zh-CN" altLang="en-US" dirty="0">
                <a:ea typeface="宋体" pitchFamily="2" charset="-122"/>
              </a:rPr>
              <a:t>所指向的存储单元的内容</a:t>
            </a:r>
            <a:endParaRPr lang="en-US" altLang="zh-CN" sz="2400" dirty="0">
              <a:ea typeface="宋体" pitchFamily="2" charset="-122"/>
            </a:endParaRPr>
          </a:p>
          <a:p>
            <a:pPr lvl="1" eaLnBrk="1">
              <a:defRPr/>
            </a:pPr>
            <a:r>
              <a:rPr lang="zh-CN" altLang="en-US" dirty="0">
                <a:ea typeface="宋体" pitchFamily="2" charset="-122"/>
              </a:rPr>
              <a:t>象普通变量</a:t>
            </a:r>
            <a:r>
              <a:rPr lang="en-US" altLang="zh-CN" dirty="0" err="1">
                <a:solidFill>
                  <a:schemeClr val="accent2"/>
                </a:solidFill>
                <a:ea typeface="宋体" pitchFamily="2" charset="-122"/>
              </a:rPr>
              <a:t>i</a:t>
            </a:r>
            <a:r>
              <a:rPr lang="zh-CN" altLang="en-US" dirty="0">
                <a:ea typeface="宋体" pitchFamily="2" charset="-122"/>
              </a:rPr>
              <a:t>一样使用</a:t>
            </a:r>
            <a:r>
              <a:rPr lang="en-US" altLang="zh-CN" dirty="0">
                <a:solidFill>
                  <a:srgbClr val="0033CC"/>
                </a:solidFill>
                <a:latin typeface="Courier New" pitchFamily="49" charset="0"/>
                <a:ea typeface="宋体" pitchFamily="2" charset="-122"/>
              </a:rPr>
              <a:t>*p</a:t>
            </a:r>
            <a:r>
              <a:rPr lang="zh-CN" altLang="en-US" dirty="0">
                <a:ea typeface="宋体" pitchFamily="2" charset="-122"/>
              </a:rPr>
              <a:t> ，</a:t>
            </a:r>
            <a:r>
              <a:rPr lang="en-US" altLang="zh-CN" dirty="0">
                <a:solidFill>
                  <a:srgbClr val="0033CC"/>
                </a:solidFill>
                <a:latin typeface="Courier New" pitchFamily="49" charset="0"/>
                <a:ea typeface="宋体" pitchFamily="2" charset="-122"/>
              </a:rPr>
              <a:t>*</a:t>
            </a:r>
            <a:r>
              <a:rPr lang="zh-CN" altLang="en-US" dirty="0">
                <a:ea typeface="宋体" pitchFamily="2" charset="-122"/>
              </a:rPr>
              <a:t>取指针</a:t>
            </a:r>
            <a:r>
              <a:rPr lang="en-US" altLang="zh-CN" dirty="0">
                <a:solidFill>
                  <a:srgbClr val="0033CC"/>
                </a:solidFill>
                <a:latin typeface="Courier New" pitchFamily="49" charset="0"/>
                <a:ea typeface="宋体" pitchFamily="2" charset="-122"/>
              </a:rPr>
              <a:t>p</a:t>
            </a:r>
            <a:r>
              <a:rPr lang="zh-CN" altLang="en-US" dirty="0">
                <a:ea typeface="宋体" pitchFamily="2" charset="-122"/>
              </a:rPr>
              <a:t>指向内存的内容</a:t>
            </a:r>
          </a:p>
        </p:txBody>
      </p:sp>
      <p:sp>
        <p:nvSpPr>
          <p:cNvPr id="637959" name="Rectangle 7">
            <a:extLst>
              <a:ext uri="{FF2B5EF4-FFF2-40B4-BE49-F238E27FC236}">
                <a16:creationId xmlns:a16="http://schemas.microsoft.com/office/drawing/2014/main" id="{C05E6583-6738-4711-A0C8-D7FE86B8D9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5038" y="717550"/>
            <a:ext cx="7797800" cy="839788"/>
          </a:xfrm>
        </p:spPr>
        <p:txBody>
          <a:bodyPr/>
          <a:lstStyle/>
          <a:p>
            <a:pPr>
              <a:defRPr/>
            </a:pPr>
            <a:r>
              <a:rPr lang="zh-CN" altLang="en-US" sz="4000" dirty="0"/>
              <a:t>指针操作符和地址操作符</a:t>
            </a:r>
            <a:endParaRPr lang="en-US" altLang="zh-CN" sz="4000" dirty="0"/>
          </a:p>
        </p:txBody>
      </p:sp>
      <p:sp>
        <p:nvSpPr>
          <p:cNvPr id="637960" name="Rectangle 8">
            <a:extLst>
              <a:ext uri="{FF2B5EF4-FFF2-40B4-BE49-F238E27FC236}">
                <a16:creationId xmlns:a16="http://schemas.microsoft.com/office/drawing/2014/main" id="{C8C561DF-EF80-4174-A134-23D246B31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614" y="4724400"/>
            <a:ext cx="5456237" cy="1728788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37961" name="Line 9">
            <a:extLst>
              <a:ext uri="{FF2B5EF4-FFF2-40B4-BE49-F238E27FC236}">
                <a16:creationId xmlns:a16="http://schemas.microsoft.com/office/drawing/2014/main" id="{FD58E4B8-BFC8-43A2-B813-8C106C9E2A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9176" y="5516563"/>
            <a:ext cx="2447925" cy="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 type="none" w="sm" len="sm"/>
            <a:tailEnd type="triangle" w="med" len="lg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54D4B32E-07F0-411F-ABD2-A5D69A1AD6AE}"/>
              </a:ext>
            </a:extLst>
          </p:cNvPr>
          <p:cNvGrpSpPr>
            <a:grpSpLocks/>
          </p:cNvGrpSpPr>
          <p:nvPr/>
        </p:nvGrpSpPr>
        <p:grpSpPr bwMode="auto">
          <a:xfrm>
            <a:off x="3625850" y="4930776"/>
            <a:ext cx="1174750" cy="1547813"/>
            <a:chOff x="961" y="3197"/>
            <a:chExt cx="740" cy="975"/>
          </a:xfrm>
        </p:grpSpPr>
        <p:sp>
          <p:nvSpPr>
            <p:cNvPr id="25612" name="Rectangle 11">
              <a:extLst>
                <a:ext uri="{FF2B5EF4-FFF2-40B4-BE49-F238E27FC236}">
                  <a16:creationId xmlns:a16="http://schemas.microsoft.com/office/drawing/2014/main" id="{49C3A906-CBE4-4073-BB77-42DE6862F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" y="3197"/>
              <a:ext cx="740" cy="596"/>
            </a:xfrm>
            <a:prstGeom prst="rect">
              <a:avLst/>
            </a:prstGeom>
            <a:solidFill>
              <a:srgbClr val="FFFF66"/>
            </a:solidFill>
            <a:ln w="9525">
              <a:miter lim="800000"/>
              <a:headEnd/>
              <a:tailEnd/>
            </a:ln>
            <a:scene3d>
              <a:camera prst="legacyPerspectiv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66"/>
              </a:extrusionClr>
              <a:contourClr>
                <a:srgbClr val="FFFF66"/>
              </a:contourClr>
            </a:sp3d>
          </p:spPr>
          <p:txBody>
            <a:bodyPr>
              <a:spAutoFit/>
              <a:flatTx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kumimoji="1" lang="en-US" altLang="zh-CN" sz="2800" b="1"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eaLnBrk="1" hangingPunct="1"/>
              <a:endParaRPr kumimoji="1" lang="en-US" altLang="zh-CN" sz="2800" b="1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637964" name="Text Box 12">
              <a:extLst>
                <a:ext uri="{FF2B5EF4-FFF2-40B4-BE49-F238E27FC236}">
                  <a16:creationId xmlns:a16="http://schemas.microsoft.com/office/drawing/2014/main" id="{A6A693A5-9EED-4F70-9EBD-6D3E8C3B8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4" y="3884"/>
              <a:ext cx="499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ea typeface="宋体" panose="02010600030101010101" pitchFamily="2" charset="-122"/>
                </a:rPr>
                <a:t>p</a:t>
              </a:r>
            </a:p>
          </p:txBody>
        </p:sp>
      </p:grpSp>
      <p:grpSp>
        <p:nvGrpSpPr>
          <p:cNvPr id="3" name="Group 13">
            <a:extLst>
              <a:ext uri="{FF2B5EF4-FFF2-40B4-BE49-F238E27FC236}">
                <a16:creationId xmlns:a16="http://schemas.microsoft.com/office/drawing/2014/main" id="{E5DEAE1C-6B92-4EA5-BB32-3F37ADCE78F8}"/>
              </a:ext>
            </a:extLst>
          </p:cNvPr>
          <p:cNvGrpSpPr>
            <a:grpSpLocks/>
          </p:cNvGrpSpPr>
          <p:nvPr/>
        </p:nvGrpSpPr>
        <p:grpSpPr bwMode="auto">
          <a:xfrm>
            <a:off x="7319963" y="4940300"/>
            <a:ext cx="1174750" cy="1538288"/>
            <a:chOff x="3288" y="3203"/>
            <a:chExt cx="740" cy="969"/>
          </a:xfrm>
        </p:grpSpPr>
        <p:sp>
          <p:nvSpPr>
            <p:cNvPr id="25610" name="Rectangle 14">
              <a:extLst>
                <a:ext uri="{FF2B5EF4-FFF2-40B4-BE49-F238E27FC236}">
                  <a16:creationId xmlns:a16="http://schemas.microsoft.com/office/drawing/2014/main" id="{64D9ADAC-2D0F-4D4F-BB18-1B6AA8F69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3203"/>
              <a:ext cx="740" cy="596"/>
            </a:xfrm>
            <a:prstGeom prst="rect">
              <a:avLst/>
            </a:prstGeom>
            <a:solidFill>
              <a:srgbClr val="FFFF66"/>
            </a:solidFill>
            <a:ln w="9525">
              <a:miter lim="800000"/>
              <a:headEnd/>
              <a:tailEnd/>
            </a:ln>
            <a:scene3d>
              <a:camera prst="legacyPerspectiv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66"/>
              </a:extrusionClr>
              <a:contourClr>
                <a:srgbClr val="FFFF66"/>
              </a:contourClr>
            </a:sp3d>
          </p:spPr>
          <p:txBody>
            <a:bodyPr>
              <a:spAutoFit/>
              <a:flatTx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kumimoji="1" lang="en-US" altLang="zh-CN" sz="2800" b="1"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kumimoji="1" lang="en-US" altLang="zh-CN" sz="2800" b="1">
                  <a:latin typeface="Courier New" panose="02070309020205020404" pitchFamily="49" charset="0"/>
                  <a:ea typeface="宋体" panose="02010600030101010101" pitchFamily="2" charset="-122"/>
                </a:rPr>
                <a:t> 24</a:t>
              </a:r>
            </a:p>
          </p:txBody>
        </p:sp>
        <p:sp>
          <p:nvSpPr>
            <p:cNvPr id="637967" name="Text Box 15">
              <a:extLst>
                <a:ext uri="{FF2B5EF4-FFF2-40B4-BE49-F238E27FC236}">
                  <a16:creationId xmlns:a16="http://schemas.microsoft.com/office/drawing/2014/main" id="{92F2DCBD-DA96-42A2-A47C-4D9F9456CB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5" y="3884"/>
              <a:ext cx="499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  <a:ea typeface="宋体" pitchFamily="2" charset="-122"/>
                </a:rPr>
                <a:t>*p</a:t>
              </a:r>
            </a:p>
          </p:txBody>
        </p:sp>
      </p:grpSp>
      <p:sp>
        <p:nvSpPr>
          <p:cNvPr id="637968" name="Rectangle 16">
            <a:extLst>
              <a:ext uri="{FF2B5EF4-FFF2-40B4-BE49-F238E27FC236}">
                <a16:creationId xmlns:a16="http://schemas.microsoft.com/office/drawing/2014/main" id="{05293FF2-329D-484F-83E7-C494589DB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9964" y="2565400"/>
            <a:ext cx="2808287" cy="503238"/>
          </a:xfrm>
          <a:prstGeom prst="rect">
            <a:avLst/>
          </a:prstGeom>
          <a:solidFill>
            <a:srgbClr val="FFCC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zh-CN" altLang="en-US" b="1" i="1" dirty="0">
                <a:ea typeface="宋体" panose="02010600030101010101" pitchFamily="2" charset="-122"/>
              </a:rPr>
              <a:t>指针操作符</a:t>
            </a:r>
          </a:p>
        </p:txBody>
      </p:sp>
      <p:sp>
        <p:nvSpPr>
          <p:cNvPr id="637969" name="Rectangle 17">
            <a:extLst>
              <a:ext uri="{FF2B5EF4-FFF2-40B4-BE49-F238E27FC236}">
                <a16:creationId xmlns:a16="http://schemas.microsoft.com/office/drawing/2014/main" id="{B5CAFBA3-9866-4CC4-9AFC-961D485D6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676" y="3313113"/>
            <a:ext cx="303213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7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7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37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3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3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3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37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3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3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3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3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3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3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379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379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37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379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379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37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37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37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37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68" grpId="0" animBg="1"/>
      <p:bldP spid="63796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>
            <a:extLst>
              <a:ext uri="{FF2B5EF4-FFF2-40B4-BE49-F238E27FC236}">
                <a16:creationId xmlns:a16="http://schemas.microsoft.com/office/drawing/2014/main" id="{5E703CAE-203C-4971-8F00-DDB3D8DE5B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内容提要</a:t>
            </a:r>
          </a:p>
        </p:txBody>
      </p:sp>
      <p:sp>
        <p:nvSpPr>
          <p:cNvPr id="316419" name="Rectangle 3">
            <a:extLst>
              <a:ext uri="{FF2B5EF4-FFF2-40B4-BE49-F238E27FC236}">
                <a16:creationId xmlns:a16="http://schemas.microsoft.com/office/drawing/2014/main" id="{D8639EE9-9CCE-4BA8-ABBB-4ACDBEB1E2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>
              <a:lnSpc>
                <a:spcPct val="105000"/>
              </a:lnSpc>
              <a:defRPr/>
            </a:pPr>
            <a:r>
              <a:rPr lang="zh-CN" altLang="en-US" sz="2400" dirty="0">
                <a:ea typeface="宋体" pitchFamily="2" charset="-122"/>
              </a:rPr>
              <a:t>指针的概念</a:t>
            </a:r>
          </a:p>
          <a:p>
            <a:pPr marL="1022350" lvl="1" indent="-457200" eaLnBrk="1">
              <a:lnSpc>
                <a:spcPct val="105000"/>
              </a:lnSpc>
              <a:defRPr/>
            </a:pPr>
            <a:r>
              <a:rPr lang="zh-CN" altLang="en-US" sz="2000" dirty="0">
                <a:ea typeface="宋体" pitchFamily="2" charset="-122"/>
              </a:rPr>
              <a:t>难点：理解指针数据类型</a:t>
            </a:r>
          </a:p>
          <a:p>
            <a:pPr marL="533400" indent="-533400" eaLnBrk="1">
              <a:lnSpc>
                <a:spcPct val="105000"/>
              </a:lnSpc>
              <a:defRPr/>
            </a:pPr>
            <a:r>
              <a:rPr lang="zh-CN" altLang="en-US" sz="2400" dirty="0">
                <a:ea typeface="宋体" pitchFamily="2" charset="-122"/>
              </a:rPr>
              <a:t>用指针做函数参数，向函数传递变量值、数组元素和字符串  </a:t>
            </a:r>
            <a:endParaRPr lang="en-US" altLang="zh-CN" sz="2400" dirty="0">
              <a:ea typeface="宋体" pitchFamily="2" charset="-122"/>
            </a:endParaRPr>
          </a:p>
          <a:p>
            <a:pPr marL="533400" indent="-533400" eaLnBrk="1">
              <a:lnSpc>
                <a:spcPct val="105000"/>
              </a:lnSpc>
              <a:defRPr/>
            </a:pPr>
            <a:r>
              <a:rPr lang="zh-CN" altLang="en-US" sz="2400" dirty="0">
                <a:ea typeface="宋体" pitchFamily="2" charset="-122"/>
              </a:rPr>
              <a:t>动态内存分配函数及其应用</a:t>
            </a:r>
          </a:p>
          <a:p>
            <a:pPr marL="1022350" lvl="1" indent="-457200" eaLnBrk="1">
              <a:lnSpc>
                <a:spcPct val="105000"/>
              </a:lnSpc>
              <a:defRPr/>
            </a:pPr>
            <a:r>
              <a:rPr lang="zh-CN" altLang="en-US" sz="2000" dirty="0">
                <a:ea typeface="宋体" pitchFamily="2" charset="-122"/>
              </a:rPr>
              <a:t>一维、二维动态数组的实现</a:t>
            </a:r>
          </a:p>
          <a:p>
            <a:pPr marL="533400" indent="-533400" eaLnBrk="1">
              <a:lnSpc>
                <a:spcPct val="105000"/>
              </a:lnSpc>
              <a:defRPr/>
            </a:pPr>
            <a:r>
              <a:rPr lang="en-US" altLang="zh-CN" sz="2400" dirty="0">
                <a:ea typeface="宋体" pitchFamily="2" charset="-122"/>
              </a:rPr>
              <a:t>Skill</a:t>
            </a:r>
          </a:p>
          <a:p>
            <a:pPr marL="1022350" lvl="1" indent="-457200" eaLnBrk="1">
              <a:lnSpc>
                <a:spcPct val="105000"/>
              </a:lnSpc>
              <a:defRPr/>
            </a:pPr>
            <a:r>
              <a:rPr lang="zh-CN" altLang="en-US" sz="2000" dirty="0">
                <a:ea typeface="宋体" pitchFamily="2" charset="-122"/>
              </a:rPr>
              <a:t>用指针做函数参数编程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>
            <a:extLst>
              <a:ext uri="{FF2B5EF4-FFF2-40B4-BE49-F238E27FC236}">
                <a16:creationId xmlns:a16="http://schemas.microsoft.com/office/drawing/2014/main" id="{5D7DCE97-5A9F-4258-851A-FCC50C9813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5038" y="717550"/>
            <a:ext cx="7797800" cy="839788"/>
          </a:xfrm>
        </p:spPr>
        <p:txBody>
          <a:bodyPr/>
          <a:lstStyle/>
          <a:p>
            <a:pPr>
              <a:defRPr/>
            </a:pPr>
            <a:r>
              <a:rPr lang="zh-CN" altLang="en-US" sz="4000" dirty="0"/>
              <a:t>指针操作符和地址操作符</a:t>
            </a:r>
            <a:endParaRPr lang="en-US" altLang="zh-CN" sz="4000" dirty="0">
              <a:ea typeface="宋体" pitchFamily="2" charset="-122"/>
            </a:endParaRPr>
          </a:p>
        </p:txBody>
      </p:sp>
      <p:sp>
        <p:nvSpPr>
          <p:cNvPr id="631811" name="Rectangle 3">
            <a:extLst>
              <a:ext uri="{FF2B5EF4-FFF2-40B4-BE49-F238E27FC236}">
                <a16:creationId xmlns:a16="http://schemas.microsoft.com/office/drawing/2014/main" id="{39F4BC84-B039-471D-B96A-F4D787988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1" y="1628775"/>
            <a:ext cx="14065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int</a:t>
            </a: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a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=10;</a:t>
            </a:r>
          </a:p>
        </p:txBody>
      </p:sp>
      <p:sp>
        <p:nvSpPr>
          <p:cNvPr id="631812" name="Rectangle 4">
            <a:extLst>
              <a:ext uri="{FF2B5EF4-FFF2-40B4-BE49-F238E27FC236}">
                <a16:creationId xmlns:a16="http://schemas.microsoft.com/office/drawing/2014/main" id="{B7D5290B-B1FF-4A7B-BD3D-1E1921923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0" y="2311401"/>
            <a:ext cx="146843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  <a:r>
              <a:rPr lang="en-US" altLang="zh-CN" sz="2000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x0037b000</a:t>
            </a:r>
            <a:endParaRPr lang="zh-CN" altLang="en-US" sz="2000" b="1">
              <a:solidFill>
                <a:srgbClr val="88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31813" name="Rectangle 5">
            <a:extLst>
              <a:ext uri="{FF2B5EF4-FFF2-40B4-BE49-F238E27FC236}">
                <a16:creationId xmlns:a16="http://schemas.microsoft.com/office/drawing/2014/main" id="{7B8CB4E5-EC88-4D89-B237-44CE9B7C5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8388" y="25034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endParaRPr lang="zh-CN" altLang="en-US" b="1" i="1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31814" name="Rectangle 6">
            <a:extLst>
              <a:ext uri="{FF2B5EF4-FFF2-40B4-BE49-F238E27FC236}">
                <a16:creationId xmlns:a16="http://schemas.microsoft.com/office/drawing/2014/main" id="{A5F9FF72-F543-4B95-AD99-B3BD7E7FA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5738" y="3109914"/>
            <a:ext cx="1454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x0037b004</a:t>
            </a:r>
            <a:endParaRPr lang="zh-CN" altLang="en-US" sz="200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31815" name="Rectangle 7">
            <a:extLst>
              <a:ext uri="{FF2B5EF4-FFF2-40B4-BE49-F238E27FC236}">
                <a16:creationId xmlns:a16="http://schemas.microsoft.com/office/drawing/2014/main" id="{3B24E340-029C-469B-8626-F186A695F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1613" y="3962401"/>
            <a:ext cx="1454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x0037b008</a:t>
            </a:r>
            <a:endParaRPr lang="zh-CN" altLang="en-US" sz="200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31816" name="Rectangle 8">
            <a:extLst>
              <a:ext uri="{FF2B5EF4-FFF2-40B4-BE49-F238E27FC236}">
                <a16:creationId xmlns:a16="http://schemas.microsoft.com/office/drawing/2014/main" id="{1AA7D1EC-D126-42C5-93CA-91DB666F2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5738" y="4768851"/>
            <a:ext cx="1497012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x0037b00B</a:t>
            </a:r>
            <a:endParaRPr lang="zh-CN" altLang="en-US" sz="200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31817" name="Rectangle 9">
            <a:extLst>
              <a:ext uri="{FF2B5EF4-FFF2-40B4-BE49-F238E27FC236}">
                <a16:creationId xmlns:a16="http://schemas.microsoft.com/office/drawing/2014/main" id="{8707A857-3BDF-4D40-B84C-665F75532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8364" y="2205038"/>
            <a:ext cx="57308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&amp;a</a:t>
            </a:r>
            <a:endParaRPr lang="zh-CN" altLang="en-US" b="1" i="1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31822" name="Freeform 14">
            <a:extLst>
              <a:ext uri="{FF2B5EF4-FFF2-40B4-BE49-F238E27FC236}">
                <a16:creationId xmlns:a16="http://schemas.microsoft.com/office/drawing/2014/main" id="{054C7291-C115-4AE3-9C09-DB024772EC81}"/>
              </a:ext>
            </a:extLst>
          </p:cNvPr>
          <p:cNvSpPr>
            <a:spLocks/>
          </p:cNvSpPr>
          <p:nvPr/>
        </p:nvSpPr>
        <p:spPr bwMode="auto">
          <a:xfrm>
            <a:off x="4205288" y="5741988"/>
            <a:ext cx="1922462" cy="565150"/>
          </a:xfrm>
          <a:custGeom>
            <a:avLst/>
            <a:gdLst/>
            <a:ahLst/>
            <a:cxnLst>
              <a:cxn ang="0">
                <a:pos x="0" y="163"/>
              </a:cxn>
              <a:cxn ang="0">
                <a:pos x="500" y="41"/>
              </a:cxn>
              <a:cxn ang="0">
                <a:pos x="1089" y="408"/>
              </a:cxn>
              <a:cxn ang="0">
                <a:pos x="1211" y="330"/>
              </a:cxn>
            </a:cxnLst>
            <a:rect l="0" t="0" r="r" b="b"/>
            <a:pathLst>
              <a:path w="1211" h="456">
                <a:moveTo>
                  <a:pt x="0" y="163"/>
                </a:moveTo>
                <a:cubicBezTo>
                  <a:pt x="159" y="81"/>
                  <a:pt x="318" y="0"/>
                  <a:pt x="500" y="41"/>
                </a:cubicBezTo>
                <a:cubicBezTo>
                  <a:pt x="682" y="82"/>
                  <a:pt x="970" y="360"/>
                  <a:pt x="1089" y="408"/>
                </a:cubicBezTo>
                <a:cubicBezTo>
                  <a:pt x="1208" y="456"/>
                  <a:pt x="1191" y="345"/>
                  <a:pt x="1211" y="33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6635" name="Group 15">
            <a:extLst>
              <a:ext uri="{FF2B5EF4-FFF2-40B4-BE49-F238E27FC236}">
                <a16:creationId xmlns:a16="http://schemas.microsoft.com/office/drawing/2014/main" id="{F8F608FF-6C11-43B6-A9FF-84CAB14A9463}"/>
              </a:ext>
            </a:extLst>
          </p:cNvPr>
          <p:cNvGrpSpPr>
            <a:grpSpLocks/>
          </p:cNvGrpSpPr>
          <p:nvPr/>
        </p:nvGrpSpPr>
        <p:grpSpPr bwMode="auto">
          <a:xfrm>
            <a:off x="4192588" y="2011363"/>
            <a:ext cx="1935162" cy="4578350"/>
            <a:chOff x="1944" y="1218"/>
            <a:chExt cx="1219" cy="2884"/>
          </a:xfrm>
        </p:grpSpPr>
        <p:sp>
          <p:nvSpPr>
            <p:cNvPr id="631824" name="Freeform 16">
              <a:extLst>
                <a:ext uri="{FF2B5EF4-FFF2-40B4-BE49-F238E27FC236}">
                  <a16:creationId xmlns:a16="http://schemas.microsoft.com/office/drawing/2014/main" id="{F84F9CCE-E7D2-4F71-8AC1-1F28919B0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4" y="3430"/>
              <a:ext cx="1215" cy="67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12" y="0"/>
                </a:cxn>
                <a:cxn ang="0">
                  <a:pos x="1212" y="624"/>
                </a:cxn>
                <a:cxn ang="0">
                  <a:pos x="1140" y="672"/>
                </a:cxn>
                <a:cxn ang="0">
                  <a:pos x="720" y="468"/>
                </a:cxn>
                <a:cxn ang="0">
                  <a:pos x="540" y="384"/>
                </a:cxn>
                <a:cxn ang="0">
                  <a:pos x="360" y="372"/>
                </a:cxn>
                <a:cxn ang="0">
                  <a:pos x="216" y="408"/>
                </a:cxn>
                <a:cxn ang="0">
                  <a:pos x="0" y="468"/>
                </a:cxn>
                <a:cxn ang="0">
                  <a:pos x="12" y="0"/>
                </a:cxn>
              </a:cxnLst>
              <a:rect l="0" t="0" r="r" b="b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667" name="Rectangle 17">
              <a:extLst>
                <a:ext uri="{FF2B5EF4-FFF2-40B4-BE49-F238E27FC236}">
                  <a16:creationId xmlns:a16="http://schemas.microsoft.com/office/drawing/2014/main" id="{136FFF62-47AC-4A0E-8513-F4E7E6951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1218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kumimoji="1" lang="zh-CN" altLang="en-US" sz="2000">
                <a:ea typeface="宋体" panose="02010600030101010101" pitchFamily="2" charset="-122"/>
              </a:endParaRPr>
            </a:p>
          </p:txBody>
        </p:sp>
      </p:grpSp>
      <p:sp>
        <p:nvSpPr>
          <p:cNvPr id="631826" name="Line 18">
            <a:extLst>
              <a:ext uri="{FF2B5EF4-FFF2-40B4-BE49-F238E27FC236}">
                <a16:creationId xmlns:a16="http://schemas.microsoft.com/office/drawing/2014/main" id="{BDAF20DB-4D00-4C57-BBDA-85F0AF44AC0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4338" y="2376488"/>
            <a:ext cx="19224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27" name="Line 19">
            <a:extLst>
              <a:ext uri="{FF2B5EF4-FFF2-40B4-BE49-F238E27FC236}">
                <a16:creationId xmlns:a16="http://schemas.microsoft.com/office/drawing/2014/main" id="{3205175E-7431-4A6A-9BD0-1997C0DCC0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4338" y="3152775"/>
            <a:ext cx="19224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28" name="Line 20">
            <a:extLst>
              <a:ext uri="{FF2B5EF4-FFF2-40B4-BE49-F238E27FC236}">
                <a16:creationId xmlns:a16="http://schemas.microsoft.com/office/drawing/2014/main" id="{948B705A-2C64-4499-B2DF-7A227E37F12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5288" y="3967163"/>
            <a:ext cx="19224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29" name="Line 21">
            <a:extLst>
              <a:ext uri="{FF2B5EF4-FFF2-40B4-BE49-F238E27FC236}">
                <a16:creationId xmlns:a16="http://schemas.microsoft.com/office/drawing/2014/main" id="{2887EB64-0E72-4C5B-9EB1-07C1E86BF38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4338" y="4827588"/>
            <a:ext cx="19224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30" name="Line 22">
            <a:extLst>
              <a:ext uri="{FF2B5EF4-FFF2-40B4-BE49-F238E27FC236}">
                <a16:creationId xmlns:a16="http://schemas.microsoft.com/office/drawing/2014/main" id="{45195662-22FE-43EB-8240-498754CDBD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5288" y="5207000"/>
            <a:ext cx="0" cy="723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641" name="Text Box 24">
            <a:extLst>
              <a:ext uri="{FF2B5EF4-FFF2-40B4-BE49-F238E27FC236}">
                <a16:creationId xmlns:a16="http://schemas.microsoft.com/office/drawing/2014/main" id="{D7FB6C9A-7A40-4024-AF9B-32CC96222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3005" y="1770939"/>
            <a:ext cx="492443" cy="541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1" lang="en-US" altLang="zh-CN" sz="2000">
                <a:ea typeface="宋体" panose="02010600030101010101" pitchFamily="2" charset="-122"/>
              </a:rPr>
              <a:t>…...</a:t>
            </a:r>
          </a:p>
        </p:txBody>
      </p:sp>
      <p:sp>
        <p:nvSpPr>
          <p:cNvPr id="26642" name="Text Box 25">
            <a:extLst>
              <a:ext uri="{FF2B5EF4-FFF2-40B4-BE49-F238E27FC236}">
                <a16:creationId xmlns:a16="http://schemas.microsoft.com/office/drawing/2014/main" id="{4F2DDFE8-5CBB-4493-A599-AB6454BBB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1418" y="5272964"/>
            <a:ext cx="492443" cy="541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1" lang="en-US" altLang="zh-CN" sz="2000">
                <a:ea typeface="宋体" panose="02010600030101010101" pitchFamily="2" charset="-122"/>
              </a:rPr>
              <a:t>…...</a:t>
            </a:r>
          </a:p>
        </p:txBody>
      </p:sp>
      <p:sp>
        <p:nvSpPr>
          <p:cNvPr id="26643" name="Text Box 28">
            <a:extLst>
              <a:ext uri="{FF2B5EF4-FFF2-40B4-BE49-F238E27FC236}">
                <a16:creationId xmlns:a16="http://schemas.microsoft.com/office/drawing/2014/main" id="{89EF7AB8-F5E0-47FB-A826-3FDCA850D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75" y="25574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1" lang="en-US" altLang="zh-CN" b="1">
                <a:solidFill>
                  <a:srgbClr val="000066"/>
                </a:solidFill>
                <a:ea typeface="宋体" panose="02010600030101010101" pitchFamily="2" charset="-122"/>
              </a:rPr>
              <a:t>20</a:t>
            </a:r>
          </a:p>
        </p:txBody>
      </p:sp>
      <p:sp>
        <p:nvSpPr>
          <p:cNvPr id="631840" name="Oval 32">
            <a:extLst>
              <a:ext uri="{FF2B5EF4-FFF2-40B4-BE49-F238E27FC236}">
                <a16:creationId xmlns:a16="http://schemas.microsoft.com/office/drawing/2014/main" id="{63E7204D-CCCF-4427-AA2A-6357B5F58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0" y="2190750"/>
            <a:ext cx="1441450" cy="6477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 type="none" w="lg" len="lg"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31841" name="Text Box 33">
            <a:extLst>
              <a:ext uri="{FF2B5EF4-FFF2-40B4-BE49-F238E27FC236}">
                <a16:creationId xmlns:a16="http://schemas.microsoft.com/office/drawing/2014/main" id="{4BFDBBC6-A133-4436-ABBE-2F7823E48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0075" y="4183064"/>
            <a:ext cx="1468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zh-CN" altLang="en-US" sz="2000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  <a:r>
              <a:rPr lang="en-US" altLang="zh-CN" sz="2000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x0037b000</a:t>
            </a:r>
          </a:p>
        </p:txBody>
      </p:sp>
      <p:grpSp>
        <p:nvGrpSpPr>
          <p:cNvPr id="26646" name="Group 34">
            <a:extLst>
              <a:ext uri="{FF2B5EF4-FFF2-40B4-BE49-F238E27FC236}">
                <a16:creationId xmlns:a16="http://schemas.microsoft.com/office/drawing/2014/main" id="{0D2874CD-222B-433F-A424-4484555968A3}"/>
              </a:ext>
            </a:extLst>
          </p:cNvPr>
          <p:cNvGrpSpPr>
            <a:grpSpLocks/>
          </p:cNvGrpSpPr>
          <p:nvPr/>
        </p:nvGrpSpPr>
        <p:grpSpPr bwMode="auto">
          <a:xfrm>
            <a:off x="4194175" y="2600326"/>
            <a:ext cx="1938338" cy="373063"/>
            <a:chOff x="1945" y="1589"/>
            <a:chExt cx="1221" cy="235"/>
          </a:xfrm>
        </p:grpSpPr>
        <p:sp>
          <p:nvSpPr>
            <p:cNvPr id="631843" name="Line 35">
              <a:extLst>
                <a:ext uri="{FF2B5EF4-FFF2-40B4-BE49-F238E27FC236}">
                  <a16:creationId xmlns:a16="http://schemas.microsoft.com/office/drawing/2014/main" id="{50489239-80AE-4A3A-A5C9-E8B0DC4630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1589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1844" name="Line 36">
              <a:extLst>
                <a:ext uri="{FF2B5EF4-FFF2-40B4-BE49-F238E27FC236}">
                  <a16:creationId xmlns:a16="http://schemas.microsoft.com/office/drawing/2014/main" id="{580802EC-1801-4EBC-A2DC-D65A3D2057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1707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1845" name="Line 37">
              <a:extLst>
                <a:ext uri="{FF2B5EF4-FFF2-40B4-BE49-F238E27FC236}">
                  <a16:creationId xmlns:a16="http://schemas.microsoft.com/office/drawing/2014/main" id="{2771ED2C-BDD7-4804-B45C-28769EAA7B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5" y="1824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6647" name="Group 38">
            <a:extLst>
              <a:ext uri="{FF2B5EF4-FFF2-40B4-BE49-F238E27FC236}">
                <a16:creationId xmlns:a16="http://schemas.microsoft.com/office/drawing/2014/main" id="{312D3B4A-BD10-4F96-B7FE-962EC7E1FDA3}"/>
              </a:ext>
            </a:extLst>
          </p:cNvPr>
          <p:cNvGrpSpPr>
            <a:grpSpLocks/>
          </p:cNvGrpSpPr>
          <p:nvPr/>
        </p:nvGrpSpPr>
        <p:grpSpPr bwMode="auto">
          <a:xfrm>
            <a:off x="4208464" y="3390901"/>
            <a:ext cx="1938337" cy="373063"/>
            <a:chOff x="1945" y="1589"/>
            <a:chExt cx="1221" cy="235"/>
          </a:xfrm>
        </p:grpSpPr>
        <p:sp>
          <p:nvSpPr>
            <p:cNvPr id="631847" name="Line 39">
              <a:extLst>
                <a:ext uri="{FF2B5EF4-FFF2-40B4-BE49-F238E27FC236}">
                  <a16:creationId xmlns:a16="http://schemas.microsoft.com/office/drawing/2014/main" id="{227B4187-4D74-44D4-929E-D2ED7BF81F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1589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1848" name="Line 40">
              <a:extLst>
                <a:ext uri="{FF2B5EF4-FFF2-40B4-BE49-F238E27FC236}">
                  <a16:creationId xmlns:a16="http://schemas.microsoft.com/office/drawing/2014/main" id="{93964A81-EBA7-4789-9F02-518D29BA86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1707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1849" name="Line 41">
              <a:extLst>
                <a:ext uri="{FF2B5EF4-FFF2-40B4-BE49-F238E27FC236}">
                  <a16:creationId xmlns:a16="http://schemas.microsoft.com/office/drawing/2014/main" id="{7AC766C5-84D2-4504-8BDF-BA568EAAD7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5" y="1824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6648" name="Group 42">
            <a:extLst>
              <a:ext uri="{FF2B5EF4-FFF2-40B4-BE49-F238E27FC236}">
                <a16:creationId xmlns:a16="http://schemas.microsoft.com/office/drawing/2014/main" id="{39D234A5-7514-4001-BAED-7B49114295E2}"/>
              </a:ext>
            </a:extLst>
          </p:cNvPr>
          <p:cNvGrpSpPr>
            <a:grpSpLocks/>
          </p:cNvGrpSpPr>
          <p:nvPr/>
        </p:nvGrpSpPr>
        <p:grpSpPr bwMode="auto">
          <a:xfrm>
            <a:off x="4194175" y="4227513"/>
            <a:ext cx="1938338" cy="373062"/>
            <a:chOff x="1945" y="1589"/>
            <a:chExt cx="1221" cy="235"/>
          </a:xfrm>
        </p:grpSpPr>
        <p:sp>
          <p:nvSpPr>
            <p:cNvPr id="631851" name="Line 43">
              <a:extLst>
                <a:ext uri="{FF2B5EF4-FFF2-40B4-BE49-F238E27FC236}">
                  <a16:creationId xmlns:a16="http://schemas.microsoft.com/office/drawing/2014/main" id="{3B6E4E55-E88E-469E-9F29-CFC33C26B7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1589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1852" name="Line 44">
              <a:extLst>
                <a:ext uri="{FF2B5EF4-FFF2-40B4-BE49-F238E27FC236}">
                  <a16:creationId xmlns:a16="http://schemas.microsoft.com/office/drawing/2014/main" id="{5737811B-C157-465D-89B9-5812DED494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1707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1853" name="Line 45">
              <a:extLst>
                <a:ext uri="{FF2B5EF4-FFF2-40B4-BE49-F238E27FC236}">
                  <a16:creationId xmlns:a16="http://schemas.microsoft.com/office/drawing/2014/main" id="{982CA2B8-5CAD-4CEC-A371-8B698E1E79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5" y="1824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6649" name="Group 46">
            <a:extLst>
              <a:ext uri="{FF2B5EF4-FFF2-40B4-BE49-F238E27FC236}">
                <a16:creationId xmlns:a16="http://schemas.microsoft.com/office/drawing/2014/main" id="{D3B4B5CC-33AC-48C0-B9A4-744A31698160}"/>
              </a:ext>
            </a:extLst>
          </p:cNvPr>
          <p:cNvGrpSpPr>
            <a:grpSpLocks/>
          </p:cNvGrpSpPr>
          <p:nvPr/>
        </p:nvGrpSpPr>
        <p:grpSpPr bwMode="auto">
          <a:xfrm>
            <a:off x="4195764" y="4991101"/>
            <a:ext cx="1938337" cy="373063"/>
            <a:chOff x="1945" y="1589"/>
            <a:chExt cx="1221" cy="235"/>
          </a:xfrm>
        </p:grpSpPr>
        <p:sp>
          <p:nvSpPr>
            <p:cNvPr id="631855" name="Line 47">
              <a:extLst>
                <a:ext uri="{FF2B5EF4-FFF2-40B4-BE49-F238E27FC236}">
                  <a16:creationId xmlns:a16="http://schemas.microsoft.com/office/drawing/2014/main" id="{C95943B0-E782-453B-B904-A9D7FA075F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1589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1856" name="Line 48">
              <a:extLst>
                <a:ext uri="{FF2B5EF4-FFF2-40B4-BE49-F238E27FC236}">
                  <a16:creationId xmlns:a16="http://schemas.microsoft.com/office/drawing/2014/main" id="{1ADAEC6B-DFCB-48DE-9840-86DF9CE003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1707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1857" name="Line 49">
              <a:extLst>
                <a:ext uri="{FF2B5EF4-FFF2-40B4-BE49-F238E27FC236}">
                  <a16:creationId xmlns:a16="http://schemas.microsoft.com/office/drawing/2014/main" id="{35237190-2923-4E22-8F94-CB617C62DA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5" y="1824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31860" name="Rectangle 52">
            <a:extLst>
              <a:ext uri="{FF2B5EF4-FFF2-40B4-BE49-F238E27FC236}">
                <a16:creationId xmlns:a16="http://schemas.microsoft.com/office/drawing/2014/main" id="{DEC9FC0E-0766-443D-8DE5-00C97BADE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1" y="5561013"/>
            <a:ext cx="17954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int</a:t>
            </a: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</a:t>
            </a:r>
            <a:r>
              <a:rPr lang="en-US" altLang="zh-CN" b="1" i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*</a:t>
            </a: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pa=&amp;a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;</a:t>
            </a:r>
          </a:p>
        </p:txBody>
      </p:sp>
      <p:sp>
        <p:nvSpPr>
          <p:cNvPr id="631862" name="Rectangle 54">
            <a:extLst>
              <a:ext uri="{FF2B5EF4-FFF2-40B4-BE49-F238E27FC236}">
                <a16:creationId xmlns:a16="http://schemas.microsoft.com/office/drawing/2014/main" id="{C7E9319E-26E7-4ECA-9DAD-98EB685C0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5589588"/>
            <a:ext cx="1828800" cy="4318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31867" name="Rectangle 59">
            <a:extLst>
              <a:ext uri="{FF2B5EF4-FFF2-40B4-BE49-F238E27FC236}">
                <a16:creationId xmlns:a16="http://schemas.microsoft.com/office/drawing/2014/main" id="{61C257AA-A91A-439B-A808-150656608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8775" y="2133601"/>
            <a:ext cx="3924300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7" rIns="92075" bIns="46037"/>
          <a:lstStyle/>
          <a:p>
            <a:pPr marL="374650" indent="-374650" eaLnBrk="1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楷体_GB2312" pitchFamily="49" charset="-122"/>
              </a:rPr>
              <a:t>*(&amp;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楷体_GB2312" pitchFamily="49" charset="-122"/>
              </a:rPr>
              <a:t>a)</a:t>
            </a:r>
          </a:p>
          <a:p>
            <a:pPr marL="374650" indent="-374650" eaLnBrk="1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/*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该表达式引用的是</a:t>
            </a:r>
          </a:p>
          <a:p>
            <a:pPr marL="374650" indent="-374650" eaLnBrk="1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变量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楷体_GB2312" pitchFamily="49" charset="-122"/>
              </a:rPr>
              <a:t>a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的内容*/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</a:t>
            </a:r>
          </a:p>
          <a:p>
            <a:pPr marL="374650" indent="-374650" eaLnBrk="1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endParaRPr lang="en-US" altLang="zh-CN" sz="2800" b="1"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  <a:p>
            <a:pPr marL="374650" indent="-374650" eaLnBrk="1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楷体_GB2312" pitchFamily="49" charset="-122"/>
              </a:rPr>
              <a:t>&amp;(*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楷体_GB2312" pitchFamily="49" charset="-122"/>
              </a:rPr>
              <a:t>pa)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          </a:t>
            </a:r>
          </a:p>
          <a:p>
            <a:pPr marL="374650" indent="-374650" eaLnBrk="1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/*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该表达式的值</a:t>
            </a:r>
          </a:p>
          <a:p>
            <a:pPr marL="374650" indent="-374650" eaLnBrk="1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代表的是变量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楷体_GB2312" pitchFamily="49" charset="-122"/>
              </a:rPr>
              <a:t>a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的地址*/</a:t>
            </a:r>
          </a:p>
        </p:txBody>
      </p:sp>
      <p:sp>
        <p:nvSpPr>
          <p:cNvPr id="631868" name="Rectangle 60">
            <a:extLst>
              <a:ext uri="{FF2B5EF4-FFF2-40B4-BE49-F238E27FC236}">
                <a16:creationId xmlns:a16="http://schemas.microsoft.com/office/drawing/2014/main" id="{F0E8A8A1-03EE-4590-AF13-B2B5DDB58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1713" y="409575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pa</a:t>
            </a:r>
            <a:endParaRPr lang="zh-CN" altLang="en-US" b="1" i="1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1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1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1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31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31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1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31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31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31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1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1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1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31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31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31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31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31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31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67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Rectangle 2">
            <a:extLst>
              <a:ext uri="{FF2B5EF4-FFF2-40B4-BE49-F238E27FC236}">
                <a16:creationId xmlns:a16="http://schemas.microsoft.com/office/drawing/2014/main" id="{545F71E9-5733-490F-B615-B1A9C65149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指针的使用</a:t>
            </a:r>
            <a:endParaRPr lang="en-US" altLang="zh-CN" dirty="0"/>
          </a:p>
        </p:txBody>
      </p:sp>
      <p:sp>
        <p:nvSpPr>
          <p:cNvPr id="643075" name="Rectangle 3">
            <a:extLst>
              <a:ext uri="{FF2B5EF4-FFF2-40B4-BE49-F238E27FC236}">
                <a16:creationId xmlns:a16="http://schemas.microsoft.com/office/drawing/2014/main" id="{D7165C28-F7FB-456E-A95A-A779A70EE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1" y="1628775"/>
            <a:ext cx="14065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int</a:t>
            </a: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a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=10;</a:t>
            </a:r>
          </a:p>
        </p:txBody>
      </p:sp>
      <p:sp>
        <p:nvSpPr>
          <p:cNvPr id="643076" name="Rectangle 4">
            <a:extLst>
              <a:ext uri="{FF2B5EF4-FFF2-40B4-BE49-F238E27FC236}">
                <a16:creationId xmlns:a16="http://schemas.microsoft.com/office/drawing/2014/main" id="{62A3AF98-8B5C-4932-A439-3FEB7B76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0" y="2311401"/>
            <a:ext cx="146843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  <a:r>
              <a:rPr lang="en-US" altLang="zh-CN" sz="2000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x0037b000</a:t>
            </a:r>
            <a:endParaRPr lang="zh-CN" altLang="en-US" sz="2000" b="1">
              <a:solidFill>
                <a:srgbClr val="88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43077" name="Rectangle 5">
            <a:extLst>
              <a:ext uri="{FF2B5EF4-FFF2-40B4-BE49-F238E27FC236}">
                <a16:creationId xmlns:a16="http://schemas.microsoft.com/office/drawing/2014/main" id="{C066B9B8-79ED-4AA5-BC7A-CBF4F3959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8388" y="25034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endParaRPr lang="zh-CN" altLang="en-US" b="1" i="1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43078" name="Rectangle 6">
            <a:extLst>
              <a:ext uri="{FF2B5EF4-FFF2-40B4-BE49-F238E27FC236}">
                <a16:creationId xmlns:a16="http://schemas.microsoft.com/office/drawing/2014/main" id="{3545CA9C-A66A-4C17-96B8-855C0F074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5738" y="3109914"/>
            <a:ext cx="1454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x0037b004</a:t>
            </a:r>
            <a:endParaRPr lang="zh-CN" altLang="en-US" sz="200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43079" name="Rectangle 7">
            <a:extLst>
              <a:ext uri="{FF2B5EF4-FFF2-40B4-BE49-F238E27FC236}">
                <a16:creationId xmlns:a16="http://schemas.microsoft.com/office/drawing/2014/main" id="{E4A6168A-6DCC-43C3-94B4-9E9B9CF6B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1613" y="3962401"/>
            <a:ext cx="1454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x0037b008</a:t>
            </a:r>
            <a:endParaRPr lang="zh-CN" altLang="en-US" sz="200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43080" name="Rectangle 8">
            <a:extLst>
              <a:ext uri="{FF2B5EF4-FFF2-40B4-BE49-F238E27FC236}">
                <a16:creationId xmlns:a16="http://schemas.microsoft.com/office/drawing/2014/main" id="{A4761876-840A-4939-957C-E7901CE2B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5738" y="4768851"/>
            <a:ext cx="1497012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x0037b00B</a:t>
            </a:r>
            <a:endParaRPr lang="zh-CN" altLang="en-US" sz="200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43081" name="Rectangle 9">
            <a:extLst>
              <a:ext uri="{FF2B5EF4-FFF2-40B4-BE49-F238E27FC236}">
                <a16:creationId xmlns:a16="http://schemas.microsoft.com/office/drawing/2014/main" id="{4ED7FDED-D7D7-45D4-AB34-3A8884713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8364" y="2205038"/>
            <a:ext cx="57308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&amp;a</a:t>
            </a:r>
            <a:endParaRPr lang="zh-CN" altLang="en-US" b="1" i="1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grpSp>
        <p:nvGrpSpPr>
          <p:cNvPr id="27658" name="Group 10">
            <a:extLst>
              <a:ext uri="{FF2B5EF4-FFF2-40B4-BE49-F238E27FC236}">
                <a16:creationId xmlns:a16="http://schemas.microsoft.com/office/drawing/2014/main" id="{97A3D9B6-58AE-4FA1-9A11-41C01029ACC5}"/>
              </a:ext>
            </a:extLst>
          </p:cNvPr>
          <p:cNvGrpSpPr>
            <a:grpSpLocks/>
          </p:cNvGrpSpPr>
          <p:nvPr/>
        </p:nvGrpSpPr>
        <p:grpSpPr bwMode="auto">
          <a:xfrm>
            <a:off x="8112126" y="2730501"/>
            <a:ext cx="504825" cy="1655763"/>
            <a:chOff x="4785" y="1480"/>
            <a:chExt cx="318" cy="1406"/>
          </a:xfrm>
        </p:grpSpPr>
        <p:sp>
          <p:nvSpPr>
            <p:cNvPr id="643083" name="Line 11">
              <a:extLst>
                <a:ext uri="{FF2B5EF4-FFF2-40B4-BE49-F238E27FC236}">
                  <a16:creationId xmlns:a16="http://schemas.microsoft.com/office/drawing/2014/main" id="{F350410E-5798-4E99-B634-B5566B7245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5" y="2886"/>
              <a:ext cx="318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3084" name="Line 12">
              <a:extLst>
                <a:ext uri="{FF2B5EF4-FFF2-40B4-BE49-F238E27FC236}">
                  <a16:creationId xmlns:a16="http://schemas.microsoft.com/office/drawing/2014/main" id="{FD9E0F21-F5A0-43EF-8DDF-3622B1453D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03" y="1480"/>
              <a:ext cx="0" cy="140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3085" name="Line 13">
              <a:extLst>
                <a:ext uri="{FF2B5EF4-FFF2-40B4-BE49-F238E27FC236}">
                  <a16:creationId xmlns:a16="http://schemas.microsoft.com/office/drawing/2014/main" id="{AE1C2636-6C2C-4274-931A-7EC99537CD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85" y="1480"/>
              <a:ext cx="318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43086" name="Freeform 14">
            <a:extLst>
              <a:ext uri="{FF2B5EF4-FFF2-40B4-BE49-F238E27FC236}">
                <a16:creationId xmlns:a16="http://schemas.microsoft.com/office/drawing/2014/main" id="{3DD0A166-CAAA-4018-8D67-4775FEFC4F21}"/>
              </a:ext>
            </a:extLst>
          </p:cNvPr>
          <p:cNvSpPr>
            <a:spLocks/>
          </p:cNvSpPr>
          <p:nvPr/>
        </p:nvSpPr>
        <p:spPr bwMode="auto">
          <a:xfrm>
            <a:off x="4205288" y="5741988"/>
            <a:ext cx="1922462" cy="565150"/>
          </a:xfrm>
          <a:custGeom>
            <a:avLst/>
            <a:gdLst/>
            <a:ahLst/>
            <a:cxnLst>
              <a:cxn ang="0">
                <a:pos x="0" y="163"/>
              </a:cxn>
              <a:cxn ang="0">
                <a:pos x="500" y="41"/>
              </a:cxn>
              <a:cxn ang="0">
                <a:pos x="1089" y="408"/>
              </a:cxn>
              <a:cxn ang="0">
                <a:pos x="1211" y="330"/>
              </a:cxn>
            </a:cxnLst>
            <a:rect l="0" t="0" r="r" b="b"/>
            <a:pathLst>
              <a:path w="1211" h="456">
                <a:moveTo>
                  <a:pt x="0" y="163"/>
                </a:moveTo>
                <a:cubicBezTo>
                  <a:pt x="159" y="81"/>
                  <a:pt x="318" y="0"/>
                  <a:pt x="500" y="41"/>
                </a:cubicBezTo>
                <a:cubicBezTo>
                  <a:pt x="682" y="82"/>
                  <a:pt x="970" y="360"/>
                  <a:pt x="1089" y="408"/>
                </a:cubicBezTo>
                <a:cubicBezTo>
                  <a:pt x="1208" y="456"/>
                  <a:pt x="1191" y="345"/>
                  <a:pt x="1211" y="33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7660" name="Group 15">
            <a:extLst>
              <a:ext uri="{FF2B5EF4-FFF2-40B4-BE49-F238E27FC236}">
                <a16:creationId xmlns:a16="http://schemas.microsoft.com/office/drawing/2014/main" id="{E169F53F-793C-4791-B1C3-308C4389366D}"/>
              </a:ext>
            </a:extLst>
          </p:cNvPr>
          <p:cNvGrpSpPr>
            <a:grpSpLocks/>
          </p:cNvGrpSpPr>
          <p:nvPr/>
        </p:nvGrpSpPr>
        <p:grpSpPr bwMode="auto">
          <a:xfrm>
            <a:off x="4192588" y="2011363"/>
            <a:ext cx="1935162" cy="4578350"/>
            <a:chOff x="1944" y="1218"/>
            <a:chExt cx="1219" cy="2884"/>
          </a:xfrm>
        </p:grpSpPr>
        <p:sp>
          <p:nvSpPr>
            <p:cNvPr id="643088" name="Freeform 16">
              <a:extLst>
                <a:ext uri="{FF2B5EF4-FFF2-40B4-BE49-F238E27FC236}">
                  <a16:creationId xmlns:a16="http://schemas.microsoft.com/office/drawing/2014/main" id="{942A1C06-6839-4009-A2C2-63019CA19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4" y="3430"/>
              <a:ext cx="1215" cy="67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12" y="0"/>
                </a:cxn>
                <a:cxn ang="0">
                  <a:pos x="1212" y="624"/>
                </a:cxn>
                <a:cxn ang="0">
                  <a:pos x="1140" y="672"/>
                </a:cxn>
                <a:cxn ang="0">
                  <a:pos x="720" y="468"/>
                </a:cxn>
                <a:cxn ang="0">
                  <a:pos x="540" y="384"/>
                </a:cxn>
                <a:cxn ang="0">
                  <a:pos x="360" y="372"/>
                </a:cxn>
                <a:cxn ang="0">
                  <a:pos x="216" y="408"/>
                </a:cxn>
                <a:cxn ang="0">
                  <a:pos x="0" y="468"/>
                </a:cxn>
                <a:cxn ang="0">
                  <a:pos x="12" y="0"/>
                </a:cxn>
              </a:cxnLst>
              <a:rect l="0" t="0" r="r" b="b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705" name="Rectangle 17">
              <a:extLst>
                <a:ext uri="{FF2B5EF4-FFF2-40B4-BE49-F238E27FC236}">
                  <a16:creationId xmlns:a16="http://schemas.microsoft.com/office/drawing/2014/main" id="{B6416941-4166-45C8-B1FD-C3353EC29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1218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kumimoji="1" lang="zh-CN" altLang="en-US" sz="2000">
                <a:ea typeface="宋体" panose="02010600030101010101" pitchFamily="2" charset="-122"/>
              </a:endParaRPr>
            </a:p>
          </p:txBody>
        </p:sp>
      </p:grpSp>
      <p:sp>
        <p:nvSpPr>
          <p:cNvPr id="643090" name="Line 18">
            <a:extLst>
              <a:ext uri="{FF2B5EF4-FFF2-40B4-BE49-F238E27FC236}">
                <a16:creationId xmlns:a16="http://schemas.microsoft.com/office/drawing/2014/main" id="{0AA92709-023B-4335-BC24-E0AE87CEF1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4338" y="2376488"/>
            <a:ext cx="19224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3091" name="Line 19">
            <a:extLst>
              <a:ext uri="{FF2B5EF4-FFF2-40B4-BE49-F238E27FC236}">
                <a16:creationId xmlns:a16="http://schemas.microsoft.com/office/drawing/2014/main" id="{5AFF83F3-5FFA-4722-8820-C86007F890A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4338" y="3152775"/>
            <a:ext cx="19224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3092" name="Line 20">
            <a:extLst>
              <a:ext uri="{FF2B5EF4-FFF2-40B4-BE49-F238E27FC236}">
                <a16:creationId xmlns:a16="http://schemas.microsoft.com/office/drawing/2014/main" id="{C1E6D035-81AB-46A4-AA22-2B5A9B14F2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5288" y="3967163"/>
            <a:ext cx="19224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3093" name="Line 21">
            <a:extLst>
              <a:ext uri="{FF2B5EF4-FFF2-40B4-BE49-F238E27FC236}">
                <a16:creationId xmlns:a16="http://schemas.microsoft.com/office/drawing/2014/main" id="{56A08D3E-75B4-4886-A412-A22ED35093C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4338" y="4827588"/>
            <a:ext cx="19224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3094" name="Line 22">
            <a:extLst>
              <a:ext uri="{FF2B5EF4-FFF2-40B4-BE49-F238E27FC236}">
                <a16:creationId xmlns:a16="http://schemas.microsoft.com/office/drawing/2014/main" id="{AC9AEC26-9534-4EF5-A5BD-9BD77F6FF59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5288" y="5207000"/>
            <a:ext cx="0" cy="723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3095" name="Line 23">
            <a:extLst>
              <a:ext uri="{FF2B5EF4-FFF2-40B4-BE49-F238E27FC236}">
                <a16:creationId xmlns:a16="http://schemas.microsoft.com/office/drawing/2014/main" id="{091EFD4B-6819-488A-A621-16B9C982442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7750" y="5207000"/>
            <a:ext cx="0" cy="952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667" name="Text Box 24">
            <a:extLst>
              <a:ext uri="{FF2B5EF4-FFF2-40B4-BE49-F238E27FC236}">
                <a16:creationId xmlns:a16="http://schemas.microsoft.com/office/drawing/2014/main" id="{28B97A0C-69E9-401E-8117-44ED5E0B4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3005" y="1770939"/>
            <a:ext cx="492443" cy="541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1" lang="en-US" altLang="zh-CN" sz="2000">
                <a:ea typeface="宋体" panose="02010600030101010101" pitchFamily="2" charset="-122"/>
              </a:rPr>
              <a:t>…...</a:t>
            </a:r>
          </a:p>
        </p:txBody>
      </p:sp>
      <p:sp>
        <p:nvSpPr>
          <p:cNvPr id="27668" name="Text Box 25">
            <a:extLst>
              <a:ext uri="{FF2B5EF4-FFF2-40B4-BE49-F238E27FC236}">
                <a16:creationId xmlns:a16="http://schemas.microsoft.com/office/drawing/2014/main" id="{66661CBF-4297-41A5-A96D-BA7FE30F3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1418" y="5272964"/>
            <a:ext cx="492443" cy="541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1" lang="en-US" altLang="zh-CN" sz="2000">
                <a:ea typeface="宋体" panose="02010600030101010101" pitchFamily="2" charset="-122"/>
              </a:rPr>
              <a:t>…...</a:t>
            </a:r>
          </a:p>
        </p:txBody>
      </p:sp>
      <p:sp>
        <p:nvSpPr>
          <p:cNvPr id="643098" name="Line 26">
            <a:extLst>
              <a:ext uri="{FF2B5EF4-FFF2-40B4-BE49-F238E27FC236}">
                <a16:creationId xmlns:a16="http://schemas.microsoft.com/office/drawing/2014/main" id="{C3AFC5CD-EAD2-4818-B485-8E1DC7E471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84938" y="2763838"/>
            <a:ext cx="361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lg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670" name="Text Box 27">
            <a:extLst>
              <a:ext uri="{FF2B5EF4-FFF2-40B4-BE49-F238E27FC236}">
                <a16:creationId xmlns:a16="http://schemas.microsoft.com/office/drawing/2014/main" id="{C5BE6534-A9EA-4A8E-9076-569319708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5763" y="2492375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lg"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整型变量</a:t>
            </a:r>
            <a:endParaRPr kumimoji="1" lang="en-US" altLang="zh-CN" b="1" i="1">
              <a:solidFill>
                <a:srgbClr val="000066"/>
              </a:solidFill>
              <a:ea typeface="楷体_GB2312" pitchFamily="49" charset="-122"/>
            </a:endParaRPr>
          </a:p>
        </p:txBody>
      </p:sp>
      <p:sp>
        <p:nvSpPr>
          <p:cNvPr id="643100" name="Text Box 28">
            <a:extLst>
              <a:ext uri="{FF2B5EF4-FFF2-40B4-BE49-F238E27FC236}">
                <a16:creationId xmlns:a16="http://schemas.microsoft.com/office/drawing/2014/main" id="{1014A202-30FF-41FA-8B91-0527FA786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75" y="25574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1" lang="en-US" altLang="zh-CN" b="1">
                <a:solidFill>
                  <a:srgbClr val="000066"/>
                </a:solidFill>
                <a:ea typeface="宋体" panose="02010600030101010101" pitchFamily="2" charset="-122"/>
              </a:rPr>
              <a:t>10</a:t>
            </a:r>
          </a:p>
        </p:txBody>
      </p:sp>
      <p:grpSp>
        <p:nvGrpSpPr>
          <p:cNvPr id="27672" name="Group 29">
            <a:extLst>
              <a:ext uri="{FF2B5EF4-FFF2-40B4-BE49-F238E27FC236}">
                <a16:creationId xmlns:a16="http://schemas.microsoft.com/office/drawing/2014/main" id="{08F1FA34-8126-4E72-9404-5EEF3E66DB66}"/>
              </a:ext>
            </a:extLst>
          </p:cNvPr>
          <p:cNvGrpSpPr>
            <a:grpSpLocks/>
          </p:cNvGrpSpPr>
          <p:nvPr/>
        </p:nvGrpSpPr>
        <p:grpSpPr bwMode="auto">
          <a:xfrm>
            <a:off x="6456363" y="4087813"/>
            <a:ext cx="1727200" cy="457200"/>
            <a:chOff x="3149" y="2575"/>
            <a:chExt cx="1088" cy="288"/>
          </a:xfrm>
        </p:grpSpPr>
        <p:sp>
          <p:nvSpPr>
            <p:cNvPr id="643102" name="Line 30">
              <a:extLst>
                <a:ext uri="{FF2B5EF4-FFF2-40B4-BE49-F238E27FC236}">
                  <a16:creationId xmlns:a16="http://schemas.microsoft.com/office/drawing/2014/main" id="{5B9A989C-D6E8-4CED-9964-E88C45A17E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49" y="2737"/>
              <a:ext cx="2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703" name="Text Box 31">
              <a:extLst>
                <a:ext uri="{FF2B5EF4-FFF2-40B4-BE49-F238E27FC236}">
                  <a16:creationId xmlns:a16="http://schemas.microsoft.com/office/drawing/2014/main" id="{BAC8F97F-B80D-4B08-AABC-58CDB6B547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9" y="2575"/>
              <a:ext cx="8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kumimoji="1" lang="zh-CN" altLang="en-US" b="1">
                  <a:solidFill>
                    <a:srgbClr val="880000"/>
                  </a:solidFill>
                  <a:ea typeface="楷体_GB2312" pitchFamily="49" charset="-122"/>
                </a:rPr>
                <a:t>指针变量</a:t>
              </a:r>
              <a:endParaRPr kumimoji="1" lang="en-US" altLang="zh-CN" b="1">
                <a:solidFill>
                  <a:srgbClr val="880000"/>
                </a:solidFill>
                <a:ea typeface="楷体_GB2312" pitchFamily="49" charset="-122"/>
              </a:endParaRPr>
            </a:p>
          </p:txBody>
        </p:sp>
      </p:grpSp>
      <p:sp>
        <p:nvSpPr>
          <p:cNvPr id="643104" name="Oval 32">
            <a:extLst>
              <a:ext uri="{FF2B5EF4-FFF2-40B4-BE49-F238E27FC236}">
                <a16:creationId xmlns:a16="http://schemas.microsoft.com/office/drawing/2014/main" id="{B4C90867-3970-4D4A-995B-B82E6D579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0" y="2190750"/>
            <a:ext cx="1441450" cy="6477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 type="none" w="lg" len="lg"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43105" name="Text Box 33">
            <a:extLst>
              <a:ext uri="{FF2B5EF4-FFF2-40B4-BE49-F238E27FC236}">
                <a16:creationId xmlns:a16="http://schemas.microsoft.com/office/drawing/2014/main" id="{024AD665-E8B9-43E4-8C9B-AA101DFEC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0075" y="4183064"/>
            <a:ext cx="1468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zh-CN" altLang="en-US" sz="2000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  <a:r>
              <a:rPr lang="en-US" altLang="zh-CN" sz="2000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x0037b000</a:t>
            </a:r>
          </a:p>
        </p:txBody>
      </p:sp>
      <p:grpSp>
        <p:nvGrpSpPr>
          <p:cNvPr id="27675" name="Group 34">
            <a:extLst>
              <a:ext uri="{FF2B5EF4-FFF2-40B4-BE49-F238E27FC236}">
                <a16:creationId xmlns:a16="http://schemas.microsoft.com/office/drawing/2014/main" id="{98B7A06F-D93D-4288-AB2E-70E53E45878D}"/>
              </a:ext>
            </a:extLst>
          </p:cNvPr>
          <p:cNvGrpSpPr>
            <a:grpSpLocks/>
          </p:cNvGrpSpPr>
          <p:nvPr/>
        </p:nvGrpSpPr>
        <p:grpSpPr bwMode="auto">
          <a:xfrm>
            <a:off x="4194175" y="2600326"/>
            <a:ext cx="1938338" cy="373063"/>
            <a:chOff x="1945" y="1589"/>
            <a:chExt cx="1221" cy="235"/>
          </a:xfrm>
        </p:grpSpPr>
        <p:sp>
          <p:nvSpPr>
            <p:cNvPr id="643107" name="Line 35">
              <a:extLst>
                <a:ext uri="{FF2B5EF4-FFF2-40B4-BE49-F238E27FC236}">
                  <a16:creationId xmlns:a16="http://schemas.microsoft.com/office/drawing/2014/main" id="{734AB12F-1783-4B96-ADB1-9C8F00F696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1589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3108" name="Line 36">
              <a:extLst>
                <a:ext uri="{FF2B5EF4-FFF2-40B4-BE49-F238E27FC236}">
                  <a16:creationId xmlns:a16="http://schemas.microsoft.com/office/drawing/2014/main" id="{712AC0B7-5244-447D-B914-EF5A091D2F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1707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3109" name="Line 37">
              <a:extLst>
                <a:ext uri="{FF2B5EF4-FFF2-40B4-BE49-F238E27FC236}">
                  <a16:creationId xmlns:a16="http://schemas.microsoft.com/office/drawing/2014/main" id="{C00856D4-4790-488C-A448-E7FA7C6518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5" y="1824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7676" name="Group 38">
            <a:extLst>
              <a:ext uri="{FF2B5EF4-FFF2-40B4-BE49-F238E27FC236}">
                <a16:creationId xmlns:a16="http://schemas.microsoft.com/office/drawing/2014/main" id="{40B10773-DAAF-4AB9-8EA3-31423F93945E}"/>
              </a:ext>
            </a:extLst>
          </p:cNvPr>
          <p:cNvGrpSpPr>
            <a:grpSpLocks/>
          </p:cNvGrpSpPr>
          <p:nvPr/>
        </p:nvGrpSpPr>
        <p:grpSpPr bwMode="auto">
          <a:xfrm>
            <a:off x="4208464" y="3390901"/>
            <a:ext cx="1938337" cy="373063"/>
            <a:chOff x="1945" y="1589"/>
            <a:chExt cx="1221" cy="235"/>
          </a:xfrm>
        </p:grpSpPr>
        <p:sp>
          <p:nvSpPr>
            <p:cNvPr id="643111" name="Line 39">
              <a:extLst>
                <a:ext uri="{FF2B5EF4-FFF2-40B4-BE49-F238E27FC236}">
                  <a16:creationId xmlns:a16="http://schemas.microsoft.com/office/drawing/2014/main" id="{5E28F8BD-C758-4319-9687-BB5215CD1F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1589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3112" name="Line 40">
              <a:extLst>
                <a:ext uri="{FF2B5EF4-FFF2-40B4-BE49-F238E27FC236}">
                  <a16:creationId xmlns:a16="http://schemas.microsoft.com/office/drawing/2014/main" id="{71DAC7A9-190D-4689-AB25-D30A6B34D9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1707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3113" name="Line 41">
              <a:extLst>
                <a:ext uri="{FF2B5EF4-FFF2-40B4-BE49-F238E27FC236}">
                  <a16:creationId xmlns:a16="http://schemas.microsoft.com/office/drawing/2014/main" id="{BAED9FAB-C9FC-4A39-8F3F-0F79E4192F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5" y="1824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7677" name="Group 42">
            <a:extLst>
              <a:ext uri="{FF2B5EF4-FFF2-40B4-BE49-F238E27FC236}">
                <a16:creationId xmlns:a16="http://schemas.microsoft.com/office/drawing/2014/main" id="{DA571B30-A713-4D43-9B75-A22FCA4F718D}"/>
              </a:ext>
            </a:extLst>
          </p:cNvPr>
          <p:cNvGrpSpPr>
            <a:grpSpLocks/>
          </p:cNvGrpSpPr>
          <p:nvPr/>
        </p:nvGrpSpPr>
        <p:grpSpPr bwMode="auto">
          <a:xfrm>
            <a:off x="4194175" y="4227513"/>
            <a:ext cx="1938338" cy="373062"/>
            <a:chOff x="1945" y="1589"/>
            <a:chExt cx="1221" cy="235"/>
          </a:xfrm>
        </p:grpSpPr>
        <p:sp>
          <p:nvSpPr>
            <p:cNvPr id="643115" name="Line 43">
              <a:extLst>
                <a:ext uri="{FF2B5EF4-FFF2-40B4-BE49-F238E27FC236}">
                  <a16:creationId xmlns:a16="http://schemas.microsoft.com/office/drawing/2014/main" id="{FD7717D1-90C1-4413-BEF9-C92F99EA32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1589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3116" name="Line 44">
              <a:extLst>
                <a:ext uri="{FF2B5EF4-FFF2-40B4-BE49-F238E27FC236}">
                  <a16:creationId xmlns:a16="http://schemas.microsoft.com/office/drawing/2014/main" id="{74229387-20F0-4FD2-B39D-5280EBD062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1707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3117" name="Line 45">
              <a:extLst>
                <a:ext uri="{FF2B5EF4-FFF2-40B4-BE49-F238E27FC236}">
                  <a16:creationId xmlns:a16="http://schemas.microsoft.com/office/drawing/2014/main" id="{67C6F1AA-0906-4026-8A7D-C5F8127C1D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5" y="1824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7678" name="Group 46">
            <a:extLst>
              <a:ext uri="{FF2B5EF4-FFF2-40B4-BE49-F238E27FC236}">
                <a16:creationId xmlns:a16="http://schemas.microsoft.com/office/drawing/2014/main" id="{AF93D480-BBDC-4E35-BA93-C81C6DF35DB9}"/>
              </a:ext>
            </a:extLst>
          </p:cNvPr>
          <p:cNvGrpSpPr>
            <a:grpSpLocks/>
          </p:cNvGrpSpPr>
          <p:nvPr/>
        </p:nvGrpSpPr>
        <p:grpSpPr bwMode="auto">
          <a:xfrm>
            <a:off x="4195764" y="4991101"/>
            <a:ext cx="1938337" cy="373063"/>
            <a:chOff x="1945" y="1589"/>
            <a:chExt cx="1221" cy="235"/>
          </a:xfrm>
        </p:grpSpPr>
        <p:sp>
          <p:nvSpPr>
            <p:cNvPr id="643119" name="Line 47">
              <a:extLst>
                <a:ext uri="{FF2B5EF4-FFF2-40B4-BE49-F238E27FC236}">
                  <a16:creationId xmlns:a16="http://schemas.microsoft.com/office/drawing/2014/main" id="{1127E28A-6F53-4D9C-A180-C53104D961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1589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3120" name="Line 48">
              <a:extLst>
                <a:ext uri="{FF2B5EF4-FFF2-40B4-BE49-F238E27FC236}">
                  <a16:creationId xmlns:a16="http://schemas.microsoft.com/office/drawing/2014/main" id="{A0828AFC-5B9F-468F-B4C9-94BF6C5A43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1707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3121" name="Line 49">
              <a:extLst>
                <a:ext uri="{FF2B5EF4-FFF2-40B4-BE49-F238E27FC236}">
                  <a16:creationId xmlns:a16="http://schemas.microsoft.com/office/drawing/2014/main" id="{41C525FE-7251-4E21-891F-80ACDEC9A5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5" y="1824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43122" name="Rectangle 50">
            <a:extLst>
              <a:ext uri="{FF2B5EF4-FFF2-40B4-BE49-F238E27FC236}">
                <a16:creationId xmlns:a16="http://schemas.microsoft.com/office/drawing/2014/main" id="{F959DD9A-F7FA-492C-B7F0-A0C932A49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8889" y="4581525"/>
            <a:ext cx="123348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int</a:t>
            </a: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</a:t>
            </a:r>
            <a:r>
              <a:rPr lang="en-US" altLang="zh-CN" b="1" i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*</a:t>
            </a: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pa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;</a:t>
            </a:r>
          </a:p>
        </p:txBody>
      </p:sp>
      <p:sp>
        <p:nvSpPr>
          <p:cNvPr id="643123" name="Rectangle 51">
            <a:extLst>
              <a:ext uri="{FF2B5EF4-FFF2-40B4-BE49-F238E27FC236}">
                <a16:creationId xmlns:a16="http://schemas.microsoft.com/office/drawing/2014/main" id="{1EFC54B0-005C-4A66-BAD9-7697EB953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414" y="4916488"/>
            <a:ext cx="13049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pa = &amp;a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;</a:t>
            </a:r>
          </a:p>
        </p:txBody>
      </p:sp>
      <p:sp>
        <p:nvSpPr>
          <p:cNvPr id="643124" name="Rectangle 52">
            <a:extLst>
              <a:ext uri="{FF2B5EF4-FFF2-40B4-BE49-F238E27FC236}">
                <a16:creationId xmlns:a16="http://schemas.microsoft.com/office/drawing/2014/main" id="{D76FF9B9-DF33-4409-BB17-F748D2A6D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3151" y="3979863"/>
            <a:ext cx="17954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int</a:t>
            </a: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</a:t>
            </a:r>
            <a:r>
              <a:rPr lang="en-US" altLang="zh-CN" b="1" i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*</a:t>
            </a: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pa=&amp;a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;</a:t>
            </a:r>
          </a:p>
        </p:txBody>
      </p:sp>
      <p:sp>
        <p:nvSpPr>
          <p:cNvPr id="643125" name="Rectangle 53">
            <a:extLst>
              <a:ext uri="{FF2B5EF4-FFF2-40B4-BE49-F238E27FC236}">
                <a16:creationId xmlns:a16="http://schemas.microsoft.com/office/drawing/2014/main" id="{2810DA6F-A837-4783-A9C3-1C01D48E4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5864" y="4581526"/>
            <a:ext cx="1368425" cy="792163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43126" name="Rectangle 54">
            <a:extLst>
              <a:ext uri="{FF2B5EF4-FFF2-40B4-BE49-F238E27FC236}">
                <a16:creationId xmlns:a16="http://schemas.microsoft.com/office/drawing/2014/main" id="{8249A666-A8C5-4F7F-9294-143818A0E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4100" y="4005263"/>
            <a:ext cx="1828800" cy="4318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43127" name="Rectangle 55">
            <a:extLst>
              <a:ext uri="{FF2B5EF4-FFF2-40B4-BE49-F238E27FC236}">
                <a16:creationId xmlns:a16="http://schemas.microsoft.com/office/drawing/2014/main" id="{A19E5EE5-237B-4D5D-8BCA-5635146AA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9364" y="5373688"/>
            <a:ext cx="137318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*pa = 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20;</a:t>
            </a:r>
          </a:p>
        </p:txBody>
      </p:sp>
      <p:sp>
        <p:nvSpPr>
          <p:cNvPr id="643128" name="Text Box 56">
            <a:extLst>
              <a:ext uri="{FF2B5EF4-FFF2-40B4-BE49-F238E27FC236}">
                <a16:creationId xmlns:a16="http://schemas.microsoft.com/office/drawing/2014/main" id="{4B717D08-8766-49F3-A1E0-042E75492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2038" y="25654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1" lang="en-US" altLang="zh-CN" b="1">
                <a:solidFill>
                  <a:srgbClr val="000066"/>
                </a:solidFill>
                <a:ea typeface="宋体" panose="02010600030101010101" pitchFamily="2" charset="-122"/>
              </a:rPr>
              <a:t>20</a:t>
            </a:r>
          </a:p>
        </p:txBody>
      </p:sp>
      <p:grpSp>
        <p:nvGrpSpPr>
          <p:cNvPr id="9" name="Group 57">
            <a:extLst>
              <a:ext uri="{FF2B5EF4-FFF2-40B4-BE49-F238E27FC236}">
                <a16:creationId xmlns:a16="http://schemas.microsoft.com/office/drawing/2014/main" id="{A51CEF8A-A3F1-4453-88CB-A84244F4B1F2}"/>
              </a:ext>
            </a:extLst>
          </p:cNvPr>
          <p:cNvGrpSpPr>
            <a:grpSpLocks/>
          </p:cNvGrpSpPr>
          <p:nvPr/>
        </p:nvGrpSpPr>
        <p:grpSpPr bwMode="auto">
          <a:xfrm>
            <a:off x="6743700" y="5805488"/>
            <a:ext cx="2952750" cy="863600"/>
            <a:chOff x="2925" y="3158"/>
            <a:chExt cx="2722" cy="1043"/>
          </a:xfrm>
        </p:grpSpPr>
        <p:sp>
          <p:nvSpPr>
            <p:cNvPr id="643130" name="Rectangle 58">
              <a:extLst>
                <a:ext uri="{FF2B5EF4-FFF2-40B4-BE49-F238E27FC236}">
                  <a16:creationId xmlns:a16="http://schemas.microsoft.com/office/drawing/2014/main" id="{7EB354E5-AB17-429F-BE25-CE041C379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3338"/>
              <a:ext cx="2722" cy="863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b="1">
                  <a:solidFill>
                    <a:srgbClr val="000066"/>
                  </a:solidFill>
                  <a:ea typeface="楷体_GB2312" pitchFamily="49" charset="-122"/>
                </a:rPr>
                <a:t>间接访问（寻址）</a:t>
              </a:r>
              <a:endParaRPr lang="zh-CN" altLang="en-US" b="1" i="1">
                <a:solidFill>
                  <a:srgbClr val="88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endParaRPr>
            </a:p>
          </p:txBody>
        </p:sp>
        <p:sp>
          <p:nvSpPr>
            <p:cNvPr id="643131" name="Freeform 59">
              <a:extLst>
                <a:ext uri="{FF2B5EF4-FFF2-40B4-BE49-F238E27FC236}">
                  <a16:creationId xmlns:a16="http://schemas.microsoft.com/office/drawing/2014/main" id="{9BF7DEDD-B711-4D08-876F-1930B0E8BDDA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970" y="3158"/>
              <a:ext cx="817" cy="180"/>
            </a:xfrm>
            <a:custGeom>
              <a:avLst/>
              <a:gdLst/>
              <a:ahLst/>
              <a:cxnLst>
                <a:cxn ang="0">
                  <a:pos x="381" y="0"/>
                </a:cxn>
                <a:cxn ang="0">
                  <a:pos x="0" y="328"/>
                </a:cxn>
              </a:cxnLst>
              <a:rect l="0" t="0" r="r" b="b"/>
              <a:pathLst>
                <a:path w="381" h="328">
                  <a:moveTo>
                    <a:pt x="381" y="0"/>
                  </a:moveTo>
                  <a:lnTo>
                    <a:pt x="0" y="328"/>
                  </a:lnTo>
                </a:path>
              </a:pathLst>
            </a:custGeom>
            <a:noFill/>
            <a:ln w="38100" cmpd="sng">
              <a:solidFill>
                <a:srgbClr val="8000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43132" name="Rectangle 60">
            <a:extLst>
              <a:ext uri="{FF2B5EF4-FFF2-40B4-BE49-F238E27FC236}">
                <a16:creationId xmlns:a16="http://schemas.microsoft.com/office/drawing/2014/main" id="{BAA01BC5-3420-40E7-86B0-5ED6EDBE5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1713" y="409575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pa</a:t>
            </a:r>
            <a:endParaRPr lang="zh-CN" altLang="en-US" b="1" i="1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3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3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4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43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43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3100" grpId="0"/>
      <p:bldP spid="643127" grpId="0"/>
      <p:bldP spid="6431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>
            <a:extLst>
              <a:ext uri="{FF2B5EF4-FFF2-40B4-BE49-F238E27FC236}">
                <a16:creationId xmlns:a16="http://schemas.microsoft.com/office/drawing/2014/main" id="{EB413947-5A62-466D-AADE-793D24550A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指针的使用</a:t>
            </a:r>
            <a:endParaRPr lang="en-US" altLang="zh-CN" dirty="0"/>
          </a:p>
        </p:txBody>
      </p:sp>
      <p:sp>
        <p:nvSpPr>
          <p:cNvPr id="644099" name="Rectangle 3">
            <a:extLst>
              <a:ext uri="{FF2B5EF4-FFF2-40B4-BE49-F238E27FC236}">
                <a16:creationId xmlns:a16="http://schemas.microsoft.com/office/drawing/2014/main" id="{6D661AEB-D370-43F7-A673-229EC7507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1" y="1628775"/>
            <a:ext cx="14065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int</a:t>
            </a: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a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=10;</a:t>
            </a:r>
          </a:p>
        </p:txBody>
      </p:sp>
      <p:sp>
        <p:nvSpPr>
          <p:cNvPr id="644100" name="Rectangle 4">
            <a:extLst>
              <a:ext uri="{FF2B5EF4-FFF2-40B4-BE49-F238E27FC236}">
                <a16:creationId xmlns:a16="http://schemas.microsoft.com/office/drawing/2014/main" id="{F7BEA41F-7BB0-485C-873A-D3E6C5905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0" y="2311401"/>
            <a:ext cx="146843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  <a:r>
              <a:rPr lang="en-US" altLang="zh-CN" sz="2000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x0037b000</a:t>
            </a:r>
            <a:endParaRPr lang="zh-CN" altLang="en-US" sz="2000" b="1">
              <a:solidFill>
                <a:srgbClr val="88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44101" name="Rectangle 5">
            <a:extLst>
              <a:ext uri="{FF2B5EF4-FFF2-40B4-BE49-F238E27FC236}">
                <a16:creationId xmlns:a16="http://schemas.microsoft.com/office/drawing/2014/main" id="{9FDB73CD-D366-4A96-8423-23BD98315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8388" y="25034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endParaRPr lang="zh-CN" altLang="en-US" b="1" i="1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44102" name="Rectangle 6">
            <a:extLst>
              <a:ext uri="{FF2B5EF4-FFF2-40B4-BE49-F238E27FC236}">
                <a16:creationId xmlns:a16="http://schemas.microsoft.com/office/drawing/2014/main" id="{FCA42C37-B00F-46EC-88E9-B610828A8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5738" y="3109914"/>
            <a:ext cx="1454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x0037b004</a:t>
            </a:r>
            <a:endParaRPr lang="zh-CN" altLang="en-US" sz="200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44103" name="Rectangle 7">
            <a:extLst>
              <a:ext uri="{FF2B5EF4-FFF2-40B4-BE49-F238E27FC236}">
                <a16:creationId xmlns:a16="http://schemas.microsoft.com/office/drawing/2014/main" id="{2D353846-E3BF-4FEA-A2B0-9A1CB08FE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1613" y="3962401"/>
            <a:ext cx="1454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x0037b008</a:t>
            </a:r>
            <a:endParaRPr lang="zh-CN" altLang="en-US" sz="200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44104" name="Rectangle 8">
            <a:extLst>
              <a:ext uri="{FF2B5EF4-FFF2-40B4-BE49-F238E27FC236}">
                <a16:creationId xmlns:a16="http://schemas.microsoft.com/office/drawing/2014/main" id="{6EF99B9F-977D-476A-9E30-0AB3E4FCC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5738" y="4768851"/>
            <a:ext cx="1497012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x0037b00B</a:t>
            </a:r>
            <a:endParaRPr lang="zh-CN" altLang="en-US" sz="200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44105" name="Rectangle 9">
            <a:extLst>
              <a:ext uri="{FF2B5EF4-FFF2-40B4-BE49-F238E27FC236}">
                <a16:creationId xmlns:a16="http://schemas.microsoft.com/office/drawing/2014/main" id="{98F4B3FA-0C31-4C80-B7FD-494A3C500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8364" y="2205038"/>
            <a:ext cx="57308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&amp;a</a:t>
            </a:r>
            <a:endParaRPr lang="zh-CN" altLang="en-US" b="1" i="1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grpSp>
        <p:nvGrpSpPr>
          <p:cNvPr id="28682" name="Group 10">
            <a:extLst>
              <a:ext uri="{FF2B5EF4-FFF2-40B4-BE49-F238E27FC236}">
                <a16:creationId xmlns:a16="http://schemas.microsoft.com/office/drawing/2014/main" id="{4459262B-5EC3-4CED-A958-10F43E72412C}"/>
              </a:ext>
            </a:extLst>
          </p:cNvPr>
          <p:cNvGrpSpPr>
            <a:grpSpLocks/>
          </p:cNvGrpSpPr>
          <p:nvPr/>
        </p:nvGrpSpPr>
        <p:grpSpPr bwMode="auto">
          <a:xfrm>
            <a:off x="8112126" y="2730501"/>
            <a:ext cx="504825" cy="1655763"/>
            <a:chOff x="4785" y="1480"/>
            <a:chExt cx="318" cy="1406"/>
          </a:xfrm>
        </p:grpSpPr>
        <p:sp>
          <p:nvSpPr>
            <p:cNvPr id="644107" name="Line 11">
              <a:extLst>
                <a:ext uri="{FF2B5EF4-FFF2-40B4-BE49-F238E27FC236}">
                  <a16:creationId xmlns:a16="http://schemas.microsoft.com/office/drawing/2014/main" id="{B3D646DB-56EE-4E5D-AE1E-CDF501069D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5" y="2886"/>
              <a:ext cx="318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4108" name="Line 12">
              <a:extLst>
                <a:ext uri="{FF2B5EF4-FFF2-40B4-BE49-F238E27FC236}">
                  <a16:creationId xmlns:a16="http://schemas.microsoft.com/office/drawing/2014/main" id="{6E0423C9-7A01-4917-9A70-A649765C37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03" y="1480"/>
              <a:ext cx="0" cy="140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4109" name="Line 13">
              <a:extLst>
                <a:ext uri="{FF2B5EF4-FFF2-40B4-BE49-F238E27FC236}">
                  <a16:creationId xmlns:a16="http://schemas.microsoft.com/office/drawing/2014/main" id="{E69F3C9A-ADCB-4AE6-AA64-3290806E56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85" y="1480"/>
              <a:ext cx="318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44110" name="Freeform 14">
            <a:extLst>
              <a:ext uri="{FF2B5EF4-FFF2-40B4-BE49-F238E27FC236}">
                <a16:creationId xmlns:a16="http://schemas.microsoft.com/office/drawing/2014/main" id="{0828DA43-004A-4568-90F4-95FBC38CE9F9}"/>
              </a:ext>
            </a:extLst>
          </p:cNvPr>
          <p:cNvSpPr>
            <a:spLocks/>
          </p:cNvSpPr>
          <p:nvPr/>
        </p:nvSpPr>
        <p:spPr bwMode="auto">
          <a:xfrm>
            <a:off x="4205288" y="5741988"/>
            <a:ext cx="1922462" cy="565150"/>
          </a:xfrm>
          <a:custGeom>
            <a:avLst/>
            <a:gdLst/>
            <a:ahLst/>
            <a:cxnLst>
              <a:cxn ang="0">
                <a:pos x="0" y="163"/>
              </a:cxn>
              <a:cxn ang="0">
                <a:pos x="500" y="41"/>
              </a:cxn>
              <a:cxn ang="0">
                <a:pos x="1089" y="408"/>
              </a:cxn>
              <a:cxn ang="0">
                <a:pos x="1211" y="330"/>
              </a:cxn>
            </a:cxnLst>
            <a:rect l="0" t="0" r="r" b="b"/>
            <a:pathLst>
              <a:path w="1211" h="456">
                <a:moveTo>
                  <a:pt x="0" y="163"/>
                </a:moveTo>
                <a:cubicBezTo>
                  <a:pt x="159" y="81"/>
                  <a:pt x="318" y="0"/>
                  <a:pt x="500" y="41"/>
                </a:cubicBezTo>
                <a:cubicBezTo>
                  <a:pt x="682" y="82"/>
                  <a:pt x="970" y="360"/>
                  <a:pt x="1089" y="408"/>
                </a:cubicBezTo>
                <a:cubicBezTo>
                  <a:pt x="1208" y="456"/>
                  <a:pt x="1191" y="345"/>
                  <a:pt x="1211" y="33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8684" name="Group 15">
            <a:extLst>
              <a:ext uri="{FF2B5EF4-FFF2-40B4-BE49-F238E27FC236}">
                <a16:creationId xmlns:a16="http://schemas.microsoft.com/office/drawing/2014/main" id="{D20AF46E-DE96-4138-B3F0-EF6C5AC78276}"/>
              </a:ext>
            </a:extLst>
          </p:cNvPr>
          <p:cNvGrpSpPr>
            <a:grpSpLocks/>
          </p:cNvGrpSpPr>
          <p:nvPr/>
        </p:nvGrpSpPr>
        <p:grpSpPr bwMode="auto">
          <a:xfrm>
            <a:off x="4192588" y="2011363"/>
            <a:ext cx="1935162" cy="4578350"/>
            <a:chOff x="1944" y="1218"/>
            <a:chExt cx="1219" cy="2884"/>
          </a:xfrm>
        </p:grpSpPr>
        <p:sp>
          <p:nvSpPr>
            <p:cNvPr id="644112" name="Freeform 16">
              <a:extLst>
                <a:ext uri="{FF2B5EF4-FFF2-40B4-BE49-F238E27FC236}">
                  <a16:creationId xmlns:a16="http://schemas.microsoft.com/office/drawing/2014/main" id="{CAC7EDB7-C17F-4874-BEC4-B3BE772B44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4" y="3430"/>
              <a:ext cx="1215" cy="67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12" y="0"/>
                </a:cxn>
                <a:cxn ang="0">
                  <a:pos x="1212" y="624"/>
                </a:cxn>
                <a:cxn ang="0">
                  <a:pos x="1140" y="672"/>
                </a:cxn>
                <a:cxn ang="0">
                  <a:pos x="720" y="468"/>
                </a:cxn>
                <a:cxn ang="0">
                  <a:pos x="540" y="384"/>
                </a:cxn>
                <a:cxn ang="0">
                  <a:pos x="360" y="372"/>
                </a:cxn>
                <a:cxn ang="0">
                  <a:pos x="216" y="408"/>
                </a:cxn>
                <a:cxn ang="0">
                  <a:pos x="0" y="468"/>
                </a:cxn>
                <a:cxn ang="0">
                  <a:pos x="12" y="0"/>
                </a:cxn>
              </a:cxnLst>
              <a:rect l="0" t="0" r="r" b="b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728" name="Rectangle 17">
              <a:extLst>
                <a:ext uri="{FF2B5EF4-FFF2-40B4-BE49-F238E27FC236}">
                  <a16:creationId xmlns:a16="http://schemas.microsoft.com/office/drawing/2014/main" id="{588D9C2E-7645-461B-9FBC-1A62EF603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1218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kumimoji="1" lang="zh-CN" altLang="en-US" sz="2000">
                <a:ea typeface="宋体" panose="02010600030101010101" pitchFamily="2" charset="-122"/>
              </a:endParaRPr>
            </a:p>
          </p:txBody>
        </p:sp>
      </p:grpSp>
      <p:sp>
        <p:nvSpPr>
          <p:cNvPr id="644114" name="Line 18">
            <a:extLst>
              <a:ext uri="{FF2B5EF4-FFF2-40B4-BE49-F238E27FC236}">
                <a16:creationId xmlns:a16="http://schemas.microsoft.com/office/drawing/2014/main" id="{4655C79D-3C8C-4E37-8442-A71027E68D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4338" y="2376488"/>
            <a:ext cx="19224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4115" name="Line 19">
            <a:extLst>
              <a:ext uri="{FF2B5EF4-FFF2-40B4-BE49-F238E27FC236}">
                <a16:creationId xmlns:a16="http://schemas.microsoft.com/office/drawing/2014/main" id="{3295A5F8-2031-4049-AE0A-C8BE0DAFB8C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4338" y="3152775"/>
            <a:ext cx="19224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4116" name="Line 20">
            <a:extLst>
              <a:ext uri="{FF2B5EF4-FFF2-40B4-BE49-F238E27FC236}">
                <a16:creationId xmlns:a16="http://schemas.microsoft.com/office/drawing/2014/main" id="{2D29BCB5-EF9E-459E-BE05-A1FAE272FEC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5288" y="3967163"/>
            <a:ext cx="19224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4117" name="Line 21">
            <a:extLst>
              <a:ext uri="{FF2B5EF4-FFF2-40B4-BE49-F238E27FC236}">
                <a16:creationId xmlns:a16="http://schemas.microsoft.com/office/drawing/2014/main" id="{F204181F-0BE2-411A-B381-2DE5075FA2F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4338" y="4827588"/>
            <a:ext cx="19224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4118" name="Line 22">
            <a:extLst>
              <a:ext uri="{FF2B5EF4-FFF2-40B4-BE49-F238E27FC236}">
                <a16:creationId xmlns:a16="http://schemas.microsoft.com/office/drawing/2014/main" id="{232F0B43-4397-43C5-880D-3C78FBB15E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5288" y="5207000"/>
            <a:ext cx="0" cy="723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4119" name="Line 23">
            <a:extLst>
              <a:ext uri="{FF2B5EF4-FFF2-40B4-BE49-F238E27FC236}">
                <a16:creationId xmlns:a16="http://schemas.microsoft.com/office/drawing/2014/main" id="{D473EECD-AE58-4EFE-A206-09A23351924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7750" y="5207000"/>
            <a:ext cx="0" cy="952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691" name="Text Box 24">
            <a:extLst>
              <a:ext uri="{FF2B5EF4-FFF2-40B4-BE49-F238E27FC236}">
                <a16:creationId xmlns:a16="http://schemas.microsoft.com/office/drawing/2014/main" id="{EF81AB41-BCC7-4656-88E8-CC2644DB5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3005" y="1770939"/>
            <a:ext cx="492443" cy="541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1" lang="en-US" altLang="zh-CN" sz="2000">
                <a:ea typeface="宋体" panose="02010600030101010101" pitchFamily="2" charset="-122"/>
              </a:rPr>
              <a:t>…...</a:t>
            </a:r>
          </a:p>
        </p:txBody>
      </p:sp>
      <p:sp>
        <p:nvSpPr>
          <p:cNvPr id="28692" name="Text Box 25">
            <a:extLst>
              <a:ext uri="{FF2B5EF4-FFF2-40B4-BE49-F238E27FC236}">
                <a16:creationId xmlns:a16="http://schemas.microsoft.com/office/drawing/2014/main" id="{8BE7716E-94A5-4362-A565-7BB496F68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1418" y="5272964"/>
            <a:ext cx="492443" cy="541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1" lang="en-US" altLang="zh-CN" sz="2000">
                <a:ea typeface="宋体" panose="02010600030101010101" pitchFamily="2" charset="-122"/>
              </a:rPr>
              <a:t>…...</a:t>
            </a:r>
          </a:p>
        </p:txBody>
      </p:sp>
      <p:sp>
        <p:nvSpPr>
          <p:cNvPr id="644122" name="Line 26">
            <a:extLst>
              <a:ext uri="{FF2B5EF4-FFF2-40B4-BE49-F238E27FC236}">
                <a16:creationId xmlns:a16="http://schemas.microsoft.com/office/drawing/2014/main" id="{0170474B-EF39-4C3C-BC57-FF1588DFCA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84938" y="2763838"/>
            <a:ext cx="361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lg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694" name="Text Box 27">
            <a:extLst>
              <a:ext uri="{FF2B5EF4-FFF2-40B4-BE49-F238E27FC236}">
                <a16:creationId xmlns:a16="http://schemas.microsoft.com/office/drawing/2014/main" id="{24C9F232-632B-4D11-962A-9BA0E7C63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5763" y="2492375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lg"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整型变量</a:t>
            </a:r>
            <a:endParaRPr kumimoji="1" lang="en-US" altLang="zh-CN" b="1" i="1">
              <a:solidFill>
                <a:srgbClr val="000066"/>
              </a:solidFill>
              <a:ea typeface="楷体_GB2312" pitchFamily="49" charset="-122"/>
            </a:endParaRPr>
          </a:p>
        </p:txBody>
      </p:sp>
      <p:sp>
        <p:nvSpPr>
          <p:cNvPr id="28695" name="Text Box 28">
            <a:extLst>
              <a:ext uri="{FF2B5EF4-FFF2-40B4-BE49-F238E27FC236}">
                <a16:creationId xmlns:a16="http://schemas.microsoft.com/office/drawing/2014/main" id="{B57761C8-C30B-49C2-A7BF-1DDFC3F02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75" y="25574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1" lang="en-US" altLang="zh-CN" b="1">
                <a:solidFill>
                  <a:srgbClr val="000066"/>
                </a:solidFill>
                <a:ea typeface="宋体" panose="02010600030101010101" pitchFamily="2" charset="-122"/>
              </a:rPr>
              <a:t>20</a:t>
            </a:r>
          </a:p>
        </p:txBody>
      </p:sp>
      <p:grpSp>
        <p:nvGrpSpPr>
          <p:cNvPr id="28696" name="Group 29">
            <a:extLst>
              <a:ext uri="{FF2B5EF4-FFF2-40B4-BE49-F238E27FC236}">
                <a16:creationId xmlns:a16="http://schemas.microsoft.com/office/drawing/2014/main" id="{CA28E09A-07A1-480D-BE49-8D608D78F33F}"/>
              </a:ext>
            </a:extLst>
          </p:cNvPr>
          <p:cNvGrpSpPr>
            <a:grpSpLocks/>
          </p:cNvGrpSpPr>
          <p:nvPr/>
        </p:nvGrpSpPr>
        <p:grpSpPr bwMode="auto">
          <a:xfrm>
            <a:off x="6456363" y="4087813"/>
            <a:ext cx="1727200" cy="457200"/>
            <a:chOff x="3149" y="2575"/>
            <a:chExt cx="1088" cy="288"/>
          </a:xfrm>
        </p:grpSpPr>
        <p:sp>
          <p:nvSpPr>
            <p:cNvPr id="644126" name="Line 30">
              <a:extLst>
                <a:ext uri="{FF2B5EF4-FFF2-40B4-BE49-F238E27FC236}">
                  <a16:creationId xmlns:a16="http://schemas.microsoft.com/office/drawing/2014/main" id="{1E203711-0F68-4316-A88F-98B764B562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49" y="2737"/>
              <a:ext cx="2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726" name="Text Box 31">
              <a:extLst>
                <a:ext uri="{FF2B5EF4-FFF2-40B4-BE49-F238E27FC236}">
                  <a16:creationId xmlns:a16="http://schemas.microsoft.com/office/drawing/2014/main" id="{99AB196A-BC2B-4A3F-A487-6D20A6F2E3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9" y="2575"/>
              <a:ext cx="8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kumimoji="1" lang="zh-CN" altLang="en-US" b="1">
                  <a:solidFill>
                    <a:srgbClr val="880000"/>
                  </a:solidFill>
                  <a:ea typeface="楷体_GB2312" pitchFamily="49" charset="-122"/>
                </a:rPr>
                <a:t>指针变量</a:t>
              </a:r>
              <a:endParaRPr kumimoji="1" lang="en-US" altLang="zh-CN" b="1">
                <a:solidFill>
                  <a:srgbClr val="880000"/>
                </a:solidFill>
                <a:ea typeface="楷体_GB2312" pitchFamily="49" charset="-122"/>
              </a:endParaRPr>
            </a:p>
          </p:txBody>
        </p:sp>
      </p:grpSp>
      <p:sp>
        <p:nvSpPr>
          <p:cNvPr id="644128" name="Oval 32">
            <a:extLst>
              <a:ext uri="{FF2B5EF4-FFF2-40B4-BE49-F238E27FC236}">
                <a16:creationId xmlns:a16="http://schemas.microsoft.com/office/drawing/2014/main" id="{ACFD98D7-FEAF-47B2-8DBE-4E972C3D7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0" y="2190750"/>
            <a:ext cx="1441450" cy="6477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 type="none" w="lg" len="lg"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44129" name="Text Box 33">
            <a:extLst>
              <a:ext uri="{FF2B5EF4-FFF2-40B4-BE49-F238E27FC236}">
                <a16:creationId xmlns:a16="http://schemas.microsoft.com/office/drawing/2014/main" id="{6AFD3BE9-4D8A-4F31-B12C-3AF45601C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0075" y="4183064"/>
            <a:ext cx="1468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zh-CN" altLang="en-US" sz="2000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  <a:r>
              <a:rPr lang="en-US" altLang="zh-CN" sz="2000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x0037b000</a:t>
            </a:r>
          </a:p>
        </p:txBody>
      </p:sp>
      <p:grpSp>
        <p:nvGrpSpPr>
          <p:cNvPr id="28699" name="Group 34">
            <a:extLst>
              <a:ext uri="{FF2B5EF4-FFF2-40B4-BE49-F238E27FC236}">
                <a16:creationId xmlns:a16="http://schemas.microsoft.com/office/drawing/2014/main" id="{33F56D78-4456-406A-8EC2-330D7277B9B8}"/>
              </a:ext>
            </a:extLst>
          </p:cNvPr>
          <p:cNvGrpSpPr>
            <a:grpSpLocks/>
          </p:cNvGrpSpPr>
          <p:nvPr/>
        </p:nvGrpSpPr>
        <p:grpSpPr bwMode="auto">
          <a:xfrm>
            <a:off x="4194175" y="2600326"/>
            <a:ext cx="1938338" cy="373063"/>
            <a:chOff x="1945" y="1589"/>
            <a:chExt cx="1221" cy="235"/>
          </a:xfrm>
        </p:grpSpPr>
        <p:sp>
          <p:nvSpPr>
            <p:cNvPr id="644131" name="Line 35">
              <a:extLst>
                <a:ext uri="{FF2B5EF4-FFF2-40B4-BE49-F238E27FC236}">
                  <a16:creationId xmlns:a16="http://schemas.microsoft.com/office/drawing/2014/main" id="{7D359CDD-6C39-497F-A956-C0978F785B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1589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4132" name="Line 36">
              <a:extLst>
                <a:ext uri="{FF2B5EF4-FFF2-40B4-BE49-F238E27FC236}">
                  <a16:creationId xmlns:a16="http://schemas.microsoft.com/office/drawing/2014/main" id="{22FF022D-20C8-4841-96FE-B1B42BB2E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1707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4133" name="Line 37">
              <a:extLst>
                <a:ext uri="{FF2B5EF4-FFF2-40B4-BE49-F238E27FC236}">
                  <a16:creationId xmlns:a16="http://schemas.microsoft.com/office/drawing/2014/main" id="{86517594-FCD7-4A4F-B3A7-87851097D3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5" y="1824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8700" name="Group 38">
            <a:extLst>
              <a:ext uri="{FF2B5EF4-FFF2-40B4-BE49-F238E27FC236}">
                <a16:creationId xmlns:a16="http://schemas.microsoft.com/office/drawing/2014/main" id="{CE657A97-81E9-40C7-90CE-F47F0F6CDEA1}"/>
              </a:ext>
            </a:extLst>
          </p:cNvPr>
          <p:cNvGrpSpPr>
            <a:grpSpLocks/>
          </p:cNvGrpSpPr>
          <p:nvPr/>
        </p:nvGrpSpPr>
        <p:grpSpPr bwMode="auto">
          <a:xfrm>
            <a:off x="4208464" y="3390901"/>
            <a:ext cx="1938337" cy="373063"/>
            <a:chOff x="1945" y="1589"/>
            <a:chExt cx="1221" cy="235"/>
          </a:xfrm>
        </p:grpSpPr>
        <p:sp>
          <p:nvSpPr>
            <p:cNvPr id="644135" name="Line 39">
              <a:extLst>
                <a:ext uri="{FF2B5EF4-FFF2-40B4-BE49-F238E27FC236}">
                  <a16:creationId xmlns:a16="http://schemas.microsoft.com/office/drawing/2014/main" id="{52F5DC39-FB08-400F-9394-0553A2BCA1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1589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4136" name="Line 40">
              <a:extLst>
                <a:ext uri="{FF2B5EF4-FFF2-40B4-BE49-F238E27FC236}">
                  <a16:creationId xmlns:a16="http://schemas.microsoft.com/office/drawing/2014/main" id="{25B5B437-FA43-4FB7-A368-F0BD3A96DF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1707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4137" name="Line 41">
              <a:extLst>
                <a:ext uri="{FF2B5EF4-FFF2-40B4-BE49-F238E27FC236}">
                  <a16:creationId xmlns:a16="http://schemas.microsoft.com/office/drawing/2014/main" id="{19A8F4F9-4675-4222-B47D-2576913777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5" y="1824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8701" name="Group 42">
            <a:extLst>
              <a:ext uri="{FF2B5EF4-FFF2-40B4-BE49-F238E27FC236}">
                <a16:creationId xmlns:a16="http://schemas.microsoft.com/office/drawing/2014/main" id="{6EBB0928-28D3-4B52-A079-C9962D84D13C}"/>
              </a:ext>
            </a:extLst>
          </p:cNvPr>
          <p:cNvGrpSpPr>
            <a:grpSpLocks/>
          </p:cNvGrpSpPr>
          <p:nvPr/>
        </p:nvGrpSpPr>
        <p:grpSpPr bwMode="auto">
          <a:xfrm>
            <a:off x="4194175" y="4227513"/>
            <a:ext cx="1938338" cy="373062"/>
            <a:chOff x="1945" y="1589"/>
            <a:chExt cx="1221" cy="235"/>
          </a:xfrm>
        </p:grpSpPr>
        <p:sp>
          <p:nvSpPr>
            <p:cNvPr id="644139" name="Line 43">
              <a:extLst>
                <a:ext uri="{FF2B5EF4-FFF2-40B4-BE49-F238E27FC236}">
                  <a16:creationId xmlns:a16="http://schemas.microsoft.com/office/drawing/2014/main" id="{499D7260-1FFB-43E9-A8EB-D4E0772C77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1589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4140" name="Line 44">
              <a:extLst>
                <a:ext uri="{FF2B5EF4-FFF2-40B4-BE49-F238E27FC236}">
                  <a16:creationId xmlns:a16="http://schemas.microsoft.com/office/drawing/2014/main" id="{4D41EDEF-AB25-4BDA-8F55-09129AE664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1707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4141" name="Line 45">
              <a:extLst>
                <a:ext uri="{FF2B5EF4-FFF2-40B4-BE49-F238E27FC236}">
                  <a16:creationId xmlns:a16="http://schemas.microsoft.com/office/drawing/2014/main" id="{9CBC40EB-2C37-40B5-BCA8-89997B1236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5" y="1824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8702" name="Group 46">
            <a:extLst>
              <a:ext uri="{FF2B5EF4-FFF2-40B4-BE49-F238E27FC236}">
                <a16:creationId xmlns:a16="http://schemas.microsoft.com/office/drawing/2014/main" id="{E076D049-54A2-420C-911B-99E32F43C4B3}"/>
              </a:ext>
            </a:extLst>
          </p:cNvPr>
          <p:cNvGrpSpPr>
            <a:grpSpLocks/>
          </p:cNvGrpSpPr>
          <p:nvPr/>
        </p:nvGrpSpPr>
        <p:grpSpPr bwMode="auto">
          <a:xfrm>
            <a:off x="4195764" y="4991101"/>
            <a:ext cx="1938337" cy="373063"/>
            <a:chOff x="1945" y="1589"/>
            <a:chExt cx="1221" cy="235"/>
          </a:xfrm>
        </p:grpSpPr>
        <p:sp>
          <p:nvSpPr>
            <p:cNvPr id="644143" name="Line 47">
              <a:extLst>
                <a:ext uri="{FF2B5EF4-FFF2-40B4-BE49-F238E27FC236}">
                  <a16:creationId xmlns:a16="http://schemas.microsoft.com/office/drawing/2014/main" id="{69230127-FC2F-418B-AB6B-150513BBCE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1589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4144" name="Line 48">
              <a:extLst>
                <a:ext uri="{FF2B5EF4-FFF2-40B4-BE49-F238E27FC236}">
                  <a16:creationId xmlns:a16="http://schemas.microsoft.com/office/drawing/2014/main" id="{D7B36345-4BD4-42BD-85A0-7B5AFFA5E5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1707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4145" name="Line 49">
              <a:extLst>
                <a:ext uri="{FF2B5EF4-FFF2-40B4-BE49-F238E27FC236}">
                  <a16:creationId xmlns:a16="http://schemas.microsoft.com/office/drawing/2014/main" id="{2F7D8989-4153-4243-B2C9-0DBD31047B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5" y="1824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44146" name="Rectangle 50">
            <a:extLst>
              <a:ext uri="{FF2B5EF4-FFF2-40B4-BE49-F238E27FC236}">
                <a16:creationId xmlns:a16="http://schemas.microsoft.com/office/drawing/2014/main" id="{F1549B73-C5BF-46A0-B012-572814413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8889" y="4581525"/>
            <a:ext cx="123348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int</a:t>
            </a: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</a:t>
            </a:r>
            <a:r>
              <a:rPr lang="en-US" altLang="zh-CN" b="1" i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*</a:t>
            </a: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pa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;</a:t>
            </a:r>
          </a:p>
        </p:txBody>
      </p:sp>
      <p:sp>
        <p:nvSpPr>
          <p:cNvPr id="644147" name="Rectangle 51">
            <a:extLst>
              <a:ext uri="{FF2B5EF4-FFF2-40B4-BE49-F238E27FC236}">
                <a16:creationId xmlns:a16="http://schemas.microsoft.com/office/drawing/2014/main" id="{27173B2F-DDDF-4DC2-A940-78FBF51C8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414" y="4916488"/>
            <a:ext cx="13049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pa = &amp;a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;</a:t>
            </a:r>
          </a:p>
        </p:txBody>
      </p:sp>
      <p:sp>
        <p:nvSpPr>
          <p:cNvPr id="644148" name="Rectangle 52">
            <a:extLst>
              <a:ext uri="{FF2B5EF4-FFF2-40B4-BE49-F238E27FC236}">
                <a16:creationId xmlns:a16="http://schemas.microsoft.com/office/drawing/2014/main" id="{506BCB46-D255-4FE1-B201-820388F6C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3151" y="3979863"/>
            <a:ext cx="17954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int</a:t>
            </a: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</a:t>
            </a:r>
            <a:r>
              <a:rPr lang="en-US" altLang="zh-CN" b="1" i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*</a:t>
            </a: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pa=&amp;a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;</a:t>
            </a:r>
          </a:p>
        </p:txBody>
      </p:sp>
      <p:sp>
        <p:nvSpPr>
          <p:cNvPr id="644149" name="Rectangle 53">
            <a:extLst>
              <a:ext uri="{FF2B5EF4-FFF2-40B4-BE49-F238E27FC236}">
                <a16:creationId xmlns:a16="http://schemas.microsoft.com/office/drawing/2014/main" id="{F779063A-4E3B-4EEA-9EB3-9A2DF5677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5864" y="4581526"/>
            <a:ext cx="1368425" cy="792163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44150" name="Rectangle 54">
            <a:extLst>
              <a:ext uri="{FF2B5EF4-FFF2-40B4-BE49-F238E27FC236}">
                <a16:creationId xmlns:a16="http://schemas.microsoft.com/office/drawing/2014/main" id="{735BDB21-643B-41D2-8174-1AFB419C8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4100" y="4005263"/>
            <a:ext cx="1828800" cy="4318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44151" name="Rectangle 55">
            <a:extLst>
              <a:ext uri="{FF2B5EF4-FFF2-40B4-BE49-F238E27FC236}">
                <a16:creationId xmlns:a16="http://schemas.microsoft.com/office/drawing/2014/main" id="{18BF4299-195A-48D2-AD43-1BAB3B74B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9364" y="5373688"/>
            <a:ext cx="137318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*pa = 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20;</a:t>
            </a:r>
          </a:p>
        </p:txBody>
      </p:sp>
      <p:grpSp>
        <p:nvGrpSpPr>
          <p:cNvPr id="9" name="Group 60">
            <a:extLst>
              <a:ext uri="{FF2B5EF4-FFF2-40B4-BE49-F238E27FC236}">
                <a16:creationId xmlns:a16="http://schemas.microsoft.com/office/drawing/2014/main" id="{38F1B27D-FF6C-45CC-8383-9FFC2C377FC7}"/>
              </a:ext>
            </a:extLst>
          </p:cNvPr>
          <p:cNvGrpSpPr>
            <a:grpSpLocks/>
          </p:cNvGrpSpPr>
          <p:nvPr/>
        </p:nvGrpSpPr>
        <p:grpSpPr bwMode="auto">
          <a:xfrm>
            <a:off x="1706563" y="2708276"/>
            <a:ext cx="5757862" cy="3889375"/>
            <a:chOff x="115" y="1706"/>
            <a:chExt cx="3627" cy="2450"/>
          </a:xfrm>
        </p:grpSpPr>
        <p:sp>
          <p:nvSpPr>
            <p:cNvPr id="644153" name="Rectangle 57">
              <a:extLst>
                <a:ext uri="{FF2B5EF4-FFF2-40B4-BE49-F238E27FC236}">
                  <a16:creationId xmlns:a16="http://schemas.microsoft.com/office/drawing/2014/main" id="{55FAB004-2DB8-4F67-A906-055E71FC3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" y="3339"/>
              <a:ext cx="3627" cy="817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b="1">
                  <a:solidFill>
                    <a:srgbClr val="000066"/>
                  </a:solidFill>
                  <a:ea typeface="楷体_GB2312" pitchFamily="49" charset="-122"/>
                </a:rPr>
                <a:t>如果指针指向一个非你控制的内存空间</a:t>
              </a:r>
            </a:p>
            <a:p>
              <a:pPr algn="ctr">
                <a:defRPr/>
              </a:pPr>
              <a:r>
                <a:rPr lang="zh-CN" altLang="en-US" b="1">
                  <a:solidFill>
                    <a:srgbClr val="000066"/>
                  </a:solidFill>
                  <a:ea typeface="楷体_GB2312" pitchFamily="49" charset="-122"/>
                </a:rPr>
                <a:t>并对该空间进行访问，将可能造成危险</a:t>
              </a:r>
            </a:p>
            <a:p>
              <a:pPr algn="ctr">
                <a:defRPr/>
              </a:pPr>
              <a:r>
                <a:rPr lang="en-US" altLang="zh-CN" b="1">
                  <a:solidFill>
                    <a:srgbClr val="88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Never use uninitialized pointers.</a:t>
              </a:r>
              <a:endParaRPr lang="zh-CN" altLang="en-US" b="1">
                <a:solidFill>
                  <a:srgbClr val="88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644154" name="Freeform 58">
              <a:extLst>
                <a:ext uri="{FF2B5EF4-FFF2-40B4-BE49-F238E27FC236}">
                  <a16:creationId xmlns:a16="http://schemas.microsoft.com/office/drawing/2014/main" id="{013C0653-8E08-4431-8556-E1EBDEDF87E6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31" y="1706"/>
              <a:ext cx="1706" cy="1633"/>
            </a:xfrm>
            <a:custGeom>
              <a:avLst/>
              <a:gdLst/>
              <a:ahLst/>
              <a:cxnLst>
                <a:cxn ang="0">
                  <a:pos x="381" y="0"/>
                </a:cxn>
                <a:cxn ang="0">
                  <a:pos x="0" y="328"/>
                </a:cxn>
              </a:cxnLst>
              <a:rect l="0" t="0" r="r" b="b"/>
              <a:pathLst>
                <a:path w="381" h="328">
                  <a:moveTo>
                    <a:pt x="381" y="0"/>
                  </a:moveTo>
                  <a:lnTo>
                    <a:pt x="0" y="328"/>
                  </a:lnTo>
                </a:path>
              </a:pathLst>
            </a:custGeom>
            <a:noFill/>
            <a:ln w="38100" cmpd="sng">
              <a:solidFill>
                <a:srgbClr val="8000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44155" name="Rectangle 59">
            <a:extLst>
              <a:ext uri="{FF2B5EF4-FFF2-40B4-BE49-F238E27FC236}">
                <a16:creationId xmlns:a16="http://schemas.microsoft.com/office/drawing/2014/main" id="{BFA1C9CB-737F-4C56-AC5E-F91A3C3E0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1713" y="409575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pa</a:t>
            </a:r>
            <a:endParaRPr lang="zh-CN" altLang="en-US" b="1" i="1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7" name="Rectangle 3">
            <a:extLst>
              <a:ext uri="{FF2B5EF4-FFF2-40B4-BE49-F238E27FC236}">
                <a16:creationId xmlns:a16="http://schemas.microsoft.com/office/drawing/2014/main" id="{3FACFF1F-F4F9-449B-B87A-3C3D51BFE12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063750" y="1912939"/>
            <a:ext cx="4533900" cy="4611687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>
              <a:defRPr/>
            </a:pPr>
            <a:r>
              <a:rPr lang="en-US" altLang="zh-CN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i;</a:t>
            </a:r>
            <a:br>
              <a:rPr lang="en-US" altLang="zh-CN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</a:br>
            <a:r>
              <a:rPr lang="en-US" altLang="zh-CN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scanf("%d", i); </a:t>
            </a:r>
            <a:br>
              <a:rPr lang="en-US" altLang="zh-CN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</a:br>
            <a:r>
              <a:rPr lang="en-US" altLang="zh-CN">
                <a:solidFill>
                  <a:srgbClr val="008800"/>
                </a:solidFill>
                <a:latin typeface="Courier New" pitchFamily="49" charset="0"/>
                <a:ea typeface="宋体" pitchFamily="2" charset="-122"/>
              </a:rPr>
              <a:t>/* </a:t>
            </a:r>
            <a:r>
              <a:rPr lang="zh-CN" altLang="en-US">
                <a:solidFill>
                  <a:srgbClr val="008800"/>
                </a:solidFill>
                <a:ea typeface="宋体" pitchFamily="2" charset="-122"/>
              </a:rPr>
              <a:t>这样会如何？</a:t>
            </a:r>
            <a:r>
              <a:rPr lang="zh-CN" altLang="en-US">
                <a:solidFill>
                  <a:srgbClr val="008800"/>
                </a:solidFill>
                <a:latin typeface="Courier New" pitchFamily="49" charset="0"/>
                <a:ea typeface="宋体" pitchFamily="2" charset="-122"/>
              </a:rPr>
              <a:t>*</a:t>
            </a:r>
            <a:r>
              <a:rPr lang="en-US" altLang="zh-CN">
                <a:solidFill>
                  <a:srgbClr val="008800"/>
                </a:solidFill>
                <a:latin typeface="Courier New" pitchFamily="49" charset="0"/>
                <a:ea typeface="宋体" pitchFamily="2" charset="-122"/>
              </a:rPr>
              <a:t>/</a:t>
            </a:r>
          </a:p>
          <a:p>
            <a:pPr eaLnBrk="1">
              <a:defRPr/>
            </a:pPr>
            <a:endParaRPr lang="en-US" altLang="zh-CN">
              <a:solidFill>
                <a:srgbClr val="008800"/>
              </a:solidFill>
              <a:latin typeface="Courier New" pitchFamily="49" charset="0"/>
              <a:ea typeface="宋体" pitchFamily="2" charset="-122"/>
            </a:endParaRPr>
          </a:p>
          <a:p>
            <a:pPr eaLnBrk="1">
              <a:defRPr/>
            </a:pPr>
            <a:endParaRPr lang="en-US" altLang="zh-CN">
              <a:solidFill>
                <a:srgbClr val="008800"/>
              </a:solidFill>
              <a:latin typeface="Courier New" pitchFamily="49" charset="0"/>
              <a:ea typeface="宋体" pitchFamily="2" charset="-122"/>
            </a:endParaRPr>
          </a:p>
          <a:p>
            <a:pPr eaLnBrk="1">
              <a:defRPr/>
            </a:pPr>
            <a:r>
              <a:rPr lang="en-US" altLang="zh-CN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char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c;</a:t>
            </a:r>
            <a:br>
              <a:rPr lang="en-US" altLang="zh-CN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</a:br>
            <a:r>
              <a:rPr lang="en-US" altLang="zh-CN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scanf("%d", &amp;c); </a:t>
            </a:r>
            <a:br>
              <a:rPr lang="en-US" altLang="zh-CN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</a:br>
            <a:r>
              <a:rPr lang="en-US" altLang="zh-CN">
                <a:solidFill>
                  <a:srgbClr val="008800"/>
                </a:solidFill>
                <a:latin typeface="Courier New" pitchFamily="49" charset="0"/>
                <a:ea typeface="宋体" pitchFamily="2" charset="-122"/>
              </a:rPr>
              <a:t>/* </a:t>
            </a:r>
            <a:r>
              <a:rPr lang="zh-CN" altLang="en-US">
                <a:solidFill>
                  <a:srgbClr val="008800"/>
                </a:solidFill>
                <a:ea typeface="宋体" pitchFamily="2" charset="-122"/>
              </a:rPr>
              <a:t>这样呢？</a:t>
            </a:r>
            <a:r>
              <a:rPr lang="zh-CN" altLang="en-US">
                <a:solidFill>
                  <a:srgbClr val="008800"/>
                </a:solidFill>
                <a:latin typeface="Courier New" pitchFamily="49" charset="0"/>
                <a:ea typeface="宋体" pitchFamily="2" charset="-122"/>
              </a:rPr>
              <a:t>*</a:t>
            </a:r>
            <a:r>
              <a:rPr lang="en-US" altLang="zh-CN">
                <a:solidFill>
                  <a:srgbClr val="008800"/>
                </a:solidFill>
                <a:latin typeface="Courier New" pitchFamily="49" charset="0"/>
                <a:ea typeface="宋体" pitchFamily="2" charset="-122"/>
              </a:rPr>
              <a:t>/</a:t>
            </a:r>
          </a:p>
        </p:txBody>
      </p:sp>
      <p:sp>
        <p:nvSpPr>
          <p:cNvPr id="195588" name="AutoShape 4">
            <a:extLst>
              <a:ext uri="{FF2B5EF4-FFF2-40B4-BE49-F238E27FC236}">
                <a16:creationId xmlns:a16="http://schemas.microsoft.com/office/drawing/2014/main" id="{526B91F5-656A-4AEA-9F9B-C1A99A99E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364" y="2566988"/>
            <a:ext cx="3887787" cy="1655762"/>
          </a:xfrm>
          <a:prstGeom prst="wedgeRoundRectCallout">
            <a:avLst>
              <a:gd name="adj1" fmla="val -62819"/>
              <a:gd name="adj2" fmla="val -49616"/>
              <a:gd name="adj3" fmla="val 16667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zh-CN" altLang="en-US"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的值被当作地址。如</a:t>
            </a:r>
            <a:r>
              <a:rPr lang="en-US" altLang="zh-CN" b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i==</a:t>
            </a:r>
            <a:r>
              <a:rPr lang="en-US" altLang="zh-CN"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100</a:t>
            </a:r>
            <a:r>
              <a:rPr lang="zh-CN" altLang="en-US"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，那么输入的整数就会从地址</a:t>
            </a:r>
            <a:r>
              <a:rPr lang="en-US" altLang="zh-CN"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100</a:t>
            </a:r>
            <a:r>
              <a:rPr lang="zh-CN" altLang="en-US"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开始写入内存</a:t>
            </a:r>
          </a:p>
        </p:txBody>
      </p:sp>
      <p:sp>
        <p:nvSpPr>
          <p:cNvPr id="195591" name="AutoShape 7">
            <a:extLst>
              <a:ext uri="{FF2B5EF4-FFF2-40B4-BE49-F238E27FC236}">
                <a16:creationId xmlns:a16="http://schemas.microsoft.com/office/drawing/2014/main" id="{DBBF7825-E19E-423F-84FD-715C2EED4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3339" y="4870450"/>
            <a:ext cx="4105275" cy="1727200"/>
          </a:xfrm>
          <a:prstGeom prst="wedgeRoundRectCallout">
            <a:avLst>
              <a:gd name="adj1" fmla="val -55764"/>
              <a:gd name="adj2" fmla="val -45310"/>
              <a:gd name="adj3" fmla="val 16667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dist" eaLnBrk="1" hangingPunct="1"/>
            <a:r>
              <a:rPr lang="zh-CN" altLang="en-US" b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输入以</a:t>
            </a:r>
            <a:r>
              <a:rPr lang="en-US" altLang="zh-CN" b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zh-CN" altLang="en-US" b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的二进制形式写到</a:t>
            </a:r>
            <a:r>
              <a:rPr lang="en-US" altLang="zh-CN" b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</a:t>
            </a:r>
            <a:r>
              <a:rPr lang="zh-CN" altLang="en-US" b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所在的内存空间。</a:t>
            </a:r>
            <a:r>
              <a:rPr lang="en-US" altLang="zh-CN" b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</a:t>
            </a:r>
            <a:r>
              <a:rPr lang="zh-CN" altLang="en-US" b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所占内存不足以放下一个</a:t>
            </a:r>
            <a:r>
              <a:rPr lang="en-US" altLang="zh-CN" b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zh-CN" altLang="en-US" b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，其后的空间也被覆盖</a:t>
            </a:r>
            <a:endParaRPr lang="zh-CN" altLang="en-US" b="1">
              <a:solidFill>
                <a:srgbClr val="00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9701" name="Object 5">
            <a:extLst>
              <a:ext uri="{FF2B5EF4-FFF2-40B4-BE49-F238E27FC236}">
                <a16:creationId xmlns:a16="http://schemas.microsoft.com/office/drawing/2014/main" id="{852D5194-EA60-498F-BBB4-09879C6264C4}"/>
              </a:ext>
            </a:extLst>
          </p:cNvPr>
          <p:cNvGraphicFramePr>
            <a:graphicFrameLocks/>
          </p:cNvGraphicFramePr>
          <p:nvPr/>
        </p:nvGraphicFramePr>
        <p:xfrm>
          <a:off x="9736138" y="854076"/>
          <a:ext cx="766762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3" name="Clip" r:id="rId4" imgW="2193938" imgH="3658765" progId="MS_ClipArt_Gallery.2">
                  <p:embed/>
                </p:oleObj>
              </mc:Choice>
              <mc:Fallback>
                <p:oleObj name="Clip" r:id="rId4" imgW="2193938" imgH="3658765" progId="MS_ClipArt_Gallery.2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6138" y="854076"/>
                        <a:ext cx="766762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702" name="Picture 6">
            <a:extLst>
              <a:ext uri="{FF2B5EF4-FFF2-40B4-BE49-F238E27FC236}">
                <a16:creationId xmlns:a16="http://schemas.microsoft.com/office/drawing/2014/main" id="{2199B024-7429-4090-817A-828E5F8C9E48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75" y="849314"/>
            <a:ext cx="2713038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19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195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build="p" autoUpdateAnimBg="0"/>
      <p:bldP spid="195588" grpId="0" animBg="1" autoUpdateAnimBg="0"/>
      <p:bldP spid="195591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2">
            <a:extLst>
              <a:ext uri="{FF2B5EF4-FFF2-40B4-BE49-F238E27FC236}">
                <a16:creationId xmlns:a16="http://schemas.microsoft.com/office/drawing/2014/main" id="{94AB7D1D-97CC-4115-AE17-FB0B69EECC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/>
              <a:t>指针的使用</a:t>
            </a:r>
            <a:endParaRPr lang="en-US" altLang="zh-CN" dirty="0"/>
          </a:p>
        </p:txBody>
      </p:sp>
      <p:sp>
        <p:nvSpPr>
          <p:cNvPr id="645123" name="Rectangle 3">
            <a:extLst>
              <a:ext uri="{FF2B5EF4-FFF2-40B4-BE49-F238E27FC236}">
                <a16:creationId xmlns:a16="http://schemas.microsoft.com/office/drawing/2014/main" id="{67F84B9E-1FDF-48E8-85B4-16ADAE268B3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int </a:t>
            </a:r>
            <a:r>
              <a:rPr lang="en-US" altLang="zh-CN" sz="2400" dirty="0" err="1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;</a:t>
            </a:r>
          </a:p>
          <a:p>
            <a:pPr eaLnBrk="1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int *</a:t>
            </a:r>
            <a:r>
              <a:rPr lang="en-US" altLang="zh-CN" sz="2400" dirty="0" err="1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iPtr</a:t>
            </a: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 = &amp;</a:t>
            </a:r>
            <a:r>
              <a:rPr lang="en-US" altLang="zh-CN" sz="2400" dirty="0" err="1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;</a:t>
            </a:r>
          </a:p>
          <a:p>
            <a:pPr eaLnBrk="1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int j = 3;</a:t>
            </a:r>
          </a:p>
          <a:p>
            <a:pPr eaLnBrk="1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int *</a:t>
            </a:r>
            <a:r>
              <a:rPr lang="en-US" altLang="zh-CN" sz="2400" dirty="0" err="1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jPtr</a:t>
            </a: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 = &amp;j;</a:t>
            </a:r>
          </a:p>
          <a:p>
            <a:pPr eaLnBrk="1">
              <a:lnSpc>
                <a:spcPct val="90000"/>
              </a:lnSpc>
              <a:defRPr/>
            </a:pPr>
            <a:endParaRPr lang="en-US" altLang="zh-CN" sz="2400" dirty="0">
              <a:solidFill>
                <a:srgbClr val="0000FF"/>
              </a:solidFill>
              <a:latin typeface="Courier New" pitchFamily="49" charset="0"/>
              <a:ea typeface="宋体" pitchFamily="2" charset="-122"/>
            </a:endParaRPr>
          </a:p>
          <a:p>
            <a:pPr eaLnBrk="1">
              <a:lnSpc>
                <a:spcPct val="90000"/>
              </a:lnSpc>
              <a:defRPr/>
            </a:pPr>
            <a:r>
              <a:rPr lang="zh-CN" altLang="en-US" sz="2400" dirty="0">
                <a:ea typeface="宋体" pitchFamily="2" charset="-122"/>
              </a:rPr>
              <a:t>思考</a:t>
            </a:r>
            <a:r>
              <a:rPr lang="en-US" altLang="zh-CN" sz="2400" dirty="0">
                <a:ea typeface="宋体" pitchFamily="2" charset="-122"/>
              </a:rPr>
              <a:t>:</a:t>
            </a:r>
          </a:p>
          <a:p>
            <a:pPr eaLnBrk="1">
              <a:lnSpc>
                <a:spcPct val="90000"/>
              </a:lnSpc>
              <a:buFont typeface="Monotype Sorts" charset="2"/>
              <a:buNone/>
              <a:defRPr/>
            </a:pPr>
            <a:endParaRPr lang="en-US" altLang="zh-CN" sz="2400" dirty="0">
              <a:ea typeface="宋体" pitchFamily="2" charset="-122"/>
            </a:endParaRPr>
          </a:p>
          <a:p>
            <a:pPr eaLnBrk="1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zh-CN" sz="2400" dirty="0">
                <a:solidFill>
                  <a:srgbClr val="CC3300"/>
                </a:solidFill>
                <a:latin typeface="Courier New" pitchFamily="49" charset="0"/>
                <a:ea typeface="宋体" pitchFamily="2" charset="-122"/>
              </a:rPr>
              <a:t>*</a:t>
            </a:r>
            <a:r>
              <a:rPr lang="en-US" altLang="zh-CN" sz="2400" dirty="0" err="1">
                <a:solidFill>
                  <a:srgbClr val="CC3300"/>
                </a:solidFill>
                <a:latin typeface="Courier New" pitchFamily="49" charset="0"/>
                <a:ea typeface="宋体" pitchFamily="2" charset="-122"/>
              </a:rPr>
              <a:t>jPtr</a:t>
            </a:r>
            <a:r>
              <a:rPr lang="en-US" altLang="zh-CN" sz="2400" dirty="0">
                <a:solidFill>
                  <a:srgbClr val="CC3300"/>
                </a:solidFill>
                <a:latin typeface="Courier New" pitchFamily="49" charset="0"/>
                <a:ea typeface="宋体" pitchFamily="2" charset="-122"/>
              </a:rPr>
              <a:t> = *</a:t>
            </a:r>
            <a:r>
              <a:rPr lang="en-US" altLang="zh-CN" sz="2400" dirty="0" err="1">
                <a:solidFill>
                  <a:srgbClr val="CC3300"/>
                </a:solidFill>
                <a:latin typeface="Courier New" pitchFamily="49" charset="0"/>
                <a:ea typeface="宋体" pitchFamily="2" charset="-122"/>
              </a:rPr>
              <a:t>iPtr</a:t>
            </a:r>
            <a:r>
              <a:rPr lang="en-US" altLang="zh-CN" sz="2400" dirty="0">
                <a:solidFill>
                  <a:srgbClr val="CC3300"/>
                </a:solidFill>
                <a:latin typeface="Courier New" pitchFamily="49" charset="0"/>
                <a:ea typeface="宋体" pitchFamily="2" charset="-122"/>
              </a:rPr>
              <a:t>;</a:t>
            </a:r>
            <a:r>
              <a:rPr lang="en-US" altLang="zh-CN" sz="2400" dirty="0">
                <a:latin typeface="Courier New" pitchFamily="49" charset="0"/>
                <a:ea typeface="宋体" pitchFamily="2" charset="-122"/>
              </a:rPr>
              <a:t> </a:t>
            </a:r>
          </a:p>
          <a:p>
            <a:pPr eaLnBrk="1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zh-CN" sz="2400" dirty="0" err="1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 = 4;</a:t>
            </a:r>
            <a:endParaRPr lang="en-US" altLang="zh-CN" sz="2400" dirty="0">
              <a:latin typeface="Courier New" pitchFamily="49" charset="0"/>
              <a:ea typeface="宋体" pitchFamily="2" charset="-122"/>
            </a:endParaRPr>
          </a:p>
          <a:p>
            <a:pPr eaLnBrk="1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*</a:t>
            </a:r>
            <a:r>
              <a:rPr lang="en-US" altLang="zh-CN" sz="2400" dirty="0" err="1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jPtr</a:t>
            </a: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;</a:t>
            </a:r>
            <a:endParaRPr lang="en-US" altLang="zh-CN" sz="2400" dirty="0">
              <a:solidFill>
                <a:srgbClr val="CC3300"/>
              </a:solidFill>
              <a:latin typeface="Courier New" pitchFamily="49" charset="0"/>
              <a:ea typeface="宋体" pitchFamily="2" charset="-122"/>
            </a:endParaRPr>
          </a:p>
          <a:p>
            <a:pPr eaLnBrk="1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zh-CN" sz="2400" dirty="0" err="1">
                <a:solidFill>
                  <a:srgbClr val="CC3300"/>
                </a:solidFill>
                <a:latin typeface="Courier New" pitchFamily="49" charset="0"/>
                <a:ea typeface="宋体" pitchFamily="2" charset="-122"/>
              </a:rPr>
              <a:t>iPtr</a:t>
            </a:r>
            <a:r>
              <a:rPr lang="en-US" altLang="zh-CN" sz="2400" dirty="0">
                <a:solidFill>
                  <a:srgbClr val="CC3300"/>
                </a:solidFill>
                <a:latin typeface="Courier New" pitchFamily="49" charset="0"/>
                <a:ea typeface="宋体" pitchFamily="2" charset="-122"/>
              </a:rPr>
              <a:t> = j;</a:t>
            </a:r>
          </a:p>
        </p:txBody>
      </p:sp>
      <p:pic>
        <p:nvPicPr>
          <p:cNvPr id="31748" name="Picture 6" descr="J0234687">
            <a:extLst>
              <a:ext uri="{FF2B5EF4-FFF2-40B4-BE49-F238E27FC236}">
                <a16:creationId xmlns:a16="http://schemas.microsoft.com/office/drawing/2014/main" id="{683C8DFC-BE17-47EA-90CC-E7AA735EF24F}"/>
              </a:ext>
            </a:extLst>
          </p:cNvPr>
          <p:cNvPicPr>
            <a:picLocks noGrp="1" noChangeAspect="1" noChangeArrowheads="1" noCro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91626" y="1628775"/>
            <a:ext cx="1228725" cy="723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8">
            <a:extLst>
              <a:ext uri="{FF2B5EF4-FFF2-40B4-BE49-F238E27FC236}">
                <a16:creationId xmlns:a16="http://schemas.microsoft.com/office/drawing/2014/main" id="{AAEE56DE-8857-44A7-94BB-126ED2326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064" y="4437063"/>
            <a:ext cx="503237" cy="43180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宋体" pitchFamily="2" charset="-122"/>
            </a:endParaRPr>
          </a:p>
        </p:txBody>
      </p:sp>
      <p:sp>
        <p:nvSpPr>
          <p:cNvPr id="2" name="AutoShape 8">
            <a:extLst>
              <a:ext uri="{FF2B5EF4-FFF2-40B4-BE49-F238E27FC236}">
                <a16:creationId xmlns:a16="http://schemas.microsoft.com/office/drawing/2014/main" id="{2897B990-C058-40A0-A1F2-9BE910216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5661025"/>
            <a:ext cx="503238" cy="43180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宋体" pitchFamily="2" charset="-122"/>
            </a:endParaRPr>
          </a:p>
        </p:txBody>
      </p:sp>
      <p:grpSp>
        <p:nvGrpSpPr>
          <p:cNvPr id="31751" name="Group 17">
            <a:extLst>
              <a:ext uri="{FF2B5EF4-FFF2-40B4-BE49-F238E27FC236}">
                <a16:creationId xmlns:a16="http://schemas.microsoft.com/office/drawing/2014/main" id="{0F49FDED-9593-49E1-B3D6-8B17DBC6E4D9}"/>
              </a:ext>
            </a:extLst>
          </p:cNvPr>
          <p:cNvGrpSpPr>
            <a:grpSpLocks/>
          </p:cNvGrpSpPr>
          <p:nvPr/>
        </p:nvGrpSpPr>
        <p:grpSpPr bwMode="auto">
          <a:xfrm>
            <a:off x="5808663" y="2781300"/>
            <a:ext cx="4591050" cy="1517650"/>
            <a:chOff x="2290" y="1645"/>
            <a:chExt cx="3437" cy="1108"/>
          </a:xfrm>
        </p:grpSpPr>
        <p:sp>
          <p:nvSpPr>
            <p:cNvPr id="645129" name="Rectangle 9">
              <a:extLst>
                <a:ext uri="{FF2B5EF4-FFF2-40B4-BE49-F238E27FC236}">
                  <a16:creationId xmlns:a16="http://schemas.microsoft.com/office/drawing/2014/main" id="{A37822C4-D66A-4008-B8B2-2B837EDE6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1645"/>
              <a:ext cx="3437" cy="1089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645130" name="Line 10">
              <a:extLst>
                <a:ext uri="{FF2B5EF4-FFF2-40B4-BE49-F238E27FC236}">
                  <a16:creationId xmlns:a16="http://schemas.microsoft.com/office/drawing/2014/main" id="{8A5137C5-9126-46A5-BE05-A735417678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5" y="2145"/>
              <a:ext cx="1541" cy="0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1763" name="Group 11">
              <a:extLst>
                <a:ext uri="{FF2B5EF4-FFF2-40B4-BE49-F238E27FC236}">
                  <a16:creationId xmlns:a16="http://schemas.microsoft.com/office/drawing/2014/main" id="{7361FCE0-C6DF-4304-AD62-C40BF3F9FF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7" y="1775"/>
              <a:ext cx="740" cy="977"/>
              <a:chOff x="961" y="3197"/>
              <a:chExt cx="740" cy="977"/>
            </a:xfrm>
          </p:grpSpPr>
          <p:sp>
            <p:nvSpPr>
              <p:cNvPr id="31767" name="Rectangle 12">
                <a:extLst>
                  <a:ext uri="{FF2B5EF4-FFF2-40B4-BE49-F238E27FC236}">
                    <a16:creationId xmlns:a16="http://schemas.microsoft.com/office/drawing/2014/main" id="{E456B877-0FEC-4137-ABC4-8C3524D79C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1" y="3197"/>
                <a:ext cx="740" cy="691"/>
              </a:xfrm>
              <a:prstGeom prst="rect">
                <a:avLst/>
              </a:prstGeom>
              <a:solidFill>
                <a:srgbClr val="FFFF66"/>
              </a:solidFill>
              <a:ln w="9525">
                <a:miter lim="800000"/>
                <a:headEnd/>
                <a:tailEnd/>
              </a:ln>
              <a:scene3d>
                <a:camera prst="legacyPerspectiveBottom"/>
                <a:lightRig rig="legacyFlat3" dir="t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FFFF66"/>
                </a:extrusionClr>
                <a:contourClr>
                  <a:srgbClr val="FFFF66"/>
                </a:contourClr>
              </a:sp3d>
            </p:spPr>
            <p:txBody>
              <a:bodyPr>
                <a:spAutoFit/>
                <a:flatTx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kumimoji="1" lang="en-US" altLang="zh-CN" sz="2800" b="1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  <a:p>
                <a:pPr eaLnBrk="1" hangingPunct="1"/>
                <a:endParaRPr kumimoji="1" lang="en-US" altLang="zh-CN" sz="2800" b="1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5133" name="Text Box 13">
                <a:extLst>
                  <a:ext uri="{FF2B5EF4-FFF2-40B4-BE49-F238E27FC236}">
                    <a16:creationId xmlns:a16="http://schemas.microsoft.com/office/drawing/2014/main" id="{E22E0CB1-B9A4-4893-80F2-EBC37A4B4A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4" y="3884"/>
                <a:ext cx="499" cy="29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iPtr</a:t>
                </a:r>
              </a:p>
            </p:txBody>
          </p:sp>
        </p:grpSp>
        <p:grpSp>
          <p:nvGrpSpPr>
            <p:cNvPr id="31764" name="Group 14">
              <a:extLst>
                <a:ext uri="{FF2B5EF4-FFF2-40B4-BE49-F238E27FC236}">
                  <a16:creationId xmlns:a16="http://schemas.microsoft.com/office/drawing/2014/main" id="{92F87996-9221-4D0D-A2D4-06E86F7C5C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4" y="1781"/>
              <a:ext cx="740" cy="972"/>
              <a:chOff x="3288" y="3203"/>
              <a:chExt cx="740" cy="972"/>
            </a:xfrm>
          </p:grpSpPr>
          <p:sp>
            <p:nvSpPr>
              <p:cNvPr id="31765" name="Rectangle 15">
                <a:extLst>
                  <a:ext uri="{FF2B5EF4-FFF2-40B4-BE49-F238E27FC236}">
                    <a16:creationId xmlns:a16="http://schemas.microsoft.com/office/drawing/2014/main" id="{2AC35FBD-AE4E-44A4-8FD7-88667F7749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8" y="3203"/>
                <a:ext cx="740" cy="691"/>
              </a:xfrm>
              <a:prstGeom prst="rect">
                <a:avLst/>
              </a:prstGeom>
              <a:solidFill>
                <a:srgbClr val="FFFF66"/>
              </a:solidFill>
              <a:ln w="9525">
                <a:miter lim="800000"/>
                <a:headEnd/>
                <a:tailEnd/>
              </a:ln>
              <a:scene3d>
                <a:camera prst="legacyPerspectiveBottom"/>
                <a:lightRig rig="legacyFlat3" dir="t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FFFF66"/>
                </a:extrusionClr>
                <a:contourClr>
                  <a:srgbClr val="FFFF66"/>
                </a:contourClr>
              </a:sp3d>
            </p:spPr>
            <p:txBody>
              <a:bodyPr>
                <a:spAutoFit/>
                <a:flatTx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kumimoji="1" lang="en-US" altLang="zh-CN" sz="2800" b="1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  <a:p>
                <a:pPr eaLnBrk="1" hangingPunct="1"/>
                <a:r>
                  <a:rPr kumimoji="1" lang="en-US" altLang="zh-CN" sz="2800" b="1">
                    <a:latin typeface="Courier New" panose="02070309020205020404" pitchFamily="49" charset="0"/>
                    <a:ea typeface="宋体" panose="02010600030101010101" pitchFamily="2" charset="-122"/>
                  </a:rPr>
                  <a:t> ?</a:t>
                </a:r>
              </a:p>
            </p:txBody>
          </p:sp>
          <p:sp>
            <p:nvSpPr>
              <p:cNvPr id="645136" name="Text Box 16">
                <a:extLst>
                  <a:ext uri="{FF2B5EF4-FFF2-40B4-BE49-F238E27FC236}">
                    <a16:creationId xmlns:a16="http://schemas.microsoft.com/office/drawing/2014/main" id="{BCD923A1-CA5D-4470-846C-5806834881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15" y="3885"/>
                <a:ext cx="499" cy="29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anose="02010600030101010101" pitchFamily="2" charset="-122"/>
                  </a:rPr>
                  <a:t>i</a:t>
                </a:r>
              </a:p>
            </p:txBody>
          </p:sp>
        </p:grpSp>
      </p:grpSp>
      <p:grpSp>
        <p:nvGrpSpPr>
          <p:cNvPr id="31752" name="Group 18">
            <a:extLst>
              <a:ext uri="{FF2B5EF4-FFF2-40B4-BE49-F238E27FC236}">
                <a16:creationId xmlns:a16="http://schemas.microsoft.com/office/drawing/2014/main" id="{8B519C95-EED9-4954-ADCF-DA1088752DAC}"/>
              </a:ext>
            </a:extLst>
          </p:cNvPr>
          <p:cNvGrpSpPr>
            <a:grpSpLocks/>
          </p:cNvGrpSpPr>
          <p:nvPr/>
        </p:nvGrpSpPr>
        <p:grpSpPr bwMode="auto">
          <a:xfrm>
            <a:off x="5808663" y="4445000"/>
            <a:ext cx="4591050" cy="1520389"/>
            <a:chOff x="2290" y="1645"/>
            <a:chExt cx="3437" cy="1110"/>
          </a:xfrm>
        </p:grpSpPr>
        <p:sp>
          <p:nvSpPr>
            <p:cNvPr id="645139" name="Rectangle 19">
              <a:extLst>
                <a:ext uri="{FF2B5EF4-FFF2-40B4-BE49-F238E27FC236}">
                  <a16:creationId xmlns:a16="http://schemas.microsoft.com/office/drawing/2014/main" id="{4C789E97-5554-40FF-A0DA-D41E34357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1645"/>
              <a:ext cx="3437" cy="1089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645140" name="Line 20">
              <a:extLst>
                <a:ext uri="{FF2B5EF4-FFF2-40B4-BE49-F238E27FC236}">
                  <a16:creationId xmlns:a16="http://schemas.microsoft.com/office/drawing/2014/main" id="{19A16C57-54CA-45B2-8487-AD9591E0B9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5" y="2145"/>
              <a:ext cx="1541" cy="0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1755" name="Group 21">
              <a:extLst>
                <a:ext uri="{FF2B5EF4-FFF2-40B4-BE49-F238E27FC236}">
                  <a16:creationId xmlns:a16="http://schemas.microsoft.com/office/drawing/2014/main" id="{56FF8065-B254-4590-BAE5-B730DFA183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7" y="1775"/>
              <a:ext cx="740" cy="980"/>
              <a:chOff x="961" y="3197"/>
              <a:chExt cx="740" cy="980"/>
            </a:xfrm>
          </p:grpSpPr>
          <p:sp>
            <p:nvSpPr>
              <p:cNvPr id="31759" name="Rectangle 22">
                <a:extLst>
                  <a:ext uri="{FF2B5EF4-FFF2-40B4-BE49-F238E27FC236}">
                    <a16:creationId xmlns:a16="http://schemas.microsoft.com/office/drawing/2014/main" id="{B92E36C7-7428-44E5-8B30-A9B1419454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1" y="3197"/>
                <a:ext cx="740" cy="691"/>
              </a:xfrm>
              <a:prstGeom prst="rect">
                <a:avLst/>
              </a:prstGeom>
              <a:solidFill>
                <a:srgbClr val="FFFF66"/>
              </a:solidFill>
              <a:ln w="9525">
                <a:miter lim="800000"/>
                <a:headEnd/>
                <a:tailEnd/>
              </a:ln>
              <a:scene3d>
                <a:camera prst="legacyPerspectiveBottom"/>
                <a:lightRig rig="legacyFlat3" dir="t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FFFF66"/>
                </a:extrusionClr>
                <a:contourClr>
                  <a:srgbClr val="FFFF66"/>
                </a:contourClr>
              </a:sp3d>
            </p:spPr>
            <p:txBody>
              <a:bodyPr>
                <a:spAutoFit/>
                <a:flatTx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kumimoji="1" lang="en-US" altLang="zh-CN" sz="2800" b="1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  <a:p>
                <a:pPr eaLnBrk="1" hangingPunct="1"/>
                <a:endParaRPr kumimoji="1" lang="en-US" altLang="zh-CN" sz="2800" b="1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5143" name="Text Box 23">
                <a:extLst>
                  <a:ext uri="{FF2B5EF4-FFF2-40B4-BE49-F238E27FC236}">
                    <a16:creationId xmlns:a16="http://schemas.microsoft.com/office/drawing/2014/main" id="{86816189-5E3A-4B24-A2E8-D9232F0252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4" y="3885"/>
                <a:ext cx="499" cy="29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jPtr</a:t>
                </a:r>
              </a:p>
            </p:txBody>
          </p:sp>
        </p:grpSp>
        <p:grpSp>
          <p:nvGrpSpPr>
            <p:cNvPr id="31756" name="Group 24">
              <a:extLst>
                <a:ext uri="{FF2B5EF4-FFF2-40B4-BE49-F238E27FC236}">
                  <a16:creationId xmlns:a16="http://schemas.microsoft.com/office/drawing/2014/main" id="{2773BA80-7427-4D79-BEB9-0956E389F4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4" y="1781"/>
              <a:ext cx="740" cy="972"/>
              <a:chOff x="3288" y="3203"/>
              <a:chExt cx="740" cy="972"/>
            </a:xfrm>
          </p:grpSpPr>
          <p:sp>
            <p:nvSpPr>
              <p:cNvPr id="31757" name="Rectangle 25">
                <a:extLst>
                  <a:ext uri="{FF2B5EF4-FFF2-40B4-BE49-F238E27FC236}">
                    <a16:creationId xmlns:a16="http://schemas.microsoft.com/office/drawing/2014/main" id="{498D5C1F-E3FA-4B12-8FB6-75BAE034E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8" y="3203"/>
                <a:ext cx="740" cy="691"/>
              </a:xfrm>
              <a:prstGeom prst="rect">
                <a:avLst/>
              </a:prstGeom>
              <a:solidFill>
                <a:srgbClr val="FFFF66"/>
              </a:solidFill>
              <a:ln w="9525">
                <a:miter lim="800000"/>
                <a:headEnd/>
                <a:tailEnd/>
              </a:ln>
              <a:scene3d>
                <a:camera prst="legacyPerspectiveBottom"/>
                <a:lightRig rig="legacyFlat3" dir="t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FFFF66"/>
                </a:extrusionClr>
                <a:contourClr>
                  <a:srgbClr val="FFFF66"/>
                </a:contourClr>
              </a:sp3d>
            </p:spPr>
            <p:txBody>
              <a:bodyPr>
                <a:spAutoFit/>
                <a:flatTx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kumimoji="1" lang="en-US" altLang="zh-CN" sz="2800" b="1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  <a:p>
                <a:pPr eaLnBrk="1" hangingPunct="1"/>
                <a:r>
                  <a:rPr kumimoji="1" lang="en-US" altLang="zh-CN" sz="2800" b="1">
                    <a:latin typeface="Courier New" panose="02070309020205020404" pitchFamily="49" charset="0"/>
                    <a:ea typeface="宋体" panose="02010600030101010101" pitchFamily="2" charset="-122"/>
                  </a:rPr>
                  <a:t> 3</a:t>
                </a:r>
              </a:p>
            </p:txBody>
          </p:sp>
          <p:sp>
            <p:nvSpPr>
              <p:cNvPr id="645146" name="Text Box 26">
                <a:extLst>
                  <a:ext uri="{FF2B5EF4-FFF2-40B4-BE49-F238E27FC236}">
                    <a16:creationId xmlns:a16="http://schemas.microsoft.com/office/drawing/2014/main" id="{84835E76-D2A8-4DB4-A301-7B57B1E6A4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15" y="3885"/>
                <a:ext cx="499" cy="29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anose="02010600030101010101" pitchFamily="2" charset="-122"/>
                  </a:rPr>
                  <a:t>j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>
            <a:extLst>
              <a:ext uri="{FF2B5EF4-FFF2-40B4-BE49-F238E27FC236}">
                <a16:creationId xmlns:a16="http://schemas.microsoft.com/office/drawing/2014/main" id="{9DB0616C-6195-419F-B301-B99EA28965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5039" y="573089"/>
            <a:ext cx="8212137" cy="839787"/>
          </a:xfrm>
        </p:spPr>
        <p:txBody>
          <a:bodyPr/>
          <a:lstStyle/>
          <a:p>
            <a:pPr>
              <a:defRPr/>
            </a:pPr>
            <a:r>
              <a:rPr lang="en-US" altLang="zh-CN" sz="4000"/>
              <a:t>pointer manipulation </a:t>
            </a:r>
            <a:r>
              <a:rPr lang="en-US" altLang="zh-CN" sz="4000">
                <a:solidFill>
                  <a:srgbClr val="000066"/>
                </a:solidFill>
              </a:rPr>
              <a:t>——</a:t>
            </a:r>
            <a:r>
              <a:rPr lang="zh-CN" altLang="en-US" sz="4000">
                <a:solidFill>
                  <a:srgbClr val="000066"/>
                </a:solidFill>
                <a:latin typeface="Courier New" pitchFamily="49" charset="0"/>
              </a:rPr>
              <a:t>算术运算</a:t>
            </a:r>
            <a:endParaRPr lang="en-US" altLang="zh-CN" sz="4000">
              <a:solidFill>
                <a:srgbClr val="000066"/>
              </a:solidFill>
              <a:latin typeface="Courier New" pitchFamily="49" charset="0"/>
            </a:endParaRPr>
          </a:p>
        </p:txBody>
      </p:sp>
      <p:sp>
        <p:nvSpPr>
          <p:cNvPr id="649219" name="Rectangle 3">
            <a:extLst>
              <a:ext uri="{FF2B5EF4-FFF2-40B4-BE49-F238E27FC236}">
                <a16:creationId xmlns:a16="http://schemas.microsoft.com/office/drawing/2014/main" id="{A247C271-C051-49F2-ABEE-D9F24B76269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9801" y="1481138"/>
            <a:ext cx="5326063" cy="5116512"/>
          </a:xfrm>
        </p:spPr>
        <p:txBody>
          <a:bodyPr/>
          <a:lstStyle/>
          <a:p>
            <a:pPr eaLnBrk="1">
              <a:lnSpc>
                <a:spcPct val="120000"/>
              </a:lnSpc>
              <a:buFont typeface="Monotype Sorts" charset="2"/>
              <a:buNone/>
              <a:defRPr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  </a:t>
            </a:r>
            <a:r>
              <a:rPr lang="en-US" altLang="zh-CN">
                <a:solidFill>
                  <a:srgbClr val="0033CC"/>
                </a:solidFill>
                <a:latin typeface="Courier New" pitchFamily="49" charset="0"/>
                <a:ea typeface="宋体" pitchFamily="2" charset="-122"/>
              </a:rPr>
              <a:t>short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*p, a[10];</a:t>
            </a:r>
          </a:p>
          <a:p>
            <a:pPr eaLnBrk="1">
              <a:lnSpc>
                <a:spcPct val="120000"/>
              </a:lnSpc>
              <a:buFont typeface="Monotype Sorts" charset="2"/>
              <a:buNone/>
              <a:defRPr/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p = a;</a:t>
            </a:r>
          </a:p>
          <a:p>
            <a:pPr eaLnBrk="1">
              <a:lnSpc>
                <a:spcPct val="120000"/>
              </a:lnSpc>
              <a:buFont typeface="Monotype Sorts" charset="2"/>
              <a:buNone/>
              <a:defRPr/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p++; </a:t>
            </a:r>
          </a:p>
          <a:p>
            <a:pPr eaLnBrk="1">
              <a:lnSpc>
                <a:spcPct val="120000"/>
              </a:lnSpc>
              <a:defRPr/>
            </a:pPr>
            <a:r>
              <a:rPr lang="en-US" altLang="zh-CN">
                <a:solidFill>
                  <a:srgbClr val="880000"/>
                </a:solidFill>
                <a:latin typeface="Courier New" pitchFamily="49" charset="0"/>
                <a:ea typeface="宋体" pitchFamily="2" charset="-122"/>
              </a:rPr>
              <a:t>p</a:t>
            </a:r>
            <a:r>
              <a:rPr lang="zh-CN" altLang="en-US">
                <a:solidFill>
                  <a:srgbClr val="880000"/>
                </a:solidFill>
                <a:ea typeface="楷体_GB2312" pitchFamily="49" charset="-122"/>
              </a:rPr>
              <a:t>值增加多少？</a:t>
            </a:r>
          </a:p>
        </p:txBody>
      </p:sp>
      <p:grpSp>
        <p:nvGrpSpPr>
          <p:cNvPr id="2" name="Group 42">
            <a:extLst>
              <a:ext uri="{FF2B5EF4-FFF2-40B4-BE49-F238E27FC236}">
                <a16:creationId xmlns:a16="http://schemas.microsoft.com/office/drawing/2014/main" id="{1A1D7517-B928-4D3E-A071-DC73FA1BA0B5}"/>
              </a:ext>
            </a:extLst>
          </p:cNvPr>
          <p:cNvGrpSpPr>
            <a:grpSpLocks/>
          </p:cNvGrpSpPr>
          <p:nvPr/>
        </p:nvGrpSpPr>
        <p:grpSpPr bwMode="auto">
          <a:xfrm>
            <a:off x="8975726" y="2320926"/>
            <a:ext cx="1020763" cy="519113"/>
            <a:chOff x="4613" y="1389"/>
            <a:chExt cx="643" cy="327"/>
          </a:xfrm>
        </p:grpSpPr>
        <p:sp>
          <p:nvSpPr>
            <p:cNvPr id="649237" name="Line 21">
              <a:extLst>
                <a:ext uri="{FF2B5EF4-FFF2-40B4-BE49-F238E27FC236}">
                  <a16:creationId xmlns:a16="http://schemas.microsoft.com/office/drawing/2014/main" id="{8DAAC47B-3743-4C77-AA32-5A659C766F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13" y="1589"/>
              <a:ext cx="244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797" name="Text Box 23">
              <a:extLst>
                <a:ext uri="{FF2B5EF4-FFF2-40B4-BE49-F238E27FC236}">
                  <a16:creationId xmlns:a16="http://schemas.microsoft.com/office/drawing/2014/main" id="{BF5BB7A2-5D0D-43D4-BD5B-BA8FCB394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4" y="1389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10000"/>
                </a:spcBef>
              </a:pPr>
              <a:r>
                <a:rPr kumimoji="1" lang="en-US" altLang="zh-CN" sz="2800" b="1">
                  <a:solidFill>
                    <a:schemeClr val="accent2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p</a:t>
              </a:r>
            </a:p>
          </p:txBody>
        </p:sp>
      </p:grpSp>
      <p:grpSp>
        <p:nvGrpSpPr>
          <p:cNvPr id="3" name="Group 43">
            <a:extLst>
              <a:ext uri="{FF2B5EF4-FFF2-40B4-BE49-F238E27FC236}">
                <a16:creationId xmlns:a16="http://schemas.microsoft.com/office/drawing/2014/main" id="{9C8DA92F-1AED-48DD-B1BD-3E0CC6FDC520}"/>
              </a:ext>
            </a:extLst>
          </p:cNvPr>
          <p:cNvGrpSpPr>
            <a:grpSpLocks/>
          </p:cNvGrpSpPr>
          <p:nvPr/>
        </p:nvGrpSpPr>
        <p:grpSpPr bwMode="auto">
          <a:xfrm>
            <a:off x="8974138" y="2967038"/>
            <a:ext cx="1327150" cy="519112"/>
            <a:chOff x="4539" y="1797"/>
            <a:chExt cx="836" cy="327"/>
          </a:xfrm>
        </p:grpSpPr>
        <p:sp>
          <p:nvSpPr>
            <p:cNvPr id="32794" name="Text Box 25">
              <a:extLst>
                <a:ext uri="{FF2B5EF4-FFF2-40B4-BE49-F238E27FC236}">
                  <a16:creationId xmlns:a16="http://schemas.microsoft.com/office/drawing/2014/main" id="{2DE528F4-ABD1-4A9E-BF85-48C036AE52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4" y="1797"/>
              <a:ext cx="60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10000"/>
                </a:spcBef>
              </a:pPr>
              <a:r>
                <a:rPr kumimoji="1" lang="en-US" altLang="zh-CN" sz="2800" b="1">
                  <a:solidFill>
                    <a:schemeClr val="accent2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p+1</a:t>
              </a:r>
            </a:p>
          </p:txBody>
        </p:sp>
        <p:sp>
          <p:nvSpPr>
            <p:cNvPr id="649242" name="Line 26">
              <a:extLst>
                <a:ext uri="{FF2B5EF4-FFF2-40B4-BE49-F238E27FC236}">
                  <a16:creationId xmlns:a16="http://schemas.microsoft.com/office/drawing/2014/main" id="{2712D59E-E033-4314-B049-2D445A32B1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39" y="1979"/>
              <a:ext cx="244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38">
            <a:extLst>
              <a:ext uri="{FF2B5EF4-FFF2-40B4-BE49-F238E27FC236}">
                <a16:creationId xmlns:a16="http://schemas.microsoft.com/office/drawing/2014/main" id="{7CD840A6-479D-41FA-A14A-87A44CC166CB}"/>
              </a:ext>
            </a:extLst>
          </p:cNvPr>
          <p:cNvGrpSpPr>
            <a:grpSpLocks/>
          </p:cNvGrpSpPr>
          <p:nvPr/>
        </p:nvGrpSpPr>
        <p:grpSpPr bwMode="auto">
          <a:xfrm>
            <a:off x="7967664" y="1989138"/>
            <a:ext cx="936625" cy="3048000"/>
            <a:chOff x="4204" y="1102"/>
            <a:chExt cx="590" cy="1920"/>
          </a:xfrm>
        </p:grpSpPr>
        <p:grpSp>
          <p:nvGrpSpPr>
            <p:cNvPr id="32777" name="Group 33">
              <a:extLst>
                <a:ext uri="{FF2B5EF4-FFF2-40B4-BE49-F238E27FC236}">
                  <a16:creationId xmlns:a16="http://schemas.microsoft.com/office/drawing/2014/main" id="{D89FF785-83C2-4B2B-AE41-D157709B81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17" y="1102"/>
              <a:ext cx="576" cy="1920"/>
              <a:chOff x="4217" y="1102"/>
              <a:chExt cx="576" cy="1920"/>
            </a:xfrm>
          </p:grpSpPr>
          <p:grpSp>
            <p:nvGrpSpPr>
              <p:cNvPr id="32782" name="Group 5">
                <a:extLst>
                  <a:ext uri="{FF2B5EF4-FFF2-40B4-BE49-F238E27FC236}">
                    <a16:creationId xmlns:a16="http://schemas.microsoft.com/office/drawing/2014/main" id="{017759B3-D786-48AB-8811-CF813702750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17" y="1102"/>
                <a:ext cx="576" cy="1920"/>
                <a:chOff x="4752" y="576"/>
                <a:chExt cx="576" cy="1920"/>
              </a:xfrm>
            </p:grpSpPr>
            <p:sp>
              <p:nvSpPr>
                <p:cNvPr id="649222" name="Rectangle 6">
                  <a:extLst>
                    <a:ext uri="{FF2B5EF4-FFF2-40B4-BE49-F238E27FC236}">
                      <a16:creationId xmlns:a16="http://schemas.microsoft.com/office/drawing/2014/main" id="{5B7D093B-F939-4527-85F4-FD98FB88F3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2" y="960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prstDash val="dash"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649223" name="Rectangle 7">
                  <a:extLst>
                    <a:ext uri="{FF2B5EF4-FFF2-40B4-BE49-F238E27FC236}">
                      <a16:creationId xmlns:a16="http://schemas.microsoft.com/office/drawing/2014/main" id="{D5A9C2BC-9506-453F-87C0-AE60401A07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2" y="1152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prstDash val="dash"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649224" name="Rectangle 8">
                  <a:extLst>
                    <a:ext uri="{FF2B5EF4-FFF2-40B4-BE49-F238E27FC236}">
                      <a16:creationId xmlns:a16="http://schemas.microsoft.com/office/drawing/2014/main" id="{F766D132-510C-42CD-8EBF-63880C65E7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2" y="1344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649225" name="Rectangle 9">
                  <a:extLst>
                    <a:ext uri="{FF2B5EF4-FFF2-40B4-BE49-F238E27FC236}">
                      <a16:creationId xmlns:a16="http://schemas.microsoft.com/office/drawing/2014/main" id="{85617A6E-1CF2-425A-9D78-AFC43DE3E2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2" y="1536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prstDash val="dash"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649226" name="Rectangle 10">
                  <a:extLst>
                    <a:ext uri="{FF2B5EF4-FFF2-40B4-BE49-F238E27FC236}">
                      <a16:creationId xmlns:a16="http://schemas.microsoft.com/office/drawing/2014/main" id="{5985966A-5847-42ED-B6E4-9E3F493BBD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2" y="1728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649227" name="Rectangle 11">
                  <a:extLst>
                    <a:ext uri="{FF2B5EF4-FFF2-40B4-BE49-F238E27FC236}">
                      <a16:creationId xmlns:a16="http://schemas.microsoft.com/office/drawing/2014/main" id="{A22AFCAD-44B1-4A44-9005-503D4908BD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2" y="1920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prstDash val="dash"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649228" name="Rectangle 12">
                  <a:extLst>
                    <a:ext uri="{FF2B5EF4-FFF2-40B4-BE49-F238E27FC236}">
                      <a16:creationId xmlns:a16="http://schemas.microsoft.com/office/drawing/2014/main" id="{85C71A17-4C78-4F0B-A146-2A435BEFE4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2" y="2112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649229" name="Rectangle 13">
                  <a:extLst>
                    <a:ext uri="{FF2B5EF4-FFF2-40B4-BE49-F238E27FC236}">
                      <a16:creationId xmlns:a16="http://schemas.microsoft.com/office/drawing/2014/main" id="{FD75A4D1-0C30-4E3B-AD3E-49866E27D5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2" y="2304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649230" name="Rectangle 14">
                  <a:extLst>
                    <a:ext uri="{FF2B5EF4-FFF2-40B4-BE49-F238E27FC236}">
                      <a16:creationId xmlns:a16="http://schemas.microsoft.com/office/drawing/2014/main" id="{80751954-F733-403E-A821-D2A6FACD03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2" y="768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649231" name="Rectangle 15">
                  <a:extLst>
                    <a:ext uri="{FF2B5EF4-FFF2-40B4-BE49-F238E27FC236}">
                      <a16:creationId xmlns:a16="http://schemas.microsoft.com/office/drawing/2014/main" id="{B82CB902-D0FF-4982-B95A-C5C1E04F65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2" y="576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宋体" pitchFamily="2" charset="-122"/>
                  </a:endParaRPr>
                </a:p>
              </p:txBody>
            </p:sp>
          </p:grpSp>
          <p:sp>
            <p:nvSpPr>
              <p:cNvPr id="649246" name="Line 30">
                <a:extLst>
                  <a:ext uri="{FF2B5EF4-FFF2-40B4-BE49-F238E27FC236}">
                    <a16:creationId xmlns:a16="http://schemas.microsoft.com/office/drawing/2014/main" id="{EC732485-6905-430C-9808-1CC5190C12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2" y="1117"/>
                <a:ext cx="0" cy="190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49247" name="Line 31">
              <a:extLst>
                <a:ext uri="{FF2B5EF4-FFF2-40B4-BE49-F238E27FC236}">
                  <a16:creationId xmlns:a16="http://schemas.microsoft.com/office/drawing/2014/main" id="{7E32A2B7-8E25-4066-9723-3B02784CFC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4" y="1117"/>
              <a:ext cx="0" cy="19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9250" name="Line 34">
              <a:extLst>
                <a:ext uri="{FF2B5EF4-FFF2-40B4-BE49-F238E27FC236}">
                  <a16:creationId xmlns:a16="http://schemas.microsoft.com/office/drawing/2014/main" id="{34E84961-8698-416D-A71B-05B8EFD404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4" y="1108"/>
              <a:ext cx="5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9252" name="Line 36">
              <a:extLst>
                <a:ext uri="{FF2B5EF4-FFF2-40B4-BE49-F238E27FC236}">
                  <a16:creationId xmlns:a16="http://schemas.microsoft.com/office/drawing/2014/main" id="{F612AA35-FFF1-4412-900C-6C6031C556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4" y="1108"/>
              <a:ext cx="5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9253" name="Line 37">
              <a:extLst>
                <a:ext uri="{FF2B5EF4-FFF2-40B4-BE49-F238E27FC236}">
                  <a16:creationId xmlns:a16="http://schemas.microsoft.com/office/drawing/2014/main" id="{EB5A2FAA-899F-43AF-BD0A-98AD52251E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4" y="3022"/>
              <a:ext cx="5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49255" name="Text Box 39">
            <a:extLst>
              <a:ext uri="{FF2B5EF4-FFF2-40B4-BE49-F238E27FC236}">
                <a16:creationId xmlns:a16="http://schemas.microsoft.com/office/drawing/2014/main" id="{CC7B801D-9B35-4FCC-8079-E727D409F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25" y="2611438"/>
            <a:ext cx="863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a[0]</a:t>
            </a:r>
          </a:p>
        </p:txBody>
      </p:sp>
      <p:pic>
        <p:nvPicPr>
          <p:cNvPr id="32776" name="Picture 46" descr="J0234687">
            <a:extLst>
              <a:ext uri="{FF2B5EF4-FFF2-40B4-BE49-F238E27FC236}">
                <a16:creationId xmlns:a16="http://schemas.microsoft.com/office/drawing/2014/main" id="{C5B949A0-59DB-4C13-BC51-4C065874D13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726" y="5516563"/>
            <a:ext cx="12287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4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49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49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9219" grpId="0" build="p"/>
      <p:bldP spid="64925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>
            <a:extLst>
              <a:ext uri="{FF2B5EF4-FFF2-40B4-BE49-F238E27FC236}">
                <a16:creationId xmlns:a16="http://schemas.microsoft.com/office/drawing/2014/main" id="{EC9FBAFD-916E-467A-869F-629A511901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5039" y="573089"/>
            <a:ext cx="8212137" cy="839787"/>
          </a:xfrm>
        </p:spPr>
        <p:txBody>
          <a:bodyPr/>
          <a:lstStyle/>
          <a:p>
            <a:pPr>
              <a:defRPr/>
            </a:pPr>
            <a:r>
              <a:rPr lang="en-US" altLang="zh-CN" sz="4000"/>
              <a:t>pointer manipulation </a:t>
            </a:r>
            <a:r>
              <a:rPr lang="en-US" altLang="zh-CN" sz="4000">
                <a:solidFill>
                  <a:srgbClr val="000066"/>
                </a:solidFill>
              </a:rPr>
              <a:t>——</a:t>
            </a:r>
            <a:r>
              <a:rPr lang="zh-CN" altLang="en-US" sz="4000">
                <a:solidFill>
                  <a:srgbClr val="000066"/>
                </a:solidFill>
                <a:latin typeface="Courier New" pitchFamily="49" charset="0"/>
              </a:rPr>
              <a:t>算术运算</a:t>
            </a:r>
            <a:endParaRPr lang="en-US" altLang="zh-CN" sz="4000">
              <a:solidFill>
                <a:srgbClr val="000066"/>
              </a:solidFill>
              <a:latin typeface="Courier New" pitchFamily="49" charset="0"/>
            </a:endParaRPr>
          </a:p>
        </p:txBody>
      </p:sp>
      <p:sp>
        <p:nvSpPr>
          <p:cNvPr id="660483" name="Rectangle 3">
            <a:extLst>
              <a:ext uri="{FF2B5EF4-FFF2-40B4-BE49-F238E27FC236}">
                <a16:creationId xmlns:a16="http://schemas.microsoft.com/office/drawing/2014/main" id="{9D0DC3A0-D14C-4F59-B9BE-893281FD29F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9801" y="1481138"/>
            <a:ext cx="5326063" cy="5116512"/>
          </a:xfrm>
        </p:spPr>
        <p:txBody>
          <a:bodyPr/>
          <a:lstStyle/>
          <a:p>
            <a:pPr eaLnBrk="1">
              <a:lnSpc>
                <a:spcPct val="120000"/>
              </a:lnSpc>
              <a:buFont typeface="Monotype Sorts" charset="2"/>
              <a:buNone/>
              <a:defRPr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  </a:t>
            </a:r>
            <a:r>
              <a:rPr lang="en-US" altLang="zh-CN">
                <a:solidFill>
                  <a:srgbClr val="0033CC"/>
                </a:solidFill>
                <a:latin typeface="Courier New" pitchFamily="49" charset="0"/>
                <a:ea typeface="宋体" pitchFamily="2" charset="-122"/>
              </a:rPr>
              <a:t>short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*p, a[10];</a:t>
            </a:r>
          </a:p>
          <a:p>
            <a:pPr eaLnBrk="1">
              <a:lnSpc>
                <a:spcPct val="120000"/>
              </a:lnSpc>
              <a:buFont typeface="Monotype Sorts" charset="2"/>
              <a:buNone/>
              <a:defRPr/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p = a;</a:t>
            </a:r>
          </a:p>
          <a:p>
            <a:pPr eaLnBrk="1">
              <a:lnSpc>
                <a:spcPct val="120000"/>
              </a:lnSpc>
              <a:buFont typeface="Monotype Sorts" charset="2"/>
              <a:buNone/>
              <a:defRPr/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p++; </a:t>
            </a:r>
          </a:p>
          <a:p>
            <a:pPr eaLnBrk="1">
              <a:lnSpc>
                <a:spcPct val="120000"/>
              </a:lnSpc>
              <a:defRPr/>
            </a:pPr>
            <a:r>
              <a:rPr lang="en-US" altLang="zh-CN">
                <a:solidFill>
                  <a:srgbClr val="880000"/>
                </a:solidFill>
                <a:latin typeface="Courier New" pitchFamily="49" charset="0"/>
                <a:ea typeface="宋体" pitchFamily="2" charset="-122"/>
              </a:rPr>
              <a:t>p</a:t>
            </a:r>
            <a:r>
              <a:rPr lang="zh-CN" altLang="en-US">
                <a:solidFill>
                  <a:srgbClr val="880000"/>
                </a:solidFill>
                <a:ea typeface="楷体_GB2312" pitchFamily="49" charset="-122"/>
              </a:rPr>
              <a:t>值增加多少？</a:t>
            </a:r>
          </a:p>
          <a:p>
            <a:pPr eaLnBrk="1">
              <a:lnSpc>
                <a:spcPct val="120000"/>
              </a:lnSpc>
              <a:defRPr/>
            </a:pPr>
            <a:r>
              <a:rPr lang="zh-CN" altLang="en-US">
                <a:solidFill>
                  <a:srgbClr val="880000"/>
                </a:solidFill>
                <a:latin typeface="Courier New" pitchFamily="49" charset="0"/>
                <a:ea typeface="楷体_GB2312" pitchFamily="49" charset="-122"/>
              </a:rPr>
              <a:t>如果</a:t>
            </a:r>
            <a:r>
              <a:rPr lang="en-US" altLang="zh-CN">
                <a:solidFill>
                  <a:srgbClr val="0033CC"/>
                </a:solidFill>
                <a:latin typeface="Courier New" pitchFamily="49" charset="0"/>
                <a:ea typeface="宋体" pitchFamily="2" charset="-122"/>
              </a:rPr>
              <a:t>short</a:t>
            </a:r>
            <a:r>
              <a:rPr lang="zh-CN" altLang="en-US">
                <a:solidFill>
                  <a:srgbClr val="880000"/>
                </a:solidFill>
                <a:latin typeface="Courier New" pitchFamily="49" charset="0"/>
                <a:ea typeface="楷体_GB2312" pitchFamily="49" charset="-122"/>
              </a:rPr>
              <a:t>改成</a:t>
            </a:r>
            <a:r>
              <a:rPr lang="en-US" altLang="zh-CN">
                <a:solidFill>
                  <a:srgbClr val="0033CC"/>
                </a:solidFill>
                <a:latin typeface="Courier New" pitchFamily="49" charset="0"/>
                <a:ea typeface="楷体_GB2312" pitchFamily="49" charset="-122"/>
              </a:rPr>
              <a:t>long</a:t>
            </a:r>
            <a:r>
              <a:rPr lang="zh-CN" altLang="en-US">
                <a:solidFill>
                  <a:srgbClr val="880000"/>
                </a:solidFill>
                <a:latin typeface="Courier New" pitchFamily="49" charset="0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880000"/>
                </a:solidFill>
                <a:latin typeface="Courier New" pitchFamily="49" charset="0"/>
                <a:ea typeface="宋体" pitchFamily="2" charset="-122"/>
              </a:rPr>
              <a:t>p</a:t>
            </a:r>
            <a:r>
              <a:rPr lang="zh-CN" altLang="en-US">
                <a:solidFill>
                  <a:srgbClr val="880000"/>
                </a:solidFill>
                <a:ea typeface="楷体_GB2312" pitchFamily="49" charset="-122"/>
              </a:rPr>
              <a:t>值增加多少</a:t>
            </a:r>
            <a:r>
              <a:rPr lang="zh-CN" altLang="en-US">
                <a:solidFill>
                  <a:srgbClr val="880000"/>
                </a:solidFill>
                <a:latin typeface="Courier New" pitchFamily="49" charset="0"/>
                <a:ea typeface="楷体_GB2312" pitchFamily="49" charset="-122"/>
              </a:rPr>
              <a:t>呢？</a:t>
            </a:r>
          </a:p>
          <a:p>
            <a:pPr eaLnBrk="1">
              <a:lnSpc>
                <a:spcPct val="120000"/>
              </a:lnSpc>
              <a:defRPr/>
            </a:pP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指针的加减运算是以其</a:t>
            </a:r>
            <a:r>
              <a:rPr lang="zh-CN" altLang="en-US" u="sng">
                <a:solidFill>
                  <a:srgbClr val="880000"/>
                </a:solidFill>
                <a:ea typeface="楷体_GB2312" pitchFamily="49" charset="-122"/>
              </a:rPr>
              <a:t>基类型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的字节长度为单位的</a:t>
            </a:r>
          </a:p>
        </p:txBody>
      </p:sp>
      <p:pic>
        <p:nvPicPr>
          <p:cNvPr id="33796" name="Picture 50" descr="J0234687">
            <a:extLst>
              <a:ext uri="{FF2B5EF4-FFF2-40B4-BE49-F238E27FC236}">
                <a16:creationId xmlns:a16="http://schemas.microsoft.com/office/drawing/2014/main" id="{104601E2-709A-4170-B14D-0BCEB4F3A969}"/>
              </a:ext>
            </a:extLst>
          </p:cNvPr>
          <p:cNvPicPr>
            <a:picLocks noGrp="1" noChangeAspect="1" noChangeArrowheads="1" noCro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75726" y="5516563"/>
            <a:ext cx="1228725" cy="723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797" name="Group 102">
            <a:extLst>
              <a:ext uri="{FF2B5EF4-FFF2-40B4-BE49-F238E27FC236}">
                <a16:creationId xmlns:a16="http://schemas.microsoft.com/office/drawing/2014/main" id="{EFDCD3B8-D0A6-4FF4-BA35-D1021C5489A3}"/>
              </a:ext>
            </a:extLst>
          </p:cNvPr>
          <p:cNvGrpSpPr>
            <a:grpSpLocks/>
          </p:cNvGrpSpPr>
          <p:nvPr/>
        </p:nvGrpSpPr>
        <p:grpSpPr bwMode="auto">
          <a:xfrm>
            <a:off x="9005888" y="2349501"/>
            <a:ext cx="1020762" cy="519113"/>
            <a:chOff x="4749" y="1525"/>
            <a:chExt cx="643" cy="327"/>
          </a:xfrm>
        </p:grpSpPr>
        <p:sp>
          <p:nvSpPr>
            <p:cNvPr id="660556" name="Line 76">
              <a:extLst>
                <a:ext uri="{FF2B5EF4-FFF2-40B4-BE49-F238E27FC236}">
                  <a16:creationId xmlns:a16="http://schemas.microsoft.com/office/drawing/2014/main" id="{AD9D44B9-B4A4-47BC-B871-39F8CE9DC7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49" y="1714"/>
              <a:ext cx="244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821" name="Text Box 78">
              <a:extLst>
                <a:ext uri="{FF2B5EF4-FFF2-40B4-BE49-F238E27FC236}">
                  <a16:creationId xmlns:a16="http://schemas.microsoft.com/office/drawing/2014/main" id="{7ADD604E-43B4-4871-B259-D8FE68A727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0" y="1525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10000"/>
                </a:spcBef>
              </a:pPr>
              <a:r>
                <a:rPr kumimoji="1" lang="en-US" altLang="zh-CN" sz="2800" b="1">
                  <a:solidFill>
                    <a:schemeClr val="accent2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p</a:t>
              </a:r>
            </a:p>
          </p:txBody>
        </p:sp>
      </p:grpSp>
      <p:grpSp>
        <p:nvGrpSpPr>
          <p:cNvPr id="3" name="Group 103">
            <a:extLst>
              <a:ext uri="{FF2B5EF4-FFF2-40B4-BE49-F238E27FC236}">
                <a16:creationId xmlns:a16="http://schemas.microsoft.com/office/drawing/2014/main" id="{7ED89709-160B-430A-9E68-D4729B61C124}"/>
              </a:ext>
            </a:extLst>
          </p:cNvPr>
          <p:cNvGrpSpPr>
            <a:grpSpLocks/>
          </p:cNvGrpSpPr>
          <p:nvPr/>
        </p:nvGrpSpPr>
        <p:grpSpPr bwMode="auto">
          <a:xfrm>
            <a:off x="9002713" y="3587751"/>
            <a:ext cx="1327150" cy="519113"/>
            <a:chOff x="4720" y="2305"/>
            <a:chExt cx="836" cy="327"/>
          </a:xfrm>
        </p:grpSpPr>
        <p:sp>
          <p:nvSpPr>
            <p:cNvPr id="33818" name="Text Box 80">
              <a:extLst>
                <a:ext uri="{FF2B5EF4-FFF2-40B4-BE49-F238E27FC236}">
                  <a16:creationId xmlns:a16="http://schemas.microsoft.com/office/drawing/2014/main" id="{61ADF8E4-47F1-4FA8-9428-14A744ADFF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5" y="2305"/>
              <a:ext cx="60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10000"/>
                </a:spcBef>
              </a:pPr>
              <a:r>
                <a:rPr kumimoji="1" lang="en-US" altLang="zh-CN" sz="2800" b="1">
                  <a:solidFill>
                    <a:schemeClr val="accent2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p+1</a:t>
              </a:r>
            </a:p>
          </p:txBody>
        </p:sp>
        <p:sp>
          <p:nvSpPr>
            <p:cNvPr id="660561" name="Line 81">
              <a:extLst>
                <a:ext uri="{FF2B5EF4-FFF2-40B4-BE49-F238E27FC236}">
                  <a16:creationId xmlns:a16="http://schemas.microsoft.com/office/drawing/2014/main" id="{02989373-F825-4FDC-A2C2-89642D4F54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20" y="2487"/>
              <a:ext cx="244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3799" name="Group 83">
            <a:extLst>
              <a:ext uri="{FF2B5EF4-FFF2-40B4-BE49-F238E27FC236}">
                <a16:creationId xmlns:a16="http://schemas.microsoft.com/office/drawing/2014/main" id="{2C8020CD-C76E-4C89-B373-5A334F4B2867}"/>
              </a:ext>
            </a:extLst>
          </p:cNvPr>
          <p:cNvGrpSpPr>
            <a:grpSpLocks/>
          </p:cNvGrpSpPr>
          <p:nvPr/>
        </p:nvGrpSpPr>
        <p:grpSpPr bwMode="auto">
          <a:xfrm>
            <a:off x="7967664" y="1989138"/>
            <a:ext cx="936625" cy="3048000"/>
            <a:chOff x="4204" y="1102"/>
            <a:chExt cx="590" cy="1920"/>
          </a:xfrm>
        </p:grpSpPr>
        <p:grpSp>
          <p:nvGrpSpPr>
            <p:cNvPr id="33801" name="Group 84">
              <a:extLst>
                <a:ext uri="{FF2B5EF4-FFF2-40B4-BE49-F238E27FC236}">
                  <a16:creationId xmlns:a16="http://schemas.microsoft.com/office/drawing/2014/main" id="{540CCEF3-BF5F-4F59-9E5E-61DC9DA65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17" y="1102"/>
              <a:ext cx="576" cy="1920"/>
              <a:chOff x="4217" y="1102"/>
              <a:chExt cx="576" cy="1920"/>
            </a:xfrm>
          </p:grpSpPr>
          <p:grpSp>
            <p:nvGrpSpPr>
              <p:cNvPr id="33806" name="Group 85">
                <a:extLst>
                  <a:ext uri="{FF2B5EF4-FFF2-40B4-BE49-F238E27FC236}">
                    <a16:creationId xmlns:a16="http://schemas.microsoft.com/office/drawing/2014/main" id="{6EE82FF9-9CCE-4DD6-8D4F-2AD4CD1B19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17" y="1102"/>
                <a:ext cx="576" cy="1920"/>
                <a:chOff x="4752" y="576"/>
                <a:chExt cx="576" cy="1920"/>
              </a:xfrm>
            </p:grpSpPr>
            <p:sp>
              <p:nvSpPr>
                <p:cNvPr id="660566" name="Rectangle 86">
                  <a:extLst>
                    <a:ext uri="{FF2B5EF4-FFF2-40B4-BE49-F238E27FC236}">
                      <a16:creationId xmlns:a16="http://schemas.microsoft.com/office/drawing/2014/main" id="{1201F717-279C-45A4-9DCE-2B9094CF10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2" y="960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prstDash val="dash"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660567" name="Rectangle 87">
                  <a:extLst>
                    <a:ext uri="{FF2B5EF4-FFF2-40B4-BE49-F238E27FC236}">
                      <a16:creationId xmlns:a16="http://schemas.microsoft.com/office/drawing/2014/main" id="{F184EADF-EF0C-4935-A559-C5D164747D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2" y="1152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prstDash val="dash"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660568" name="Rectangle 88">
                  <a:extLst>
                    <a:ext uri="{FF2B5EF4-FFF2-40B4-BE49-F238E27FC236}">
                      <a16:creationId xmlns:a16="http://schemas.microsoft.com/office/drawing/2014/main" id="{CBF04FD6-8802-4FF5-B9AE-E76787EEC6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2" y="1344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prstDash val="dash"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660569" name="Rectangle 89">
                  <a:extLst>
                    <a:ext uri="{FF2B5EF4-FFF2-40B4-BE49-F238E27FC236}">
                      <a16:creationId xmlns:a16="http://schemas.microsoft.com/office/drawing/2014/main" id="{E1BAE1EC-350C-4CAA-9067-83144392E6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2" y="1536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prstDash val="dash"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660570" name="Rectangle 90">
                  <a:extLst>
                    <a:ext uri="{FF2B5EF4-FFF2-40B4-BE49-F238E27FC236}">
                      <a16:creationId xmlns:a16="http://schemas.microsoft.com/office/drawing/2014/main" id="{E795A631-0E3D-49C4-9B96-722A81F9D3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2" y="1728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660571" name="Rectangle 91">
                  <a:extLst>
                    <a:ext uri="{FF2B5EF4-FFF2-40B4-BE49-F238E27FC236}">
                      <a16:creationId xmlns:a16="http://schemas.microsoft.com/office/drawing/2014/main" id="{2125C856-6B3D-429A-AF4B-F9E93528FD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2" y="1920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prstDash val="dash"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660572" name="Rectangle 92">
                  <a:extLst>
                    <a:ext uri="{FF2B5EF4-FFF2-40B4-BE49-F238E27FC236}">
                      <a16:creationId xmlns:a16="http://schemas.microsoft.com/office/drawing/2014/main" id="{EC68503A-0423-4F81-80B2-B977FA7A62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2" y="2112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prstDash val="dash"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660573" name="Rectangle 93">
                  <a:extLst>
                    <a:ext uri="{FF2B5EF4-FFF2-40B4-BE49-F238E27FC236}">
                      <a16:creationId xmlns:a16="http://schemas.microsoft.com/office/drawing/2014/main" id="{FC2F0DFA-C0ED-4976-BF63-1BB0BC7219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2" y="2304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prstDash val="dash"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660574" name="Rectangle 94">
                  <a:extLst>
                    <a:ext uri="{FF2B5EF4-FFF2-40B4-BE49-F238E27FC236}">
                      <a16:creationId xmlns:a16="http://schemas.microsoft.com/office/drawing/2014/main" id="{EEA616E9-6962-48F1-9FDD-4E8EA6025C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2" y="768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660575" name="Rectangle 95">
                  <a:extLst>
                    <a:ext uri="{FF2B5EF4-FFF2-40B4-BE49-F238E27FC236}">
                      <a16:creationId xmlns:a16="http://schemas.microsoft.com/office/drawing/2014/main" id="{04425533-9833-4F29-AEE0-77B9243465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2" y="576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宋体" pitchFamily="2" charset="-122"/>
                  </a:endParaRPr>
                </a:p>
              </p:txBody>
            </p:sp>
          </p:grpSp>
          <p:sp>
            <p:nvSpPr>
              <p:cNvPr id="660576" name="Line 96">
                <a:extLst>
                  <a:ext uri="{FF2B5EF4-FFF2-40B4-BE49-F238E27FC236}">
                    <a16:creationId xmlns:a16="http://schemas.microsoft.com/office/drawing/2014/main" id="{B07D9466-91D2-40EA-A7FD-AFD2912F6C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2" y="1117"/>
                <a:ext cx="0" cy="190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60577" name="Line 97">
              <a:extLst>
                <a:ext uri="{FF2B5EF4-FFF2-40B4-BE49-F238E27FC236}">
                  <a16:creationId xmlns:a16="http://schemas.microsoft.com/office/drawing/2014/main" id="{DF31AA7F-B70B-4C07-BF5D-68F12C0BAF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4" y="1117"/>
              <a:ext cx="0" cy="19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0578" name="Line 98">
              <a:extLst>
                <a:ext uri="{FF2B5EF4-FFF2-40B4-BE49-F238E27FC236}">
                  <a16:creationId xmlns:a16="http://schemas.microsoft.com/office/drawing/2014/main" id="{70D504E8-96A0-4230-955E-73B226D8DE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4" y="1108"/>
              <a:ext cx="5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0579" name="Line 99">
              <a:extLst>
                <a:ext uri="{FF2B5EF4-FFF2-40B4-BE49-F238E27FC236}">
                  <a16:creationId xmlns:a16="http://schemas.microsoft.com/office/drawing/2014/main" id="{9677C445-2D95-47E4-A063-F5C7705FEE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4" y="1108"/>
              <a:ext cx="5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0580" name="Line 100">
              <a:extLst>
                <a:ext uri="{FF2B5EF4-FFF2-40B4-BE49-F238E27FC236}">
                  <a16:creationId xmlns:a16="http://schemas.microsoft.com/office/drawing/2014/main" id="{7D0683F3-69A9-4A18-8179-45541F1E2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4" y="3022"/>
              <a:ext cx="5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60581" name="Text Box 101">
            <a:extLst>
              <a:ext uri="{FF2B5EF4-FFF2-40B4-BE49-F238E27FC236}">
                <a16:creationId xmlns:a16="http://schemas.microsoft.com/office/drawing/2014/main" id="{5ABBE863-BC15-493A-850D-00933F29A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25" y="2924175"/>
            <a:ext cx="863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a[0]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048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>
            <a:extLst>
              <a:ext uri="{FF2B5EF4-FFF2-40B4-BE49-F238E27FC236}">
                <a16:creationId xmlns:a16="http://schemas.microsoft.com/office/drawing/2014/main" id="{B94835AA-960A-48D6-B769-F2FB59C54E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5039" y="573089"/>
            <a:ext cx="8212137" cy="839787"/>
          </a:xfrm>
        </p:spPr>
        <p:txBody>
          <a:bodyPr/>
          <a:lstStyle/>
          <a:p>
            <a:pPr>
              <a:defRPr/>
            </a:pPr>
            <a:r>
              <a:rPr lang="en-US" altLang="zh-CN" sz="4000"/>
              <a:t>pointer manipulation </a:t>
            </a:r>
            <a:r>
              <a:rPr lang="en-US" altLang="zh-CN" sz="4000">
                <a:solidFill>
                  <a:srgbClr val="000066"/>
                </a:solidFill>
              </a:rPr>
              <a:t>——</a:t>
            </a:r>
            <a:r>
              <a:rPr lang="zh-CN" altLang="en-US" sz="4000">
                <a:solidFill>
                  <a:srgbClr val="000066"/>
                </a:solidFill>
                <a:latin typeface="Courier New" pitchFamily="49" charset="0"/>
              </a:rPr>
              <a:t>算术运算</a:t>
            </a:r>
            <a:endParaRPr lang="en-US" altLang="zh-CN" sz="4000">
              <a:solidFill>
                <a:srgbClr val="000066"/>
              </a:solidFill>
              <a:latin typeface="Courier New" pitchFamily="49" charset="0"/>
            </a:endParaRPr>
          </a:p>
        </p:txBody>
      </p:sp>
      <p:sp>
        <p:nvSpPr>
          <p:cNvPr id="659493" name="Rectangle 37">
            <a:extLst>
              <a:ext uri="{FF2B5EF4-FFF2-40B4-BE49-F238E27FC236}">
                <a16:creationId xmlns:a16="http://schemas.microsoft.com/office/drawing/2014/main" id="{7EBA0045-2ED3-41BA-8D9F-8563FA8CF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773239"/>
            <a:ext cx="8134350" cy="482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7" rIns="92075" bIns="46037"/>
          <a:lstStyle/>
          <a:p>
            <a:pPr marL="374650" indent="-374650" eaLnBrk="1">
              <a:lnSpc>
                <a:spcPct val="11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r>
              <a:rPr lang="zh-CN" altLang="en-US" sz="3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指针运算不能乱算</a:t>
            </a:r>
          </a:p>
          <a:p>
            <a:pPr marL="850900" lvl="1" indent="-285750" eaLnBrk="1">
              <a:lnSpc>
                <a:spcPct val="115000"/>
              </a:lnSpc>
              <a:spcBef>
                <a:spcPct val="20000"/>
              </a:spcBef>
              <a:buClr>
                <a:srgbClr val="FFCC66"/>
              </a:buClr>
              <a:buSzPct val="115000"/>
              <a:buFontTx/>
              <a:buChar char="–"/>
              <a:defRPr/>
            </a:pPr>
            <a:r>
              <a:rPr lang="zh-CN" altLang="en-US" sz="28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指针和整数的加减运算</a:t>
            </a:r>
          </a:p>
          <a:p>
            <a:pPr marL="850900" lvl="1" indent="-285750" eaLnBrk="1">
              <a:lnSpc>
                <a:spcPct val="115000"/>
              </a:lnSpc>
              <a:spcBef>
                <a:spcPct val="20000"/>
              </a:spcBef>
              <a:buClr>
                <a:srgbClr val="FFCC66"/>
              </a:buClr>
              <a:buSzPct val="115000"/>
              <a:buFontTx/>
              <a:buChar char="–"/>
              <a:defRPr/>
            </a:pPr>
            <a:r>
              <a:rPr lang="zh-CN" altLang="en-US" sz="28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同类型指针之间的减法运算</a:t>
            </a:r>
          </a:p>
          <a:p>
            <a:pPr marL="850900" lvl="1" indent="-285750" eaLnBrk="1">
              <a:lnSpc>
                <a:spcPct val="115000"/>
              </a:lnSpc>
              <a:spcBef>
                <a:spcPct val="20000"/>
              </a:spcBef>
              <a:buClr>
                <a:srgbClr val="FFCC66"/>
              </a:buClr>
              <a:buSzPct val="115000"/>
              <a:buFontTx/>
              <a:buChar char="–"/>
              <a:defRPr/>
            </a:pPr>
            <a:r>
              <a:rPr lang="zh-CN" altLang="en-US" sz="2800" b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其它运算，比如乘法、除法、浮点运算、指针之间的加法等，并无意义，所以也不支持</a:t>
            </a:r>
            <a:endParaRPr lang="en-US" altLang="zh-CN" sz="2800" b="1">
              <a:solidFill>
                <a:srgbClr val="CC00CC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9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59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594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9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>
            <a:extLst>
              <a:ext uri="{FF2B5EF4-FFF2-40B4-BE49-F238E27FC236}">
                <a16:creationId xmlns:a16="http://schemas.microsoft.com/office/drawing/2014/main" id="{8C697517-E66A-4283-8036-FBFCE991E1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1295400"/>
            <a:ext cx="7772400" cy="533400"/>
          </a:xfrm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Pointers and Errors</a:t>
            </a:r>
          </a:p>
        </p:txBody>
      </p:sp>
      <p:sp>
        <p:nvSpPr>
          <p:cNvPr id="656387" name="Rectangle 3">
            <a:extLst>
              <a:ext uri="{FF2B5EF4-FFF2-40B4-BE49-F238E27FC236}">
                <a16:creationId xmlns:a16="http://schemas.microsoft.com/office/drawing/2014/main" id="{55B07A68-67D2-47B8-94A0-E235188D32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2276476"/>
            <a:ext cx="7772400" cy="4392613"/>
          </a:xfrm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>
              <a:lnSpc>
                <a:spcPct val="85000"/>
              </a:lnSpc>
              <a:buClr>
                <a:schemeClr val="hlink"/>
              </a:buClr>
              <a:buSzPct val="75000"/>
              <a:buFont typeface="Monotype Sorts" charset="2"/>
              <a:buChar char="u"/>
              <a:defRPr/>
            </a:pPr>
            <a:r>
              <a:rPr lang="zh-CN" altLang="en-US" dirty="0">
                <a:ea typeface="宋体" pitchFamily="2" charset="-122"/>
              </a:rPr>
              <a:t>对指针指向的存储单元执行</a:t>
            </a:r>
            <a:r>
              <a:rPr lang="en-US" altLang="zh-CN" dirty="0">
                <a:ea typeface="宋体" pitchFamily="2" charset="-122"/>
              </a:rPr>
              <a:t>++</a:t>
            </a:r>
            <a:r>
              <a:rPr lang="zh-CN" altLang="en-US" dirty="0">
                <a:ea typeface="宋体" pitchFamily="2" charset="-122"/>
              </a:rPr>
              <a:t>操作，请使用</a:t>
            </a:r>
            <a:endParaRPr lang="en-US" altLang="zh-CN" dirty="0">
              <a:ea typeface="宋体" pitchFamily="2" charset="-122"/>
            </a:endParaRPr>
          </a:p>
          <a:p>
            <a:pPr eaLnBrk="1">
              <a:lnSpc>
                <a:spcPct val="85000"/>
              </a:lnSpc>
              <a:defRPr/>
            </a:pPr>
            <a:endParaRPr lang="en-US" altLang="zh-CN" dirty="0">
              <a:ea typeface="宋体" pitchFamily="2" charset="-122"/>
            </a:endParaRP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b="0" dirty="0"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dirty="0">
                <a:solidFill>
                  <a:srgbClr val="FF3300"/>
                </a:solidFill>
                <a:latin typeface="Courier New" pitchFamily="49" charset="0"/>
                <a:ea typeface="宋体" pitchFamily="2" charset="-122"/>
              </a:rPr>
              <a:t>(*p)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++</a:t>
            </a:r>
            <a:endParaRPr lang="en-US" altLang="zh-CN" dirty="0">
              <a:ea typeface="宋体" pitchFamily="2" charset="-122"/>
            </a:endParaRPr>
          </a:p>
          <a:p>
            <a:pPr eaLnBrk="1">
              <a:lnSpc>
                <a:spcPct val="85000"/>
              </a:lnSpc>
              <a:defRPr/>
            </a:pPr>
            <a:endParaRPr lang="en-US" altLang="zh-CN" dirty="0">
              <a:ea typeface="宋体" pitchFamily="2" charset="-122"/>
            </a:endParaRPr>
          </a:p>
          <a:p>
            <a:pPr eaLnBrk="1">
              <a:lnSpc>
                <a:spcPct val="85000"/>
              </a:lnSpc>
              <a:defRPr/>
            </a:pPr>
            <a:r>
              <a:rPr lang="zh-CN" altLang="en-US" dirty="0">
                <a:ea typeface="宋体" pitchFamily="2" charset="-122"/>
              </a:rPr>
              <a:t>而不是</a:t>
            </a:r>
            <a:endParaRPr lang="en-US" altLang="zh-CN" dirty="0">
              <a:ea typeface="宋体" pitchFamily="2" charset="-122"/>
            </a:endParaRPr>
          </a:p>
          <a:p>
            <a:pPr eaLnBrk="1">
              <a:lnSpc>
                <a:spcPct val="85000"/>
              </a:lnSpc>
              <a:defRPr/>
            </a:pPr>
            <a:endParaRPr lang="en-US" altLang="zh-CN" dirty="0">
              <a:ea typeface="宋体" pitchFamily="2" charset="-122"/>
            </a:endParaRP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dirty="0"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dirty="0">
                <a:solidFill>
                  <a:srgbClr val="FF3300"/>
                </a:solidFill>
                <a:latin typeface="Courier New" pitchFamily="49" charset="0"/>
                <a:ea typeface="宋体" pitchFamily="2" charset="-122"/>
              </a:rPr>
              <a:t>*p</a:t>
            </a:r>
            <a:r>
              <a:rPr lang="en-US" altLang="zh-CN" dirty="0">
                <a:solidFill>
                  <a:srgbClr val="0033CC"/>
                </a:solidFill>
                <a:latin typeface="Courier New" pitchFamily="49" charset="0"/>
                <a:ea typeface="宋体" pitchFamily="2" charset="-122"/>
              </a:rPr>
              <a:t>++</a:t>
            </a:r>
            <a:r>
              <a:rPr lang="en-US" altLang="zh-CN" dirty="0">
                <a:latin typeface="Courier New" pitchFamily="49" charset="0"/>
                <a:ea typeface="宋体" pitchFamily="2" charset="-122"/>
              </a:rPr>
              <a:t> </a:t>
            </a: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dirty="0">
                <a:latin typeface="Courier New" pitchFamily="49" charset="0"/>
                <a:ea typeface="宋体" pitchFamily="2" charset="-122"/>
              </a:rPr>
              <a:t>  </a:t>
            </a: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endParaRPr lang="en-US" altLang="zh-CN" dirty="0">
              <a:latin typeface="Courier New" pitchFamily="49" charset="0"/>
              <a:ea typeface="宋体" pitchFamily="2" charset="-122"/>
            </a:endParaRPr>
          </a:p>
        </p:txBody>
      </p:sp>
      <p:graphicFrame>
        <p:nvGraphicFramePr>
          <p:cNvPr id="35844" name="Object 4">
            <a:extLst>
              <a:ext uri="{FF2B5EF4-FFF2-40B4-BE49-F238E27FC236}">
                <a16:creationId xmlns:a16="http://schemas.microsoft.com/office/drawing/2014/main" id="{5D094D8B-5C38-4013-8A84-01713FCC3441}"/>
              </a:ext>
            </a:extLst>
          </p:cNvPr>
          <p:cNvGraphicFramePr>
            <a:graphicFrameLocks/>
          </p:cNvGraphicFramePr>
          <p:nvPr/>
        </p:nvGraphicFramePr>
        <p:xfrm>
          <a:off x="9748838" y="781051"/>
          <a:ext cx="766762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2" name="Clip" r:id="rId3" imgW="2193938" imgH="3658765" progId="MS_ClipArt_Gallery.2">
                  <p:embed/>
                </p:oleObj>
              </mc:Choice>
              <mc:Fallback>
                <p:oleObj name="Clip" r:id="rId3" imgW="2193938" imgH="3658765" progId="MS_ClipArt_Gallery.2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8838" y="781051"/>
                        <a:ext cx="766762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5845" name="Picture 5">
            <a:extLst>
              <a:ext uri="{FF2B5EF4-FFF2-40B4-BE49-F238E27FC236}">
                <a16:creationId xmlns:a16="http://schemas.microsoft.com/office/drawing/2014/main" id="{3AC2E65D-C563-4105-B41D-981371D6F712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381001"/>
            <a:ext cx="2713038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9">
            <a:extLst>
              <a:ext uri="{FF2B5EF4-FFF2-40B4-BE49-F238E27FC236}">
                <a16:creationId xmlns:a16="http://schemas.microsoft.com/office/drawing/2014/main" id="{24449793-2E67-469B-ABB4-ABD79B070897}"/>
              </a:ext>
            </a:extLst>
          </p:cNvPr>
          <p:cNvGrpSpPr>
            <a:grpSpLocks/>
          </p:cNvGrpSpPr>
          <p:nvPr/>
        </p:nvGrpSpPr>
        <p:grpSpPr bwMode="auto">
          <a:xfrm>
            <a:off x="4778376" y="3068639"/>
            <a:ext cx="3838575" cy="714375"/>
            <a:chOff x="2050" y="1979"/>
            <a:chExt cx="2418" cy="450"/>
          </a:xfrm>
        </p:grpSpPr>
        <p:sp>
          <p:nvSpPr>
            <p:cNvPr id="35850" name="Rectangle 7">
              <a:extLst>
                <a:ext uri="{FF2B5EF4-FFF2-40B4-BE49-F238E27FC236}">
                  <a16:creationId xmlns:a16="http://schemas.microsoft.com/office/drawing/2014/main" id="{70CE6643-5862-4D85-8155-EB1575330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1979"/>
              <a:ext cx="1860" cy="45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0033CC"/>
                  </a:solidFill>
                  <a:latin typeface="Courier New" panose="02070309020205020404" pitchFamily="49" charset="0"/>
                  <a:ea typeface="楷体_GB2312" pitchFamily="49" charset="-122"/>
                </a:rPr>
                <a:t>*</a:t>
              </a:r>
              <a:r>
                <a:rPr lang="en-US" altLang="zh-CN" b="1">
                  <a:solidFill>
                    <a:srgbClr val="0033CC"/>
                  </a:solidFill>
                  <a:latin typeface="Courier New" panose="02070309020205020404" pitchFamily="49" charset="0"/>
                  <a:ea typeface="楷体_GB2312" pitchFamily="49" charset="-122"/>
                </a:rPr>
                <a:t>p</a:t>
              </a:r>
            </a:p>
            <a:p>
              <a:pPr algn="ctr"/>
              <a:r>
                <a:rPr lang="en-US" altLang="zh-CN" b="1">
                  <a:solidFill>
                    <a:srgbClr val="FF3300"/>
                  </a:solidFill>
                  <a:latin typeface="Courier New" panose="02070309020205020404" pitchFamily="49" charset="0"/>
                  <a:ea typeface="楷体_GB2312" pitchFamily="49" charset="-122"/>
                </a:rPr>
                <a:t>*p</a:t>
              </a:r>
              <a:r>
                <a:rPr lang="en-US" altLang="zh-CN" b="1">
                  <a:solidFill>
                    <a:srgbClr val="0033CC"/>
                  </a:solidFill>
                  <a:latin typeface="Courier New" panose="02070309020205020404" pitchFamily="49" charset="0"/>
                  <a:ea typeface="楷体_GB2312" pitchFamily="49" charset="-122"/>
                </a:rPr>
                <a:t> = </a:t>
              </a:r>
              <a:r>
                <a:rPr lang="en-US" altLang="zh-CN" b="1">
                  <a:solidFill>
                    <a:srgbClr val="FF3300"/>
                  </a:solidFill>
                  <a:latin typeface="Courier New" panose="02070309020205020404" pitchFamily="49" charset="0"/>
                  <a:ea typeface="楷体_GB2312" pitchFamily="49" charset="-122"/>
                </a:rPr>
                <a:t>*p</a:t>
              </a:r>
              <a:r>
                <a:rPr lang="en-US" altLang="zh-CN" b="1">
                  <a:solidFill>
                    <a:srgbClr val="0033CC"/>
                  </a:solidFill>
                  <a:latin typeface="Courier New" panose="02070309020205020404" pitchFamily="49" charset="0"/>
                  <a:ea typeface="楷体_GB2312" pitchFamily="49" charset="-122"/>
                </a:rPr>
                <a:t> + 1;</a:t>
              </a:r>
            </a:p>
          </p:txBody>
        </p:sp>
        <p:sp>
          <p:nvSpPr>
            <p:cNvPr id="656392" name="Freeform 8">
              <a:extLst>
                <a:ext uri="{FF2B5EF4-FFF2-40B4-BE49-F238E27FC236}">
                  <a16:creationId xmlns:a16="http://schemas.microsoft.com/office/drawing/2014/main" id="{E5A942B0-EDCD-4728-92B2-9F1949EC93FF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050" y="2204"/>
              <a:ext cx="558" cy="1"/>
            </a:xfrm>
            <a:custGeom>
              <a:avLst/>
              <a:gdLst/>
              <a:ahLst/>
              <a:cxnLst>
                <a:cxn ang="0">
                  <a:pos x="381" y="0"/>
                </a:cxn>
                <a:cxn ang="0">
                  <a:pos x="0" y="328"/>
                </a:cxn>
              </a:cxnLst>
              <a:rect l="0" t="0" r="r" b="b"/>
              <a:pathLst>
                <a:path w="381" h="328">
                  <a:moveTo>
                    <a:pt x="381" y="0"/>
                  </a:moveTo>
                  <a:lnTo>
                    <a:pt x="0" y="328"/>
                  </a:lnTo>
                </a:path>
              </a:pathLst>
            </a:custGeom>
            <a:noFill/>
            <a:ln w="38100" cmpd="sng">
              <a:solidFill>
                <a:srgbClr val="8000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0">
            <a:extLst>
              <a:ext uri="{FF2B5EF4-FFF2-40B4-BE49-F238E27FC236}">
                <a16:creationId xmlns:a16="http://schemas.microsoft.com/office/drawing/2014/main" id="{7E1BE2C6-584B-4E53-BF85-FB5EDF727A2E}"/>
              </a:ext>
            </a:extLst>
          </p:cNvPr>
          <p:cNvGrpSpPr>
            <a:grpSpLocks/>
          </p:cNvGrpSpPr>
          <p:nvPr/>
        </p:nvGrpSpPr>
        <p:grpSpPr bwMode="auto">
          <a:xfrm>
            <a:off x="4800601" y="4873626"/>
            <a:ext cx="3838575" cy="714375"/>
            <a:chOff x="2050" y="1979"/>
            <a:chExt cx="2418" cy="450"/>
          </a:xfrm>
        </p:grpSpPr>
        <p:sp>
          <p:nvSpPr>
            <p:cNvPr id="35848" name="Rectangle 11">
              <a:extLst>
                <a:ext uri="{FF2B5EF4-FFF2-40B4-BE49-F238E27FC236}">
                  <a16:creationId xmlns:a16="http://schemas.microsoft.com/office/drawing/2014/main" id="{10F9B2EA-3661-4E09-94E6-4757A23F1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1979"/>
              <a:ext cx="1860" cy="45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0033CC"/>
                  </a:solidFill>
                  <a:latin typeface="Courier New" panose="02070309020205020404" pitchFamily="49" charset="0"/>
                  <a:ea typeface="楷体_GB2312" pitchFamily="49" charset="-122"/>
                </a:rPr>
                <a:t>*</a:t>
              </a:r>
              <a:r>
                <a:rPr lang="en-US" altLang="zh-CN" b="1">
                  <a:solidFill>
                    <a:srgbClr val="0033CC"/>
                  </a:solidFill>
                  <a:latin typeface="Courier New" panose="02070309020205020404" pitchFamily="49" charset="0"/>
                  <a:ea typeface="楷体_GB2312" pitchFamily="49" charset="-122"/>
                </a:rPr>
                <a:t>p</a:t>
              </a:r>
            </a:p>
            <a:p>
              <a:pPr algn="ctr"/>
              <a:r>
                <a:rPr lang="en-US" altLang="zh-CN" b="1">
                  <a:solidFill>
                    <a:srgbClr val="FF3300"/>
                  </a:solidFill>
                  <a:latin typeface="Courier New" panose="02070309020205020404" pitchFamily="49" charset="0"/>
                  <a:ea typeface="楷体_GB2312" pitchFamily="49" charset="-122"/>
                </a:rPr>
                <a:t>p</a:t>
              </a:r>
              <a:r>
                <a:rPr lang="en-US" altLang="zh-CN" b="1">
                  <a:solidFill>
                    <a:srgbClr val="0033CC"/>
                  </a:solidFill>
                  <a:latin typeface="Courier New" panose="02070309020205020404" pitchFamily="49" charset="0"/>
                  <a:ea typeface="楷体_GB2312" pitchFamily="49" charset="-122"/>
                </a:rPr>
                <a:t> = </a:t>
              </a:r>
              <a:r>
                <a:rPr lang="en-US" altLang="zh-CN" b="1">
                  <a:solidFill>
                    <a:srgbClr val="FF3300"/>
                  </a:solidFill>
                  <a:latin typeface="Courier New" panose="02070309020205020404" pitchFamily="49" charset="0"/>
                  <a:ea typeface="楷体_GB2312" pitchFamily="49" charset="-122"/>
                </a:rPr>
                <a:t>p</a:t>
              </a:r>
              <a:r>
                <a:rPr lang="en-US" altLang="zh-CN" b="1">
                  <a:solidFill>
                    <a:srgbClr val="0033CC"/>
                  </a:solidFill>
                  <a:latin typeface="Courier New" panose="02070309020205020404" pitchFamily="49" charset="0"/>
                  <a:ea typeface="楷体_GB2312" pitchFamily="49" charset="-122"/>
                </a:rPr>
                <a:t> + 1;</a:t>
              </a:r>
            </a:p>
          </p:txBody>
        </p:sp>
        <p:sp>
          <p:nvSpPr>
            <p:cNvPr id="656396" name="Freeform 12">
              <a:extLst>
                <a:ext uri="{FF2B5EF4-FFF2-40B4-BE49-F238E27FC236}">
                  <a16:creationId xmlns:a16="http://schemas.microsoft.com/office/drawing/2014/main" id="{2DF522F5-5FEC-491F-9082-C566AD24F054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050" y="2204"/>
              <a:ext cx="558" cy="1"/>
            </a:xfrm>
            <a:custGeom>
              <a:avLst/>
              <a:gdLst/>
              <a:ahLst/>
              <a:cxnLst>
                <a:cxn ang="0">
                  <a:pos x="381" y="0"/>
                </a:cxn>
                <a:cxn ang="0">
                  <a:pos x="0" y="328"/>
                </a:cxn>
              </a:cxnLst>
              <a:rect l="0" t="0" r="r" b="b"/>
              <a:pathLst>
                <a:path w="381" h="328">
                  <a:moveTo>
                    <a:pt x="381" y="0"/>
                  </a:moveTo>
                  <a:lnTo>
                    <a:pt x="0" y="328"/>
                  </a:lnTo>
                </a:path>
              </a:pathLst>
            </a:custGeom>
            <a:noFill/>
            <a:ln w="38100" cmpd="sng">
              <a:solidFill>
                <a:srgbClr val="8000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>
            <a:extLst>
              <a:ext uri="{FF2B5EF4-FFF2-40B4-BE49-F238E27FC236}">
                <a16:creationId xmlns:a16="http://schemas.microsoft.com/office/drawing/2014/main" id="{001A2097-7929-446E-B714-BF79601871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5039" y="573089"/>
            <a:ext cx="8283575" cy="839787"/>
          </a:xfrm>
        </p:spPr>
        <p:txBody>
          <a:bodyPr/>
          <a:lstStyle/>
          <a:p>
            <a:pPr>
              <a:defRPr/>
            </a:pPr>
            <a:r>
              <a:rPr lang="en-US" altLang="zh-CN" sz="4000"/>
              <a:t>pointer manipulation </a:t>
            </a:r>
            <a:r>
              <a:rPr lang="en-US" altLang="zh-CN" sz="4000">
                <a:solidFill>
                  <a:srgbClr val="000066"/>
                </a:solidFill>
              </a:rPr>
              <a:t>——</a:t>
            </a:r>
            <a:r>
              <a:rPr lang="zh-CN" altLang="en-US" sz="4000">
                <a:solidFill>
                  <a:srgbClr val="000066"/>
                </a:solidFill>
                <a:latin typeface="Courier New" pitchFamily="49" charset="0"/>
              </a:rPr>
              <a:t>关系运算</a:t>
            </a:r>
            <a:endParaRPr lang="en-US" altLang="zh-CN" sz="4000">
              <a:solidFill>
                <a:srgbClr val="000066"/>
              </a:solidFill>
              <a:latin typeface="Courier New" pitchFamily="49" charset="0"/>
            </a:endParaRPr>
          </a:p>
        </p:txBody>
      </p:sp>
      <p:sp>
        <p:nvSpPr>
          <p:cNvPr id="652291" name="Rectangle 3">
            <a:extLst>
              <a:ext uri="{FF2B5EF4-FFF2-40B4-BE49-F238E27FC236}">
                <a16:creationId xmlns:a16="http://schemas.microsoft.com/office/drawing/2014/main" id="{1C9B09B3-4A45-4991-ADB2-2D55FF607F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82776" y="1484314"/>
            <a:ext cx="8677275" cy="4611687"/>
          </a:xfrm>
        </p:spPr>
        <p:txBody>
          <a:bodyPr/>
          <a:lstStyle/>
          <a:p>
            <a:pPr eaLnBrk="1">
              <a:lnSpc>
                <a:spcPct val="120000"/>
              </a:lnSpc>
              <a:defRPr/>
            </a:pPr>
            <a:r>
              <a:rPr kumimoji="1" lang="zh-CN" altLang="en-US">
                <a:solidFill>
                  <a:srgbClr val="000066"/>
                </a:solidFill>
                <a:ea typeface="宋体" pitchFamily="2" charset="-122"/>
              </a:rPr>
              <a:t>指向同一种数据类型的两个指针才能进行关系运算</a:t>
            </a:r>
          </a:p>
          <a:p>
            <a:pPr lvl="1" eaLnBrk="1">
              <a:lnSpc>
                <a:spcPct val="120000"/>
              </a:lnSpc>
              <a:defRPr/>
            </a:pPr>
            <a:r>
              <a:rPr kumimoji="1" lang="zh-CN" altLang="en-US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值为</a:t>
            </a:r>
            <a:r>
              <a:rPr kumimoji="1" lang="en-US" altLang="zh-CN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1</a:t>
            </a:r>
            <a:r>
              <a:rPr kumimoji="1" lang="zh-CN" altLang="en-US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或</a:t>
            </a:r>
            <a:r>
              <a:rPr kumimoji="1" lang="en-US" altLang="zh-CN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0</a:t>
            </a:r>
          </a:p>
          <a:p>
            <a:pPr lvl="2" eaLnBrk="1">
              <a:lnSpc>
                <a:spcPct val="120000"/>
              </a:lnSpc>
              <a:buFont typeface="Monotype Sorts" charset="2"/>
              <a:buNone/>
              <a:defRPr/>
            </a:pPr>
            <a:r>
              <a:rPr kumimoji="1" lang="en-US" altLang="zh-CN">
                <a:solidFill>
                  <a:schemeClr val="hlink"/>
                </a:solidFill>
                <a:latin typeface="Courier New" pitchFamily="49" charset="0"/>
                <a:ea typeface="宋体" pitchFamily="2" charset="-122"/>
              </a:rPr>
              <a:t>p &gt; q   p &lt; q   p == q</a:t>
            </a:r>
          </a:p>
          <a:p>
            <a:pPr eaLnBrk="1">
              <a:lnSpc>
                <a:spcPct val="120000"/>
              </a:lnSpc>
              <a:defRPr/>
            </a:pPr>
            <a:r>
              <a:rPr kumimoji="1" lang="zh-CN" altLang="en-US">
                <a:solidFill>
                  <a:srgbClr val="000066"/>
                </a:solidFill>
                <a:latin typeface="Courier New" pitchFamily="49" charset="0"/>
                <a:ea typeface="宋体" pitchFamily="2" charset="-122"/>
              </a:rPr>
              <a:t>不能与非指针类型变量进行比较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5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5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5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229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>
            <a:extLst>
              <a:ext uri="{FF2B5EF4-FFF2-40B4-BE49-F238E27FC236}">
                <a16:creationId xmlns:a16="http://schemas.microsoft.com/office/drawing/2014/main" id="{93AC974B-8B0C-4289-B2E9-18073D9181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为什么引入指针的概念</a:t>
            </a:r>
            <a:endParaRPr lang="en-US" altLang="zh-CN"/>
          </a:p>
        </p:txBody>
      </p:sp>
      <p:sp>
        <p:nvSpPr>
          <p:cNvPr id="535555" name="Rectangle 3">
            <a:extLst>
              <a:ext uri="{FF2B5EF4-FFF2-40B4-BE49-F238E27FC236}">
                <a16:creationId xmlns:a16="http://schemas.microsoft.com/office/drawing/2014/main" id="{94E7D43E-4030-4A8A-8E28-B6C29C1764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4" y="1484314"/>
            <a:ext cx="8135937" cy="4968875"/>
          </a:xfrm>
        </p:spPr>
        <p:txBody>
          <a:bodyPr/>
          <a:lstStyle/>
          <a:p>
            <a:pPr eaLnBrk="1">
              <a:lnSpc>
                <a:spcPct val="130000"/>
              </a:lnSpc>
              <a:defRPr/>
            </a:pPr>
            <a:r>
              <a:rPr lang="zh-CN" altLang="en-US">
                <a:ea typeface="宋体" pitchFamily="2" charset="-122"/>
              </a:rPr>
              <a:t>铁杆</a:t>
            </a:r>
            <a:r>
              <a:rPr lang="en-US" altLang="zh-CN">
                <a:ea typeface="宋体" pitchFamily="2" charset="-122"/>
              </a:rPr>
              <a:t>C/C++</a:t>
            </a:r>
            <a:r>
              <a:rPr lang="zh-CN" altLang="en-US">
                <a:ea typeface="宋体" pitchFamily="2" charset="-122"/>
              </a:rPr>
              <a:t>程序员最挚爱的武器：指针</a:t>
            </a:r>
          </a:p>
          <a:p>
            <a:pPr eaLnBrk="1">
              <a:lnSpc>
                <a:spcPct val="130000"/>
              </a:lnSpc>
              <a:defRPr/>
            </a:pPr>
            <a:r>
              <a:rPr lang="en-US" altLang="zh-CN">
                <a:ea typeface="宋体" pitchFamily="2" charset="-122"/>
              </a:rPr>
              <a:t>C/C++</a:t>
            </a:r>
            <a:r>
              <a:rPr lang="zh-CN" altLang="en-US">
                <a:ea typeface="宋体" pitchFamily="2" charset="-122"/>
              </a:rPr>
              <a:t>的高效、高能主要来自于指针</a:t>
            </a:r>
          </a:p>
          <a:p>
            <a:pPr eaLnBrk="1">
              <a:lnSpc>
                <a:spcPct val="130000"/>
              </a:lnSpc>
              <a:defRPr/>
            </a:pPr>
            <a:r>
              <a:rPr lang="zh-CN" altLang="en-US">
                <a:ea typeface="宋体" pitchFamily="2" charset="-122"/>
              </a:rPr>
              <a:t>很多不可能的任务由指针完成</a:t>
            </a:r>
          </a:p>
          <a:p>
            <a:pPr lvl="1" eaLnBrk="1">
              <a:lnSpc>
                <a:spcPct val="130000"/>
              </a:lnSpc>
              <a:defRPr/>
            </a:pPr>
            <a:r>
              <a:rPr lang="zh-CN" altLang="en-US">
                <a:ea typeface="宋体" pitchFamily="2" charset="-122"/>
              </a:rPr>
              <a:t>大多数语言都有无数的“不可能”</a:t>
            </a:r>
          </a:p>
          <a:p>
            <a:pPr lvl="1" eaLnBrk="1">
              <a:lnSpc>
                <a:spcPct val="130000"/>
              </a:lnSpc>
              <a:defRPr/>
            </a:pPr>
            <a:r>
              <a:rPr lang="zh-CN" altLang="en-US">
                <a:ea typeface="宋体" pitchFamily="2" charset="-122"/>
              </a:rPr>
              <a:t>而</a:t>
            </a:r>
            <a:r>
              <a:rPr lang="en-US" altLang="zh-CN">
                <a:ea typeface="宋体" pitchFamily="2" charset="-122"/>
              </a:rPr>
              <a:t>C</a:t>
            </a:r>
            <a:r>
              <a:rPr lang="zh-CN" altLang="en-US">
                <a:ea typeface="宋体" pitchFamily="2" charset="-122"/>
              </a:rPr>
              <a:t>语言是</a:t>
            </a:r>
          </a:p>
          <a:p>
            <a:pPr lvl="2" eaLnBrk="1">
              <a:lnSpc>
                <a:spcPct val="130000"/>
              </a:lnSpc>
              <a:defRPr/>
            </a:pPr>
            <a:r>
              <a:rPr lang="zh-CN" altLang="en-US">
                <a:ea typeface="宋体" pitchFamily="2" charset="-122"/>
              </a:rPr>
              <a:t>“一切皆有可能” </a:t>
            </a:r>
            <a:r>
              <a:rPr lang="en-US" altLang="zh-CN">
                <a:ea typeface="宋体" pitchFamily="2" charset="-122"/>
              </a:rPr>
              <a:t>—— </a:t>
            </a:r>
            <a:r>
              <a:rPr lang="zh-CN" altLang="en-US">
                <a:ea typeface="宋体" pitchFamily="2" charset="-122"/>
              </a:rPr>
              <a:t>李宁</a:t>
            </a:r>
          </a:p>
          <a:p>
            <a:pPr lvl="2" eaLnBrk="1">
              <a:lnSpc>
                <a:spcPct val="130000"/>
              </a:lnSpc>
              <a:defRPr/>
            </a:pPr>
            <a:r>
              <a:rPr lang="en-US" altLang="zh-CN">
                <a:ea typeface="宋体" pitchFamily="2" charset="-122"/>
              </a:rPr>
              <a:t>“Impossible is Nothing” —— adidas</a:t>
            </a:r>
            <a:endParaRPr lang="zh-CN" altLang="en-US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pic>
        <p:nvPicPr>
          <p:cNvPr id="294917" name="Picture 5">
            <a:extLst>
              <a:ext uri="{FF2B5EF4-FFF2-40B4-BE49-F238E27FC236}">
                <a16:creationId xmlns:a16="http://schemas.microsoft.com/office/drawing/2014/main" id="{C6997082-56DC-4AB8-8E69-86E627E2F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863" y="4581525"/>
            <a:ext cx="792162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2">
            <a:extLst>
              <a:ext uri="{FF2B5EF4-FFF2-40B4-BE49-F238E27FC236}">
                <a16:creationId xmlns:a16="http://schemas.microsoft.com/office/drawing/2014/main" id="{BACA8EFE-466E-40B5-873D-14ABD9CA5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4911726"/>
            <a:ext cx="692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5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5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35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35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35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35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5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4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5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>
            <a:extLst>
              <a:ext uri="{FF2B5EF4-FFF2-40B4-BE49-F238E27FC236}">
                <a16:creationId xmlns:a16="http://schemas.microsoft.com/office/drawing/2014/main" id="{DC42D29B-F793-4367-9B86-EB62B99984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000"/>
              <a:t>pointer manipulation——</a:t>
            </a:r>
            <a:r>
              <a:rPr lang="zh-CN" altLang="en-US" sz="4000">
                <a:solidFill>
                  <a:srgbClr val="000066"/>
                </a:solidFill>
                <a:latin typeface="Courier New" pitchFamily="49" charset="0"/>
              </a:rPr>
              <a:t>赋值运算</a:t>
            </a:r>
            <a:endParaRPr lang="en-US" altLang="zh-CN" sz="4000">
              <a:solidFill>
                <a:srgbClr val="000066"/>
              </a:solidFill>
              <a:latin typeface="Courier New" pitchFamily="49" charset="0"/>
            </a:endParaRPr>
          </a:p>
        </p:txBody>
      </p:sp>
      <p:sp>
        <p:nvSpPr>
          <p:cNvPr id="653315" name="Rectangle 3">
            <a:extLst>
              <a:ext uri="{FF2B5EF4-FFF2-40B4-BE49-F238E27FC236}">
                <a16:creationId xmlns:a16="http://schemas.microsoft.com/office/drawing/2014/main" id="{7A01E9E9-5215-4638-B289-E66E71A94E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484314"/>
            <a:ext cx="7772400" cy="1874837"/>
          </a:xfrm>
        </p:spPr>
        <p:txBody>
          <a:bodyPr/>
          <a:lstStyle/>
          <a:p>
            <a:pPr eaLnBrk="1">
              <a:lnSpc>
                <a:spcPct val="115000"/>
              </a:lnSpc>
              <a:defRPr/>
            </a:pPr>
            <a:r>
              <a:rPr kumimoji="1" lang="zh-CN" altLang="en-US">
                <a:solidFill>
                  <a:srgbClr val="000066"/>
                </a:solidFill>
                <a:ea typeface="宋体" pitchFamily="2" charset="-122"/>
              </a:rPr>
              <a:t>指针在使用前一定要赋值</a:t>
            </a:r>
          </a:p>
          <a:p>
            <a:pPr lvl="1" eaLnBrk="1">
              <a:lnSpc>
                <a:spcPct val="115000"/>
              </a:lnSpc>
              <a:defRPr/>
            </a:pPr>
            <a:r>
              <a:rPr kumimoji="1" lang="zh-CN" altLang="en-US">
                <a:solidFill>
                  <a:schemeClr val="hlink"/>
                </a:solidFill>
                <a:ea typeface="宋体" pitchFamily="2" charset="-122"/>
              </a:rPr>
              <a:t>确定指针指向哪里</a:t>
            </a:r>
          </a:p>
          <a:p>
            <a:pPr eaLnBrk="1">
              <a:lnSpc>
                <a:spcPct val="115000"/>
              </a:lnSpc>
              <a:defRPr/>
            </a:pPr>
            <a:r>
              <a:rPr kumimoji="1" lang="zh-CN" altLang="en-US">
                <a:solidFill>
                  <a:srgbClr val="000066"/>
                </a:solidFill>
                <a:ea typeface="宋体" pitchFamily="2" charset="-122"/>
              </a:rPr>
              <a:t>为指针变量赋的值必须是一个地址</a:t>
            </a:r>
          </a:p>
          <a:p>
            <a:pPr eaLnBrk="1">
              <a:defRPr/>
            </a:pPr>
            <a:endParaRPr kumimoji="1" lang="zh-CN" altLang="en-US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653316" name="Rectangle 4">
            <a:extLst>
              <a:ext uri="{FF2B5EF4-FFF2-40B4-BE49-F238E27FC236}">
                <a16:creationId xmlns:a16="http://schemas.microsoft.com/office/drawing/2014/main" id="{67DDE8E6-B828-488E-827F-261FAEDB7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1" y="3303589"/>
            <a:ext cx="4284663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>
              <a:lnSpc>
                <a:spcPct val="80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main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()</a:t>
            </a:r>
          </a:p>
          <a:p>
            <a:pPr marL="342900" indent="-342900" eaLnBrk="1">
              <a:lnSpc>
                <a:spcPct val="80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{</a:t>
            </a:r>
          </a:p>
          <a:p>
            <a:pPr marL="342900" indent="-342900" eaLnBrk="1">
              <a:lnSpc>
                <a:spcPct val="80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	  </a:t>
            </a: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int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*p;</a:t>
            </a:r>
          </a:p>
          <a:p>
            <a:pPr marL="342900" indent="-342900" eaLnBrk="1">
              <a:lnSpc>
                <a:spcPct val="80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	  scanf("%d",p);</a:t>
            </a:r>
          </a:p>
          <a:p>
            <a:pPr marL="342900" indent="-342900" eaLnBrk="1">
              <a:lnSpc>
                <a:spcPct val="80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   …</a:t>
            </a:r>
          </a:p>
          <a:p>
            <a:pPr marL="342900" indent="-342900" eaLnBrk="1">
              <a:lnSpc>
                <a:spcPct val="80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}</a:t>
            </a:r>
          </a:p>
        </p:txBody>
      </p:sp>
      <p:sp>
        <p:nvSpPr>
          <p:cNvPr id="653317" name="Rectangle 5">
            <a:extLst>
              <a:ext uri="{FF2B5EF4-FFF2-40B4-BE49-F238E27FC236}">
                <a16:creationId xmlns:a16="http://schemas.microsoft.com/office/drawing/2014/main" id="{DB774B84-E2C5-413A-972F-DD7B356AA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7801" y="3213100"/>
            <a:ext cx="3705225" cy="2654300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main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()</a:t>
            </a:r>
          </a:p>
          <a:p>
            <a:pPr eaLnBrk="1" hangingPunct="1">
              <a:defRPr/>
            </a:pP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{</a:t>
            </a:r>
          </a:p>
          <a:p>
            <a:pPr eaLnBrk="1" hangingPunct="1">
              <a:defRPr/>
            </a:pP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  </a:t>
            </a:r>
            <a:r>
              <a:rPr kumimoji="1"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int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a,*p=&amp;a;</a:t>
            </a:r>
          </a:p>
          <a:p>
            <a:pPr eaLnBrk="1" hangingPunct="1">
              <a:defRPr/>
            </a:pP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  scanf("%d",p);</a:t>
            </a:r>
          </a:p>
          <a:p>
            <a:pPr eaLnBrk="1" hangingPunct="1">
              <a:defRPr/>
            </a:pP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  …</a:t>
            </a:r>
          </a:p>
          <a:p>
            <a:pPr eaLnBrk="1" hangingPunct="1">
              <a:defRPr/>
            </a:pP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}</a:t>
            </a:r>
          </a:p>
        </p:txBody>
      </p:sp>
      <p:sp>
        <p:nvSpPr>
          <p:cNvPr id="653318" name="AutoShape 6">
            <a:extLst>
              <a:ext uri="{FF2B5EF4-FFF2-40B4-BE49-F238E27FC236}">
                <a16:creationId xmlns:a16="http://schemas.microsoft.com/office/drawing/2014/main" id="{7CAB369D-C05E-4F47-A28A-A02F5311B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4795838"/>
            <a:ext cx="2592388" cy="1873250"/>
          </a:xfrm>
          <a:prstGeom prst="irregularSeal1">
            <a:avLst/>
          </a:prstGeom>
          <a:solidFill>
            <a:srgbClr val="FFCC99"/>
          </a:solidFill>
          <a:ln w="9525" cap="sq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rgbClr val="000066"/>
                </a:solidFill>
                <a:ea typeface="宋体" panose="02010600030101010101" pitchFamily="2" charset="-122"/>
              </a:rPr>
              <a:t>TC</a:t>
            </a:r>
            <a:r>
              <a:rPr kumimoji="1" lang="zh-CN" altLang="en-US" b="1">
                <a:solidFill>
                  <a:srgbClr val="000066"/>
                </a:solidFill>
                <a:ea typeface="宋体" panose="02010600030101010101" pitchFamily="2" charset="-122"/>
              </a:rPr>
              <a:t>下不报错</a:t>
            </a:r>
          </a:p>
          <a:p>
            <a:pPr algn="ctr" eaLnBrk="1" hangingPunct="1"/>
            <a:r>
              <a:rPr kumimoji="1" lang="en-US" altLang="zh-CN" b="1">
                <a:solidFill>
                  <a:srgbClr val="000066"/>
                </a:solidFill>
                <a:ea typeface="宋体" panose="02010600030101010101" pitchFamily="2" charset="-122"/>
              </a:rPr>
              <a:t>VC</a:t>
            </a:r>
            <a:r>
              <a:rPr kumimoji="1" lang="zh-CN" altLang="en-US" b="1">
                <a:solidFill>
                  <a:srgbClr val="000066"/>
                </a:solidFill>
                <a:ea typeface="宋体" panose="02010600030101010101" pitchFamily="2" charset="-122"/>
              </a:rPr>
              <a:t>下报错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5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5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53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53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5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5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65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5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15" grpId="0" build="p"/>
      <p:bldP spid="653316" grpId="0" autoUpdateAnimBg="0"/>
      <p:bldP spid="653317" grpId="0" autoUpdateAnimBg="0"/>
      <p:bldP spid="653318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>
            <a:extLst>
              <a:ext uri="{FF2B5EF4-FFF2-40B4-BE49-F238E27FC236}">
                <a16:creationId xmlns:a16="http://schemas.microsoft.com/office/drawing/2014/main" id="{E65D4BDE-4968-498A-AFDD-3D0D4837B8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Pointers and Functions—</a:t>
            </a:r>
            <a:r>
              <a:rPr lang="zh-CN" altLang="en-US" dirty="0">
                <a:ea typeface="宋体" pitchFamily="2" charset="-122"/>
              </a:rPr>
              <a:t>指针与函数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572419" name="Rectangle 3">
            <a:extLst>
              <a:ext uri="{FF2B5EF4-FFF2-40B4-BE49-F238E27FC236}">
                <a16:creationId xmlns:a16="http://schemas.microsoft.com/office/drawing/2014/main" id="{278C590D-316F-4FB5-9FFC-4472A51FD1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3" y="1557339"/>
            <a:ext cx="8458200" cy="3743325"/>
          </a:xfrm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>
              <a:lnSpc>
                <a:spcPct val="100000"/>
              </a:lnSpc>
              <a:spcBef>
                <a:spcPct val="96000"/>
              </a:spcBef>
              <a:spcAft>
                <a:spcPct val="24000"/>
              </a:spcAft>
              <a:defRPr/>
            </a:pPr>
            <a:r>
              <a:rPr lang="zh-CN" altLang="en-US" dirty="0">
                <a:ea typeface="楷体_GB2312" pitchFamily="49" charset="-122"/>
              </a:rPr>
              <a:t>简单变量做函数参数</a:t>
            </a:r>
            <a:r>
              <a:rPr lang="en-US" altLang="zh-CN" dirty="0">
                <a:ea typeface="楷体_GB2312" pitchFamily="49" charset="-122"/>
              </a:rPr>
              <a:t>——</a:t>
            </a:r>
            <a:r>
              <a:rPr lang="en-US" altLang="zh-CN" i="1" dirty="0">
                <a:solidFill>
                  <a:srgbClr val="0033CC"/>
                </a:solidFill>
                <a:ea typeface="宋体" pitchFamily="2" charset="-122"/>
              </a:rPr>
              <a:t>Call by Value(</a:t>
            </a:r>
            <a:r>
              <a:rPr lang="zh-CN" altLang="en-US" i="1" dirty="0">
                <a:solidFill>
                  <a:srgbClr val="0033CC"/>
                </a:solidFill>
                <a:ea typeface="宋体" pitchFamily="2" charset="-122"/>
              </a:rPr>
              <a:t>传值</a:t>
            </a:r>
            <a:r>
              <a:rPr lang="en-US" altLang="zh-CN" i="1" dirty="0">
                <a:solidFill>
                  <a:srgbClr val="0033CC"/>
                </a:solidFill>
                <a:ea typeface="宋体" pitchFamily="2" charset="-122"/>
              </a:rPr>
              <a:t>)</a:t>
            </a:r>
          </a:p>
          <a:p>
            <a:pPr lvl="1" eaLnBrk="1">
              <a:lnSpc>
                <a:spcPct val="100000"/>
              </a:lnSpc>
              <a:defRPr/>
            </a:pPr>
            <a:r>
              <a:rPr lang="zh-CN" altLang="en-US" dirty="0">
                <a:ea typeface="宋体" pitchFamily="2" charset="-122"/>
              </a:rPr>
              <a:t>不能改变实参的值</a:t>
            </a:r>
            <a:endParaRPr lang="en-US" altLang="zh-CN" dirty="0">
              <a:ea typeface="宋体" pitchFamily="2" charset="-122"/>
            </a:endParaRPr>
          </a:p>
          <a:p>
            <a:pPr eaLnBrk="1">
              <a:lnSpc>
                <a:spcPct val="100000"/>
              </a:lnSpc>
              <a:buFont typeface="Monotype Sorts" charset="2"/>
              <a:buNone/>
              <a:defRPr/>
            </a:pPr>
            <a:r>
              <a:rPr lang="zh-CN" altLang="en-US" i="1" dirty="0">
                <a:latin typeface="Courier New" pitchFamily="49" charset="0"/>
                <a:ea typeface="宋体" pitchFamily="2" charset="-122"/>
              </a:rPr>
              <a:t>   形参（</a:t>
            </a:r>
            <a:r>
              <a:rPr lang="en-US" altLang="zh-CN" i="1" dirty="0">
                <a:ea typeface="宋体" pitchFamily="2" charset="-122"/>
              </a:rPr>
              <a:t>parameter</a:t>
            </a:r>
            <a:r>
              <a:rPr lang="zh-CN" altLang="en-US" i="1" dirty="0">
                <a:latin typeface="Courier New" pitchFamily="49" charset="0"/>
                <a:ea typeface="宋体" pitchFamily="2" charset="-122"/>
              </a:rPr>
              <a:t>）</a:t>
            </a:r>
            <a:r>
              <a:rPr lang="en-US" altLang="zh-CN" i="1" dirty="0">
                <a:latin typeface="宋体" pitchFamily="2" charset="-122"/>
                <a:ea typeface="宋体" pitchFamily="2" charset="-122"/>
              </a:rPr>
              <a:t>←</a:t>
            </a:r>
            <a:r>
              <a:rPr lang="en-US" altLang="zh-CN" i="1" dirty="0">
                <a:latin typeface="Courier New" pitchFamily="49" charset="0"/>
                <a:ea typeface="宋体" pitchFamily="2" charset="-122"/>
              </a:rPr>
              <a:t> </a:t>
            </a:r>
            <a:r>
              <a:rPr lang="zh-CN" altLang="en-US" i="1" dirty="0">
                <a:latin typeface="Courier New" pitchFamily="49" charset="0"/>
                <a:ea typeface="宋体" pitchFamily="2" charset="-122"/>
              </a:rPr>
              <a:t>实参变量（</a:t>
            </a:r>
            <a:r>
              <a:rPr lang="en-US" altLang="zh-CN" i="1" dirty="0">
                <a:ea typeface="宋体" pitchFamily="2" charset="-122"/>
              </a:rPr>
              <a:t>variable</a:t>
            </a:r>
            <a:r>
              <a:rPr lang="zh-CN" altLang="en-US" i="1" dirty="0">
                <a:latin typeface="Courier New" pitchFamily="49" charset="0"/>
                <a:ea typeface="宋体" pitchFamily="2" charset="-122"/>
              </a:rPr>
              <a:t>）</a:t>
            </a:r>
          </a:p>
          <a:p>
            <a:pPr eaLnBrk="1">
              <a:lnSpc>
                <a:spcPct val="100000"/>
              </a:lnSpc>
              <a:spcBef>
                <a:spcPct val="96000"/>
              </a:spcBef>
              <a:spcAft>
                <a:spcPct val="24000"/>
              </a:spcAft>
              <a:defRPr/>
            </a:pPr>
            <a:r>
              <a:rPr lang="zh-CN" altLang="en-US" dirty="0">
                <a:ea typeface="楷体_GB2312" pitchFamily="49" charset="-122"/>
              </a:rPr>
              <a:t>指针做函数参数</a:t>
            </a:r>
            <a:r>
              <a:rPr lang="en-US" altLang="zh-CN" dirty="0">
                <a:ea typeface="楷体_GB2312" pitchFamily="49" charset="-122"/>
              </a:rPr>
              <a:t>——</a:t>
            </a:r>
            <a:r>
              <a:rPr lang="en-US" altLang="zh-CN" i="1" dirty="0">
                <a:solidFill>
                  <a:srgbClr val="0033CC"/>
                </a:solidFill>
                <a:ea typeface="宋体" pitchFamily="2" charset="-122"/>
              </a:rPr>
              <a:t>Call by Reference(</a:t>
            </a:r>
            <a:r>
              <a:rPr lang="zh-CN" altLang="en-US" i="1" dirty="0">
                <a:solidFill>
                  <a:srgbClr val="0033CC"/>
                </a:solidFill>
                <a:ea typeface="宋体" pitchFamily="2" charset="-122"/>
              </a:rPr>
              <a:t>传地址</a:t>
            </a:r>
            <a:r>
              <a:rPr lang="en-US" altLang="zh-CN" i="1" dirty="0">
                <a:solidFill>
                  <a:srgbClr val="0033CC"/>
                </a:solidFill>
                <a:ea typeface="宋体" pitchFamily="2" charset="-122"/>
              </a:rPr>
              <a:t>)</a:t>
            </a:r>
            <a:r>
              <a:rPr lang="zh-CN" altLang="en-US" dirty="0">
                <a:ea typeface="宋体" pitchFamily="2" charset="-122"/>
              </a:rPr>
              <a:t> </a:t>
            </a:r>
            <a:endParaRPr lang="en-US" altLang="zh-CN" sz="3200" dirty="0">
              <a:ea typeface="楷体_GB2312" pitchFamily="49" charset="-122"/>
            </a:endParaRPr>
          </a:p>
          <a:p>
            <a:pPr lvl="1" eaLnBrk="1">
              <a:lnSpc>
                <a:spcPct val="100000"/>
              </a:lnSpc>
              <a:defRPr/>
            </a:pPr>
            <a:r>
              <a:rPr lang="zh-CN" altLang="en-US" dirty="0">
                <a:ea typeface="宋体" pitchFamily="2" charset="-122"/>
              </a:rPr>
              <a:t>为了改变实参的值请使用</a:t>
            </a:r>
            <a:r>
              <a:rPr lang="en-US" altLang="zh-CN" dirty="0">
                <a:ea typeface="宋体" pitchFamily="2" charset="-122"/>
              </a:rPr>
              <a:t>:</a:t>
            </a:r>
          </a:p>
          <a:p>
            <a:pPr eaLnBrk="1">
              <a:buFont typeface="Monotype Sorts" charset="2"/>
              <a:buNone/>
              <a:defRPr/>
            </a:pPr>
            <a:r>
              <a:rPr lang="zh-CN" altLang="en-US" i="1" dirty="0">
                <a:latin typeface="Courier New" pitchFamily="49" charset="0"/>
                <a:ea typeface="宋体" pitchFamily="2" charset="-122"/>
              </a:rPr>
              <a:t>  指针形参</a:t>
            </a:r>
            <a:r>
              <a:rPr lang="en-US" altLang="zh-CN" i="1" dirty="0">
                <a:ea typeface="宋体" pitchFamily="2" charset="-122"/>
              </a:rPr>
              <a:t>(Pointer parameter) ←  </a:t>
            </a:r>
            <a:r>
              <a:rPr lang="en-US" altLang="zh-CN" i="1" dirty="0">
                <a:latin typeface="Courier New" pitchFamily="49" charset="0"/>
                <a:ea typeface="宋体" pitchFamily="2" charset="-122"/>
              </a:rPr>
              <a:t>&amp;(</a:t>
            </a:r>
            <a:r>
              <a:rPr lang="en-US" altLang="zh-CN" i="1" dirty="0">
                <a:ea typeface="宋体" pitchFamily="2" charset="-122"/>
              </a:rPr>
              <a:t>variable</a:t>
            </a:r>
            <a:r>
              <a:rPr lang="en-US" altLang="zh-CN" i="1" dirty="0">
                <a:latin typeface="Courier New" pitchFamily="49" charset="0"/>
                <a:ea typeface="宋体" pitchFamily="2" charset="-122"/>
              </a:rPr>
              <a:t>)</a:t>
            </a:r>
            <a:endParaRPr lang="zh-CN" altLang="en-US" i="1" dirty="0"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572420" name="Rectangle 4">
            <a:extLst>
              <a:ext uri="{FF2B5EF4-FFF2-40B4-BE49-F238E27FC236}">
                <a16:creationId xmlns:a16="http://schemas.microsoft.com/office/drawing/2014/main" id="{0426064E-7830-48D6-B8C7-6EACB2F69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437064"/>
            <a:ext cx="2089150" cy="720725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572421" name="Rectangle 5">
            <a:extLst>
              <a:ext uri="{FF2B5EF4-FFF2-40B4-BE49-F238E27FC236}">
                <a16:creationId xmlns:a16="http://schemas.microsoft.com/office/drawing/2014/main" id="{17EDE4AE-04BD-4F3B-B698-9BC1005D3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8" y="2520951"/>
            <a:ext cx="3382962" cy="720725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grpSp>
        <p:nvGrpSpPr>
          <p:cNvPr id="2" name="Group 21">
            <a:extLst>
              <a:ext uri="{FF2B5EF4-FFF2-40B4-BE49-F238E27FC236}">
                <a16:creationId xmlns:a16="http://schemas.microsoft.com/office/drawing/2014/main" id="{89171E4F-1DBD-4ABD-93DE-AF63D79F9F65}"/>
              </a:ext>
            </a:extLst>
          </p:cNvPr>
          <p:cNvGrpSpPr>
            <a:grpSpLocks/>
          </p:cNvGrpSpPr>
          <p:nvPr/>
        </p:nvGrpSpPr>
        <p:grpSpPr bwMode="auto">
          <a:xfrm>
            <a:off x="5735639" y="5224463"/>
            <a:ext cx="3889375" cy="1492250"/>
            <a:chOff x="1383" y="3291"/>
            <a:chExt cx="2450" cy="940"/>
          </a:xfrm>
        </p:grpSpPr>
        <p:grpSp>
          <p:nvGrpSpPr>
            <p:cNvPr id="38928" name="Group 19">
              <a:extLst>
                <a:ext uri="{FF2B5EF4-FFF2-40B4-BE49-F238E27FC236}">
                  <a16:creationId xmlns:a16="http://schemas.microsoft.com/office/drawing/2014/main" id="{57FC9332-92D0-4BBF-A769-6DD590189E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3" y="3291"/>
              <a:ext cx="2450" cy="940"/>
              <a:chOff x="1383" y="3291"/>
              <a:chExt cx="2450" cy="940"/>
            </a:xfrm>
          </p:grpSpPr>
          <p:sp>
            <p:nvSpPr>
              <p:cNvPr id="572423" name="Rectangle 7">
                <a:extLst>
                  <a:ext uri="{FF2B5EF4-FFF2-40B4-BE49-F238E27FC236}">
                    <a16:creationId xmlns:a16="http://schemas.microsoft.com/office/drawing/2014/main" id="{4E97297A-9716-4946-885B-1B46FE57B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3" y="3291"/>
                <a:ext cx="2450" cy="940"/>
              </a:xfrm>
              <a:prstGeom prst="rect">
                <a:avLst/>
              </a:prstGeom>
              <a:noFill/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572424" name="Line 8">
                <a:extLst>
                  <a:ext uri="{FF2B5EF4-FFF2-40B4-BE49-F238E27FC236}">
                    <a16:creationId xmlns:a16="http://schemas.microsoft.com/office/drawing/2014/main" id="{36CB9994-485B-456F-ACAD-DAA7647961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6" y="3566"/>
                <a:ext cx="1297" cy="0"/>
              </a:xfrm>
              <a:prstGeom prst="line">
                <a:avLst/>
              </a:prstGeom>
              <a:noFill/>
              <a:ln w="57150">
                <a:solidFill>
                  <a:srgbClr val="800000"/>
                </a:solidFill>
                <a:round/>
                <a:headEnd type="none" w="sm" len="sm"/>
                <a:tailEnd type="triangle" w="med" len="lg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932" name="Rectangle 10">
                <a:extLst>
                  <a:ext uri="{FF2B5EF4-FFF2-40B4-BE49-F238E27FC236}">
                    <a16:creationId xmlns:a16="http://schemas.microsoft.com/office/drawing/2014/main" id="{2D9877E8-E062-464B-AF35-E69BD2CE0E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0" y="3403"/>
                <a:ext cx="322" cy="327"/>
              </a:xfrm>
              <a:prstGeom prst="rect">
                <a:avLst/>
              </a:prstGeom>
              <a:solidFill>
                <a:srgbClr val="FFFF66"/>
              </a:solidFill>
              <a:ln w="9525">
                <a:miter lim="800000"/>
                <a:headEnd/>
                <a:tailEnd/>
              </a:ln>
              <a:scene3d>
                <a:camera prst="legacyPerspectiveBottom"/>
                <a:lightRig rig="legacyFlat3" dir="t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FFFF66"/>
                </a:extrusionClr>
                <a:contourClr>
                  <a:srgbClr val="FFFF66"/>
                </a:contourClr>
              </a:sp3d>
            </p:spPr>
            <p:txBody>
              <a:bodyPr>
                <a:spAutoFit/>
                <a:flatTx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kumimoji="1" lang="en-US" altLang="zh-CN" sz="2800" b="1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8933" name="Rectangle 13">
                <a:extLst>
                  <a:ext uri="{FF2B5EF4-FFF2-40B4-BE49-F238E27FC236}">
                    <a16:creationId xmlns:a16="http://schemas.microsoft.com/office/drawing/2014/main" id="{A33F76C0-A70C-4918-8E7C-11D2274A18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6" y="3408"/>
                <a:ext cx="314" cy="327"/>
              </a:xfrm>
              <a:prstGeom prst="rect">
                <a:avLst/>
              </a:prstGeom>
              <a:solidFill>
                <a:srgbClr val="FFFF66"/>
              </a:solidFill>
              <a:ln w="9525">
                <a:miter lim="800000"/>
                <a:headEnd/>
                <a:tailEnd/>
              </a:ln>
              <a:scene3d>
                <a:camera prst="legacyPerspectiveBottom"/>
                <a:lightRig rig="legacyFlat3" dir="t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FFFF66"/>
                </a:extrusionClr>
                <a:contourClr>
                  <a:srgbClr val="FFFF66"/>
                </a:contourClr>
              </a:sp3d>
            </p:spPr>
            <p:txBody>
              <a:bodyPr>
                <a:spAutoFit/>
                <a:flatTx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kumimoji="1" lang="en-US" altLang="zh-CN" sz="2800" b="1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72430" name="Text Box 14">
                <a:extLst>
                  <a:ext uri="{FF2B5EF4-FFF2-40B4-BE49-F238E27FC236}">
                    <a16:creationId xmlns:a16="http://schemas.microsoft.com/office/drawing/2014/main" id="{D06A0C53-3E4D-4908-8ACB-17725ADBAA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8" y="3452"/>
                <a:ext cx="329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572431" name="Text Box 15">
                <a:extLst>
                  <a:ext uri="{FF2B5EF4-FFF2-40B4-BE49-F238E27FC236}">
                    <a16:creationId xmlns:a16="http://schemas.microsoft.com/office/drawing/2014/main" id="{8FDE0440-91B5-4100-82A4-291AC9308E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07" y="3448"/>
                <a:ext cx="42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&amp;a</a:t>
                </a:r>
              </a:p>
            </p:txBody>
          </p:sp>
          <p:sp>
            <p:nvSpPr>
              <p:cNvPr id="38936" name="Rectangle 16">
                <a:extLst>
                  <a:ext uri="{FF2B5EF4-FFF2-40B4-BE49-F238E27FC236}">
                    <a16:creationId xmlns:a16="http://schemas.microsoft.com/office/drawing/2014/main" id="{1BB3280D-9AE2-4153-9D15-3C182AE2ED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6" y="3829"/>
                <a:ext cx="322" cy="327"/>
              </a:xfrm>
              <a:prstGeom prst="rect">
                <a:avLst/>
              </a:prstGeom>
              <a:solidFill>
                <a:srgbClr val="FFFF66"/>
              </a:solidFill>
              <a:ln w="9525">
                <a:miter lim="800000"/>
                <a:headEnd/>
                <a:tailEnd/>
              </a:ln>
              <a:scene3d>
                <a:camera prst="legacyPerspectiveBottom"/>
                <a:lightRig rig="legacyFlat3" dir="t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FFFF66"/>
                </a:extrusionClr>
                <a:contourClr>
                  <a:srgbClr val="FFFF66"/>
                </a:contourClr>
              </a:sp3d>
            </p:spPr>
            <p:txBody>
              <a:bodyPr>
                <a:spAutoFit/>
                <a:flatTx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kumimoji="1" lang="en-US" altLang="zh-CN" sz="2800" b="1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72433" name="Line 17">
                <a:extLst>
                  <a:ext uri="{FF2B5EF4-FFF2-40B4-BE49-F238E27FC236}">
                    <a16:creationId xmlns:a16="http://schemas.microsoft.com/office/drawing/2014/main" id="{DFCDB7C7-8B9A-4B34-9DCE-62C8EF6751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91" y="3639"/>
                <a:ext cx="1316" cy="408"/>
              </a:xfrm>
              <a:prstGeom prst="line">
                <a:avLst/>
              </a:prstGeom>
              <a:noFill/>
              <a:ln w="57150">
                <a:solidFill>
                  <a:srgbClr val="800000"/>
                </a:solidFill>
                <a:round/>
                <a:headEnd type="none" w="sm" len="sm"/>
                <a:tailEnd type="triangle" w="med" len="lg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72434" name="Rectangle 18">
                <a:extLst>
                  <a:ext uri="{FF2B5EF4-FFF2-40B4-BE49-F238E27FC236}">
                    <a16:creationId xmlns:a16="http://schemas.microsoft.com/office/drawing/2014/main" id="{D21F63A9-D5EC-4FB8-B1B1-8EFE997EB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2" y="3970"/>
                <a:ext cx="1184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1800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pointer parameter</a:t>
                </a:r>
                <a:endParaRPr lang="zh-CN" altLang="en-US" sz="1800" b="1" i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</p:grpSp>
        <p:sp>
          <p:nvSpPr>
            <p:cNvPr id="572436" name="AutoShape 20">
              <a:extLst>
                <a:ext uri="{FF2B5EF4-FFF2-40B4-BE49-F238E27FC236}">
                  <a16:creationId xmlns:a16="http://schemas.microsoft.com/office/drawing/2014/main" id="{76A61AEA-C57B-48AF-AD4A-82EB4B199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1" y="3575"/>
              <a:ext cx="136" cy="453"/>
            </a:xfrm>
            <a:prstGeom prst="curvedRightArrow">
              <a:avLst>
                <a:gd name="adj1" fmla="val 66618"/>
                <a:gd name="adj2" fmla="val 133235"/>
                <a:gd name="adj3" fmla="val 33333"/>
              </a:avLst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endParaRPr>
            </a:p>
          </p:txBody>
        </p:sp>
      </p:grpSp>
      <p:grpSp>
        <p:nvGrpSpPr>
          <p:cNvPr id="4" name="Group 35">
            <a:extLst>
              <a:ext uri="{FF2B5EF4-FFF2-40B4-BE49-F238E27FC236}">
                <a16:creationId xmlns:a16="http://schemas.microsoft.com/office/drawing/2014/main" id="{431457EE-00D9-4D54-88CF-E40E730796F3}"/>
              </a:ext>
            </a:extLst>
          </p:cNvPr>
          <p:cNvGrpSpPr>
            <a:grpSpLocks/>
          </p:cNvGrpSpPr>
          <p:nvPr/>
        </p:nvGrpSpPr>
        <p:grpSpPr bwMode="auto">
          <a:xfrm>
            <a:off x="2568576" y="5214938"/>
            <a:ext cx="2447925" cy="1492250"/>
            <a:chOff x="249" y="3285"/>
            <a:chExt cx="1542" cy="940"/>
          </a:xfrm>
        </p:grpSpPr>
        <p:sp>
          <p:nvSpPr>
            <p:cNvPr id="572440" name="Rectangle 24">
              <a:extLst>
                <a:ext uri="{FF2B5EF4-FFF2-40B4-BE49-F238E27FC236}">
                  <a16:creationId xmlns:a16="http://schemas.microsoft.com/office/drawing/2014/main" id="{40AD9833-BF64-477F-9A61-960CA310B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3285"/>
              <a:ext cx="1542" cy="940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38921" name="Rectangle 26">
              <a:extLst>
                <a:ext uri="{FF2B5EF4-FFF2-40B4-BE49-F238E27FC236}">
                  <a16:creationId xmlns:a16="http://schemas.microsoft.com/office/drawing/2014/main" id="{D839B1B0-BA6D-442B-86D7-D5694D0A2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" y="3397"/>
              <a:ext cx="322" cy="327"/>
            </a:xfrm>
            <a:prstGeom prst="rect">
              <a:avLst/>
            </a:prstGeom>
            <a:solidFill>
              <a:srgbClr val="FFFF66"/>
            </a:solidFill>
            <a:ln w="9525">
              <a:miter lim="800000"/>
              <a:headEnd/>
              <a:tailEnd/>
            </a:ln>
            <a:scene3d>
              <a:camera prst="legacyPerspectiv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66"/>
              </a:extrusionClr>
              <a:contourClr>
                <a:srgbClr val="FFFF66"/>
              </a:contourClr>
            </a:sp3d>
          </p:spPr>
          <p:txBody>
            <a:bodyPr>
              <a:spAutoFit/>
              <a:flatTx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kumimoji="1" lang="en-US" altLang="zh-CN" sz="2800" b="1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72444" name="Text Box 28">
              <a:extLst>
                <a:ext uri="{FF2B5EF4-FFF2-40B4-BE49-F238E27FC236}">
                  <a16:creationId xmlns:a16="http://schemas.microsoft.com/office/drawing/2014/main" id="{2352911A-D787-4D9C-ADD8-55103FE8B7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3446"/>
              <a:ext cx="329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572445" name="Text Box 29">
              <a:extLst>
                <a:ext uri="{FF2B5EF4-FFF2-40B4-BE49-F238E27FC236}">
                  <a16:creationId xmlns:a16="http://schemas.microsoft.com/office/drawing/2014/main" id="{6052F9DA-8D0E-43F9-B15A-DC1D281D9E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" y="3860"/>
              <a:ext cx="420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38924" name="Rectangle 30">
              <a:extLst>
                <a:ext uri="{FF2B5EF4-FFF2-40B4-BE49-F238E27FC236}">
                  <a16:creationId xmlns:a16="http://schemas.microsoft.com/office/drawing/2014/main" id="{C15E8AE6-435C-4CF1-923C-04F82353C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" y="3823"/>
              <a:ext cx="322" cy="327"/>
            </a:xfrm>
            <a:prstGeom prst="rect">
              <a:avLst/>
            </a:prstGeom>
            <a:solidFill>
              <a:srgbClr val="FFFF66"/>
            </a:solidFill>
            <a:ln w="9525">
              <a:miter lim="800000"/>
              <a:headEnd/>
              <a:tailEnd/>
            </a:ln>
            <a:scene3d>
              <a:camera prst="legacyPerspectiv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66"/>
              </a:extrusionClr>
              <a:contourClr>
                <a:srgbClr val="FFFF66"/>
              </a:contourClr>
            </a:sp3d>
          </p:spPr>
          <p:txBody>
            <a:bodyPr>
              <a:spAutoFit/>
              <a:flatTx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kumimoji="1" lang="en-US" altLang="zh-CN" sz="2800" b="1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72448" name="Rectangle 32">
              <a:extLst>
                <a:ext uri="{FF2B5EF4-FFF2-40B4-BE49-F238E27FC236}">
                  <a16:creationId xmlns:a16="http://schemas.microsoft.com/office/drawing/2014/main" id="{24F506C0-D818-4306-9B7C-D2AC7143A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884"/>
              <a:ext cx="724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800" b="1" i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parameter</a:t>
              </a:r>
              <a:endParaRPr lang="zh-CN" altLang="en-US" sz="1800" b="1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572449" name="AutoShape 33">
              <a:extLst>
                <a:ext uri="{FF2B5EF4-FFF2-40B4-BE49-F238E27FC236}">
                  <a16:creationId xmlns:a16="http://schemas.microsoft.com/office/drawing/2014/main" id="{5A99FA43-9BC9-4087-902B-B3BEFC166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" y="3569"/>
              <a:ext cx="136" cy="453"/>
            </a:xfrm>
            <a:prstGeom prst="curvedRightArrow">
              <a:avLst>
                <a:gd name="adj1" fmla="val 66618"/>
                <a:gd name="adj2" fmla="val 133235"/>
                <a:gd name="adj3" fmla="val 33333"/>
              </a:avLst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572450" name="Rectangle 34">
              <a:extLst>
                <a:ext uri="{FF2B5EF4-FFF2-40B4-BE49-F238E27FC236}">
                  <a16:creationId xmlns:a16="http://schemas.microsoft.com/office/drawing/2014/main" id="{9878EFF4-9B3E-4048-8F7A-ABEB2CF30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439"/>
              <a:ext cx="692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800" b="1" i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argument</a:t>
              </a:r>
              <a:endParaRPr lang="zh-CN" altLang="en-US" sz="1800" b="1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2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2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72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2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72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2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72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72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72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72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72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7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72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72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72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72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72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72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72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72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72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72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72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72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420" grpId="0" animBg="1"/>
      <p:bldP spid="57242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>
            <a:extLst>
              <a:ext uri="{FF2B5EF4-FFF2-40B4-BE49-F238E27FC236}">
                <a16:creationId xmlns:a16="http://schemas.microsoft.com/office/drawing/2014/main" id="{49CAF956-7366-401B-81DA-90972CA1DF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9" y="1625600"/>
            <a:ext cx="5184775" cy="5043488"/>
          </a:xfrm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>
              <a:defRPr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void Swap(int *x, int *y)</a:t>
            </a:r>
          </a:p>
          <a:p>
            <a:pPr eaLnBrk="1">
              <a:buFont typeface="Monotype Sorts" charset="2"/>
              <a:buNone/>
              <a:defRPr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  {</a:t>
            </a:r>
            <a:endParaRPr lang="en-US" altLang="zh-CN" sz="2400">
              <a:ea typeface="宋体" pitchFamily="2" charset="-122"/>
            </a:endParaRPr>
          </a:p>
          <a:p>
            <a:pPr eaLnBrk="1">
              <a:buFont typeface="Monotype Sorts" charset="2"/>
              <a:buNone/>
              <a:defRPr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     int temp;</a:t>
            </a:r>
          </a:p>
          <a:p>
            <a:pPr eaLnBrk="1">
              <a:buFont typeface="Monotype Sorts" charset="2"/>
              <a:buNone/>
              <a:defRPr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     temp = *x; </a:t>
            </a:r>
          </a:p>
          <a:p>
            <a:pPr eaLnBrk="1">
              <a:buFont typeface="Monotype Sorts" charset="2"/>
              <a:buNone/>
              <a:defRPr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     *x = *y;</a:t>
            </a:r>
          </a:p>
          <a:p>
            <a:pPr eaLnBrk="1">
              <a:buFont typeface="Monotype Sorts" charset="2"/>
              <a:buNone/>
              <a:defRPr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     *y = temp;</a:t>
            </a:r>
          </a:p>
          <a:p>
            <a:pPr eaLnBrk="1">
              <a:buFont typeface="Monotype Sorts" charset="2"/>
              <a:buNone/>
              <a:defRPr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  }</a:t>
            </a:r>
          </a:p>
          <a:p>
            <a:pPr eaLnBrk="1">
              <a:buFont typeface="Monotype Sorts" charset="2"/>
              <a:buNone/>
              <a:defRPr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/* </a:t>
            </a:r>
            <a:r>
              <a:rPr lang="en-US" altLang="zh-CN" sz="2400" i="1">
                <a:solidFill>
                  <a:srgbClr val="0000FF"/>
                </a:solidFill>
                <a:ea typeface="宋体" pitchFamily="2" charset="-122"/>
              </a:rPr>
              <a:t>call by reference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:  </a:t>
            </a:r>
          </a:p>
          <a:p>
            <a:pPr eaLnBrk="1">
              <a:buFont typeface="Monotype Sorts" charset="2"/>
              <a:buNone/>
              <a:defRPr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    int a = 15, b = 8; </a:t>
            </a:r>
          </a:p>
          <a:p>
            <a:pPr eaLnBrk="1">
              <a:buFont typeface="Monotype Sorts" charset="2"/>
              <a:buNone/>
              <a:defRPr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    swap(&amp;a, &amp;b); </a:t>
            </a:r>
          </a:p>
          <a:p>
            <a:pPr eaLnBrk="1">
              <a:buFont typeface="Monotype Sorts" charset="2"/>
              <a:buNone/>
              <a:defRPr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*/</a:t>
            </a:r>
          </a:p>
        </p:txBody>
      </p:sp>
      <p:sp>
        <p:nvSpPr>
          <p:cNvPr id="573446" name="Rectangle 6">
            <a:extLst>
              <a:ext uri="{FF2B5EF4-FFF2-40B4-BE49-F238E27FC236}">
                <a16:creationId xmlns:a16="http://schemas.microsoft.com/office/drawing/2014/main" id="{9F5863E8-FAFD-471C-B025-61EC9FC641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1116013"/>
            <a:ext cx="7772400" cy="533400"/>
          </a:xfrm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dirty="0"/>
              <a:t>Pass by Reference</a:t>
            </a:r>
          </a:p>
        </p:txBody>
      </p:sp>
      <p:graphicFrame>
        <p:nvGraphicFramePr>
          <p:cNvPr id="39940" name="Object 7">
            <a:extLst>
              <a:ext uri="{FF2B5EF4-FFF2-40B4-BE49-F238E27FC236}">
                <a16:creationId xmlns:a16="http://schemas.microsoft.com/office/drawing/2014/main" id="{D955502A-2DD7-45A2-9476-85F6D8884834}"/>
              </a:ext>
            </a:extLst>
          </p:cNvPr>
          <p:cNvGraphicFramePr>
            <a:graphicFrameLocks/>
          </p:cNvGraphicFramePr>
          <p:nvPr/>
        </p:nvGraphicFramePr>
        <p:xfrm>
          <a:off x="9525000" y="812801"/>
          <a:ext cx="102235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7" name="Clip" r:id="rId3" imgW="3648206" imgH="2914650" progId="MS_ClipArt_Gallery.2">
                  <p:embed/>
                </p:oleObj>
              </mc:Choice>
              <mc:Fallback>
                <p:oleObj name="Clip" r:id="rId3" imgW="3648206" imgH="2914650" progId="MS_ClipArt_Gallery.2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0" y="812801"/>
                        <a:ext cx="1022350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9941" name="Picture 8">
            <a:extLst>
              <a:ext uri="{FF2B5EF4-FFF2-40B4-BE49-F238E27FC236}">
                <a16:creationId xmlns:a16="http://schemas.microsoft.com/office/drawing/2014/main" id="{ADB9191A-662E-4B0F-BE96-2AB5F00E1629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725" y="277813"/>
            <a:ext cx="29797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49" name="Rectangle 9">
            <a:extLst>
              <a:ext uri="{FF2B5EF4-FFF2-40B4-BE49-F238E27FC236}">
                <a16:creationId xmlns:a16="http://schemas.microsoft.com/office/drawing/2014/main" id="{BA01158E-A148-45C5-A4F7-572033754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339" y="1628775"/>
            <a:ext cx="2592387" cy="4318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grpSp>
        <p:nvGrpSpPr>
          <p:cNvPr id="2" name="Group 13">
            <a:extLst>
              <a:ext uri="{FF2B5EF4-FFF2-40B4-BE49-F238E27FC236}">
                <a16:creationId xmlns:a16="http://schemas.microsoft.com/office/drawing/2014/main" id="{742239FF-CAB6-49D6-BB2E-373924EEF994}"/>
              </a:ext>
            </a:extLst>
          </p:cNvPr>
          <p:cNvGrpSpPr>
            <a:grpSpLocks/>
          </p:cNvGrpSpPr>
          <p:nvPr/>
        </p:nvGrpSpPr>
        <p:grpSpPr bwMode="auto">
          <a:xfrm>
            <a:off x="5375276" y="2074864"/>
            <a:ext cx="4824413" cy="935037"/>
            <a:chOff x="2426" y="1616"/>
            <a:chExt cx="3039" cy="589"/>
          </a:xfrm>
        </p:grpSpPr>
        <p:sp>
          <p:nvSpPr>
            <p:cNvPr id="573451" name="Rectangle 11">
              <a:extLst>
                <a:ext uri="{FF2B5EF4-FFF2-40B4-BE49-F238E27FC236}">
                  <a16:creationId xmlns:a16="http://schemas.microsoft.com/office/drawing/2014/main" id="{2BB86181-093E-46FF-98D6-3020F7406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1716"/>
              <a:ext cx="2313" cy="489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solidFill>
                    <a:srgbClr val="000066"/>
                  </a:solidFill>
                  <a:ea typeface="宋体" pitchFamily="2" charset="-122"/>
                </a:rPr>
                <a:t>Declare the </a:t>
              </a:r>
              <a:r>
                <a:rPr lang="en-US" altLang="zh-CN" b="1" i="1" dirty="0">
                  <a:solidFill>
                    <a:srgbClr val="000066"/>
                  </a:solidFill>
                  <a:ea typeface="宋体" pitchFamily="2" charset="-122"/>
                </a:rPr>
                <a:t>parameter</a:t>
              </a:r>
              <a:r>
                <a:rPr lang="en-US" altLang="zh-CN" b="1" dirty="0">
                  <a:solidFill>
                    <a:srgbClr val="000066"/>
                  </a:solidFill>
                  <a:ea typeface="宋体" pitchFamily="2" charset="-122"/>
                </a:rPr>
                <a:t> </a:t>
              </a:r>
            </a:p>
            <a:p>
              <a:pPr algn="ctr">
                <a:defRPr/>
              </a:pPr>
              <a:r>
                <a:rPr lang="en-US" altLang="zh-CN" b="1" dirty="0">
                  <a:solidFill>
                    <a:srgbClr val="000066"/>
                  </a:solidFill>
                  <a:latin typeface="Courier New" pitchFamily="49" charset="0"/>
                  <a:ea typeface="宋体" pitchFamily="2" charset="-122"/>
                </a:rPr>
                <a:t>x</a:t>
              </a:r>
              <a:r>
                <a:rPr lang="en-US" altLang="zh-CN" b="1" dirty="0">
                  <a:solidFill>
                    <a:srgbClr val="000066"/>
                  </a:solidFill>
                  <a:ea typeface="宋体" pitchFamily="2" charset="-122"/>
                </a:rPr>
                <a:t> and </a:t>
              </a:r>
              <a:r>
                <a:rPr lang="en-US" altLang="zh-CN" b="1" dirty="0">
                  <a:solidFill>
                    <a:srgbClr val="000066"/>
                  </a:solidFill>
                  <a:latin typeface="Courier New" pitchFamily="49" charset="0"/>
                  <a:ea typeface="宋体" pitchFamily="2" charset="-122"/>
                </a:rPr>
                <a:t>y </a:t>
              </a:r>
              <a:r>
                <a:rPr lang="en-US" altLang="zh-CN" b="1" dirty="0">
                  <a:solidFill>
                    <a:srgbClr val="000066"/>
                  </a:solidFill>
                  <a:ea typeface="宋体" pitchFamily="2" charset="-122"/>
                </a:rPr>
                <a:t>as a </a:t>
              </a:r>
              <a:r>
                <a:rPr lang="en-US" altLang="zh-CN" b="1" i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pointer</a:t>
              </a:r>
              <a:endParaRPr lang="zh-CN" altLang="en-US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573452" name="Freeform 12">
              <a:extLst>
                <a:ext uri="{FF2B5EF4-FFF2-40B4-BE49-F238E27FC236}">
                  <a16:creationId xmlns:a16="http://schemas.microsoft.com/office/drawing/2014/main" id="{2943D4BE-AA4B-4E9D-B633-593953F5623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426" y="1616"/>
              <a:ext cx="726" cy="363"/>
            </a:xfrm>
            <a:custGeom>
              <a:avLst/>
              <a:gdLst/>
              <a:ahLst/>
              <a:cxnLst>
                <a:cxn ang="0">
                  <a:pos x="381" y="0"/>
                </a:cxn>
                <a:cxn ang="0">
                  <a:pos x="0" y="328"/>
                </a:cxn>
              </a:cxnLst>
              <a:rect l="0" t="0" r="r" b="b"/>
              <a:pathLst>
                <a:path w="381" h="328">
                  <a:moveTo>
                    <a:pt x="381" y="0"/>
                  </a:moveTo>
                  <a:lnTo>
                    <a:pt x="0" y="328"/>
                  </a:lnTo>
                </a:path>
              </a:pathLst>
            </a:custGeom>
            <a:noFill/>
            <a:ln w="38100" cmpd="sng">
              <a:solidFill>
                <a:srgbClr val="8000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73454" name="Rectangle 14">
            <a:extLst>
              <a:ext uri="{FF2B5EF4-FFF2-40B4-BE49-F238E27FC236}">
                <a16:creationId xmlns:a16="http://schemas.microsoft.com/office/drawing/2014/main" id="{6F17CF67-03FD-439E-961F-35484BADF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4" y="3330575"/>
            <a:ext cx="1366837" cy="4318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grpSp>
        <p:nvGrpSpPr>
          <p:cNvPr id="3" name="Group 22">
            <a:extLst>
              <a:ext uri="{FF2B5EF4-FFF2-40B4-BE49-F238E27FC236}">
                <a16:creationId xmlns:a16="http://schemas.microsoft.com/office/drawing/2014/main" id="{ACA6CD70-56D9-4344-BCDC-C9A55C5BC580}"/>
              </a:ext>
            </a:extLst>
          </p:cNvPr>
          <p:cNvGrpSpPr>
            <a:grpSpLocks/>
          </p:cNvGrpSpPr>
          <p:nvPr/>
        </p:nvGrpSpPr>
        <p:grpSpPr bwMode="auto">
          <a:xfrm>
            <a:off x="4367214" y="3573463"/>
            <a:ext cx="5976937" cy="863600"/>
            <a:chOff x="1882" y="2523"/>
            <a:chExt cx="3765" cy="544"/>
          </a:xfrm>
        </p:grpSpPr>
        <p:sp>
          <p:nvSpPr>
            <p:cNvPr id="573456" name="Rectangle 16">
              <a:extLst>
                <a:ext uri="{FF2B5EF4-FFF2-40B4-BE49-F238E27FC236}">
                  <a16:creationId xmlns:a16="http://schemas.microsoft.com/office/drawing/2014/main" id="{CFA0036E-6D57-40E9-8854-D73FAA59E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2578"/>
              <a:ext cx="2495" cy="489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>
                  <a:solidFill>
                    <a:srgbClr val="000066"/>
                  </a:solidFill>
                  <a:ea typeface="宋体" pitchFamily="2" charset="-122"/>
                </a:rPr>
                <a:t>In the body of the procedure,</a:t>
              </a:r>
            </a:p>
            <a:p>
              <a:pPr algn="ctr">
                <a:defRPr/>
              </a:pPr>
              <a:r>
                <a:rPr lang="en-US" altLang="zh-CN" b="1">
                  <a:solidFill>
                    <a:srgbClr val="000066"/>
                  </a:solidFill>
                  <a:ea typeface="宋体" pitchFamily="2" charset="-122"/>
                </a:rPr>
                <a:t>if dereference </a:t>
              </a:r>
              <a:r>
                <a:rPr lang="en-US" altLang="zh-CN" b="1">
                  <a:solidFill>
                    <a:srgbClr val="880000"/>
                  </a:solidFill>
                  <a:latin typeface="Courier New" pitchFamily="49" charset="0"/>
                  <a:ea typeface="宋体" pitchFamily="2" charset="-122"/>
                </a:rPr>
                <a:t>x</a:t>
              </a:r>
              <a:r>
                <a:rPr lang="en-US" altLang="zh-CN" b="1">
                  <a:solidFill>
                    <a:srgbClr val="000066"/>
                  </a:solidFill>
                  <a:ea typeface="宋体" pitchFamily="2" charset="-122"/>
                </a:rPr>
                <a:t>, use </a:t>
              </a:r>
              <a:r>
                <a:rPr lang="en-US" altLang="zh-CN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  <a:ea typeface="宋体" pitchFamily="2" charset="-122"/>
                </a:rPr>
                <a:t>*x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endParaRPr>
            </a:p>
          </p:txBody>
        </p:sp>
        <p:sp>
          <p:nvSpPr>
            <p:cNvPr id="573457" name="Freeform 17">
              <a:extLst>
                <a:ext uri="{FF2B5EF4-FFF2-40B4-BE49-F238E27FC236}">
                  <a16:creationId xmlns:a16="http://schemas.microsoft.com/office/drawing/2014/main" id="{0F7240B8-E9BE-4F6E-8EC1-A33B98B7111E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882" y="2523"/>
              <a:ext cx="1270" cy="318"/>
            </a:xfrm>
            <a:custGeom>
              <a:avLst/>
              <a:gdLst/>
              <a:ahLst/>
              <a:cxnLst>
                <a:cxn ang="0">
                  <a:pos x="381" y="0"/>
                </a:cxn>
                <a:cxn ang="0">
                  <a:pos x="0" y="328"/>
                </a:cxn>
              </a:cxnLst>
              <a:rect l="0" t="0" r="r" b="b"/>
              <a:pathLst>
                <a:path w="381" h="328">
                  <a:moveTo>
                    <a:pt x="381" y="0"/>
                  </a:moveTo>
                  <a:lnTo>
                    <a:pt x="0" y="328"/>
                  </a:lnTo>
                </a:path>
              </a:pathLst>
            </a:custGeom>
            <a:noFill/>
            <a:ln w="38100" cmpd="sng">
              <a:solidFill>
                <a:srgbClr val="8000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73458" name="Rectangle 18">
            <a:extLst>
              <a:ext uri="{FF2B5EF4-FFF2-40B4-BE49-F238E27FC236}">
                <a16:creationId xmlns:a16="http://schemas.microsoft.com/office/drawing/2014/main" id="{41178EDE-34AF-4C99-9291-C29D2885A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075" y="5445125"/>
            <a:ext cx="1150938" cy="4318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grpSp>
        <p:nvGrpSpPr>
          <p:cNvPr id="4" name="Group 23">
            <a:extLst>
              <a:ext uri="{FF2B5EF4-FFF2-40B4-BE49-F238E27FC236}">
                <a16:creationId xmlns:a16="http://schemas.microsoft.com/office/drawing/2014/main" id="{F11A1D35-13AF-4860-B5BA-6AEC302E3BA9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5300664"/>
            <a:ext cx="5557838" cy="1081087"/>
            <a:chOff x="2064" y="3022"/>
            <a:chExt cx="3501" cy="1207"/>
          </a:xfrm>
        </p:grpSpPr>
        <p:sp>
          <p:nvSpPr>
            <p:cNvPr id="573460" name="Rectangle 20">
              <a:extLst>
                <a:ext uri="{FF2B5EF4-FFF2-40B4-BE49-F238E27FC236}">
                  <a16:creationId xmlns:a16="http://schemas.microsoft.com/office/drawing/2014/main" id="{400CFCD5-767C-483D-8039-EA9EC55C6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0" y="3022"/>
              <a:ext cx="2495" cy="1207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>
                  <a:solidFill>
                    <a:srgbClr val="000066"/>
                  </a:solidFill>
                  <a:ea typeface="宋体" pitchFamily="2" charset="-122"/>
                </a:rPr>
                <a:t>In the call</a:t>
              </a:r>
            </a:p>
            <a:p>
              <a:pPr algn="ctr">
                <a:defRPr/>
              </a:pPr>
              <a:r>
                <a:rPr lang="en-US" altLang="zh-CN" b="1">
                  <a:solidFill>
                    <a:srgbClr val="000066"/>
                  </a:solidFill>
                  <a:ea typeface="宋体" pitchFamily="2" charset="-122"/>
                </a:rPr>
                <a:t>if </a:t>
              </a:r>
              <a:r>
                <a:rPr lang="en-US" altLang="zh-CN" b="1" i="1">
                  <a:solidFill>
                    <a:srgbClr val="000066"/>
                  </a:solidFill>
                  <a:ea typeface="宋体" pitchFamily="2" charset="-122"/>
                </a:rPr>
                <a:t>argument</a:t>
              </a:r>
              <a:r>
                <a:rPr lang="en-US" altLang="zh-CN">
                  <a:solidFill>
                    <a:srgbClr val="000066"/>
                  </a:solidFill>
                  <a:ea typeface="宋体" pitchFamily="2" charset="-122"/>
                </a:rPr>
                <a:t> </a:t>
              </a:r>
              <a:r>
                <a:rPr lang="en-US" altLang="zh-CN" b="1">
                  <a:solidFill>
                    <a:srgbClr val="880000"/>
                  </a:solidFill>
                  <a:latin typeface="Courier New" pitchFamily="49" charset="0"/>
                  <a:ea typeface="宋体" pitchFamily="2" charset="-122"/>
                </a:rPr>
                <a:t>a</a:t>
              </a:r>
              <a:r>
                <a:rPr lang="en-US" altLang="zh-CN" b="1">
                  <a:solidFill>
                    <a:srgbClr val="000066"/>
                  </a:solidFill>
                  <a:latin typeface="Courier New" pitchFamily="49" charset="0"/>
                  <a:ea typeface="宋体" pitchFamily="2" charset="-122"/>
                </a:rPr>
                <a:t> </a:t>
              </a:r>
              <a:r>
                <a:rPr lang="en-US" altLang="zh-CN" b="1">
                  <a:solidFill>
                    <a:srgbClr val="000066"/>
                  </a:solidFill>
                  <a:ea typeface="宋体" pitchFamily="2" charset="-122"/>
                </a:rPr>
                <a:t>is a </a:t>
              </a:r>
              <a:r>
                <a:rPr lang="en-US" altLang="zh-CN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variable</a:t>
              </a:r>
              <a:r>
                <a:rPr lang="en-US" altLang="zh-CN" b="1">
                  <a:solidFill>
                    <a:srgbClr val="000066"/>
                  </a:solidFill>
                  <a:ea typeface="宋体" pitchFamily="2" charset="-122"/>
                </a:rPr>
                <a:t>, </a:t>
              </a:r>
            </a:p>
            <a:p>
              <a:pPr algn="ctr">
                <a:defRPr/>
              </a:pPr>
              <a:r>
                <a:rPr lang="en-US" altLang="zh-CN" b="1">
                  <a:solidFill>
                    <a:srgbClr val="000066"/>
                  </a:solidFill>
                  <a:ea typeface="宋体" pitchFamily="2" charset="-122"/>
                </a:rPr>
                <a:t>use </a:t>
              </a:r>
              <a:r>
                <a:rPr lang="en-US" altLang="zh-CN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  <a:ea typeface="宋体" pitchFamily="2" charset="-122"/>
                </a:rPr>
                <a:t>&amp;a</a:t>
              </a:r>
            </a:p>
          </p:txBody>
        </p:sp>
        <p:sp>
          <p:nvSpPr>
            <p:cNvPr id="573461" name="Freeform 21">
              <a:extLst>
                <a:ext uri="{FF2B5EF4-FFF2-40B4-BE49-F238E27FC236}">
                  <a16:creationId xmlns:a16="http://schemas.microsoft.com/office/drawing/2014/main" id="{647611BB-26CC-4EA6-8D05-11D87B70A568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064" y="3657"/>
              <a:ext cx="997" cy="408"/>
            </a:xfrm>
            <a:custGeom>
              <a:avLst/>
              <a:gdLst/>
              <a:ahLst/>
              <a:cxnLst>
                <a:cxn ang="0">
                  <a:pos x="381" y="0"/>
                </a:cxn>
                <a:cxn ang="0">
                  <a:pos x="0" y="328"/>
                </a:cxn>
              </a:cxnLst>
              <a:rect l="0" t="0" r="r" b="b"/>
              <a:pathLst>
                <a:path w="381" h="328">
                  <a:moveTo>
                    <a:pt x="381" y="0"/>
                  </a:moveTo>
                  <a:lnTo>
                    <a:pt x="0" y="328"/>
                  </a:lnTo>
                </a:path>
              </a:pathLst>
            </a:custGeom>
            <a:noFill/>
            <a:ln w="38100" cmpd="sng">
              <a:solidFill>
                <a:srgbClr val="8000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73464" name="Rectangle 24">
            <a:extLst>
              <a:ext uri="{FF2B5EF4-FFF2-40B4-BE49-F238E27FC236}">
                <a16:creationId xmlns:a16="http://schemas.microsoft.com/office/drawing/2014/main" id="{0BA970C5-6DEE-43E8-9CDB-E27498EB8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8" y="836613"/>
            <a:ext cx="140970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>
              <a:lnSpc>
                <a:spcPct val="7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两数互换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573465" name="Rectangle 25">
            <a:extLst>
              <a:ext uri="{FF2B5EF4-FFF2-40B4-BE49-F238E27FC236}">
                <a16:creationId xmlns:a16="http://schemas.microsoft.com/office/drawing/2014/main" id="{EE8DED55-21B8-4F06-9632-63979BB3C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326" y="227013"/>
            <a:ext cx="1954213" cy="50641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defRPr/>
            </a:pPr>
            <a:r>
              <a:rPr lang="zh-CN" altLang="en-US" sz="3200" i="1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例</a:t>
            </a:r>
            <a:r>
              <a:rPr lang="en-US" altLang="zh-CN" sz="3200" i="1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7.1~7.2</a:t>
            </a:r>
            <a:endParaRPr lang="zh-CN" altLang="en-US" sz="3200" i="1"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3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3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73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734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734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73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73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73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73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9" grpId="0" animBg="1"/>
      <p:bldP spid="573454" grpId="0" animBg="1"/>
      <p:bldP spid="57345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>
            <a:extLst>
              <a:ext uri="{FF2B5EF4-FFF2-40B4-BE49-F238E27FC236}">
                <a16:creationId xmlns:a16="http://schemas.microsoft.com/office/drawing/2014/main" id="{05AB89D6-42CC-48BF-BC85-50E7D48605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9" y="1625600"/>
            <a:ext cx="5184775" cy="5043488"/>
          </a:xfrm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>
              <a:lnSpc>
                <a:spcPct val="85000"/>
              </a:lnSpc>
              <a:defRPr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void Swap(int *x, int *y)</a:t>
            </a:r>
          </a:p>
          <a:p>
            <a:pPr eaLnBrk="1">
              <a:buFont typeface="Monotype Sorts" charset="2"/>
              <a:buNone/>
              <a:defRPr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  {</a:t>
            </a:r>
            <a:endParaRPr lang="en-US" altLang="zh-CN" sz="2400">
              <a:ea typeface="宋体" pitchFamily="2" charset="-122"/>
            </a:endParaRPr>
          </a:p>
          <a:p>
            <a:pPr eaLnBrk="1">
              <a:buFont typeface="Monotype Sorts" charset="2"/>
              <a:buNone/>
              <a:defRPr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     int temp;</a:t>
            </a:r>
          </a:p>
          <a:p>
            <a:pPr eaLnBrk="1">
              <a:buFont typeface="Monotype Sorts" charset="2"/>
              <a:buNone/>
              <a:defRPr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     temp = *x; </a:t>
            </a:r>
          </a:p>
          <a:p>
            <a:pPr eaLnBrk="1">
              <a:buFont typeface="Monotype Sorts" charset="2"/>
              <a:buNone/>
              <a:defRPr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     *x = *y;</a:t>
            </a:r>
          </a:p>
          <a:p>
            <a:pPr eaLnBrk="1">
              <a:buFont typeface="Monotype Sorts" charset="2"/>
              <a:buNone/>
              <a:defRPr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     *y = temp;</a:t>
            </a:r>
          </a:p>
          <a:p>
            <a:pPr eaLnBrk="1">
              <a:buFont typeface="Monotype Sorts" charset="2"/>
              <a:buNone/>
              <a:defRPr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  }</a:t>
            </a:r>
          </a:p>
          <a:p>
            <a:pPr eaLnBrk="1">
              <a:buFont typeface="Monotype Sorts" charset="2"/>
              <a:buNone/>
              <a:defRPr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/* </a:t>
            </a:r>
            <a:r>
              <a:rPr lang="en-US" altLang="zh-CN" sz="2400" i="1">
                <a:solidFill>
                  <a:srgbClr val="0000FF"/>
                </a:solidFill>
                <a:ea typeface="宋体" pitchFamily="2" charset="-122"/>
              </a:rPr>
              <a:t>call by reference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:  </a:t>
            </a:r>
          </a:p>
          <a:p>
            <a:pPr eaLnBrk="1">
              <a:buFont typeface="Monotype Sorts" charset="2"/>
              <a:buNone/>
              <a:defRPr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    int a = 15, b = 8;</a:t>
            </a:r>
          </a:p>
          <a:p>
            <a:pPr eaLnBrk="1">
              <a:buFont typeface="Monotype Sorts" charset="2"/>
              <a:buNone/>
              <a:defRPr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    int *pa = &amp;a, *pb = &amp;b;</a:t>
            </a:r>
          </a:p>
          <a:p>
            <a:pPr eaLnBrk="1">
              <a:buFont typeface="Monotype Sorts" charset="2"/>
              <a:buNone/>
              <a:defRPr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    swap(pa, pb); </a:t>
            </a:r>
          </a:p>
          <a:p>
            <a:pPr eaLnBrk="1">
              <a:buFont typeface="Monotype Sorts" charset="2"/>
              <a:buNone/>
              <a:defRPr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*/</a:t>
            </a:r>
          </a:p>
        </p:txBody>
      </p:sp>
      <p:sp>
        <p:nvSpPr>
          <p:cNvPr id="662531" name="Rectangle 3">
            <a:extLst>
              <a:ext uri="{FF2B5EF4-FFF2-40B4-BE49-F238E27FC236}">
                <a16:creationId xmlns:a16="http://schemas.microsoft.com/office/drawing/2014/main" id="{8B7BDF79-3041-437D-825A-F953A1DBC8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1116013"/>
            <a:ext cx="7772400" cy="533400"/>
          </a:xfrm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/>
              <a:t>Pass by Reference</a:t>
            </a:r>
          </a:p>
        </p:txBody>
      </p:sp>
      <p:graphicFrame>
        <p:nvGraphicFramePr>
          <p:cNvPr id="40964" name="Object 4">
            <a:extLst>
              <a:ext uri="{FF2B5EF4-FFF2-40B4-BE49-F238E27FC236}">
                <a16:creationId xmlns:a16="http://schemas.microsoft.com/office/drawing/2014/main" id="{E2E7D7EE-A8C3-445F-9BFF-2D25D2EADA0A}"/>
              </a:ext>
            </a:extLst>
          </p:cNvPr>
          <p:cNvGraphicFramePr>
            <a:graphicFrameLocks/>
          </p:cNvGraphicFramePr>
          <p:nvPr/>
        </p:nvGraphicFramePr>
        <p:xfrm>
          <a:off x="9525000" y="812801"/>
          <a:ext cx="102235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0" name="Clip" r:id="rId3" imgW="3648206" imgH="2914650" progId="MS_ClipArt_Gallery.2">
                  <p:embed/>
                </p:oleObj>
              </mc:Choice>
              <mc:Fallback>
                <p:oleObj name="Clip" r:id="rId3" imgW="3648206" imgH="2914650" progId="MS_ClipArt_Gallery.2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0" y="812801"/>
                        <a:ext cx="1022350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65" name="Picture 5">
            <a:extLst>
              <a:ext uri="{FF2B5EF4-FFF2-40B4-BE49-F238E27FC236}">
                <a16:creationId xmlns:a16="http://schemas.microsoft.com/office/drawing/2014/main" id="{92D0EFBB-132D-4E0D-9D0A-9E6DFCFAE341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725" y="277813"/>
            <a:ext cx="29797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2542" name="Rectangle 14">
            <a:extLst>
              <a:ext uri="{FF2B5EF4-FFF2-40B4-BE49-F238E27FC236}">
                <a16:creationId xmlns:a16="http://schemas.microsoft.com/office/drawing/2014/main" id="{C0B845B0-400B-4B9C-A755-47B199631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075" y="5805488"/>
            <a:ext cx="1150938" cy="4318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grpSp>
        <p:nvGrpSpPr>
          <p:cNvPr id="2" name="Group 19">
            <a:extLst>
              <a:ext uri="{FF2B5EF4-FFF2-40B4-BE49-F238E27FC236}">
                <a16:creationId xmlns:a16="http://schemas.microsoft.com/office/drawing/2014/main" id="{C890C907-96FE-4D06-8485-FFED1E32C565}"/>
              </a:ext>
            </a:extLst>
          </p:cNvPr>
          <p:cNvGrpSpPr>
            <a:grpSpLocks/>
          </p:cNvGrpSpPr>
          <p:nvPr/>
        </p:nvGrpSpPr>
        <p:grpSpPr bwMode="auto">
          <a:xfrm>
            <a:off x="5216526" y="5516564"/>
            <a:ext cx="5229225" cy="1150937"/>
            <a:chOff x="2326" y="3475"/>
            <a:chExt cx="3294" cy="725"/>
          </a:xfrm>
        </p:grpSpPr>
        <p:sp>
          <p:nvSpPr>
            <p:cNvPr id="662544" name="Rectangle 16">
              <a:extLst>
                <a:ext uri="{FF2B5EF4-FFF2-40B4-BE49-F238E27FC236}">
                  <a16:creationId xmlns:a16="http://schemas.microsoft.com/office/drawing/2014/main" id="{30EB4B8F-B792-4571-A142-CA4182C43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1" y="3475"/>
              <a:ext cx="2199" cy="725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>
                  <a:solidFill>
                    <a:srgbClr val="000066"/>
                  </a:solidFill>
                  <a:ea typeface="宋体" pitchFamily="2" charset="-122"/>
                </a:rPr>
                <a:t>In the call</a:t>
              </a:r>
            </a:p>
            <a:p>
              <a:pPr algn="ctr">
                <a:defRPr/>
              </a:pPr>
              <a:r>
                <a:rPr lang="en-US" altLang="zh-CN" b="1">
                  <a:solidFill>
                    <a:srgbClr val="000066"/>
                  </a:solidFill>
                  <a:ea typeface="宋体" pitchFamily="2" charset="-122"/>
                </a:rPr>
                <a:t>if </a:t>
              </a:r>
              <a:r>
                <a:rPr lang="en-US" altLang="zh-CN" b="1" i="1">
                  <a:solidFill>
                    <a:srgbClr val="000066"/>
                  </a:solidFill>
                  <a:ea typeface="宋体" pitchFamily="2" charset="-122"/>
                </a:rPr>
                <a:t>argument</a:t>
              </a: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rPr>
                <a:t> </a:t>
              </a:r>
              <a:r>
                <a:rPr lang="en-US" altLang="zh-CN" b="1">
                  <a:solidFill>
                    <a:srgbClr val="880000"/>
                  </a:solidFill>
                  <a:latin typeface="Courier New" pitchFamily="49" charset="0"/>
                  <a:ea typeface="宋体" pitchFamily="2" charset="-122"/>
                </a:rPr>
                <a:t>pa</a:t>
              </a:r>
              <a:r>
                <a:rPr lang="en-US" altLang="zh-CN" b="1">
                  <a:solidFill>
                    <a:srgbClr val="000066"/>
                  </a:solidFill>
                  <a:ea typeface="宋体" pitchFamily="2" charset="-122"/>
                </a:rPr>
                <a:t> is a </a:t>
              </a:r>
              <a:r>
                <a:rPr lang="en-US" altLang="zh-CN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pointer</a:t>
              </a:r>
              <a:r>
                <a:rPr lang="en-US" altLang="zh-CN" b="1">
                  <a:solidFill>
                    <a:srgbClr val="000066"/>
                  </a:solidFill>
                  <a:ea typeface="宋体" pitchFamily="2" charset="-122"/>
                </a:rPr>
                <a:t>, </a:t>
              </a:r>
            </a:p>
            <a:p>
              <a:pPr algn="ctr">
                <a:defRPr/>
              </a:pPr>
              <a:r>
                <a:rPr lang="en-US" altLang="zh-CN" b="1">
                  <a:solidFill>
                    <a:srgbClr val="00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use </a:t>
              </a:r>
              <a:r>
                <a:rPr lang="en-US" altLang="zh-CN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  <a:ea typeface="宋体" pitchFamily="2" charset="-122"/>
                </a:rPr>
                <a:t>pa</a:t>
              </a:r>
              <a:r>
                <a:rPr lang="en-US" altLang="zh-CN" b="1">
                  <a:solidFill>
                    <a:srgbClr val="88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  <a:ea typeface="宋体" pitchFamily="2" charset="-122"/>
                </a:rPr>
                <a:t> </a:t>
              </a:r>
              <a:r>
                <a:rPr lang="en-US" altLang="zh-CN" b="1">
                  <a:solidFill>
                    <a:srgbClr val="00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without</a:t>
              </a:r>
              <a:r>
                <a:rPr lang="en-US" altLang="zh-CN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 </a:t>
              </a:r>
              <a:r>
                <a:rPr lang="en-US" altLang="zh-CN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  <a:ea typeface="宋体" pitchFamily="2" charset="-122"/>
                </a:rPr>
                <a:t>&amp;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endParaRPr>
            </a:p>
          </p:txBody>
        </p:sp>
        <p:sp>
          <p:nvSpPr>
            <p:cNvPr id="662545" name="Freeform 17">
              <a:extLst>
                <a:ext uri="{FF2B5EF4-FFF2-40B4-BE49-F238E27FC236}">
                  <a16:creationId xmlns:a16="http://schemas.microsoft.com/office/drawing/2014/main" id="{275CE5B3-5026-4014-A149-E66AD460A9F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326" y="3820"/>
              <a:ext cx="1089" cy="363"/>
            </a:xfrm>
            <a:custGeom>
              <a:avLst/>
              <a:gdLst/>
              <a:ahLst/>
              <a:cxnLst>
                <a:cxn ang="0">
                  <a:pos x="381" y="0"/>
                </a:cxn>
                <a:cxn ang="0">
                  <a:pos x="0" y="328"/>
                </a:cxn>
              </a:cxnLst>
              <a:rect l="0" t="0" r="r" b="b"/>
              <a:pathLst>
                <a:path w="381" h="328">
                  <a:moveTo>
                    <a:pt x="381" y="0"/>
                  </a:moveTo>
                  <a:lnTo>
                    <a:pt x="0" y="328"/>
                  </a:lnTo>
                </a:path>
              </a:pathLst>
            </a:custGeom>
            <a:noFill/>
            <a:ln w="38100" cmpd="sng">
              <a:solidFill>
                <a:srgbClr val="8000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62548" name="Rectangle 20">
            <a:extLst>
              <a:ext uri="{FF2B5EF4-FFF2-40B4-BE49-F238E27FC236}">
                <a16:creationId xmlns:a16="http://schemas.microsoft.com/office/drawing/2014/main" id="{9555767E-2A5F-4697-85C0-8DCA4EE3D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339" y="1628775"/>
            <a:ext cx="2592387" cy="4318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grpSp>
        <p:nvGrpSpPr>
          <p:cNvPr id="40969" name="Group 21">
            <a:extLst>
              <a:ext uri="{FF2B5EF4-FFF2-40B4-BE49-F238E27FC236}">
                <a16:creationId xmlns:a16="http://schemas.microsoft.com/office/drawing/2014/main" id="{4F6A892D-0CCD-4C9A-BEC6-1236457130DC}"/>
              </a:ext>
            </a:extLst>
          </p:cNvPr>
          <p:cNvGrpSpPr>
            <a:grpSpLocks/>
          </p:cNvGrpSpPr>
          <p:nvPr/>
        </p:nvGrpSpPr>
        <p:grpSpPr bwMode="auto">
          <a:xfrm>
            <a:off x="5375276" y="2074864"/>
            <a:ext cx="4824413" cy="935037"/>
            <a:chOff x="2426" y="1616"/>
            <a:chExt cx="3039" cy="589"/>
          </a:xfrm>
        </p:grpSpPr>
        <p:sp>
          <p:nvSpPr>
            <p:cNvPr id="662550" name="Rectangle 22">
              <a:extLst>
                <a:ext uri="{FF2B5EF4-FFF2-40B4-BE49-F238E27FC236}">
                  <a16:creationId xmlns:a16="http://schemas.microsoft.com/office/drawing/2014/main" id="{62ACEC05-B50E-4552-AD37-9E2287259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1716"/>
              <a:ext cx="2313" cy="489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>
                  <a:solidFill>
                    <a:srgbClr val="000066"/>
                  </a:solidFill>
                  <a:ea typeface="宋体" pitchFamily="2" charset="-122"/>
                </a:rPr>
                <a:t>Declare the </a:t>
              </a:r>
              <a:r>
                <a:rPr lang="en-US" altLang="zh-CN" b="1" i="1">
                  <a:solidFill>
                    <a:srgbClr val="000066"/>
                  </a:solidFill>
                  <a:ea typeface="宋体" pitchFamily="2" charset="-122"/>
                </a:rPr>
                <a:t>parameter</a:t>
              </a:r>
              <a:r>
                <a:rPr lang="en-US" altLang="zh-CN" b="1">
                  <a:solidFill>
                    <a:srgbClr val="000066"/>
                  </a:solidFill>
                  <a:ea typeface="宋体" pitchFamily="2" charset="-122"/>
                </a:rPr>
                <a:t> </a:t>
              </a:r>
            </a:p>
            <a:p>
              <a:pPr algn="ctr">
                <a:defRPr/>
              </a:pPr>
              <a:r>
                <a:rPr lang="en-US" altLang="zh-CN" b="1">
                  <a:solidFill>
                    <a:srgbClr val="000066"/>
                  </a:solidFill>
                  <a:latin typeface="Courier New" pitchFamily="49" charset="0"/>
                  <a:ea typeface="宋体" pitchFamily="2" charset="-122"/>
                </a:rPr>
                <a:t>x</a:t>
              </a:r>
              <a:r>
                <a:rPr lang="en-US" altLang="zh-CN" b="1">
                  <a:solidFill>
                    <a:srgbClr val="000066"/>
                  </a:solidFill>
                  <a:ea typeface="宋体" pitchFamily="2" charset="-122"/>
                </a:rPr>
                <a:t> and </a:t>
              </a:r>
              <a:r>
                <a:rPr lang="en-US" altLang="zh-CN" b="1">
                  <a:solidFill>
                    <a:srgbClr val="000066"/>
                  </a:solidFill>
                  <a:latin typeface="Courier New" pitchFamily="49" charset="0"/>
                  <a:ea typeface="宋体" pitchFamily="2" charset="-122"/>
                </a:rPr>
                <a:t>y </a:t>
              </a:r>
              <a:r>
                <a:rPr lang="en-US" altLang="zh-CN" b="1">
                  <a:solidFill>
                    <a:srgbClr val="000066"/>
                  </a:solidFill>
                  <a:ea typeface="宋体" pitchFamily="2" charset="-122"/>
                </a:rPr>
                <a:t>as a </a:t>
              </a:r>
              <a:r>
                <a:rPr lang="en-US" altLang="zh-CN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pointer</a:t>
              </a:r>
              <a:endParaRPr lang="zh-CN" altLang="en-US" b="1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662551" name="Freeform 23">
              <a:extLst>
                <a:ext uri="{FF2B5EF4-FFF2-40B4-BE49-F238E27FC236}">
                  <a16:creationId xmlns:a16="http://schemas.microsoft.com/office/drawing/2014/main" id="{1828D2BE-25B1-45EF-B428-80B2E59F9EE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426" y="1616"/>
              <a:ext cx="726" cy="363"/>
            </a:xfrm>
            <a:custGeom>
              <a:avLst/>
              <a:gdLst/>
              <a:ahLst/>
              <a:cxnLst>
                <a:cxn ang="0">
                  <a:pos x="381" y="0"/>
                </a:cxn>
                <a:cxn ang="0">
                  <a:pos x="0" y="328"/>
                </a:cxn>
              </a:cxnLst>
              <a:rect l="0" t="0" r="r" b="b"/>
              <a:pathLst>
                <a:path w="381" h="328">
                  <a:moveTo>
                    <a:pt x="381" y="0"/>
                  </a:moveTo>
                  <a:lnTo>
                    <a:pt x="0" y="328"/>
                  </a:lnTo>
                </a:path>
              </a:pathLst>
            </a:custGeom>
            <a:noFill/>
            <a:ln w="38100" cmpd="sng">
              <a:solidFill>
                <a:srgbClr val="8000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62552" name="Rectangle 24">
            <a:extLst>
              <a:ext uri="{FF2B5EF4-FFF2-40B4-BE49-F238E27FC236}">
                <a16:creationId xmlns:a16="http://schemas.microsoft.com/office/drawing/2014/main" id="{0BB63B09-4ED5-4E9F-A75D-32EEC6AD7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4" y="3330575"/>
            <a:ext cx="1366837" cy="4318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grpSp>
        <p:nvGrpSpPr>
          <p:cNvPr id="40971" name="Group 25">
            <a:extLst>
              <a:ext uri="{FF2B5EF4-FFF2-40B4-BE49-F238E27FC236}">
                <a16:creationId xmlns:a16="http://schemas.microsoft.com/office/drawing/2014/main" id="{638F2FF2-72BB-45C9-B67E-EDFC195D8DAC}"/>
              </a:ext>
            </a:extLst>
          </p:cNvPr>
          <p:cNvGrpSpPr>
            <a:grpSpLocks/>
          </p:cNvGrpSpPr>
          <p:nvPr/>
        </p:nvGrpSpPr>
        <p:grpSpPr bwMode="auto">
          <a:xfrm>
            <a:off x="4367214" y="3573463"/>
            <a:ext cx="5976937" cy="863600"/>
            <a:chOff x="1882" y="2523"/>
            <a:chExt cx="3765" cy="544"/>
          </a:xfrm>
        </p:grpSpPr>
        <p:sp>
          <p:nvSpPr>
            <p:cNvPr id="662554" name="Rectangle 26">
              <a:extLst>
                <a:ext uri="{FF2B5EF4-FFF2-40B4-BE49-F238E27FC236}">
                  <a16:creationId xmlns:a16="http://schemas.microsoft.com/office/drawing/2014/main" id="{78164A28-7411-4019-9688-1A401F86E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2578"/>
              <a:ext cx="2495" cy="489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>
                  <a:solidFill>
                    <a:srgbClr val="000066"/>
                  </a:solidFill>
                  <a:ea typeface="宋体" pitchFamily="2" charset="-122"/>
                </a:rPr>
                <a:t>In the body of the procedure,</a:t>
              </a:r>
            </a:p>
            <a:p>
              <a:pPr algn="ctr">
                <a:defRPr/>
              </a:pPr>
              <a:r>
                <a:rPr lang="en-US" altLang="zh-CN" b="1">
                  <a:solidFill>
                    <a:srgbClr val="000066"/>
                  </a:solidFill>
                  <a:ea typeface="宋体" pitchFamily="2" charset="-122"/>
                </a:rPr>
                <a:t>if dereference </a:t>
              </a:r>
              <a:r>
                <a:rPr lang="en-US" altLang="zh-CN" b="1">
                  <a:solidFill>
                    <a:srgbClr val="880000"/>
                  </a:solidFill>
                  <a:latin typeface="Courier New" pitchFamily="49" charset="0"/>
                  <a:ea typeface="宋体" pitchFamily="2" charset="-122"/>
                </a:rPr>
                <a:t>x</a:t>
              </a:r>
              <a:r>
                <a:rPr lang="en-US" altLang="zh-CN" b="1">
                  <a:solidFill>
                    <a:srgbClr val="000066"/>
                  </a:solidFill>
                  <a:ea typeface="宋体" pitchFamily="2" charset="-122"/>
                </a:rPr>
                <a:t>, use </a:t>
              </a:r>
              <a:r>
                <a:rPr lang="en-US" altLang="zh-CN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  <a:ea typeface="宋体" pitchFamily="2" charset="-122"/>
                </a:rPr>
                <a:t>*x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endParaRPr>
            </a:p>
          </p:txBody>
        </p:sp>
        <p:sp>
          <p:nvSpPr>
            <p:cNvPr id="662555" name="Freeform 27">
              <a:extLst>
                <a:ext uri="{FF2B5EF4-FFF2-40B4-BE49-F238E27FC236}">
                  <a16:creationId xmlns:a16="http://schemas.microsoft.com/office/drawing/2014/main" id="{E83D3896-79E6-4333-9EAE-405ADFA4D26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882" y="2523"/>
              <a:ext cx="1270" cy="318"/>
            </a:xfrm>
            <a:custGeom>
              <a:avLst/>
              <a:gdLst/>
              <a:ahLst/>
              <a:cxnLst>
                <a:cxn ang="0">
                  <a:pos x="381" y="0"/>
                </a:cxn>
                <a:cxn ang="0">
                  <a:pos x="0" y="328"/>
                </a:cxn>
              </a:cxnLst>
              <a:rect l="0" t="0" r="r" b="b"/>
              <a:pathLst>
                <a:path w="381" h="328">
                  <a:moveTo>
                    <a:pt x="381" y="0"/>
                  </a:moveTo>
                  <a:lnTo>
                    <a:pt x="0" y="328"/>
                  </a:lnTo>
                </a:path>
              </a:pathLst>
            </a:custGeom>
            <a:noFill/>
            <a:ln w="38100" cmpd="sng">
              <a:solidFill>
                <a:srgbClr val="8000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62557" name="Rectangle 29">
            <a:extLst>
              <a:ext uri="{FF2B5EF4-FFF2-40B4-BE49-F238E27FC236}">
                <a16:creationId xmlns:a16="http://schemas.microsoft.com/office/drawing/2014/main" id="{7808619A-FC71-40A9-94BE-5BD5E2F85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8" y="836613"/>
            <a:ext cx="140970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>
              <a:lnSpc>
                <a:spcPct val="7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两数互换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62558" name="Rectangle 30">
            <a:extLst>
              <a:ext uri="{FF2B5EF4-FFF2-40B4-BE49-F238E27FC236}">
                <a16:creationId xmlns:a16="http://schemas.microsoft.com/office/drawing/2014/main" id="{0E9A665C-0E10-4688-A634-21B2DF110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326" y="227013"/>
            <a:ext cx="1954213" cy="50641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defRPr/>
            </a:pPr>
            <a:r>
              <a:rPr lang="zh-CN" altLang="en-US" sz="3200" i="1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例</a:t>
            </a:r>
            <a:r>
              <a:rPr lang="en-US" altLang="zh-CN" sz="3200" i="1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7.1~7.2</a:t>
            </a:r>
            <a:endParaRPr lang="zh-CN" altLang="en-US" sz="3200" i="1"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2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2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6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254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6" name="Rectangle 4">
            <a:extLst>
              <a:ext uri="{FF2B5EF4-FFF2-40B4-BE49-F238E27FC236}">
                <a16:creationId xmlns:a16="http://schemas.microsoft.com/office/drawing/2014/main" id="{E24CB624-4B2A-408D-BC37-D29993E00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8114" y="1449389"/>
            <a:ext cx="4086225" cy="5043487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  <a:effectLst>
            <a:outerShdw dist="107763" dir="18900000" algn="ctr" rotWithShape="0">
              <a:schemeClr val="tx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41987" name="Rectangle 5">
            <a:extLst>
              <a:ext uri="{FF2B5EF4-FFF2-40B4-BE49-F238E27FC236}">
                <a16:creationId xmlns:a16="http://schemas.microsoft.com/office/drawing/2014/main" id="{237B9D75-5290-43CE-AB0B-1BA95E2E3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1325" y="4086226"/>
            <a:ext cx="3810000" cy="276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kumimoji="1"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/>
            <a:r>
              <a:rPr kumimoji="1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void Swap(int *x,int *y)</a:t>
            </a:r>
          </a:p>
          <a:p>
            <a:pPr eaLnBrk="1" hangingPunct="1"/>
            <a:r>
              <a:rPr kumimoji="1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{ </a:t>
            </a:r>
          </a:p>
          <a:p>
            <a:pPr eaLnBrk="1" hangingPunct="1"/>
            <a:r>
              <a:rPr kumimoji="1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int temp;</a:t>
            </a:r>
          </a:p>
          <a:p>
            <a:pPr eaLnBrk="1" hangingPunct="1"/>
            <a:r>
              <a:rPr kumimoji="1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temp = *x;</a:t>
            </a:r>
          </a:p>
          <a:p>
            <a:pPr eaLnBrk="1" hangingPunct="1"/>
            <a:r>
              <a:rPr kumimoji="1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*x = *y;</a:t>
            </a:r>
          </a:p>
          <a:p>
            <a:pPr eaLnBrk="1" hangingPunct="1"/>
            <a:r>
              <a:rPr kumimoji="1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*y = temp;</a:t>
            </a:r>
          </a:p>
          <a:p>
            <a:pPr eaLnBrk="1" hangingPunct="1"/>
            <a:r>
              <a:rPr kumimoji="1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  <a:p>
            <a:pPr eaLnBrk="1" hangingPunct="1"/>
            <a:endParaRPr kumimoji="1" lang="zh-CN" altLang="en-US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33158" name="Rectangle 6">
            <a:extLst>
              <a:ext uri="{FF2B5EF4-FFF2-40B4-BE49-F238E27FC236}">
                <a16:creationId xmlns:a16="http://schemas.microsoft.com/office/drawing/2014/main" id="{84B148AA-E268-40DF-AA38-310E5B9F6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6525" y="1438276"/>
            <a:ext cx="4146550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main()</a:t>
            </a:r>
          </a:p>
          <a:p>
            <a:pPr eaLnBrk="1" hangingPunct="1">
              <a:defRPr/>
            </a:pP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{</a:t>
            </a:r>
          </a:p>
          <a:p>
            <a:pPr eaLnBrk="1" hangingPunct="1">
              <a:defRPr/>
            </a:pP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  int a, b;</a:t>
            </a:r>
          </a:p>
          <a:p>
            <a:pPr eaLnBrk="1" hangingPunct="1">
              <a:defRPr/>
            </a:pP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  a = 5;</a:t>
            </a:r>
          </a:p>
          <a:p>
            <a:pPr eaLnBrk="1" hangingPunct="1">
              <a:defRPr/>
            </a:pP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  b = 9;</a:t>
            </a:r>
          </a:p>
          <a:p>
            <a:pPr eaLnBrk="1" hangingPunct="1">
              <a:defRPr/>
            </a:pP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  Swap( &amp;a, &amp;b );</a:t>
            </a:r>
          </a:p>
          <a:p>
            <a:pPr eaLnBrk="1" hangingPunct="1">
              <a:defRPr/>
            </a:pP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  printf(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"</a:t>
            </a: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a=%d,b=%d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"</a:t>
            </a: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,a,b);</a:t>
            </a:r>
          </a:p>
          <a:p>
            <a:pPr eaLnBrk="1" hangingPunct="1">
              <a:defRPr/>
            </a:pP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}</a:t>
            </a:r>
            <a:br>
              <a:rPr kumimoji="1" lang="en-US" altLang="zh-CN" sz="2000" b="1">
                <a:latin typeface="Courier New" pitchFamily="49" charset="0"/>
                <a:ea typeface="宋体" pitchFamily="2" charset="-122"/>
              </a:rPr>
            </a:br>
            <a:endParaRPr kumimoji="1" lang="en-US" altLang="zh-CN" sz="2000" b="1"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41989" name="Rectangle 8">
            <a:extLst>
              <a:ext uri="{FF2B5EF4-FFF2-40B4-BE49-F238E27FC236}">
                <a16:creationId xmlns:a16="http://schemas.microsoft.com/office/drawing/2014/main" id="{059BBD0A-2BB3-4D08-B434-4321972B3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4651" y="1463676"/>
            <a:ext cx="3781425" cy="496252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7763" dir="135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433161" name="Rectangle 9">
            <a:extLst>
              <a:ext uri="{FF2B5EF4-FFF2-40B4-BE49-F238E27FC236}">
                <a16:creationId xmlns:a16="http://schemas.microsoft.com/office/drawing/2014/main" id="{1297B303-E927-4B43-BDDE-F6B56D39E9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3226" y="3643313"/>
            <a:ext cx="3630613" cy="2774950"/>
          </a:xfrm>
        </p:spPr>
        <p:txBody>
          <a:bodyPr/>
          <a:lstStyle/>
          <a:p>
            <a:pPr marL="342900" indent="-342900" eaLnBrk="1">
              <a:lnSpc>
                <a:spcPct val="85000"/>
              </a:lnSpc>
              <a:buNone/>
              <a:defRPr/>
            </a:pPr>
            <a:endParaRPr lang="zh-CN" altLang="en-US">
              <a:ea typeface="宋体" pitchFamily="2" charset="-122"/>
            </a:endParaRPr>
          </a:p>
          <a:p>
            <a:pPr marL="342900" indent="-342900" eaLnBrk="1">
              <a:lnSpc>
                <a:spcPct val="85000"/>
              </a:lnSpc>
              <a:buNone/>
              <a:defRPr/>
            </a:pPr>
            <a:endParaRPr lang="en-US" altLang="zh-CN" sz="2000">
              <a:effectLst/>
              <a:latin typeface="Courier New" pitchFamily="49" charset="0"/>
              <a:ea typeface="宋体" pitchFamily="2" charset="-122"/>
            </a:endParaRPr>
          </a:p>
          <a:p>
            <a:pPr marL="342900" indent="-342900" eaLnBrk="1">
              <a:lnSpc>
                <a:spcPct val="85000"/>
              </a:lnSpc>
              <a:buNone/>
              <a:defRPr/>
            </a:pPr>
            <a:r>
              <a:rPr lang="en-US" altLang="zh-CN" sz="2000">
                <a:effectLst/>
                <a:latin typeface="Courier New" pitchFamily="49" charset="0"/>
                <a:ea typeface="宋体" pitchFamily="2" charset="-122"/>
              </a:rPr>
              <a:t>void Swap(int x,int y)</a:t>
            </a:r>
          </a:p>
          <a:p>
            <a:pPr marL="342900" indent="-342900" eaLnBrk="1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altLang="zh-CN" sz="2000">
                <a:effectLst/>
                <a:latin typeface="Courier New" pitchFamily="49" charset="0"/>
                <a:ea typeface="宋体" pitchFamily="2" charset="-122"/>
              </a:rPr>
              <a:t>{ </a:t>
            </a:r>
          </a:p>
          <a:p>
            <a:pPr marL="342900" indent="-342900" eaLnBrk="1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altLang="zh-CN" sz="2000">
                <a:effectLst/>
                <a:latin typeface="Courier New" pitchFamily="49" charset="0"/>
                <a:ea typeface="宋体" pitchFamily="2" charset="-122"/>
              </a:rPr>
              <a:t>    int temp;</a:t>
            </a:r>
          </a:p>
          <a:p>
            <a:pPr marL="342900" indent="-342900" eaLnBrk="1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altLang="zh-CN" sz="2000">
                <a:effectLst/>
                <a:latin typeface="Courier New" pitchFamily="49" charset="0"/>
                <a:ea typeface="宋体" pitchFamily="2" charset="-122"/>
              </a:rPr>
              <a:t>    temp = x;</a:t>
            </a:r>
          </a:p>
          <a:p>
            <a:pPr marL="342900" indent="-342900" eaLnBrk="1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altLang="zh-CN" sz="2000">
                <a:effectLst/>
                <a:latin typeface="Courier New" pitchFamily="49" charset="0"/>
                <a:ea typeface="宋体" pitchFamily="2" charset="-122"/>
              </a:rPr>
              <a:t>    x = y;</a:t>
            </a:r>
          </a:p>
          <a:p>
            <a:pPr marL="342900" indent="-342900" eaLnBrk="1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altLang="zh-CN" sz="2000">
                <a:effectLst/>
                <a:latin typeface="Courier New" pitchFamily="49" charset="0"/>
                <a:ea typeface="宋体" pitchFamily="2" charset="-122"/>
              </a:rPr>
              <a:t>    y = temp;</a:t>
            </a:r>
          </a:p>
          <a:p>
            <a:pPr marL="342900" indent="-342900" eaLnBrk="1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altLang="zh-CN" sz="2000">
                <a:effectLst/>
                <a:latin typeface="Courier New" pitchFamily="49" charset="0"/>
                <a:ea typeface="宋体" pitchFamily="2" charset="-122"/>
              </a:rPr>
              <a:t>}</a:t>
            </a:r>
          </a:p>
        </p:txBody>
      </p:sp>
      <p:sp>
        <p:nvSpPr>
          <p:cNvPr id="433162" name="Rectangle 10">
            <a:extLst>
              <a:ext uri="{FF2B5EF4-FFF2-40B4-BE49-F238E27FC236}">
                <a16:creationId xmlns:a16="http://schemas.microsoft.com/office/drawing/2014/main" id="{4A68F6F7-47DC-47E8-B14F-A82336DE3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801" y="1531939"/>
            <a:ext cx="4124325" cy="2530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main()</a:t>
            </a:r>
          </a:p>
          <a:p>
            <a:pPr eaLnBrk="1" hangingPunct="1">
              <a:defRPr/>
            </a:pP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{</a:t>
            </a:r>
          </a:p>
          <a:p>
            <a:pPr eaLnBrk="1" hangingPunct="1">
              <a:defRPr/>
            </a:pP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  int a, b;</a:t>
            </a:r>
          </a:p>
          <a:p>
            <a:pPr eaLnBrk="1" hangingPunct="1">
              <a:defRPr/>
            </a:pP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  a = 5;</a:t>
            </a:r>
          </a:p>
          <a:p>
            <a:pPr eaLnBrk="1" hangingPunct="1">
              <a:defRPr/>
            </a:pP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  b = 9;</a:t>
            </a:r>
          </a:p>
          <a:p>
            <a:pPr eaLnBrk="1" hangingPunct="1">
              <a:defRPr/>
            </a:pP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  Swap(a, b);</a:t>
            </a:r>
          </a:p>
          <a:p>
            <a:pPr eaLnBrk="1" hangingPunct="1">
              <a:defRPr/>
            </a:pP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  printf(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"</a:t>
            </a: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a=%d,b=%d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"</a:t>
            </a: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,a,b);</a:t>
            </a:r>
          </a:p>
          <a:p>
            <a:pPr eaLnBrk="1" hangingPunct="1">
              <a:defRPr/>
            </a:pP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}</a:t>
            </a:r>
          </a:p>
        </p:txBody>
      </p:sp>
      <p:sp>
        <p:nvSpPr>
          <p:cNvPr id="41992" name="Text Box 11">
            <a:extLst>
              <a:ext uri="{FF2B5EF4-FFF2-40B4-BE49-F238E27FC236}">
                <a16:creationId xmlns:a16="http://schemas.microsoft.com/office/drawing/2014/main" id="{C137FE83-3287-4B56-8044-665C26ECC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4489" y="836613"/>
            <a:ext cx="1025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zh-CN" altLang="en-US" b="1">
                <a:ea typeface="宋体" panose="02010600030101010101" pitchFamily="2" charset="-122"/>
              </a:rPr>
              <a:t>程序 </a:t>
            </a:r>
            <a:r>
              <a:rPr kumimoji="1" lang="en-US" altLang="zh-CN" b="1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1993" name="Text Box 12">
            <a:extLst>
              <a:ext uri="{FF2B5EF4-FFF2-40B4-BE49-F238E27FC236}">
                <a16:creationId xmlns:a16="http://schemas.microsoft.com/office/drawing/2014/main" id="{5B8C45AA-DE03-4FD6-ADB0-D1E4A63CF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6089" y="765175"/>
            <a:ext cx="1101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zh-CN" altLang="en-US" b="1">
                <a:ea typeface="宋体" panose="02010600030101010101" pitchFamily="2" charset="-122"/>
              </a:rPr>
              <a:t>程序 </a:t>
            </a:r>
            <a:r>
              <a:rPr kumimoji="1" lang="en-US" altLang="zh-CN" b="1">
                <a:ea typeface="宋体" panose="02010600030101010101" pitchFamily="2" charset="-122"/>
              </a:rPr>
              <a:t>2 </a:t>
            </a:r>
          </a:p>
        </p:txBody>
      </p:sp>
      <p:sp>
        <p:nvSpPr>
          <p:cNvPr id="433165" name="Rectangle 13">
            <a:extLst>
              <a:ext uri="{FF2B5EF4-FFF2-40B4-BE49-F238E27FC236}">
                <a16:creationId xmlns:a16="http://schemas.microsoft.com/office/drawing/2014/main" id="{8CE685DC-BF12-49AC-AF3D-128493BFF4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8326" y="227013"/>
            <a:ext cx="8505825" cy="609600"/>
          </a:xfrm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zh-CN" altLang="en-US" sz="4000" b="0"/>
              <a:t>例</a:t>
            </a:r>
            <a:r>
              <a:rPr lang="en-US" altLang="zh-CN" sz="4000" b="0"/>
              <a:t>7.1~7.2</a:t>
            </a:r>
            <a:r>
              <a:rPr lang="zh-CN" altLang="en-US" sz="4000" b="0"/>
              <a:t>：编写函数实现两数的互换</a:t>
            </a:r>
          </a:p>
        </p:txBody>
      </p:sp>
      <p:grpSp>
        <p:nvGrpSpPr>
          <p:cNvPr id="2" name="Group 14">
            <a:extLst>
              <a:ext uri="{FF2B5EF4-FFF2-40B4-BE49-F238E27FC236}">
                <a16:creationId xmlns:a16="http://schemas.microsoft.com/office/drawing/2014/main" id="{8C1E8C57-3C35-48AF-BD25-60DD4B7324A7}"/>
              </a:ext>
            </a:extLst>
          </p:cNvPr>
          <p:cNvGrpSpPr>
            <a:grpSpLocks/>
          </p:cNvGrpSpPr>
          <p:nvPr/>
        </p:nvGrpSpPr>
        <p:grpSpPr bwMode="auto">
          <a:xfrm>
            <a:off x="4295775" y="1543050"/>
            <a:ext cx="2266950" cy="590550"/>
            <a:chOff x="1692" y="972"/>
            <a:chExt cx="1599" cy="432"/>
          </a:xfrm>
        </p:grpSpPr>
        <p:sp>
          <p:nvSpPr>
            <p:cNvPr id="433167" name="Oval 15">
              <a:extLst>
                <a:ext uri="{FF2B5EF4-FFF2-40B4-BE49-F238E27FC236}">
                  <a16:creationId xmlns:a16="http://schemas.microsoft.com/office/drawing/2014/main" id="{7FFE030B-4171-4F7C-A5DF-090A9B1F9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0" y="972"/>
              <a:ext cx="1008" cy="432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zh-CN" altLang="en-US" b="1">
                  <a:solidFill>
                    <a:schemeClr val="bg1"/>
                  </a:solidFill>
                  <a:ea typeface="宋体" pitchFamily="2" charset="-122"/>
                </a:rPr>
                <a:t>主调函数</a:t>
              </a:r>
            </a:p>
          </p:txBody>
        </p:sp>
        <p:sp>
          <p:nvSpPr>
            <p:cNvPr id="433168" name="Line 16">
              <a:extLst>
                <a:ext uri="{FF2B5EF4-FFF2-40B4-BE49-F238E27FC236}">
                  <a16:creationId xmlns:a16="http://schemas.microsoft.com/office/drawing/2014/main" id="{A6C7C9DB-A610-4869-8F0B-C8666CA9FE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92" y="1344"/>
              <a:ext cx="613" cy="0"/>
            </a:xfrm>
            <a:prstGeom prst="line">
              <a:avLst/>
            </a:prstGeom>
            <a:noFill/>
            <a:ln w="57150" cap="sq">
              <a:solidFill>
                <a:srgbClr val="333399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3169" name="Line 17">
              <a:extLst>
                <a:ext uri="{FF2B5EF4-FFF2-40B4-BE49-F238E27FC236}">
                  <a16:creationId xmlns:a16="http://schemas.microsoft.com/office/drawing/2014/main" id="{33F07494-2A4B-478D-87AD-8A3BBFAED5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7" y="1008"/>
              <a:ext cx="624" cy="0"/>
            </a:xfrm>
            <a:prstGeom prst="line">
              <a:avLst/>
            </a:prstGeom>
            <a:noFill/>
            <a:ln w="57150" cap="sq">
              <a:solidFill>
                <a:srgbClr val="333399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8">
            <a:extLst>
              <a:ext uri="{FF2B5EF4-FFF2-40B4-BE49-F238E27FC236}">
                <a16:creationId xmlns:a16="http://schemas.microsoft.com/office/drawing/2014/main" id="{62931F3A-8267-4968-ABCD-248EEC83D7CF}"/>
              </a:ext>
            </a:extLst>
          </p:cNvPr>
          <p:cNvGrpSpPr>
            <a:grpSpLocks/>
          </p:cNvGrpSpPr>
          <p:nvPr/>
        </p:nvGrpSpPr>
        <p:grpSpPr bwMode="auto">
          <a:xfrm>
            <a:off x="4991100" y="4292600"/>
            <a:ext cx="1873250" cy="649288"/>
            <a:chOff x="1764" y="2238"/>
            <a:chExt cx="1968" cy="414"/>
          </a:xfrm>
        </p:grpSpPr>
        <p:sp>
          <p:nvSpPr>
            <p:cNvPr id="433171" name="Oval 19">
              <a:extLst>
                <a:ext uri="{FF2B5EF4-FFF2-40B4-BE49-F238E27FC236}">
                  <a16:creationId xmlns:a16="http://schemas.microsoft.com/office/drawing/2014/main" id="{4124A008-BFA7-4089-9DB9-0255D9631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238"/>
              <a:ext cx="1044" cy="41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zh-CN" altLang="en-US" sz="1800" b="1">
                  <a:solidFill>
                    <a:schemeClr val="bg1"/>
                  </a:solidFill>
                  <a:ea typeface="宋体" pitchFamily="2" charset="-122"/>
                </a:rPr>
                <a:t>被调</a:t>
              </a:r>
            </a:p>
            <a:p>
              <a:pPr algn="ctr" eaLnBrk="1" hangingPunct="1">
                <a:defRPr/>
              </a:pPr>
              <a:r>
                <a:rPr kumimoji="1" lang="zh-CN" altLang="en-US" sz="1800" b="1">
                  <a:solidFill>
                    <a:schemeClr val="bg1"/>
                  </a:solidFill>
                  <a:ea typeface="宋体" pitchFamily="2" charset="-122"/>
                </a:rPr>
                <a:t>函数</a:t>
              </a:r>
            </a:p>
          </p:txBody>
        </p:sp>
        <p:sp>
          <p:nvSpPr>
            <p:cNvPr id="433172" name="Line 20">
              <a:extLst>
                <a:ext uri="{FF2B5EF4-FFF2-40B4-BE49-F238E27FC236}">
                  <a16:creationId xmlns:a16="http://schemas.microsoft.com/office/drawing/2014/main" id="{D77340C3-1587-4DA4-B4D4-95796BAF56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64" y="2460"/>
              <a:ext cx="492" cy="0"/>
            </a:xfrm>
            <a:prstGeom prst="line">
              <a:avLst/>
            </a:prstGeom>
            <a:noFill/>
            <a:ln w="57150" cap="sq">
              <a:solidFill>
                <a:srgbClr val="333399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3173" name="Line 21">
              <a:extLst>
                <a:ext uri="{FF2B5EF4-FFF2-40B4-BE49-F238E27FC236}">
                  <a16:creationId xmlns:a16="http://schemas.microsoft.com/office/drawing/2014/main" id="{4EA7096B-C10D-4A36-A21A-FB1EC635E8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7" y="2460"/>
              <a:ext cx="425" cy="0"/>
            </a:xfrm>
            <a:prstGeom prst="line">
              <a:avLst/>
            </a:prstGeom>
            <a:noFill/>
            <a:ln w="57150" cap="sq">
              <a:solidFill>
                <a:srgbClr val="333399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33174" name="Oval 22">
            <a:extLst>
              <a:ext uri="{FF2B5EF4-FFF2-40B4-BE49-F238E27FC236}">
                <a16:creationId xmlns:a16="http://schemas.microsoft.com/office/drawing/2014/main" id="{7459671F-585D-480F-B2FC-BCCC74A4B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0025" y="3038476"/>
            <a:ext cx="876300" cy="390525"/>
          </a:xfrm>
          <a:prstGeom prst="ellipse">
            <a:avLst/>
          </a:prstGeom>
          <a:noFill/>
          <a:ln w="57150" cap="sq">
            <a:solidFill>
              <a:srgbClr val="33339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433175" name="Oval 23">
            <a:extLst>
              <a:ext uri="{FF2B5EF4-FFF2-40B4-BE49-F238E27FC236}">
                <a16:creationId xmlns:a16="http://schemas.microsoft.com/office/drawing/2014/main" id="{CA4CE4DB-5AE8-4801-AFBC-032F6B0EE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8889" y="2967039"/>
            <a:ext cx="1366837" cy="390525"/>
          </a:xfrm>
          <a:prstGeom prst="ellipse">
            <a:avLst/>
          </a:prstGeom>
          <a:noFill/>
          <a:ln w="57150" cap="sq">
            <a:solidFill>
              <a:srgbClr val="33339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433176" name="Oval 24">
            <a:extLst>
              <a:ext uri="{FF2B5EF4-FFF2-40B4-BE49-F238E27FC236}">
                <a16:creationId xmlns:a16="http://schemas.microsoft.com/office/drawing/2014/main" id="{4A17D55A-B46E-49CC-88BF-93EAC5A08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2967039"/>
            <a:ext cx="1247775" cy="3905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2700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zh-CN" altLang="en-US" b="1">
                <a:solidFill>
                  <a:schemeClr val="bg1"/>
                </a:solidFill>
                <a:ea typeface="宋体" pitchFamily="2" charset="-122"/>
              </a:rPr>
              <a:t>实 参</a:t>
            </a:r>
          </a:p>
        </p:txBody>
      </p:sp>
      <p:sp>
        <p:nvSpPr>
          <p:cNvPr id="433177" name="Line 25">
            <a:extLst>
              <a:ext uri="{FF2B5EF4-FFF2-40B4-BE49-F238E27FC236}">
                <a16:creationId xmlns:a16="http://schemas.microsoft.com/office/drawing/2014/main" id="{EFE5C706-674F-420E-A7CC-51220078B0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38550" y="3209925"/>
            <a:ext cx="1690688" cy="0"/>
          </a:xfrm>
          <a:prstGeom prst="line">
            <a:avLst/>
          </a:prstGeom>
          <a:noFill/>
          <a:ln w="57150" cap="sq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3178" name="Line 26">
            <a:extLst>
              <a:ext uri="{FF2B5EF4-FFF2-40B4-BE49-F238E27FC236}">
                <a16:creationId xmlns:a16="http://schemas.microsoft.com/office/drawing/2014/main" id="{602B9C7C-625D-403C-84B7-B549791D15C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0650" y="3276600"/>
            <a:ext cx="1162050" cy="0"/>
          </a:xfrm>
          <a:prstGeom prst="line">
            <a:avLst/>
          </a:prstGeom>
          <a:noFill/>
          <a:ln w="57150" cap="sq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3179" name="Oval 27">
            <a:extLst>
              <a:ext uri="{FF2B5EF4-FFF2-40B4-BE49-F238E27FC236}">
                <a16:creationId xmlns:a16="http://schemas.microsoft.com/office/drawing/2014/main" id="{67CC0593-C6F0-4DA4-82CB-2622C76F9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151" y="4276725"/>
            <a:ext cx="1800225" cy="609600"/>
          </a:xfrm>
          <a:prstGeom prst="ellipse">
            <a:avLst/>
          </a:prstGeom>
          <a:noFill/>
          <a:ln w="57150" cap="sq">
            <a:solidFill>
              <a:srgbClr val="33339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433180" name="Oval 28">
            <a:extLst>
              <a:ext uri="{FF2B5EF4-FFF2-40B4-BE49-F238E27FC236}">
                <a16:creationId xmlns:a16="http://schemas.microsoft.com/office/drawing/2014/main" id="{339D793F-11A0-4959-A58A-96F9CC986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3900" y="4314825"/>
            <a:ext cx="2160588" cy="609600"/>
          </a:xfrm>
          <a:prstGeom prst="ellipse">
            <a:avLst/>
          </a:prstGeom>
          <a:noFill/>
          <a:ln w="57150" cap="sq">
            <a:solidFill>
              <a:srgbClr val="33339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433181" name="Oval 29">
            <a:extLst>
              <a:ext uri="{FF2B5EF4-FFF2-40B4-BE49-F238E27FC236}">
                <a16:creationId xmlns:a16="http://schemas.microsoft.com/office/drawing/2014/main" id="{C20DDAF0-D85A-4F61-91B7-8C7D362C7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7164" y="5126039"/>
            <a:ext cx="1362075" cy="3905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2700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zh-CN" altLang="en-US" b="1">
                <a:solidFill>
                  <a:schemeClr val="bg1"/>
                </a:solidFill>
                <a:ea typeface="宋体" pitchFamily="2" charset="-122"/>
              </a:rPr>
              <a:t>形 参</a:t>
            </a:r>
          </a:p>
        </p:txBody>
      </p:sp>
      <p:sp>
        <p:nvSpPr>
          <p:cNvPr id="433182" name="Line 30">
            <a:extLst>
              <a:ext uri="{FF2B5EF4-FFF2-40B4-BE49-F238E27FC236}">
                <a16:creationId xmlns:a16="http://schemas.microsoft.com/office/drawing/2014/main" id="{147B0750-F9ED-457D-A760-050C130B84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99238" y="4837114"/>
            <a:ext cx="1873250" cy="504825"/>
          </a:xfrm>
          <a:prstGeom prst="line">
            <a:avLst/>
          </a:prstGeom>
          <a:noFill/>
          <a:ln w="57150" cap="sq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3183" name="Line 31">
            <a:extLst>
              <a:ext uri="{FF2B5EF4-FFF2-40B4-BE49-F238E27FC236}">
                <a16:creationId xmlns:a16="http://schemas.microsoft.com/office/drawing/2014/main" id="{8C3BAB63-2A3C-4651-B07C-6250E7B447F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79876" y="4910139"/>
            <a:ext cx="1135063" cy="447675"/>
          </a:xfrm>
          <a:prstGeom prst="line">
            <a:avLst/>
          </a:prstGeom>
          <a:noFill/>
          <a:ln w="57150" cap="sq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3184" name="Text Box 32">
            <a:hlinkClick r:id="rId2" action="ppaction://program"/>
            <a:extLst>
              <a:ext uri="{FF2B5EF4-FFF2-40B4-BE49-F238E27FC236}">
                <a16:creationId xmlns:a16="http://schemas.microsoft.com/office/drawing/2014/main" id="{516CA6B2-AD27-4D0C-91DE-C753864FE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38" y="6162675"/>
            <a:ext cx="3040062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结果有何不同？</a:t>
            </a:r>
          </a:p>
        </p:txBody>
      </p:sp>
      <p:sp>
        <p:nvSpPr>
          <p:cNvPr id="433185" name="Line 33">
            <a:extLst>
              <a:ext uri="{FF2B5EF4-FFF2-40B4-BE49-F238E27FC236}">
                <a16:creationId xmlns:a16="http://schemas.microsoft.com/office/drawing/2014/main" id="{83DBD868-E5BA-4D4C-A304-DFAE0B9142B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3389" y="4102100"/>
            <a:ext cx="3959225" cy="0"/>
          </a:xfrm>
          <a:prstGeom prst="line">
            <a:avLst/>
          </a:prstGeom>
          <a:noFill/>
          <a:ln w="57150" cap="sq" cmpd="thinThick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3186" name="Line 34">
            <a:extLst>
              <a:ext uri="{FF2B5EF4-FFF2-40B4-BE49-F238E27FC236}">
                <a16:creationId xmlns:a16="http://schemas.microsoft.com/office/drawing/2014/main" id="{370ED434-8DF4-4C12-AC56-6FC7A0827B2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92889" y="4133850"/>
            <a:ext cx="3995737" cy="0"/>
          </a:xfrm>
          <a:prstGeom prst="line">
            <a:avLst/>
          </a:prstGeom>
          <a:noFill/>
          <a:ln w="57150" cap="sq" cmpd="thinThick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3187" name="WordArt 35">
            <a:extLst>
              <a:ext uri="{FF2B5EF4-FFF2-40B4-BE49-F238E27FC236}">
                <a16:creationId xmlns:a16="http://schemas.microsoft.com/office/drawing/2014/main" id="{509570D2-39C6-4EC0-9F3E-7693840C9B7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135188" y="5707064"/>
            <a:ext cx="3168650" cy="11779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>
              <a:defRPr/>
            </a:pPr>
            <a:r>
              <a:rPr lang="en-US" altLang="zh-CN" sz="3600" b="1" kern="10">
                <a:ln w="952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latin typeface="Academy Engraved LET"/>
              </a:rPr>
              <a:t>Not Work</a:t>
            </a:r>
            <a:r>
              <a:rPr lang="zh-CN" altLang="en-US" sz="3600" b="1" kern="10">
                <a:ln w="952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latin typeface="Academy Engraved LET"/>
              </a:rPr>
              <a:t>！</a:t>
            </a:r>
            <a:r>
              <a:rPr lang="en-US" altLang="zh-CN" sz="3600" b="1" kern="10">
                <a:ln w="952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latin typeface="Academy Engraved LET"/>
              </a:rPr>
              <a:t>Why?</a:t>
            </a:r>
            <a:endParaRPr lang="zh-CN" altLang="en-US" sz="3600" b="1" kern="10">
              <a:ln w="952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solidFill>
                <a:srgbClr val="FF0000"/>
              </a:solidFill>
              <a:latin typeface="Academy Engraved LET"/>
            </a:endParaRPr>
          </a:p>
        </p:txBody>
      </p:sp>
      <p:sp>
        <p:nvSpPr>
          <p:cNvPr id="433188" name="Rectangle 36">
            <a:extLst>
              <a:ext uri="{FF2B5EF4-FFF2-40B4-BE49-F238E27FC236}">
                <a16:creationId xmlns:a16="http://schemas.microsoft.com/office/drawing/2014/main" id="{7C7C9C6C-2C2B-408E-899E-B57CF123E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2475" y="836613"/>
            <a:ext cx="27384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Trace the execution</a:t>
            </a: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3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33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3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33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33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33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33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33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33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433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433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3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33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74" grpId="0" animBg="1"/>
      <p:bldP spid="433175" grpId="0" animBg="1"/>
      <p:bldP spid="433176" grpId="0" animBg="1" autoUpdateAnimBg="0"/>
      <p:bldP spid="433179" grpId="0" animBg="1"/>
      <p:bldP spid="433180" grpId="0" animBg="1"/>
      <p:bldP spid="433181" grpId="0" animBg="1" autoUpdateAnimBg="0"/>
      <p:bldP spid="433184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>
            <a:extLst>
              <a:ext uri="{FF2B5EF4-FFF2-40B4-BE49-F238E27FC236}">
                <a16:creationId xmlns:a16="http://schemas.microsoft.com/office/drawing/2014/main" id="{C56C5BE7-D283-4D53-ABCE-B3AF924DD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668339"/>
            <a:ext cx="18325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zh-CN" altLang="en-US" sz="3200" b="1">
                <a:ea typeface="宋体" panose="02010600030101010101" pitchFamily="2" charset="-122"/>
              </a:rPr>
              <a:t>主调函数</a:t>
            </a:r>
          </a:p>
        </p:txBody>
      </p:sp>
      <p:sp>
        <p:nvSpPr>
          <p:cNvPr id="43011" name="Text Box 3">
            <a:extLst>
              <a:ext uri="{FF2B5EF4-FFF2-40B4-BE49-F238E27FC236}">
                <a16:creationId xmlns:a16="http://schemas.microsoft.com/office/drawing/2014/main" id="{959486A7-27B7-4CB3-9975-757C17252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6225" y="668339"/>
            <a:ext cx="18161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zh-CN" altLang="en-US" sz="3200" b="1">
                <a:ea typeface="宋体" panose="02010600030101010101" pitchFamily="2" charset="-122"/>
              </a:rPr>
              <a:t>被调函数</a:t>
            </a:r>
          </a:p>
        </p:txBody>
      </p:sp>
      <p:sp>
        <p:nvSpPr>
          <p:cNvPr id="395268" name="Rectangle 4">
            <a:extLst>
              <a:ext uri="{FF2B5EF4-FFF2-40B4-BE49-F238E27FC236}">
                <a16:creationId xmlns:a16="http://schemas.microsoft.com/office/drawing/2014/main" id="{39093D7A-FF95-4240-9AE1-E5A6284DB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1" y="1371601"/>
            <a:ext cx="4748213" cy="2530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main()</a:t>
            </a:r>
          </a:p>
          <a:p>
            <a:pPr eaLnBrk="1" hangingPunct="1"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{</a:t>
            </a:r>
          </a:p>
          <a:p>
            <a:pPr eaLnBrk="1" hangingPunct="1"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 </a:t>
            </a:r>
            <a:r>
              <a:rPr kumimoji="1"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int</a:t>
            </a:r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a, b;</a:t>
            </a:r>
          </a:p>
          <a:p>
            <a:pPr eaLnBrk="1" hangingPunct="1"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 a = 5;</a:t>
            </a:r>
          </a:p>
          <a:p>
            <a:pPr eaLnBrk="1" hangingPunct="1"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 b = 9;</a:t>
            </a:r>
          </a:p>
          <a:p>
            <a:pPr eaLnBrk="1" hangingPunct="1"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 Swap(</a:t>
            </a:r>
            <a:r>
              <a:rPr kumimoji="1" lang="en-US" altLang="zh-CN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a, b</a:t>
            </a:r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);</a:t>
            </a:r>
          </a:p>
          <a:p>
            <a:pPr eaLnBrk="1" hangingPunct="1"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 printf("a=%d,b=%d",a,b);</a:t>
            </a:r>
          </a:p>
          <a:p>
            <a:pPr eaLnBrk="1" hangingPunct="1"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}</a:t>
            </a:r>
          </a:p>
        </p:txBody>
      </p:sp>
      <p:sp>
        <p:nvSpPr>
          <p:cNvPr id="395269" name="Rectangle 5">
            <a:extLst>
              <a:ext uri="{FF2B5EF4-FFF2-40B4-BE49-F238E27FC236}">
                <a16:creationId xmlns:a16="http://schemas.microsoft.com/office/drawing/2014/main" id="{5C20869C-C9F0-4C3E-B7E7-92CA40B2F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538" y="1268414"/>
            <a:ext cx="3689350" cy="2225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void</a:t>
            </a:r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Swap(</a:t>
            </a:r>
            <a:r>
              <a:rPr kumimoji="1"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int</a:t>
            </a:r>
            <a:r>
              <a:rPr kumimoji="1" lang="en-US" altLang="zh-CN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x, </a:t>
            </a:r>
            <a:r>
              <a:rPr kumimoji="1"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int</a:t>
            </a:r>
            <a:r>
              <a:rPr kumimoji="1" lang="en-US" altLang="zh-CN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y</a:t>
            </a:r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)</a:t>
            </a:r>
          </a:p>
          <a:p>
            <a:pPr eaLnBrk="1" hangingPunct="1"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{    </a:t>
            </a:r>
          </a:p>
          <a:p>
            <a:pPr eaLnBrk="1" hangingPunct="1"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   </a:t>
            </a:r>
            <a:r>
              <a:rPr kumimoji="1"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int</a:t>
            </a:r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temp;</a:t>
            </a:r>
          </a:p>
          <a:p>
            <a:pPr eaLnBrk="1" hangingPunct="1"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   temp = x;</a:t>
            </a:r>
          </a:p>
          <a:p>
            <a:pPr eaLnBrk="1" hangingPunct="1"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   x = y;</a:t>
            </a:r>
          </a:p>
          <a:p>
            <a:pPr eaLnBrk="1" hangingPunct="1"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   y = temp;</a:t>
            </a:r>
          </a:p>
          <a:p>
            <a:pPr eaLnBrk="1" hangingPunct="1"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}</a:t>
            </a:r>
          </a:p>
        </p:txBody>
      </p:sp>
      <p:sp>
        <p:nvSpPr>
          <p:cNvPr id="395270" name="Rectangle 6">
            <a:extLst>
              <a:ext uri="{FF2B5EF4-FFF2-40B4-BE49-F238E27FC236}">
                <a16:creationId xmlns:a16="http://schemas.microsoft.com/office/drawing/2014/main" id="{82B6BA7E-1543-4102-A40A-AABFA22BE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075" y="4668838"/>
            <a:ext cx="622300" cy="519112"/>
          </a:xfrm>
          <a:prstGeom prst="rect">
            <a:avLst/>
          </a:prstGeom>
          <a:solidFill>
            <a:srgbClr val="000080"/>
          </a:solidFill>
          <a:ln>
            <a:noFill/>
          </a:ln>
          <a:effectLst>
            <a:outerShdw dist="35921" dir="2700000" algn="ctr" rotWithShape="0">
              <a:schemeClr val="accent2"/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zh-CN" altLang="en-US" sz="28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95271" name="Rectangle 7">
            <a:extLst>
              <a:ext uri="{FF2B5EF4-FFF2-40B4-BE49-F238E27FC236}">
                <a16:creationId xmlns:a16="http://schemas.microsoft.com/office/drawing/2014/main" id="{3FE469BE-F113-45A7-980C-69E1784FA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7775" y="4640263"/>
            <a:ext cx="622300" cy="519112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dist="35921" dir="2700000" algn="ctr" rotWithShape="0">
              <a:srgbClr val="FFFF00"/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zh-CN" altLang="en-US" sz="28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95272" name="Rectangle 8">
            <a:extLst>
              <a:ext uri="{FF2B5EF4-FFF2-40B4-BE49-F238E27FC236}">
                <a16:creationId xmlns:a16="http://schemas.microsoft.com/office/drawing/2014/main" id="{FF438830-3E28-44B2-94BE-55E7EFFAA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413" y="4633913"/>
            <a:ext cx="622300" cy="519112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dist="35921" dir="2700000" algn="ctr" rotWithShape="0">
              <a:srgbClr val="FFFF00"/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zh-CN" altLang="en-US" sz="28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95273" name="Rectangle 9">
            <a:extLst>
              <a:ext uri="{FF2B5EF4-FFF2-40B4-BE49-F238E27FC236}">
                <a16:creationId xmlns:a16="http://schemas.microsoft.com/office/drawing/2014/main" id="{CF9F197F-E33C-4417-B690-82C745464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7600" y="4648201"/>
            <a:ext cx="622300" cy="519113"/>
          </a:xfrm>
          <a:prstGeom prst="rect">
            <a:avLst/>
          </a:prstGeom>
          <a:solidFill>
            <a:srgbClr val="000080"/>
          </a:solidFill>
          <a:ln>
            <a:noFill/>
          </a:ln>
          <a:effectLst>
            <a:outerShdw dist="35921" dir="2700000" algn="ctr" rotWithShape="0">
              <a:schemeClr val="accent2"/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zh-CN" altLang="en-US" sz="28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95274" name="Text Box 10">
            <a:extLst>
              <a:ext uri="{FF2B5EF4-FFF2-40B4-BE49-F238E27FC236}">
                <a16:creationId xmlns:a16="http://schemas.microsoft.com/office/drawing/2014/main" id="{16F2FCC3-6FE2-4025-87A6-A87003B87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6700" y="466883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kumimoji="1" lang="en-US" altLang="zh-CN" sz="2800" b="1">
                <a:solidFill>
                  <a:schemeClr val="bg1"/>
                </a:solidFill>
                <a:ea typeface="宋体" panose="02010600030101010101" pitchFamily="2" charset="-122"/>
              </a:rPr>
              <a:t>5</a:t>
            </a:r>
            <a:endParaRPr kumimoji="1" lang="en-US" altLang="zh-CN" sz="2800" b="1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sp>
        <p:nvSpPr>
          <p:cNvPr id="395275" name="Text Box 11">
            <a:extLst>
              <a:ext uri="{FF2B5EF4-FFF2-40B4-BE49-F238E27FC236}">
                <a16:creationId xmlns:a16="http://schemas.microsoft.com/office/drawing/2014/main" id="{DE25FABA-36AD-4163-9D39-2CD65E7E7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3013" y="46497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kumimoji="1" lang="en-US" altLang="zh-CN" sz="2800" b="1">
                <a:solidFill>
                  <a:schemeClr val="bg1"/>
                </a:solidFill>
                <a:ea typeface="宋体" panose="02010600030101010101" pitchFamily="2" charset="-122"/>
              </a:rPr>
              <a:t>5</a:t>
            </a:r>
            <a:endParaRPr kumimoji="1" lang="en-US" altLang="zh-CN" sz="2800" b="1">
              <a:solidFill>
                <a:srgbClr val="CC3300"/>
              </a:solidFill>
              <a:ea typeface="宋体" panose="02010600030101010101" pitchFamily="2" charset="-122"/>
            </a:endParaRPr>
          </a:p>
        </p:txBody>
      </p:sp>
      <p:sp>
        <p:nvSpPr>
          <p:cNvPr id="395276" name="Text Box 12">
            <a:extLst>
              <a:ext uri="{FF2B5EF4-FFF2-40B4-BE49-F238E27FC236}">
                <a16:creationId xmlns:a16="http://schemas.microsoft.com/office/drawing/2014/main" id="{1ABB7D02-B2BE-4DC0-A6D1-82742E7AF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1264" y="4278313"/>
            <a:ext cx="396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chemeClr val="tx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395277" name="Text Box 13">
            <a:extLst>
              <a:ext uri="{FF2B5EF4-FFF2-40B4-BE49-F238E27FC236}">
                <a16:creationId xmlns:a16="http://schemas.microsoft.com/office/drawing/2014/main" id="{BA7261FB-4C7E-4BF5-8E52-4E5F92928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0951" y="4262438"/>
            <a:ext cx="396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chemeClr val="tx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395278" name="Line 14">
            <a:extLst>
              <a:ext uri="{FF2B5EF4-FFF2-40B4-BE49-F238E27FC236}">
                <a16:creationId xmlns:a16="http://schemas.microsoft.com/office/drawing/2014/main" id="{EE38C8B0-3771-4D5D-BB45-641AFF04D7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9163" y="-1588"/>
            <a:ext cx="0" cy="6858001"/>
          </a:xfrm>
          <a:prstGeom prst="line">
            <a:avLst/>
          </a:prstGeom>
          <a:noFill/>
          <a:ln w="57150">
            <a:solidFill>
              <a:srgbClr val="CC9900"/>
            </a:solidFill>
            <a:prstDash val="lgDashDot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5279" name="Line 15">
            <a:extLst>
              <a:ext uri="{FF2B5EF4-FFF2-40B4-BE49-F238E27FC236}">
                <a16:creationId xmlns:a16="http://schemas.microsoft.com/office/drawing/2014/main" id="{E577FF2C-BB63-4581-8531-0C770648F1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1247775"/>
            <a:ext cx="9144000" cy="0"/>
          </a:xfrm>
          <a:prstGeom prst="line">
            <a:avLst/>
          </a:prstGeom>
          <a:noFill/>
          <a:ln w="57150">
            <a:solidFill>
              <a:srgbClr val="CC9900"/>
            </a:solidFill>
            <a:prstDash val="lgDashDot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5280" name="Rectangle 16">
            <a:extLst>
              <a:ext uri="{FF2B5EF4-FFF2-40B4-BE49-F238E27FC236}">
                <a16:creationId xmlns:a16="http://schemas.microsoft.com/office/drawing/2014/main" id="{7492225C-C83E-463A-80B5-90843ED85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4" y="4724401"/>
            <a:ext cx="1069975" cy="519113"/>
          </a:xfrm>
          <a:prstGeom prst="rect">
            <a:avLst/>
          </a:prstGeom>
          <a:solidFill>
            <a:srgbClr val="000080"/>
          </a:solidFill>
          <a:ln>
            <a:noFill/>
          </a:ln>
          <a:effectLst>
            <a:outerShdw dist="35921" dir="2700000" algn="ctr" rotWithShape="0">
              <a:schemeClr val="accent2"/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kumimoji="1" lang="zh-CN" altLang="en-US" sz="2800" b="1">
                <a:solidFill>
                  <a:schemeClr val="bg1"/>
                </a:solidFill>
                <a:ea typeface="宋体" panose="02010600030101010101" pitchFamily="2" charset="-122"/>
              </a:rPr>
              <a:t>实 参</a:t>
            </a:r>
          </a:p>
        </p:txBody>
      </p:sp>
      <p:sp>
        <p:nvSpPr>
          <p:cNvPr id="395281" name="Rectangle 17">
            <a:extLst>
              <a:ext uri="{FF2B5EF4-FFF2-40B4-BE49-F238E27FC236}">
                <a16:creationId xmlns:a16="http://schemas.microsoft.com/office/drawing/2014/main" id="{50121672-2AFE-40AB-ADC0-0A4F57235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4652963"/>
            <a:ext cx="1069975" cy="519112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dist="35921" dir="2700000" algn="ctr" rotWithShape="0">
              <a:srgbClr val="FFFF00"/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kumimoji="1" lang="zh-CN" altLang="en-US" sz="2800" b="1">
                <a:solidFill>
                  <a:schemeClr val="bg1"/>
                </a:solidFill>
                <a:ea typeface="宋体" panose="02010600030101010101" pitchFamily="2" charset="-122"/>
              </a:rPr>
              <a:t>形 参</a:t>
            </a:r>
          </a:p>
        </p:txBody>
      </p:sp>
      <p:grpSp>
        <p:nvGrpSpPr>
          <p:cNvPr id="2" name="Group 18">
            <a:extLst>
              <a:ext uri="{FF2B5EF4-FFF2-40B4-BE49-F238E27FC236}">
                <a16:creationId xmlns:a16="http://schemas.microsoft.com/office/drawing/2014/main" id="{DF7274F0-150D-437F-87CC-AAB04AF2CE16}"/>
              </a:ext>
            </a:extLst>
          </p:cNvPr>
          <p:cNvGrpSpPr>
            <a:grpSpLocks/>
          </p:cNvGrpSpPr>
          <p:nvPr/>
        </p:nvGrpSpPr>
        <p:grpSpPr bwMode="auto">
          <a:xfrm>
            <a:off x="3959225" y="5130800"/>
            <a:ext cx="2876550" cy="541338"/>
            <a:chOff x="1449" y="1885"/>
            <a:chExt cx="1812" cy="341"/>
          </a:xfrm>
        </p:grpSpPr>
        <p:sp>
          <p:nvSpPr>
            <p:cNvPr id="395283" name="Line 19">
              <a:extLst>
                <a:ext uri="{FF2B5EF4-FFF2-40B4-BE49-F238E27FC236}">
                  <a16:creationId xmlns:a16="http://schemas.microsoft.com/office/drawing/2014/main" id="{69CE12F9-E024-479D-A749-BDCEA27107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9" y="2226"/>
              <a:ext cx="1782" cy="0"/>
            </a:xfrm>
            <a:prstGeom prst="line">
              <a:avLst/>
            </a:prstGeom>
            <a:noFill/>
            <a:ln w="5715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5284" name="Line 20">
              <a:extLst>
                <a:ext uri="{FF2B5EF4-FFF2-40B4-BE49-F238E27FC236}">
                  <a16:creationId xmlns:a16="http://schemas.microsoft.com/office/drawing/2014/main" id="{9015A6B9-C642-4518-BD77-01184AFA6E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9" y="1940"/>
              <a:ext cx="0" cy="286"/>
            </a:xfrm>
            <a:prstGeom prst="line">
              <a:avLst/>
            </a:prstGeom>
            <a:noFill/>
            <a:ln w="5715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5285" name="Line 21">
              <a:extLst>
                <a:ext uri="{FF2B5EF4-FFF2-40B4-BE49-F238E27FC236}">
                  <a16:creationId xmlns:a16="http://schemas.microsoft.com/office/drawing/2014/main" id="{850D00D1-B7CF-4B5D-8859-A2A08A020A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1" y="1885"/>
              <a:ext cx="0" cy="341"/>
            </a:xfrm>
            <a:prstGeom prst="line">
              <a:avLst/>
            </a:prstGeom>
            <a:noFill/>
            <a:ln w="57150" cap="sq">
              <a:solidFill>
                <a:schemeClr val="tx2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22">
            <a:extLst>
              <a:ext uri="{FF2B5EF4-FFF2-40B4-BE49-F238E27FC236}">
                <a16:creationId xmlns:a16="http://schemas.microsoft.com/office/drawing/2014/main" id="{93C1BC29-EACB-435F-BC1A-C28B5E260686}"/>
              </a:ext>
            </a:extLst>
          </p:cNvPr>
          <p:cNvGrpSpPr>
            <a:grpSpLocks/>
          </p:cNvGrpSpPr>
          <p:nvPr/>
        </p:nvGrpSpPr>
        <p:grpSpPr bwMode="auto">
          <a:xfrm>
            <a:off x="5232401" y="5157788"/>
            <a:ext cx="2701925" cy="781050"/>
            <a:chOff x="2237" y="1909"/>
            <a:chExt cx="1702" cy="492"/>
          </a:xfrm>
        </p:grpSpPr>
        <p:sp>
          <p:nvSpPr>
            <p:cNvPr id="395287" name="Line 23">
              <a:extLst>
                <a:ext uri="{FF2B5EF4-FFF2-40B4-BE49-F238E27FC236}">
                  <a16:creationId xmlns:a16="http://schemas.microsoft.com/office/drawing/2014/main" id="{9181BEF5-483F-4F25-959A-D7CB000105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7" y="2401"/>
              <a:ext cx="1702" cy="0"/>
            </a:xfrm>
            <a:prstGeom prst="line">
              <a:avLst/>
            </a:prstGeom>
            <a:noFill/>
            <a:ln w="5715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5288" name="Line 24">
              <a:extLst>
                <a:ext uri="{FF2B5EF4-FFF2-40B4-BE49-F238E27FC236}">
                  <a16:creationId xmlns:a16="http://schemas.microsoft.com/office/drawing/2014/main" id="{B549D631-19B0-423E-817D-37E684AD4C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9" y="1909"/>
              <a:ext cx="0" cy="492"/>
            </a:xfrm>
            <a:prstGeom prst="line">
              <a:avLst/>
            </a:prstGeom>
            <a:noFill/>
            <a:ln w="57150" cap="sq">
              <a:solidFill>
                <a:schemeClr val="tx2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5289" name="Line 25">
              <a:extLst>
                <a:ext uri="{FF2B5EF4-FFF2-40B4-BE49-F238E27FC236}">
                  <a16:creationId xmlns:a16="http://schemas.microsoft.com/office/drawing/2014/main" id="{2ADE2DDA-8E64-42DF-888A-C1389F1091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37" y="1921"/>
              <a:ext cx="0" cy="462"/>
            </a:xfrm>
            <a:prstGeom prst="line">
              <a:avLst/>
            </a:prstGeom>
            <a:noFill/>
            <a:ln w="5715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95290" name="Text Box 26">
            <a:extLst>
              <a:ext uri="{FF2B5EF4-FFF2-40B4-BE49-F238E27FC236}">
                <a16:creationId xmlns:a16="http://schemas.microsoft.com/office/drawing/2014/main" id="{8E82B5CE-95A2-4E40-A5E8-7DBFECF96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3825" y="4640263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kumimoji="1" lang="en-US" altLang="zh-CN" sz="2800" b="1">
                <a:solidFill>
                  <a:schemeClr val="bg1"/>
                </a:solidFill>
                <a:ea typeface="宋体" panose="02010600030101010101" pitchFamily="2" charset="-122"/>
              </a:rPr>
              <a:t>9</a:t>
            </a:r>
            <a:endParaRPr kumimoji="1" lang="en-US" altLang="zh-CN" sz="2800" b="1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sp>
        <p:nvSpPr>
          <p:cNvPr id="395291" name="Text Box 27">
            <a:extLst>
              <a:ext uri="{FF2B5EF4-FFF2-40B4-BE49-F238E27FC236}">
                <a16:creationId xmlns:a16="http://schemas.microsoft.com/office/drawing/2014/main" id="{4431D7CD-8345-4018-BA58-14372B2BD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0950" y="4640263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kumimoji="1" lang="en-US" altLang="zh-CN" sz="2800" b="1">
                <a:solidFill>
                  <a:schemeClr val="bg1"/>
                </a:solidFill>
                <a:ea typeface="宋体" panose="02010600030101010101" pitchFamily="2" charset="-122"/>
              </a:rPr>
              <a:t>9</a:t>
            </a:r>
          </a:p>
        </p:txBody>
      </p:sp>
      <p:grpSp>
        <p:nvGrpSpPr>
          <p:cNvPr id="4" name="Group 28">
            <a:extLst>
              <a:ext uri="{FF2B5EF4-FFF2-40B4-BE49-F238E27FC236}">
                <a16:creationId xmlns:a16="http://schemas.microsoft.com/office/drawing/2014/main" id="{912AD89A-7D0E-4798-8BFA-DBBF12D0E6CB}"/>
              </a:ext>
            </a:extLst>
          </p:cNvPr>
          <p:cNvGrpSpPr>
            <a:grpSpLocks/>
          </p:cNvGrpSpPr>
          <p:nvPr/>
        </p:nvGrpSpPr>
        <p:grpSpPr bwMode="auto">
          <a:xfrm>
            <a:off x="6565901" y="6084888"/>
            <a:ext cx="1185863" cy="519112"/>
            <a:chOff x="3085" y="2733"/>
            <a:chExt cx="747" cy="327"/>
          </a:xfrm>
        </p:grpSpPr>
        <p:sp>
          <p:nvSpPr>
            <p:cNvPr id="43056" name="Text Box 29">
              <a:extLst>
                <a:ext uri="{FF2B5EF4-FFF2-40B4-BE49-F238E27FC236}">
                  <a16:creationId xmlns:a16="http://schemas.microsoft.com/office/drawing/2014/main" id="{71EBC885-4DAA-4BCB-9E02-013B9FAB12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5" y="2733"/>
              <a:ext cx="20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chemeClr val="accent2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43057" name="Text Box 30">
              <a:extLst>
                <a:ext uri="{FF2B5EF4-FFF2-40B4-BE49-F238E27FC236}">
                  <a16:creationId xmlns:a16="http://schemas.microsoft.com/office/drawing/2014/main" id="{BA25D08A-06D8-417A-8AF9-F123B6AAE1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2" y="2733"/>
              <a:ext cx="20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chemeClr val="accent2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395295" name="AutoShape 31">
              <a:extLst>
                <a:ext uri="{FF2B5EF4-FFF2-40B4-BE49-F238E27FC236}">
                  <a16:creationId xmlns:a16="http://schemas.microsoft.com/office/drawing/2014/main" id="{388815A3-AED6-4871-86DA-8C946D9AA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8" y="2772"/>
              <a:ext cx="288" cy="288"/>
            </a:xfrm>
            <a:prstGeom prst="leftRightArrow">
              <a:avLst>
                <a:gd name="adj1" fmla="val 50000"/>
                <a:gd name="adj2" fmla="val 20000"/>
              </a:avLst>
            </a:prstGeom>
            <a:solidFill>
              <a:srgbClr val="CC99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endParaRPr>
            </a:p>
          </p:txBody>
        </p:sp>
      </p:grpSp>
      <p:grpSp>
        <p:nvGrpSpPr>
          <p:cNvPr id="5" name="Group 32">
            <a:extLst>
              <a:ext uri="{FF2B5EF4-FFF2-40B4-BE49-F238E27FC236}">
                <a16:creationId xmlns:a16="http://schemas.microsoft.com/office/drawing/2014/main" id="{AD7BDA93-6A3F-4074-82AC-9549C95232D3}"/>
              </a:ext>
            </a:extLst>
          </p:cNvPr>
          <p:cNvGrpSpPr>
            <a:grpSpLocks/>
          </p:cNvGrpSpPr>
          <p:nvPr/>
        </p:nvGrpSpPr>
        <p:grpSpPr bwMode="auto">
          <a:xfrm>
            <a:off x="4008438" y="6111876"/>
            <a:ext cx="1350962" cy="581025"/>
            <a:chOff x="1774" y="2750"/>
            <a:chExt cx="851" cy="366"/>
          </a:xfrm>
        </p:grpSpPr>
        <p:sp>
          <p:nvSpPr>
            <p:cNvPr id="395297" name="Text Box 33">
              <a:extLst>
                <a:ext uri="{FF2B5EF4-FFF2-40B4-BE49-F238E27FC236}">
                  <a16:creationId xmlns:a16="http://schemas.microsoft.com/office/drawing/2014/main" id="{623B627C-DA7B-444F-933A-C768B30701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4" y="2750"/>
              <a:ext cx="250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>
                  <a:solidFill>
                    <a:schemeClr val="accent2"/>
                  </a:solidFill>
                  <a:latin typeface="Courier New" pitchFamily="49" charset="0"/>
                  <a:ea typeface="宋体" pitchFamily="2" charset="-122"/>
                </a:rPr>
                <a:t>a</a:t>
              </a:r>
              <a:endParaRPr kumimoji="1"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endParaRPr>
            </a:p>
          </p:txBody>
        </p:sp>
        <p:sp>
          <p:nvSpPr>
            <p:cNvPr id="395298" name="Text Box 34">
              <a:extLst>
                <a:ext uri="{FF2B5EF4-FFF2-40B4-BE49-F238E27FC236}">
                  <a16:creationId xmlns:a16="http://schemas.microsoft.com/office/drawing/2014/main" id="{6F2DA934-1A2B-4A11-92AB-6FD59130FE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5" y="2789"/>
              <a:ext cx="250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>
                  <a:solidFill>
                    <a:schemeClr val="accent2"/>
                  </a:solidFill>
                  <a:latin typeface="Courier New" pitchFamily="49" charset="0"/>
                  <a:ea typeface="宋体" pitchFamily="2" charset="-122"/>
                </a:rPr>
                <a:t>b</a:t>
              </a:r>
              <a:endParaRPr kumimoji="1"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endParaRPr>
            </a:p>
          </p:txBody>
        </p:sp>
        <p:sp>
          <p:nvSpPr>
            <p:cNvPr id="395299" name="AutoShape 35">
              <a:extLst>
                <a:ext uri="{FF2B5EF4-FFF2-40B4-BE49-F238E27FC236}">
                  <a16:creationId xmlns:a16="http://schemas.microsoft.com/office/drawing/2014/main" id="{F85B6E8A-3B82-4695-951F-6E653BBB5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4" y="2772"/>
              <a:ext cx="288" cy="288"/>
            </a:xfrm>
            <a:prstGeom prst="leftRightArrow">
              <a:avLst>
                <a:gd name="adj1" fmla="val 50000"/>
                <a:gd name="adj2" fmla="val 20000"/>
              </a:avLst>
            </a:prstGeom>
            <a:solidFill>
              <a:srgbClr val="CC99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395303" name="Text Box 39">
            <a:extLst>
              <a:ext uri="{FF2B5EF4-FFF2-40B4-BE49-F238E27FC236}">
                <a16:creationId xmlns:a16="http://schemas.microsoft.com/office/drawing/2014/main" id="{031D8201-F5D1-4805-9004-C5377B9D5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851" y="123825"/>
            <a:ext cx="1444625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36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程序 </a:t>
            </a:r>
            <a:r>
              <a:rPr kumimoji="1" lang="en-US" altLang="zh-CN" sz="36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</a:p>
        </p:txBody>
      </p:sp>
      <p:sp>
        <p:nvSpPr>
          <p:cNvPr id="395304" name="Text Box 40">
            <a:extLst>
              <a:ext uri="{FF2B5EF4-FFF2-40B4-BE49-F238E27FC236}">
                <a16:creationId xmlns:a16="http://schemas.microsoft.com/office/drawing/2014/main" id="{1D617D01-A678-4C18-B5F4-3230FC7D0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9076" y="4205288"/>
            <a:ext cx="396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chemeClr val="tx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395305" name="Text Box 41">
            <a:extLst>
              <a:ext uri="{FF2B5EF4-FFF2-40B4-BE49-F238E27FC236}">
                <a16:creationId xmlns:a16="http://schemas.microsoft.com/office/drawing/2014/main" id="{C6E940D9-A2DF-405C-8046-7C52901E9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0164" y="4189413"/>
            <a:ext cx="396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chemeClr val="tx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y</a:t>
            </a:r>
          </a:p>
        </p:txBody>
      </p:sp>
      <p:sp>
        <p:nvSpPr>
          <p:cNvPr id="395311" name="Text Box 47">
            <a:extLst>
              <a:ext uri="{FF2B5EF4-FFF2-40B4-BE49-F238E27FC236}">
                <a16:creationId xmlns:a16="http://schemas.microsoft.com/office/drawing/2014/main" id="{510D5152-6822-40A8-ADE4-83B3DC2B5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8" y="4646613"/>
            <a:ext cx="552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chemeClr val="bg1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95312" name="Rectangle 48">
            <a:extLst>
              <a:ext uri="{FF2B5EF4-FFF2-40B4-BE49-F238E27FC236}">
                <a16:creationId xmlns:a16="http://schemas.microsoft.com/office/drawing/2014/main" id="{1107C8B8-D579-43F3-9742-29961D792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6588" y="3716338"/>
            <a:ext cx="622300" cy="519112"/>
          </a:xfrm>
          <a:prstGeom prst="rect">
            <a:avLst/>
          </a:prstGeom>
          <a:solidFill>
            <a:srgbClr val="800000"/>
          </a:solidFill>
          <a:ln>
            <a:noFill/>
          </a:ln>
          <a:effectLst>
            <a:outerShdw dist="35921" dir="2700000" algn="ctr" rotWithShape="0">
              <a:srgbClr val="FFFF00"/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zh-CN" altLang="en-US" sz="28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95310" name="Text Box 46">
            <a:extLst>
              <a:ext uri="{FF2B5EF4-FFF2-40B4-BE49-F238E27FC236}">
                <a16:creationId xmlns:a16="http://schemas.microsoft.com/office/drawing/2014/main" id="{FA42871B-16EA-49B5-BC02-F3F3935A3E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3413" y="3716338"/>
            <a:ext cx="552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chemeClr val="bg1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95313" name="Text Box 49">
            <a:extLst>
              <a:ext uri="{FF2B5EF4-FFF2-40B4-BE49-F238E27FC236}">
                <a16:creationId xmlns:a16="http://schemas.microsoft.com/office/drawing/2014/main" id="{D628834C-26C5-4296-8186-3FE4DC02D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163" y="3429001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en-US" altLang="zh-CN" sz="1800" b="1">
                <a:solidFill>
                  <a:schemeClr val="tx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temp</a:t>
            </a:r>
          </a:p>
        </p:txBody>
      </p:sp>
      <p:sp>
        <p:nvSpPr>
          <p:cNvPr id="395314" name="Line 50">
            <a:extLst>
              <a:ext uri="{FF2B5EF4-FFF2-40B4-BE49-F238E27FC236}">
                <a16:creationId xmlns:a16="http://schemas.microsoft.com/office/drawing/2014/main" id="{E9269910-AC42-44D8-BE4B-29C3F0BC6C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00825" y="3905250"/>
            <a:ext cx="0" cy="719138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5315" name="Line 51">
            <a:extLst>
              <a:ext uri="{FF2B5EF4-FFF2-40B4-BE49-F238E27FC236}">
                <a16:creationId xmlns:a16="http://schemas.microsoft.com/office/drawing/2014/main" id="{37EC1303-3DE3-4531-AE2A-E5C054A3D65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6538" y="3933825"/>
            <a:ext cx="4318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5318" name="Line 54">
            <a:extLst>
              <a:ext uri="{FF2B5EF4-FFF2-40B4-BE49-F238E27FC236}">
                <a16:creationId xmlns:a16="http://schemas.microsoft.com/office/drawing/2014/main" id="{9093398F-EC96-4D15-A99D-C6E41F9732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40688" y="3905250"/>
            <a:ext cx="0" cy="719138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5319" name="Line 55">
            <a:extLst>
              <a:ext uri="{FF2B5EF4-FFF2-40B4-BE49-F238E27FC236}">
                <a16:creationId xmlns:a16="http://schemas.microsoft.com/office/drawing/2014/main" id="{78319988-77A4-45BD-AD37-8F565296BE0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8888" y="3933825"/>
            <a:ext cx="4318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5322" name="Line 58">
            <a:extLst>
              <a:ext uri="{FF2B5EF4-FFF2-40B4-BE49-F238E27FC236}">
                <a16:creationId xmlns:a16="http://schemas.microsoft.com/office/drawing/2014/main" id="{C7FFD690-E3F8-4B75-812A-3BE1FF7BD3DD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7355682" y="5236369"/>
            <a:ext cx="0" cy="792163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5323" name="Line 59">
            <a:extLst>
              <a:ext uri="{FF2B5EF4-FFF2-40B4-BE49-F238E27FC236}">
                <a16:creationId xmlns:a16="http://schemas.microsoft.com/office/drawing/2014/main" id="{FCF3B6AF-B2BD-43A1-AB3F-191FFACF5D17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7505700" y="5416550"/>
            <a:ext cx="4318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5324" name="Line 60">
            <a:extLst>
              <a:ext uri="{FF2B5EF4-FFF2-40B4-BE49-F238E27FC236}">
                <a16:creationId xmlns:a16="http://schemas.microsoft.com/office/drawing/2014/main" id="{32DA889E-E77A-4F7E-87D4-733B4375CBC7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777038" y="5416550"/>
            <a:ext cx="4318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5326" name="Text Box 62">
            <a:extLst>
              <a:ext uri="{FF2B5EF4-FFF2-40B4-BE49-F238E27FC236}">
                <a16:creationId xmlns:a16="http://schemas.microsoft.com/office/drawing/2014/main" id="{2A518B9C-A0F2-4721-9C32-9FD213B5A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4652963"/>
            <a:ext cx="552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chemeClr val="bg1"/>
                </a:solidFill>
                <a:ea typeface="宋体" panose="02010600030101010101" pitchFamily="2" charset="-122"/>
              </a:rPr>
              <a:t>9</a:t>
            </a:r>
          </a:p>
        </p:txBody>
      </p:sp>
      <p:grpSp>
        <p:nvGrpSpPr>
          <p:cNvPr id="6" name="Group 63">
            <a:extLst>
              <a:ext uri="{FF2B5EF4-FFF2-40B4-BE49-F238E27FC236}">
                <a16:creationId xmlns:a16="http://schemas.microsoft.com/office/drawing/2014/main" id="{2BCAFE24-C177-42C7-A774-54F4E5BAFD90}"/>
              </a:ext>
            </a:extLst>
          </p:cNvPr>
          <p:cNvGrpSpPr>
            <a:grpSpLocks/>
          </p:cNvGrpSpPr>
          <p:nvPr/>
        </p:nvGrpSpPr>
        <p:grpSpPr bwMode="auto">
          <a:xfrm>
            <a:off x="4367213" y="6107113"/>
            <a:ext cx="646112" cy="635000"/>
            <a:chOff x="1993" y="3152"/>
            <a:chExt cx="407" cy="400"/>
          </a:xfrm>
        </p:grpSpPr>
        <p:sp>
          <p:nvSpPr>
            <p:cNvPr id="395328" name="Line 64">
              <a:extLst>
                <a:ext uri="{FF2B5EF4-FFF2-40B4-BE49-F238E27FC236}">
                  <a16:creationId xmlns:a16="http://schemas.microsoft.com/office/drawing/2014/main" id="{AD3BCC5F-20BC-4F87-99CC-A7EF8FD716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3" y="3152"/>
              <a:ext cx="407" cy="400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5329" name="Line 65">
              <a:extLst>
                <a:ext uri="{FF2B5EF4-FFF2-40B4-BE49-F238E27FC236}">
                  <a16:creationId xmlns:a16="http://schemas.microsoft.com/office/drawing/2014/main" id="{785F1B6D-7E75-4926-A674-66BEF4774B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02" y="3152"/>
              <a:ext cx="373" cy="372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95330" name="Rectangle 66">
            <a:extLst>
              <a:ext uri="{FF2B5EF4-FFF2-40B4-BE49-F238E27FC236}">
                <a16:creationId xmlns:a16="http://schemas.microsoft.com/office/drawing/2014/main" id="{8EE59E53-AEC5-40AB-AD99-CA8ECFCAF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2924176"/>
            <a:ext cx="1873250" cy="360363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395331" name="Rectangle 67">
            <a:extLst>
              <a:ext uri="{FF2B5EF4-FFF2-40B4-BE49-F238E27FC236}">
                <a16:creationId xmlns:a16="http://schemas.microsoft.com/office/drawing/2014/main" id="{4441E864-E7A6-4536-A617-CFE26558F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2126" y="1268413"/>
            <a:ext cx="2016125" cy="4318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395333" name="Rectangle 69">
            <a:extLst>
              <a:ext uri="{FF2B5EF4-FFF2-40B4-BE49-F238E27FC236}">
                <a16:creationId xmlns:a16="http://schemas.microsoft.com/office/drawing/2014/main" id="{A82378A6-BA48-4849-B374-1A5378E5D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9076" y="6037264"/>
            <a:ext cx="2735263" cy="776287"/>
          </a:xfrm>
          <a:prstGeom prst="rect">
            <a:avLst/>
          </a:prstGeom>
          <a:solidFill>
            <a:srgbClr val="FFFF99"/>
          </a:solidFill>
          <a:ln w="2857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solidFill>
                  <a:srgbClr val="000066"/>
                </a:solidFill>
                <a:latin typeface="Courier New" pitchFamily="49" charset="0"/>
                <a:ea typeface="宋体" pitchFamily="2" charset="-122"/>
              </a:rPr>
              <a:t>x</a:t>
            </a:r>
            <a:r>
              <a:rPr lang="en-US" altLang="zh-CN" b="1">
                <a:solidFill>
                  <a:srgbClr val="000066"/>
                </a:solidFill>
                <a:ea typeface="宋体" pitchFamily="2" charset="-122"/>
              </a:rPr>
              <a:t> </a:t>
            </a:r>
            <a:r>
              <a:rPr lang="zh-CN" altLang="en-US" b="1">
                <a:solidFill>
                  <a:srgbClr val="000066"/>
                </a:solidFill>
                <a:ea typeface="宋体" pitchFamily="2" charset="-122"/>
              </a:rPr>
              <a:t>和 </a:t>
            </a:r>
            <a:r>
              <a:rPr lang="en-US" altLang="zh-CN" b="1">
                <a:solidFill>
                  <a:srgbClr val="000066"/>
                </a:solidFill>
                <a:latin typeface="Courier New" pitchFamily="49" charset="0"/>
                <a:ea typeface="宋体" pitchFamily="2" charset="-122"/>
              </a:rPr>
              <a:t>y</a:t>
            </a:r>
            <a:r>
              <a:rPr lang="zh-CN" altLang="en-US" b="1">
                <a:solidFill>
                  <a:srgbClr val="000066"/>
                </a:solidFill>
                <a:latin typeface="Courier New" pitchFamily="49" charset="0"/>
                <a:ea typeface="宋体" pitchFamily="2" charset="-122"/>
              </a:rPr>
              <a:t>是内部变量</a:t>
            </a:r>
          </a:p>
          <a:p>
            <a:pPr algn="ctr">
              <a:defRPr/>
            </a:pPr>
            <a:r>
              <a:rPr lang="zh-CN" altLang="en-US" b="1">
                <a:solidFill>
                  <a:srgbClr val="000066"/>
                </a:solidFill>
                <a:latin typeface="Courier New" pitchFamily="49" charset="0"/>
                <a:ea typeface="宋体" pitchFamily="2" charset="-122"/>
              </a:rPr>
              <a:t>单向值传递</a:t>
            </a:r>
            <a:endParaRPr lang="zh-CN" altLang="en-US" b="1" i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5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5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5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95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395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395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95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95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5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95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395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0" dur="500"/>
                                        <p:tgtEl>
                                          <p:spTgt spid="395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4" dur="500"/>
                                        <p:tgtEl>
                                          <p:spTgt spid="395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95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95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395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395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395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95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395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95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95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95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70" grpId="0" animBg="1" autoUpdateAnimBg="0"/>
      <p:bldP spid="395271" grpId="0" animBg="1" autoUpdateAnimBg="0"/>
      <p:bldP spid="395272" grpId="0" animBg="1" autoUpdateAnimBg="0"/>
      <p:bldP spid="395273" grpId="0" animBg="1" autoUpdateAnimBg="0"/>
      <p:bldP spid="395274" grpId="0" autoUpdateAnimBg="0"/>
      <p:bldP spid="395274" grpId="1"/>
      <p:bldP spid="395275" grpId="0" autoUpdateAnimBg="0"/>
      <p:bldP spid="395276" grpId="0" autoUpdateAnimBg="0"/>
      <p:bldP spid="395277" grpId="0" autoUpdateAnimBg="0"/>
      <p:bldP spid="395280" grpId="0" animBg="1" autoUpdateAnimBg="0"/>
      <p:bldP spid="395281" grpId="0" animBg="1" autoUpdateAnimBg="0"/>
      <p:bldP spid="395290" grpId="0" autoUpdateAnimBg="0"/>
      <p:bldP spid="395290" grpId="1"/>
      <p:bldP spid="395291" grpId="0" autoUpdateAnimBg="0"/>
      <p:bldP spid="395304" grpId="0" autoUpdateAnimBg="0"/>
      <p:bldP spid="395305" grpId="0" autoUpdateAnimBg="0"/>
      <p:bldP spid="395311" grpId="0"/>
      <p:bldP spid="395312" grpId="0" animBg="1" autoUpdateAnimBg="0"/>
      <p:bldP spid="395310" grpId="0"/>
      <p:bldP spid="395313" grpId="0" autoUpdateAnimBg="0"/>
      <p:bldP spid="395326" grpId="0"/>
      <p:bldP spid="395330" grpId="0" animBg="1"/>
      <p:bldP spid="395331" grpId="0" animBg="1"/>
      <p:bldP spid="39533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>
            <a:extLst>
              <a:ext uri="{FF2B5EF4-FFF2-40B4-BE49-F238E27FC236}">
                <a16:creationId xmlns:a16="http://schemas.microsoft.com/office/drawing/2014/main" id="{F23451BD-F862-4C28-99CC-A1B7E8756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668339"/>
            <a:ext cx="18325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zh-CN" altLang="en-US" sz="3200" b="1">
                <a:ea typeface="宋体" panose="02010600030101010101" pitchFamily="2" charset="-122"/>
              </a:rPr>
              <a:t>主调函数</a:t>
            </a:r>
          </a:p>
        </p:txBody>
      </p:sp>
      <p:sp>
        <p:nvSpPr>
          <p:cNvPr id="44035" name="Text Box 3">
            <a:extLst>
              <a:ext uri="{FF2B5EF4-FFF2-40B4-BE49-F238E27FC236}">
                <a16:creationId xmlns:a16="http://schemas.microsoft.com/office/drawing/2014/main" id="{A851A77E-881E-40B6-A69B-43C186540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6225" y="668339"/>
            <a:ext cx="18161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zh-CN" altLang="en-US" sz="3200" b="1">
                <a:ea typeface="宋体" panose="02010600030101010101" pitchFamily="2" charset="-122"/>
              </a:rPr>
              <a:t>被调函数</a:t>
            </a:r>
          </a:p>
        </p:txBody>
      </p:sp>
      <p:sp>
        <p:nvSpPr>
          <p:cNvPr id="434180" name="Rectangle 4">
            <a:extLst>
              <a:ext uri="{FF2B5EF4-FFF2-40B4-BE49-F238E27FC236}">
                <a16:creationId xmlns:a16="http://schemas.microsoft.com/office/drawing/2014/main" id="{40AA94BF-4F4C-4308-9F83-02B061B90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1" y="1371601"/>
            <a:ext cx="4748213" cy="2530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main()</a:t>
            </a:r>
          </a:p>
          <a:p>
            <a:pPr eaLnBrk="1" hangingPunct="1"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{</a:t>
            </a:r>
          </a:p>
          <a:p>
            <a:pPr eaLnBrk="1" hangingPunct="1"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 </a:t>
            </a:r>
            <a:r>
              <a:rPr kumimoji="1"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int</a:t>
            </a:r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a, b;</a:t>
            </a:r>
          </a:p>
          <a:p>
            <a:pPr eaLnBrk="1" hangingPunct="1"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 a = 5;</a:t>
            </a:r>
          </a:p>
          <a:p>
            <a:pPr eaLnBrk="1" hangingPunct="1"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 b = 9;</a:t>
            </a:r>
          </a:p>
          <a:p>
            <a:pPr eaLnBrk="1" hangingPunct="1"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 Swap(&amp;</a:t>
            </a:r>
            <a:r>
              <a:rPr kumimoji="1" lang="en-US" altLang="zh-CN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a, &amp;b</a:t>
            </a:r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);</a:t>
            </a:r>
          </a:p>
          <a:p>
            <a:pPr eaLnBrk="1" hangingPunct="1"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 printf("a=%d,b=%d",a,b);</a:t>
            </a:r>
          </a:p>
          <a:p>
            <a:pPr eaLnBrk="1" hangingPunct="1"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}</a:t>
            </a:r>
          </a:p>
        </p:txBody>
      </p:sp>
      <p:sp>
        <p:nvSpPr>
          <p:cNvPr id="434181" name="Rectangle 5">
            <a:extLst>
              <a:ext uri="{FF2B5EF4-FFF2-40B4-BE49-F238E27FC236}">
                <a16:creationId xmlns:a16="http://schemas.microsoft.com/office/drawing/2014/main" id="{98D41F09-FCE0-4E10-9DF0-1C3A61808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538" y="1268414"/>
            <a:ext cx="3994150" cy="2225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void</a:t>
            </a:r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Swap(</a:t>
            </a:r>
            <a:r>
              <a:rPr kumimoji="1"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int</a:t>
            </a:r>
            <a:r>
              <a:rPr kumimoji="1" lang="en-US" altLang="zh-CN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*x, </a:t>
            </a:r>
            <a:r>
              <a:rPr kumimoji="1"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int</a:t>
            </a:r>
            <a:r>
              <a:rPr kumimoji="1" lang="en-US" altLang="zh-CN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*y</a:t>
            </a:r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)</a:t>
            </a:r>
          </a:p>
          <a:p>
            <a:pPr eaLnBrk="1" hangingPunct="1"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{    </a:t>
            </a:r>
          </a:p>
          <a:p>
            <a:pPr eaLnBrk="1" hangingPunct="1"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   </a:t>
            </a:r>
            <a:r>
              <a:rPr kumimoji="1"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int</a:t>
            </a:r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temp;</a:t>
            </a:r>
          </a:p>
          <a:p>
            <a:pPr eaLnBrk="1" hangingPunct="1"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   temp = *x;</a:t>
            </a:r>
          </a:p>
          <a:p>
            <a:pPr eaLnBrk="1" hangingPunct="1"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   *x = *y;</a:t>
            </a:r>
          </a:p>
          <a:p>
            <a:pPr eaLnBrk="1" hangingPunct="1"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   *y = temp;</a:t>
            </a:r>
          </a:p>
          <a:p>
            <a:pPr eaLnBrk="1" hangingPunct="1"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}</a:t>
            </a:r>
          </a:p>
        </p:txBody>
      </p:sp>
      <p:sp>
        <p:nvSpPr>
          <p:cNvPr id="434182" name="Rectangle 6">
            <a:extLst>
              <a:ext uri="{FF2B5EF4-FFF2-40B4-BE49-F238E27FC236}">
                <a16:creationId xmlns:a16="http://schemas.microsoft.com/office/drawing/2014/main" id="{95D93EA5-B073-49A3-89C7-5362A3D87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4775" y="4668838"/>
            <a:ext cx="622300" cy="519112"/>
          </a:xfrm>
          <a:prstGeom prst="rect">
            <a:avLst/>
          </a:prstGeom>
          <a:solidFill>
            <a:srgbClr val="000080"/>
          </a:solidFill>
          <a:ln>
            <a:noFill/>
          </a:ln>
          <a:effectLst>
            <a:outerShdw dist="35921" dir="2700000" algn="ctr" rotWithShape="0">
              <a:schemeClr val="accent2"/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zh-CN" altLang="en-US" sz="28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34183" name="Rectangle 7">
            <a:extLst>
              <a:ext uri="{FF2B5EF4-FFF2-40B4-BE49-F238E27FC236}">
                <a16:creationId xmlns:a16="http://schemas.microsoft.com/office/drawing/2014/main" id="{407990AA-0FBD-4884-B4C6-F7F639FBA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4475" y="4640263"/>
            <a:ext cx="622300" cy="519112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dist="35921" dir="2700000" algn="ctr" rotWithShape="0">
              <a:srgbClr val="FFFF00"/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zh-CN" altLang="en-US" sz="28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34184" name="Rectangle 8">
            <a:extLst>
              <a:ext uri="{FF2B5EF4-FFF2-40B4-BE49-F238E27FC236}">
                <a16:creationId xmlns:a16="http://schemas.microsoft.com/office/drawing/2014/main" id="{192F1EA0-B0A6-4228-8210-F5F1362CF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8463" y="4633913"/>
            <a:ext cx="622300" cy="519112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dist="35921" dir="2700000" algn="ctr" rotWithShape="0">
              <a:srgbClr val="FFFF00"/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zh-CN" altLang="en-US" sz="28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34185" name="Rectangle 9">
            <a:extLst>
              <a:ext uri="{FF2B5EF4-FFF2-40B4-BE49-F238E27FC236}">
                <a16:creationId xmlns:a16="http://schemas.microsoft.com/office/drawing/2014/main" id="{C6F217A5-6FE2-4DC3-A5C7-E397710A2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4300" y="4648201"/>
            <a:ext cx="622300" cy="519113"/>
          </a:xfrm>
          <a:prstGeom prst="rect">
            <a:avLst/>
          </a:prstGeom>
          <a:solidFill>
            <a:srgbClr val="000080"/>
          </a:solidFill>
          <a:ln>
            <a:noFill/>
          </a:ln>
          <a:effectLst>
            <a:outerShdw dist="35921" dir="2700000" algn="ctr" rotWithShape="0">
              <a:schemeClr val="accent2"/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zh-CN" altLang="en-US" sz="28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34186" name="Text Box 10">
            <a:extLst>
              <a:ext uri="{FF2B5EF4-FFF2-40B4-BE49-F238E27FC236}">
                <a16:creationId xmlns:a16="http://schemas.microsoft.com/office/drawing/2014/main" id="{6711030C-6753-4CCE-995A-3A25A2A9F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9739" y="4687888"/>
            <a:ext cx="54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&amp;a</a:t>
            </a:r>
          </a:p>
        </p:txBody>
      </p:sp>
      <p:sp>
        <p:nvSpPr>
          <p:cNvPr id="434187" name="Text Box 11">
            <a:extLst>
              <a:ext uri="{FF2B5EF4-FFF2-40B4-BE49-F238E27FC236}">
                <a16:creationId xmlns:a16="http://schemas.microsoft.com/office/drawing/2014/main" id="{4EB6B1D8-DB1A-4044-B009-E0CF77177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5888" y="4652963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kumimoji="1" lang="en-US" altLang="zh-CN" sz="2800" b="1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&amp;a</a:t>
            </a:r>
            <a:endParaRPr kumimoji="1" lang="en-US" altLang="zh-CN" sz="2800" b="1">
              <a:solidFill>
                <a:srgbClr val="CC33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34190" name="Line 14">
            <a:extLst>
              <a:ext uri="{FF2B5EF4-FFF2-40B4-BE49-F238E27FC236}">
                <a16:creationId xmlns:a16="http://schemas.microsoft.com/office/drawing/2014/main" id="{F1D8565E-8924-4794-A9A2-182DEFC5CDD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9163" y="-1588"/>
            <a:ext cx="0" cy="6858001"/>
          </a:xfrm>
          <a:prstGeom prst="line">
            <a:avLst/>
          </a:prstGeom>
          <a:noFill/>
          <a:ln w="57150">
            <a:solidFill>
              <a:srgbClr val="CC9900"/>
            </a:solidFill>
            <a:prstDash val="lgDashDot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4191" name="Line 15">
            <a:extLst>
              <a:ext uri="{FF2B5EF4-FFF2-40B4-BE49-F238E27FC236}">
                <a16:creationId xmlns:a16="http://schemas.microsoft.com/office/drawing/2014/main" id="{4BE0A063-CA14-41F3-BA97-8A72A0B4D5D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1247775"/>
            <a:ext cx="9144000" cy="0"/>
          </a:xfrm>
          <a:prstGeom prst="line">
            <a:avLst/>
          </a:prstGeom>
          <a:noFill/>
          <a:ln w="57150">
            <a:solidFill>
              <a:srgbClr val="CC9900"/>
            </a:solidFill>
            <a:prstDash val="lgDashDot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4192" name="Rectangle 16">
            <a:extLst>
              <a:ext uri="{FF2B5EF4-FFF2-40B4-BE49-F238E27FC236}">
                <a16:creationId xmlns:a16="http://schemas.microsoft.com/office/drawing/2014/main" id="{5ADE1BC8-82F5-46D4-9B43-085A56B7A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26" y="614363"/>
            <a:ext cx="1069975" cy="519112"/>
          </a:xfrm>
          <a:prstGeom prst="rect">
            <a:avLst/>
          </a:prstGeom>
          <a:solidFill>
            <a:srgbClr val="000080"/>
          </a:solidFill>
          <a:ln>
            <a:noFill/>
          </a:ln>
          <a:effectLst>
            <a:outerShdw dist="35921" dir="2700000" algn="ctr" rotWithShape="0">
              <a:schemeClr val="accent2"/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kumimoji="1" lang="zh-CN" altLang="en-US" sz="2800" b="1">
                <a:solidFill>
                  <a:schemeClr val="bg1"/>
                </a:solidFill>
                <a:ea typeface="宋体" panose="02010600030101010101" pitchFamily="2" charset="-122"/>
              </a:rPr>
              <a:t>实 参</a:t>
            </a:r>
          </a:p>
        </p:txBody>
      </p:sp>
      <p:sp>
        <p:nvSpPr>
          <p:cNvPr id="434193" name="Rectangle 17">
            <a:extLst>
              <a:ext uri="{FF2B5EF4-FFF2-40B4-BE49-F238E27FC236}">
                <a16:creationId xmlns:a16="http://schemas.microsoft.com/office/drawing/2014/main" id="{5944980F-1272-46E8-ADDD-69BFD7373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1764" y="612776"/>
            <a:ext cx="1069975" cy="519113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dist="35921" dir="2700000" algn="ctr" rotWithShape="0">
              <a:srgbClr val="FFFF00"/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kumimoji="1" lang="zh-CN" altLang="en-US" sz="2800" b="1">
                <a:solidFill>
                  <a:schemeClr val="bg1"/>
                </a:solidFill>
                <a:ea typeface="宋体" panose="02010600030101010101" pitchFamily="2" charset="-122"/>
              </a:rPr>
              <a:t>形 参</a:t>
            </a:r>
          </a:p>
        </p:txBody>
      </p:sp>
      <p:grpSp>
        <p:nvGrpSpPr>
          <p:cNvPr id="2" name="Group 18">
            <a:extLst>
              <a:ext uri="{FF2B5EF4-FFF2-40B4-BE49-F238E27FC236}">
                <a16:creationId xmlns:a16="http://schemas.microsoft.com/office/drawing/2014/main" id="{04454D1B-4228-4F3A-982B-8AA1D0F4B53F}"/>
              </a:ext>
            </a:extLst>
          </p:cNvPr>
          <p:cNvGrpSpPr>
            <a:grpSpLocks/>
          </p:cNvGrpSpPr>
          <p:nvPr/>
        </p:nvGrpSpPr>
        <p:grpSpPr bwMode="auto">
          <a:xfrm>
            <a:off x="4225925" y="5130800"/>
            <a:ext cx="2876550" cy="541338"/>
            <a:chOff x="1449" y="1885"/>
            <a:chExt cx="1812" cy="341"/>
          </a:xfrm>
        </p:grpSpPr>
        <p:sp>
          <p:nvSpPr>
            <p:cNvPr id="434195" name="Line 19">
              <a:extLst>
                <a:ext uri="{FF2B5EF4-FFF2-40B4-BE49-F238E27FC236}">
                  <a16:creationId xmlns:a16="http://schemas.microsoft.com/office/drawing/2014/main" id="{4DB253AA-40A5-43F8-8D3C-F1DCB5C57F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9" y="2226"/>
              <a:ext cx="1782" cy="0"/>
            </a:xfrm>
            <a:prstGeom prst="line">
              <a:avLst/>
            </a:prstGeom>
            <a:noFill/>
            <a:ln w="5715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4196" name="Line 20">
              <a:extLst>
                <a:ext uri="{FF2B5EF4-FFF2-40B4-BE49-F238E27FC236}">
                  <a16:creationId xmlns:a16="http://schemas.microsoft.com/office/drawing/2014/main" id="{2B77807E-9CE5-44FB-BBD4-C5FC7FAC4D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9" y="1940"/>
              <a:ext cx="0" cy="286"/>
            </a:xfrm>
            <a:prstGeom prst="line">
              <a:avLst/>
            </a:prstGeom>
            <a:noFill/>
            <a:ln w="5715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4197" name="Line 21">
              <a:extLst>
                <a:ext uri="{FF2B5EF4-FFF2-40B4-BE49-F238E27FC236}">
                  <a16:creationId xmlns:a16="http://schemas.microsoft.com/office/drawing/2014/main" id="{C3835725-2FF4-4215-AC2B-07D6F2D88A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1" y="1885"/>
              <a:ext cx="0" cy="341"/>
            </a:xfrm>
            <a:prstGeom prst="line">
              <a:avLst/>
            </a:prstGeom>
            <a:noFill/>
            <a:ln w="57150" cap="sq">
              <a:solidFill>
                <a:schemeClr val="tx2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22">
            <a:extLst>
              <a:ext uri="{FF2B5EF4-FFF2-40B4-BE49-F238E27FC236}">
                <a16:creationId xmlns:a16="http://schemas.microsoft.com/office/drawing/2014/main" id="{45788B07-CA5B-4B5F-8746-9AC5EFE05382}"/>
              </a:ext>
            </a:extLst>
          </p:cNvPr>
          <p:cNvGrpSpPr>
            <a:grpSpLocks/>
          </p:cNvGrpSpPr>
          <p:nvPr/>
        </p:nvGrpSpPr>
        <p:grpSpPr bwMode="auto">
          <a:xfrm>
            <a:off x="5476876" y="5168900"/>
            <a:ext cx="2701925" cy="781050"/>
            <a:chOff x="2237" y="1909"/>
            <a:chExt cx="1702" cy="492"/>
          </a:xfrm>
        </p:grpSpPr>
        <p:sp>
          <p:nvSpPr>
            <p:cNvPr id="434199" name="Line 23">
              <a:extLst>
                <a:ext uri="{FF2B5EF4-FFF2-40B4-BE49-F238E27FC236}">
                  <a16:creationId xmlns:a16="http://schemas.microsoft.com/office/drawing/2014/main" id="{AC3D458E-97D5-4CE0-A12E-5126F4D4FF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7" y="2401"/>
              <a:ext cx="1702" cy="0"/>
            </a:xfrm>
            <a:prstGeom prst="line">
              <a:avLst/>
            </a:prstGeom>
            <a:noFill/>
            <a:ln w="5715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4200" name="Line 24">
              <a:extLst>
                <a:ext uri="{FF2B5EF4-FFF2-40B4-BE49-F238E27FC236}">
                  <a16:creationId xmlns:a16="http://schemas.microsoft.com/office/drawing/2014/main" id="{22C57D29-F1B0-4B62-930F-736A65AE51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9" y="1909"/>
              <a:ext cx="0" cy="492"/>
            </a:xfrm>
            <a:prstGeom prst="line">
              <a:avLst/>
            </a:prstGeom>
            <a:noFill/>
            <a:ln w="57150" cap="sq">
              <a:solidFill>
                <a:schemeClr val="tx2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4201" name="Line 25">
              <a:extLst>
                <a:ext uri="{FF2B5EF4-FFF2-40B4-BE49-F238E27FC236}">
                  <a16:creationId xmlns:a16="http://schemas.microsoft.com/office/drawing/2014/main" id="{C2260451-38F8-4896-97C6-3CADFCB4BC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37" y="1921"/>
              <a:ext cx="0" cy="462"/>
            </a:xfrm>
            <a:prstGeom prst="line">
              <a:avLst/>
            </a:prstGeom>
            <a:noFill/>
            <a:ln w="5715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34202" name="Text Box 26">
            <a:extLst>
              <a:ext uri="{FF2B5EF4-FFF2-40B4-BE49-F238E27FC236}">
                <a16:creationId xmlns:a16="http://schemas.microsoft.com/office/drawing/2014/main" id="{50985EBF-5B22-4B9C-9428-6097093F7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6864" y="4687888"/>
            <a:ext cx="54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&amp;b</a:t>
            </a:r>
          </a:p>
        </p:txBody>
      </p:sp>
      <p:sp>
        <p:nvSpPr>
          <p:cNvPr id="434203" name="Text Box 27">
            <a:extLst>
              <a:ext uri="{FF2B5EF4-FFF2-40B4-BE49-F238E27FC236}">
                <a16:creationId xmlns:a16="http://schemas.microsoft.com/office/drawing/2014/main" id="{4A0EF1F1-FAA3-4262-BD89-B49335FC4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7650" y="4654551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kumimoji="1" lang="en-US" altLang="zh-CN" sz="2800" b="1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&amp;b</a:t>
            </a:r>
          </a:p>
        </p:txBody>
      </p:sp>
      <p:grpSp>
        <p:nvGrpSpPr>
          <p:cNvPr id="4" name="Group 28">
            <a:extLst>
              <a:ext uri="{FF2B5EF4-FFF2-40B4-BE49-F238E27FC236}">
                <a16:creationId xmlns:a16="http://schemas.microsoft.com/office/drawing/2014/main" id="{F298AA1C-FD72-4F0E-9372-3E501FD6A2CD}"/>
              </a:ext>
            </a:extLst>
          </p:cNvPr>
          <p:cNvGrpSpPr>
            <a:grpSpLocks/>
          </p:cNvGrpSpPr>
          <p:nvPr/>
        </p:nvGrpSpPr>
        <p:grpSpPr bwMode="auto">
          <a:xfrm>
            <a:off x="6613526" y="6142038"/>
            <a:ext cx="1185863" cy="519112"/>
            <a:chOff x="3085" y="2733"/>
            <a:chExt cx="747" cy="327"/>
          </a:xfrm>
        </p:grpSpPr>
        <p:sp>
          <p:nvSpPr>
            <p:cNvPr id="44087" name="Text Box 29">
              <a:extLst>
                <a:ext uri="{FF2B5EF4-FFF2-40B4-BE49-F238E27FC236}">
                  <a16:creationId xmlns:a16="http://schemas.microsoft.com/office/drawing/2014/main" id="{18BDDBFF-AF9B-4B57-859D-B3CE8C425C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5" y="2733"/>
              <a:ext cx="20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chemeClr val="accent2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44088" name="Text Box 30">
              <a:extLst>
                <a:ext uri="{FF2B5EF4-FFF2-40B4-BE49-F238E27FC236}">
                  <a16:creationId xmlns:a16="http://schemas.microsoft.com/office/drawing/2014/main" id="{41541829-061C-4B8D-8BF3-D77B727AFF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2" y="2733"/>
              <a:ext cx="20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chemeClr val="accent2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434207" name="AutoShape 31">
              <a:extLst>
                <a:ext uri="{FF2B5EF4-FFF2-40B4-BE49-F238E27FC236}">
                  <a16:creationId xmlns:a16="http://schemas.microsoft.com/office/drawing/2014/main" id="{AB389984-37C8-4AED-846B-17EA37B08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8" y="2772"/>
              <a:ext cx="288" cy="288"/>
            </a:xfrm>
            <a:prstGeom prst="leftRightArrow">
              <a:avLst>
                <a:gd name="adj1" fmla="val 50000"/>
                <a:gd name="adj2" fmla="val 20000"/>
              </a:avLst>
            </a:prstGeom>
            <a:solidFill>
              <a:srgbClr val="CC99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endParaRPr>
            </a:p>
          </p:txBody>
        </p:sp>
      </p:grpSp>
      <p:grpSp>
        <p:nvGrpSpPr>
          <p:cNvPr id="5" name="Group 32">
            <a:extLst>
              <a:ext uri="{FF2B5EF4-FFF2-40B4-BE49-F238E27FC236}">
                <a16:creationId xmlns:a16="http://schemas.microsoft.com/office/drawing/2014/main" id="{B4CD2F94-1B61-462F-AE8D-835394E92751}"/>
              </a:ext>
            </a:extLst>
          </p:cNvPr>
          <p:cNvGrpSpPr>
            <a:grpSpLocks/>
          </p:cNvGrpSpPr>
          <p:nvPr/>
        </p:nvGrpSpPr>
        <p:grpSpPr bwMode="auto">
          <a:xfrm>
            <a:off x="4079876" y="6111876"/>
            <a:ext cx="1350963" cy="581025"/>
            <a:chOff x="1774" y="2750"/>
            <a:chExt cx="851" cy="366"/>
          </a:xfrm>
        </p:grpSpPr>
        <p:sp>
          <p:nvSpPr>
            <p:cNvPr id="434209" name="Text Box 33">
              <a:extLst>
                <a:ext uri="{FF2B5EF4-FFF2-40B4-BE49-F238E27FC236}">
                  <a16:creationId xmlns:a16="http://schemas.microsoft.com/office/drawing/2014/main" id="{C9C1BBC5-1E36-45C4-B490-79665F831C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4" y="2750"/>
              <a:ext cx="250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>
                  <a:solidFill>
                    <a:schemeClr val="accent2"/>
                  </a:solidFill>
                  <a:latin typeface="Courier New" pitchFamily="49" charset="0"/>
                  <a:ea typeface="宋体" pitchFamily="2" charset="-122"/>
                </a:rPr>
                <a:t>a</a:t>
              </a:r>
              <a:endParaRPr kumimoji="1"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endParaRPr>
            </a:p>
          </p:txBody>
        </p:sp>
        <p:sp>
          <p:nvSpPr>
            <p:cNvPr id="434210" name="Text Box 34">
              <a:extLst>
                <a:ext uri="{FF2B5EF4-FFF2-40B4-BE49-F238E27FC236}">
                  <a16:creationId xmlns:a16="http://schemas.microsoft.com/office/drawing/2014/main" id="{ED47F2F5-D70D-4D6D-B5C5-9027E289E0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5" y="2789"/>
              <a:ext cx="250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>
                  <a:solidFill>
                    <a:schemeClr val="accent2"/>
                  </a:solidFill>
                  <a:latin typeface="Courier New" pitchFamily="49" charset="0"/>
                  <a:ea typeface="宋体" pitchFamily="2" charset="-122"/>
                </a:rPr>
                <a:t>b</a:t>
              </a:r>
              <a:endParaRPr kumimoji="1"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endParaRPr>
            </a:p>
          </p:txBody>
        </p:sp>
        <p:sp>
          <p:nvSpPr>
            <p:cNvPr id="434211" name="AutoShape 35">
              <a:extLst>
                <a:ext uri="{FF2B5EF4-FFF2-40B4-BE49-F238E27FC236}">
                  <a16:creationId xmlns:a16="http://schemas.microsoft.com/office/drawing/2014/main" id="{6FD8EB24-20C9-4A43-8F39-735976E41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4" y="2772"/>
              <a:ext cx="288" cy="288"/>
            </a:xfrm>
            <a:prstGeom prst="leftRightArrow">
              <a:avLst>
                <a:gd name="adj1" fmla="val 50000"/>
                <a:gd name="adj2" fmla="val 20000"/>
              </a:avLst>
            </a:prstGeom>
            <a:solidFill>
              <a:srgbClr val="CC99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434215" name="Text Box 39">
            <a:extLst>
              <a:ext uri="{FF2B5EF4-FFF2-40B4-BE49-F238E27FC236}">
                <a16:creationId xmlns:a16="http://schemas.microsoft.com/office/drawing/2014/main" id="{9FD2540D-E73E-4EE7-885B-0FA84153A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851" y="123825"/>
            <a:ext cx="1444625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36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程序 </a:t>
            </a:r>
            <a:r>
              <a:rPr kumimoji="1" lang="en-US" altLang="zh-CN" sz="36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</a:t>
            </a:r>
          </a:p>
        </p:txBody>
      </p:sp>
      <p:sp>
        <p:nvSpPr>
          <p:cNvPr id="434216" name="Text Box 40">
            <a:extLst>
              <a:ext uri="{FF2B5EF4-FFF2-40B4-BE49-F238E27FC236}">
                <a16:creationId xmlns:a16="http://schemas.microsoft.com/office/drawing/2014/main" id="{62311C8B-9C1F-4F46-BBAA-9D94759EF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7526" y="4205288"/>
            <a:ext cx="396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chemeClr val="tx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434217" name="Text Box 41">
            <a:extLst>
              <a:ext uri="{FF2B5EF4-FFF2-40B4-BE49-F238E27FC236}">
                <a16:creationId xmlns:a16="http://schemas.microsoft.com/office/drawing/2014/main" id="{A213172C-38C0-4BA1-B39F-698329B04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8614" y="4205288"/>
            <a:ext cx="396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chemeClr val="tx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y</a:t>
            </a:r>
          </a:p>
        </p:txBody>
      </p:sp>
      <p:sp>
        <p:nvSpPr>
          <p:cNvPr id="434223" name="Rectangle 47">
            <a:extLst>
              <a:ext uri="{FF2B5EF4-FFF2-40B4-BE49-F238E27FC236}">
                <a16:creationId xmlns:a16="http://schemas.microsoft.com/office/drawing/2014/main" id="{A5F37432-CDBC-4558-AD3A-5DA2B0EC7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5038" y="3716338"/>
            <a:ext cx="622300" cy="519112"/>
          </a:xfrm>
          <a:prstGeom prst="rect">
            <a:avLst/>
          </a:prstGeom>
          <a:solidFill>
            <a:srgbClr val="800000"/>
          </a:solidFill>
          <a:ln>
            <a:noFill/>
          </a:ln>
          <a:effectLst>
            <a:outerShdw dist="35921" dir="2700000" algn="ctr" rotWithShape="0">
              <a:srgbClr val="FFFF00"/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zh-CN" altLang="en-US" sz="28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34224" name="Text Box 48">
            <a:extLst>
              <a:ext uri="{FF2B5EF4-FFF2-40B4-BE49-F238E27FC236}">
                <a16:creationId xmlns:a16="http://schemas.microsoft.com/office/drawing/2014/main" id="{0C91D0F4-7829-4126-925B-A4DDCC6D1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2338" y="3716338"/>
            <a:ext cx="552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chemeClr val="bg1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434225" name="Text Box 49">
            <a:extLst>
              <a:ext uri="{FF2B5EF4-FFF2-40B4-BE49-F238E27FC236}">
                <a16:creationId xmlns:a16="http://schemas.microsoft.com/office/drawing/2014/main" id="{1D5C47BB-4CC5-4FF5-8076-43AE390EB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8038" y="3429001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en-US" altLang="zh-CN" sz="1800" b="1">
                <a:solidFill>
                  <a:schemeClr val="tx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temp</a:t>
            </a:r>
          </a:p>
        </p:txBody>
      </p:sp>
      <p:sp>
        <p:nvSpPr>
          <p:cNvPr id="434226" name="Line 50">
            <a:extLst>
              <a:ext uri="{FF2B5EF4-FFF2-40B4-BE49-F238E27FC236}">
                <a16:creationId xmlns:a16="http://schemas.microsoft.com/office/drawing/2014/main" id="{D132366B-2A18-4519-BCD3-805BAAF22E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41525" y="3905251"/>
            <a:ext cx="0" cy="747713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4227" name="Line 51">
            <a:extLst>
              <a:ext uri="{FF2B5EF4-FFF2-40B4-BE49-F238E27FC236}">
                <a16:creationId xmlns:a16="http://schemas.microsoft.com/office/drawing/2014/main" id="{96DB3F8E-435C-44AB-B137-F42F021B6B0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1526" y="3933825"/>
            <a:ext cx="5275263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4228" name="Line 52">
            <a:extLst>
              <a:ext uri="{FF2B5EF4-FFF2-40B4-BE49-F238E27FC236}">
                <a16:creationId xmlns:a16="http://schemas.microsoft.com/office/drawing/2014/main" id="{FDE30574-4E7D-4645-89A8-3B54F0A91D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36913" y="4321176"/>
            <a:ext cx="0" cy="360363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4229" name="Line 53">
            <a:extLst>
              <a:ext uri="{FF2B5EF4-FFF2-40B4-BE49-F238E27FC236}">
                <a16:creationId xmlns:a16="http://schemas.microsoft.com/office/drawing/2014/main" id="{C152F6B3-E99A-4BC2-812F-934ABCB9F6C5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7532688" y="4260850"/>
            <a:ext cx="10795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4230" name="Line 54">
            <a:extLst>
              <a:ext uri="{FF2B5EF4-FFF2-40B4-BE49-F238E27FC236}">
                <a16:creationId xmlns:a16="http://schemas.microsoft.com/office/drawing/2014/main" id="{0856E0F5-B198-4211-9904-6DFDAA3CB594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2603501" y="4957763"/>
            <a:ext cx="0" cy="1095375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4231" name="Line 55">
            <a:extLst>
              <a:ext uri="{FF2B5EF4-FFF2-40B4-BE49-F238E27FC236}">
                <a16:creationId xmlns:a16="http://schemas.microsoft.com/office/drawing/2014/main" id="{ED2A09E7-035E-45A3-A78F-30F59F4EE347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2989263" y="5362575"/>
            <a:ext cx="32385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4232" name="Line 56">
            <a:extLst>
              <a:ext uri="{FF2B5EF4-FFF2-40B4-BE49-F238E27FC236}">
                <a16:creationId xmlns:a16="http://schemas.microsoft.com/office/drawing/2014/main" id="{37E347F8-86D8-456A-81C4-75A7D4404481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1908175" y="5362575"/>
            <a:ext cx="32385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4244" name="Rectangle 68">
            <a:extLst>
              <a:ext uri="{FF2B5EF4-FFF2-40B4-BE49-F238E27FC236}">
                <a16:creationId xmlns:a16="http://schemas.microsoft.com/office/drawing/2014/main" id="{1B984FCC-5277-49BD-A596-024321717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075" y="4681538"/>
            <a:ext cx="622300" cy="519112"/>
          </a:xfrm>
          <a:prstGeom prst="rect">
            <a:avLst/>
          </a:prstGeom>
          <a:solidFill>
            <a:srgbClr val="000080"/>
          </a:solidFill>
          <a:ln>
            <a:noFill/>
          </a:ln>
          <a:effectLst>
            <a:outerShdw dist="35921" dir="2700000" algn="ctr" rotWithShape="0">
              <a:schemeClr val="accent2"/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zh-CN" altLang="en-US" sz="28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34245" name="Rectangle 69">
            <a:extLst>
              <a:ext uri="{FF2B5EF4-FFF2-40B4-BE49-F238E27FC236}">
                <a16:creationId xmlns:a16="http://schemas.microsoft.com/office/drawing/2014/main" id="{EA6FF1AF-A9C8-440A-89AA-7C1E64196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2113" y="4675188"/>
            <a:ext cx="622300" cy="519112"/>
          </a:xfrm>
          <a:prstGeom prst="rect">
            <a:avLst/>
          </a:prstGeom>
          <a:solidFill>
            <a:srgbClr val="000080"/>
          </a:solidFill>
          <a:ln>
            <a:noFill/>
          </a:ln>
          <a:effectLst>
            <a:outerShdw dist="35921" dir="2700000" algn="ctr" rotWithShape="0">
              <a:schemeClr val="accent2"/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zh-CN" altLang="en-US" sz="28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34246" name="Text Box 70">
            <a:extLst>
              <a:ext uri="{FF2B5EF4-FFF2-40B4-BE49-F238E27FC236}">
                <a16:creationId xmlns:a16="http://schemas.microsoft.com/office/drawing/2014/main" id="{1A9DBD3B-B0AF-48FE-99AC-DE5DBF9D6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5013" y="468153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kumimoji="1" lang="en-US" altLang="zh-CN" sz="2800" b="1">
                <a:solidFill>
                  <a:schemeClr val="bg1"/>
                </a:solidFill>
                <a:ea typeface="宋体" panose="02010600030101010101" pitchFamily="2" charset="-122"/>
              </a:rPr>
              <a:t>5</a:t>
            </a:r>
            <a:endParaRPr kumimoji="1" lang="en-US" altLang="zh-CN" sz="2800" b="1">
              <a:solidFill>
                <a:srgbClr val="CC3300"/>
              </a:solidFill>
              <a:ea typeface="宋体" panose="02010600030101010101" pitchFamily="2" charset="-122"/>
            </a:endParaRPr>
          </a:p>
        </p:txBody>
      </p:sp>
      <p:sp>
        <p:nvSpPr>
          <p:cNvPr id="434247" name="Text Box 71">
            <a:extLst>
              <a:ext uri="{FF2B5EF4-FFF2-40B4-BE49-F238E27FC236}">
                <a16:creationId xmlns:a16="http://schemas.microsoft.com/office/drawing/2014/main" id="{290F3443-843D-4D64-BDC1-878CEFCD5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3264" y="4278313"/>
            <a:ext cx="396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chemeClr val="tx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434248" name="Text Box 72">
            <a:extLst>
              <a:ext uri="{FF2B5EF4-FFF2-40B4-BE49-F238E27FC236}">
                <a16:creationId xmlns:a16="http://schemas.microsoft.com/office/drawing/2014/main" id="{89D52B73-8FE9-40F5-9120-30C28D217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751" y="4278313"/>
            <a:ext cx="396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chemeClr val="tx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434249" name="Text Box 73">
            <a:extLst>
              <a:ext uri="{FF2B5EF4-FFF2-40B4-BE49-F238E27FC236}">
                <a16:creationId xmlns:a16="http://schemas.microsoft.com/office/drawing/2014/main" id="{D0AE8B18-F755-4CF2-BF21-ED6D88250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7050" y="4652963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kumimoji="1" lang="en-US" altLang="zh-CN" sz="2800" b="1">
                <a:solidFill>
                  <a:schemeClr val="bg1"/>
                </a:solidFill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434233" name="Text Box 57">
            <a:extLst>
              <a:ext uri="{FF2B5EF4-FFF2-40B4-BE49-F238E27FC236}">
                <a16:creationId xmlns:a16="http://schemas.microsoft.com/office/drawing/2014/main" id="{68CC3555-D2FD-466C-AD79-69968C17E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800" y="4681538"/>
            <a:ext cx="552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chemeClr val="bg1"/>
                </a:solidFill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434222" name="Text Box 46">
            <a:extLst>
              <a:ext uri="{FF2B5EF4-FFF2-40B4-BE49-F238E27FC236}">
                <a16:creationId xmlns:a16="http://schemas.microsoft.com/office/drawing/2014/main" id="{0DCFD57C-7C45-4EE3-9EA8-664B765C0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3863" y="4646613"/>
            <a:ext cx="552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chemeClr val="bg1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434250" name="Line 74">
            <a:extLst>
              <a:ext uri="{FF2B5EF4-FFF2-40B4-BE49-F238E27FC236}">
                <a16:creationId xmlns:a16="http://schemas.microsoft.com/office/drawing/2014/main" id="{93688CD5-D537-405A-8B8C-8B581A8EB3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8338" y="4337050"/>
            <a:ext cx="4392612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4268" name="Rectangle 92">
            <a:extLst>
              <a:ext uri="{FF2B5EF4-FFF2-40B4-BE49-F238E27FC236}">
                <a16:creationId xmlns:a16="http://schemas.microsoft.com/office/drawing/2014/main" id="{D6B191DF-9844-4218-BBA0-74B493107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2924176"/>
            <a:ext cx="2089150" cy="360363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434269" name="Rectangle 93">
            <a:extLst>
              <a:ext uri="{FF2B5EF4-FFF2-40B4-BE49-F238E27FC236}">
                <a16:creationId xmlns:a16="http://schemas.microsoft.com/office/drawing/2014/main" id="{4CC7C3CA-0F18-4B32-BB4E-DEF57BE24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2125" y="1268413"/>
            <a:ext cx="2376488" cy="4318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434270" name="Text Box 94">
            <a:extLst>
              <a:ext uri="{FF2B5EF4-FFF2-40B4-BE49-F238E27FC236}">
                <a16:creationId xmlns:a16="http://schemas.microsoft.com/office/drawing/2014/main" id="{6A24156C-9CE4-46C7-8543-2A40A8CA5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6438" y="5099051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chemeClr val="tx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*x</a:t>
            </a:r>
          </a:p>
        </p:txBody>
      </p:sp>
      <p:sp>
        <p:nvSpPr>
          <p:cNvPr id="434271" name="Text Box 95">
            <a:extLst>
              <a:ext uri="{FF2B5EF4-FFF2-40B4-BE49-F238E27FC236}">
                <a16:creationId xmlns:a16="http://schemas.microsoft.com/office/drawing/2014/main" id="{135CD3AC-1E5F-47D7-8983-DDFA8996F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2763" y="5113338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chemeClr val="tx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*y</a:t>
            </a:r>
          </a:p>
        </p:txBody>
      </p:sp>
      <p:grpSp>
        <p:nvGrpSpPr>
          <p:cNvPr id="6" name="Group 96">
            <a:extLst>
              <a:ext uri="{FF2B5EF4-FFF2-40B4-BE49-F238E27FC236}">
                <a16:creationId xmlns:a16="http://schemas.microsoft.com/office/drawing/2014/main" id="{66B463AF-8A85-4369-8649-DC1D9A2E5466}"/>
              </a:ext>
            </a:extLst>
          </p:cNvPr>
          <p:cNvGrpSpPr>
            <a:grpSpLocks/>
          </p:cNvGrpSpPr>
          <p:nvPr/>
        </p:nvGrpSpPr>
        <p:grpSpPr bwMode="auto">
          <a:xfrm>
            <a:off x="6875463" y="6107113"/>
            <a:ext cx="646112" cy="635000"/>
            <a:chOff x="1993" y="3152"/>
            <a:chExt cx="407" cy="400"/>
          </a:xfrm>
        </p:grpSpPr>
        <p:sp>
          <p:nvSpPr>
            <p:cNvPr id="434273" name="Line 97">
              <a:extLst>
                <a:ext uri="{FF2B5EF4-FFF2-40B4-BE49-F238E27FC236}">
                  <a16:creationId xmlns:a16="http://schemas.microsoft.com/office/drawing/2014/main" id="{4156BB19-0551-4CEA-AE3F-E339BBBA47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3" y="3152"/>
              <a:ext cx="407" cy="400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4274" name="Line 98">
              <a:extLst>
                <a:ext uri="{FF2B5EF4-FFF2-40B4-BE49-F238E27FC236}">
                  <a16:creationId xmlns:a16="http://schemas.microsoft.com/office/drawing/2014/main" id="{4FA468BA-0EDB-437E-B198-AAC177393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02" y="3152"/>
              <a:ext cx="373" cy="372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34275" name="Rectangle 99">
            <a:extLst>
              <a:ext uri="{FF2B5EF4-FFF2-40B4-BE49-F238E27FC236}">
                <a16:creationId xmlns:a16="http://schemas.microsoft.com/office/drawing/2014/main" id="{3315AAA2-8656-4308-8291-AC89122DF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9076" y="6037264"/>
            <a:ext cx="2735263" cy="776287"/>
          </a:xfrm>
          <a:prstGeom prst="rect">
            <a:avLst/>
          </a:prstGeom>
          <a:solidFill>
            <a:srgbClr val="FFFF99"/>
          </a:solidFill>
          <a:ln w="2857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b="1">
                <a:solidFill>
                  <a:srgbClr val="000066"/>
                </a:solidFill>
                <a:latin typeface="Courier New" pitchFamily="49" charset="0"/>
                <a:ea typeface="宋体" pitchFamily="2" charset="-122"/>
              </a:rPr>
              <a:t>交换的是</a:t>
            </a:r>
            <a:r>
              <a:rPr lang="en-US" altLang="zh-CN" b="1">
                <a:solidFill>
                  <a:srgbClr val="000066"/>
                </a:solidFill>
                <a:latin typeface="Courier New" pitchFamily="49" charset="0"/>
                <a:ea typeface="宋体" pitchFamily="2" charset="-122"/>
              </a:rPr>
              <a:t>x</a:t>
            </a:r>
            <a:r>
              <a:rPr lang="en-US" altLang="zh-CN" b="1">
                <a:solidFill>
                  <a:srgbClr val="000066"/>
                </a:solidFill>
                <a:ea typeface="宋体" pitchFamily="2" charset="-122"/>
              </a:rPr>
              <a:t> </a:t>
            </a:r>
            <a:r>
              <a:rPr lang="zh-CN" altLang="en-US" b="1">
                <a:solidFill>
                  <a:srgbClr val="000066"/>
                </a:solidFill>
                <a:ea typeface="宋体" pitchFamily="2" charset="-122"/>
              </a:rPr>
              <a:t>和 </a:t>
            </a:r>
            <a:r>
              <a:rPr lang="en-US" altLang="zh-CN" b="1">
                <a:solidFill>
                  <a:srgbClr val="000066"/>
                </a:solidFill>
                <a:latin typeface="Courier New" pitchFamily="49" charset="0"/>
                <a:ea typeface="宋体" pitchFamily="2" charset="-122"/>
              </a:rPr>
              <a:t>y</a:t>
            </a:r>
          </a:p>
          <a:p>
            <a:pPr algn="ctr">
              <a:defRPr/>
            </a:pPr>
            <a:r>
              <a:rPr lang="zh-CN" altLang="en-US" b="1">
                <a:solidFill>
                  <a:srgbClr val="000066"/>
                </a:solidFill>
                <a:latin typeface="Courier New" pitchFamily="49" charset="0"/>
                <a:ea typeface="宋体" pitchFamily="2" charset="-122"/>
              </a:rPr>
              <a:t>指向的单元内容</a:t>
            </a:r>
            <a:endParaRPr lang="zh-CN" altLang="en-US" b="1" i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4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4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4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34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434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434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34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34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4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434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434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0" dur="500"/>
                                        <p:tgtEl>
                                          <p:spTgt spid="434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43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434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2" dur="500"/>
                                        <p:tgtEl>
                                          <p:spTgt spid="434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434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34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434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8" dur="500"/>
                                        <p:tgtEl>
                                          <p:spTgt spid="434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434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434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500"/>
                                        <p:tgtEl>
                                          <p:spTgt spid="434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434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434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434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43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82" grpId="0" animBg="1" autoUpdateAnimBg="0"/>
      <p:bldP spid="434183" grpId="0" animBg="1" autoUpdateAnimBg="0"/>
      <p:bldP spid="434184" grpId="0" animBg="1" autoUpdateAnimBg="0"/>
      <p:bldP spid="434185" grpId="0" animBg="1" autoUpdateAnimBg="0"/>
      <p:bldP spid="434186" grpId="0" autoUpdateAnimBg="0"/>
      <p:bldP spid="434187" grpId="0" autoUpdateAnimBg="0"/>
      <p:bldP spid="434192" grpId="0" animBg="1" autoUpdateAnimBg="0"/>
      <p:bldP spid="434193" grpId="0" animBg="1" autoUpdateAnimBg="0"/>
      <p:bldP spid="434202" grpId="0" autoUpdateAnimBg="0"/>
      <p:bldP spid="434203" grpId="0" autoUpdateAnimBg="0"/>
      <p:bldP spid="434216" grpId="0" autoUpdateAnimBg="0"/>
      <p:bldP spid="434217" grpId="0" autoUpdateAnimBg="0"/>
      <p:bldP spid="434223" grpId="0" animBg="1" autoUpdateAnimBg="0"/>
      <p:bldP spid="434224" grpId="0"/>
      <p:bldP spid="434225" grpId="0" autoUpdateAnimBg="0"/>
      <p:bldP spid="434244" grpId="0" animBg="1" autoUpdateAnimBg="0"/>
      <p:bldP spid="434245" grpId="0" animBg="1" autoUpdateAnimBg="0"/>
      <p:bldP spid="434246" grpId="0" autoUpdateAnimBg="0"/>
      <p:bldP spid="434246" grpId="1"/>
      <p:bldP spid="434247" grpId="0" autoUpdateAnimBg="0"/>
      <p:bldP spid="434248" grpId="0" autoUpdateAnimBg="0"/>
      <p:bldP spid="434249" grpId="0" autoUpdateAnimBg="0"/>
      <p:bldP spid="434249" grpId="1"/>
      <p:bldP spid="434233" grpId="0"/>
      <p:bldP spid="434222" grpId="0"/>
      <p:bldP spid="434268" grpId="0" animBg="1"/>
      <p:bldP spid="434269" grpId="0" animBg="1"/>
      <p:bldP spid="434270" grpId="0" autoUpdateAnimBg="0"/>
      <p:bldP spid="434271" grpId="0" autoUpdateAnimBg="0"/>
      <p:bldP spid="43427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7" name="Rectangle 5">
            <a:extLst>
              <a:ext uri="{FF2B5EF4-FFF2-40B4-BE49-F238E27FC236}">
                <a16:creationId xmlns:a16="http://schemas.microsoft.com/office/drawing/2014/main" id="{FCDBDCD1-CA1C-4B8F-A345-9FE5D8045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538" y="1268414"/>
            <a:ext cx="3994150" cy="2530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void</a:t>
            </a:r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Swap(</a:t>
            </a:r>
            <a:r>
              <a:rPr kumimoji="1"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int</a:t>
            </a:r>
            <a:r>
              <a:rPr kumimoji="1" lang="en-US" altLang="zh-CN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*x, </a:t>
            </a:r>
            <a:r>
              <a:rPr kumimoji="1"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int</a:t>
            </a:r>
            <a:r>
              <a:rPr kumimoji="1" lang="en-US" altLang="zh-CN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*y</a:t>
            </a:r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)</a:t>
            </a:r>
          </a:p>
          <a:p>
            <a:pPr eaLnBrk="1" hangingPunct="1"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{    </a:t>
            </a:r>
          </a:p>
          <a:p>
            <a:pPr eaLnBrk="1" hangingPunct="1"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   </a:t>
            </a:r>
            <a:r>
              <a:rPr kumimoji="1"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int</a:t>
            </a:r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temp;</a:t>
            </a:r>
          </a:p>
          <a:p>
            <a:pPr eaLnBrk="1" hangingPunct="1">
              <a:defRPr/>
            </a:pPr>
            <a:endParaRPr kumimoji="1" lang="en-US" altLang="zh-CN" sz="20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ea typeface="宋体" pitchFamily="2" charset="-122"/>
            </a:endParaRPr>
          </a:p>
          <a:p>
            <a:pPr eaLnBrk="1" hangingPunct="1"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   temp = *x;</a:t>
            </a:r>
          </a:p>
          <a:p>
            <a:pPr eaLnBrk="1" hangingPunct="1"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   *x = *y;</a:t>
            </a:r>
          </a:p>
          <a:p>
            <a:pPr eaLnBrk="1" hangingPunct="1"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   *y = temp;</a:t>
            </a:r>
          </a:p>
          <a:p>
            <a:pPr eaLnBrk="1" hangingPunct="1"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}</a:t>
            </a:r>
          </a:p>
        </p:txBody>
      </p:sp>
      <p:sp>
        <p:nvSpPr>
          <p:cNvPr id="663564" name="Line 12">
            <a:extLst>
              <a:ext uri="{FF2B5EF4-FFF2-40B4-BE49-F238E27FC236}">
                <a16:creationId xmlns:a16="http://schemas.microsoft.com/office/drawing/2014/main" id="{A5AFD560-A035-4340-B02D-E96D475C9F6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3338" y="-1588"/>
            <a:ext cx="0" cy="6858001"/>
          </a:xfrm>
          <a:prstGeom prst="line">
            <a:avLst/>
          </a:prstGeom>
          <a:noFill/>
          <a:ln w="57150">
            <a:solidFill>
              <a:srgbClr val="CC9900"/>
            </a:solidFill>
            <a:prstDash val="lgDashDot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3565" name="Line 13">
            <a:extLst>
              <a:ext uri="{FF2B5EF4-FFF2-40B4-BE49-F238E27FC236}">
                <a16:creationId xmlns:a16="http://schemas.microsoft.com/office/drawing/2014/main" id="{94B65C6F-19B5-46E9-A3FF-D69FF91409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1247775"/>
            <a:ext cx="9144000" cy="0"/>
          </a:xfrm>
          <a:prstGeom prst="line">
            <a:avLst/>
          </a:prstGeom>
          <a:noFill/>
          <a:ln w="57150">
            <a:solidFill>
              <a:srgbClr val="CC9900"/>
            </a:solidFill>
            <a:prstDash val="lgDashDot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3615" name="Rectangle 63">
            <a:extLst>
              <a:ext uri="{FF2B5EF4-FFF2-40B4-BE49-F238E27FC236}">
                <a16:creationId xmlns:a16="http://schemas.microsoft.com/office/drawing/2014/main" id="{5762693B-2A28-4139-A727-6A833F1EC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8" y="4724400"/>
            <a:ext cx="3960812" cy="1295400"/>
          </a:xfrm>
          <a:prstGeom prst="rect">
            <a:avLst/>
          </a:prstGeom>
          <a:solidFill>
            <a:srgbClr val="FFFF99"/>
          </a:solidFill>
          <a:ln w="285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zh-CN" altLang="en-US" b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指针</a:t>
            </a:r>
            <a:r>
              <a:rPr lang="en-US" altLang="zh-CN" b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pTemp</a:t>
            </a:r>
            <a:r>
              <a:rPr lang="zh-CN" altLang="en-US" b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未初始化</a:t>
            </a:r>
          </a:p>
          <a:p>
            <a:pPr algn="ctr"/>
            <a:r>
              <a:rPr lang="zh-CN" altLang="en-US" b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指针</a:t>
            </a:r>
            <a:r>
              <a:rPr lang="en-US" altLang="zh-CN" b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pTemp</a:t>
            </a:r>
            <a:r>
              <a:rPr lang="zh-CN" altLang="en-US" b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指向哪里未知</a:t>
            </a:r>
          </a:p>
          <a:p>
            <a:pPr algn="ctr"/>
            <a:r>
              <a:rPr lang="zh-CN" altLang="en-US" b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对未知单元写操作是危险的</a:t>
            </a:r>
          </a:p>
        </p:txBody>
      </p:sp>
      <p:pic>
        <p:nvPicPr>
          <p:cNvPr id="45062" name="Picture 64" descr="J0234687">
            <a:extLst>
              <a:ext uri="{FF2B5EF4-FFF2-40B4-BE49-F238E27FC236}">
                <a16:creationId xmlns:a16="http://schemas.microsoft.com/office/drawing/2014/main" id="{85C358DC-A77D-410D-B045-0522395F291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4" y="404813"/>
            <a:ext cx="12287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3617" name="Rectangle 65">
            <a:extLst>
              <a:ext uri="{FF2B5EF4-FFF2-40B4-BE49-F238E27FC236}">
                <a16:creationId xmlns:a16="http://schemas.microsoft.com/office/drawing/2014/main" id="{4797C95B-5C2B-4290-AE7C-1B39AF2BA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1268413"/>
            <a:ext cx="4533900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7" rIns="92075" bIns="46037"/>
          <a:lstStyle/>
          <a:p>
            <a:pPr marL="342900" indent="-342900" algn="just" eaLnBrk="1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void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Swap(</a:t>
            </a:r>
            <a:r>
              <a:rPr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int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*x, </a:t>
            </a:r>
            <a:r>
              <a:rPr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int 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*y)</a:t>
            </a:r>
          </a:p>
          <a:p>
            <a:pPr marL="342900" indent="-342900" algn="just" eaLnBrk="1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{  </a:t>
            </a:r>
          </a:p>
          <a:p>
            <a:pPr marL="342900" indent="-342900" algn="just" eaLnBrk="1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   </a:t>
            </a:r>
            <a:r>
              <a:rPr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int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*pTemp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; </a:t>
            </a:r>
          </a:p>
          <a:p>
            <a:pPr marL="342900" indent="-342900" algn="just" eaLnBrk="1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  </a:t>
            </a:r>
          </a:p>
          <a:p>
            <a:pPr marL="342900" indent="-342900" algn="just" eaLnBrk="1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   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*pTemp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= *x;</a:t>
            </a:r>
          </a:p>
          <a:p>
            <a:pPr marL="342900" indent="-342900" algn="just" eaLnBrk="1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   *x = *y;</a:t>
            </a:r>
          </a:p>
          <a:p>
            <a:pPr marL="342900" indent="-342900" algn="just" eaLnBrk="1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   *y = 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*pTemp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;</a:t>
            </a:r>
          </a:p>
          <a:p>
            <a:pPr marL="342900" indent="-342900" algn="just" eaLnBrk="1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} </a:t>
            </a:r>
          </a:p>
        </p:txBody>
      </p:sp>
      <p:sp>
        <p:nvSpPr>
          <p:cNvPr id="663618" name="Rectangle 66">
            <a:extLst>
              <a:ext uri="{FF2B5EF4-FFF2-40B4-BE49-F238E27FC236}">
                <a16:creationId xmlns:a16="http://schemas.microsoft.com/office/drawing/2014/main" id="{9E195C3D-2090-44D1-BD6D-39DB28252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1" y="1960563"/>
            <a:ext cx="1008063" cy="4318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63619" name="Rectangle 67">
            <a:extLst>
              <a:ext uri="{FF2B5EF4-FFF2-40B4-BE49-F238E27FC236}">
                <a16:creationId xmlns:a16="http://schemas.microsoft.com/office/drawing/2014/main" id="{FAEF4DD1-D3CD-47DB-B5EE-DD9544B11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1438" y="2636838"/>
            <a:ext cx="1008062" cy="4318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pic>
        <p:nvPicPr>
          <p:cNvPr id="45066" name="ImgPreview" descr="文件名: j0289944.wmf&#10;关键字: females, key to success, keys ...&#10;文件大小: 48 KB">
            <a:extLst>
              <a:ext uri="{FF2B5EF4-FFF2-40B4-BE49-F238E27FC236}">
                <a16:creationId xmlns:a16="http://schemas.microsoft.com/office/drawing/2014/main" id="{922FA47F-E99A-4410-8A08-74CAEB275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1" y="5013326"/>
            <a:ext cx="1439863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7" name="ImgPreview" descr="文件名: PE02408_.wmf&#10;关键字: buildings, 人物, 任务 ...&#10;文件大小: 5 KB">
            <a:extLst>
              <a:ext uri="{FF2B5EF4-FFF2-40B4-BE49-F238E27FC236}">
                <a16:creationId xmlns:a16="http://schemas.microsoft.com/office/drawing/2014/main" id="{97AD6996-8E72-4897-B129-079422616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388" y="5084763"/>
            <a:ext cx="1223962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5068" name="Object 70">
            <a:extLst>
              <a:ext uri="{FF2B5EF4-FFF2-40B4-BE49-F238E27FC236}">
                <a16:creationId xmlns:a16="http://schemas.microsoft.com/office/drawing/2014/main" id="{9083736C-42E4-4F9D-9378-3F3B2A7D3E5A}"/>
              </a:ext>
            </a:extLst>
          </p:cNvPr>
          <p:cNvGraphicFramePr>
            <a:graphicFrameLocks/>
          </p:cNvGraphicFramePr>
          <p:nvPr/>
        </p:nvGraphicFramePr>
        <p:xfrm>
          <a:off x="5446714" y="3068638"/>
          <a:ext cx="7207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0" name="Clip" r:id="rId6" imgW="2193938" imgH="3658765" progId="MS_ClipArt_Gallery.2">
                  <p:embed/>
                </p:oleObj>
              </mc:Choice>
              <mc:Fallback>
                <p:oleObj name="Clip" r:id="rId6" imgW="2193938" imgH="3658765" progId="MS_ClipArt_Gallery.2">
                  <p:embed/>
                  <p:pic>
                    <p:nvPicPr>
                      <p:cNvPr id="0" name="Object 70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6714" y="3068638"/>
                        <a:ext cx="72072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069" name="Picture 71">
            <a:extLst>
              <a:ext uri="{FF2B5EF4-FFF2-40B4-BE49-F238E27FC236}">
                <a16:creationId xmlns:a16="http://schemas.microsoft.com/office/drawing/2014/main" id="{660DFF87-695F-4004-82AC-0709074B9245}"/>
              </a:ext>
            </a:extLst>
          </p:cNvPr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476250"/>
            <a:ext cx="22923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36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36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63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63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63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63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63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636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63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615" grpId="0" animBg="1"/>
      <p:bldP spid="663618" grpId="0" animBg="1"/>
      <p:bldP spid="66361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>
            <a:extLst>
              <a:ext uri="{FF2B5EF4-FFF2-40B4-BE49-F238E27FC236}">
                <a16:creationId xmlns:a16="http://schemas.microsoft.com/office/drawing/2014/main" id="{87BCAF2A-9A08-45DC-B2FC-CAE97DA42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538" y="1268414"/>
            <a:ext cx="3994150" cy="2530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void</a:t>
            </a:r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Swap(</a:t>
            </a:r>
            <a:r>
              <a:rPr kumimoji="1"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int</a:t>
            </a:r>
            <a:r>
              <a:rPr kumimoji="1" lang="en-US" altLang="zh-CN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*x, </a:t>
            </a:r>
            <a:r>
              <a:rPr kumimoji="1"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int</a:t>
            </a:r>
            <a:r>
              <a:rPr kumimoji="1" lang="en-US" altLang="zh-CN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*y</a:t>
            </a:r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)</a:t>
            </a:r>
          </a:p>
          <a:p>
            <a:pPr eaLnBrk="1" hangingPunct="1"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{    </a:t>
            </a:r>
          </a:p>
          <a:p>
            <a:pPr eaLnBrk="1" hangingPunct="1"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   </a:t>
            </a:r>
            <a:r>
              <a:rPr kumimoji="1"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int</a:t>
            </a:r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temp;</a:t>
            </a:r>
          </a:p>
          <a:p>
            <a:pPr eaLnBrk="1" hangingPunct="1">
              <a:defRPr/>
            </a:pPr>
            <a:endParaRPr kumimoji="1" lang="en-US" altLang="zh-CN" sz="20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ea typeface="宋体" pitchFamily="2" charset="-122"/>
            </a:endParaRPr>
          </a:p>
          <a:p>
            <a:pPr eaLnBrk="1" hangingPunct="1"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   temp = *x;</a:t>
            </a:r>
          </a:p>
          <a:p>
            <a:pPr eaLnBrk="1" hangingPunct="1"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   *x = *y;</a:t>
            </a:r>
          </a:p>
          <a:p>
            <a:pPr eaLnBrk="1" hangingPunct="1"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   *y = temp;</a:t>
            </a:r>
          </a:p>
          <a:p>
            <a:pPr eaLnBrk="1" hangingPunct="1"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}</a:t>
            </a:r>
          </a:p>
        </p:txBody>
      </p:sp>
      <p:sp>
        <p:nvSpPr>
          <p:cNvPr id="664579" name="Line 3">
            <a:extLst>
              <a:ext uri="{FF2B5EF4-FFF2-40B4-BE49-F238E27FC236}">
                <a16:creationId xmlns:a16="http://schemas.microsoft.com/office/drawing/2014/main" id="{65AC356C-BD21-4A1A-AB3D-2F90571ACF0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3338" y="-1588"/>
            <a:ext cx="0" cy="6858001"/>
          </a:xfrm>
          <a:prstGeom prst="line">
            <a:avLst/>
          </a:prstGeom>
          <a:noFill/>
          <a:ln w="57150">
            <a:solidFill>
              <a:srgbClr val="CC9900"/>
            </a:solidFill>
            <a:prstDash val="lgDashDot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4580" name="Line 4">
            <a:extLst>
              <a:ext uri="{FF2B5EF4-FFF2-40B4-BE49-F238E27FC236}">
                <a16:creationId xmlns:a16="http://schemas.microsoft.com/office/drawing/2014/main" id="{A5F7C796-6577-4A9F-8BD7-5544DCD4EE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1247775"/>
            <a:ext cx="9144000" cy="0"/>
          </a:xfrm>
          <a:prstGeom prst="line">
            <a:avLst/>
          </a:prstGeom>
          <a:noFill/>
          <a:ln w="57150">
            <a:solidFill>
              <a:srgbClr val="CC9900"/>
            </a:solidFill>
            <a:prstDash val="lgDashDot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4581" name="Rectangle 5">
            <a:extLst>
              <a:ext uri="{FF2B5EF4-FFF2-40B4-BE49-F238E27FC236}">
                <a16:creationId xmlns:a16="http://schemas.microsoft.com/office/drawing/2014/main" id="{DD495483-B1DE-4D81-AFEB-44DD9490A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8" y="4724400"/>
            <a:ext cx="3960812" cy="1295400"/>
          </a:xfrm>
          <a:prstGeom prst="rect">
            <a:avLst/>
          </a:prstGeom>
          <a:solidFill>
            <a:srgbClr val="FFFF99"/>
          </a:solidFill>
          <a:ln w="285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zh-CN" altLang="en-US" b="1">
                <a:solidFill>
                  <a:srgbClr val="000066"/>
                </a:solidFill>
                <a:ea typeface="宋体" panose="02010600030101010101" pitchFamily="2" charset="-122"/>
              </a:rPr>
              <a:t>非危险操作</a:t>
            </a:r>
          </a:p>
          <a:p>
            <a:pPr algn="ctr"/>
            <a:r>
              <a:rPr lang="zh-CN" altLang="en-US" b="1">
                <a:solidFill>
                  <a:srgbClr val="000066"/>
                </a:solidFill>
                <a:ea typeface="宋体" panose="02010600030101010101" pitchFamily="2" charset="-122"/>
              </a:rPr>
              <a:t>但是交换的是地址值</a:t>
            </a:r>
          </a:p>
          <a:p>
            <a:pPr algn="ctr"/>
            <a:r>
              <a:rPr lang="zh-CN" altLang="en-US" b="1">
                <a:solidFill>
                  <a:srgbClr val="000066"/>
                </a:solidFill>
                <a:ea typeface="宋体" panose="02010600030101010101" pitchFamily="2" charset="-122"/>
              </a:rPr>
              <a:t>不是指针指向单元的内容</a:t>
            </a:r>
          </a:p>
        </p:txBody>
      </p:sp>
      <p:pic>
        <p:nvPicPr>
          <p:cNvPr id="46086" name="Picture 6" descr="J0234687">
            <a:extLst>
              <a:ext uri="{FF2B5EF4-FFF2-40B4-BE49-F238E27FC236}">
                <a16:creationId xmlns:a16="http://schemas.microsoft.com/office/drawing/2014/main" id="{239498E6-6C75-4883-A5ED-F70B87D0BCC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4" y="404813"/>
            <a:ext cx="12287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4583" name="Rectangle 7">
            <a:extLst>
              <a:ext uri="{FF2B5EF4-FFF2-40B4-BE49-F238E27FC236}">
                <a16:creationId xmlns:a16="http://schemas.microsoft.com/office/drawing/2014/main" id="{50D9F5D9-B5F9-4A59-B099-5B6F5791B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1268413"/>
            <a:ext cx="4533900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7" rIns="92075" bIns="46037"/>
          <a:lstStyle/>
          <a:p>
            <a:pPr marL="342900" indent="-342900" algn="just" eaLnBrk="1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void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Swap(</a:t>
            </a:r>
            <a:r>
              <a:rPr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int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*x, </a:t>
            </a:r>
            <a:r>
              <a:rPr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int 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*y)</a:t>
            </a:r>
          </a:p>
          <a:p>
            <a:pPr marL="342900" indent="-342900" algn="just" eaLnBrk="1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{  </a:t>
            </a:r>
          </a:p>
          <a:p>
            <a:pPr marL="342900" indent="-342900" algn="just" eaLnBrk="1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   </a:t>
            </a:r>
            <a:r>
              <a:rPr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int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*pTemp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; </a:t>
            </a:r>
          </a:p>
          <a:p>
            <a:pPr marL="342900" indent="-342900" algn="just" eaLnBrk="1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  </a:t>
            </a:r>
          </a:p>
          <a:p>
            <a:pPr marL="342900" indent="-342900" algn="just" eaLnBrk="1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   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pTemp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= x;</a:t>
            </a:r>
          </a:p>
          <a:p>
            <a:pPr marL="342900" indent="-342900" algn="just" eaLnBrk="1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   x = y;</a:t>
            </a:r>
          </a:p>
          <a:p>
            <a:pPr marL="342900" indent="-342900" algn="just" eaLnBrk="1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   y = 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pTemp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;</a:t>
            </a:r>
          </a:p>
          <a:p>
            <a:pPr marL="342900" indent="-342900" algn="just" eaLnBrk="1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} </a:t>
            </a:r>
          </a:p>
        </p:txBody>
      </p:sp>
      <p:sp>
        <p:nvSpPr>
          <p:cNvPr id="664584" name="Rectangle 8">
            <a:extLst>
              <a:ext uri="{FF2B5EF4-FFF2-40B4-BE49-F238E27FC236}">
                <a16:creationId xmlns:a16="http://schemas.microsoft.com/office/drawing/2014/main" id="{0326E48F-68A6-43E5-8D14-9E42433A7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1" y="1960563"/>
            <a:ext cx="1008063" cy="4318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64585" name="Rectangle 9">
            <a:extLst>
              <a:ext uri="{FF2B5EF4-FFF2-40B4-BE49-F238E27FC236}">
                <a16:creationId xmlns:a16="http://schemas.microsoft.com/office/drawing/2014/main" id="{1E21B8A6-F087-4F61-BD7A-F32A30F5B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8575" y="2636838"/>
            <a:ext cx="1612900" cy="4318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pic>
        <p:nvPicPr>
          <p:cNvPr id="46090" name="ImgPreview" descr="文件名: j0289944.wmf&#10;关键字: females, key to success, keys ...&#10;文件大小: 48 KB">
            <a:extLst>
              <a:ext uri="{FF2B5EF4-FFF2-40B4-BE49-F238E27FC236}">
                <a16:creationId xmlns:a16="http://schemas.microsoft.com/office/drawing/2014/main" id="{19C81CAC-6E93-48FF-9130-EBAD60694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1" y="5013326"/>
            <a:ext cx="1439863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1" name="ImgPreview" descr="文件名: PE02408_.wmf&#10;关键字: buildings, 人物, 任务 ...&#10;文件大小: 5 KB">
            <a:extLst>
              <a:ext uri="{FF2B5EF4-FFF2-40B4-BE49-F238E27FC236}">
                <a16:creationId xmlns:a16="http://schemas.microsoft.com/office/drawing/2014/main" id="{9AB0604C-8522-476C-AE10-B3998B468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388" y="5084763"/>
            <a:ext cx="1223962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6092" name="Object 12">
            <a:extLst>
              <a:ext uri="{FF2B5EF4-FFF2-40B4-BE49-F238E27FC236}">
                <a16:creationId xmlns:a16="http://schemas.microsoft.com/office/drawing/2014/main" id="{052EC8E4-5DEA-4DCB-85DB-F1E1D443AD97}"/>
              </a:ext>
            </a:extLst>
          </p:cNvPr>
          <p:cNvGraphicFramePr>
            <a:graphicFrameLocks/>
          </p:cNvGraphicFramePr>
          <p:nvPr/>
        </p:nvGraphicFramePr>
        <p:xfrm>
          <a:off x="5446714" y="3068638"/>
          <a:ext cx="7207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4" name="Clip" r:id="rId6" imgW="2193938" imgH="3658765" progId="MS_ClipArt_Gallery.2">
                  <p:embed/>
                </p:oleObj>
              </mc:Choice>
              <mc:Fallback>
                <p:oleObj name="Clip" r:id="rId6" imgW="2193938" imgH="3658765" progId="MS_ClipArt_Gallery.2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6714" y="3068638"/>
                        <a:ext cx="72072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6093" name="Picture 13">
            <a:extLst>
              <a:ext uri="{FF2B5EF4-FFF2-40B4-BE49-F238E27FC236}">
                <a16:creationId xmlns:a16="http://schemas.microsoft.com/office/drawing/2014/main" id="{2A37994C-1F5C-43D9-943A-1B52112867AD}"/>
              </a:ext>
            </a:extLst>
          </p:cNvPr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476250"/>
            <a:ext cx="22923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45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45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6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64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64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6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64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64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6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81" grpId="0" animBg="1"/>
      <p:bldP spid="664584" grpId="0" animBg="1"/>
      <p:bldP spid="66458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>
            <a:extLst>
              <a:ext uri="{FF2B5EF4-FFF2-40B4-BE49-F238E27FC236}">
                <a16:creationId xmlns:a16="http://schemas.microsoft.com/office/drawing/2014/main" id="{3929143D-48D7-4E4D-A55B-546E97BE18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44700" y="644525"/>
            <a:ext cx="8083550" cy="839788"/>
          </a:xfrm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zh-CN" altLang="en-US"/>
              <a:t>指针变量与其它类型变量的对比</a:t>
            </a:r>
          </a:p>
        </p:txBody>
      </p:sp>
      <p:sp>
        <p:nvSpPr>
          <p:cNvPr id="648195" name="Rectangle 3">
            <a:extLst>
              <a:ext uri="{FF2B5EF4-FFF2-40B4-BE49-F238E27FC236}">
                <a16:creationId xmlns:a16="http://schemas.microsoft.com/office/drawing/2014/main" id="{E9472E8F-9636-4A7F-A2AF-7625FC8BD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7700" y="1554164"/>
            <a:ext cx="8642350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7" rIns="92075" bIns="46037"/>
          <a:lstStyle/>
          <a:p>
            <a:pPr marL="374650" indent="-374650" eaLnBrk="1" hangingPunct="1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r>
              <a:rPr lang="zh-CN" altLang="en-US" sz="28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共性</a:t>
            </a:r>
          </a:p>
          <a:p>
            <a:pPr marL="850900" lvl="1" indent="-285750" eaLnBrk="1" hangingPunct="1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FontTx/>
              <a:buChar char="–"/>
              <a:defRPr/>
            </a:pPr>
            <a:r>
              <a:rPr kumimoji="1" lang="zh-CN" altLang="en-US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在内存中占据一定大小的存储单元</a:t>
            </a:r>
          </a:p>
          <a:p>
            <a:pPr marL="850900" lvl="1" indent="-285750" eaLnBrk="1" hangingPunct="1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FontTx/>
              <a:buChar char="–"/>
              <a:defRPr/>
            </a:pPr>
            <a:r>
              <a:rPr kumimoji="1" lang="zh-CN" altLang="en-US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先定义，后使用</a:t>
            </a:r>
            <a:endParaRPr lang="zh-CN" altLang="en-US" sz="2000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marL="374650" indent="-374650" eaLnBrk="1" hangingPunct="1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r>
              <a:rPr lang="zh-CN" altLang="en-US" sz="28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特殊性</a:t>
            </a:r>
          </a:p>
          <a:p>
            <a:pPr marL="850900" lvl="1" indent="-285750" eaLnBrk="1" hangingPunct="1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FontTx/>
              <a:buChar char="–"/>
              <a:defRPr/>
            </a:pPr>
            <a:r>
              <a:rPr lang="zh-CN" altLang="en-US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zh-CN" altLang="en-US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它的内容只能是地址，而不能是数据</a:t>
            </a:r>
          </a:p>
          <a:p>
            <a:pPr marL="850900" lvl="1" indent="-285750" eaLnBrk="1" hangingPunct="1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FontTx/>
              <a:buChar char="–"/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必须初始化</a:t>
            </a:r>
            <a:r>
              <a:rPr lang="zh-CN" altLang="en-US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后才能使用，否则指向不确定的存储单元</a:t>
            </a:r>
            <a:endParaRPr lang="en-US" altLang="zh-CN" b="1">
              <a:solidFill>
                <a:srgbClr val="CC00CC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marL="850900" lvl="1" indent="-285750" eaLnBrk="1" hangingPunct="1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FontTx/>
              <a:buChar char="–"/>
              <a:defRPr/>
            </a:pPr>
            <a:r>
              <a:rPr lang="zh-CN" altLang="en-US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只能指向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同一基类型</a:t>
            </a:r>
            <a:r>
              <a:rPr lang="zh-CN" altLang="en-US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的变量</a:t>
            </a:r>
          </a:p>
          <a:p>
            <a:pPr marL="850900" lvl="1" indent="-285750" eaLnBrk="1" hangingPunct="1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FontTx/>
              <a:buChar char="–"/>
              <a:defRPr/>
            </a:pPr>
            <a:r>
              <a:rPr lang="zh-CN" altLang="en-US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可参与的运算：加、减整数，自增、自减、关系、赋值</a:t>
            </a:r>
          </a:p>
          <a:p>
            <a:pPr marL="374650" indent="-374650" eaLnBrk="1" hangingPunct="1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r>
              <a:rPr lang="zh-CN" altLang="en-US" sz="28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使用原则</a:t>
            </a:r>
          </a:p>
          <a:p>
            <a:pPr marL="850900" lvl="1" indent="-285750" eaLnBrk="1" hangingPunct="1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FontTx/>
              <a:buChar char="–"/>
              <a:defRPr/>
            </a:pPr>
            <a:r>
              <a:rPr lang="zh-CN" altLang="en-US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明确指针指向了哪里</a:t>
            </a:r>
          </a:p>
          <a:p>
            <a:pPr marL="850900" lvl="1" indent="-285750" eaLnBrk="1" hangingPunct="1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FontTx/>
              <a:buChar char="–"/>
              <a:defRPr/>
            </a:pPr>
            <a:r>
              <a:rPr lang="zh-CN" altLang="en-US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明确指针指向单元的内容是什么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4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4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4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4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4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4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4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4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4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4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4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>
            <a:extLst>
              <a:ext uri="{FF2B5EF4-FFF2-40B4-BE49-F238E27FC236}">
                <a16:creationId xmlns:a16="http://schemas.microsoft.com/office/drawing/2014/main" id="{EADB258C-7386-46E5-A8FF-52EF30E99C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为什么引入指针的概念 </a:t>
            </a:r>
          </a:p>
        </p:txBody>
      </p:sp>
      <p:sp>
        <p:nvSpPr>
          <p:cNvPr id="384003" name="Rectangle 3">
            <a:extLst>
              <a:ext uri="{FF2B5EF4-FFF2-40B4-BE49-F238E27FC236}">
                <a16:creationId xmlns:a16="http://schemas.microsoft.com/office/drawing/2014/main" id="{AB2CC2F5-6136-4355-83A8-5A773A2E20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28825" y="1484314"/>
            <a:ext cx="8243888" cy="4611687"/>
          </a:xfrm>
        </p:spPr>
        <p:txBody>
          <a:bodyPr/>
          <a:lstStyle/>
          <a:p>
            <a:pPr marL="342900" indent="-342900" eaLnBrk="1">
              <a:lnSpc>
                <a:spcPct val="120000"/>
              </a:lnSpc>
              <a:defRPr/>
            </a:pPr>
            <a:r>
              <a:rPr lang="zh-CN" altLang="en-US" sz="3200">
                <a:latin typeface="宋体" pitchFamily="2" charset="-122"/>
                <a:ea typeface="宋体" pitchFamily="2" charset="-122"/>
              </a:rPr>
              <a:t>指针</a:t>
            </a:r>
          </a:p>
          <a:p>
            <a:pPr marL="742950" lvl="1" eaLnBrk="1">
              <a:lnSpc>
                <a:spcPct val="120000"/>
              </a:lnSpc>
              <a:defRPr/>
            </a:pPr>
            <a:r>
              <a:rPr lang="zh-CN" altLang="en-US" sz="2800">
                <a:latin typeface="宋体" pitchFamily="2" charset="-122"/>
                <a:ea typeface="宋体" pitchFamily="2" charset="-122"/>
              </a:rPr>
              <a:t>为函数提供修改变量值的手段</a:t>
            </a:r>
            <a:r>
              <a:rPr lang="zh-CN" altLang="en-US" sz="2800">
                <a:ea typeface="宋体" pitchFamily="2" charset="-122"/>
              </a:rPr>
              <a:t> </a:t>
            </a:r>
          </a:p>
          <a:p>
            <a:pPr marL="742950" lvl="1" eaLnBrk="1">
              <a:lnSpc>
                <a:spcPct val="120000"/>
              </a:lnSpc>
              <a:defRPr/>
            </a:pPr>
            <a:r>
              <a:rPr lang="zh-CN" altLang="en-US" sz="2800">
                <a:latin typeface="宋体" pitchFamily="2" charset="-122"/>
                <a:ea typeface="宋体" pitchFamily="2" charset="-122"/>
              </a:rPr>
              <a:t>为</a:t>
            </a:r>
            <a:r>
              <a:rPr lang="en-US" altLang="zh-CN" sz="2800">
                <a:ea typeface="宋体" pitchFamily="2" charset="-122"/>
              </a:rPr>
              <a:t>C</a:t>
            </a:r>
            <a:r>
              <a:rPr lang="zh-CN" altLang="en-US" sz="2800">
                <a:latin typeface="宋体" pitchFamily="2" charset="-122"/>
                <a:ea typeface="宋体" pitchFamily="2" charset="-122"/>
              </a:rPr>
              <a:t>的动态内存分配系统提供支持</a:t>
            </a:r>
            <a:r>
              <a:rPr lang="zh-CN" altLang="en-US" sz="2800">
                <a:ea typeface="宋体" pitchFamily="2" charset="-122"/>
              </a:rPr>
              <a:t> </a:t>
            </a:r>
          </a:p>
          <a:p>
            <a:pPr marL="742950" lvl="1" eaLnBrk="1">
              <a:lnSpc>
                <a:spcPct val="120000"/>
              </a:lnSpc>
              <a:defRPr/>
            </a:pPr>
            <a:r>
              <a:rPr lang="zh-CN" altLang="en-US" sz="2800">
                <a:latin typeface="宋体" pitchFamily="2" charset="-122"/>
                <a:ea typeface="宋体" pitchFamily="2" charset="-122"/>
              </a:rPr>
              <a:t>为动态数据结构（如链表、队列、二叉树等）提供支持</a:t>
            </a:r>
            <a:r>
              <a:rPr lang="zh-CN" altLang="en-US" sz="2800">
                <a:ea typeface="宋体" pitchFamily="2" charset="-122"/>
              </a:rPr>
              <a:t> </a:t>
            </a:r>
          </a:p>
          <a:p>
            <a:pPr marL="742950" lvl="1" eaLnBrk="1">
              <a:lnSpc>
                <a:spcPct val="120000"/>
              </a:lnSpc>
              <a:defRPr/>
            </a:pPr>
            <a:r>
              <a:rPr lang="zh-CN" altLang="en-US" sz="2800">
                <a:latin typeface="宋体" pitchFamily="2" charset="-122"/>
                <a:ea typeface="宋体" pitchFamily="2" charset="-122"/>
              </a:rPr>
              <a:t>改善某些子程序的执行效率</a:t>
            </a:r>
            <a:r>
              <a:rPr lang="zh-CN" altLang="en-US" sz="280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>
            <a:extLst>
              <a:ext uri="{FF2B5EF4-FFF2-40B4-BE49-F238E27FC236}">
                <a16:creationId xmlns:a16="http://schemas.microsoft.com/office/drawing/2014/main" id="{8560E06E-D631-4925-B0A9-91A2DF65D0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000"/>
              <a:t>字符数组与字符指针</a:t>
            </a:r>
            <a:endParaRPr lang="en-US" altLang="zh-CN" sz="4000"/>
          </a:p>
        </p:txBody>
      </p:sp>
      <p:sp>
        <p:nvSpPr>
          <p:cNvPr id="665603" name="Rectangle 3">
            <a:extLst>
              <a:ext uri="{FF2B5EF4-FFF2-40B4-BE49-F238E27FC236}">
                <a16:creationId xmlns:a16="http://schemas.microsoft.com/office/drawing/2014/main" id="{FDC2688A-134A-41BB-B45F-CC34FC3CAE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63751" y="1484314"/>
            <a:ext cx="8315325" cy="1152525"/>
          </a:xfrm>
        </p:spPr>
        <p:txBody>
          <a:bodyPr/>
          <a:lstStyle/>
          <a:p>
            <a:pPr eaLnBrk="1">
              <a:lnSpc>
                <a:spcPct val="110000"/>
              </a:lnSpc>
              <a:defRPr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语言并没有为字符串提供任何专门的表示法，完全使用字符数组和字符指针来处理</a:t>
            </a:r>
          </a:p>
        </p:txBody>
      </p:sp>
      <p:sp>
        <p:nvSpPr>
          <p:cNvPr id="665604" name="Rectangle 4">
            <a:extLst>
              <a:ext uri="{FF2B5EF4-FFF2-40B4-BE49-F238E27FC236}">
                <a16:creationId xmlns:a16="http://schemas.microsoft.com/office/drawing/2014/main" id="{2F952FE1-4ADC-4549-A876-881C4B674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9" y="2636838"/>
            <a:ext cx="4897437" cy="647700"/>
          </a:xfrm>
          <a:prstGeom prst="rect">
            <a:avLst/>
          </a:prstGeom>
          <a:solidFill>
            <a:srgbClr val="FFFF99"/>
          </a:solidFill>
          <a:ln w="285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zh-CN" altLang="en-US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字符串就是一串以用</a:t>
            </a:r>
            <a:r>
              <a:rPr lang="en-US" altLang="zh-CN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''</a:t>
            </a:r>
            <a:r>
              <a:rPr lang="zh-CN" altLang="en-US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引起来的字符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360F880D-BBE2-4DDF-8427-35B434F4A9BB}"/>
              </a:ext>
            </a:extLst>
          </p:cNvPr>
          <p:cNvGrpSpPr>
            <a:grpSpLocks/>
          </p:cNvGrpSpPr>
          <p:nvPr/>
        </p:nvGrpSpPr>
        <p:grpSpPr bwMode="auto">
          <a:xfrm>
            <a:off x="2566988" y="3646489"/>
            <a:ext cx="6769100" cy="503237"/>
            <a:chOff x="839" y="1389"/>
            <a:chExt cx="4264" cy="317"/>
          </a:xfrm>
        </p:grpSpPr>
        <p:grpSp>
          <p:nvGrpSpPr>
            <p:cNvPr id="48141" name="Group 6">
              <a:extLst>
                <a:ext uri="{FF2B5EF4-FFF2-40B4-BE49-F238E27FC236}">
                  <a16:creationId xmlns:a16="http://schemas.microsoft.com/office/drawing/2014/main" id="{EA988236-6615-4A00-89D0-41A2051B35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9" y="1389"/>
              <a:ext cx="4173" cy="317"/>
              <a:chOff x="1474" y="1389"/>
              <a:chExt cx="4173" cy="317"/>
            </a:xfrm>
          </p:grpSpPr>
          <p:sp>
            <p:nvSpPr>
              <p:cNvPr id="665607" name="Rectangle 7">
                <a:extLst>
                  <a:ext uri="{FF2B5EF4-FFF2-40B4-BE49-F238E27FC236}">
                    <a16:creationId xmlns:a16="http://schemas.microsoft.com/office/drawing/2014/main" id="{D9A428DF-13AB-4687-BBBC-9A37F15076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4" y="1389"/>
                <a:ext cx="4173" cy="317"/>
              </a:xfrm>
              <a:prstGeom prst="rect">
                <a:avLst/>
              </a:prstGeom>
              <a:noFill/>
              <a:ln w="57150">
                <a:solidFill>
                  <a:srgbClr val="00008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665608" name="Line 8">
                <a:extLst>
                  <a:ext uri="{FF2B5EF4-FFF2-40B4-BE49-F238E27FC236}">
                    <a16:creationId xmlns:a16="http://schemas.microsoft.com/office/drawing/2014/main" id="{55F590A1-BDDA-4881-9598-A03417DE31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7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5609" name="Line 9">
                <a:extLst>
                  <a:ext uri="{FF2B5EF4-FFF2-40B4-BE49-F238E27FC236}">
                    <a16:creationId xmlns:a16="http://schemas.microsoft.com/office/drawing/2014/main" id="{53FC19DF-7FBD-4389-AD3A-0353D31DF1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0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5610" name="Line 10">
                <a:extLst>
                  <a:ext uri="{FF2B5EF4-FFF2-40B4-BE49-F238E27FC236}">
                    <a16:creationId xmlns:a16="http://schemas.microsoft.com/office/drawing/2014/main" id="{71D76967-45FE-4D95-936E-49DEFBCC6F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2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5611" name="Line 11">
                <a:extLst>
                  <a:ext uri="{FF2B5EF4-FFF2-40B4-BE49-F238E27FC236}">
                    <a16:creationId xmlns:a16="http://schemas.microsoft.com/office/drawing/2014/main" id="{73308B04-C045-4692-8B69-D238672D3B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5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5612" name="Line 12">
                <a:extLst>
                  <a:ext uri="{FF2B5EF4-FFF2-40B4-BE49-F238E27FC236}">
                    <a16:creationId xmlns:a16="http://schemas.microsoft.com/office/drawing/2014/main" id="{620E09D9-6F54-4A20-B8E5-E7537464E5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8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5613" name="Line 13">
                <a:extLst>
                  <a:ext uri="{FF2B5EF4-FFF2-40B4-BE49-F238E27FC236}">
                    <a16:creationId xmlns:a16="http://schemas.microsoft.com/office/drawing/2014/main" id="{CE3EEF99-1206-44D6-9CB4-06E3C68A45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6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5614" name="Line 14">
                <a:extLst>
                  <a:ext uri="{FF2B5EF4-FFF2-40B4-BE49-F238E27FC236}">
                    <a16:creationId xmlns:a16="http://schemas.microsoft.com/office/drawing/2014/main" id="{CC3A42EF-1C6B-4779-B565-5BCCCF3AE9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9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5615" name="Line 15">
                <a:extLst>
                  <a:ext uri="{FF2B5EF4-FFF2-40B4-BE49-F238E27FC236}">
                    <a16:creationId xmlns:a16="http://schemas.microsoft.com/office/drawing/2014/main" id="{A76631AD-38C3-4426-B057-C27BB6640E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6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5616" name="Line 16">
                <a:extLst>
                  <a:ext uri="{FF2B5EF4-FFF2-40B4-BE49-F238E27FC236}">
                    <a16:creationId xmlns:a16="http://schemas.microsoft.com/office/drawing/2014/main" id="{65E3CEE1-7DF8-4D9E-815A-C54359DF71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9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5617" name="Line 17">
                <a:extLst>
                  <a:ext uri="{FF2B5EF4-FFF2-40B4-BE49-F238E27FC236}">
                    <a16:creationId xmlns:a16="http://schemas.microsoft.com/office/drawing/2014/main" id="{0EE6F744-6721-475E-8679-C4B4BF2B2C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82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5618" name="Line 18">
                <a:extLst>
                  <a:ext uri="{FF2B5EF4-FFF2-40B4-BE49-F238E27FC236}">
                    <a16:creationId xmlns:a16="http://schemas.microsoft.com/office/drawing/2014/main" id="{EF3F665A-FC87-4F68-B8FA-3514D812FF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14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65619" name="Text Box 19">
              <a:extLst>
                <a:ext uri="{FF2B5EF4-FFF2-40B4-BE49-F238E27FC236}">
                  <a16:creationId xmlns:a16="http://schemas.microsoft.com/office/drawing/2014/main" id="{47667F9F-CD60-4BC7-8915-A7BB2B89CD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9" y="1393"/>
              <a:ext cx="424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 H     e     l        l     o             C    h      i     n     a     \0     </a:t>
              </a:r>
            </a:p>
          </p:txBody>
        </p:sp>
      </p:grpSp>
      <p:sp>
        <p:nvSpPr>
          <p:cNvPr id="665620" name="Rectangle 20">
            <a:extLst>
              <a:ext uri="{FF2B5EF4-FFF2-40B4-BE49-F238E27FC236}">
                <a16:creationId xmlns:a16="http://schemas.microsoft.com/office/drawing/2014/main" id="{3644A3F4-E41D-4A7C-8402-16BC216CD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075" y="5157788"/>
            <a:ext cx="5759450" cy="647700"/>
          </a:xfrm>
          <a:prstGeom prst="rect">
            <a:avLst/>
          </a:prstGeom>
          <a:solidFill>
            <a:srgbClr val="FFFF99"/>
          </a:solidFill>
          <a:ln w="285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zh-CN" altLang="en-US" b="1">
                <a:ea typeface="楷体_GB2312" pitchFamily="49" charset="-122"/>
              </a:rPr>
              <a:t>字符数组就是每个元素都是字符型的数组</a:t>
            </a:r>
          </a:p>
        </p:txBody>
      </p:sp>
      <p:sp>
        <p:nvSpPr>
          <p:cNvPr id="665621" name="Rectangle 21">
            <a:extLst>
              <a:ext uri="{FF2B5EF4-FFF2-40B4-BE49-F238E27FC236}">
                <a16:creationId xmlns:a16="http://schemas.microsoft.com/office/drawing/2014/main" id="{B5B10EED-CF06-4166-8440-A890CF3A1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9663" y="6021388"/>
            <a:ext cx="5759450" cy="647700"/>
          </a:xfrm>
          <a:prstGeom prst="rect">
            <a:avLst/>
          </a:prstGeom>
          <a:solidFill>
            <a:srgbClr val="FFFF99"/>
          </a:solidFill>
          <a:ln w="285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zh-CN" altLang="en-US" b="1">
                <a:solidFill>
                  <a:srgbClr val="000066"/>
                </a:solidFill>
                <a:ea typeface="楷体_GB2312" pitchFamily="49" charset="-122"/>
              </a:rPr>
              <a:t>字符指针就是指向字符类型数据的指针</a:t>
            </a:r>
          </a:p>
        </p:txBody>
      </p:sp>
      <p:sp>
        <p:nvSpPr>
          <p:cNvPr id="665622" name="Text Box 22">
            <a:extLst>
              <a:ext uri="{FF2B5EF4-FFF2-40B4-BE49-F238E27FC236}">
                <a16:creationId xmlns:a16="http://schemas.microsoft.com/office/drawing/2014/main" id="{47F59357-FC94-4754-9383-B6DCEDFC9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9" y="2684463"/>
            <a:ext cx="2663825" cy="4572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"Hello China"</a:t>
            </a:r>
          </a:p>
        </p:txBody>
      </p:sp>
      <p:sp>
        <p:nvSpPr>
          <p:cNvPr id="665623" name="Line 23">
            <a:extLst>
              <a:ext uri="{FF2B5EF4-FFF2-40B4-BE49-F238E27FC236}">
                <a16:creationId xmlns:a16="http://schemas.microsoft.com/office/drawing/2014/main" id="{89B2C407-6D6F-4173-97E6-F8D2229346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55913" y="4295775"/>
            <a:ext cx="0" cy="71913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5624" name="Text Box 24">
            <a:extLst>
              <a:ext uri="{FF2B5EF4-FFF2-40B4-BE49-F238E27FC236}">
                <a16:creationId xmlns:a16="http://schemas.microsoft.com/office/drawing/2014/main" id="{7EE03B5D-3370-436B-A127-CC005B6AE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4" y="5060950"/>
            <a:ext cx="936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pStr</a:t>
            </a:r>
          </a:p>
        </p:txBody>
      </p:sp>
      <p:sp>
        <p:nvSpPr>
          <p:cNvPr id="665625" name="Rectangle 25">
            <a:extLst>
              <a:ext uri="{FF2B5EF4-FFF2-40B4-BE49-F238E27FC236}">
                <a16:creationId xmlns:a16="http://schemas.microsoft.com/office/drawing/2014/main" id="{DA835E8A-B8FA-44FF-9F8F-90F44B989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375" y="3529014"/>
            <a:ext cx="719138" cy="720725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65626" name="Rectangle 26">
            <a:extLst>
              <a:ext uri="{FF2B5EF4-FFF2-40B4-BE49-F238E27FC236}">
                <a16:creationId xmlns:a16="http://schemas.microsoft.com/office/drawing/2014/main" id="{56E9A9F7-597E-414B-94B9-3657F67BD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075" y="4365625"/>
            <a:ext cx="5759450" cy="647700"/>
          </a:xfrm>
          <a:prstGeom prst="rect">
            <a:avLst/>
          </a:prstGeom>
          <a:solidFill>
            <a:srgbClr val="FFFF99"/>
          </a:solidFill>
          <a:ln w="285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zh-CN" altLang="en-US" b="1">
                <a:solidFill>
                  <a:srgbClr val="000066"/>
                </a:solidFill>
                <a:ea typeface="楷体_GB2312" pitchFamily="49" charset="-122"/>
              </a:rPr>
              <a:t>数组最后一个元素必须是</a:t>
            </a:r>
            <a:r>
              <a:rPr lang="en-US" altLang="zh-CN" b="1">
                <a:solidFill>
                  <a:srgbClr val="000066"/>
                </a:solidFill>
                <a:ea typeface="宋体" panose="02010600030101010101" pitchFamily="2" charset="-122"/>
              </a:rPr>
              <a:t>'\0'</a:t>
            </a:r>
            <a:r>
              <a:rPr lang="zh-CN" altLang="en-US" b="1">
                <a:solidFill>
                  <a:srgbClr val="000066"/>
                </a:solidFill>
                <a:ea typeface="楷体_GB2312" pitchFamily="49" charset="-122"/>
              </a:rPr>
              <a:t>才表示字符串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56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56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6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65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65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6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65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65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6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656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656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65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65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6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6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656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656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6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656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656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6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04" grpId="0" animBg="1"/>
      <p:bldP spid="665620" grpId="0" animBg="1"/>
      <p:bldP spid="665621" grpId="0" animBg="1"/>
      <p:bldP spid="665622" grpId="0" animBg="1"/>
      <p:bldP spid="665624" grpId="0"/>
      <p:bldP spid="665625" grpId="0" animBg="1"/>
      <p:bldP spid="66562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>
            <a:extLst>
              <a:ext uri="{FF2B5EF4-FFF2-40B4-BE49-F238E27FC236}">
                <a16:creationId xmlns:a16="http://schemas.microsoft.com/office/drawing/2014/main" id="{681149DC-5081-4A89-B148-A478270311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000"/>
              <a:t>字符数组与字符指针</a:t>
            </a:r>
            <a:endParaRPr lang="en-US" altLang="zh-CN" sz="4000"/>
          </a:p>
        </p:txBody>
      </p:sp>
      <p:sp>
        <p:nvSpPr>
          <p:cNvPr id="666627" name="Rectangle 3">
            <a:extLst>
              <a:ext uri="{FF2B5EF4-FFF2-40B4-BE49-F238E27FC236}">
                <a16:creationId xmlns:a16="http://schemas.microsoft.com/office/drawing/2014/main" id="{45C40F05-BF2D-4ED2-A80F-ED66CE6B9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3" y="3116263"/>
            <a:ext cx="4392612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7" rIns="92075" bIns="46037"/>
          <a:lstStyle/>
          <a:p>
            <a:pPr marL="374650" indent="-374650" eaLnBrk="1">
              <a:lnSpc>
                <a:spcPct val="90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r>
              <a:rPr kumimoji="1" lang="zh-CN" altLang="en-US" sz="28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定义和初始化方法不同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 </a:t>
            </a:r>
            <a:endParaRPr kumimoji="1" lang="en-US" altLang="zh-CN" sz="28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666628" name="Rectangle 4">
            <a:extLst>
              <a:ext uri="{FF2B5EF4-FFF2-40B4-BE49-F238E27FC236}">
                <a16:creationId xmlns:a16="http://schemas.microsoft.com/office/drawing/2014/main" id="{B6344CB5-6EAC-4CAF-8F8C-51C59DB4A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1" y="4797425"/>
            <a:ext cx="6048375" cy="6096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7" rIns="92075" bIns="46037"/>
          <a:lstStyle>
            <a:lvl1pPr marL="374650" indent="-3746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90000"/>
              </a:lnSpc>
              <a:buFont typeface="Monotype Sorts" charset="2"/>
              <a:buNone/>
            </a:pPr>
            <a:r>
              <a:rPr lang="en-US" altLang="zh-CN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ch</a:t>
            </a:r>
            <a:r>
              <a:rPr kumimoji="1" lang="en-US" altLang="zh-CN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ar</a:t>
            </a:r>
            <a:r>
              <a:rPr kumimoji="1"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 *pStr = </a:t>
            </a:r>
            <a:r>
              <a:rPr lang="en-US" altLang="zh-CN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"Hello China"</a:t>
            </a:r>
            <a:r>
              <a:rPr kumimoji="1"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endParaRPr kumimoji="1" lang="zh-CN" altLang="en-US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grpSp>
        <p:nvGrpSpPr>
          <p:cNvPr id="49157" name="Group 5">
            <a:extLst>
              <a:ext uri="{FF2B5EF4-FFF2-40B4-BE49-F238E27FC236}">
                <a16:creationId xmlns:a16="http://schemas.microsoft.com/office/drawing/2014/main" id="{3DEE3089-1FA6-40AB-9C84-7FF872E58920}"/>
              </a:ext>
            </a:extLst>
          </p:cNvPr>
          <p:cNvGrpSpPr>
            <a:grpSpLocks/>
          </p:cNvGrpSpPr>
          <p:nvPr/>
        </p:nvGrpSpPr>
        <p:grpSpPr bwMode="auto">
          <a:xfrm>
            <a:off x="2782888" y="2276475"/>
            <a:ext cx="6769100" cy="503238"/>
            <a:chOff x="839" y="1389"/>
            <a:chExt cx="4264" cy="317"/>
          </a:xfrm>
        </p:grpSpPr>
        <p:grpSp>
          <p:nvGrpSpPr>
            <p:cNvPr id="49167" name="Group 6">
              <a:extLst>
                <a:ext uri="{FF2B5EF4-FFF2-40B4-BE49-F238E27FC236}">
                  <a16:creationId xmlns:a16="http://schemas.microsoft.com/office/drawing/2014/main" id="{0D808789-12E9-48BD-B1DA-6BE0DA5E98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9" y="1389"/>
              <a:ext cx="4173" cy="317"/>
              <a:chOff x="1474" y="1389"/>
              <a:chExt cx="4173" cy="317"/>
            </a:xfrm>
          </p:grpSpPr>
          <p:sp>
            <p:nvSpPr>
              <p:cNvPr id="666631" name="Rectangle 7">
                <a:extLst>
                  <a:ext uri="{FF2B5EF4-FFF2-40B4-BE49-F238E27FC236}">
                    <a16:creationId xmlns:a16="http://schemas.microsoft.com/office/drawing/2014/main" id="{59E77F0E-C29F-41C6-B371-A6B9355C4B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4" y="1389"/>
                <a:ext cx="4173" cy="317"/>
              </a:xfrm>
              <a:prstGeom prst="rect">
                <a:avLst/>
              </a:prstGeom>
              <a:noFill/>
              <a:ln w="57150">
                <a:solidFill>
                  <a:srgbClr val="00008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666632" name="Line 8">
                <a:extLst>
                  <a:ext uri="{FF2B5EF4-FFF2-40B4-BE49-F238E27FC236}">
                    <a16:creationId xmlns:a16="http://schemas.microsoft.com/office/drawing/2014/main" id="{CD6BE36D-059E-4A19-BCDE-6F540F2761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7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6633" name="Line 9">
                <a:extLst>
                  <a:ext uri="{FF2B5EF4-FFF2-40B4-BE49-F238E27FC236}">
                    <a16:creationId xmlns:a16="http://schemas.microsoft.com/office/drawing/2014/main" id="{60D6C579-23ED-48C8-B882-67B5561F2E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0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6634" name="Line 10">
                <a:extLst>
                  <a:ext uri="{FF2B5EF4-FFF2-40B4-BE49-F238E27FC236}">
                    <a16:creationId xmlns:a16="http://schemas.microsoft.com/office/drawing/2014/main" id="{EB8F652D-D296-4497-9B7E-B95EFA8D38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2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6635" name="Line 11">
                <a:extLst>
                  <a:ext uri="{FF2B5EF4-FFF2-40B4-BE49-F238E27FC236}">
                    <a16:creationId xmlns:a16="http://schemas.microsoft.com/office/drawing/2014/main" id="{FC63077A-5628-4EE4-82BA-0D3B1302F3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5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6636" name="Line 12">
                <a:extLst>
                  <a:ext uri="{FF2B5EF4-FFF2-40B4-BE49-F238E27FC236}">
                    <a16:creationId xmlns:a16="http://schemas.microsoft.com/office/drawing/2014/main" id="{0B37FA9B-8D3F-42F0-B284-73DF342DE8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8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6637" name="Line 13">
                <a:extLst>
                  <a:ext uri="{FF2B5EF4-FFF2-40B4-BE49-F238E27FC236}">
                    <a16:creationId xmlns:a16="http://schemas.microsoft.com/office/drawing/2014/main" id="{A787F2BC-AB98-4F59-85CF-FE8537B799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6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6638" name="Line 14">
                <a:extLst>
                  <a:ext uri="{FF2B5EF4-FFF2-40B4-BE49-F238E27FC236}">
                    <a16:creationId xmlns:a16="http://schemas.microsoft.com/office/drawing/2014/main" id="{54209149-1EF9-429F-8792-EA96F31AAF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9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6639" name="Line 15">
                <a:extLst>
                  <a:ext uri="{FF2B5EF4-FFF2-40B4-BE49-F238E27FC236}">
                    <a16:creationId xmlns:a16="http://schemas.microsoft.com/office/drawing/2014/main" id="{55902805-2117-4742-9300-4A0CC178B3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6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6640" name="Line 16">
                <a:extLst>
                  <a:ext uri="{FF2B5EF4-FFF2-40B4-BE49-F238E27FC236}">
                    <a16:creationId xmlns:a16="http://schemas.microsoft.com/office/drawing/2014/main" id="{A5F4CABF-E919-4D1E-9178-3DC52B8D2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9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6641" name="Line 17">
                <a:extLst>
                  <a:ext uri="{FF2B5EF4-FFF2-40B4-BE49-F238E27FC236}">
                    <a16:creationId xmlns:a16="http://schemas.microsoft.com/office/drawing/2014/main" id="{7E946E6C-9B43-4331-83BC-04AB1E4A98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82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6642" name="Line 18">
                <a:extLst>
                  <a:ext uri="{FF2B5EF4-FFF2-40B4-BE49-F238E27FC236}">
                    <a16:creationId xmlns:a16="http://schemas.microsoft.com/office/drawing/2014/main" id="{C12CBD2A-B106-4D1A-B44A-F44F35B39A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14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66643" name="Text Box 19">
              <a:extLst>
                <a:ext uri="{FF2B5EF4-FFF2-40B4-BE49-F238E27FC236}">
                  <a16:creationId xmlns:a16="http://schemas.microsoft.com/office/drawing/2014/main" id="{FF6B8C28-585E-4948-964E-9BCC4BAF0B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9" y="1393"/>
              <a:ext cx="424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 H     e     l        l     o             C    h      i     n     a     \0     </a:t>
              </a:r>
            </a:p>
          </p:txBody>
        </p:sp>
      </p:grpSp>
      <p:sp>
        <p:nvSpPr>
          <p:cNvPr id="49158" name="Text Box 20">
            <a:extLst>
              <a:ext uri="{FF2B5EF4-FFF2-40B4-BE49-F238E27FC236}">
                <a16:creationId xmlns:a16="http://schemas.microsoft.com/office/drawing/2014/main" id="{C8D1ED6A-3F7A-4B53-AC79-CD71DEFC9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9" y="1557338"/>
            <a:ext cx="2663825" cy="4572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"Hello China"</a:t>
            </a:r>
          </a:p>
        </p:txBody>
      </p:sp>
      <p:sp>
        <p:nvSpPr>
          <p:cNvPr id="666645" name="Line 21">
            <a:extLst>
              <a:ext uri="{FF2B5EF4-FFF2-40B4-BE49-F238E27FC236}">
                <a16:creationId xmlns:a16="http://schemas.microsoft.com/office/drawing/2014/main" id="{6A0BC72A-9574-435E-B864-70D31EA09B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71813" y="2830514"/>
            <a:ext cx="0" cy="71913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160" name="Text Box 22">
            <a:extLst>
              <a:ext uri="{FF2B5EF4-FFF2-40B4-BE49-F238E27FC236}">
                <a16:creationId xmlns:a16="http://schemas.microsoft.com/office/drawing/2014/main" id="{6ED483AB-2878-4D4D-9182-CC47DB6A6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4" y="3476625"/>
            <a:ext cx="936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pStr</a:t>
            </a:r>
          </a:p>
        </p:txBody>
      </p:sp>
      <p:sp>
        <p:nvSpPr>
          <p:cNvPr id="666647" name="Rectangle 23">
            <a:extLst>
              <a:ext uri="{FF2B5EF4-FFF2-40B4-BE49-F238E27FC236}">
                <a16:creationId xmlns:a16="http://schemas.microsoft.com/office/drawing/2014/main" id="{E22DCFAB-19FF-447D-A7EA-85CB3152A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4005264"/>
            <a:ext cx="7056438" cy="5746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7" rIns="92075" bIns="46037"/>
          <a:lstStyle/>
          <a:p>
            <a:pPr marL="374650" indent="-374650" eaLnBrk="1">
              <a:lnSpc>
                <a:spcPct val="90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en-US" altLang="zh-CN" sz="28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ch</a:t>
            </a:r>
            <a:r>
              <a:rPr kumimoji="1" lang="en-US" altLang="zh-CN" sz="28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ar</a:t>
            </a:r>
            <a:r>
              <a:rPr kumimoji="1" lang="en-US" altLang="zh-CN" sz="2800" b="1">
                <a:latin typeface="Courier New" pitchFamily="49" charset="0"/>
                <a:ea typeface="宋体" pitchFamily="2" charset="-122"/>
              </a:rPr>
              <a:t> str[12] = {</a:t>
            </a:r>
            <a:r>
              <a:rPr lang="en-US" altLang="zh-CN" sz="2800" b="1">
                <a:solidFill>
                  <a:srgbClr val="000066"/>
                </a:solidFill>
                <a:latin typeface="Courier New" pitchFamily="49" charset="0"/>
                <a:ea typeface="宋体" pitchFamily="2" charset="-122"/>
              </a:rPr>
              <a:t>"Hello China"}</a:t>
            </a:r>
            <a:r>
              <a:rPr kumimoji="1" lang="en-US" altLang="zh-CN" sz="2800" b="1">
                <a:latin typeface="Courier New" pitchFamily="49" charset="0"/>
                <a:ea typeface="宋体" pitchFamily="2" charset="-122"/>
              </a:rPr>
              <a:t>;</a:t>
            </a:r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    </a:t>
            </a:r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 </a:t>
            </a:r>
          </a:p>
        </p:txBody>
      </p:sp>
      <p:sp>
        <p:nvSpPr>
          <p:cNvPr id="666648" name="Rectangle 24">
            <a:extLst>
              <a:ext uri="{FF2B5EF4-FFF2-40B4-BE49-F238E27FC236}">
                <a16:creationId xmlns:a16="http://schemas.microsoft.com/office/drawing/2014/main" id="{8D205876-065C-498D-AFAE-92ACA9F60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1" y="5675314"/>
            <a:ext cx="6048375" cy="99377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7" rIns="92075" bIns="46037"/>
          <a:lstStyle>
            <a:lvl1pPr marL="374650" indent="-3746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90000"/>
              </a:lnSpc>
              <a:buFont typeface="Monotype Sorts" charset="2"/>
              <a:buNone/>
            </a:pPr>
            <a:r>
              <a:rPr lang="en-US" altLang="zh-CN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ch</a:t>
            </a:r>
            <a:r>
              <a:rPr kumimoji="1" lang="en-US" altLang="zh-CN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ar</a:t>
            </a:r>
            <a:r>
              <a:rPr kumimoji="1"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 *pStr;</a:t>
            </a:r>
          </a:p>
          <a:p>
            <a:pPr eaLnBrk="1">
              <a:lnSpc>
                <a:spcPct val="90000"/>
              </a:lnSpc>
              <a:buFont typeface="Monotype Sorts" charset="2"/>
              <a:buNone/>
            </a:pPr>
            <a:r>
              <a:rPr kumimoji="1"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pStr = </a:t>
            </a:r>
            <a:r>
              <a:rPr lang="en-US" altLang="zh-CN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"Hello China"</a:t>
            </a:r>
            <a:r>
              <a:rPr kumimoji="1"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endParaRPr kumimoji="1" lang="zh-CN" altLang="en-US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66649" name="AutoShape 25">
            <a:extLst>
              <a:ext uri="{FF2B5EF4-FFF2-40B4-BE49-F238E27FC236}">
                <a16:creationId xmlns:a16="http://schemas.microsoft.com/office/drawing/2014/main" id="{E89EAEB9-4575-4BB7-8E36-A49764977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5863" y="5300663"/>
            <a:ext cx="431800" cy="8636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49164" name="Text Box 26">
            <a:extLst>
              <a:ext uri="{FF2B5EF4-FFF2-40B4-BE49-F238E27FC236}">
                <a16:creationId xmlns:a16="http://schemas.microsoft.com/office/drawing/2014/main" id="{196BE707-B2CC-4B79-A816-C1E87F2A7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0726" y="2349500"/>
            <a:ext cx="936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88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str</a:t>
            </a:r>
          </a:p>
        </p:txBody>
      </p:sp>
      <p:sp>
        <p:nvSpPr>
          <p:cNvPr id="666651" name="Rectangle 27">
            <a:extLst>
              <a:ext uri="{FF2B5EF4-FFF2-40B4-BE49-F238E27FC236}">
                <a16:creationId xmlns:a16="http://schemas.microsoft.com/office/drawing/2014/main" id="{F543CD8B-1985-40BB-8AB5-84389FF91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0" y="6180138"/>
            <a:ext cx="3384550" cy="48895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7" rIns="92075" bIns="46037"/>
          <a:lstStyle>
            <a:lvl1pPr marL="374650" indent="-3746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90000"/>
              </a:lnSpc>
              <a:buFont typeface="Monotype Sorts" charset="2"/>
              <a:buNone/>
            </a:pPr>
            <a:r>
              <a:rPr kumimoji="1"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pStr = &amp;str[0];</a:t>
            </a:r>
            <a:endParaRPr kumimoji="1" lang="zh-CN" altLang="en-US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66652" name="AutoShape 28">
            <a:extLst>
              <a:ext uri="{FF2B5EF4-FFF2-40B4-BE49-F238E27FC236}">
                <a16:creationId xmlns:a16="http://schemas.microsoft.com/office/drawing/2014/main" id="{253329FC-85C5-4206-BACD-5FC2F2D0C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701" y="6237289"/>
            <a:ext cx="360363" cy="288925"/>
          </a:xfrm>
          <a:prstGeom prst="rightArrow">
            <a:avLst>
              <a:gd name="adj1" fmla="val 50000"/>
              <a:gd name="adj2" fmla="val 31181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66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666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6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666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666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6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666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666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6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6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66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66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6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627" grpId="0" build="p"/>
      <p:bldP spid="666628" grpId="0" animBg="1"/>
      <p:bldP spid="666647" grpId="0" animBg="1"/>
      <p:bldP spid="666648" grpId="0" animBg="1"/>
      <p:bldP spid="666649" grpId="0" animBg="1"/>
      <p:bldP spid="666651" grpId="0" animBg="1"/>
      <p:bldP spid="66665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>
            <a:extLst>
              <a:ext uri="{FF2B5EF4-FFF2-40B4-BE49-F238E27FC236}">
                <a16:creationId xmlns:a16="http://schemas.microsoft.com/office/drawing/2014/main" id="{3BE87F51-0F6A-487B-A3F9-E82A882C5B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000"/>
              <a:t>字符数组与字符指针</a:t>
            </a:r>
            <a:endParaRPr lang="en-US" altLang="zh-CN" sz="4000"/>
          </a:p>
        </p:txBody>
      </p:sp>
      <p:sp>
        <p:nvSpPr>
          <p:cNvPr id="667651" name="Rectangle 3">
            <a:extLst>
              <a:ext uri="{FF2B5EF4-FFF2-40B4-BE49-F238E27FC236}">
                <a16:creationId xmlns:a16="http://schemas.microsoft.com/office/drawing/2014/main" id="{7451A009-5677-43B0-96CD-B238C9EE4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3" y="3116263"/>
            <a:ext cx="4392612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7" rIns="92075" bIns="46037"/>
          <a:lstStyle/>
          <a:p>
            <a:pPr marL="374650" indent="-374650" eaLnBrk="1">
              <a:lnSpc>
                <a:spcPct val="90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r>
              <a:rPr kumimoji="1" lang="zh-CN" altLang="en-US" sz="28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定义和初始化方法不同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 </a:t>
            </a:r>
            <a:endParaRPr kumimoji="1" lang="en-US" altLang="zh-CN" sz="28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667652" name="Rectangle 4">
            <a:extLst>
              <a:ext uri="{FF2B5EF4-FFF2-40B4-BE49-F238E27FC236}">
                <a16:creationId xmlns:a16="http://schemas.microsoft.com/office/drawing/2014/main" id="{293D52FB-6111-4BCC-A1A2-D1DEEF13A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1" y="4797425"/>
            <a:ext cx="4608513" cy="503238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7" rIns="92075" bIns="46037"/>
          <a:lstStyle/>
          <a:p>
            <a:pPr marL="374650" indent="-374650" eaLnBrk="1">
              <a:lnSpc>
                <a:spcPct val="90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kumimoji="1" lang="en-US" altLang="zh-CN" sz="2800" b="1">
                <a:solidFill>
                  <a:srgbClr val="88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str</a:t>
            </a:r>
            <a:r>
              <a:rPr kumimoji="1" lang="en-US" altLang="zh-CN" sz="2800" b="1">
                <a:latin typeface="Courier New" pitchFamily="49" charset="0"/>
                <a:ea typeface="宋体" pitchFamily="2" charset="-122"/>
              </a:rPr>
              <a:t> = </a:t>
            </a:r>
            <a:r>
              <a:rPr lang="en-US" altLang="zh-CN" sz="2800" b="1">
                <a:solidFill>
                  <a:srgbClr val="000066"/>
                </a:solidFill>
                <a:latin typeface="Courier New" pitchFamily="49" charset="0"/>
                <a:ea typeface="宋体" pitchFamily="2" charset="-122"/>
              </a:rPr>
              <a:t>"Hello China"</a:t>
            </a:r>
            <a:r>
              <a:rPr kumimoji="1" lang="en-US" altLang="zh-CN" sz="2800" b="1">
                <a:latin typeface="Courier New" pitchFamily="49" charset="0"/>
                <a:ea typeface="宋体" pitchFamily="2" charset="-122"/>
              </a:rPr>
              <a:t>;</a:t>
            </a:r>
            <a:endParaRPr kumimoji="1" lang="zh-CN" altLang="en-US" sz="2800" b="1">
              <a:latin typeface="Courier New" pitchFamily="49" charset="0"/>
              <a:ea typeface="宋体" pitchFamily="2" charset="-122"/>
            </a:endParaRPr>
          </a:p>
        </p:txBody>
      </p:sp>
      <p:grpSp>
        <p:nvGrpSpPr>
          <p:cNvPr id="50181" name="Group 5">
            <a:extLst>
              <a:ext uri="{FF2B5EF4-FFF2-40B4-BE49-F238E27FC236}">
                <a16:creationId xmlns:a16="http://schemas.microsoft.com/office/drawing/2014/main" id="{1E1B68CB-C714-4724-B479-6621DC469C80}"/>
              </a:ext>
            </a:extLst>
          </p:cNvPr>
          <p:cNvGrpSpPr>
            <a:grpSpLocks/>
          </p:cNvGrpSpPr>
          <p:nvPr/>
        </p:nvGrpSpPr>
        <p:grpSpPr bwMode="auto">
          <a:xfrm>
            <a:off x="2782888" y="2276475"/>
            <a:ext cx="6769100" cy="503238"/>
            <a:chOff x="839" y="1389"/>
            <a:chExt cx="4264" cy="317"/>
          </a:xfrm>
        </p:grpSpPr>
        <p:grpSp>
          <p:nvGrpSpPr>
            <p:cNvPr id="50197" name="Group 6">
              <a:extLst>
                <a:ext uri="{FF2B5EF4-FFF2-40B4-BE49-F238E27FC236}">
                  <a16:creationId xmlns:a16="http://schemas.microsoft.com/office/drawing/2014/main" id="{9CFFB4FB-7379-4B9A-B0A7-632BC58AB7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9" y="1389"/>
              <a:ext cx="4173" cy="317"/>
              <a:chOff x="1474" y="1389"/>
              <a:chExt cx="4173" cy="317"/>
            </a:xfrm>
          </p:grpSpPr>
          <p:sp>
            <p:nvSpPr>
              <p:cNvPr id="667655" name="Rectangle 7">
                <a:extLst>
                  <a:ext uri="{FF2B5EF4-FFF2-40B4-BE49-F238E27FC236}">
                    <a16:creationId xmlns:a16="http://schemas.microsoft.com/office/drawing/2014/main" id="{314EDA78-5411-4BC9-8927-28E78A8D4D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4" y="1389"/>
                <a:ext cx="4173" cy="317"/>
              </a:xfrm>
              <a:prstGeom prst="rect">
                <a:avLst/>
              </a:prstGeom>
              <a:noFill/>
              <a:ln w="57150">
                <a:solidFill>
                  <a:srgbClr val="00008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667656" name="Line 8">
                <a:extLst>
                  <a:ext uri="{FF2B5EF4-FFF2-40B4-BE49-F238E27FC236}">
                    <a16:creationId xmlns:a16="http://schemas.microsoft.com/office/drawing/2014/main" id="{39A62D57-5C11-4D11-92A9-B27811991F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7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7657" name="Line 9">
                <a:extLst>
                  <a:ext uri="{FF2B5EF4-FFF2-40B4-BE49-F238E27FC236}">
                    <a16:creationId xmlns:a16="http://schemas.microsoft.com/office/drawing/2014/main" id="{C974FB6A-1CE6-4D11-AE1F-DC86A41251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0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7658" name="Line 10">
                <a:extLst>
                  <a:ext uri="{FF2B5EF4-FFF2-40B4-BE49-F238E27FC236}">
                    <a16:creationId xmlns:a16="http://schemas.microsoft.com/office/drawing/2014/main" id="{0F74FAEE-D21E-4207-B2CC-4783CE983F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2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7659" name="Line 11">
                <a:extLst>
                  <a:ext uri="{FF2B5EF4-FFF2-40B4-BE49-F238E27FC236}">
                    <a16:creationId xmlns:a16="http://schemas.microsoft.com/office/drawing/2014/main" id="{4158E739-DC1A-4F01-B1E6-A7F8BCD0CD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5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7660" name="Line 12">
                <a:extLst>
                  <a:ext uri="{FF2B5EF4-FFF2-40B4-BE49-F238E27FC236}">
                    <a16:creationId xmlns:a16="http://schemas.microsoft.com/office/drawing/2014/main" id="{65EE7C7E-96F9-4425-B950-38EA79308C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8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7661" name="Line 13">
                <a:extLst>
                  <a:ext uri="{FF2B5EF4-FFF2-40B4-BE49-F238E27FC236}">
                    <a16:creationId xmlns:a16="http://schemas.microsoft.com/office/drawing/2014/main" id="{D9629763-696D-4569-9B27-AE47E5CC93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6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7662" name="Line 14">
                <a:extLst>
                  <a:ext uri="{FF2B5EF4-FFF2-40B4-BE49-F238E27FC236}">
                    <a16:creationId xmlns:a16="http://schemas.microsoft.com/office/drawing/2014/main" id="{50BF2508-55F1-4660-A90F-A27DCC3BF8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9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7663" name="Line 15">
                <a:extLst>
                  <a:ext uri="{FF2B5EF4-FFF2-40B4-BE49-F238E27FC236}">
                    <a16:creationId xmlns:a16="http://schemas.microsoft.com/office/drawing/2014/main" id="{0EC51294-41B3-44C8-B5A4-7D19172991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6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7664" name="Line 16">
                <a:extLst>
                  <a:ext uri="{FF2B5EF4-FFF2-40B4-BE49-F238E27FC236}">
                    <a16:creationId xmlns:a16="http://schemas.microsoft.com/office/drawing/2014/main" id="{41CB41DC-79B1-4001-A092-870DE92099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9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7665" name="Line 17">
                <a:extLst>
                  <a:ext uri="{FF2B5EF4-FFF2-40B4-BE49-F238E27FC236}">
                    <a16:creationId xmlns:a16="http://schemas.microsoft.com/office/drawing/2014/main" id="{6D452E77-9003-4D94-B254-09AE195212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82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7666" name="Line 18">
                <a:extLst>
                  <a:ext uri="{FF2B5EF4-FFF2-40B4-BE49-F238E27FC236}">
                    <a16:creationId xmlns:a16="http://schemas.microsoft.com/office/drawing/2014/main" id="{E7CD23E3-4F8A-4DD0-BCB8-D5971B5FCC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14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67667" name="Text Box 19">
              <a:extLst>
                <a:ext uri="{FF2B5EF4-FFF2-40B4-BE49-F238E27FC236}">
                  <a16:creationId xmlns:a16="http://schemas.microsoft.com/office/drawing/2014/main" id="{AEEB1DB5-FF87-4D9B-9FAA-751914ABE2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9" y="1393"/>
              <a:ext cx="424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 H     e     l        l     o             C    h      i     n     a     \0     </a:t>
              </a:r>
            </a:p>
          </p:txBody>
        </p:sp>
      </p:grpSp>
      <p:sp>
        <p:nvSpPr>
          <p:cNvPr id="50182" name="Text Box 20">
            <a:extLst>
              <a:ext uri="{FF2B5EF4-FFF2-40B4-BE49-F238E27FC236}">
                <a16:creationId xmlns:a16="http://schemas.microsoft.com/office/drawing/2014/main" id="{4B4D73EF-0C49-48BD-80F9-2C331102F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9" y="1557338"/>
            <a:ext cx="2663825" cy="4572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"Hello China"</a:t>
            </a:r>
          </a:p>
        </p:txBody>
      </p:sp>
      <p:sp>
        <p:nvSpPr>
          <p:cNvPr id="667669" name="Line 21">
            <a:extLst>
              <a:ext uri="{FF2B5EF4-FFF2-40B4-BE49-F238E27FC236}">
                <a16:creationId xmlns:a16="http://schemas.microsoft.com/office/drawing/2014/main" id="{8FAFB298-60E6-4D6F-9F7D-0E1F276E06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71813" y="2830514"/>
            <a:ext cx="0" cy="71913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7670" name="Text Box 22">
            <a:extLst>
              <a:ext uri="{FF2B5EF4-FFF2-40B4-BE49-F238E27FC236}">
                <a16:creationId xmlns:a16="http://schemas.microsoft.com/office/drawing/2014/main" id="{65FB9FBC-D39F-4FE5-BE9C-C63D5FD7C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4" y="3476625"/>
            <a:ext cx="9366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pStr</a:t>
            </a:r>
          </a:p>
        </p:txBody>
      </p:sp>
      <p:sp>
        <p:nvSpPr>
          <p:cNvPr id="667671" name="Rectangle 23">
            <a:extLst>
              <a:ext uri="{FF2B5EF4-FFF2-40B4-BE49-F238E27FC236}">
                <a16:creationId xmlns:a16="http://schemas.microsoft.com/office/drawing/2014/main" id="{35260C30-3180-47AB-B0EE-73BAA1D09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4005264"/>
            <a:ext cx="7056438" cy="5746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7" rIns="92075" bIns="46037"/>
          <a:lstStyle/>
          <a:p>
            <a:pPr marL="374650" indent="-374650" eaLnBrk="1">
              <a:lnSpc>
                <a:spcPct val="90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en-US" altLang="zh-CN" sz="28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ch</a:t>
            </a:r>
            <a:r>
              <a:rPr kumimoji="1" lang="en-US" altLang="zh-CN" sz="28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ar</a:t>
            </a:r>
            <a:r>
              <a:rPr kumimoji="1" lang="en-US" altLang="zh-CN" sz="2800" b="1">
                <a:latin typeface="Courier New" pitchFamily="49" charset="0"/>
                <a:ea typeface="宋体" pitchFamily="2" charset="-122"/>
              </a:rPr>
              <a:t> str[12] = {</a:t>
            </a:r>
            <a:r>
              <a:rPr lang="en-US" altLang="zh-CN" sz="2800" b="1">
                <a:solidFill>
                  <a:srgbClr val="000066"/>
                </a:solidFill>
                <a:latin typeface="Courier New" pitchFamily="49" charset="0"/>
                <a:ea typeface="宋体" pitchFamily="2" charset="-122"/>
              </a:rPr>
              <a:t>"Hello China"}</a:t>
            </a:r>
            <a:r>
              <a:rPr kumimoji="1" lang="en-US" altLang="zh-CN" sz="2800" b="1">
                <a:latin typeface="Courier New" pitchFamily="49" charset="0"/>
                <a:ea typeface="宋体" pitchFamily="2" charset="-122"/>
              </a:rPr>
              <a:t>;</a:t>
            </a:r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    </a:t>
            </a:r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 </a:t>
            </a:r>
          </a:p>
        </p:txBody>
      </p:sp>
      <p:sp>
        <p:nvSpPr>
          <p:cNvPr id="667672" name="Rectangle 24">
            <a:extLst>
              <a:ext uri="{FF2B5EF4-FFF2-40B4-BE49-F238E27FC236}">
                <a16:creationId xmlns:a16="http://schemas.microsoft.com/office/drawing/2014/main" id="{67AD3D34-25CB-4295-857B-313E15F64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5530851"/>
            <a:ext cx="4679950" cy="99377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7" rIns="92075" bIns="46037"/>
          <a:lstStyle/>
          <a:p>
            <a:pPr marL="374650" indent="-374650" eaLnBrk="1">
              <a:lnSpc>
                <a:spcPct val="90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en-US" altLang="zh-CN" sz="28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ch</a:t>
            </a:r>
            <a:r>
              <a:rPr kumimoji="1" lang="en-US" altLang="zh-CN" sz="28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ar</a:t>
            </a:r>
            <a:r>
              <a:rPr kumimoji="1" lang="en-US" altLang="zh-CN" sz="2800" b="1">
                <a:latin typeface="Courier New" pitchFamily="49" charset="0"/>
                <a:ea typeface="宋体" pitchFamily="2" charset="-122"/>
              </a:rPr>
              <a:t> *pStr;</a:t>
            </a:r>
          </a:p>
          <a:p>
            <a:pPr marL="374650" indent="-374650" eaLnBrk="1">
              <a:lnSpc>
                <a:spcPct val="90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kumimoji="1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pStr</a:t>
            </a:r>
            <a:r>
              <a:rPr kumimoji="1" lang="en-US" altLang="zh-CN" sz="2800" b="1">
                <a:latin typeface="Courier New" pitchFamily="49" charset="0"/>
                <a:ea typeface="宋体" pitchFamily="2" charset="-122"/>
              </a:rPr>
              <a:t> = </a:t>
            </a:r>
            <a:r>
              <a:rPr lang="en-US" altLang="zh-CN" sz="2800" b="1">
                <a:solidFill>
                  <a:srgbClr val="000066"/>
                </a:solidFill>
                <a:latin typeface="Courier New" pitchFamily="49" charset="0"/>
                <a:ea typeface="宋体" pitchFamily="2" charset="-122"/>
              </a:rPr>
              <a:t>"Hello China"</a:t>
            </a:r>
            <a:r>
              <a:rPr kumimoji="1" lang="en-US" altLang="zh-CN" sz="2800" b="1">
                <a:latin typeface="Courier New" pitchFamily="49" charset="0"/>
                <a:ea typeface="宋体" pitchFamily="2" charset="-122"/>
              </a:rPr>
              <a:t>;</a:t>
            </a:r>
            <a:endParaRPr kumimoji="1" lang="zh-CN" altLang="en-US" sz="2800" b="1"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667673" name="Text Box 25">
            <a:extLst>
              <a:ext uri="{FF2B5EF4-FFF2-40B4-BE49-F238E27FC236}">
                <a16:creationId xmlns:a16="http://schemas.microsoft.com/office/drawing/2014/main" id="{64C274F3-9DD3-4706-9A48-7767202CC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0726" y="2349500"/>
            <a:ext cx="9366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str</a:t>
            </a:r>
          </a:p>
        </p:txBody>
      </p:sp>
      <p:sp>
        <p:nvSpPr>
          <p:cNvPr id="667674" name="Rectangle 26">
            <a:extLst>
              <a:ext uri="{FF2B5EF4-FFF2-40B4-BE49-F238E27FC236}">
                <a16:creationId xmlns:a16="http://schemas.microsoft.com/office/drawing/2014/main" id="{08B7A9CA-B8A4-436F-A78A-532D2FD75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1" y="6021388"/>
            <a:ext cx="4608513" cy="431800"/>
          </a:xfrm>
          <a:prstGeom prst="rect">
            <a:avLst/>
          </a:prstGeom>
          <a:noFill/>
          <a:ln w="57150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67675" name="Rectangle 27">
            <a:extLst>
              <a:ext uri="{FF2B5EF4-FFF2-40B4-BE49-F238E27FC236}">
                <a16:creationId xmlns:a16="http://schemas.microsoft.com/office/drawing/2014/main" id="{D0C551A4-AC42-4094-AF06-DC6D484A5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1" y="4811713"/>
            <a:ext cx="4608513" cy="431800"/>
          </a:xfrm>
          <a:prstGeom prst="rect">
            <a:avLst/>
          </a:prstGeom>
          <a:noFill/>
          <a:ln w="57150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pic>
        <p:nvPicPr>
          <p:cNvPr id="50190" name="Picture 28" descr="J0234687">
            <a:extLst>
              <a:ext uri="{FF2B5EF4-FFF2-40B4-BE49-F238E27FC236}">
                <a16:creationId xmlns:a16="http://schemas.microsoft.com/office/drawing/2014/main" id="{6B471985-3C42-49B3-80AB-324F7D64829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26" y="1341438"/>
            <a:ext cx="12287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8">
            <a:extLst>
              <a:ext uri="{FF2B5EF4-FFF2-40B4-BE49-F238E27FC236}">
                <a16:creationId xmlns:a16="http://schemas.microsoft.com/office/drawing/2014/main" id="{4415E128-0720-4EB5-B0E3-53AB3DE00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0" y="4797425"/>
            <a:ext cx="503238" cy="43180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宋体" pitchFamily="2" charset="-122"/>
            </a:endParaRPr>
          </a:p>
        </p:txBody>
      </p:sp>
      <p:sp>
        <p:nvSpPr>
          <p:cNvPr id="667678" name="WordArt 30">
            <a:extLst>
              <a:ext uri="{FF2B5EF4-FFF2-40B4-BE49-F238E27FC236}">
                <a16:creationId xmlns:a16="http://schemas.microsoft.com/office/drawing/2014/main" id="{AF30DF6E-6A7D-40ED-BA86-96B73D4CA394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032625" y="5229226"/>
            <a:ext cx="1079500" cy="747713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1194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latin typeface="Academy Engraved LET"/>
              </a:rPr>
              <a:t>Why?</a:t>
            </a:r>
            <a:endParaRPr lang="zh-CN" altLang="en-US" sz="3600" b="1" kern="10">
              <a:ln w="952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solidFill>
                <a:srgbClr val="FF0000"/>
              </a:solidFill>
              <a:effectLst>
                <a:outerShdw dist="38100" dir="2700000" algn="tl" rotWithShape="0">
                  <a:srgbClr val="000000">
                    <a:alpha val="43137"/>
                  </a:srgbClr>
                </a:outerShdw>
              </a:effectLst>
              <a:latin typeface="Academy Engraved LET"/>
            </a:endParaRPr>
          </a:p>
        </p:txBody>
      </p:sp>
      <p:sp>
        <p:nvSpPr>
          <p:cNvPr id="667679" name="Rectangle 31">
            <a:extLst>
              <a:ext uri="{FF2B5EF4-FFF2-40B4-BE49-F238E27FC236}">
                <a16:creationId xmlns:a16="http://schemas.microsoft.com/office/drawing/2014/main" id="{8324061F-162E-4042-9D40-DDF660915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5138" y="4797425"/>
            <a:ext cx="3744912" cy="431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7" rIns="92075" bIns="46037"/>
          <a:lstStyle/>
          <a:p>
            <a:pPr marL="374650" indent="-374650" eaLnBrk="1">
              <a:lnSpc>
                <a:spcPct val="90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kumimoji="1" lang="zh-CN" altLang="en-US" sz="2800" b="1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楷体_GB2312" pitchFamily="49" charset="-122"/>
              </a:rPr>
              <a:t>数组名</a:t>
            </a:r>
            <a:r>
              <a:rPr kumimoji="1" lang="en-US" altLang="zh-CN" sz="2800" b="1">
                <a:solidFill>
                  <a:srgbClr val="88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楷体_GB2312" pitchFamily="49" charset="-122"/>
              </a:rPr>
              <a:t>str</a:t>
            </a:r>
            <a:r>
              <a:rPr kumimoji="1" lang="zh-CN" altLang="en-US" sz="2800" b="1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楷体_GB2312" pitchFamily="49" charset="-122"/>
              </a:rPr>
              <a:t>是地址常量</a:t>
            </a:r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   </a:t>
            </a:r>
            <a:r>
              <a:rPr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 </a:t>
            </a:r>
          </a:p>
        </p:txBody>
      </p:sp>
      <p:sp>
        <p:nvSpPr>
          <p:cNvPr id="667680" name="Rectangle 32">
            <a:extLst>
              <a:ext uri="{FF2B5EF4-FFF2-40B4-BE49-F238E27FC236}">
                <a16:creationId xmlns:a16="http://schemas.microsoft.com/office/drawing/2014/main" id="{D6DFB35F-A0D4-4D4E-979A-5044FE37A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726" y="6021388"/>
            <a:ext cx="3744913" cy="431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7" rIns="92075" bIns="46037"/>
          <a:lstStyle/>
          <a:p>
            <a:pPr marL="374650" indent="-374650" eaLnBrk="1">
              <a:lnSpc>
                <a:spcPct val="90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kumimoji="1" lang="zh-CN" altLang="en-US" sz="2800" b="1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楷体_GB2312" pitchFamily="49" charset="-122"/>
              </a:rPr>
              <a:t>字符指针</a:t>
            </a:r>
            <a:r>
              <a:rPr kumimoji="1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楷体_GB2312" pitchFamily="49" charset="-122"/>
              </a:rPr>
              <a:t>pStr</a:t>
            </a:r>
            <a:r>
              <a:rPr kumimoji="1" lang="zh-CN" altLang="en-US" sz="2800" b="1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楷体_GB2312" pitchFamily="49" charset="-122"/>
              </a:rPr>
              <a:t>是变量</a:t>
            </a:r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   </a:t>
            </a:r>
            <a:r>
              <a:rPr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 </a:t>
            </a:r>
          </a:p>
        </p:txBody>
      </p:sp>
      <p:sp>
        <p:nvSpPr>
          <p:cNvPr id="667681" name="Line 33">
            <a:extLst>
              <a:ext uri="{FF2B5EF4-FFF2-40B4-BE49-F238E27FC236}">
                <a16:creationId xmlns:a16="http://schemas.microsoft.com/office/drawing/2014/main" id="{3E43C161-1D65-426E-9CA2-FD8D748F85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1988" y="6308725"/>
            <a:ext cx="215900" cy="2159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7682" name="Line 34">
            <a:extLst>
              <a:ext uri="{FF2B5EF4-FFF2-40B4-BE49-F238E27FC236}">
                <a16:creationId xmlns:a16="http://schemas.microsoft.com/office/drawing/2014/main" id="{67102F15-BE2C-4A3A-A15B-D0AB6E8969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17888" y="5948363"/>
            <a:ext cx="144462" cy="57626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7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7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67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67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67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67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67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67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67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67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67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67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676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676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67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67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67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67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52" grpId="0" animBg="1"/>
      <p:bldP spid="667674" grpId="0" animBg="1"/>
      <p:bldP spid="667675" grpId="0" animBg="1"/>
      <p:bldP spid="667679" grpId="0" animBg="1"/>
      <p:bldP spid="66768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>
            <a:extLst>
              <a:ext uri="{FF2B5EF4-FFF2-40B4-BE49-F238E27FC236}">
                <a16:creationId xmlns:a16="http://schemas.microsoft.com/office/drawing/2014/main" id="{8C54CF3B-0990-406F-81AE-AFFBF1D049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03389" y="573089"/>
            <a:ext cx="8785225" cy="839787"/>
          </a:xfrm>
        </p:spPr>
        <p:txBody>
          <a:bodyPr/>
          <a:lstStyle/>
          <a:p>
            <a:pPr>
              <a:defRPr/>
            </a:pPr>
            <a:r>
              <a:rPr lang="zh-CN" altLang="en-US" sz="4000"/>
              <a:t>例</a:t>
            </a:r>
            <a:r>
              <a:rPr lang="en-US" altLang="zh-CN" sz="4000"/>
              <a:t>7.5 </a:t>
            </a:r>
            <a:r>
              <a:rPr lang="zh-CN" altLang="en-US" sz="4000"/>
              <a:t>：字符串拷贝</a:t>
            </a:r>
            <a:r>
              <a:rPr lang="en-US" altLang="zh-CN" sz="4000"/>
              <a:t>——</a:t>
            </a:r>
            <a:r>
              <a:rPr lang="zh-CN" altLang="en-US" sz="3600">
                <a:solidFill>
                  <a:srgbClr val="000066"/>
                </a:solidFill>
              </a:rPr>
              <a:t>用字符数组编程</a:t>
            </a:r>
            <a:endParaRPr lang="en-US" altLang="zh-CN" sz="3600">
              <a:solidFill>
                <a:srgbClr val="000066"/>
              </a:solidFill>
            </a:endParaRPr>
          </a:p>
        </p:txBody>
      </p:sp>
      <p:sp>
        <p:nvSpPr>
          <p:cNvPr id="668675" name="Rectangle 3">
            <a:extLst>
              <a:ext uri="{FF2B5EF4-FFF2-40B4-BE49-F238E27FC236}">
                <a16:creationId xmlns:a16="http://schemas.microsoft.com/office/drawing/2014/main" id="{D78FFEB3-41FB-487C-B3B9-E66AD7103B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4" y="1414464"/>
            <a:ext cx="8351837" cy="2924175"/>
          </a:xfrm>
        </p:spPr>
        <p:txBody>
          <a:bodyPr/>
          <a:lstStyle/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void</a:t>
            </a:r>
            <a:r>
              <a:rPr lang="fr-FR" altLang="zh-CN" sz="2000">
                <a:latin typeface="Courier New" pitchFamily="49" charset="0"/>
                <a:ea typeface="宋体" pitchFamily="2" charset="-122"/>
              </a:rPr>
              <a:t>  MyStrcpy(</a:t>
            </a:r>
            <a:r>
              <a:rPr lang="fr-FR" altLang="zh-CN" sz="2000">
                <a:solidFill>
                  <a:srgbClr val="0066FF"/>
                </a:solidFill>
                <a:latin typeface="Courier New" pitchFamily="49" charset="0"/>
                <a:ea typeface="宋体" pitchFamily="2" charset="-122"/>
              </a:rPr>
              <a:t>char</a:t>
            </a:r>
            <a:r>
              <a:rPr lang="fr-FR" altLang="zh-CN" sz="2000">
                <a:latin typeface="Courier New" pitchFamily="49" charset="0"/>
                <a:ea typeface="宋体" pitchFamily="2" charset="-122"/>
              </a:rPr>
              <a:t> dstStr[], </a:t>
            </a:r>
            <a:r>
              <a:rPr lang="fr-FR" altLang="zh-CN" sz="2000">
                <a:solidFill>
                  <a:srgbClr val="0066FF"/>
                </a:solidFill>
                <a:latin typeface="Courier New" pitchFamily="49" charset="0"/>
                <a:ea typeface="宋体" pitchFamily="2" charset="-122"/>
              </a:rPr>
              <a:t>char</a:t>
            </a:r>
            <a:r>
              <a:rPr lang="fr-FR" altLang="zh-CN" sz="2000">
                <a:latin typeface="Courier New" pitchFamily="49" charset="0"/>
                <a:ea typeface="宋体" pitchFamily="2" charset="-122"/>
              </a:rPr>
              <a:t> srcStr[])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latin typeface="Courier New" pitchFamily="49" charset="0"/>
                <a:ea typeface="宋体" pitchFamily="2" charset="-122"/>
              </a:rPr>
              <a:t>{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latin typeface="Courier New" pitchFamily="49" charset="0"/>
                <a:ea typeface="宋体" pitchFamily="2" charset="-122"/>
              </a:rPr>
              <a:t>	</a:t>
            </a:r>
            <a:r>
              <a:rPr lang="fr-FR" altLang="zh-CN" sz="2000">
                <a:solidFill>
                  <a:srgbClr val="0066FF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lang="fr-FR" altLang="zh-CN" sz="2000">
                <a:latin typeface="Courier New" pitchFamily="49" charset="0"/>
                <a:ea typeface="宋体" pitchFamily="2" charset="-122"/>
              </a:rPr>
              <a:t>  i = 0;                     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latin typeface="Courier New" pitchFamily="49" charset="0"/>
                <a:ea typeface="宋体" pitchFamily="2" charset="-122"/>
              </a:rPr>
              <a:t>	</a:t>
            </a:r>
            <a:r>
              <a:rPr lang="fr-FR" altLang="zh-CN" sz="2000">
                <a:solidFill>
                  <a:srgbClr val="0066FF"/>
                </a:solidFill>
                <a:latin typeface="Courier New" pitchFamily="49" charset="0"/>
                <a:ea typeface="宋体" pitchFamily="2" charset="-122"/>
              </a:rPr>
              <a:t>while</a:t>
            </a:r>
            <a:r>
              <a:rPr lang="fr-FR" altLang="zh-CN" sz="2000">
                <a:latin typeface="Courier New" pitchFamily="49" charset="0"/>
                <a:ea typeface="宋体" pitchFamily="2" charset="-122"/>
              </a:rPr>
              <a:t> (srcStr[i] != '\0')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latin typeface="Courier New" pitchFamily="49" charset="0"/>
                <a:ea typeface="宋体" pitchFamily="2" charset="-122"/>
              </a:rPr>
              <a:t>	{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latin typeface="Courier New" pitchFamily="49" charset="0"/>
                <a:ea typeface="宋体" pitchFamily="2" charset="-122"/>
              </a:rPr>
              <a:t>    	dstStr[i] = srcStr[i];  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latin typeface="Courier New" pitchFamily="49" charset="0"/>
                <a:ea typeface="宋体" pitchFamily="2" charset="-122"/>
              </a:rPr>
              <a:t>    	i++; 	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latin typeface="Courier New" pitchFamily="49" charset="0"/>
                <a:ea typeface="宋体" pitchFamily="2" charset="-122"/>
              </a:rPr>
              <a:t>   }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latin typeface="Courier New" pitchFamily="49" charset="0"/>
                <a:ea typeface="宋体" pitchFamily="2" charset="-122"/>
              </a:rPr>
              <a:t>	dstStr[i] = '\0';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latin typeface="Courier New" pitchFamily="49" charset="0"/>
                <a:ea typeface="宋体" pitchFamily="2" charset="-122"/>
              </a:rPr>
              <a:t>}</a:t>
            </a:r>
            <a:endParaRPr lang="zh-CN" altLang="en-US" sz="2000">
              <a:latin typeface="Courier New" pitchFamily="49" charset="0"/>
              <a:ea typeface="宋体" pitchFamily="2" charset="-122"/>
            </a:endParaRPr>
          </a:p>
        </p:txBody>
      </p:sp>
      <p:grpSp>
        <p:nvGrpSpPr>
          <p:cNvPr id="51204" name="Group 4">
            <a:extLst>
              <a:ext uri="{FF2B5EF4-FFF2-40B4-BE49-F238E27FC236}">
                <a16:creationId xmlns:a16="http://schemas.microsoft.com/office/drawing/2014/main" id="{A6B10674-F598-413D-8CF0-6F946D4C240E}"/>
              </a:ext>
            </a:extLst>
          </p:cNvPr>
          <p:cNvGrpSpPr>
            <a:grpSpLocks/>
          </p:cNvGrpSpPr>
          <p:nvPr/>
        </p:nvGrpSpPr>
        <p:grpSpPr bwMode="auto">
          <a:xfrm>
            <a:off x="3430588" y="4724400"/>
            <a:ext cx="6769100" cy="503238"/>
            <a:chOff x="839" y="1389"/>
            <a:chExt cx="4264" cy="317"/>
          </a:xfrm>
        </p:grpSpPr>
        <p:grpSp>
          <p:nvGrpSpPr>
            <p:cNvPr id="51258" name="Group 5">
              <a:extLst>
                <a:ext uri="{FF2B5EF4-FFF2-40B4-BE49-F238E27FC236}">
                  <a16:creationId xmlns:a16="http://schemas.microsoft.com/office/drawing/2014/main" id="{AC0E9536-8866-4918-8BD1-2308B871C8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9" y="1389"/>
              <a:ext cx="4173" cy="317"/>
              <a:chOff x="1474" y="1389"/>
              <a:chExt cx="4173" cy="317"/>
            </a:xfrm>
          </p:grpSpPr>
          <p:sp>
            <p:nvSpPr>
              <p:cNvPr id="668678" name="Rectangle 6">
                <a:extLst>
                  <a:ext uri="{FF2B5EF4-FFF2-40B4-BE49-F238E27FC236}">
                    <a16:creationId xmlns:a16="http://schemas.microsoft.com/office/drawing/2014/main" id="{D5A6E2B7-50B4-40BC-97A4-E80AD5EF63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4" y="1389"/>
                <a:ext cx="4173" cy="317"/>
              </a:xfrm>
              <a:prstGeom prst="rect">
                <a:avLst/>
              </a:prstGeom>
              <a:noFill/>
              <a:ln w="57150">
                <a:solidFill>
                  <a:srgbClr val="00008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668679" name="Line 7">
                <a:extLst>
                  <a:ext uri="{FF2B5EF4-FFF2-40B4-BE49-F238E27FC236}">
                    <a16:creationId xmlns:a16="http://schemas.microsoft.com/office/drawing/2014/main" id="{A55F11D3-9742-47A1-8771-A96BEAB84D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7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8680" name="Line 8">
                <a:extLst>
                  <a:ext uri="{FF2B5EF4-FFF2-40B4-BE49-F238E27FC236}">
                    <a16:creationId xmlns:a16="http://schemas.microsoft.com/office/drawing/2014/main" id="{AF59AA38-9AF3-4CA6-B03D-E57FB88946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0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8681" name="Line 9">
                <a:extLst>
                  <a:ext uri="{FF2B5EF4-FFF2-40B4-BE49-F238E27FC236}">
                    <a16:creationId xmlns:a16="http://schemas.microsoft.com/office/drawing/2014/main" id="{D4DBC73D-29BA-4E23-9DA4-506FCB06F1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2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8682" name="Line 10">
                <a:extLst>
                  <a:ext uri="{FF2B5EF4-FFF2-40B4-BE49-F238E27FC236}">
                    <a16:creationId xmlns:a16="http://schemas.microsoft.com/office/drawing/2014/main" id="{1A2DFE29-993D-4F54-A03E-49CC328E57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5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8683" name="Line 11">
                <a:extLst>
                  <a:ext uri="{FF2B5EF4-FFF2-40B4-BE49-F238E27FC236}">
                    <a16:creationId xmlns:a16="http://schemas.microsoft.com/office/drawing/2014/main" id="{C654BA10-EEC2-489C-A64A-AC8CCD3AA8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8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8684" name="Line 12">
                <a:extLst>
                  <a:ext uri="{FF2B5EF4-FFF2-40B4-BE49-F238E27FC236}">
                    <a16:creationId xmlns:a16="http://schemas.microsoft.com/office/drawing/2014/main" id="{6BFD12F3-3BEE-4C5C-8686-839909979E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6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8685" name="Line 13">
                <a:extLst>
                  <a:ext uri="{FF2B5EF4-FFF2-40B4-BE49-F238E27FC236}">
                    <a16:creationId xmlns:a16="http://schemas.microsoft.com/office/drawing/2014/main" id="{30D6E1F9-EAC0-4A00-AB34-26284779D7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9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8686" name="Line 14">
                <a:extLst>
                  <a:ext uri="{FF2B5EF4-FFF2-40B4-BE49-F238E27FC236}">
                    <a16:creationId xmlns:a16="http://schemas.microsoft.com/office/drawing/2014/main" id="{9F8A2DB2-BD60-42BF-8C4B-DEC37A9B81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6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8687" name="Line 15">
                <a:extLst>
                  <a:ext uri="{FF2B5EF4-FFF2-40B4-BE49-F238E27FC236}">
                    <a16:creationId xmlns:a16="http://schemas.microsoft.com/office/drawing/2014/main" id="{82F214E0-630C-4B18-9C46-E87E073E2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9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8688" name="Line 16">
                <a:extLst>
                  <a:ext uri="{FF2B5EF4-FFF2-40B4-BE49-F238E27FC236}">
                    <a16:creationId xmlns:a16="http://schemas.microsoft.com/office/drawing/2014/main" id="{6521085F-69F0-463E-A981-F95631F8B8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82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8689" name="Line 17">
                <a:extLst>
                  <a:ext uri="{FF2B5EF4-FFF2-40B4-BE49-F238E27FC236}">
                    <a16:creationId xmlns:a16="http://schemas.microsoft.com/office/drawing/2014/main" id="{0140AFD7-402A-4703-8C92-1A4FE422F1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14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68690" name="Text Box 18">
              <a:extLst>
                <a:ext uri="{FF2B5EF4-FFF2-40B4-BE49-F238E27FC236}">
                  <a16:creationId xmlns:a16="http://schemas.microsoft.com/office/drawing/2014/main" id="{B066E4B0-9DCC-40C4-8518-797EF83A9E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9" y="1393"/>
              <a:ext cx="424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 H     e     l        l     o             C    h      i     n     a     </a:t>
              </a:r>
              <a:r>
                <a:rPr lang="en-US" altLang="zh-CN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\0</a:t>
              </a: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     </a:t>
              </a:r>
            </a:p>
          </p:txBody>
        </p:sp>
      </p:grpSp>
      <p:grpSp>
        <p:nvGrpSpPr>
          <p:cNvPr id="51205" name="Group 19">
            <a:extLst>
              <a:ext uri="{FF2B5EF4-FFF2-40B4-BE49-F238E27FC236}">
                <a16:creationId xmlns:a16="http://schemas.microsoft.com/office/drawing/2014/main" id="{D8D3B65E-E671-47AC-B413-2A125CBEE442}"/>
              </a:ext>
            </a:extLst>
          </p:cNvPr>
          <p:cNvGrpSpPr>
            <a:grpSpLocks/>
          </p:cNvGrpSpPr>
          <p:nvPr/>
        </p:nvGrpSpPr>
        <p:grpSpPr bwMode="auto">
          <a:xfrm>
            <a:off x="3430588" y="5875339"/>
            <a:ext cx="6769100" cy="503237"/>
            <a:chOff x="839" y="1389"/>
            <a:chExt cx="4264" cy="317"/>
          </a:xfrm>
        </p:grpSpPr>
        <p:grpSp>
          <p:nvGrpSpPr>
            <p:cNvPr id="51244" name="Group 20">
              <a:extLst>
                <a:ext uri="{FF2B5EF4-FFF2-40B4-BE49-F238E27FC236}">
                  <a16:creationId xmlns:a16="http://schemas.microsoft.com/office/drawing/2014/main" id="{516AC2F0-B790-44A2-8B15-752FE7734A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9" y="1389"/>
              <a:ext cx="4173" cy="317"/>
              <a:chOff x="1474" y="1389"/>
              <a:chExt cx="4173" cy="317"/>
            </a:xfrm>
          </p:grpSpPr>
          <p:sp>
            <p:nvSpPr>
              <p:cNvPr id="668693" name="Rectangle 21">
                <a:extLst>
                  <a:ext uri="{FF2B5EF4-FFF2-40B4-BE49-F238E27FC236}">
                    <a16:creationId xmlns:a16="http://schemas.microsoft.com/office/drawing/2014/main" id="{80E0641F-DF8E-4B26-A2BF-F75B8EA907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4" y="1389"/>
                <a:ext cx="4173" cy="317"/>
              </a:xfrm>
              <a:prstGeom prst="rect">
                <a:avLst/>
              </a:prstGeom>
              <a:noFill/>
              <a:ln w="57150">
                <a:solidFill>
                  <a:srgbClr val="00008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668694" name="Line 22">
                <a:extLst>
                  <a:ext uri="{FF2B5EF4-FFF2-40B4-BE49-F238E27FC236}">
                    <a16:creationId xmlns:a16="http://schemas.microsoft.com/office/drawing/2014/main" id="{8A5E6489-7309-41DD-92CF-F21F13B7EC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7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8695" name="Line 23">
                <a:extLst>
                  <a:ext uri="{FF2B5EF4-FFF2-40B4-BE49-F238E27FC236}">
                    <a16:creationId xmlns:a16="http://schemas.microsoft.com/office/drawing/2014/main" id="{DA86551B-DC9F-4D26-9E28-BF65D3A0BF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0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8696" name="Line 24">
                <a:extLst>
                  <a:ext uri="{FF2B5EF4-FFF2-40B4-BE49-F238E27FC236}">
                    <a16:creationId xmlns:a16="http://schemas.microsoft.com/office/drawing/2014/main" id="{1235A465-9C55-4264-BF16-CFE4A1E1CB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2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8697" name="Line 25">
                <a:extLst>
                  <a:ext uri="{FF2B5EF4-FFF2-40B4-BE49-F238E27FC236}">
                    <a16:creationId xmlns:a16="http://schemas.microsoft.com/office/drawing/2014/main" id="{B1A1417A-827A-4403-95EE-F7360892B2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5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8698" name="Line 26">
                <a:extLst>
                  <a:ext uri="{FF2B5EF4-FFF2-40B4-BE49-F238E27FC236}">
                    <a16:creationId xmlns:a16="http://schemas.microsoft.com/office/drawing/2014/main" id="{B7FA84C3-B797-454A-952C-E7CE96D868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8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8699" name="Line 27">
                <a:extLst>
                  <a:ext uri="{FF2B5EF4-FFF2-40B4-BE49-F238E27FC236}">
                    <a16:creationId xmlns:a16="http://schemas.microsoft.com/office/drawing/2014/main" id="{4D4513B3-5AAE-4F9C-B291-FF25288E24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6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8700" name="Line 28">
                <a:extLst>
                  <a:ext uri="{FF2B5EF4-FFF2-40B4-BE49-F238E27FC236}">
                    <a16:creationId xmlns:a16="http://schemas.microsoft.com/office/drawing/2014/main" id="{0FA978BC-CD04-4AC2-BC46-3BFBA14826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9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8701" name="Line 29">
                <a:extLst>
                  <a:ext uri="{FF2B5EF4-FFF2-40B4-BE49-F238E27FC236}">
                    <a16:creationId xmlns:a16="http://schemas.microsoft.com/office/drawing/2014/main" id="{FD42D10D-5399-4766-B496-D58636AAB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6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8702" name="Line 30">
                <a:extLst>
                  <a:ext uri="{FF2B5EF4-FFF2-40B4-BE49-F238E27FC236}">
                    <a16:creationId xmlns:a16="http://schemas.microsoft.com/office/drawing/2014/main" id="{D5B92CAA-20A2-4680-B09A-BAB6689012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9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8703" name="Line 31">
                <a:extLst>
                  <a:ext uri="{FF2B5EF4-FFF2-40B4-BE49-F238E27FC236}">
                    <a16:creationId xmlns:a16="http://schemas.microsoft.com/office/drawing/2014/main" id="{B746A757-5277-4407-A3CE-1249786137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82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8704" name="Line 32">
                <a:extLst>
                  <a:ext uri="{FF2B5EF4-FFF2-40B4-BE49-F238E27FC236}">
                    <a16:creationId xmlns:a16="http://schemas.microsoft.com/office/drawing/2014/main" id="{11458331-302D-424D-9361-9AFB83F8B5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14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68705" name="Text Box 33">
              <a:extLst>
                <a:ext uri="{FF2B5EF4-FFF2-40B4-BE49-F238E27FC236}">
                  <a16:creationId xmlns:a16="http://schemas.microsoft.com/office/drawing/2014/main" id="{9DC49A63-FB44-4D6F-8A0D-E73AE56B69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9" y="1393"/>
              <a:ext cx="424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 </a:t>
              </a:r>
            </a:p>
          </p:txBody>
        </p:sp>
      </p:grpSp>
      <p:sp>
        <p:nvSpPr>
          <p:cNvPr id="668706" name="Text Box 34">
            <a:extLst>
              <a:ext uri="{FF2B5EF4-FFF2-40B4-BE49-F238E27FC236}">
                <a16:creationId xmlns:a16="http://schemas.microsoft.com/office/drawing/2014/main" id="{D104F9A9-F054-4460-943C-16C816D55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4794251"/>
            <a:ext cx="1655762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srcStr[i]</a:t>
            </a:r>
          </a:p>
        </p:txBody>
      </p:sp>
      <p:sp>
        <p:nvSpPr>
          <p:cNvPr id="668707" name="Text Box 35">
            <a:extLst>
              <a:ext uri="{FF2B5EF4-FFF2-40B4-BE49-F238E27FC236}">
                <a16:creationId xmlns:a16="http://schemas.microsoft.com/office/drawing/2014/main" id="{13788AC9-B03A-4C7F-A8FD-1B0B5D41B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9" y="5946776"/>
            <a:ext cx="15843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dstStr[i]</a:t>
            </a:r>
          </a:p>
        </p:txBody>
      </p:sp>
      <p:sp>
        <p:nvSpPr>
          <p:cNvPr id="668708" name="Text Box 36">
            <a:extLst>
              <a:ext uri="{FF2B5EF4-FFF2-40B4-BE49-F238E27FC236}">
                <a16:creationId xmlns:a16="http://schemas.microsoft.com/office/drawing/2014/main" id="{1D60E170-0C58-4FC1-90EC-46B08C8FF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88" y="5875338"/>
            <a:ext cx="5762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668709" name="Text Box 37">
            <a:extLst>
              <a:ext uri="{FF2B5EF4-FFF2-40B4-BE49-F238E27FC236}">
                <a16:creationId xmlns:a16="http://schemas.microsoft.com/office/drawing/2014/main" id="{74407015-8C41-4CFE-99F6-4F04E8268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5370514"/>
            <a:ext cx="6477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i=0</a:t>
            </a:r>
          </a:p>
        </p:txBody>
      </p:sp>
      <p:sp>
        <p:nvSpPr>
          <p:cNvPr id="668710" name="AutoShape 38">
            <a:extLst>
              <a:ext uri="{FF2B5EF4-FFF2-40B4-BE49-F238E27FC236}">
                <a16:creationId xmlns:a16="http://schemas.microsoft.com/office/drawing/2014/main" id="{B3FBD8D7-B3EF-4265-9814-C3C1AC9E8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4688" y="5083176"/>
            <a:ext cx="360362" cy="1008063"/>
          </a:xfrm>
          <a:prstGeom prst="curvedRightArrow">
            <a:avLst>
              <a:gd name="adj1" fmla="val 55947"/>
              <a:gd name="adj2" fmla="val 111894"/>
              <a:gd name="adj3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668711" name="Text Box 39">
            <a:extLst>
              <a:ext uri="{FF2B5EF4-FFF2-40B4-BE49-F238E27FC236}">
                <a16:creationId xmlns:a16="http://schemas.microsoft.com/office/drawing/2014/main" id="{4B64B886-D6C6-4F52-9504-DD4654262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5263" y="5875338"/>
            <a:ext cx="5762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668712" name="Text Box 40">
            <a:extLst>
              <a:ext uri="{FF2B5EF4-FFF2-40B4-BE49-F238E27FC236}">
                <a16:creationId xmlns:a16="http://schemas.microsoft.com/office/drawing/2014/main" id="{1830F388-3A97-45C3-BBB2-07F5507F1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850" y="5370514"/>
            <a:ext cx="6477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i=1</a:t>
            </a:r>
          </a:p>
        </p:txBody>
      </p:sp>
      <p:sp>
        <p:nvSpPr>
          <p:cNvPr id="668713" name="AutoShape 41">
            <a:extLst>
              <a:ext uri="{FF2B5EF4-FFF2-40B4-BE49-F238E27FC236}">
                <a16:creationId xmlns:a16="http://schemas.microsoft.com/office/drawing/2014/main" id="{46C54B91-CE78-486E-9C9C-921954A07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9363" y="5083176"/>
            <a:ext cx="360362" cy="1008063"/>
          </a:xfrm>
          <a:prstGeom prst="curvedRightArrow">
            <a:avLst>
              <a:gd name="adj1" fmla="val 55947"/>
              <a:gd name="adj2" fmla="val 111894"/>
              <a:gd name="adj3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668714" name="Text Box 42">
            <a:extLst>
              <a:ext uri="{FF2B5EF4-FFF2-40B4-BE49-F238E27FC236}">
                <a16:creationId xmlns:a16="http://schemas.microsoft.com/office/drawing/2014/main" id="{EE0123E8-FC48-4F77-8A4E-3714F59DA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113" y="5892800"/>
            <a:ext cx="5762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</a:t>
            </a:r>
          </a:p>
        </p:txBody>
      </p:sp>
      <p:sp>
        <p:nvSpPr>
          <p:cNvPr id="668715" name="Text Box 43">
            <a:extLst>
              <a:ext uri="{FF2B5EF4-FFF2-40B4-BE49-F238E27FC236}">
                <a16:creationId xmlns:a16="http://schemas.microsoft.com/office/drawing/2014/main" id="{331399DA-68D2-4C1F-AA46-11EC2810A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1850" y="5373689"/>
            <a:ext cx="6477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i=2</a:t>
            </a:r>
          </a:p>
        </p:txBody>
      </p:sp>
      <p:sp>
        <p:nvSpPr>
          <p:cNvPr id="668716" name="AutoShape 44">
            <a:extLst>
              <a:ext uri="{FF2B5EF4-FFF2-40B4-BE49-F238E27FC236}">
                <a16:creationId xmlns:a16="http://schemas.microsoft.com/office/drawing/2014/main" id="{E28568F4-CB05-4EFF-89D5-3307F9737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651" y="5057776"/>
            <a:ext cx="360363" cy="1008063"/>
          </a:xfrm>
          <a:prstGeom prst="curvedRightArrow">
            <a:avLst>
              <a:gd name="adj1" fmla="val 55947"/>
              <a:gd name="adj2" fmla="val 111894"/>
              <a:gd name="adj3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668717" name="Text Box 45">
            <a:extLst>
              <a:ext uri="{FF2B5EF4-FFF2-40B4-BE49-F238E27FC236}">
                <a16:creationId xmlns:a16="http://schemas.microsoft.com/office/drawing/2014/main" id="{2AA6E98C-0940-4B8D-9189-9A9DCBB55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5088" y="5875338"/>
            <a:ext cx="5762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</a:t>
            </a:r>
          </a:p>
        </p:txBody>
      </p:sp>
      <p:sp>
        <p:nvSpPr>
          <p:cNvPr id="668718" name="Text Box 46">
            <a:extLst>
              <a:ext uri="{FF2B5EF4-FFF2-40B4-BE49-F238E27FC236}">
                <a16:creationId xmlns:a16="http://schemas.microsoft.com/office/drawing/2014/main" id="{8372A781-0488-4C59-B459-74B504BA8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6675" y="5370514"/>
            <a:ext cx="6477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i=3</a:t>
            </a:r>
          </a:p>
        </p:txBody>
      </p:sp>
      <p:sp>
        <p:nvSpPr>
          <p:cNvPr id="668719" name="AutoShape 47">
            <a:extLst>
              <a:ext uri="{FF2B5EF4-FFF2-40B4-BE49-F238E27FC236}">
                <a16:creationId xmlns:a16="http://schemas.microsoft.com/office/drawing/2014/main" id="{4AE67CD2-2F72-4FBC-8B50-08E5D9F3A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188" y="5083176"/>
            <a:ext cx="360362" cy="1008063"/>
          </a:xfrm>
          <a:prstGeom prst="curvedRightArrow">
            <a:avLst>
              <a:gd name="adj1" fmla="val 55947"/>
              <a:gd name="adj2" fmla="val 111894"/>
              <a:gd name="adj3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668720" name="Text Box 48">
            <a:extLst>
              <a:ext uri="{FF2B5EF4-FFF2-40B4-BE49-F238E27FC236}">
                <a16:creationId xmlns:a16="http://schemas.microsoft.com/office/drawing/2014/main" id="{45D33372-4A11-4AFE-BE40-FF3AA2AB5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5638" y="5875338"/>
            <a:ext cx="5762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o</a:t>
            </a:r>
          </a:p>
        </p:txBody>
      </p:sp>
      <p:sp>
        <p:nvSpPr>
          <p:cNvPr id="668721" name="Text Box 49">
            <a:extLst>
              <a:ext uri="{FF2B5EF4-FFF2-40B4-BE49-F238E27FC236}">
                <a16:creationId xmlns:a16="http://schemas.microsoft.com/office/drawing/2014/main" id="{135E02C5-1A00-4D8C-B139-B6571994D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7225" y="5370514"/>
            <a:ext cx="6477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i=4</a:t>
            </a:r>
          </a:p>
        </p:txBody>
      </p:sp>
      <p:sp>
        <p:nvSpPr>
          <p:cNvPr id="668722" name="AutoShape 50">
            <a:extLst>
              <a:ext uri="{FF2B5EF4-FFF2-40B4-BE49-F238E27FC236}">
                <a16:creationId xmlns:a16="http://schemas.microsoft.com/office/drawing/2014/main" id="{9A595A2C-5E58-4932-A16A-B6B62E217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8" y="5083176"/>
            <a:ext cx="360362" cy="1008063"/>
          </a:xfrm>
          <a:prstGeom prst="curvedRightArrow">
            <a:avLst>
              <a:gd name="adj1" fmla="val 55947"/>
              <a:gd name="adj2" fmla="val 111894"/>
              <a:gd name="adj3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668723" name="Text Box 51">
            <a:extLst>
              <a:ext uri="{FF2B5EF4-FFF2-40B4-BE49-F238E27FC236}">
                <a16:creationId xmlns:a16="http://schemas.microsoft.com/office/drawing/2014/main" id="{BBD65F7A-82AD-4DE2-B10D-4855E4397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3488" y="5370514"/>
            <a:ext cx="6477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i=5</a:t>
            </a:r>
          </a:p>
        </p:txBody>
      </p:sp>
      <p:sp>
        <p:nvSpPr>
          <p:cNvPr id="668724" name="AutoShape 52">
            <a:extLst>
              <a:ext uri="{FF2B5EF4-FFF2-40B4-BE49-F238E27FC236}">
                <a16:creationId xmlns:a16="http://schemas.microsoft.com/office/drawing/2014/main" id="{CCD6F251-79AE-40D1-A56B-7DB992DD1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1" y="5083176"/>
            <a:ext cx="360363" cy="1008063"/>
          </a:xfrm>
          <a:prstGeom prst="curvedRightArrow">
            <a:avLst>
              <a:gd name="adj1" fmla="val 55947"/>
              <a:gd name="adj2" fmla="val 111894"/>
              <a:gd name="adj3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668725" name="Text Box 53">
            <a:extLst>
              <a:ext uri="{FF2B5EF4-FFF2-40B4-BE49-F238E27FC236}">
                <a16:creationId xmlns:a16="http://schemas.microsoft.com/office/drawing/2014/main" id="{383B3C61-83D9-4D66-B261-C0F9AAEA0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9426" y="5849938"/>
            <a:ext cx="5762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668726" name="Text Box 54">
            <a:extLst>
              <a:ext uri="{FF2B5EF4-FFF2-40B4-BE49-F238E27FC236}">
                <a16:creationId xmlns:a16="http://schemas.microsoft.com/office/drawing/2014/main" id="{C006A69B-FB9A-4484-B213-A576BE0A5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1013" y="5345114"/>
            <a:ext cx="6477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i=6</a:t>
            </a:r>
          </a:p>
        </p:txBody>
      </p:sp>
      <p:sp>
        <p:nvSpPr>
          <p:cNvPr id="668727" name="AutoShape 55">
            <a:extLst>
              <a:ext uri="{FF2B5EF4-FFF2-40B4-BE49-F238E27FC236}">
                <a16:creationId xmlns:a16="http://schemas.microsoft.com/office/drawing/2014/main" id="{83EBA775-D445-4C47-B703-DD563631E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3526" y="5057776"/>
            <a:ext cx="360363" cy="1008063"/>
          </a:xfrm>
          <a:prstGeom prst="curvedRightArrow">
            <a:avLst>
              <a:gd name="adj1" fmla="val 55947"/>
              <a:gd name="adj2" fmla="val 111894"/>
              <a:gd name="adj3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668728" name="Text Box 56">
            <a:extLst>
              <a:ext uri="{FF2B5EF4-FFF2-40B4-BE49-F238E27FC236}">
                <a16:creationId xmlns:a16="http://schemas.microsoft.com/office/drawing/2014/main" id="{9C206B13-9EBB-4B09-B620-C2E2A4444A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1" y="5849938"/>
            <a:ext cx="5762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668729" name="Text Box 57">
            <a:extLst>
              <a:ext uri="{FF2B5EF4-FFF2-40B4-BE49-F238E27FC236}">
                <a16:creationId xmlns:a16="http://schemas.microsoft.com/office/drawing/2014/main" id="{ED659FAC-AB20-4A81-870F-24CC4476D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2988" y="5345114"/>
            <a:ext cx="6477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i=7</a:t>
            </a:r>
          </a:p>
        </p:txBody>
      </p:sp>
      <p:sp>
        <p:nvSpPr>
          <p:cNvPr id="668730" name="AutoShape 58">
            <a:extLst>
              <a:ext uri="{FF2B5EF4-FFF2-40B4-BE49-F238E27FC236}">
                <a16:creationId xmlns:a16="http://schemas.microsoft.com/office/drawing/2014/main" id="{A2578691-B616-4057-BD2A-8EEB41E7D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1" y="5057776"/>
            <a:ext cx="360363" cy="1008063"/>
          </a:xfrm>
          <a:prstGeom prst="curvedRightArrow">
            <a:avLst>
              <a:gd name="adj1" fmla="val 55947"/>
              <a:gd name="adj2" fmla="val 111894"/>
              <a:gd name="adj3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668731" name="Text Box 59">
            <a:extLst>
              <a:ext uri="{FF2B5EF4-FFF2-40B4-BE49-F238E27FC236}">
                <a16:creationId xmlns:a16="http://schemas.microsoft.com/office/drawing/2014/main" id="{8144F06A-4E06-43E6-84B9-24CC1C13B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7663" y="5875338"/>
            <a:ext cx="5762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</a:t>
            </a:r>
          </a:p>
        </p:txBody>
      </p:sp>
      <p:sp>
        <p:nvSpPr>
          <p:cNvPr id="668732" name="Text Box 60">
            <a:extLst>
              <a:ext uri="{FF2B5EF4-FFF2-40B4-BE49-F238E27FC236}">
                <a16:creationId xmlns:a16="http://schemas.microsoft.com/office/drawing/2014/main" id="{2AE8FDF0-0793-4E76-86A0-01E8E71ED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250" y="5370514"/>
            <a:ext cx="6477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i=8</a:t>
            </a:r>
          </a:p>
        </p:txBody>
      </p:sp>
      <p:sp>
        <p:nvSpPr>
          <p:cNvPr id="668733" name="AutoShape 61">
            <a:extLst>
              <a:ext uri="{FF2B5EF4-FFF2-40B4-BE49-F238E27FC236}">
                <a16:creationId xmlns:a16="http://schemas.microsoft.com/office/drawing/2014/main" id="{304A2863-CD6B-4921-87CC-09663F801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5083176"/>
            <a:ext cx="360362" cy="1008063"/>
          </a:xfrm>
          <a:prstGeom prst="curvedRightArrow">
            <a:avLst>
              <a:gd name="adj1" fmla="val 55947"/>
              <a:gd name="adj2" fmla="val 111894"/>
              <a:gd name="adj3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668734" name="Text Box 62">
            <a:extLst>
              <a:ext uri="{FF2B5EF4-FFF2-40B4-BE49-F238E27FC236}">
                <a16:creationId xmlns:a16="http://schemas.microsoft.com/office/drawing/2014/main" id="{AFB2AF3C-4D7F-48A8-B1AA-624C92021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0901" y="5875338"/>
            <a:ext cx="5762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668735" name="Text Box 63">
            <a:extLst>
              <a:ext uri="{FF2B5EF4-FFF2-40B4-BE49-F238E27FC236}">
                <a16:creationId xmlns:a16="http://schemas.microsoft.com/office/drawing/2014/main" id="{87102152-A380-47A3-AF00-B97595F5B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8" y="5370514"/>
            <a:ext cx="6477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i=9</a:t>
            </a:r>
          </a:p>
        </p:txBody>
      </p:sp>
      <p:sp>
        <p:nvSpPr>
          <p:cNvPr id="668736" name="AutoShape 64">
            <a:extLst>
              <a:ext uri="{FF2B5EF4-FFF2-40B4-BE49-F238E27FC236}">
                <a16:creationId xmlns:a16="http://schemas.microsoft.com/office/drawing/2014/main" id="{EFEE2CBA-930E-4DCE-AAA1-9FDBCC8D2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1" y="5083176"/>
            <a:ext cx="360363" cy="1008063"/>
          </a:xfrm>
          <a:prstGeom prst="curvedRightArrow">
            <a:avLst>
              <a:gd name="adj1" fmla="val 55947"/>
              <a:gd name="adj2" fmla="val 111894"/>
              <a:gd name="adj3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668737" name="Text Box 65">
            <a:extLst>
              <a:ext uri="{FF2B5EF4-FFF2-40B4-BE49-F238E27FC236}">
                <a16:creationId xmlns:a16="http://schemas.microsoft.com/office/drawing/2014/main" id="{24A64A7F-1386-4B3A-91E7-E72870620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5726" y="5875338"/>
            <a:ext cx="5762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668738" name="Text Box 66">
            <a:extLst>
              <a:ext uri="{FF2B5EF4-FFF2-40B4-BE49-F238E27FC236}">
                <a16:creationId xmlns:a16="http://schemas.microsoft.com/office/drawing/2014/main" id="{095EE7CC-69E4-4FA5-B484-DECA922B5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7313" y="5370514"/>
            <a:ext cx="862012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i=10</a:t>
            </a:r>
          </a:p>
        </p:txBody>
      </p:sp>
      <p:sp>
        <p:nvSpPr>
          <p:cNvPr id="668739" name="AutoShape 67">
            <a:extLst>
              <a:ext uri="{FF2B5EF4-FFF2-40B4-BE49-F238E27FC236}">
                <a16:creationId xmlns:a16="http://schemas.microsoft.com/office/drawing/2014/main" id="{ED764DF2-E672-46C3-99FF-E7B2D8BC7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5083176"/>
            <a:ext cx="360363" cy="1008063"/>
          </a:xfrm>
          <a:prstGeom prst="curvedRightArrow">
            <a:avLst>
              <a:gd name="adj1" fmla="val 55947"/>
              <a:gd name="adj2" fmla="val 111894"/>
              <a:gd name="adj3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668740" name="Text Box 68">
            <a:extLst>
              <a:ext uri="{FF2B5EF4-FFF2-40B4-BE49-F238E27FC236}">
                <a16:creationId xmlns:a16="http://schemas.microsoft.com/office/drawing/2014/main" id="{0D845ED9-6E4F-4E30-AE97-243730859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1988" y="5849938"/>
            <a:ext cx="5762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\0</a:t>
            </a:r>
          </a:p>
        </p:txBody>
      </p:sp>
      <p:sp>
        <p:nvSpPr>
          <p:cNvPr id="668741" name="Text Box 69">
            <a:extLst>
              <a:ext uri="{FF2B5EF4-FFF2-40B4-BE49-F238E27FC236}">
                <a16:creationId xmlns:a16="http://schemas.microsoft.com/office/drawing/2014/main" id="{75E42D61-6955-4710-87DA-11BAE99B5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2276" y="4292601"/>
            <a:ext cx="2303463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srcStr[i]=='\0</a:t>
            </a:r>
            <a:endParaRPr lang="en-US" altLang="zh-CN" sz="18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668742" name="Rectangle 70">
            <a:extLst>
              <a:ext uri="{FF2B5EF4-FFF2-40B4-BE49-F238E27FC236}">
                <a16:creationId xmlns:a16="http://schemas.microsoft.com/office/drawing/2014/main" id="{0E5CA522-E6C4-4708-B528-CCAFDF79C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3717926"/>
            <a:ext cx="2881312" cy="360363"/>
          </a:xfrm>
          <a:prstGeom prst="rect">
            <a:avLst/>
          </a:prstGeom>
          <a:noFill/>
          <a:ln w="57150">
            <a:solidFill>
              <a:srgbClr val="8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68743" name="Freeform 71">
            <a:extLst>
              <a:ext uri="{FF2B5EF4-FFF2-40B4-BE49-F238E27FC236}">
                <a16:creationId xmlns:a16="http://schemas.microsoft.com/office/drawing/2014/main" id="{F40192FD-5C53-4851-8176-542688E365EB}"/>
              </a:ext>
            </a:extLst>
          </p:cNvPr>
          <p:cNvSpPr>
            <a:spLocks/>
          </p:cNvSpPr>
          <p:nvPr/>
        </p:nvSpPr>
        <p:spPr bwMode="auto">
          <a:xfrm rot="414675">
            <a:off x="6170614" y="2446339"/>
            <a:ext cx="852487" cy="1558925"/>
          </a:xfrm>
          <a:custGeom>
            <a:avLst/>
            <a:gdLst/>
            <a:ahLst/>
            <a:cxnLst>
              <a:cxn ang="0">
                <a:pos x="0" y="30"/>
              </a:cxn>
              <a:cxn ang="0">
                <a:pos x="317" y="166"/>
              </a:cxn>
              <a:cxn ang="0">
                <a:pos x="363" y="1028"/>
              </a:cxn>
              <a:cxn ang="0">
                <a:pos x="91" y="1210"/>
              </a:cxn>
            </a:cxnLst>
            <a:rect l="0" t="0" r="r" b="b"/>
            <a:pathLst>
              <a:path w="401" h="1210">
                <a:moveTo>
                  <a:pt x="0" y="30"/>
                </a:moveTo>
                <a:cubicBezTo>
                  <a:pt x="128" y="15"/>
                  <a:pt x="257" y="0"/>
                  <a:pt x="317" y="166"/>
                </a:cubicBezTo>
                <a:cubicBezTo>
                  <a:pt x="377" y="332"/>
                  <a:pt x="401" y="854"/>
                  <a:pt x="363" y="1028"/>
                </a:cubicBezTo>
                <a:cubicBezTo>
                  <a:pt x="325" y="1202"/>
                  <a:pt x="136" y="1180"/>
                  <a:pt x="91" y="1210"/>
                </a:cubicBezTo>
              </a:path>
            </a:pathLst>
          </a:custGeom>
          <a:noFill/>
          <a:ln w="44450" cap="flat" cmpd="sng">
            <a:solidFill>
              <a:srgbClr val="800000"/>
            </a:solidFill>
            <a:prstDash val="solid"/>
            <a:round/>
            <a:headEnd type="none" w="sm" len="sm"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87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87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6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6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68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68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687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687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68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68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687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687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6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687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687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68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68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687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687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6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68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68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68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668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68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68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6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687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687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68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66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68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68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68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687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687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6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66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68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68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6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66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68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68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6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687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6687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6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668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6687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6687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6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6687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6687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668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668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6687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6687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668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6687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6687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668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668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6687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6687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668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6687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6687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668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7" dur="500"/>
                                        <p:tgtEl>
                                          <p:spTgt spid="668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668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668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668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6687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6687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668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</p:stCondLst>
                      <p:childTnLst>
                        <p:par>
                          <p:cTn id="2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668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6687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6687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668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668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668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668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8708" grpId="0"/>
      <p:bldP spid="668709" grpId="0"/>
      <p:bldP spid="668710" grpId="0" animBg="1"/>
      <p:bldP spid="668710" grpId="1" animBg="1"/>
      <p:bldP spid="668711" grpId="0"/>
      <p:bldP spid="668712" grpId="0"/>
      <p:bldP spid="668713" grpId="0" animBg="1"/>
      <p:bldP spid="668713" grpId="1" animBg="1"/>
      <p:bldP spid="668714" grpId="0"/>
      <p:bldP spid="668715" grpId="0"/>
      <p:bldP spid="668716" grpId="0" animBg="1"/>
      <p:bldP spid="668716" grpId="1" animBg="1"/>
      <p:bldP spid="668717" grpId="0"/>
      <p:bldP spid="668718" grpId="0"/>
      <p:bldP spid="668719" grpId="0" animBg="1"/>
      <p:bldP spid="668719" grpId="1" animBg="1"/>
      <p:bldP spid="668720" grpId="0"/>
      <p:bldP spid="668721" grpId="0"/>
      <p:bldP spid="668722" grpId="0" animBg="1"/>
      <p:bldP spid="668722" grpId="1" animBg="1"/>
      <p:bldP spid="668723" grpId="0"/>
      <p:bldP spid="668724" grpId="0" animBg="1"/>
      <p:bldP spid="668724" grpId="1" animBg="1"/>
      <p:bldP spid="668725" grpId="0"/>
      <p:bldP spid="668726" grpId="0"/>
      <p:bldP spid="668727" grpId="0" animBg="1"/>
      <p:bldP spid="668727" grpId="1" animBg="1"/>
      <p:bldP spid="668728" grpId="0"/>
      <p:bldP spid="668729" grpId="0"/>
      <p:bldP spid="668730" grpId="0" animBg="1"/>
      <p:bldP spid="668730" grpId="1" animBg="1"/>
      <p:bldP spid="668731" grpId="0"/>
      <p:bldP spid="668732" grpId="0"/>
      <p:bldP spid="668733" grpId="0" animBg="1"/>
      <p:bldP spid="668733" grpId="1" animBg="1"/>
      <p:bldP spid="668734" grpId="0"/>
      <p:bldP spid="668735" grpId="0"/>
      <p:bldP spid="668736" grpId="0" animBg="1"/>
      <p:bldP spid="668736" grpId="1" animBg="1"/>
      <p:bldP spid="668737" grpId="0"/>
      <p:bldP spid="668738" grpId="0"/>
      <p:bldP spid="668739" grpId="0" animBg="1"/>
      <p:bldP spid="668739" grpId="1" animBg="1"/>
      <p:bldP spid="668740" grpId="0"/>
      <p:bldP spid="668741" grpId="0"/>
      <p:bldP spid="66874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>
            <a:extLst>
              <a:ext uri="{FF2B5EF4-FFF2-40B4-BE49-F238E27FC236}">
                <a16:creationId xmlns:a16="http://schemas.microsoft.com/office/drawing/2014/main" id="{2AF9957A-A4C0-4915-BA59-7814718F43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0726" y="1411288"/>
            <a:ext cx="8569325" cy="3097212"/>
          </a:xfrm>
        </p:spPr>
        <p:txBody>
          <a:bodyPr/>
          <a:lstStyle/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rgbClr val="0066FF"/>
                </a:solidFill>
                <a:latin typeface="Courier New" pitchFamily="49" charset="0"/>
                <a:ea typeface="宋体" pitchFamily="2" charset="-122"/>
              </a:rPr>
              <a:t>void</a:t>
            </a:r>
            <a:r>
              <a:rPr lang="fr-FR" altLang="zh-CN" sz="2000">
                <a:latin typeface="Courier New" pitchFamily="49" charset="0"/>
                <a:ea typeface="宋体" pitchFamily="2" charset="-122"/>
              </a:rPr>
              <a:t>  MyStrcpy(</a:t>
            </a:r>
            <a:r>
              <a:rPr lang="fr-FR" altLang="zh-CN" sz="2000">
                <a:solidFill>
                  <a:srgbClr val="0066FF"/>
                </a:solidFill>
                <a:latin typeface="Courier New" pitchFamily="49" charset="0"/>
                <a:ea typeface="宋体" pitchFamily="2" charset="-122"/>
              </a:rPr>
              <a:t>char</a:t>
            </a:r>
            <a:r>
              <a:rPr lang="fr-FR" altLang="zh-CN" sz="2000">
                <a:latin typeface="Courier New" pitchFamily="49" charset="0"/>
                <a:ea typeface="宋体" pitchFamily="2" charset="-122"/>
              </a:rPr>
              <a:t> *dstStr, </a:t>
            </a:r>
            <a:r>
              <a:rPr lang="fr-FR" altLang="zh-CN" sz="2000">
                <a:solidFill>
                  <a:srgbClr val="0066FF"/>
                </a:solidFill>
                <a:latin typeface="Courier New" pitchFamily="49" charset="0"/>
                <a:ea typeface="宋体" pitchFamily="2" charset="-122"/>
              </a:rPr>
              <a:t>char</a:t>
            </a:r>
            <a:r>
              <a:rPr lang="fr-FR" altLang="zh-CN" sz="2000">
                <a:latin typeface="Courier New" pitchFamily="49" charset="0"/>
                <a:ea typeface="宋体" pitchFamily="2" charset="-122"/>
              </a:rPr>
              <a:t> *srcStr)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latin typeface="Courier New" pitchFamily="49" charset="0"/>
                <a:ea typeface="宋体" pitchFamily="2" charset="-122"/>
              </a:rPr>
              <a:t>{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latin typeface="Courier New" pitchFamily="49" charset="0"/>
                <a:ea typeface="宋体" pitchFamily="2" charset="-122"/>
              </a:rPr>
              <a:t>	</a:t>
            </a:r>
            <a:r>
              <a:rPr lang="fr-FR" altLang="zh-CN" sz="2000">
                <a:solidFill>
                  <a:srgbClr val="0066FF"/>
                </a:solidFill>
                <a:latin typeface="Courier New" pitchFamily="49" charset="0"/>
                <a:ea typeface="宋体" pitchFamily="2" charset="-122"/>
              </a:rPr>
              <a:t>while</a:t>
            </a:r>
            <a:r>
              <a:rPr lang="fr-FR" altLang="zh-CN" sz="2000">
                <a:latin typeface="Courier New" pitchFamily="49" charset="0"/>
                <a:ea typeface="宋体" pitchFamily="2" charset="-122"/>
              </a:rPr>
              <a:t> (*srcStr != '\0')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latin typeface="Courier New" pitchFamily="49" charset="0"/>
                <a:ea typeface="宋体" pitchFamily="2" charset="-122"/>
              </a:rPr>
              <a:t>	{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latin typeface="Courier New" pitchFamily="49" charset="0"/>
                <a:ea typeface="宋体" pitchFamily="2" charset="-122"/>
              </a:rPr>
              <a:t>    	*dstStr = *srcStr;   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latin typeface="Courier New" pitchFamily="49" charset="0"/>
                <a:ea typeface="宋体" pitchFamily="2" charset="-122"/>
              </a:rPr>
              <a:t>    	srcStr++;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latin typeface="Courier New" pitchFamily="49" charset="0"/>
                <a:ea typeface="宋体" pitchFamily="2" charset="-122"/>
              </a:rPr>
              <a:t>		dstStr++;              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latin typeface="Courier New" pitchFamily="49" charset="0"/>
                <a:ea typeface="宋体" pitchFamily="2" charset="-122"/>
              </a:rPr>
              <a:t>	}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latin typeface="Courier New" pitchFamily="49" charset="0"/>
                <a:ea typeface="宋体" pitchFamily="2" charset="-122"/>
              </a:rPr>
              <a:t>	*dstStr = '\0';          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latin typeface="Courier New" pitchFamily="49" charset="0"/>
                <a:ea typeface="宋体" pitchFamily="2" charset="-122"/>
              </a:rPr>
              <a:t>}</a:t>
            </a:r>
            <a:endParaRPr lang="zh-CN" altLang="en-US" sz="2000"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669699" name="Rectangle 3">
            <a:extLst>
              <a:ext uri="{FF2B5EF4-FFF2-40B4-BE49-F238E27FC236}">
                <a16:creationId xmlns:a16="http://schemas.microsoft.com/office/drawing/2014/main" id="{FEB44B4B-AC07-47E3-96FC-5631C0C7A5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03389" y="573089"/>
            <a:ext cx="8785225" cy="839787"/>
          </a:xfrm>
        </p:spPr>
        <p:txBody>
          <a:bodyPr/>
          <a:lstStyle/>
          <a:p>
            <a:pPr>
              <a:defRPr/>
            </a:pPr>
            <a:r>
              <a:rPr lang="zh-CN" altLang="en-US" sz="4000"/>
              <a:t>例</a:t>
            </a:r>
            <a:r>
              <a:rPr lang="en-US" altLang="zh-CN" sz="4000"/>
              <a:t>7.5 </a:t>
            </a:r>
            <a:r>
              <a:rPr lang="zh-CN" altLang="en-US" sz="4000"/>
              <a:t>：字符串拷贝</a:t>
            </a:r>
            <a:r>
              <a:rPr lang="en-US" altLang="zh-CN" sz="4000"/>
              <a:t>——</a:t>
            </a:r>
            <a:r>
              <a:rPr lang="zh-CN" altLang="en-US" sz="3600"/>
              <a:t>用字符指针编程</a:t>
            </a:r>
            <a:endParaRPr lang="en-US" altLang="zh-CN" sz="3600"/>
          </a:p>
        </p:txBody>
      </p:sp>
      <p:grpSp>
        <p:nvGrpSpPr>
          <p:cNvPr id="52228" name="Group 4">
            <a:extLst>
              <a:ext uri="{FF2B5EF4-FFF2-40B4-BE49-F238E27FC236}">
                <a16:creationId xmlns:a16="http://schemas.microsoft.com/office/drawing/2014/main" id="{3603CF70-2F0D-4DBE-9B0B-B77A667C2AD5}"/>
              </a:ext>
            </a:extLst>
          </p:cNvPr>
          <p:cNvGrpSpPr>
            <a:grpSpLocks/>
          </p:cNvGrpSpPr>
          <p:nvPr/>
        </p:nvGrpSpPr>
        <p:grpSpPr bwMode="auto">
          <a:xfrm>
            <a:off x="3359150" y="4352925"/>
            <a:ext cx="6769100" cy="503238"/>
            <a:chOff x="839" y="1389"/>
            <a:chExt cx="4264" cy="317"/>
          </a:xfrm>
        </p:grpSpPr>
        <p:grpSp>
          <p:nvGrpSpPr>
            <p:cNvPr id="52346" name="Group 5">
              <a:extLst>
                <a:ext uri="{FF2B5EF4-FFF2-40B4-BE49-F238E27FC236}">
                  <a16:creationId xmlns:a16="http://schemas.microsoft.com/office/drawing/2014/main" id="{29005D0C-1C8B-4134-8FA6-0022F535F2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9" y="1389"/>
              <a:ext cx="4173" cy="317"/>
              <a:chOff x="1474" y="1389"/>
              <a:chExt cx="4173" cy="317"/>
            </a:xfrm>
          </p:grpSpPr>
          <p:sp>
            <p:nvSpPr>
              <p:cNvPr id="669702" name="Rectangle 6">
                <a:extLst>
                  <a:ext uri="{FF2B5EF4-FFF2-40B4-BE49-F238E27FC236}">
                    <a16:creationId xmlns:a16="http://schemas.microsoft.com/office/drawing/2014/main" id="{EC61F171-335E-43FC-A3A5-D56A056058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4" y="1389"/>
                <a:ext cx="4173" cy="317"/>
              </a:xfrm>
              <a:prstGeom prst="rect">
                <a:avLst/>
              </a:prstGeom>
              <a:noFill/>
              <a:ln w="57150">
                <a:solidFill>
                  <a:srgbClr val="00008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669703" name="Line 7">
                <a:extLst>
                  <a:ext uri="{FF2B5EF4-FFF2-40B4-BE49-F238E27FC236}">
                    <a16:creationId xmlns:a16="http://schemas.microsoft.com/office/drawing/2014/main" id="{DE8E9E63-BF84-4CB0-808D-83B2A33C7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7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9704" name="Line 8">
                <a:extLst>
                  <a:ext uri="{FF2B5EF4-FFF2-40B4-BE49-F238E27FC236}">
                    <a16:creationId xmlns:a16="http://schemas.microsoft.com/office/drawing/2014/main" id="{5751E004-D916-46BB-80BD-87A10F7E89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0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9705" name="Line 9">
                <a:extLst>
                  <a:ext uri="{FF2B5EF4-FFF2-40B4-BE49-F238E27FC236}">
                    <a16:creationId xmlns:a16="http://schemas.microsoft.com/office/drawing/2014/main" id="{8EBF169A-5F33-4245-B140-09AE9CF080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2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9706" name="Line 10">
                <a:extLst>
                  <a:ext uri="{FF2B5EF4-FFF2-40B4-BE49-F238E27FC236}">
                    <a16:creationId xmlns:a16="http://schemas.microsoft.com/office/drawing/2014/main" id="{A352645F-CBF2-495C-879F-84AEE281F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5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9707" name="Line 11">
                <a:extLst>
                  <a:ext uri="{FF2B5EF4-FFF2-40B4-BE49-F238E27FC236}">
                    <a16:creationId xmlns:a16="http://schemas.microsoft.com/office/drawing/2014/main" id="{A27A84ED-FEC2-4BBE-B552-71F631CCA3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8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9708" name="Line 12">
                <a:extLst>
                  <a:ext uri="{FF2B5EF4-FFF2-40B4-BE49-F238E27FC236}">
                    <a16:creationId xmlns:a16="http://schemas.microsoft.com/office/drawing/2014/main" id="{114F5941-6CA6-4631-B4C0-38E49E0E3D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6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9709" name="Line 13">
                <a:extLst>
                  <a:ext uri="{FF2B5EF4-FFF2-40B4-BE49-F238E27FC236}">
                    <a16:creationId xmlns:a16="http://schemas.microsoft.com/office/drawing/2014/main" id="{422908DC-E2CF-4427-BAA5-C5E4CD7E9F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9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9710" name="Line 14">
                <a:extLst>
                  <a:ext uri="{FF2B5EF4-FFF2-40B4-BE49-F238E27FC236}">
                    <a16:creationId xmlns:a16="http://schemas.microsoft.com/office/drawing/2014/main" id="{EDB172EA-307C-43B0-8BAF-9489871881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6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9711" name="Line 15">
                <a:extLst>
                  <a:ext uri="{FF2B5EF4-FFF2-40B4-BE49-F238E27FC236}">
                    <a16:creationId xmlns:a16="http://schemas.microsoft.com/office/drawing/2014/main" id="{AA919AFE-9DF8-46BA-9DCA-DEC430040F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9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9712" name="Line 16">
                <a:extLst>
                  <a:ext uri="{FF2B5EF4-FFF2-40B4-BE49-F238E27FC236}">
                    <a16:creationId xmlns:a16="http://schemas.microsoft.com/office/drawing/2014/main" id="{14A58F5A-86AE-4480-9850-BE44C89E7C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82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9713" name="Line 17">
                <a:extLst>
                  <a:ext uri="{FF2B5EF4-FFF2-40B4-BE49-F238E27FC236}">
                    <a16:creationId xmlns:a16="http://schemas.microsoft.com/office/drawing/2014/main" id="{6E6E23A7-5637-4210-AB24-EE4566CDC7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14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69714" name="Text Box 18">
              <a:extLst>
                <a:ext uri="{FF2B5EF4-FFF2-40B4-BE49-F238E27FC236}">
                  <a16:creationId xmlns:a16="http://schemas.microsoft.com/office/drawing/2014/main" id="{01564A06-25DD-47C5-BA23-F8BE963A6B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9" y="1393"/>
              <a:ext cx="424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 H     e     l        l     o             C    h      i     n     a     </a:t>
              </a:r>
              <a:r>
                <a:rPr lang="en-US" altLang="zh-CN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\0</a:t>
              </a: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     </a:t>
              </a:r>
            </a:p>
          </p:txBody>
        </p:sp>
      </p:grpSp>
      <p:grpSp>
        <p:nvGrpSpPr>
          <p:cNvPr id="52229" name="Group 19">
            <a:extLst>
              <a:ext uri="{FF2B5EF4-FFF2-40B4-BE49-F238E27FC236}">
                <a16:creationId xmlns:a16="http://schemas.microsoft.com/office/drawing/2014/main" id="{26A61820-A743-4A1C-AA8F-3EA4407F4369}"/>
              </a:ext>
            </a:extLst>
          </p:cNvPr>
          <p:cNvGrpSpPr>
            <a:grpSpLocks/>
          </p:cNvGrpSpPr>
          <p:nvPr/>
        </p:nvGrpSpPr>
        <p:grpSpPr bwMode="auto">
          <a:xfrm>
            <a:off x="3359150" y="5661025"/>
            <a:ext cx="6769100" cy="503238"/>
            <a:chOff x="839" y="1389"/>
            <a:chExt cx="4264" cy="317"/>
          </a:xfrm>
        </p:grpSpPr>
        <p:grpSp>
          <p:nvGrpSpPr>
            <p:cNvPr id="52332" name="Group 20">
              <a:extLst>
                <a:ext uri="{FF2B5EF4-FFF2-40B4-BE49-F238E27FC236}">
                  <a16:creationId xmlns:a16="http://schemas.microsoft.com/office/drawing/2014/main" id="{4CCA7B9E-141D-43C7-AD97-CEE2BE7178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9" y="1389"/>
              <a:ext cx="4173" cy="317"/>
              <a:chOff x="1474" y="1389"/>
              <a:chExt cx="4173" cy="317"/>
            </a:xfrm>
          </p:grpSpPr>
          <p:sp>
            <p:nvSpPr>
              <p:cNvPr id="669717" name="Rectangle 21">
                <a:extLst>
                  <a:ext uri="{FF2B5EF4-FFF2-40B4-BE49-F238E27FC236}">
                    <a16:creationId xmlns:a16="http://schemas.microsoft.com/office/drawing/2014/main" id="{199CBF55-B292-4EF0-B275-6D3FCE835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4" y="1389"/>
                <a:ext cx="4173" cy="317"/>
              </a:xfrm>
              <a:prstGeom prst="rect">
                <a:avLst/>
              </a:prstGeom>
              <a:noFill/>
              <a:ln w="57150">
                <a:solidFill>
                  <a:srgbClr val="00008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669718" name="Line 22">
                <a:extLst>
                  <a:ext uri="{FF2B5EF4-FFF2-40B4-BE49-F238E27FC236}">
                    <a16:creationId xmlns:a16="http://schemas.microsoft.com/office/drawing/2014/main" id="{E474D89C-01CC-4B39-9D44-7A80930AF8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7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9719" name="Line 23">
                <a:extLst>
                  <a:ext uri="{FF2B5EF4-FFF2-40B4-BE49-F238E27FC236}">
                    <a16:creationId xmlns:a16="http://schemas.microsoft.com/office/drawing/2014/main" id="{AC0C88A5-97BB-4656-B23F-C73F6F3E37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0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9720" name="Line 24">
                <a:extLst>
                  <a:ext uri="{FF2B5EF4-FFF2-40B4-BE49-F238E27FC236}">
                    <a16:creationId xmlns:a16="http://schemas.microsoft.com/office/drawing/2014/main" id="{58D71FAF-E5DE-4B73-9148-652EE7FA6C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2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9721" name="Line 25">
                <a:extLst>
                  <a:ext uri="{FF2B5EF4-FFF2-40B4-BE49-F238E27FC236}">
                    <a16:creationId xmlns:a16="http://schemas.microsoft.com/office/drawing/2014/main" id="{FE2D9500-C498-454F-B61C-2B13112493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5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9722" name="Line 26">
                <a:extLst>
                  <a:ext uri="{FF2B5EF4-FFF2-40B4-BE49-F238E27FC236}">
                    <a16:creationId xmlns:a16="http://schemas.microsoft.com/office/drawing/2014/main" id="{5DCD4ADD-C13F-40C3-BF9F-5608132FAE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8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9723" name="Line 27">
                <a:extLst>
                  <a:ext uri="{FF2B5EF4-FFF2-40B4-BE49-F238E27FC236}">
                    <a16:creationId xmlns:a16="http://schemas.microsoft.com/office/drawing/2014/main" id="{4BAA301D-ECD2-427D-B8A9-2B36BF86C6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6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9724" name="Line 28">
                <a:extLst>
                  <a:ext uri="{FF2B5EF4-FFF2-40B4-BE49-F238E27FC236}">
                    <a16:creationId xmlns:a16="http://schemas.microsoft.com/office/drawing/2014/main" id="{D44F0CBA-53B5-48A5-9002-AC18FA82C3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9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9725" name="Line 29">
                <a:extLst>
                  <a:ext uri="{FF2B5EF4-FFF2-40B4-BE49-F238E27FC236}">
                    <a16:creationId xmlns:a16="http://schemas.microsoft.com/office/drawing/2014/main" id="{C094C82E-EB76-451F-A876-0C6C4F4F66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6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9726" name="Line 30">
                <a:extLst>
                  <a:ext uri="{FF2B5EF4-FFF2-40B4-BE49-F238E27FC236}">
                    <a16:creationId xmlns:a16="http://schemas.microsoft.com/office/drawing/2014/main" id="{53762B66-D82C-4BF1-A192-87CA675473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9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9727" name="Line 31">
                <a:extLst>
                  <a:ext uri="{FF2B5EF4-FFF2-40B4-BE49-F238E27FC236}">
                    <a16:creationId xmlns:a16="http://schemas.microsoft.com/office/drawing/2014/main" id="{A7905F9D-AF49-4314-985B-94227E987B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82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9728" name="Line 32">
                <a:extLst>
                  <a:ext uri="{FF2B5EF4-FFF2-40B4-BE49-F238E27FC236}">
                    <a16:creationId xmlns:a16="http://schemas.microsoft.com/office/drawing/2014/main" id="{CCFA977D-1668-45ED-87CD-9D3AC48F18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14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69729" name="Text Box 33">
              <a:extLst>
                <a:ext uri="{FF2B5EF4-FFF2-40B4-BE49-F238E27FC236}">
                  <a16:creationId xmlns:a16="http://schemas.microsoft.com/office/drawing/2014/main" id="{74EA3893-3A79-4F49-9441-5A78CCD8C5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9" y="1393"/>
              <a:ext cx="424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 </a:t>
              </a:r>
            </a:p>
          </p:txBody>
        </p:sp>
      </p:grpSp>
      <p:sp>
        <p:nvSpPr>
          <p:cNvPr id="669730" name="Text Box 34">
            <a:extLst>
              <a:ext uri="{FF2B5EF4-FFF2-40B4-BE49-F238E27FC236}">
                <a16:creationId xmlns:a16="http://schemas.microsoft.com/office/drawing/2014/main" id="{9F69DF7F-B5E8-4264-A4A1-3AC0EA7CA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1" y="4422776"/>
            <a:ext cx="13684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*srcStr</a:t>
            </a:r>
          </a:p>
        </p:txBody>
      </p:sp>
      <p:sp>
        <p:nvSpPr>
          <p:cNvPr id="669731" name="Text Box 35">
            <a:extLst>
              <a:ext uri="{FF2B5EF4-FFF2-40B4-BE49-F238E27FC236}">
                <a16:creationId xmlns:a16="http://schemas.microsoft.com/office/drawing/2014/main" id="{83BB5F71-BEDE-42DF-A1D7-28CCDE2A7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1" y="5732464"/>
            <a:ext cx="13684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*dstStr</a:t>
            </a:r>
          </a:p>
        </p:txBody>
      </p:sp>
      <p:sp>
        <p:nvSpPr>
          <p:cNvPr id="669732" name="Text Box 36">
            <a:extLst>
              <a:ext uri="{FF2B5EF4-FFF2-40B4-BE49-F238E27FC236}">
                <a16:creationId xmlns:a16="http://schemas.microsoft.com/office/drawing/2014/main" id="{0DEF58EC-89E4-4DE6-955D-4AD719578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5661025"/>
            <a:ext cx="5762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669733" name="AutoShape 37">
            <a:extLst>
              <a:ext uri="{FF2B5EF4-FFF2-40B4-BE49-F238E27FC236}">
                <a16:creationId xmlns:a16="http://schemas.microsoft.com/office/drawing/2014/main" id="{6685C299-3A5D-4946-8E60-590CB6087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4822826"/>
            <a:ext cx="360363" cy="1008063"/>
          </a:xfrm>
          <a:prstGeom prst="curvedRightArrow">
            <a:avLst>
              <a:gd name="adj1" fmla="val 55947"/>
              <a:gd name="adj2" fmla="val 111894"/>
              <a:gd name="adj3" fmla="val 33333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669734" name="Text Box 38">
            <a:extLst>
              <a:ext uri="{FF2B5EF4-FFF2-40B4-BE49-F238E27FC236}">
                <a16:creationId xmlns:a16="http://schemas.microsoft.com/office/drawing/2014/main" id="{C7F2540A-EE7A-4655-9AE7-3C54F4B51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3826" y="5661025"/>
            <a:ext cx="5762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669735" name="Text Box 39">
            <a:extLst>
              <a:ext uri="{FF2B5EF4-FFF2-40B4-BE49-F238E27FC236}">
                <a16:creationId xmlns:a16="http://schemas.microsoft.com/office/drawing/2014/main" id="{E54279B0-FDAF-426E-9E84-4BEFCBBFA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676" y="5678488"/>
            <a:ext cx="5762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</a:t>
            </a:r>
          </a:p>
        </p:txBody>
      </p:sp>
      <p:sp>
        <p:nvSpPr>
          <p:cNvPr id="669736" name="Text Box 40">
            <a:extLst>
              <a:ext uri="{FF2B5EF4-FFF2-40B4-BE49-F238E27FC236}">
                <a16:creationId xmlns:a16="http://schemas.microsoft.com/office/drawing/2014/main" id="{49262091-BF36-4175-9ECE-ACEE773F6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3651" y="5661025"/>
            <a:ext cx="5762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</a:t>
            </a:r>
          </a:p>
        </p:txBody>
      </p:sp>
      <p:sp>
        <p:nvSpPr>
          <p:cNvPr id="669737" name="Text Box 41">
            <a:extLst>
              <a:ext uri="{FF2B5EF4-FFF2-40B4-BE49-F238E27FC236}">
                <a16:creationId xmlns:a16="http://schemas.microsoft.com/office/drawing/2014/main" id="{D160FCCB-470E-47E0-8182-266B751A1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4201" y="5661025"/>
            <a:ext cx="5762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o</a:t>
            </a:r>
          </a:p>
        </p:txBody>
      </p:sp>
      <p:sp>
        <p:nvSpPr>
          <p:cNvPr id="669738" name="Text Box 42">
            <a:extLst>
              <a:ext uri="{FF2B5EF4-FFF2-40B4-BE49-F238E27FC236}">
                <a16:creationId xmlns:a16="http://schemas.microsoft.com/office/drawing/2014/main" id="{FA03345D-59E0-4110-A653-CA9DAA603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7988" y="5635625"/>
            <a:ext cx="5762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669739" name="Text Box 43">
            <a:extLst>
              <a:ext uri="{FF2B5EF4-FFF2-40B4-BE49-F238E27FC236}">
                <a16:creationId xmlns:a16="http://schemas.microsoft.com/office/drawing/2014/main" id="{FEC1F573-A2C3-4054-807D-CF4308818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5635625"/>
            <a:ext cx="5762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669740" name="Text Box 44">
            <a:extLst>
              <a:ext uri="{FF2B5EF4-FFF2-40B4-BE49-F238E27FC236}">
                <a16:creationId xmlns:a16="http://schemas.microsoft.com/office/drawing/2014/main" id="{490C9874-1DEB-4E2A-B38E-4BEC8EB46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6226" y="5661025"/>
            <a:ext cx="5762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</a:t>
            </a:r>
          </a:p>
        </p:txBody>
      </p:sp>
      <p:sp>
        <p:nvSpPr>
          <p:cNvPr id="669741" name="Text Box 45">
            <a:extLst>
              <a:ext uri="{FF2B5EF4-FFF2-40B4-BE49-F238E27FC236}">
                <a16:creationId xmlns:a16="http://schemas.microsoft.com/office/drawing/2014/main" id="{E14FF6A4-B481-4FCB-B152-55D13D95D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9463" y="5661025"/>
            <a:ext cx="5762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669742" name="Text Box 46">
            <a:extLst>
              <a:ext uri="{FF2B5EF4-FFF2-40B4-BE49-F238E27FC236}">
                <a16:creationId xmlns:a16="http://schemas.microsoft.com/office/drawing/2014/main" id="{3F1774CE-096F-4A41-A1AE-F0B2A24B4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4288" y="5661025"/>
            <a:ext cx="5762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669743" name="Text Box 47">
            <a:extLst>
              <a:ext uri="{FF2B5EF4-FFF2-40B4-BE49-F238E27FC236}">
                <a16:creationId xmlns:a16="http://schemas.microsoft.com/office/drawing/2014/main" id="{29B3E9F8-CD75-4345-8490-888784550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1976" y="5678488"/>
            <a:ext cx="5762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\0</a:t>
            </a:r>
          </a:p>
        </p:txBody>
      </p:sp>
      <p:sp>
        <p:nvSpPr>
          <p:cNvPr id="669744" name="Text Box 48">
            <a:extLst>
              <a:ext uri="{FF2B5EF4-FFF2-40B4-BE49-F238E27FC236}">
                <a16:creationId xmlns:a16="http://schemas.microsoft.com/office/drawing/2014/main" id="{0B681F81-4BB1-4166-AEEE-D5AD30E62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5151" y="3925888"/>
            <a:ext cx="2303463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*srcStr=='\0</a:t>
            </a:r>
            <a:endParaRPr lang="en-US" altLang="zh-CN" sz="18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669745" name="Rectangle 49">
            <a:extLst>
              <a:ext uri="{FF2B5EF4-FFF2-40B4-BE49-F238E27FC236}">
                <a16:creationId xmlns:a16="http://schemas.microsoft.com/office/drawing/2014/main" id="{0436DDD9-904F-4D5F-BD02-599AA300C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3687763"/>
            <a:ext cx="2665412" cy="360362"/>
          </a:xfrm>
          <a:prstGeom prst="rect">
            <a:avLst/>
          </a:prstGeom>
          <a:noFill/>
          <a:ln w="57150">
            <a:solidFill>
              <a:srgbClr val="8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69746" name="Freeform 50">
            <a:extLst>
              <a:ext uri="{FF2B5EF4-FFF2-40B4-BE49-F238E27FC236}">
                <a16:creationId xmlns:a16="http://schemas.microsoft.com/office/drawing/2014/main" id="{82B68D74-231A-45FC-8F14-E3C0526BD0AA}"/>
              </a:ext>
            </a:extLst>
          </p:cNvPr>
          <p:cNvSpPr>
            <a:spLocks/>
          </p:cNvSpPr>
          <p:nvPr/>
        </p:nvSpPr>
        <p:spPr bwMode="auto">
          <a:xfrm rot="414675">
            <a:off x="5880100" y="2189164"/>
            <a:ext cx="852488" cy="1785937"/>
          </a:xfrm>
          <a:custGeom>
            <a:avLst/>
            <a:gdLst/>
            <a:ahLst/>
            <a:cxnLst>
              <a:cxn ang="0">
                <a:pos x="0" y="30"/>
              </a:cxn>
              <a:cxn ang="0">
                <a:pos x="317" y="166"/>
              </a:cxn>
              <a:cxn ang="0">
                <a:pos x="363" y="1028"/>
              </a:cxn>
              <a:cxn ang="0">
                <a:pos x="91" y="1210"/>
              </a:cxn>
            </a:cxnLst>
            <a:rect l="0" t="0" r="r" b="b"/>
            <a:pathLst>
              <a:path w="401" h="1210">
                <a:moveTo>
                  <a:pt x="0" y="30"/>
                </a:moveTo>
                <a:cubicBezTo>
                  <a:pt x="128" y="15"/>
                  <a:pt x="257" y="0"/>
                  <a:pt x="317" y="166"/>
                </a:cubicBezTo>
                <a:cubicBezTo>
                  <a:pt x="377" y="332"/>
                  <a:pt x="401" y="854"/>
                  <a:pt x="363" y="1028"/>
                </a:cubicBezTo>
                <a:cubicBezTo>
                  <a:pt x="325" y="1202"/>
                  <a:pt x="136" y="1180"/>
                  <a:pt x="91" y="1210"/>
                </a:cubicBezTo>
              </a:path>
            </a:pathLst>
          </a:custGeom>
          <a:noFill/>
          <a:ln w="44450" cap="flat" cmpd="sng">
            <a:solidFill>
              <a:srgbClr val="800000"/>
            </a:solidFill>
            <a:prstDash val="solid"/>
            <a:round/>
            <a:headEnd type="none" w="sm" len="sm"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9747" name="Line 51">
            <a:extLst>
              <a:ext uri="{FF2B5EF4-FFF2-40B4-BE49-F238E27FC236}">
                <a16:creationId xmlns:a16="http://schemas.microsoft.com/office/drawing/2014/main" id="{0D025935-054F-4837-B5B3-0F034D1A4D6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99238" y="4221163"/>
            <a:ext cx="1008062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sm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9748" name="Text Box 52">
            <a:extLst>
              <a:ext uri="{FF2B5EF4-FFF2-40B4-BE49-F238E27FC236}">
                <a16:creationId xmlns:a16="http://schemas.microsoft.com/office/drawing/2014/main" id="{C27AD7A4-0F78-4963-B446-6A9531CE2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1" y="3857625"/>
            <a:ext cx="1287463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defRPr/>
            </a:pPr>
            <a:r>
              <a:rPr lang="en-US" altLang="zh-CN" sz="2000" b="1">
                <a:solidFill>
                  <a:srgbClr val="FF0000"/>
                </a:solidFill>
                <a:latin typeface="Arial Narrow" pitchFamily="34" charset="0"/>
                <a:ea typeface="宋体" pitchFamily="2" charset="-122"/>
              </a:rPr>
              <a:t>srcStr++</a:t>
            </a:r>
            <a:endParaRPr lang="en-US" altLang="zh-CN" sz="20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  <a:ea typeface="宋体" pitchFamily="2" charset="-122"/>
            </a:endParaRPr>
          </a:p>
        </p:txBody>
      </p:sp>
      <p:grpSp>
        <p:nvGrpSpPr>
          <p:cNvPr id="6" name="Group 53">
            <a:extLst>
              <a:ext uri="{FF2B5EF4-FFF2-40B4-BE49-F238E27FC236}">
                <a16:creationId xmlns:a16="http://schemas.microsoft.com/office/drawing/2014/main" id="{1E2C03F1-3EFC-4B65-B708-5ECC59CE91DD}"/>
              </a:ext>
            </a:extLst>
          </p:cNvPr>
          <p:cNvGrpSpPr>
            <a:grpSpLocks/>
          </p:cNvGrpSpPr>
          <p:nvPr/>
        </p:nvGrpSpPr>
        <p:grpSpPr bwMode="auto">
          <a:xfrm>
            <a:off x="3330575" y="4710114"/>
            <a:ext cx="979488" cy="720725"/>
            <a:chOff x="1138" y="3060"/>
            <a:chExt cx="617" cy="454"/>
          </a:xfrm>
        </p:grpSpPr>
        <p:sp>
          <p:nvSpPr>
            <p:cNvPr id="669750" name="Line 54">
              <a:extLst>
                <a:ext uri="{FF2B5EF4-FFF2-40B4-BE49-F238E27FC236}">
                  <a16:creationId xmlns:a16="http://schemas.microsoft.com/office/drawing/2014/main" id="{A8D1BFA8-656F-4FB0-9C67-75FCC29B41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55" y="3060"/>
              <a:ext cx="0" cy="265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9751" name="Text Box 55">
              <a:extLst>
                <a:ext uri="{FF2B5EF4-FFF2-40B4-BE49-F238E27FC236}">
                  <a16:creationId xmlns:a16="http://schemas.microsoft.com/office/drawing/2014/main" id="{19B2A8ED-E03B-4922-8300-91BCC8FF44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8" y="3249"/>
              <a:ext cx="617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000" b="1">
                  <a:solidFill>
                    <a:srgbClr val="FF0000"/>
                  </a:solidFill>
                  <a:latin typeface="Arial Narrow" pitchFamily="34" charset="0"/>
                  <a:ea typeface="宋体" pitchFamily="2" charset="-122"/>
                </a:rPr>
                <a:t>srcStr</a:t>
              </a:r>
              <a:endPara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宋体" pitchFamily="2" charset="-122"/>
              </a:endParaRPr>
            </a:p>
          </p:txBody>
        </p:sp>
      </p:grpSp>
      <p:sp>
        <p:nvSpPr>
          <p:cNvPr id="669752" name="Text Box 56">
            <a:extLst>
              <a:ext uri="{FF2B5EF4-FFF2-40B4-BE49-F238E27FC236}">
                <a16:creationId xmlns:a16="http://schemas.microsoft.com/office/drawing/2014/main" id="{CE0C8BC1-9892-4AD9-ADF6-A5294CDF3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1" y="3584575"/>
            <a:ext cx="1376363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defRPr/>
            </a:pPr>
            <a:r>
              <a:rPr lang="en-US" altLang="zh-CN" sz="2000" b="1">
                <a:solidFill>
                  <a:srgbClr val="FF0000"/>
                </a:solidFill>
                <a:latin typeface="Arial Narrow" pitchFamily="34" charset="0"/>
                <a:ea typeface="宋体" pitchFamily="2" charset="-122"/>
              </a:rPr>
              <a:t>dstStr++</a:t>
            </a:r>
            <a:endParaRPr lang="en-US" altLang="zh-CN" sz="20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  <a:ea typeface="宋体" pitchFamily="2" charset="-122"/>
            </a:endParaRPr>
          </a:p>
        </p:txBody>
      </p:sp>
      <p:grpSp>
        <p:nvGrpSpPr>
          <p:cNvPr id="7" name="Group 57">
            <a:extLst>
              <a:ext uri="{FF2B5EF4-FFF2-40B4-BE49-F238E27FC236}">
                <a16:creationId xmlns:a16="http://schemas.microsoft.com/office/drawing/2014/main" id="{114B7B5A-E654-4370-BD5D-6BC7061FCBC1}"/>
              </a:ext>
            </a:extLst>
          </p:cNvPr>
          <p:cNvGrpSpPr>
            <a:grpSpLocks/>
          </p:cNvGrpSpPr>
          <p:nvPr/>
        </p:nvGrpSpPr>
        <p:grpSpPr bwMode="auto">
          <a:xfrm>
            <a:off x="3316289" y="6019801"/>
            <a:ext cx="979487" cy="720725"/>
            <a:chOff x="1138" y="3060"/>
            <a:chExt cx="617" cy="454"/>
          </a:xfrm>
        </p:grpSpPr>
        <p:sp>
          <p:nvSpPr>
            <p:cNvPr id="669754" name="Line 58">
              <a:extLst>
                <a:ext uri="{FF2B5EF4-FFF2-40B4-BE49-F238E27FC236}">
                  <a16:creationId xmlns:a16="http://schemas.microsoft.com/office/drawing/2014/main" id="{D61901E1-D45A-4DDA-9AA2-9DDE70A9B3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55" y="3060"/>
              <a:ext cx="0" cy="265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9755" name="Text Box 59">
              <a:extLst>
                <a:ext uri="{FF2B5EF4-FFF2-40B4-BE49-F238E27FC236}">
                  <a16:creationId xmlns:a16="http://schemas.microsoft.com/office/drawing/2014/main" id="{167AC1D5-ED53-449B-A639-F731ACEF57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8" y="3249"/>
              <a:ext cx="617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000" b="1">
                  <a:solidFill>
                    <a:srgbClr val="FF0000"/>
                  </a:solidFill>
                  <a:latin typeface="Arial Narrow" pitchFamily="34" charset="0"/>
                  <a:ea typeface="宋体" pitchFamily="2" charset="-122"/>
                </a:rPr>
                <a:t>dstStr</a:t>
              </a:r>
              <a:endPara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宋体" pitchFamily="2" charset="-122"/>
              </a:endParaRPr>
            </a:p>
          </p:txBody>
        </p:sp>
      </p:grpSp>
      <p:sp>
        <p:nvSpPr>
          <p:cNvPr id="669756" name="AutoShape 60">
            <a:extLst>
              <a:ext uri="{FF2B5EF4-FFF2-40B4-BE49-F238E27FC236}">
                <a16:creationId xmlns:a16="http://schemas.microsoft.com/office/drawing/2014/main" id="{CF3E2B80-7A23-4BA7-9383-94052D716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3" y="4824413"/>
            <a:ext cx="360362" cy="1008062"/>
          </a:xfrm>
          <a:prstGeom prst="curvedRightArrow">
            <a:avLst>
              <a:gd name="adj1" fmla="val 55947"/>
              <a:gd name="adj2" fmla="val 111894"/>
              <a:gd name="adj3" fmla="val 33333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grpSp>
        <p:nvGrpSpPr>
          <p:cNvPr id="8" name="Group 61">
            <a:extLst>
              <a:ext uri="{FF2B5EF4-FFF2-40B4-BE49-F238E27FC236}">
                <a16:creationId xmlns:a16="http://schemas.microsoft.com/office/drawing/2014/main" id="{1896D800-D179-4038-91DE-C189E5DC179D}"/>
              </a:ext>
            </a:extLst>
          </p:cNvPr>
          <p:cNvGrpSpPr>
            <a:grpSpLocks/>
          </p:cNvGrpSpPr>
          <p:nvPr/>
        </p:nvGrpSpPr>
        <p:grpSpPr bwMode="auto">
          <a:xfrm>
            <a:off x="3906839" y="4711701"/>
            <a:ext cx="979487" cy="720725"/>
            <a:chOff x="1138" y="3060"/>
            <a:chExt cx="617" cy="454"/>
          </a:xfrm>
        </p:grpSpPr>
        <p:sp>
          <p:nvSpPr>
            <p:cNvPr id="669758" name="Line 62">
              <a:extLst>
                <a:ext uri="{FF2B5EF4-FFF2-40B4-BE49-F238E27FC236}">
                  <a16:creationId xmlns:a16="http://schemas.microsoft.com/office/drawing/2014/main" id="{B20059FD-A312-46F3-917E-3384DD478C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55" y="3060"/>
              <a:ext cx="0" cy="265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9759" name="Text Box 63">
              <a:extLst>
                <a:ext uri="{FF2B5EF4-FFF2-40B4-BE49-F238E27FC236}">
                  <a16:creationId xmlns:a16="http://schemas.microsoft.com/office/drawing/2014/main" id="{F8046FA2-F6C8-428A-AD35-9BB5F75622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8" y="3249"/>
              <a:ext cx="617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000" b="1">
                  <a:solidFill>
                    <a:srgbClr val="FF0000"/>
                  </a:solidFill>
                  <a:latin typeface="Arial Narrow" pitchFamily="34" charset="0"/>
                  <a:ea typeface="宋体" pitchFamily="2" charset="-122"/>
                </a:rPr>
                <a:t>srcStr</a:t>
              </a:r>
              <a:endPara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宋体" pitchFamily="2" charset="-122"/>
              </a:endParaRPr>
            </a:p>
          </p:txBody>
        </p:sp>
      </p:grpSp>
      <p:grpSp>
        <p:nvGrpSpPr>
          <p:cNvPr id="9" name="Group 64">
            <a:extLst>
              <a:ext uri="{FF2B5EF4-FFF2-40B4-BE49-F238E27FC236}">
                <a16:creationId xmlns:a16="http://schemas.microsoft.com/office/drawing/2014/main" id="{4073FD2A-F4E5-4155-BC7B-604E1812C3F4}"/>
              </a:ext>
            </a:extLst>
          </p:cNvPr>
          <p:cNvGrpSpPr>
            <a:grpSpLocks/>
          </p:cNvGrpSpPr>
          <p:nvPr/>
        </p:nvGrpSpPr>
        <p:grpSpPr bwMode="auto">
          <a:xfrm>
            <a:off x="3892550" y="6021389"/>
            <a:ext cx="979488" cy="720725"/>
            <a:chOff x="1138" y="3060"/>
            <a:chExt cx="617" cy="454"/>
          </a:xfrm>
        </p:grpSpPr>
        <p:sp>
          <p:nvSpPr>
            <p:cNvPr id="669761" name="Line 65">
              <a:extLst>
                <a:ext uri="{FF2B5EF4-FFF2-40B4-BE49-F238E27FC236}">
                  <a16:creationId xmlns:a16="http://schemas.microsoft.com/office/drawing/2014/main" id="{455C8717-BC95-4C54-8823-1BCBA4A13A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55" y="3060"/>
              <a:ext cx="0" cy="265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9762" name="Text Box 66">
              <a:extLst>
                <a:ext uri="{FF2B5EF4-FFF2-40B4-BE49-F238E27FC236}">
                  <a16:creationId xmlns:a16="http://schemas.microsoft.com/office/drawing/2014/main" id="{00420AA2-6D34-4A4E-B2D7-22DF518717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8" y="3249"/>
              <a:ext cx="617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000" b="1">
                  <a:solidFill>
                    <a:srgbClr val="FF0000"/>
                  </a:solidFill>
                  <a:latin typeface="Arial Narrow" pitchFamily="34" charset="0"/>
                  <a:ea typeface="宋体" pitchFamily="2" charset="-122"/>
                </a:rPr>
                <a:t>dstStr</a:t>
              </a:r>
              <a:endPara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宋体" pitchFamily="2" charset="-122"/>
              </a:endParaRPr>
            </a:p>
          </p:txBody>
        </p:sp>
      </p:grpSp>
      <p:sp>
        <p:nvSpPr>
          <p:cNvPr id="669763" name="AutoShape 67">
            <a:extLst>
              <a:ext uri="{FF2B5EF4-FFF2-40B4-BE49-F238E27FC236}">
                <a16:creationId xmlns:a16="http://schemas.microsoft.com/office/drawing/2014/main" id="{76FD594C-BFD3-4375-91E3-501D1B83F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776" y="4837113"/>
            <a:ext cx="360363" cy="1008062"/>
          </a:xfrm>
          <a:prstGeom prst="curvedRightArrow">
            <a:avLst>
              <a:gd name="adj1" fmla="val 55947"/>
              <a:gd name="adj2" fmla="val 111894"/>
              <a:gd name="adj3" fmla="val 33333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grpSp>
        <p:nvGrpSpPr>
          <p:cNvPr id="10" name="Group 68">
            <a:extLst>
              <a:ext uri="{FF2B5EF4-FFF2-40B4-BE49-F238E27FC236}">
                <a16:creationId xmlns:a16="http://schemas.microsoft.com/office/drawing/2014/main" id="{D7C93551-D5FE-48F5-8356-35A3CFA3E7E2}"/>
              </a:ext>
            </a:extLst>
          </p:cNvPr>
          <p:cNvGrpSpPr>
            <a:grpSpLocks/>
          </p:cNvGrpSpPr>
          <p:nvPr/>
        </p:nvGrpSpPr>
        <p:grpSpPr bwMode="auto">
          <a:xfrm>
            <a:off x="4483100" y="4724401"/>
            <a:ext cx="979488" cy="720725"/>
            <a:chOff x="1138" y="3060"/>
            <a:chExt cx="617" cy="454"/>
          </a:xfrm>
        </p:grpSpPr>
        <p:sp>
          <p:nvSpPr>
            <p:cNvPr id="669765" name="Line 69">
              <a:extLst>
                <a:ext uri="{FF2B5EF4-FFF2-40B4-BE49-F238E27FC236}">
                  <a16:creationId xmlns:a16="http://schemas.microsoft.com/office/drawing/2014/main" id="{0034A98E-6630-46E8-BC11-244DB58F4F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55" y="3060"/>
              <a:ext cx="0" cy="265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9766" name="Text Box 70">
              <a:extLst>
                <a:ext uri="{FF2B5EF4-FFF2-40B4-BE49-F238E27FC236}">
                  <a16:creationId xmlns:a16="http://schemas.microsoft.com/office/drawing/2014/main" id="{F8A97D95-7D84-42D3-81BD-73BA076E30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8" y="3249"/>
              <a:ext cx="617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000" b="1">
                  <a:solidFill>
                    <a:srgbClr val="FF0000"/>
                  </a:solidFill>
                  <a:latin typeface="Arial Narrow" pitchFamily="34" charset="0"/>
                  <a:ea typeface="宋体" pitchFamily="2" charset="-122"/>
                </a:rPr>
                <a:t>srcStr</a:t>
              </a:r>
              <a:endPara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宋体" pitchFamily="2" charset="-122"/>
              </a:endParaRPr>
            </a:p>
          </p:txBody>
        </p:sp>
      </p:grpSp>
      <p:grpSp>
        <p:nvGrpSpPr>
          <p:cNvPr id="11" name="Group 71">
            <a:extLst>
              <a:ext uri="{FF2B5EF4-FFF2-40B4-BE49-F238E27FC236}">
                <a16:creationId xmlns:a16="http://schemas.microsoft.com/office/drawing/2014/main" id="{584256EF-FBDB-4BF5-8CF8-2F86242803E1}"/>
              </a:ext>
            </a:extLst>
          </p:cNvPr>
          <p:cNvGrpSpPr>
            <a:grpSpLocks/>
          </p:cNvGrpSpPr>
          <p:nvPr/>
        </p:nvGrpSpPr>
        <p:grpSpPr bwMode="auto">
          <a:xfrm>
            <a:off x="4468814" y="6034089"/>
            <a:ext cx="979487" cy="720725"/>
            <a:chOff x="1138" y="3060"/>
            <a:chExt cx="617" cy="454"/>
          </a:xfrm>
        </p:grpSpPr>
        <p:sp>
          <p:nvSpPr>
            <p:cNvPr id="669768" name="Line 72">
              <a:extLst>
                <a:ext uri="{FF2B5EF4-FFF2-40B4-BE49-F238E27FC236}">
                  <a16:creationId xmlns:a16="http://schemas.microsoft.com/office/drawing/2014/main" id="{BCF71B2E-BBED-49A1-B1D2-2B2C81CCAD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55" y="3060"/>
              <a:ext cx="0" cy="265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9769" name="Text Box 73">
              <a:extLst>
                <a:ext uri="{FF2B5EF4-FFF2-40B4-BE49-F238E27FC236}">
                  <a16:creationId xmlns:a16="http://schemas.microsoft.com/office/drawing/2014/main" id="{9EFF3482-8373-4005-9A22-BCD2CDE98D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8" y="3249"/>
              <a:ext cx="617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000" b="1">
                  <a:solidFill>
                    <a:srgbClr val="FF0000"/>
                  </a:solidFill>
                  <a:latin typeface="Arial Narrow" pitchFamily="34" charset="0"/>
                  <a:ea typeface="宋体" pitchFamily="2" charset="-122"/>
                </a:rPr>
                <a:t>dstStr</a:t>
              </a:r>
              <a:endPara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宋体" pitchFamily="2" charset="-122"/>
              </a:endParaRPr>
            </a:p>
          </p:txBody>
        </p:sp>
      </p:grpSp>
      <p:sp>
        <p:nvSpPr>
          <p:cNvPr id="669770" name="AutoShape 74">
            <a:extLst>
              <a:ext uri="{FF2B5EF4-FFF2-40B4-BE49-F238E27FC236}">
                <a16:creationId xmlns:a16="http://schemas.microsoft.com/office/drawing/2014/main" id="{26BFA1C9-F177-4E8B-B6E5-EFEC91C13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8" y="4837113"/>
            <a:ext cx="360362" cy="1008062"/>
          </a:xfrm>
          <a:prstGeom prst="curvedRightArrow">
            <a:avLst>
              <a:gd name="adj1" fmla="val 55947"/>
              <a:gd name="adj2" fmla="val 111894"/>
              <a:gd name="adj3" fmla="val 33333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grpSp>
        <p:nvGrpSpPr>
          <p:cNvPr id="12" name="Group 75">
            <a:extLst>
              <a:ext uri="{FF2B5EF4-FFF2-40B4-BE49-F238E27FC236}">
                <a16:creationId xmlns:a16="http://schemas.microsoft.com/office/drawing/2014/main" id="{C882F62F-6402-4D76-ABE2-420C2F3D2885}"/>
              </a:ext>
            </a:extLst>
          </p:cNvPr>
          <p:cNvGrpSpPr>
            <a:grpSpLocks/>
          </p:cNvGrpSpPr>
          <p:nvPr/>
        </p:nvGrpSpPr>
        <p:grpSpPr bwMode="auto">
          <a:xfrm>
            <a:off x="5059364" y="4724401"/>
            <a:ext cx="979487" cy="720725"/>
            <a:chOff x="1138" y="3060"/>
            <a:chExt cx="617" cy="454"/>
          </a:xfrm>
        </p:grpSpPr>
        <p:sp>
          <p:nvSpPr>
            <p:cNvPr id="669772" name="Line 76">
              <a:extLst>
                <a:ext uri="{FF2B5EF4-FFF2-40B4-BE49-F238E27FC236}">
                  <a16:creationId xmlns:a16="http://schemas.microsoft.com/office/drawing/2014/main" id="{3EC3DA2C-3CE5-4146-9531-7E05B23999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55" y="3060"/>
              <a:ext cx="0" cy="265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9773" name="Text Box 77">
              <a:extLst>
                <a:ext uri="{FF2B5EF4-FFF2-40B4-BE49-F238E27FC236}">
                  <a16:creationId xmlns:a16="http://schemas.microsoft.com/office/drawing/2014/main" id="{42DC4465-36A6-4ABC-BD13-055F5A87C4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8" y="3249"/>
              <a:ext cx="617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000" b="1">
                  <a:solidFill>
                    <a:srgbClr val="FF0000"/>
                  </a:solidFill>
                  <a:latin typeface="Arial Narrow" pitchFamily="34" charset="0"/>
                  <a:ea typeface="宋体" pitchFamily="2" charset="-122"/>
                </a:rPr>
                <a:t>srcStr</a:t>
              </a:r>
              <a:endPara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宋体" pitchFamily="2" charset="-122"/>
              </a:endParaRPr>
            </a:p>
          </p:txBody>
        </p:sp>
      </p:grpSp>
      <p:grpSp>
        <p:nvGrpSpPr>
          <p:cNvPr id="13" name="Group 78">
            <a:extLst>
              <a:ext uri="{FF2B5EF4-FFF2-40B4-BE49-F238E27FC236}">
                <a16:creationId xmlns:a16="http://schemas.microsoft.com/office/drawing/2014/main" id="{846F17AF-6746-4CEB-AD92-ED97D1B60D3E}"/>
              </a:ext>
            </a:extLst>
          </p:cNvPr>
          <p:cNvGrpSpPr>
            <a:grpSpLocks/>
          </p:cNvGrpSpPr>
          <p:nvPr/>
        </p:nvGrpSpPr>
        <p:grpSpPr bwMode="auto">
          <a:xfrm>
            <a:off x="5045075" y="6034089"/>
            <a:ext cx="979488" cy="720725"/>
            <a:chOff x="1138" y="3060"/>
            <a:chExt cx="617" cy="454"/>
          </a:xfrm>
        </p:grpSpPr>
        <p:sp>
          <p:nvSpPr>
            <p:cNvPr id="669775" name="Line 79">
              <a:extLst>
                <a:ext uri="{FF2B5EF4-FFF2-40B4-BE49-F238E27FC236}">
                  <a16:creationId xmlns:a16="http://schemas.microsoft.com/office/drawing/2014/main" id="{7D74C948-3F6B-4720-8204-34C54AAA95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55" y="3060"/>
              <a:ext cx="0" cy="265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9776" name="Text Box 80">
              <a:extLst>
                <a:ext uri="{FF2B5EF4-FFF2-40B4-BE49-F238E27FC236}">
                  <a16:creationId xmlns:a16="http://schemas.microsoft.com/office/drawing/2014/main" id="{874AFB67-0E4A-4404-BCFD-B8D7DBE3B4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8" y="3249"/>
              <a:ext cx="617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000" b="1">
                  <a:solidFill>
                    <a:srgbClr val="FF0000"/>
                  </a:solidFill>
                  <a:latin typeface="Arial Narrow" pitchFamily="34" charset="0"/>
                  <a:ea typeface="宋体" pitchFamily="2" charset="-122"/>
                </a:rPr>
                <a:t>dstStr</a:t>
              </a:r>
              <a:endPara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宋体" pitchFamily="2" charset="-122"/>
              </a:endParaRPr>
            </a:p>
          </p:txBody>
        </p:sp>
      </p:grpSp>
      <p:sp>
        <p:nvSpPr>
          <p:cNvPr id="669777" name="AutoShape 81">
            <a:extLst>
              <a:ext uri="{FF2B5EF4-FFF2-40B4-BE49-F238E27FC236}">
                <a16:creationId xmlns:a16="http://schemas.microsoft.com/office/drawing/2014/main" id="{1FD04038-AF0B-4D59-8C4D-8BDA43E91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01" y="4837113"/>
            <a:ext cx="360363" cy="1008062"/>
          </a:xfrm>
          <a:prstGeom prst="curvedRightArrow">
            <a:avLst>
              <a:gd name="adj1" fmla="val 55947"/>
              <a:gd name="adj2" fmla="val 111894"/>
              <a:gd name="adj3" fmla="val 33333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grpSp>
        <p:nvGrpSpPr>
          <p:cNvPr id="14" name="Group 82">
            <a:extLst>
              <a:ext uri="{FF2B5EF4-FFF2-40B4-BE49-F238E27FC236}">
                <a16:creationId xmlns:a16="http://schemas.microsoft.com/office/drawing/2014/main" id="{C4C6AF4D-29D0-4407-91E9-D01B35051B78}"/>
              </a:ext>
            </a:extLst>
          </p:cNvPr>
          <p:cNvGrpSpPr>
            <a:grpSpLocks/>
          </p:cNvGrpSpPr>
          <p:nvPr/>
        </p:nvGrpSpPr>
        <p:grpSpPr bwMode="auto">
          <a:xfrm>
            <a:off x="5635625" y="4724401"/>
            <a:ext cx="979488" cy="720725"/>
            <a:chOff x="1138" y="3060"/>
            <a:chExt cx="617" cy="454"/>
          </a:xfrm>
        </p:grpSpPr>
        <p:sp>
          <p:nvSpPr>
            <p:cNvPr id="669779" name="Line 83">
              <a:extLst>
                <a:ext uri="{FF2B5EF4-FFF2-40B4-BE49-F238E27FC236}">
                  <a16:creationId xmlns:a16="http://schemas.microsoft.com/office/drawing/2014/main" id="{09A431DE-90E8-4137-896D-478400BF91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55" y="3060"/>
              <a:ext cx="0" cy="265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9780" name="Text Box 84">
              <a:extLst>
                <a:ext uri="{FF2B5EF4-FFF2-40B4-BE49-F238E27FC236}">
                  <a16:creationId xmlns:a16="http://schemas.microsoft.com/office/drawing/2014/main" id="{50D2AA72-3290-4BB8-B396-10BB362228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8" y="3249"/>
              <a:ext cx="617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000" b="1">
                  <a:solidFill>
                    <a:srgbClr val="FF0000"/>
                  </a:solidFill>
                  <a:latin typeface="Arial Narrow" pitchFamily="34" charset="0"/>
                  <a:ea typeface="宋体" pitchFamily="2" charset="-122"/>
                </a:rPr>
                <a:t>srcStr</a:t>
              </a:r>
              <a:endPara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宋体" pitchFamily="2" charset="-122"/>
              </a:endParaRPr>
            </a:p>
          </p:txBody>
        </p:sp>
      </p:grpSp>
      <p:grpSp>
        <p:nvGrpSpPr>
          <p:cNvPr id="15" name="Group 85">
            <a:extLst>
              <a:ext uri="{FF2B5EF4-FFF2-40B4-BE49-F238E27FC236}">
                <a16:creationId xmlns:a16="http://schemas.microsoft.com/office/drawing/2014/main" id="{0CF9BEEA-0A5E-4564-B3F0-EDC151D330A4}"/>
              </a:ext>
            </a:extLst>
          </p:cNvPr>
          <p:cNvGrpSpPr>
            <a:grpSpLocks/>
          </p:cNvGrpSpPr>
          <p:nvPr/>
        </p:nvGrpSpPr>
        <p:grpSpPr bwMode="auto">
          <a:xfrm>
            <a:off x="5621339" y="6034089"/>
            <a:ext cx="979487" cy="720725"/>
            <a:chOff x="1138" y="3060"/>
            <a:chExt cx="617" cy="454"/>
          </a:xfrm>
        </p:grpSpPr>
        <p:sp>
          <p:nvSpPr>
            <p:cNvPr id="669782" name="Line 86">
              <a:extLst>
                <a:ext uri="{FF2B5EF4-FFF2-40B4-BE49-F238E27FC236}">
                  <a16:creationId xmlns:a16="http://schemas.microsoft.com/office/drawing/2014/main" id="{3C7816DD-6CED-4EB6-B7A1-54724B215B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55" y="3060"/>
              <a:ext cx="0" cy="265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9783" name="Text Box 87">
              <a:extLst>
                <a:ext uri="{FF2B5EF4-FFF2-40B4-BE49-F238E27FC236}">
                  <a16:creationId xmlns:a16="http://schemas.microsoft.com/office/drawing/2014/main" id="{F4B474C4-B77E-414A-8250-B9EF4EAEBA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8" y="3249"/>
              <a:ext cx="617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000" b="1">
                  <a:solidFill>
                    <a:srgbClr val="FF0000"/>
                  </a:solidFill>
                  <a:latin typeface="Arial Narrow" pitchFamily="34" charset="0"/>
                  <a:ea typeface="宋体" pitchFamily="2" charset="-122"/>
                </a:rPr>
                <a:t>dstStr</a:t>
              </a:r>
              <a:endPara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宋体" pitchFamily="2" charset="-122"/>
              </a:endParaRPr>
            </a:p>
          </p:txBody>
        </p:sp>
      </p:grpSp>
      <p:sp>
        <p:nvSpPr>
          <p:cNvPr id="669784" name="AutoShape 88">
            <a:extLst>
              <a:ext uri="{FF2B5EF4-FFF2-40B4-BE49-F238E27FC236}">
                <a16:creationId xmlns:a16="http://schemas.microsoft.com/office/drawing/2014/main" id="{54F04FAA-5004-478C-8AB0-1FFACF613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5826" y="4837113"/>
            <a:ext cx="360363" cy="1008062"/>
          </a:xfrm>
          <a:prstGeom prst="curvedRightArrow">
            <a:avLst>
              <a:gd name="adj1" fmla="val 55947"/>
              <a:gd name="adj2" fmla="val 111894"/>
              <a:gd name="adj3" fmla="val 33333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grpSp>
        <p:nvGrpSpPr>
          <p:cNvPr id="16" name="Group 89">
            <a:extLst>
              <a:ext uri="{FF2B5EF4-FFF2-40B4-BE49-F238E27FC236}">
                <a16:creationId xmlns:a16="http://schemas.microsoft.com/office/drawing/2014/main" id="{901A6DDA-91F8-4F4E-AF33-D6880F2E51C2}"/>
              </a:ext>
            </a:extLst>
          </p:cNvPr>
          <p:cNvGrpSpPr>
            <a:grpSpLocks/>
          </p:cNvGrpSpPr>
          <p:nvPr/>
        </p:nvGrpSpPr>
        <p:grpSpPr bwMode="auto">
          <a:xfrm>
            <a:off x="6153150" y="4724401"/>
            <a:ext cx="979488" cy="720725"/>
            <a:chOff x="1138" y="3060"/>
            <a:chExt cx="617" cy="454"/>
          </a:xfrm>
        </p:grpSpPr>
        <p:sp>
          <p:nvSpPr>
            <p:cNvPr id="669786" name="Line 90">
              <a:extLst>
                <a:ext uri="{FF2B5EF4-FFF2-40B4-BE49-F238E27FC236}">
                  <a16:creationId xmlns:a16="http://schemas.microsoft.com/office/drawing/2014/main" id="{A43C89A6-307A-4FC3-9476-71E0C849BB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55" y="3060"/>
              <a:ext cx="0" cy="265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9787" name="Text Box 91">
              <a:extLst>
                <a:ext uri="{FF2B5EF4-FFF2-40B4-BE49-F238E27FC236}">
                  <a16:creationId xmlns:a16="http://schemas.microsoft.com/office/drawing/2014/main" id="{749E7B29-6F2E-4927-80AD-A0F82D30F5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8" y="3249"/>
              <a:ext cx="617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000" b="1">
                  <a:solidFill>
                    <a:srgbClr val="FF0000"/>
                  </a:solidFill>
                  <a:latin typeface="Arial Narrow" pitchFamily="34" charset="0"/>
                  <a:ea typeface="宋体" pitchFamily="2" charset="-122"/>
                </a:rPr>
                <a:t>srcStr</a:t>
              </a:r>
              <a:endPara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宋体" pitchFamily="2" charset="-122"/>
              </a:endParaRPr>
            </a:p>
          </p:txBody>
        </p:sp>
      </p:grpSp>
      <p:grpSp>
        <p:nvGrpSpPr>
          <p:cNvPr id="17" name="Group 92">
            <a:extLst>
              <a:ext uri="{FF2B5EF4-FFF2-40B4-BE49-F238E27FC236}">
                <a16:creationId xmlns:a16="http://schemas.microsoft.com/office/drawing/2014/main" id="{C1F92CBD-F4A4-4DC4-9F7D-61ADA758BA4F}"/>
              </a:ext>
            </a:extLst>
          </p:cNvPr>
          <p:cNvGrpSpPr>
            <a:grpSpLocks/>
          </p:cNvGrpSpPr>
          <p:nvPr/>
        </p:nvGrpSpPr>
        <p:grpSpPr bwMode="auto">
          <a:xfrm>
            <a:off x="6138864" y="6034089"/>
            <a:ext cx="979487" cy="720725"/>
            <a:chOff x="1138" y="3060"/>
            <a:chExt cx="617" cy="454"/>
          </a:xfrm>
        </p:grpSpPr>
        <p:sp>
          <p:nvSpPr>
            <p:cNvPr id="669789" name="Line 93">
              <a:extLst>
                <a:ext uri="{FF2B5EF4-FFF2-40B4-BE49-F238E27FC236}">
                  <a16:creationId xmlns:a16="http://schemas.microsoft.com/office/drawing/2014/main" id="{8FC6C140-5B21-4B74-9022-278F2E278B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55" y="3060"/>
              <a:ext cx="0" cy="265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9790" name="Text Box 94">
              <a:extLst>
                <a:ext uri="{FF2B5EF4-FFF2-40B4-BE49-F238E27FC236}">
                  <a16:creationId xmlns:a16="http://schemas.microsoft.com/office/drawing/2014/main" id="{0CC221BB-98D0-46EF-A379-A29C5254CF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8" y="3249"/>
              <a:ext cx="617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000" b="1">
                  <a:solidFill>
                    <a:srgbClr val="FF0000"/>
                  </a:solidFill>
                  <a:latin typeface="Arial Narrow" pitchFamily="34" charset="0"/>
                  <a:ea typeface="宋体" pitchFamily="2" charset="-122"/>
                </a:rPr>
                <a:t>dstStr</a:t>
              </a:r>
              <a:endPara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宋体" pitchFamily="2" charset="-122"/>
              </a:endParaRPr>
            </a:p>
          </p:txBody>
        </p:sp>
      </p:grpSp>
      <p:sp>
        <p:nvSpPr>
          <p:cNvPr id="669791" name="AutoShape 95">
            <a:extLst>
              <a:ext uri="{FF2B5EF4-FFF2-40B4-BE49-F238E27FC236}">
                <a16:creationId xmlns:a16="http://schemas.microsoft.com/office/drawing/2014/main" id="{B3EF55AB-EA64-47E7-8627-F1E127ED1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2088" y="4837113"/>
            <a:ext cx="360362" cy="1008062"/>
          </a:xfrm>
          <a:prstGeom prst="curvedRightArrow">
            <a:avLst>
              <a:gd name="adj1" fmla="val 55947"/>
              <a:gd name="adj2" fmla="val 111894"/>
              <a:gd name="adj3" fmla="val 33333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grpSp>
        <p:nvGrpSpPr>
          <p:cNvPr id="18" name="Group 96">
            <a:extLst>
              <a:ext uri="{FF2B5EF4-FFF2-40B4-BE49-F238E27FC236}">
                <a16:creationId xmlns:a16="http://schemas.microsoft.com/office/drawing/2014/main" id="{3C035F7C-52B1-4E19-9E3F-D9B770DDFA37}"/>
              </a:ext>
            </a:extLst>
          </p:cNvPr>
          <p:cNvGrpSpPr>
            <a:grpSpLocks/>
          </p:cNvGrpSpPr>
          <p:nvPr/>
        </p:nvGrpSpPr>
        <p:grpSpPr bwMode="auto">
          <a:xfrm>
            <a:off x="6729414" y="4724401"/>
            <a:ext cx="979487" cy="720725"/>
            <a:chOff x="1138" y="3060"/>
            <a:chExt cx="617" cy="454"/>
          </a:xfrm>
        </p:grpSpPr>
        <p:sp>
          <p:nvSpPr>
            <p:cNvPr id="669793" name="Line 97">
              <a:extLst>
                <a:ext uri="{FF2B5EF4-FFF2-40B4-BE49-F238E27FC236}">
                  <a16:creationId xmlns:a16="http://schemas.microsoft.com/office/drawing/2014/main" id="{628291F2-4C04-42EC-B37B-354BE1F920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55" y="3060"/>
              <a:ext cx="0" cy="265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9794" name="Text Box 98">
              <a:extLst>
                <a:ext uri="{FF2B5EF4-FFF2-40B4-BE49-F238E27FC236}">
                  <a16:creationId xmlns:a16="http://schemas.microsoft.com/office/drawing/2014/main" id="{20238A37-EF64-4BD7-BF85-AF12CDDA8C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8" y="3249"/>
              <a:ext cx="617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000" b="1">
                  <a:solidFill>
                    <a:srgbClr val="FF0000"/>
                  </a:solidFill>
                  <a:latin typeface="Arial Narrow" pitchFamily="34" charset="0"/>
                  <a:ea typeface="宋体" pitchFamily="2" charset="-122"/>
                </a:rPr>
                <a:t>srcStr</a:t>
              </a:r>
              <a:endPara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宋体" pitchFamily="2" charset="-122"/>
              </a:endParaRPr>
            </a:p>
          </p:txBody>
        </p:sp>
      </p:grpSp>
      <p:grpSp>
        <p:nvGrpSpPr>
          <p:cNvPr id="19" name="Group 99">
            <a:extLst>
              <a:ext uri="{FF2B5EF4-FFF2-40B4-BE49-F238E27FC236}">
                <a16:creationId xmlns:a16="http://schemas.microsoft.com/office/drawing/2014/main" id="{99DBE3C8-3C89-45DF-BA1E-26DADE3307F1}"/>
              </a:ext>
            </a:extLst>
          </p:cNvPr>
          <p:cNvGrpSpPr>
            <a:grpSpLocks/>
          </p:cNvGrpSpPr>
          <p:nvPr/>
        </p:nvGrpSpPr>
        <p:grpSpPr bwMode="auto">
          <a:xfrm>
            <a:off x="6715125" y="6034089"/>
            <a:ext cx="979488" cy="720725"/>
            <a:chOff x="1138" y="3060"/>
            <a:chExt cx="617" cy="454"/>
          </a:xfrm>
        </p:grpSpPr>
        <p:sp>
          <p:nvSpPr>
            <p:cNvPr id="669796" name="Line 100">
              <a:extLst>
                <a:ext uri="{FF2B5EF4-FFF2-40B4-BE49-F238E27FC236}">
                  <a16:creationId xmlns:a16="http://schemas.microsoft.com/office/drawing/2014/main" id="{E2A35619-0D63-4D73-A838-875A22E773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55" y="3060"/>
              <a:ext cx="0" cy="265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9797" name="Text Box 101">
              <a:extLst>
                <a:ext uri="{FF2B5EF4-FFF2-40B4-BE49-F238E27FC236}">
                  <a16:creationId xmlns:a16="http://schemas.microsoft.com/office/drawing/2014/main" id="{55E34622-8ED5-4FED-B13E-23649B037B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8" y="3249"/>
              <a:ext cx="617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000" b="1">
                  <a:solidFill>
                    <a:srgbClr val="FF0000"/>
                  </a:solidFill>
                  <a:latin typeface="Arial Narrow" pitchFamily="34" charset="0"/>
                  <a:ea typeface="宋体" pitchFamily="2" charset="-122"/>
                </a:rPr>
                <a:t>dstStr</a:t>
              </a:r>
              <a:endPara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宋体" pitchFamily="2" charset="-122"/>
              </a:endParaRPr>
            </a:p>
          </p:txBody>
        </p:sp>
      </p:grpSp>
      <p:sp>
        <p:nvSpPr>
          <p:cNvPr id="669798" name="AutoShape 102">
            <a:extLst>
              <a:ext uri="{FF2B5EF4-FFF2-40B4-BE49-F238E27FC236}">
                <a16:creationId xmlns:a16="http://schemas.microsoft.com/office/drawing/2014/main" id="{3DFF81A0-399E-4C91-804E-98FB63D31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5326" y="4837113"/>
            <a:ext cx="360363" cy="1008062"/>
          </a:xfrm>
          <a:prstGeom prst="curvedRightArrow">
            <a:avLst>
              <a:gd name="adj1" fmla="val 55947"/>
              <a:gd name="adj2" fmla="val 111894"/>
              <a:gd name="adj3" fmla="val 33333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grpSp>
        <p:nvGrpSpPr>
          <p:cNvPr id="20" name="Group 103">
            <a:extLst>
              <a:ext uri="{FF2B5EF4-FFF2-40B4-BE49-F238E27FC236}">
                <a16:creationId xmlns:a16="http://schemas.microsoft.com/office/drawing/2014/main" id="{3F148967-585C-4168-AC2E-17C318012B99}"/>
              </a:ext>
            </a:extLst>
          </p:cNvPr>
          <p:cNvGrpSpPr>
            <a:grpSpLocks/>
          </p:cNvGrpSpPr>
          <p:nvPr/>
        </p:nvGrpSpPr>
        <p:grpSpPr bwMode="auto">
          <a:xfrm>
            <a:off x="7232650" y="4724401"/>
            <a:ext cx="979488" cy="720725"/>
            <a:chOff x="1138" y="3060"/>
            <a:chExt cx="617" cy="454"/>
          </a:xfrm>
        </p:grpSpPr>
        <p:sp>
          <p:nvSpPr>
            <p:cNvPr id="669800" name="Line 104">
              <a:extLst>
                <a:ext uri="{FF2B5EF4-FFF2-40B4-BE49-F238E27FC236}">
                  <a16:creationId xmlns:a16="http://schemas.microsoft.com/office/drawing/2014/main" id="{C8FFCF44-DB24-47C4-99EE-157405C380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55" y="3060"/>
              <a:ext cx="0" cy="265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9801" name="Text Box 105">
              <a:extLst>
                <a:ext uri="{FF2B5EF4-FFF2-40B4-BE49-F238E27FC236}">
                  <a16:creationId xmlns:a16="http://schemas.microsoft.com/office/drawing/2014/main" id="{22F34638-5940-46C3-BD7D-BEE26A0EC6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8" y="3249"/>
              <a:ext cx="617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000" b="1">
                  <a:solidFill>
                    <a:srgbClr val="FF0000"/>
                  </a:solidFill>
                  <a:latin typeface="Arial Narrow" pitchFamily="34" charset="0"/>
                  <a:ea typeface="宋体" pitchFamily="2" charset="-122"/>
                </a:rPr>
                <a:t>srcStr</a:t>
              </a:r>
              <a:endPara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宋体" pitchFamily="2" charset="-122"/>
              </a:endParaRPr>
            </a:p>
          </p:txBody>
        </p:sp>
      </p:grpSp>
      <p:grpSp>
        <p:nvGrpSpPr>
          <p:cNvPr id="21" name="Group 106">
            <a:extLst>
              <a:ext uri="{FF2B5EF4-FFF2-40B4-BE49-F238E27FC236}">
                <a16:creationId xmlns:a16="http://schemas.microsoft.com/office/drawing/2014/main" id="{7BDD0420-7198-4FD3-9799-C740799F5803}"/>
              </a:ext>
            </a:extLst>
          </p:cNvPr>
          <p:cNvGrpSpPr>
            <a:grpSpLocks/>
          </p:cNvGrpSpPr>
          <p:nvPr/>
        </p:nvGrpSpPr>
        <p:grpSpPr bwMode="auto">
          <a:xfrm>
            <a:off x="7218364" y="6034089"/>
            <a:ext cx="979487" cy="720725"/>
            <a:chOff x="1138" y="3060"/>
            <a:chExt cx="617" cy="454"/>
          </a:xfrm>
        </p:grpSpPr>
        <p:sp>
          <p:nvSpPr>
            <p:cNvPr id="669803" name="Line 107">
              <a:extLst>
                <a:ext uri="{FF2B5EF4-FFF2-40B4-BE49-F238E27FC236}">
                  <a16:creationId xmlns:a16="http://schemas.microsoft.com/office/drawing/2014/main" id="{0233362B-33E1-4390-A8E8-464AB90E4A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55" y="3060"/>
              <a:ext cx="0" cy="265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9804" name="Text Box 108">
              <a:extLst>
                <a:ext uri="{FF2B5EF4-FFF2-40B4-BE49-F238E27FC236}">
                  <a16:creationId xmlns:a16="http://schemas.microsoft.com/office/drawing/2014/main" id="{019E2D3E-6121-460B-8156-F253A52C3D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8" y="3249"/>
              <a:ext cx="617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000" b="1">
                  <a:solidFill>
                    <a:srgbClr val="FF0000"/>
                  </a:solidFill>
                  <a:latin typeface="Arial Narrow" pitchFamily="34" charset="0"/>
                  <a:ea typeface="宋体" pitchFamily="2" charset="-122"/>
                </a:rPr>
                <a:t>dstStr</a:t>
              </a:r>
              <a:endPara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宋体" pitchFamily="2" charset="-122"/>
              </a:endParaRPr>
            </a:p>
          </p:txBody>
        </p:sp>
      </p:grpSp>
      <p:sp>
        <p:nvSpPr>
          <p:cNvPr id="669805" name="AutoShape 109">
            <a:extLst>
              <a:ext uri="{FF2B5EF4-FFF2-40B4-BE49-F238E27FC236}">
                <a16:creationId xmlns:a16="http://schemas.microsoft.com/office/drawing/2014/main" id="{5CB1602C-3C75-4CD0-8F10-360373F0A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6038" y="4837113"/>
            <a:ext cx="360362" cy="1008062"/>
          </a:xfrm>
          <a:prstGeom prst="curvedRightArrow">
            <a:avLst>
              <a:gd name="adj1" fmla="val 55947"/>
              <a:gd name="adj2" fmla="val 111894"/>
              <a:gd name="adj3" fmla="val 33333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grpSp>
        <p:nvGrpSpPr>
          <p:cNvPr id="22" name="Group 110">
            <a:extLst>
              <a:ext uri="{FF2B5EF4-FFF2-40B4-BE49-F238E27FC236}">
                <a16:creationId xmlns:a16="http://schemas.microsoft.com/office/drawing/2014/main" id="{9898C97A-F519-4E9A-AB9E-0BA9D6F6E9CE}"/>
              </a:ext>
            </a:extLst>
          </p:cNvPr>
          <p:cNvGrpSpPr>
            <a:grpSpLocks/>
          </p:cNvGrpSpPr>
          <p:nvPr/>
        </p:nvGrpSpPr>
        <p:grpSpPr bwMode="auto">
          <a:xfrm>
            <a:off x="7853364" y="4724401"/>
            <a:ext cx="979487" cy="720725"/>
            <a:chOff x="1138" y="3060"/>
            <a:chExt cx="617" cy="454"/>
          </a:xfrm>
        </p:grpSpPr>
        <p:sp>
          <p:nvSpPr>
            <p:cNvPr id="669807" name="Line 111">
              <a:extLst>
                <a:ext uri="{FF2B5EF4-FFF2-40B4-BE49-F238E27FC236}">
                  <a16:creationId xmlns:a16="http://schemas.microsoft.com/office/drawing/2014/main" id="{528DB237-E70C-40F3-B01C-F4E935BBB4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55" y="3060"/>
              <a:ext cx="0" cy="265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9808" name="Text Box 112">
              <a:extLst>
                <a:ext uri="{FF2B5EF4-FFF2-40B4-BE49-F238E27FC236}">
                  <a16:creationId xmlns:a16="http://schemas.microsoft.com/office/drawing/2014/main" id="{6A6EE069-93F2-4614-9044-2034E6C6B4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8" y="3249"/>
              <a:ext cx="617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000" b="1">
                  <a:solidFill>
                    <a:srgbClr val="FF0000"/>
                  </a:solidFill>
                  <a:latin typeface="Arial Narrow" pitchFamily="34" charset="0"/>
                  <a:ea typeface="宋体" pitchFamily="2" charset="-122"/>
                </a:rPr>
                <a:t>srcStr</a:t>
              </a:r>
              <a:endPara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宋体" pitchFamily="2" charset="-122"/>
              </a:endParaRPr>
            </a:p>
          </p:txBody>
        </p:sp>
      </p:grpSp>
      <p:grpSp>
        <p:nvGrpSpPr>
          <p:cNvPr id="23" name="Group 113">
            <a:extLst>
              <a:ext uri="{FF2B5EF4-FFF2-40B4-BE49-F238E27FC236}">
                <a16:creationId xmlns:a16="http://schemas.microsoft.com/office/drawing/2014/main" id="{B07CEC0F-D4AE-4FFC-8C68-D8E2EB7C1DC4}"/>
              </a:ext>
            </a:extLst>
          </p:cNvPr>
          <p:cNvGrpSpPr>
            <a:grpSpLocks/>
          </p:cNvGrpSpPr>
          <p:nvPr/>
        </p:nvGrpSpPr>
        <p:grpSpPr bwMode="auto">
          <a:xfrm>
            <a:off x="7839075" y="6034089"/>
            <a:ext cx="979488" cy="720725"/>
            <a:chOff x="1138" y="3060"/>
            <a:chExt cx="617" cy="454"/>
          </a:xfrm>
        </p:grpSpPr>
        <p:sp>
          <p:nvSpPr>
            <p:cNvPr id="669810" name="Line 114">
              <a:extLst>
                <a:ext uri="{FF2B5EF4-FFF2-40B4-BE49-F238E27FC236}">
                  <a16:creationId xmlns:a16="http://schemas.microsoft.com/office/drawing/2014/main" id="{C33A14EE-02E4-439D-90E4-F0E8B387E9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55" y="3060"/>
              <a:ext cx="0" cy="265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9811" name="Text Box 115">
              <a:extLst>
                <a:ext uri="{FF2B5EF4-FFF2-40B4-BE49-F238E27FC236}">
                  <a16:creationId xmlns:a16="http://schemas.microsoft.com/office/drawing/2014/main" id="{49D92ADC-75C0-4DD1-8248-2A7D0AF1BD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8" y="3249"/>
              <a:ext cx="617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000" b="1">
                  <a:solidFill>
                    <a:srgbClr val="FF0000"/>
                  </a:solidFill>
                  <a:latin typeface="Arial Narrow" pitchFamily="34" charset="0"/>
                  <a:ea typeface="宋体" pitchFamily="2" charset="-122"/>
                </a:rPr>
                <a:t>dstStr</a:t>
              </a:r>
              <a:endPara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宋体" pitchFamily="2" charset="-122"/>
              </a:endParaRPr>
            </a:p>
          </p:txBody>
        </p:sp>
      </p:grpSp>
      <p:sp>
        <p:nvSpPr>
          <p:cNvPr id="669812" name="AutoShape 116">
            <a:extLst>
              <a:ext uri="{FF2B5EF4-FFF2-40B4-BE49-F238E27FC236}">
                <a16:creationId xmlns:a16="http://schemas.microsoft.com/office/drawing/2014/main" id="{DF9EBD10-D423-48AE-B50B-7FFF9A698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3563" y="4837113"/>
            <a:ext cx="360362" cy="1008062"/>
          </a:xfrm>
          <a:prstGeom prst="curvedRightArrow">
            <a:avLst>
              <a:gd name="adj1" fmla="val 55947"/>
              <a:gd name="adj2" fmla="val 111894"/>
              <a:gd name="adj3" fmla="val 33333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grpSp>
        <p:nvGrpSpPr>
          <p:cNvPr id="24" name="Group 117">
            <a:extLst>
              <a:ext uri="{FF2B5EF4-FFF2-40B4-BE49-F238E27FC236}">
                <a16:creationId xmlns:a16="http://schemas.microsoft.com/office/drawing/2014/main" id="{944D6D2F-36E5-435B-9FD5-96323DE5EBE4}"/>
              </a:ext>
            </a:extLst>
          </p:cNvPr>
          <p:cNvGrpSpPr>
            <a:grpSpLocks/>
          </p:cNvGrpSpPr>
          <p:nvPr/>
        </p:nvGrpSpPr>
        <p:grpSpPr bwMode="auto">
          <a:xfrm>
            <a:off x="8370889" y="4724401"/>
            <a:ext cx="979487" cy="720725"/>
            <a:chOff x="1138" y="3060"/>
            <a:chExt cx="617" cy="454"/>
          </a:xfrm>
        </p:grpSpPr>
        <p:sp>
          <p:nvSpPr>
            <p:cNvPr id="669814" name="Line 118">
              <a:extLst>
                <a:ext uri="{FF2B5EF4-FFF2-40B4-BE49-F238E27FC236}">
                  <a16:creationId xmlns:a16="http://schemas.microsoft.com/office/drawing/2014/main" id="{FE5B2C74-AA21-4676-B91B-5D36DADF2C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55" y="3060"/>
              <a:ext cx="0" cy="265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9815" name="Text Box 119">
              <a:extLst>
                <a:ext uri="{FF2B5EF4-FFF2-40B4-BE49-F238E27FC236}">
                  <a16:creationId xmlns:a16="http://schemas.microsoft.com/office/drawing/2014/main" id="{4E29C960-8DE6-4241-90A1-8553D105FA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8" y="3249"/>
              <a:ext cx="617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000" b="1">
                  <a:solidFill>
                    <a:srgbClr val="FF0000"/>
                  </a:solidFill>
                  <a:latin typeface="Arial Narrow" pitchFamily="34" charset="0"/>
                  <a:ea typeface="宋体" pitchFamily="2" charset="-122"/>
                </a:rPr>
                <a:t>srcStr</a:t>
              </a:r>
              <a:endPara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宋体" pitchFamily="2" charset="-122"/>
              </a:endParaRPr>
            </a:p>
          </p:txBody>
        </p:sp>
      </p:grpSp>
      <p:grpSp>
        <p:nvGrpSpPr>
          <p:cNvPr id="25" name="Group 120">
            <a:extLst>
              <a:ext uri="{FF2B5EF4-FFF2-40B4-BE49-F238E27FC236}">
                <a16:creationId xmlns:a16="http://schemas.microsoft.com/office/drawing/2014/main" id="{67B0A9BC-CD91-4F3A-8D15-089FB6FC4A28}"/>
              </a:ext>
            </a:extLst>
          </p:cNvPr>
          <p:cNvGrpSpPr>
            <a:grpSpLocks/>
          </p:cNvGrpSpPr>
          <p:nvPr/>
        </p:nvGrpSpPr>
        <p:grpSpPr bwMode="auto">
          <a:xfrm>
            <a:off x="8356600" y="6034089"/>
            <a:ext cx="979488" cy="720725"/>
            <a:chOff x="1138" y="3060"/>
            <a:chExt cx="617" cy="454"/>
          </a:xfrm>
        </p:grpSpPr>
        <p:sp>
          <p:nvSpPr>
            <p:cNvPr id="669817" name="Line 121">
              <a:extLst>
                <a:ext uri="{FF2B5EF4-FFF2-40B4-BE49-F238E27FC236}">
                  <a16:creationId xmlns:a16="http://schemas.microsoft.com/office/drawing/2014/main" id="{1CB720CD-23D1-499C-94DA-D7DFFBC76A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55" y="3060"/>
              <a:ext cx="0" cy="265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9818" name="Text Box 122">
              <a:extLst>
                <a:ext uri="{FF2B5EF4-FFF2-40B4-BE49-F238E27FC236}">
                  <a16:creationId xmlns:a16="http://schemas.microsoft.com/office/drawing/2014/main" id="{741FD620-0D10-48DD-ADAB-ECE72630C9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8" y="3249"/>
              <a:ext cx="617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000" b="1">
                  <a:solidFill>
                    <a:srgbClr val="FF0000"/>
                  </a:solidFill>
                  <a:latin typeface="Arial Narrow" pitchFamily="34" charset="0"/>
                  <a:ea typeface="宋体" pitchFamily="2" charset="-122"/>
                </a:rPr>
                <a:t>dstStr</a:t>
              </a:r>
              <a:endPara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宋体" pitchFamily="2" charset="-122"/>
              </a:endParaRPr>
            </a:p>
          </p:txBody>
        </p:sp>
      </p:grpSp>
      <p:sp>
        <p:nvSpPr>
          <p:cNvPr id="669819" name="AutoShape 123">
            <a:extLst>
              <a:ext uri="{FF2B5EF4-FFF2-40B4-BE49-F238E27FC236}">
                <a16:creationId xmlns:a16="http://schemas.microsoft.com/office/drawing/2014/main" id="{0B78A3AD-1CAE-44A0-9E83-F182ED8E1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8" y="4837113"/>
            <a:ext cx="360362" cy="1008062"/>
          </a:xfrm>
          <a:prstGeom prst="curvedRightArrow">
            <a:avLst>
              <a:gd name="adj1" fmla="val 55947"/>
              <a:gd name="adj2" fmla="val 111894"/>
              <a:gd name="adj3" fmla="val 33333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grpSp>
        <p:nvGrpSpPr>
          <p:cNvPr id="26" name="Group 124">
            <a:extLst>
              <a:ext uri="{FF2B5EF4-FFF2-40B4-BE49-F238E27FC236}">
                <a16:creationId xmlns:a16="http://schemas.microsoft.com/office/drawing/2014/main" id="{F827798A-562F-448A-8EAA-D66761D9CDF3}"/>
              </a:ext>
            </a:extLst>
          </p:cNvPr>
          <p:cNvGrpSpPr>
            <a:grpSpLocks/>
          </p:cNvGrpSpPr>
          <p:nvPr/>
        </p:nvGrpSpPr>
        <p:grpSpPr bwMode="auto">
          <a:xfrm>
            <a:off x="8875714" y="4724401"/>
            <a:ext cx="979487" cy="720725"/>
            <a:chOff x="1138" y="3060"/>
            <a:chExt cx="617" cy="454"/>
          </a:xfrm>
        </p:grpSpPr>
        <p:sp>
          <p:nvSpPr>
            <p:cNvPr id="669821" name="Line 125">
              <a:extLst>
                <a:ext uri="{FF2B5EF4-FFF2-40B4-BE49-F238E27FC236}">
                  <a16:creationId xmlns:a16="http://schemas.microsoft.com/office/drawing/2014/main" id="{47BD3626-0D05-4D62-BED1-8A8260E992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55" y="3060"/>
              <a:ext cx="0" cy="265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9822" name="Text Box 126">
              <a:extLst>
                <a:ext uri="{FF2B5EF4-FFF2-40B4-BE49-F238E27FC236}">
                  <a16:creationId xmlns:a16="http://schemas.microsoft.com/office/drawing/2014/main" id="{A3C91FBF-D19D-4B9A-A8E4-D460BD1F35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8" y="3249"/>
              <a:ext cx="617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000" b="1">
                  <a:solidFill>
                    <a:srgbClr val="FF0000"/>
                  </a:solidFill>
                  <a:latin typeface="Arial Narrow" pitchFamily="34" charset="0"/>
                  <a:ea typeface="宋体" pitchFamily="2" charset="-122"/>
                </a:rPr>
                <a:t>srcStr</a:t>
              </a:r>
              <a:endPara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宋体" pitchFamily="2" charset="-122"/>
              </a:endParaRPr>
            </a:p>
          </p:txBody>
        </p:sp>
      </p:grpSp>
      <p:grpSp>
        <p:nvGrpSpPr>
          <p:cNvPr id="27" name="Group 127">
            <a:extLst>
              <a:ext uri="{FF2B5EF4-FFF2-40B4-BE49-F238E27FC236}">
                <a16:creationId xmlns:a16="http://schemas.microsoft.com/office/drawing/2014/main" id="{5DFD9C9A-919B-4438-87BB-B2C9AD3433E0}"/>
              </a:ext>
            </a:extLst>
          </p:cNvPr>
          <p:cNvGrpSpPr>
            <a:grpSpLocks/>
          </p:cNvGrpSpPr>
          <p:nvPr/>
        </p:nvGrpSpPr>
        <p:grpSpPr bwMode="auto">
          <a:xfrm>
            <a:off x="8861425" y="6034089"/>
            <a:ext cx="979488" cy="720725"/>
            <a:chOff x="1138" y="3060"/>
            <a:chExt cx="617" cy="454"/>
          </a:xfrm>
        </p:grpSpPr>
        <p:sp>
          <p:nvSpPr>
            <p:cNvPr id="669824" name="Line 128">
              <a:extLst>
                <a:ext uri="{FF2B5EF4-FFF2-40B4-BE49-F238E27FC236}">
                  <a16:creationId xmlns:a16="http://schemas.microsoft.com/office/drawing/2014/main" id="{76A0A295-3A09-4973-888F-DCC46CC65C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55" y="3060"/>
              <a:ext cx="0" cy="265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9825" name="Text Box 129">
              <a:extLst>
                <a:ext uri="{FF2B5EF4-FFF2-40B4-BE49-F238E27FC236}">
                  <a16:creationId xmlns:a16="http://schemas.microsoft.com/office/drawing/2014/main" id="{B497183B-64CA-42A4-BD46-CDEB7587BA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8" y="3249"/>
              <a:ext cx="617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000" b="1">
                  <a:solidFill>
                    <a:srgbClr val="FF0000"/>
                  </a:solidFill>
                  <a:latin typeface="Arial Narrow" pitchFamily="34" charset="0"/>
                  <a:ea typeface="宋体" pitchFamily="2" charset="-122"/>
                </a:rPr>
                <a:t>dstStr</a:t>
              </a:r>
              <a:endPara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宋体" pitchFamily="2" charset="-122"/>
              </a:endParaRPr>
            </a:p>
          </p:txBody>
        </p:sp>
      </p:grpSp>
      <p:grpSp>
        <p:nvGrpSpPr>
          <p:cNvPr id="28" name="Group 130">
            <a:extLst>
              <a:ext uri="{FF2B5EF4-FFF2-40B4-BE49-F238E27FC236}">
                <a16:creationId xmlns:a16="http://schemas.microsoft.com/office/drawing/2014/main" id="{53BE8E5E-F2EE-4FC5-AF62-62304A181267}"/>
              </a:ext>
            </a:extLst>
          </p:cNvPr>
          <p:cNvGrpSpPr>
            <a:grpSpLocks/>
          </p:cNvGrpSpPr>
          <p:nvPr/>
        </p:nvGrpSpPr>
        <p:grpSpPr bwMode="auto">
          <a:xfrm>
            <a:off x="9378950" y="4724401"/>
            <a:ext cx="979488" cy="720725"/>
            <a:chOff x="1138" y="3060"/>
            <a:chExt cx="617" cy="454"/>
          </a:xfrm>
        </p:grpSpPr>
        <p:sp>
          <p:nvSpPr>
            <p:cNvPr id="669827" name="Line 131">
              <a:extLst>
                <a:ext uri="{FF2B5EF4-FFF2-40B4-BE49-F238E27FC236}">
                  <a16:creationId xmlns:a16="http://schemas.microsoft.com/office/drawing/2014/main" id="{EDA90C43-21B5-4810-8FF8-36FF946484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55" y="3060"/>
              <a:ext cx="0" cy="265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9828" name="Text Box 132">
              <a:extLst>
                <a:ext uri="{FF2B5EF4-FFF2-40B4-BE49-F238E27FC236}">
                  <a16:creationId xmlns:a16="http://schemas.microsoft.com/office/drawing/2014/main" id="{FF5BB87F-A858-4CE3-825F-D01B057DE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8" y="3249"/>
              <a:ext cx="617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000" b="1">
                  <a:solidFill>
                    <a:srgbClr val="FF0000"/>
                  </a:solidFill>
                  <a:latin typeface="Arial Narrow" pitchFamily="34" charset="0"/>
                  <a:ea typeface="宋体" pitchFamily="2" charset="-122"/>
                </a:rPr>
                <a:t>srcStr</a:t>
              </a:r>
              <a:endPara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宋体" pitchFamily="2" charset="-122"/>
              </a:endParaRPr>
            </a:p>
          </p:txBody>
        </p:sp>
      </p:grpSp>
      <p:grpSp>
        <p:nvGrpSpPr>
          <p:cNvPr id="29" name="Group 133">
            <a:extLst>
              <a:ext uri="{FF2B5EF4-FFF2-40B4-BE49-F238E27FC236}">
                <a16:creationId xmlns:a16="http://schemas.microsoft.com/office/drawing/2014/main" id="{FB0D31E5-5726-49D3-B1EA-B9A9D3702D65}"/>
              </a:ext>
            </a:extLst>
          </p:cNvPr>
          <p:cNvGrpSpPr>
            <a:grpSpLocks/>
          </p:cNvGrpSpPr>
          <p:nvPr/>
        </p:nvGrpSpPr>
        <p:grpSpPr bwMode="auto">
          <a:xfrm>
            <a:off x="9364664" y="6034089"/>
            <a:ext cx="979487" cy="720725"/>
            <a:chOff x="1138" y="3060"/>
            <a:chExt cx="617" cy="454"/>
          </a:xfrm>
        </p:grpSpPr>
        <p:sp>
          <p:nvSpPr>
            <p:cNvPr id="669830" name="Line 134">
              <a:extLst>
                <a:ext uri="{FF2B5EF4-FFF2-40B4-BE49-F238E27FC236}">
                  <a16:creationId xmlns:a16="http://schemas.microsoft.com/office/drawing/2014/main" id="{E5F6B05A-C5CD-442D-B8E9-07B2BECB22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55" y="3060"/>
              <a:ext cx="0" cy="265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9831" name="Text Box 135">
              <a:extLst>
                <a:ext uri="{FF2B5EF4-FFF2-40B4-BE49-F238E27FC236}">
                  <a16:creationId xmlns:a16="http://schemas.microsoft.com/office/drawing/2014/main" id="{FE320B41-0ACB-432B-B855-C5192B6484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8" y="3249"/>
              <a:ext cx="617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000" b="1">
                  <a:solidFill>
                    <a:srgbClr val="FF0000"/>
                  </a:solidFill>
                  <a:latin typeface="Arial Narrow" pitchFamily="34" charset="0"/>
                  <a:ea typeface="宋体" pitchFamily="2" charset="-122"/>
                </a:rPr>
                <a:t>dstStr</a:t>
              </a:r>
              <a:endPara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6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697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697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6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697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697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6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69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697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697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6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669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697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697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69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669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69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669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69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669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669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6697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6697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669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669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6697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6697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669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669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669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669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669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 nodeType="clickPar">
                      <p:stCondLst>
                        <p:cond delay="indefinite"/>
                      </p:stCondLst>
                      <p:childTnLst>
                        <p:par>
                          <p:cTn id="2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3" dur="500"/>
                                        <p:tgtEl>
                                          <p:spTgt spid="66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6697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6697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669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 nodeType="clickPar">
                      <p:stCondLst>
                        <p:cond delay="indefinite"/>
                      </p:stCondLst>
                      <p:childTnLst>
                        <p:par>
                          <p:cTn id="2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 nodeType="clickPar">
                      <p:stCondLst>
                        <p:cond delay="indefinite"/>
                      </p:stCondLst>
                      <p:childTnLst>
                        <p:par>
                          <p:cTn id="2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0" dur="500"/>
                                        <p:tgtEl>
                                          <p:spTgt spid="66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6697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6697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669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 nodeType="clickPar">
                      <p:stCondLst>
                        <p:cond delay="indefinite"/>
                      </p:stCondLst>
                      <p:childTnLst>
                        <p:par>
                          <p:cTn id="2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 nodeType="clickPar">
                      <p:stCondLst>
                        <p:cond delay="indefinite"/>
                      </p:stCondLst>
                      <p:childTnLst>
                        <p:par>
                          <p:cTn id="3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500" fill="hold"/>
                                        <p:tgtEl>
                                          <p:spTgt spid="6697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6697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669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 nodeType="clickPar">
                      <p:stCondLst>
                        <p:cond delay="indefinite"/>
                      </p:stCondLst>
                      <p:childTnLst>
                        <p:par>
                          <p:cTn id="3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4" dur="500"/>
                                        <p:tgtEl>
                                          <p:spTgt spid="66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6697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500" fill="hold"/>
                                        <p:tgtEl>
                                          <p:spTgt spid="6697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669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 nodeType="clickPar">
                      <p:stCondLst>
                        <p:cond delay="indefinite"/>
                      </p:stCondLst>
                      <p:childTnLst>
                        <p:par>
                          <p:cTn id="3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500" fill="hold"/>
                                        <p:tgtEl>
                                          <p:spTgt spid="669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500" fill="hold"/>
                                        <p:tgtEl>
                                          <p:spTgt spid="669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669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732" grpId="0"/>
      <p:bldP spid="669733" grpId="0" animBg="1"/>
      <p:bldP spid="669733" grpId="1" animBg="1"/>
      <p:bldP spid="669734" grpId="0"/>
      <p:bldP spid="669735" grpId="0"/>
      <p:bldP spid="669736" grpId="0"/>
      <p:bldP spid="669737" grpId="0"/>
      <p:bldP spid="669738" grpId="0"/>
      <p:bldP spid="669739" grpId="0"/>
      <p:bldP spid="669740" grpId="0"/>
      <p:bldP spid="669741" grpId="0"/>
      <p:bldP spid="669742" grpId="0"/>
      <p:bldP spid="669743" grpId="0"/>
      <p:bldP spid="669744" grpId="0"/>
      <p:bldP spid="669745" grpId="0" animBg="1"/>
      <p:bldP spid="669756" grpId="0" animBg="1"/>
      <p:bldP spid="669756" grpId="1" animBg="1"/>
      <p:bldP spid="669763" grpId="0" animBg="1"/>
      <p:bldP spid="669763" grpId="1" animBg="1"/>
      <p:bldP spid="669770" grpId="0" animBg="1"/>
      <p:bldP spid="669770" grpId="1" animBg="1"/>
      <p:bldP spid="669777" grpId="0" animBg="1"/>
      <p:bldP spid="669777" grpId="1" animBg="1"/>
      <p:bldP spid="669784" grpId="0" animBg="1"/>
      <p:bldP spid="669784" grpId="1" animBg="1"/>
      <p:bldP spid="669791" grpId="0" animBg="1"/>
      <p:bldP spid="669791" grpId="1" animBg="1"/>
      <p:bldP spid="669798" grpId="0" animBg="1"/>
      <p:bldP spid="669798" grpId="1" animBg="1"/>
      <p:bldP spid="669805" grpId="0" animBg="1"/>
      <p:bldP spid="669805" grpId="1" animBg="1"/>
      <p:bldP spid="669812" grpId="0" animBg="1"/>
      <p:bldP spid="669812" grpId="1" animBg="1"/>
      <p:bldP spid="669819" grpId="0" animBg="1"/>
      <p:bldP spid="669819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>
            <a:extLst>
              <a:ext uri="{FF2B5EF4-FFF2-40B4-BE49-F238E27FC236}">
                <a16:creationId xmlns:a16="http://schemas.microsoft.com/office/drawing/2014/main" id="{257391EE-9EC6-4165-B0C8-99F3C06D69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0726" y="1411288"/>
            <a:ext cx="8569325" cy="3097212"/>
          </a:xfrm>
        </p:spPr>
        <p:txBody>
          <a:bodyPr/>
          <a:lstStyle/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rgbClr val="0066FF"/>
                </a:solidFill>
                <a:latin typeface="Courier New" pitchFamily="49" charset="0"/>
                <a:ea typeface="宋体" pitchFamily="2" charset="-122"/>
              </a:rPr>
              <a:t>void</a:t>
            </a:r>
            <a:r>
              <a:rPr lang="fr-FR" altLang="zh-CN" sz="2000">
                <a:latin typeface="Courier New" pitchFamily="49" charset="0"/>
                <a:ea typeface="宋体" pitchFamily="2" charset="-122"/>
              </a:rPr>
              <a:t>  MyStrcpy(</a:t>
            </a:r>
            <a:r>
              <a:rPr lang="fr-FR" altLang="zh-CN" sz="2000">
                <a:solidFill>
                  <a:srgbClr val="0066FF"/>
                </a:solidFill>
                <a:latin typeface="Courier New" pitchFamily="49" charset="0"/>
                <a:ea typeface="宋体" pitchFamily="2" charset="-122"/>
              </a:rPr>
              <a:t>char</a:t>
            </a:r>
            <a:r>
              <a:rPr lang="fr-FR" altLang="zh-CN" sz="2000">
                <a:latin typeface="Courier New" pitchFamily="49" charset="0"/>
                <a:ea typeface="宋体" pitchFamily="2" charset="-122"/>
              </a:rPr>
              <a:t> *dstStr, </a:t>
            </a:r>
            <a:r>
              <a:rPr lang="fr-FR" altLang="zh-CN" sz="2000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const</a:t>
            </a:r>
            <a:r>
              <a:rPr lang="fr-FR" altLang="zh-CN" sz="2000">
                <a:solidFill>
                  <a:srgbClr val="0066FF"/>
                </a:solidFill>
                <a:latin typeface="Courier New" pitchFamily="49" charset="0"/>
                <a:ea typeface="宋体" pitchFamily="2" charset="-122"/>
              </a:rPr>
              <a:t> char</a:t>
            </a:r>
            <a:r>
              <a:rPr lang="fr-FR" altLang="zh-CN" sz="2000">
                <a:latin typeface="Courier New" pitchFamily="49" charset="0"/>
                <a:ea typeface="宋体" pitchFamily="2" charset="-122"/>
              </a:rPr>
              <a:t> *srcStr)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latin typeface="Courier New" pitchFamily="49" charset="0"/>
                <a:ea typeface="宋体" pitchFamily="2" charset="-122"/>
              </a:rPr>
              <a:t>{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latin typeface="Courier New" pitchFamily="49" charset="0"/>
                <a:ea typeface="宋体" pitchFamily="2" charset="-122"/>
              </a:rPr>
              <a:t>	</a:t>
            </a:r>
            <a:r>
              <a:rPr lang="fr-FR" altLang="zh-CN" sz="2000">
                <a:solidFill>
                  <a:srgbClr val="0066FF"/>
                </a:solidFill>
                <a:latin typeface="Courier New" pitchFamily="49" charset="0"/>
                <a:ea typeface="宋体" pitchFamily="2" charset="-122"/>
              </a:rPr>
              <a:t>while</a:t>
            </a:r>
            <a:r>
              <a:rPr lang="fr-FR" altLang="zh-CN" sz="2000">
                <a:latin typeface="Courier New" pitchFamily="49" charset="0"/>
                <a:ea typeface="宋体" pitchFamily="2" charset="-122"/>
              </a:rPr>
              <a:t> (*srcStr != '\0')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latin typeface="Courier New" pitchFamily="49" charset="0"/>
                <a:ea typeface="宋体" pitchFamily="2" charset="-122"/>
              </a:rPr>
              <a:t>	{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latin typeface="Courier New" pitchFamily="49" charset="0"/>
                <a:ea typeface="宋体" pitchFamily="2" charset="-122"/>
              </a:rPr>
              <a:t>    	*dstStr = *srcStr;   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latin typeface="Courier New" pitchFamily="49" charset="0"/>
                <a:ea typeface="宋体" pitchFamily="2" charset="-122"/>
              </a:rPr>
              <a:t>    	srcStr++;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latin typeface="Courier New" pitchFamily="49" charset="0"/>
                <a:ea typeface="宋体" pitchFamily="2" charset="-122"/>
              </a:rPr>
              <a:t>		dstStr++;              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latin typeface="Courier New" pitchFamily="49" charset="0"/>
                <a:ea typeface="宋体" pitchFamily="2" charset="-122"/>
              </a:rPr>
              <a:t>	}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latin typeface="Courier New" pitchFamily="49" charset="0"/>
                <a:ea typeface="宋体" pitchFamily="2" charset="-122"/>
              </a:rPr>
              <a:t>	*dstStr = '\0';          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latin typeface="Courier New" pitchFamily="49" charset="0"/>
                <a:ea typeface="宋体" pitchFamily="2" charset="-122"/>
              </a:rPr>
              <a:t>}</a:t>
            </a:r>
            <a:endParaRPr lang="zh-CN" altLang="en-US" sz="2000"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670723" name="Rectangle 3">
            <a:extLst>
              <a:ext uri="{FF2B5EF4-FFF2-40B4-BE49-F238E27FC236}">
                <a16:creationId xmlns:a16="http://schemas.microsoft.com/office/drawing/2014/main" id="{878CB3F5-AD5A-4647-AED1-81B4E9771F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03389" y="573089"/>
            <a:ext cx="8785225" cy="839787"/>
          </a:xfrm>
        </p:spPr>
        <p:txBody>
          <a:bodyPr/>
          <a:lstStyle/>
          <a:p>
            <a:pPr>
              <a:defRPr/>
            </a:pPr>
            <a:r>
              <a:rPr lang="zh-CN" altLang="en-US" sz="4000"/>
              <a:t>例</a:t>
            </a:r>
            <a:r>
              <a:rPr lang="en-US" altLang="zh-CN" sz="4000"/>
              <a:t>7.5 </a:t>
            </a:r>
            <a:r>
              <a:rPr lang="zh-CN" altLang="en-US" sz="4000"/>
              <a:t>：字符串拷贝</a:t>
            </a:r>
            <a:r>
              <a:rPr lang="en-US" altLang="zh-CN" sz="4000"/>
              <a:t>——</a:t>
            </a:r>
            <a:r>
              <a:rPr lang="zh-CN" altLang="en-US" sz="3600"/>
              <a:t>用字符指针编程</a:t>
            </a:r>
            <a:endParaRPr lang="en-US" altLang="zh-CN" sz="3600"/>
          </a:p>
        </p:txBody>
      </p:sp>
      <p:grpSp>
        <p:nvGrpSpPr>
          <p:cNvPr id="53252" name="Group 4">
            <a:extLst>
              <a:ext uri="{FF2B5EF4-FFF2-40B4-BE49-F238E27FC236}">
                <a16:creationId xmlns:a16="http://schemas.microsoft.com/office/drawing/2014/main" id="{901F6884-706A-4C5B-8C1D-6696E4902FE6}"/>
              </a:ext>
            </a:extLst>
          </p:cNvPr>
          <p:cNvGrpSpPr>
            <a:grpSpLocks/>
          </p:cNvGrpSpPr>
          <p:nvPr/>
        </p:nvGrpSpPr>
        <p:grpSpPr bwMode="auto">
          <a:xfrm>
            <a:off x="3359150" y="4352925"/>
            <a:ext cx="6769100" cy="503238"/>
            <a:chOff x="839" y="1389"/>
            <a:chExt cx="4264" cy="317"/>
          </a:xfrm>
        </p:grpSpPr>
        <p:grpSp>
          <p:nvGrpSpPr>
            <p:cNvPr id="53288" name="Group 5">
              <a:extLst>
                <a:ext uri="{FF2B5EF4-FFF2-40B4-BE49-F238E27FC236}">
                  <a16:creationId xmlns:a16="http://schemas.microsoft.com/office/drawing/2014/main" id="{892F4F52-6D03-4794-9C66-C62345A747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9" y="1389"/>
              <a:ext cx="4173" cy="317"/>
              <a:chOff x="1474" y="1389"/>
              <a:chExt cx="4173" cy="317"/>
            </a:xfrm>
          </p:grpSpPr>
          <p:sp>
            <p:nvSpPr>
              <p:cNvPr id="670726" name="Rectangle 6">
                <a:extLst>
                  <a:ext uri="{FF2B5EF4-FFF2-40B4-BE49-F238E27FC236}">
                    <a16:creationId xmlns:a16="http://schemas.microsoft.com/office/drawing/2014/main" id="{B3354CC1-534E-4FDE-B7B3-DB46DC565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4" y="1389"/>
                <a:ext cx="4173" cy="317"/>
              </a:xfrm>
              <a:prstGeom prst="rect">
                <a:avLst/>
              </a:prstGeom>
              <a:noFill/>
              <a:ln w="57150">
                <a:solidFill>
                  <a:srgbClr val="00008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670727" name="Line 7">
                <a:extLst>
                  <a:ext uri="{FF2B5EF4-FFF2-40B4-BE49-F238E27FC236}">
                    <a16:creationId xmlns:a16="http://schemas.microsoft.com/office/drawing/2014/main" id="{8E49CE03-0FB6-4A14-A3A0-CDCA7C35B8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7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70728" name="Line 8">
                <a:extLst>
                  <a:ext uri="{FF2B5EF4-FFF2-40B4-BE49-F238E27FC236}">
                    <a16:creationId xmlns:a16="http://schemas.microsoft.com/office/drawing/2014/main" id="{30701156-C090-4A88-9793-3409391A55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0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70729" name="Line 9">
                <a:extLst>
                  <a:ext uri="{FF2B5EF4-FFF2-40B4-BE49-F238E27FC236}">
                    <a16:creationId xmlns:a16="http://schemas.microsoft.com/office/drawing/2014/main" id="{FEEA2AD2-FE9F-4475-A820-FE09D92395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2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70730" name="Line 10">
                <a:extLst>
                  <a:ext uri="{FF2B5EF4-FFF2-40B4-BE49-F238E27FC236}">
                    <a16:creationId xmlns:a16="http://schemas.microsoft.com/office/drawing/2014/main" id="{D7462612-176B-42A2-A06D-7B4D17D80F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5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70731" name="Line 11">
                <a:extLst>
                  <a:ext uri="{FF2B5EF4-FFF2-40B4-BE49-F238E27FC236}">
                    <a16:creationId xmlns:a16="http://schemas.microsoft.com/office/drawing/2014/main" id="{AF74D698-E7A8-4759-A710-04D789AF29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8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70732" name="Line 12">
                <a:extLst>
                  <a:ext uri="{FF2B5EF4-FFF2-40B4-BE49-F238E27FC236}">
                    <a16:creationId xmlns:a16="http://schemas.microsoft.com/office/drawing/2014/main" id="{891E0130-A826-4E04-9883-C743B5011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6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70733" name="Line 13">
                <a:extLst>
                  <a:ext uri="{FF2B5EF4-FFF2-40B4-BE49-F238E27FC236}">
                    <a16:creationId xmlns:a16="http://schemas.microsoft.com/office/drawing/2014/main" id="{D18A7AF4-ADAA-4C46-9047-420BC1407D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9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70734" name="Line 14">
                <a:extLst>
                  <a:ext uri="{FF2B5EF4-FFF2-40B4-BE49-F238E27FC236}">
                    <a16:creationId xmlns:a16="http://schemas.microsoft.com/office/drawing/2014/main" id="{487FE55A-A6E1-4607-B515-BE92EB20AE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6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70735" name="Line 15">
                <a:extLst>
                  <a:ext uri="{FF2B5EF4-FFF2-40B4-BE49-F238E27FC236}">
                    <a16:creationId xmlns:a16="http://schemas.microsoft.com/office/drawing/2014/main" id="{28FEC126-0DB1-4C5D-97E6-DF0B6797F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9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70736" name="Line 16">
                <a:extLst>
                  <a:ext uri="{FF2B5EF4-FFF2-40B4-BE49-F238E27FC236}">
                    <a16:creationId xmlns:a16="http://schemas.microsoft.com/office/drawing/2014/main" id="{0E423A95-9842-4475-A6B2-E5040F5EDC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82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70737" name="Line 17">
                <a:extLst>
                  <a:ext uri="{FF2B5EF4-FFF2-40B4-BE49-F238E27FC236}">
                    <a16:creationId xmlns:a16="http://schemas.microsoft.com/office/drawing/2014/main" id="{32D782D7-694F-4117-A5B9-709C64284D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14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70738" name="Text Box 18">
              <a:extLst>
                <a:ext uri="{FF2B5EF4-FFF2-40B4-BE49-F238E27FC236}">
                  <a16:creationId xmlns:a16="http://schemas.microsoft.com/office/drawing/2014/main" id="{101BEC40-440A-4EDB-9D18-048757D1CE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9" y="1393"/>
              <a:ext cx="424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 H     e     l        l     o             C    h      i     n     a     \0     </a:t>
              </a:r>
            </a:p>
          </p:txBody>
        </p:sp>
      </p:grpSp>
      <p:grpSp>
        <p:nvGrpSpPr>
          <p:cNvPr id="53253" name="Group 19">
            <a:extLst>
              <a:ext uri="{FF2B5EF4-FFF2-40B4-BE49-F238E27FC236}">
                <a16:creationId xmlns:a16="http://schemas.microsoft.com/office/drawing/2014/main" id="{52E8A5DF-7757-4F13-82B6-FEB759BD26C8}"/>
              </a:ext>
            </a:extLst>
          </p:cNvPr>
          <p:cNvGrpSpPr>
            <a:grpSpLocks/>
          </p:cNvGrpSpPr>
          <p:nvPr/>
        </p:nvGrpSpPr>
        <p:grpSpPr bwMode="auto">
          <a:xfrm>
            <a:off x="3359150" y="5661025"/>
            <a:ext cx="6769100" cy="503238"/>
            <a:chOff x="839" y="1389"/>
            <a:chExt cx="4264" cy="317"/>
          </a:xfrm>
        </p:grpSpPr>
        <p:grpSp>
          <p:nvGrpSpPr>
            <p:cNvPr id="53274" name="Group 20">
              <a:extLst>
                <a:ext uri="{FF2B5EF4-FFF2-40B4-BE49-F238E27FC236}">
                  <a16:creationId xmlns:a16="http://schemas.microsoft.com/office/drawing/2014/main" id="{B6D49B81-22EB-4EAE-BBA1-8DBFBA009B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9" y="1389"/>
              <a:ext cx="4173" cy="317"/>
              <a:chOff x="1474" y="1389"/>
              <a:chExt cx="4173" cy="317"/>
            </a:xfrm>
          </p:grpSpPr>
          <p:sp>
            <p:nvSpPr>
              <p:cNvPr id="670741" name="Rectangle 21">
                <a:extLst>
                  <a:ext uri="{FF2B5EF4-FFF2-40B4-BE49-F238E27FC236}">
                    <a16:creationId xmlns:a16="http://schemas.microsoft.com/office/drawing/2014/main" id="{04F44FBA-B3ED-438D-9A96-062BB06F7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4" y="1389"/>
                <a:ext cx="4173" cy="317"/>
              </a:xfrm>
              <a:prstGeom prst="rect">
                <a:avLst/>
              </a:prstGeom>
              <a:noFill/>
              <a:ln w="57150">
                <a:solidFill>
                  <a:srgbClr val="00008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670742" name="Line 22">
                <a:extLst>
                  <a:ext uri="{FF2B5EF4-FFF2-40B4-BE49-F238E27FC236}">
                    <a16:creationId xmlns:a16="http://schemas.microsoft.com/office/drawing/2014/main" id="{3439D87B-8892-4729-B1D4-0C1B36A931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7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70743" name="Line 23">
                <a:extLst>
                  <a:ext uri="{FF2B5EF4-FFF2-40B4-BE49-F238E27FC236}">
                    <a16:creationId xmlns:a16="http://schemas.microsoft.com/office/drawing/2014/main" id="{7C17B622-AEEF-48D7-BBD3-028202CD1F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0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70744" name="Line 24">
                <a:extLst>
                  <a:ext uri="{FF2B5EF4-FFF2-40B4-BE49-F238E27FC236}">
                    <a16:creationId xmlns:a16="http://schemas.microsoft.com/office/drawing/2014/main" id="{BD4CC15C-E90B-4145-98A8-9D378FF905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2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70745" name="Line 25">
                <a:extLst>
                  <a:ext uri="{FF2B5EF4-FFF2-40B4-BE49-F238E27FC236}">
                    <a16:creationId xmlns:a16="http://schemas.microsoft.com/office/drawing/2014/main" id="{D51C17A3-98CF-4371-8CF2-74BC551CC7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5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70746" name="Line 26">
                <a:extLst>
                  <a:ext uri="{FF2B5EF4-FFF2-40B4-BE49-F238E27FC236}">
                    <a16:creationId xmlns:a16="http://schemas.microsoft.com/office/drawing/2014/main" id="{53721148-7CDB-405C-A1AA-18E654FEC2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8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70747" name="Line 27">
                <a:extLst>
                  <a:ext uri="{FF2B5EF4-FFF2-40B4-BE49-F238E27FC236}">
                    <a16:creationId xmlns:a16="http://schemas.microsoft.com/office/drawing/2014/main" id="{B2B04D29-9E6B-4E99-9E0F-569B540E7C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6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70748" name="Line 28">
                <a:extLst>
                  <a:ext uri="{FF2B5EF4-FFF2-40B4-BE49-F238E27FC236}">
                    <a16:creationId xmlns:a16="http://schemas.microsoft.com/office/drawing/2014/main" id="{A55BFE29-973D-4ED9-A9F6-1C2BE6A26F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9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70749" name="Line 29">
                <a:extLst>
                  <a:ext uri="{FF2B5EF4-FFF2-40B4-BE49-F238E27FC236}">
                    <a16:creationId xmlns:a16="http://schemas.microsoft.com/office/drawing/2014/main" id="{A77FD8F5-A845-4C07-99CF-89B244B93F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6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70750" name="Line 30">
                <a:extLst>
                  <a:ext uri="{FF2B5EF4-FFF2-40B4-BE49-F238E27FC236}">
                    <a16:creationId xmlns:a16="http://schemas.microsoft.com/office/drawing/2014/main" id="{BD0A0536-E430-4D51-8A4F-78FAB4C1D6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9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70751" name="Line 31">
                <a:extLst>
                  <a:ext uri="{FF2B5EF4-FFF2-40B4-BE49-F238E27FC236}">
                    <a16:creationId xmlns:a16="http://schemas.microsoft.com/office/drawing/2014/main" id="{653ED1BE-466A-44F0-8C19-4EC1F5CA74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82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70752" name="Line 32">
                <a:extLst>
                  <a:ext uri="{FF2B5EF4-FFF2-40B4-BE49-F238E27FC236}">
                    <a16:creationId xmlns:a16="http://schemas.microsoft.com/office/drawing/2014/main" id="{A1A3638E-B565-4469-9B97-653ED3AC48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14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70753" name="Text Box 33">
              <a:extLst>
                <a:ext uri="{FF2B5EF4-FFF2-40B4-BE49-F238E27FC236}">
                  <a16:creationId xmlns:a16="http://schemas.microsoft.com/office/drawing/2014/main" id="{6AF5134A-A8FD-4A77-8DCB-8EFA4D1915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9" y="1393"/>
              <a:ext cx="424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 </a:t>
              </a:r>
            </a:p>
          </p:txBody>
        </p:sp>
      </p:grpSp>
      <p:sp>
        <p:nvSpPr>
          <p:cNvPr id="670754" name="Text Box 34">
            <a:extLst>
              <a:ext uri="{FF2B5EF4-FFF2-40B4-BE49-F238E27FC236}">
                <a16:creationId xmlns:a16="http://schemas.microsoft.com/office/drawing/2014/main" id="{88F39253-E9DD-41DA-86AF-3403FDEA3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1" y="4422776"/>
            <a:ext cx="13684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*srcStr</a:t>
            </a:r>
          </a:p>
        </p:txBody>
      </p:sp>
      <p:sp>
        <p:nvSpPr>
          <p:cNvPr id="670755" name="Text Box 35">
            <a:extLst>
              <a:ext uri="{FF2B5EF4-FFF2-40B4-BE49-F238E27FC236}">
                <a16:creationId xmlns:a16="http://schemas.microsoft.com/office/drawing/2014/main" id="{0AA062B4-B656-43A0-9DFB-6AB2A7178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1" y="5732464"/>
            <a:ext cx="13684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*dstStr</a:t>
            </a:r>
          </a:p>
        </p:txBody>
      </p:sp>
      <p:sp>
        <p:nvSpPr>
          <p:cNvPr id="670756" name="Text Box 36">
            <a:extLst>
              <a:ext uri="{FF2B5EF4-FFF2-40B4-BE49-F238E27FC236}">
                <a16:creationId xmlns:a16="http://schemas.microsoft.com/office/drawing/2014/main" id="{D8B4BCD5-CB1D-498C-A519-564CB42E0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5661025"/>
            <a:ext cx="5762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670757" name="Text Box 37">
            <a:extLst>
              <a:ext uri="{FF2B5EF4-FFF2-40B4-BE49-F238E27FC236}">
                <a16:creationId xmlns:a16="http://schemas.microsoft.com/office/drawing/2014/main" id="{700D0DDC-FDDE-4C0C-BEC1-331A684D7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3826" y="5661025"/>
            <a:ext cx="5762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670758" name="Text Box 38">
            <a:extLst>
              <a:ext uri="{FF2B5EF4-FFF2-40B4-BE49-F238E27FC236}">
                <a16:creationId xmlns:a16="http://schemas.microsoft.com/office/drawing/2014/main" id="{CCD63876-2E05-434B-B903-DFF59E09B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676" y="5678488"/>
            <a:ext cx="5762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</a:t>
            </a:r>
          </a:p>
        </p:txBody>
      </p:sp>
      <p:sp>
        <p:nvSpPr>
          <p:cNvPr id="670759" name="Text Box 39">
            <a:extLst>
              <a:ext uri="{FF2B5EF4-FFF2-40B4-BE49-F238E27FC236}">
                <a16:creationId xmlns:a16="http://schemas.microsoft.com/office/drawing/2014/main" id="{722BEB7E-AD26-478E-A3F5-C7D2E916B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3651" y="5661025"/>
            <a:ext cx="5762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</a:t>
            </a:r>
          </a:p>
        </p:txBody>
      </p:sp>
      <p:grpSp>
        <p:nvGrpSpPr>
          <p:cNvPr id="53260" name="Group 40">
            <a:extLst>
              <a:ext uri="{FF2B5EF4-FFF2-40B4-BE49-F238E27FC236}">
                <a16:creationId xmlns:a16="http://schemas.microsoft.com/office/drawing/2014/main" id="{4C43755C-547B-4798-8DB7-F5794BF3D7EA}"/>
              </a:ext>
            </a:extLst>
          </p:cNvPr>
          <p:cNvGrpSpPr>
            <a:grpSpLocks/>
          </p:cNvGrpSpPr>
          <p:nvPr/>
        </p:nvGrpSpPr>
        <p:grpSpPr bwMode="auto">
          <a:xfrm>
            <a:off x="3330575" y="4710114"/>
            <a:ext cx="979488" cy="720725"/>
            <a:chOff x="1138" y="3060"/>
            <a:chExt cx="617" cy="454"/>
          </a:xfrm>
        </p:grpSpPr>
        <p:sp>
          <p:nvSpPr>
            <p:cNvPr id="670761" name="Line 41">
              <a:extLst>
                <a:ext uri="{FF2B5EF4-FFF2-40B4-BE49-F238E27FC236}">
                  <a16:creationId xmlns:a16="http://schemas.microsoft.com/office/drawing/2014/main" id="{54A061D5-8B4E-4133-A316-A0F96DC293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55" y="3060"/>
              <a:ext cx="0" cy="265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70762" name="Text Box 42">
              <a:extLst>
                <a:ext uri="{FF2B5EF4-FFF2-40B4-BE49-F238E27FC236}">
                  <a16:creationId xmlns:a16="http://schemas.microsoft.com/office/drawing/2014/main" id="{C85B4B5B-629A-4384-B754-33A6AF257F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8" y="3249"/>
              <a:ext cx="617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000" b="1">
                  <a:solidFill>
                    <a:srgbClr val="FF0000"/>
                  </a:solidFill>
                  <a:latin typeface="Arial Narrow" pitchFamily="34" charset="0"/>
                  <a:ea typeface="宋体" pitchFamily="2" charset="-122"/>
                </a:rPr>
                <a:t>srcStr</a:t>
              </a:r>
              <a:endPara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宋体" pitchFamily="2" charset="-122"/>
              </a:endParaRPr>
            </a:p>
          </p:txBody>
        </p:sp>
      </p:grpSp>
      <p:grpSp>
        <p:nvGrpSpPr>
          <p:cNvPr id="53261" name="Group 43">
            <a:extLst>
              <a:ext uri="{FF2B5EF4-FFF2-40B4-BE49-F238E27FC236}">
                <a16:creationId xmlns:a16="http://schemas.microsoft.com/office/drawing/2014/main" id="{959437D1-8DB0-481B-B367-A22182AE2C7D}"/>
              </a:ext>
            </a:extLst>
          </p:cNvPr>
          <p:cNvGrpSpPr>
            <a:grpSpLocks/>
          </p:cNvGrpSpPr>
          <p:nvPr/>
        </p:nvGrpSpPr>
        <p:grpSpPr bwMode="auto">
          <a:xfrm>
            <a:off x="3316289" y="6019801"/>
            <a:ext cx="979487" cy="720725"/>
            <a:chOff x="1138" y="3060"/>
            <a:chExt cx="617" cy="454"/>
          </a:xfrm>
        </p:grpSpPr>
        <p:sp>
          <p:nvSpPr>
            <p:cNvPr id="670764" name="Line 44">
              <a:extLst>
                <a:ext uri="{FF2B5EF4-FFF2-40B4-BE49-F238E27FC236}">
                  <a16:creationId xmlns:a16="http://schemas.microsoft.com/office/drawing/2014/main" id="{7DDA8C03-4769-442B-94C5-211B284973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55" y="3060"/>
              <a:ext cx="0" cy="265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70765" name="Text Box 45">
              <a:extLst>
                <a:ext uri="{FF2B5EF4-FFF2-40B4-BE49-F238E27FC236}">
                  <a16:creationId xmlns:a16="http://schemas.microsoft.com/office/drawing/2014/main" id="{4742C864-50B3-47FE-B127-A255CC265D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8" y="3249"/>
              <a:ext cx="617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000" b="1">
                  <a:solidFill>
                    <a:srgbClr val="FF0000"/>
                  </a:solidFill>
                  <a:latin typeface="Arial Narrow" pitchFamily="34" charset="0"/>
                  <a:ea typeface="宋体" pitchFamily="2" charset="-122"/>
                </a:rPr>
                <a:t>dstStr</a:t>
              </a:r>
              <a:endPara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宋体" pitchFamily="2" charset="-122"/>
              </a:endParaRPr>
            </a:p>
          </p:txBody>
        </p:sp>
      </p:grpSp>
      <p:sp>
        <p:nvSpPr>
          <p:cNvPr id="670766" name="Text Box 46">
            <a:extLst>
              <a:ext uri="{FF2B5EF4-FFF2-40B4-BE49-F238E27FC236}">
                <a16:creationId xmlns:a16="http://schemas.microsoft.com/office/drawing/2014/main" id="{2C900C8B-7F57-4306-831B-5D1817877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7988" y="5635625"/>
            <a:ext cx="5762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670767" name="Text Box 47">
            <a:extLst>
              <a:ext uri="{FF2B5EF4-FFF2-40B4-BE49-F238E27FC236}">
                <a16:creationId xmlns:a16="http://schemas.microsoft.com/office/drawing/2014/main" id="{FB2BECA4-EBB8-41D6-B515-43342EDA1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5635625"/>
            <a:ext cx="5762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670768" name="Text Box 48">
            <a:extLst>
              <a:ext uri="{FF2B5EF4-FFF2-40B4-BE49-F238E27FC236}">
                <a16:creationId xmlns:a16="http://schemas.microsoft.com/office/drawing/2014/main" id="{F2B84244-CF99-4839-9CFF-9CD385618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6226" y="5661025"/>
            <a:ext cx="5762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</a:t>
            </a:r>
          </a:p>
        </p:txBody>
      </p:sp>
      <p:sp>
        <p:nvSpPr>
          <p:cNvPr id="670769" name="Text Box 49">
            <a:extLst>
              <a:ext uri="{FF2B5EF4-FFF2-40B4-BE49-F238E27FC236}">
                <a16:creationId xmlns:a16="http://schemas.microsoft.com/office/drawing/2014/main" id="{FE4EFBAA-B748-4AAB-9D14-F6538C687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9463" y="5661025"/>
            <a:ext cx="5762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670770" name="Text Box 50">
            <a:extLst>
              <a:ext uri="{FF2B5EF4-FFF2-40B4-BE49-F238E27FC236}">
                <a16:creationId xmlns:a16="http://schemas.microsoft.com/office/drawing/2014/main" id="{C4211CE3-2386-4A3F-A61E-F8A0D1D77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4288" y="5661025"/>
            <a:ext cx="5762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670771" name="Text Box 51">
            <a:extLst>
              <a:ext uri="{FF2B5EF4-FFF2-40B4-BE49-F238E27FC236}">
                <a16:creationId xmlns:a16="http://schemas.microsoft.com/office/drawing/2014/main" id="{EE5DA4FB-7345-4FFD-B93C-8991CF284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1976" y="5678488"/>
            <a:ext cx="5762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\0</a:t>
            </a:r>
          </a:p>
        </p:txBody>
      </p:sp>
      <p:sp>
        <p:nvSpPr>
          <p:cNvPr id="670772" name="Text Box 52">
            <a:extLst>
              <a:ext uri="{FF2B5EF4-FFF2-40B4-BE49-F238E27FC236}">
                <a16:creationId xmlns:a16="http://schemas.microsoft.com/office/drawing/2014/main" id="{3B530D94-E450-4F73-B313-00842A25C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4201" y="5661025"/>
            <a:ext cx="5762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o</a:t>
            </a:r>
          </a:p>
        </p:txBody>
      </p:sp>
      <p:sp>
        <p:nvSpPr>
          <p:cNvPr id="670773" name="AutoShape 53">
            <a:extLst>
              <a:ext uri="{FF2B5EF4-FFF2-40B4-BE49-F238E27FC236}">
                <a16:creationId xmlns:a16="http://schemas.microsoft.com/office/drawing/2014/main" id="{A8E539FD-DB26-4021-9F0E-0D68D5A72902}"/>
              </a:ext>
            </a:extLst>
          </p:cNvPr>
          <p:cNvSpPr>
            <a:spLocks/>
          </p:cNvSpPr>
          <p:nvPr/>
        </p:nvSpPr>
        <p:spPr bwMode="auto">
          <a:xfrm>
            <a:off x="6240463" y="2060576"/>
            <a:ext cx="4176712" cy="2016125"/>
          </a:xfrm>
          <a:prstGeom prst="borderCallout3">
            <a:avLst>
              <a:gd name="adj1" fmla="val 5671"/>
              <a:gd name="adj2" fmla="val 101824"/>
              <a:gd name="adj3" fmla="val 5671"/>
              <a:gd name="adj4" fmla="val 102319"/>
              <a:gd name="adj5" fmla="val -5042"/>
              <a:gd name="adj6" fmla="val 102319"/>
              <a:gd name="adj7" fmla="val -15750"/>
              <a:gd name="adj8" fmla="val 18926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000066"/>
                </a:solidFill>
                <a:ea typeface="楷体_GB2312" pitchFamily="49" charset="-122"/>
              </a:rPr>
              <a:t>当只允许访问指针指向的地址中的内容时，把函数的指针形参定义为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const</a:t>
            </a:r>
            <a:r>
              <a:rPr lang="zh-CN" altLang="en-US" b="1">
                <a:solidFill>
                  <a:srgbClr val="000066"/>
                </a:solidFill>
                <a:ea typeface="楷体_GB2312" pitchFamily="49" charset="-122"/>
              </a:rPr>
              <a:t> ，试图修改内容时编译器会报错</a:t>
            </a:r>
            <a:endParaRPr lang="en-US" altLang="zh-CN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Protecting Parameter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7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77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>
            <a:extLst>
              <a:ext uri="{FF2B5EF4-FFF2-40B4-BE49-F238E27FC236}">
                <a16:creationId xmlns:a16="http://schemas.microsoft.com/office/drawing/2014/main" id="{0521B2F3-7C13-44B2-8AB5-1B1B433286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288" y="717550"/>
            <a:ext cx="8299450" cy="1055688"/>
          </a:xfrm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4000">
                <a:solidFill>
                  <a:srgbClr val="000066"/>
                </a:solidFill>
                <a:ea typeface="宋体" pitchFamily="2" charset="-122"/>
              </a:rPr>
              <a:t>A</a:t>
            </a:r>
            <a:r>
              <a:rPr lang="en-US" altLang="zh-CN" sz="4000">
                <a:ea typeface="宋体" pitchFamily="2" charset="-122"/>
              </a:rPr>
              <a:t> </a:t>
            </a:r>
            <a:r>
              <a:rPr lang="en-US" altLang="zh-CN" sz="400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const</a:t>
            </a:r>
            <a:r>
              <a:rPr lang="en-US" altLang="zh-CN" sz="4000">
                <a:ea typeface="宋体" pitchFamily="2" charset="-122"/>
              </a:rPr>
              <a:t> </a:t>
            </a:r>
            <a:r>
              <a:rPr lang="en-US" altLang="zh-CN" sz="4000">
                <a:solidFill>
                  <a:srgbClr val="000066"/>
                </a:solidFill>
                <a:ea typeface="宋体" pitchFamily="2" charset="-122"/>
              </a:rPr>
              <a:t>qualifier qualify pointers</a:t>
            </a:r>
            <a:br>
              <a:rPr lang="en-US" altLang="zh-CN" sz="4000">
                <a:solidFill>
                  <a:srgbClr val="000066"/>
                </a:solidFill>
                <a:ea typeface="宋体" pitchFamily="2" charset="-122"/>
              </a:rPr>
            </a:br>
            <a:r>
              <a:rPr lang="zh-CN" altLang="en-US" sz="4000">
                <a:solidFill>
                  <a:srgbClr val="000066"/>
                </a:solidFill>
              </a:rPr>
              <a:t>使用</a:t>
            </a:r>
            <a:r>
              <a:rPr lang="en-US" altLang="zh-CN" sz="4000">
                <a:solidFill>
                  <a:srgbClr val="000066"/>
                </a:solidFill>
              </a:rPr>
              <a:t>const</a:t>
            </a:r>
            <a:r>
              <a:rPr lang="zh-CN" altLang="en-US" sz="4000">
                <a:solidFill>
                  <a:srgbClr val="000066"/>
                </a:solidFill>
              </a:rPr>
              <a:t>修饰指针变量</a:t>
            </a:r>
            <a:r>
              <a:rPr lang="zh-CN" altLang="en-US" sz="4000"/>
              <a:t> </a:t>
            </a:r>
            <a:endParaRPr lang="en-US" altLang="zh-CN" sz="4000"/>
          </a:p>
        </p:txBody>
      </p:sp>
      <p:sp>
        <p:nvSpPr>
          <p:cNvPr id="671747" name="Rectangle 3">
            <a:extLst>
              <a:ext uri="{FF2B5EF4-FFF2-40B4-BE49-F238E27FC236}">
                <a16:creationId xmlns:a16="http://schemas.microsoft.com/office/drawing/2014/main" id="{5ADB2199-59E3-4166-BA7A-C80CB66DB6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5188" y="1914526"/>
            <a:ext cx="8278812" cy="4683125"/>
          </a:xfrm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algn="ctr" eaLnBrk="1">
              <a:lnSpc>
                <a:spcPct val="115000"/>
              </a:lnSpc>
              <a:buFont typeface="Monotype Sorts" charset="2"/>
              <a:buNone/>
              <a:defRPr/>
            </a:pPr>
            <a:r>
              <a:rPr lang="en-US" altLang="zh-CN" sz="2400">
                <a:solidFill>
                  <a:srgbClr val="880000"/>
                </a:solidFill>
                <a:latin typeface="Courier New" pitchFamily="49" charset="0"/>
                <a:ea typeface="宋体" pitchFamily="2" charset="-122"/>
              </a:rPr>
              <a:t>const int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 *p;</a:t>
            </a:r>
            <a:r>
              <a:rPr lang="en-US" altLang="zh-CN" sz="2000">
                <a:ea typeface="宋体" pitchFamily="2" charset="-122"/>
              </a:rPr>
              <a:t>       </a:t>
            </a:r>
          </a:p>
          <a:p>
            <a:pPr eaLnBrk="1">
              <a:lnSpc>
                <a:spcPct val="115000"/>
              </a:lnSpc>
              <a:defRPr/>
            </a:pPr>
            <a:r>
              <a:rPr lang="en-US" altLang="zh-CN" sz="2400" i="1">
                <a:solidFill>
                  <a:srgbClr val="000066"/>
                </a:solidFill>
                <a:ea typeface="宋体" pitchFamily="2" charset="-122"/>
              </a:rPr>
              <a:t>pointer</a:t>
            </a:r>
            <a:r>
              <a:rPr lang="en-US" altLang="zh-CN" sz="2400" i="1">
                <a:ea typeface="宋体" pitchFamily="2" charset="-122"/>
              </a:rPr>
              <a:t> to a </a:t>
            </a:r>
            <a:r>
              <a:rPr lang="en-US" altLang="zh-CN" sz="2400" i="1">
                <a:solidFill>
                  <a:srgbClr val="880000"/>
                </a:solidFill>
                <a:ea typeface="宋体" pitchFamily="2" charset="-122"/>
              </a:rPr>
              <a:t>constant integer</a:t>
            </a:r>
          </a:p>
          <a:p>
            <a:pPr lvl="1" eaLnBrk="1">
              <a:lnSpc>
                <a:spcPct val="115000"/>
              </a:lnSpc>
              <a:defRPr/>
            </a:pPr>
            <a:r>
              <a:rPr lang="en-US" altLang="zh-CN" sz="2000">
                <a:solidFill>
                  <a:schemeClr val="accent2"/>
                </a:solidFill>
                <a:ea typeface="楷体_GB2312" pitchFamily="49" charset="-122"/>
              </a:rPr>
              <a:t>p</a:t>
            </a:r>
            <a:r>
              <a:rPr lang="zh-CN" altLang="en-US" sz="2000">
                <a:solidFill>
                  <a:schemeClr val="accent2"/>
                </a:solidFill>
                <a:ea typeface="楷体_GB2312" pitchFamily="49" charset="-122"/>
              </a:rPr>
              <a:t>是一个指针变量，可以指向一个整型常量 </a:t>
            </a:r>
          </a:p>
          <a:p>
            <a:pPr lvl="1" eaLnBrk="1">
              <a:lnSpc>
                <a:spcPct val="85000"/>
              </a:lnSpc>
              <a:defRPr/>
            </a:pPr>
            <a:r>
              <a:rPr lang="en-US" altLang="zh-CN" sz="2000" i="1">
                <a:solidFill>
                  <a:srgbClr val="000066"/>
                </a:solidFill>
                <a:ea typeface="楷体_GB2312" pitchFamily="49" charset="-122"/>
              </a:rPr>
              <a:t>the value of </a:t>
            </a:r>
            <a:r>
              <a:rPr lang="en-US" altLang="zh-CN" sz="2000">
                <a:solidFill>
                  <a:srgbClr val="000066"/>
                </a:solidFill>
                <a:latin typeface="Courier New" pitchFamily="49" charset="0"/>
                <a:ea typeface="楷体_GB2312" pitchFamily="49" charset="-122"/>
              </a:rPr>
              <a:t>p</a:t>
            </a:r>
            <a:r>
              <a:rPr lang="en-US" altLang="zh-CN" sz="2000" i="1">
                <a:solidFill>
                  <a:srgbClr val="000066"/>
                </a:solidFill>
                <a:ea typeface="楷体_GB2312" pitchFamily="49" charset="-122"/>
              </a:rPr>
              <a:t> may change, but the value of </a:t>
            </a:r>
            <a:r>
              <a:rPr lang="en-US" altLang="zh-CN" sz="2000">
                <a:solidFill>
                  <a:srgbClr val="FF0000"/>
                </a:solidFill>
                <a:latin typeface="Courier New" pitchFamily="49" charset="0"/>
                <a:ea typeface="楷体_GB2312" pitchFamily="49" charset="-122"/>
              </a:rPr>
              <a:t>*p</a:t>
            </a:r>
            <a:r>
              <a:rPr lang="en-US" altLang="zh-CN" sz="2000" i="1">
                <a:solidFill>
                  <a:srgbClr val="000066"/>
                </a:solidFill>
                <a:ea typeface="楷体_GB2312" pitchFamily="49" charset="-122"/>
              </a:rPr>
              <a:t> can not</a:t>
            </a:r>
            <a:endParaRPr lang="zh-CN" altLang="en-US" sz="2000" i="1">
              <a:solidFill>
                <a:srgbClr val="000066"/>
              </a:solidFill>
              <a:ea typeface="楷体_GB2312" pitchFamily="49" charset="-122"/>
            </a:endParaRPr>
          </a:p>
          <a:p>
            <a:pPr lvl="1" eaLnBrk="1">
              <a:lnSpc>
                <a:spcPct val="85000"/>
              </a:lnSpc>
              <a:defRPr/>
            </a:pPr>
            <a:r>
              <a:rPr lang="zh-CN" altLang="en-US" sz="2000">
                <a:ea typeface="楷体_GB2312" pitchFamily="49" charset="-122"/>
              </a:rPr>
              <a:t>执行*</a:t>
            </a:r>
            <a:r>
              <a:rPr lang="en-US" altLang="zh-CN" sz="2000">
                <a:ea typeface="楷体_GB2312" pitchFamily="49" charset="-122"/>
              </a:rPr>
              <a:t>p = 10</a:t>
            </a:r>
            <a:r>
              <a:rPr lang="zh-CN" altLang="en-US" sz="2000">
                <a:ea typeface="楷体_GB2312" pitchFamily="49" charset="-122"/>
              </a:rPr>
              <a:t>这样的赋值操作，</a:t>
            </a:r>
            <a:r>
              <a:rPr lang="en-US" altLang="zh-CN" sz="2000">
                <a:ea typeface="楷体_GB2312" pitchFamily="49" charset="-122"/>
              </a:rPr>
              <a:t>VC</a:t>
            </a:r>
            <a:r>
              <a:rPr lang="zh-CN" altLang="en-US" sz="2000">
                <a:ea typeface="楷体_GB2312" pitchFamily="49" charset="-122"/>
              </a:rPr>
              <a:t>下编译会提示如下错误信息：</a:t>
            </a:r>
          </a:p>
          <a:p>
            <a:pPr lvl="1" eaLnBrk="1">
              <a:lnSpc>
                <a:spcPct val="85000"/>
              </a:lnSpc>
              <a:buFontTx/>
              <a:buNone/>
              <a:defRPr/>
            </a:pPr>
            <a:r>
              <a:rPr lang="en-US" altLang="zh-CN" sz="2000">
                <a:ea typeface="楷体_GB2312" pitchFamily="49" charset="-122"/>
              </a:rPr>
              <a:t>      error C2166: l-value specifies const object</a:t>
            </a:r>
          </a:p>
          <a:p>
            <a:pPr algn="ctr" eaLnBrk="1">
              <a:lnSpc>
                <a:spcPct val="115000"/>
              </a:lnSpc>
              <a:buFont typeface="Monotype Sorts" charset="2"/>
              <a:buNone/>
              <a:defRPr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int *</a:t>
            </a:r>
            <a:r>
              <a:rPr lang="en-US" altLang="zh-CN" sz="2400">
                <a:solidFill>
                  <a:srgbClr val="880000"/>
                </a:solidFill>
                <a:latin typeface="Courier New" pitchFamily="49" charset="0"/>
                <a:ea typeface="宋体" pitchFamily="2" charset="-122"/>
              </a:rPr>
              <a:t>const p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;</a:t>
            </a:r>
            <a:r>
              <a:rPr lang="en-US" altLang="zh-CN" sz="2400">
                <a:ea typeface="宋体" pitchFamily="2" charset="-122"/>
              </a:rPr>
              <a:t>     </a:t>
            </a:r>
          </a:p>
          <a:p>
            <a:pPr eaLnBrk="1">
              <a:lnSpc>
                <a:spcPct val="115000"/>
              </a:lnSpc>
              <a:defRPr/>
            </a:pPr>
            <a:r>
              <a:rPr lang="en-US" altLang="zh-CN" sz="2400" i="1">
                <a:solidFill>
                  <a:srgbClr val="880000"/>
                </a:solidFill>
                <a:ea typeface="宋体" pitchFamily="2" charset="-122"/>
              </a:rPr>
              <a:t>constant pointer</a:t>
            </a:r>
            <a:r>
              <a:rPr lang="en-US" altLang="zh-CN" sz="2400" i="1">
                <a:ea typeface="宋体" pitchFamily="2" charset="-122"/>
              </a:rPr>
              <a:t> to integer</a:t>
            </a:r>
          </a:p>
          <a:p>
            <a:pPr lvl="1" eaLnBrk="1">
              <a:lnSpc>
                <a:spcPct val="115000"/>
              </a:lnSpc>
              <a:defRPr/>
            </a:pPr>
            <a:r>
              <a:rPr lang="en-US" altLang="zh-CN" sz="2000">
                <a:solidFill>
                  <a:schemeClr val="accent2"/>
                </a:solidFill>
                <a:ea typeface="楷体_GB2312" pitchFamily="49" charset="-122"/>
              </a:rPr>
              <a:t>p</a:t>
            </a:r>
            <a:r>
              <a:rPr lang="zh-CN" altLang="en-US" sz="2000">
                <a:solidFill>
                  <a:schemeClr val="accent2"/>
                </a:solidFill>
                <a:ea typeface="楷体_GB2312" pitchFamily="49" charset="-122"/>
              </a:rPr>
              <a:t>是一个常量指针，可以指向一个整数</a:t>
            </a:r>
            <a:endParaRPr lang="zh-CN" altLang="en-US" sz="2000">
              <a:ea typeface="楷体_GB2312" pitchFamily="49" charset="-122"/>
            </a:endParaRPr>
          </a:p>
          <a:p>
            <a:pPr lvl="1" eaLnBrk="1">
              <a:lnSpc>
                <a:spcPct val="115000"/>
              </a:lnSpc>
              <a:defRPr/>
            </a:pPr>
            <a:r>
              <a:rPr lang="en-US" altLang="zh-CN" sz="2000" i="1">
                <a:solidFill>
                  <a:srgbClr val="000066"/>
                </a:solidFill>
                <a:ea typeface="宋体" pitchFamily="2" charset="-122"/>
              </a:rPr>
              <a:t>the value of </a:t>
            </a:r>
            <a:r>
              <a:rPr lang="en-US" altLang="zh-CN" sz="2000">
                <a:solidFill>
                  <a:srgbClr val="000066"/>
                </a:solidFill>
                <a:latin typeface="Courier New" pitchFamily="49" charset="0"/>
                <a:ea typeface="宋体" pitchFamily="2" charset="-122"/>
              </a:rPr>
              <a:t>*p</a:t>
            </a:r>
            <a:r>
              <a:rPr lang="en-US" altLang="zh-CN" sz="2000" i="1">
                <a:solidFill>
                  <a:srgbClr val="000066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2000" i="1">
                <a:solidFill>
                  <a:srgbClr val="000066"/>
                </a:solidFill>
                <a:ea typeface="宋体" pitchFamily="2" charset="-122"/>
              </a:rPr>
              <a:t>can change, but the value of </a:t>
            </a:r>
            <a:r>
              <a:rPr lang="en-US" altLang="zh-CN" sz="2000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p</a:t>
            </a:r>
            <a:r>
              <a:rPr lang="en-US" altLang="zh-CN" sz="2000" i="1">
                <a:solidFill>
                  <a:srgbClr val="000066"/>
                </a:solidFill>
                <a:ea typeface="宋体" pitchFamily="2" charset="-122"/>
              </a:rPr>
              <a:t> can not</a:t>
            </a:r>
          </a:p>
        </p:txBody>
      </p:sp>
      <p:sp>
        <p:nvSpPr>
          <p:cNvPr id="671748" name="Rectangle 4">
            <a:extLst>
              <a:ext uri="{FF2B5EF4-FFF2-40B4-BE49-F238E27FC236}">
                <a16:creationId xmlns:a16="http://schemas.microsoft.com/office/drawing/2014/main" id="{E92CA968-AB1C-4323-B659-D05B735F0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6" y="1989138"/>
            <a:ext cx="2665413" cy="360362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71749" name="Rectangle 5">
            <a:extLst>
              <a:ext uri="{FF2B5EF4-FFF2-40B4-BE49-F238E27FC236}">
                <a16:creationId xmlns:a16="http://schemas.microsoft.com/office/drawing/2014/main" id="{BAF9EE1C-2775-4C39-AAE4-6DC3C0739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6" y="4364038"/>
            <a:ext cx="2665413" cy="360362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17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17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7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7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7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7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7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7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7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7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7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7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7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7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7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7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7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7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717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717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7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7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7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7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7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7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7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7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7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7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748" grpId="0" animBg="1"/>
      <p:bldP spid="67174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>
            <a:extLst>
              <a:ext uri="{FF2B5EF4-FFF2-40B4-BE49-F238E27FC236}">
                <a16:creationId xmlns:a16="http://schemas.microsoft.com/office/drawing/2014/main" id="{EAC59304-7903-4632-84BF-693FAED456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例</a:t>
            </a:r>
            <a:r>
              <a:rPr lang="en-US" altLang="zh-CN"/>
              <a:t>7.6 </a:t>
            </a:r>
            <a:r>
              <a:rPr lang="zh-CN" altLang="en-US"/>
              <a:t>：计算实际字符个数 </a:t>
            </a:r>
          </a:p>
        </p:txBody>
      </p:sp>
      <p:sp>
        <p:nvSpPr>
          <p:cNvPr id="672771" name="Rectangle 3">
            <a:extLst>
              <a:ext uri="{FF2B5EF4-FFF2-40B4-BE49-F238E27FC236}">
                <a16:creationId xmlns:a16="http://schemas.microsoft.com/office/drawing/2014/main" id="{2526311C-D86C-42B6-825A-2B23838DE7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3" y="1801813"/>
            <a:ext cx="5040312" cy="2779712"/>
          </a:xfrm>
        </p:spPr>
        <p:txBody>
          <a:bodyPr/>
          <a:lstStyle/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>
                <a:solidFill>
                  <a:srgbClr val="0066FF"/>
                </a:solidFill>
                <a:latin typeface="Courier New" pitchFamily="49" charset="0"/>
                <a:ea typeface="宋体" pitchFamily="2" charset="-122"/>
              </a:rPr>
              <a:t>unsigned int</a:t>
            </a:r>
            <a:r>
              <a:rPr lang="fr-FR" altLang="zh-CN" sz="1800">
                <a:latin typeface="Courier New" pitchFamily="49" charset="0"/>
                <a:ea typeface="宋体" pitchFamily="2" charset="-122"/>
              </a:rPr>
              <a:t>  MyStrlen(</a:t>
            </a:r>
            <a:r>
              <a:rPr lang="fr-FR" altLang="zh-CN" sz="1800">
                <a:solidFill>
                  <a:srgbClr val="0066FF"/>
                </a:solidFill>
                <a:latin typeface="Courier New" pitchFamily="49" charset="0"/>
                <a:ea typeface="宋体" pitchFamily="2" charset="-122"/>
              </a:rPr>
              <a:t>char</a:t>
            </a:r>
            <a:r>
              <a:rPr lang="fr-FR" altLang="zh-CN" sz="1800">
                <a:latin typeface="Courier New" pitchFamily="49" charset="0"/>
                <a:ea typeface="宋体" pitchFamily="2" charset="-122"/>
              </a:rPr>
              <a:t> str[])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>
                <a:latin typeface="Courier New" pitchFamily="49" charset="0"/>
                <a:ea typeface="宋体" pitchFamily="2" charset="-122"/>
              </a:rPr>
              <a:t>{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>
                <a:latin typeface="Courier New" pitchFamily="49" charset="0"/>
                <a:ea typeface="宋体" pitchFamily="2" charset="-122"/>
              </a:rPr>
              <a:t>	</a:t>
            </a:r>
            <a:r>
              <a:rPr lang="fr-FR" altLang="zh-CN" sz="1800">
                <a:solidFill>
                  <a:srgbClr val="0066FF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lang="fr-FR" altLang="zh-CN" sz="1800">
                <a:latin typeface="Courier New" pitchFamily="49" charset="0"/>
                <a:ea typeface="宋体" pitchFamily="2" charset="-122"/>
              </a:rPr>
              <a:t>  i;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>
                <a:latin typeface="Courier New" pitchFamily="49" charset="0"/>
                <a:ea typeface="宋体" pitchFamily="2" charset="-122"/>
              </a:rPr>
              <a:t>	</a:t>
            </a:r>
            <a:r>
              <a:rPr lang="fr-FR" altLang="zh-CN" sz="1800">
                <a:solidFill>
                  <a:srgbClr val="0066FF"/>
                </a:solidFill>
                <a:latin typeface="Courier New" pitchFamily="49" charset="0"/>
                <a:ea typeface="宋体" pitchFamily="2" charset="-122"/>
              </a:rPr>
              <a:t>unsigned int</a:t>
            </a:r>
            <a:r>
              <a:rPr lang="fr-FR" altLang="zh-CN" sz="1800">
                <a:latin typeface="Courier New" pitchFamily="49" charset="0"/>
                <a:ea typeface="宋体" pitchFamily="2" charset="-122"/>
              </a:rPr>
              <a:t> len = 0;                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>
                <a:latin typeface="Courier New" pitchFamily="49" charset="0"/>
                <a:ea typeface="宋体" pitchFamily="2" charset="-122"/>
              </a:rPr>
              <a:t>	</a:t>
            </a:r>
            <a:r>
              <a:rPr lang="fr-FR" altLang="zh-CN" sz="1800">
                <a:solidFill>
                  <a:srgbClr val="0066FF"/>
                </a:solidFill>
                <a:latin typeface="Courier New" pitchFamily="49" charset="0"/>
                <a:ea typeface="宋体" pitchFamily="2" charset="-122"/>
              </a:rPr>
              <a:t>for</a:t>
            </a:r>
            <a:r>
              <a:rPr lang="fr-FR" altLang="zh-CN" sz="1800">
                <a:latin typeface="Courier New" pitchFamily="49" charset="0"/>
                <a:ea typeface="宋体" pitchFamily="2" charset="-122"/>
              </a:rPr>
              <a:t> (i=0; str[i]!='\0'; i++) 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>
                <a:latin typeface="Courier New" pitchFamily="49" charset="0"/>
                <a:ea typeface="宋体" pitchFamily="2" charset="-122"/>
              </a:rPr>
              <a:t>	{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>
                <a:latin typeface="Courier New" pitchFamily="49" charset="0"/>
                <a:ea typeface="宋体" pitchFamily="2" charset="-122"/>
              </a:rPr>
              <a:t>		len++;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>
                <a:latin typeface="Courier New" pitchFamily="49" charset="0"/>
                <a:ea typeface="宋体" pitchFamily="2" charset="-122"/>
              </a:rPr>
              <a:t>	}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>
                <a:latin typeface="Courier New" pitchFamily="49" charset="0"/>
                <a:ea typeface="宋体" pitchFamily="2" charset="-122"/>
              </a:rPr>
              <a:t>	</a:t>
            </a:r>
            <a:r>
              <a:rPr lang="fr-FR" altLang="zh-CN" sz="1800">
                <a:solidFill>
                  <a:srgbClr val="0066FF"/>
                </a:solidFill>
                <a:latin typeface="Courier New" pitchFamily="49" charset="0"/>
                <a:ea typeface="宋体" pitchFamily="2" charset="-122"/>
              </a:rPr>
              <a:t>return</a:t>
            </a:r>
            <a:r>
              <a:rPr lang="fr-FR" altLang="zh-CN" sz="1800">
                <a:latin typeface="Courier New" pitchFamily="49" charset="0"/>
                <a:ea typeface="宋体" pitchFamily="2" charset="-122"/>
              </a:rPr>
              <a:t> (len);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>
                <a:latin typeface="Courier New" pitchFamily="49" charset="0"/>
                <a:ea typeface="宋体" pitchFamily="2" charset="-122"/>
              </a:rPr>
              <a:t>}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endParaRPr lang="zh-CN" altLang="en-US" sz="1800"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672772" name="Rectangle 4">
            <a:extLst>
              <a:ext uri="{FF2B5EF4-FFF2-40B4-BE49-F238E27FC236}">
                <a16:creationId xmlns:a16="http://schemas.microsoft.com/office/drawing/2014/main" id="{0D120ADC-BB81-4590-BD51-9170ACBCB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3263" y="4292600"/>
            <a:ext cx="5903912" cy="25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7" rIns="92075" bIns="46037"/>
          <a:lstStyle/>
          <a:p>
            <a:pPr marL="374650" indent="-374650" eaLnBrk="1">
              <a:lnSpc>
                <a:spcPct val="7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fr-FR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unsigned int  MyStrlen(</a:t>
            </a:r>
            <a:r>
              <a:rPr lang="fr-FR" altLang="zh-CN" sz="18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const char </a:t>
            </a:r>
            <a:r>
              <a:rPr lang="fr-FR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*pStr)</a:t>
            </a:r>
          </a:p>
          <a:p>
            <a:pPr marL="374650" indent="-374650" eaLnBrk="1">
              <a:lnSpc>
                <a:spcPct val="7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fr-FR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{ </a:t>
            </a:r>
          </a:p>
          <a:p>
            <a:pPr marL="374650" indent="-374650" eaLnBrk="1">
              <a:lnSpc>
                <a:spcPct val="7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fr-FR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	</a:t>
            </a:r>
            <a:r>
              <a:rPr lang="fr-FR" altLang="zh-CN" sz="18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unsigned int</a:t>
            </a:r>
            <a:r>
              <a:rPr lang="fr-FR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 len = 0; </a:t>
            </a:r>
          </a:p>
          <a:p>
            <a:pPr marL="374650" indent="-374650" eaLnBrk="1">
              <a:lnSpc>
                <a:spcPct val="7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fr-FR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	</a:t>
            </a:r>
            <a:r>
              <a:rPr lang="fr-FR" altLang="zh-CN" sz="18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for</a:t>
            </a:r>
            <a:r>
              <a:rPr lang="fr-FR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(; *pStr!='\0'; pStr++)  </a:t>
            </a:r>
          </a:p>
          <a:p>
            <a:pPr marL="374650" indent="-374650" eaLnBrk="1">
              <a:lnSpc>
                <a:spcPct val="7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fr-FR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	{</a:t>
            </a:r>
          </a:p>
          <a:p>
            <a:pPr marL="374650" indent="-374650" eaLnBrk="1">
              <a:lnSpc>
                <a:spcPct val="7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fr-FR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		len++; </a:t>
            </a:r>
          </a:p>
          <a:p>
            <a:pPr marL="374650" indent="-374650" eaLnBrk="1">
              <a:lnSpc>
                <a:spcPct val="7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fr-FR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	}</a:t>
            </a:r>
          </a:p>
          <a:p>
            <a:pPr marL="374650" indent="-374650" eaLnBrk="1">
              <a:lnSpc>
                <a:spcPct val="7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fr-FR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	</a:t>
            </a:r>
            <a:r>
              <a:rPr lang="fr-FR" altLang="zh-CN" sz="18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return</a:t>
            </a:r>
            <a:r>
              <a:rPr lang="fr-FR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(len);            </a:t>
            </a:r>
          </a:p>
          <a:p>
            <a:pPr marL="374650" indent="-374650" eaLnBrk="1">
              <a:lnSpc>
                <a:spcPct val="7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fr-FR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} </a:t>
            </a:r>
            <a:endParaRPr lang="zh-CN" altLang="en-US" sz="18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ea typeface="宋体" pitchFamily="2" charset="-122"/>
            </a:endParaRPr>
          </a:p>
          <a:p>
            <a:pPr marL="374650" indent="-374650" eaLnBrk="1">
              <a:lnSpc>
                <a:spcPct val="7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endParaRPr lang="zh-CN" altLang="en-US" sz="18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672773" name="Rectangle 5">
            <a:extLst>
              <a:ext uri="{FF2B5EF4-FFF2-40B4-BE49-F238E27FC236}">
                <a16:creationId xmlns:a16="http://schemas.microsoft.com/office/drawing/2014/main" id="{1F205C07-16B0-42CF-9B0A-917CEDE9E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3263" y="3746501"/>
            <a:ext cx="4608512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7" rIns="92075" bIns="46037"/>
          <a:lstStyle/>
          <a:p>
            <a:pPr marL="374650" indent="-374650" eaLnBrk="1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方法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：用字符指针实现</a:t>
            </a:r>
          </a:p>
        </p:txBody>
      </p:sp>
      <p:sp>
        <p:nvSpPr>
          <p:cNvPr id="672774" name="Rectangle 6">
            <a:extLst>
              <a:ext uri="{FF2B5EF4-FFF2-40B4-BE49-F238E27FC236}">
                <a16:creationId xmlns:a16="http://schemas.microsoft.com/office/drawing/2014/main" id="{18024016-310F-400C-907E-CD5A0C05D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1268414"/>
            <a:ext cx="4608512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7" rIns="92075" bIns="46037"/>
          <a:lstStyle/>
          <a:p>
            <a:pPr marL="374650" indent="-374650" eaLnBrk="1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方法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：用字符数组实现</a:t>
            </a:r>
          </a:p>
        </p:txBody>
      </p:sp>
      <p:sp>
        <p:nvSpPr>
          <p:cNvPr id="672775" name="Line 7">
            <a:extLst>
              <a:ext uri="{FF2B5EF4-FFF2-40B4-BE49-F238E27FC236}">
                <a16:creationId xmlns:a16="http://schemas.microsoft.com/office/drawing/2014/main" id="{7B4AA1DF-A5D4-4614-BABA-28B23D061A8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0238" y="3789363"/>
            <a:ext cx="0" cy="2881312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2776" name="Rectangle 8">
            <a:extLst>
              <a:ext uri="{FF2B5EF4-FFF2-40B4-BE49-F238E27FC236}">
                <a16:creationId xmlns:a16="http://schemas.microsoft.com/office/drawing/2014/main" id="{BAEE53B8-1694-4D47-AD85-7EB82D625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9" y="2824163"/>
            <a:ext cx="4105275" cy="360362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72777" name="Rectangle 9">
            <a:extLst>
              <a:ext uri="{FF2B5EF4-FFF2-40B4-BE49-F238E27FC236}">
                <a16:creationId xmlns:a16="http://schemas.microsoft.com/office/drawing/2014/main" id="{FA6B886B-0765-4079-A527-4AA6F7827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9014" y="5056188"/>
            <a:ext cx="4105275" cy="360362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27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27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7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727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727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7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776" grpId="0" animBg="1"/>
      <p:bldP spid="67277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>
            <a:extLst>
              <a:ext uri="{FF2B5EF4-FFF2-40B4-BE49-F238E27FC236}">
                <a16:creationId xmlns:a16="http://schemas.microsoft.com/office/drawing/2014/main" id="{C1833EF9-FF48-4F34-B6C1-95F20FF6F3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000"/>
              <a:t>指针与数组</a:t>
            </a:r>
            <a:endParaRPr lang="en-US" altLang="zh-CN" sz="4000"/>
          </a:p>
        </p:txBody>
      </p:sp>
      <p:sp>
        <p:nvSpPr>
          <p:cNvPr id="673795" name="Rectangle 3">
            <a:extLst>
              <a:ext uri="{FF2B5EF4-FFF2-40B4-BE49-F238E27FC236}">
                <a16:creationId xmlns:a16="http://schemas.microsoft.com/office/drawing/2014/main" id="{FD8838D1-C1A3-4161-AAC0-5E773E7E0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8138" y="1484313"/>
            <a:ext cx="3835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int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 a[4]={1,2,3,4};</a:t>
            </a:r>
          </a:p>
        </p:txBody>
      </p:sp>
      <p:sp>
        <p:nvSpPr>
          <p:cNvPr id="673796" name="Rectangle 4">
            <a:extLst>
              <a:ext uri="{FF2B5EF4-FFF2-40B4-BE49-F238E27FC236}">
                <a16:creationId xmlns:a16="http://schemas.microsoft.com/office/drawing/2014/main" id="{148C9C06-D166-4A96-AB17-D46D80E5D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339" y="2390776"/>
            <a:ext cx="146843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  <a:r>
              <a:rPr lang="en-US" altLang="zh-CN" sz="2000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x0037b000</a:t>
            </a:r>
            <a:endParaRPr lang="zh-CN" altLang="en-US" sz="2000" b="1">
              <a:solidFill>
                <a:srgbClr val="88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73797" name="Rectangle 5">
            <a:extLst>
              <a:ext uri="{FF2B5EF4-FFF2-40B4-BE49-F238E27FC236}">
                <a16:creationId xmlns:a16="http://schemas.microsoft.com/office/drawing/2014/main" id="{300C4388-A61C-4DAA-B613-6568DF93E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663" y="2606675"/>
            <a:ext cx="914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a[0]</a:t>
            </a: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673798" name="Rectangle 6">
            <a:extLst>
              <a:ext uri="{FF2B5EF4-FFF2-40B4-BE49-F238E27FC236}">
                <a16:creationId xmlns:a16="http://schemas.microsoft.com/office/drawing/2014/main" id="{A1896298-BA11-4584-A8DE-62E2E1EEF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25" y="3189289"/>
            <a:ext cx="1454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x0037b004</a:t>
            </a:r>
            <a:endParaRPr lang="zh-CN" altLang="en-US" sz="200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73799" name="Rectangle 7">
            <a:extLst>
              <a:ext uri="{FF2B5EF4-FFF2-40B4-BE49-F238E27FC236}">
                <a16:creationId xmlns:a16="http://schemas.microsoft.com/office/drawing/2014/main" id="{3673021E-3861-42B8-A131-52077908F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0" y="4041776"/>
            <a:ext cx="1454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x0037b008</a:t>
            </a:r>
            <a:endParaRPr lang="zh-CN" altLang="en-US" sz="200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73800" name="Rectangle 8">
            <a:extLst>
              <a:ext uri="{FF2B5EF4-FFF2-40B4-BE49-F238E27FC236}">
                <a16:creationId xmlns:a16="http://schemas.microsoft.com/office/drawing/2014/main" id="{528F8039-2F34-443C-BDFD-1D12893EB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26" y="4848226"/>
            <a:ext cx="14970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x0037b00B</a:t>
            </a:r>
            <a:endParaRPr lang="zh-CN" altLang="en-US" sz="200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73801" name="Rectangle 9">
            <a:extLst>
              <a:ext uri="{FF2B5EF4-FFF2-40B4-BE49-F238E27FC236}">
                <a16:creationId xmlns:a16="http://schemas.microsoft.com/office/drawing/2014/main" id="{313D88EC-A13E-488D-81EA-A0B9E6158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8763" y="2043113"/>
            <a:ext cx="3667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a</a:t>
            </a: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673802" name="Freeform 10">
            <a:extLst>
              <a:ext uri="{FF2B5EF4-FFF2-40B4-BE49-F238E27FC236}">
                <a16:creationId xmlns:a16="http://schemas.microsoft.com/office/drawing/2014/main" id="{AB194615-DB05-4EA5-9E54-9A95B6856F2F}"/>
              </a:ext>
            </a:extLst>
          </p:cNvPr>
          <p:cNvSpPr>
            <a:spLocks/>
          </p:cNvSpPr>
          <p:nvPr/>
        </p:nvSpPr>
        <p:spPr bwMode="auto">
          <a:xfrm>
            <a:off x="3940176" y="5821363"/>
            <a:ext cx="1922463" cy="565150"/>
          </a:xfrm>
          <a:custGeom>
            <a:avLst/>
            <a:gdLst/>
            <a:ahLst/>
            <a:cxnLst>
              <a:cxn ang="0">
                <a:pos x="0" y="163"/>
              </a:cxn>
              <a:cxn ang="0">
                <a:pos x="500" y="41"/>
              </a:cxn>
              <a:cxn ang="0">
                <a:pos x="1089" y="408"/>
              </a:cxn>
              <a:cxn ang="0">
                <a:pos x="1211" y="330"/>
              </a:cxn>
            </a:cxnLst>
            <a:rect l="0" t="0" r="r" b="b"/>
            <a:pathLst>
              <a:path w="1211" h="456">
                <a:moveTo>
                  <a:pt x="0" y="163"/>
                </a:moveTo>
                <a:cubicBezTo>
                  <a:pt x="159" y="81"/>
                  <a:pt x="318" y="0"/>
                  <a:pt x="500" y="41"/>
                </a:cubicBezTo>
                <a:cubicBezTo>
                  <a:pt x="682" y="82"/>
                  <a:pt x="970" y="360"/>
                  <a:pt x="1089" y="408"/>
                </a:cubicBezTo>
                <a:cubicBezTo>
                  <a:pt x="1208" y="456"/>
                  <a:pt x="1191" y="345"/>
                  <a:pt x="1211" y="33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7355" name="Group 11">
            <a:extLst>
              <a:ext uri="{FF2B5EF4-FFF2-40B4-BE49-F238E27FC236}">
                <a16:creationId xmlns:a16="http://schemas.microsoft.com/office/drawing/2014/main" id="{C233221A-7CBE-4F75-A2D0-E9AAC2864E09}"/>
              </a:ext>
            </a:extLst>
          </p:cNvPr>
          <p:cNvGrpSpPr>
            <a:grpSpLocks/>
          </p:cNvGrpSpPr>
          <p:nvPr/>
        </p:nvGrpSpPr>
        <p:grpSpPr bwMode="auto">
          <a:xfrm>
            <a:off x="3927476" y="2090738"/>
            <a:ext cx="1935163" cy="4578350"/>
            <a:chOff x="1944" y="1218"/>
            <a:chExt cx="1219" cy="2884"/>
          </a:xfrm>
        </p:grpSpPr>
        <p:sp>
          <p:nvSpPr>
            <p:cNvPr id="673804" name="Freeform 12">
              <a:extLst>
                <a:ext uri="{FF2B5EF4-FFF2-40B4-BE49-F238E27FC236}">
                  <a16:creationId xmlns:a16="http://schemas.microsoft.com/office/drawing/2014/main" id="{CC9C30F3-6FB9-47ED-A92F-37F637A7B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4" y="3430"/>
              <a:ext cx="1215" cy="67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12" y="0"/>
                </a:cxn>
                <a:cxn ang="0">
                  <a:pos x="1212" y="624"/>
                </a:cxn>
                <a:cxn ang="0">
                  <a:pos x="1140" y="672"/>
                </a:cxn>
                <a:cxn ang="0">
                  <a:pos x="720" y="468"/>
                </a:cxn>
                <a:cxn ang="0">
                  <a:pos x="540" y="384"/>
                </a:cxn>
                <a:cxn ang="0">
                  <a:pos x="360" y="372"/>
                </a:cxn>
                <a:cxn ang="0">
                  <a:pos x="216" y="408"/>
                </a:cxn>
                <a:cxn ang="0">
                  <a:pos x="0" y="468"/>
                </a:cxn>
                <a:cxn ang="0">
                  <a:pos x="12" y="0"/>
                </a:cxn>
              </a:cxnLst>
              <a:rect l="0" t="0" r="r" b="b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395" name="Rectangle 13">
              <a:extLst>
                <a:ext uri="{FF2B5EF4-FFF2-40B4-BE49-F238E27FC236}">
                  <a16:creationId xmlns:a16="http://schemas.microsoft.com/office/drawing/2014/main" id="{14723FAB-EBF7-4984-A89E-A70C833E1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1218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kumimoji="1" lang="zh-CN" altLang="en-US" sz="2000">
                <a:ea typeface="宋体" panose="02010600030101010101" pitchFamily="2" charset="-122"/>
              </a:endParaRPr>
            </a:p>
          </p:txBody>
        </p:sp>
      </p:grpSp>
      <p:sp>
        <p:nvSpPr>
          <p:cNvPr id="673806" name="Line 14">
            <a:extLst>
              <a:ext uri="{FF2B5EF4-FFF2-40B4-BE49-F238E27FC236}">
                <a16:creationId xmlns:a16="http://schemas.microsoft.com/office/drawing/2014/main" id="{CF1FAFCD-11BD-493F-81A8-4834D7A619A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9226" y="2455863"/>
            <a:ext cx="19224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3807" name="Line 15">
            <a:extLst>
              <a:ext uri="{FF2B5EF4-FFF2-40B4-BE49-F238E27FC236}">
                <a16:creationId xmlns:a16="http://schemas.microsoft.com/office/drawing/2014/main" id="{21B9D19B-91ED-4E64-A219-11934E528C5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9226" y="3232150"/>
            <a:ext cx="19224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3808" name="Line 16">
            <a:extLst>
              <a:ext uri="{FF2B5EF4-FFF2-40B4-BE49-F238E27FC236}">
                <a16:creationId xmlns:a16="http://schemas.microsoft.com/office/drawing/2014/main" id="{25C2D9C1-F787-4C1D-A738-C30D65CF44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0176" y="4046538"/>
            <a:ext cx="19224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3809" name="Line 17">
            <a:extLst>
              <a:ext uri="{FF2B5EF4-FFF2-40B4-BE49-F238E27FC236}">
                <a16:creationId xmlns:a16="http://schemas.microsoft.com/office/drawing/2014/main" id="{E4E959B9-97C1-4C8A-B7B0-BA9E6E1F00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9226" y="4906963"/>
            <a:ext cx="19224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3810" name="Line 18">
            <a:extLst>
              <a:ext uri="{FF2B5EF4-FFF2-40B4-BE49-F238E27FC236}">
                <a16:creationId xmlns:a16="http://schemas.microsoft.com/office/drawing/2014/main" id="{71ED4994-B2E5-4C92-89CA-768B803272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0175" y="5286375"/>
            <a:ext cx="0" cy="723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361" name="Text Box 19">
            <a:extLst>
              <a:ext uri="{FF2B5EF4-FFF2-40B4-BE49-F238E27FC236}">
                <a16:creationId xmlns:a16="http://schemas.microsoft.com/office/drawing/2014/main" id="{68FF7965-8F87-4E05-AE28-DCB101F28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043" y="2089059"/>
            <a:ext cx="492443" cy="412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1" lang="en-US" altLang="zh-CN" sz="2000">
                <a:ea typeface="宋体" panose="02010600030101010101" pitchFamily="2" charset="-122"/>
              </a:rPr>
              <a:t>….</a:t>
            </a:r>
          </a:p>
        </p:txBody>
      </p:sp>
      <p:sp>
        <p:nvSpPr>
          <p:cNvPr id="57362" name="Text Box 20">
            <a:extLst>
              <a:ext uri="{FF2B5EF4-FFF2-40B4-BE49-F238E27FC236}">
                <a16:creationId xmlns:a16="http://schemas.microsoft.com/office/drawing/2014/main" id="{574634E6-DD1A-45B0-9A39-CECB3733A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305" y="5633326"/>
            <a:ext cx="492443" cy="541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1" lang="en-US" altLang="zh-CN" sz="2000">
                <a:ea typeface="宋体" panose="02010600030101010101" pitchFamily="2" charset="-122"/>
              </a:rPr>
              <a:t>…...</a:t>
            </a:r>
          </a:p>
        </p:txBody>
      </p:sp>
      <p:sp>
        <p:nvSpPr>
          <p:cNvPr id="57363" name="Text Box 21">
            <a:extLst>
              <a:ext uri="{FF2B5EF4-FFF2-40B4-BE49-F238E27FC236}">
                <a16:creationId xmlns:a16="http://schemas.microsoft.com/office/drawing/2014/main" id="{482364F2-F75F-4E57-97AB-807D0EF49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2963" y="25209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1" lang="en-US" altLang="zh-CN" b="1">
                <a:solidFill>
                  <a:srgbClr val="000066"/>
                </a:solidFill>
                <a:ea typeface="宋体" panose="02010600030101010101" pitchFamily="2" charset="-122"/>
              </a:rPr>
              <a:t>1</a:t>
            </a:r>
          </a:p>
        </p:txBody>
      </p:sp>
      <p:grpSp>
        <p:nvGrpSpPr>
          <p:cNvPr id="57364" name="Group 22">
            <a:extLst>
              <a:ext uri="{FF2B5EF4-FFF2-40B4-BE49-F238E27FC236}">
                <a16:creationId xmlns:a16="http://schemas.microsoft.com/office/drawing/2014/main" id="{7D418070-A73E-4BF1-A2D4-31465D8EC9BA}"/>
              </a:ext>
            </a:extLst>
          </p:cNvPr>
          <p:cNvGrpSpPr>
            <a:grpSpLocks/>
          </p:cNvGrpSpPr>
          <p:nvPr/>
        </p:nvGrpSpPr>
        <p:grpSpPr bwMode="auto">
          <a:xfrm>
            <a:off x="3929064" y="2679701"/>
            <a:ext cx="1938337" cy="373063"/>
            <a:chOff x="1945" y="1589"/>
            <a:chExt cx="1221" cy="235"/>
          </a:xfrm>
        </p:grpSpPr>
        <p:sp>
          <p:nvSpPr>
            <p:cNvPr id="673815" name="Line 23">
              <a:extLst>
                <a:ext uri="{FF2B5EF4-FFF2-40B4-BE49-F238E27FC236}">
                  <a16:creationId xmlns:a16="http://schemas.microsoft.com/office/drawing/2014/main" id="{DC4CD6D2-E11A-4EA3-B5A1-445E9405D7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1589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73816" name="Line 24">
              <a:extLst>
                <a:ext uri="{FF2B5EF4-FFF2-40B4-BE49-F238E27FC236}">
                  <a16:creationId xmlns:a16="http://schemas.microsoft.com/office/drawing/2014/main" id="{05ACF058-1572-461A-8C2F-EC3B6162AF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1707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73817" name="Line 25">
              <a:extLst>
                <a:ext uri="{FF2B5EF4-FFF2-40B4-BE49-F238E27FC236}">
                  <a16:creationId xmlns:a16="http://schemas.microsoft.com/office/drawing/2014/main" id="{268A751E-34EE-4F85-AD00-AE0C0165F2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5" y="1824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7365" name="Group 26">
            <a:extLst>
              <a:ext uri="{FF2B5EF4-FFF2-40B4-BE49-F238E27FC236}">
                <a16:creationId xmlns:a16="http://schemas.microsoft.com/office/drawing/2014/main" id="{CF9A7CB8-2136-403C-97CE-259F8F5369DB}"/>
              </a:ext>
            </a:extLst>
          </p:cNvPr>
          <p:cNvGrpSpPr>
            <a:grpSpLocks/>
          </p:cNvGrpSpPr>
          <p:nvPr/>
        </p:nvGrpSpPr>
        <p:grpSpPr bwMode="auto">
          <a:xfrm>
            <a:off x="3943350" y="3470276"/>
            <a:ext cx="1938338" cy="373063"/>
            <a:chOff x="1945" y="1589"/>
            <a:chExt cx="1221" cy="235"/>
          </a:xfrm>
        </p:grpSpPr>
        <p:sp>
          <p:nvSpPr>
            <p:cNvPr id="673819" name="Line 27">
              <a:extLst>
                <a:ext uri="{FF2B5EF4-FFF2-40B4-BE49-F238E27FC236}">
                  <a16:creationId xmlns:a16="http://schemas.microsoft.com/office/drawing/2014/main" id="{A271AD88-5436-49FF-9ACF-3EE98A38E0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1589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73820" name="Line 28">
              <a:extLst>
                <a:ext uri="{FF2B5EF4-FFF2-40B4-BE49-F238E27FC236}">
                  <a16:creationId xmlns:a16="http://schemas.microsoft.com/office/drawing/2014/main" id="{BE9514A3-EA0A-468F-BB5F-A3ADDC2111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1707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73821" name="Line 29">
              <a:extLst>
                <a:ext uri="{FF2B5EF4-FFF2-40B4-BE49-F238E27FC236}">
                  <a16:creationId xmlns:a16="http://schemas.microsoft.com/office/drawing/2014/main" id="{C35FF9AC-F0D3-42AE-BC13-26DA5FBBA3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5" y="1824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7366" name="Group 30">
            <a:extLst>
              <a:ext uri="{FF2B5EF4-FFF2-40B4-BE49-F238E27FC236}">
                <a16:creationId xmlns:a16="http://schemas.microsoft.com/office/drawing/2014/main" id="{E40CA44D-FE41-4FBF-872B-4A8F1103D66F}"/>
              </a:ext>
            </a:extLst>
          </p:cNvPr>
          <p:cNvGrpSpPr>
            <a:grpSpLocks/>
          </p:cNvGrpSpPr>
          <p:nvPr/>
        </p:nvGrpSpPr>
        <p:grpSpPr bwMode="auto">
          <a:xfrm>
            <a:off x="3929064" y="4306888"/>
            <a:ext cx="1938337" cy="373062"/>
            <a:chOff x="1945" y="1589"/>
            <a:chExt cx="1221" cy="235"/>
          </a:xfrm>
        </p:grpSpPr>
        <p:sp>
          <p:nvSpPr>
            <p:cNvPr id="673823" name="Line 31">
              <a:extLst>
                <a:ext uri="{FF2B5EF4-FFF2-40B4-BE49-F238E27FC236}">
                  <a16:creationId xmlns:a16="http://schemas.microsoft.com/office/drawing/2014/main" id="{1AB7B29D-B0E4-494D-932E-3FE82372CD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1589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73824" name="Line 32">
              <a:extLst>
                <a:ext uri="{FF2B5EF4-FFF2-40B4-BE49-F238E27FC236}">
                  <a16:creationId xmlns:a16="http://schemas.microsoft.com/office/drawing/2014/main" id="{6EA0F4E6-0C1B-4AD5-B19C-4CBA34BB11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1707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73825" name="Line 33">
              <a:extLst>
                <a:ext uri="{FF2B5EF4-FFF2-40B4-BE49-F238E27FC236}">
                  <a16:creationId xmlns:a16="http://schemas.microsoft.com/office/drawing/2014/main" id="{1FD6495E-0995-4956-92DD-1CD243C288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5" y="1824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7367" name="Group 34">
            <a:extLst>
              <a:ext uri="{FF2B5EF4-FFF2-40B4-BE49-F238E27FC236}">
                <a16:creationId xmlns:a16="http://schemas.microsoft.com/office/drawing/2014/main" id="{355B86CE-655C-4B58-9D65-36EA9BA29470}"/>
              </a:ext>
            </a:extLst>
          </p:cNvPr>
          <p:cNvGrpSpPr>
            <a:grpSpLocks/>
          </p:cNvGrpSpPr>
          <p:nvPr/>
        </p:nvGrpSpPr>
        <p:grpSpPr bwMode="auto">
          <a:xfrm>
            <a:off x="3930650" y="5070476"/>
            <a:ext cx="1938338" cy="373063"/>
            <a:chOff x="1945" y="1589"/>
            <a:chExt cx="1221" cy="235"/>
          </a:xfrm>
        </p:grpSpPr>
        <p:sp>
          <p:nvSpPr>
            <p:cNvPr id="673827" name="Line 35">
              <a:extLst>
                <a:ext uri="{FF2B5EF4-FFF2-40B4-BE49-F238E27FC236}">
                  <a16:creationId xmlns:a16="http://schemas.microsoft.com/office/drawing/2014/main" id="{387C5017-9AFF-49EF-B33F-ED80C9CDC8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1589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73828" name="Line 36">
              <a:extLst>
                <a:ext uri="{FF2B5EF4-FFF2-40B4-BE49-F238E27FC236}">
                  <a16:creationId xmlns:a16="http://schemas.microsoft.com/office/drawing/2014/main" id="{47F17CD7-8A8A-4E23-98F6-7AED99093A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1707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73829" name="Line 37">
              <a:extLst>
                <a:ext uri="{FF2B5EF4-FFF2-40B4-BE49-F238E27FC236}">
                  <a16:creationId xmlns:a16="http://schemas.microsoft.com/office/drawing/2014/main" id="{1E94BDBE-BF41-48E8-ABC8-D20610B764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5" y="1824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73830" name="Rectangle 38">
            <a:extLst>
              <a:ext uri="{FF2B5EF4-FFF2-40B4-BE49-F238E27FC236}">
                <a16:creationId xmlns:a16="http://schemas.microsoft.com/office/drawing/2014/main" id="{D2E257E9-AF52-4247-BE00-2CC28CA0D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9964" y="1557338"/>
            <a:ext cx="20097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int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*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pa=a;</a:t>
            </a:r>
          </a:p>
        </p:txBody>
      </p:sp>
      <p:sp>
        <p:nvSpPr>
          <p:cNvPr id="673831" name="Rectangle 39">
            <a:extLst>
              <a:ext uri="{FF2B5EF4-FFF2-40B4-BE49-F238E27FC236}">
                <a16:creationId xmlns:a16="http://schemas.microsoft.com/office/drawing/2014/main" id="{93D05B54-B265-43FE-9783-377D02FC9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9964" y="1557338"/>
            <a:ext cx="2160587" cy="4318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73832" name="Rectangle 40">
            <a:extLst>
              <a:ext uri="{FF2B5EF4-FFF2-40B4-BE49-F238E27FC236}">
                <a16:creationId xmlns:a16="http://schemas.microsoft.com/office/drawing/2014/main" id="{E7A288C9-263F-4226-B1DF-947A4E06D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4" y="2717801"/>
            <a:ext cx="553357" cy="461665"/>
          </a:xfrm>
          <a:prstGeom prst="rect">
            <a:avLst/>
          </a:prstGeom>
          <a:solidFill>
            <a:srgbClr val="FFFF99"/>
          </a:solidFill>
          <a:ln w="38100">
            <a:solidFill>
              <a:srgbClr val="8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pa</a:t>
            </a:r>
            <a:endParaRPr lang="zh-CN" altLang="en-US" b="1">
              <a:effectLst>
                <a:outerShdw blurRad="38100" dist="38100" dir="2700000" algn="tl">
                  <a:srgbClr val="FFFFFF"/>
                </a:outerShdw>
              </a:effectLst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673833" name="Rectangle 41">
            <a:extLst>
              <a:ext uri="{FF2B5EF4-FFF2-40B4-BE49-F238E27FC236}">
                <a16:creationId xmlns:a16="http://schemas.microsoft.com/office/drawing/2014/main" id="{E17E5698-DDB7-4995-A182-737635C6D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9964" y="2289175"/>
            <a:ext cx="30956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int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*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pa=&amp;a[0];</a:t>
            </a:r>
          </a:p>
        </p:txBody>
      </p:sp>
      <p:sp>
        <p:nvSpPr>
          <p:cNvPr id="673834" name="Rectangle 42">
            <a:extLst>
              <a:ext uri="{FF2B5EF4-FFF2-40B4-BE49-F238E27FC236}">
                <a16:creationId xmlns:a16="http://schemas.microsoft.com/office/drawing/2014/main" id="{07846616-A175-482D-BFA4-7B6E93540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9964" y="2317750"/>
            <a:ext cx="2663825" cy="4318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73835" name="Line 43">
            <a:extLst>
              <a:ext uri="{FF2B5EF4-FFF2-40B4-BE49-F238E27FC236}">
                <a16:creationId xmlns:a16="http://schemas.microsoft.com/office/drawing/2014/main" id="{9369D990-1FE5-42BB-BD84-205B8D6A48D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6188" y="2959100"/>
            <a:ext cx="122555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triangle" w="med" len="lg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374" name="Text Box 44">
            <a:extLst>
              <a:ext uri="{FF2B5EF4-FFF2-40B4-BE49-F238E27FC236}">
                <a16:creationId xmlns:a16="http://schemas.microsoft.com/office/drawing/2014/main" id="{39F6341C-9AB3-4475-9BAA-CE76B6ADB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327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1" lang="en-US" altLang="zh-CN" b="1">
                <a:solidFill>
                  <a:srgbClr val="000066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57375" name="Text Box 45">
            <a:extLst>
              <a:ext uri="{FF2B5EF4-FFF2-40B4-BE49-F238E27FC236}">
                <a16:creationId xmlns:a16="http://schemas.microsoft.com/office/drawing/2014/main" id="{363B25B1-DEDC-4FF1-B7BE-ABDAC17436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075" y="41640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1" lang="en-US" altLang="zh-CN" b="1">
                <a:solidFill>
                  <a:srgbClr val="000066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57376" name="Text Box 46">
            <a:extLst>
              <a:ext uri="{FF2B5EF4-FFF2-40B4-BE49-F238E27FC236}">
                <a16:creationId xmlns:a16="http://schemas.microsoft.com/office/drawing/2014/main" id="{BD49B1F4-0628-4461-8D6B-0BB0F72D3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075" y="49260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1" lang="en-US" altLang="zh-CN" b="1">
                <a:solidFill>
                  <a:srgbClr val="000066"/>
                </a:solidFill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673839" name="Rectangle 47">
            <a:extLst>
              <a:ext uri="{FF2B5EF4-FFF2-40B4-BE49-F238E27FC236}">
                <a16:creationId xmlns:a16="http://schemas.microsoft.com/office/drawing/2014/main" id="{3428E517-2F7F-4434-B884-0EDE50F03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713" y="3411538"/>
            <a:ext cx="914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a[1]</a:t>
            </a: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673840" name="Rectangle 48">
            <a:extLst>
              <a:ext uri="{FF2B5EF4-FFF2-40B4-BE49-F238E27FC236}">
                <a16:creationId xmlns:a16="http://schemas.microsoft.com/office/drawing/2014/main" id="{05E8F22D-9A02-4551-BC86-D8842C387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713" y="4203700"/>
            <a:ext cx="914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a[2]</a:t>
            </a: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673841" name="Rectangle 49">
            <a:extLst>
              <a:ext uri="{FF2B5EF4-FFF2-40B4-BE49-F238E27FC236}">
                <a16:creationId xmlns:a16="http://schemas.microsoft.com/office/drawing/2014/main" id="{B1A91967-D55E-461A-B8FB-409A85C10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713" y="5019675"/>
            <a:ext cx="914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a[3]</a:t>
            </a: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673842" name="Rectangle 50">
            <a:extLst>
              <a:ext uri="{FF2B5EF4-FFF2-40B4-BE49-F238E27FC236}">
                <a16:creationId xmlns:a16="http://schemas.microsoft.com/office/drawing/2014/main" id="{858CC097-ADA3-4151-82E3-7F05BDE43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4675" y="3076576"/>
            <a:ext cx="3563938" cy="1008063"/>
          </a:xfrm>
          <a:prstGeom prst="rect">
            <a:avLst/>
          </a:prstGeom>
          <a:solidFill>
            <a:srgbClr val="FFFF99"/>
          </a:solidFill>
          <a:ln w="2857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数组名是一个常量指针</a:t>
            </a:r>
          </a:p>
          <a:p>
            <a:pPr algn="ctr"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不能修改该指针的指向</a:t>
            </a:r>
            <a:endParaRPr lang="zh-CN" altLang="en-US" b="1">
              <a:solidFill>
                <a:srgbClr val="000066"/>
              </a:solidFill>
              <a:ea typeface="宋体" pitchFamily="2" charset="-122"/>
            </a:endParaRPr>
          </a:p>
        </p:txBody>
      </p:sp>
      <p:sp>
        <p:nvSpPr>
          <p:cNvPr id="673843" name="Rectangle 51">
            <a:extLst>
              <a:ext uri="{FF2B5EF4-FFF2-40B4-BE49-F238E27FC236}">
                <a16:creationId xmlns:a16="http://schemas.microsoft.com/office/drawing/2014/main" id="{24757E61-2ECE-4C6E-BF92-22AF2E5C0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4675" y="4587876"/>
            <a:ext cx="3563938" cy="1008063"/>
          </a:xfrm>
          <a:prstGeom prst="rect">
            <a:avLst/>
          </a:prstGeom>
          <a:solidFill>
            <a:srgbClr val="FFFF99"/>
          </a:solidFill>
          <a:ln w="2857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指针可当数组名使用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38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38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7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38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38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73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738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738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7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738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738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7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73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738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738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73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73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73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73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73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73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73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830" grpId="0"/>
      <p:bldP spid="673831" grpId="0" animBg="1"/>
      <p:bldP spid="673832" grpId="0" animBg="1"/>
      <p:bldP spid="673833" grpId="0"/>
      <p:bldP spid="673834" grpId="0" animBg="1"/>
      <p:bldP spid="673842" grpId="0" animBg="1"/>
      <p:bldP spid="67384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>
            <a:extLst>
              <a:ext uri="{FF2B5EF4-FFF2-40B4-BE49-F238E27FC236}">
                <a16:creationId xmlns:a16="http://schemas.microsoft.com/office/drawing/2014/main" id="{65AC8CD0-F236-49DE-AB5D-B9FC548393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指针与数组</a:t>
            </a:r>
            <a:endParaRPr lang="en-US" altLang="zh-CN"/>
          </a:p>
        </p:txBody>
      </p:sp>
      <p:sp>
        <p:nvSpPr>
          <p:cNvPr id="674819" name="Rectangle 3">
            <a:extLst>
              <a:ext uri="{FF2B5EF4-FFF2-40B4-BE49-F238E27FC236}">
                <a16:creationId xmlns:a16="http://schemas.microsoft.com/office/drawing/2014/main" id="{203510D2-A1FC-47CF-95A8-D0DD4ECDD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8138" y="1484313"/>
            <a:ext cx="3835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int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 a[4]={1,2,3,4};</a:t>
            </a:r>
          </a:p>
        </p:txBody>
      </p:sp>
      <p:sp>
        <p:nvSpPr>
          <p:cNvPr id="674820" name="Rectangle 4">
            <a:extLst>
              <a:ext uri="{FF2B5EF4-FFF2-40B4-BE49-F238E27FC236}">
                <a16:creationId xmlns:a16="http://schemas.microsoft.com/office/drawing/2014/main" id="{28305876-F1FC-4800-A44A-B95BA6D39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339" y="2390776"/>
            <a:ext cx="146843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  <a:r>
              <a:rPr lang="en-US" altLang="zh-CN" sz="2000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x0037b000</a:t>
            </a:r>
            <a:endParaRPr lang="zh-CN" altLang="en-US" sz="2000" b="1">
              <a:solidFill>
                <a:srgbClr val="88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74821" name="Rectangle 5">
            <a:extLst>
              <a:ext uri="{FF2B5EF4-FFF2-40B4-BE49-F238E27FC236}">
                <a16:creationId xmlns:a16="http://schemas.microsoft.com/office/drawing/2014/main" id="{F576998D-5225-4DC0-9BE9-BD7E457AA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663" y="2606675"/>
            <a:ext cx="914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a[0]</a:t>
            </a: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674822" name="Rectangle 6">
            <a:extLst>
              <a:ext uri="{FF2B5EF4-FFF2-40B4-BE49-F238E27FC236}">
                <a16:creationId xmlns:a16="http://schemas.microsoft.com/office/drawing/2014/main" id="{6D8F7E92-9CE6-4B4F-B5B1-A2AD3F04E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25" y="3189289"/>
            <a:ext cx="1454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x0037b004</a:t>
            </a:r>
            <a:endParaRPr lang="zh-CN" altLang="en-US" sz="200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74823" name="Rectangle 7">
            <a:extLst>
              <a:ext uri="{FF2B5EF4-FFF2-40B4-BE49-F238E27FC236}">
                <a16:creationId xmlns:a16="http://schemas.microsoft.com/office/drawing/2014/main" id="{F3E8EAE1-4FB2-4B91-873B-6A0ADA1A2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0" y="4041776"/>
            <a:ext cx="1454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x0037b008</a:t>
            </a:r>
            <a:endParaRPr lang="zh-CN" altLang="en-US" sz="200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74824" name="Rectangle 8">
            <a:extLst>
              <a:ext uri="{FF2B5EF4-FFF2-40B4-BE49-F238E27FC236}">
                <a16:creationId xmlns:a16="http://schemas.microsoft.com/office/drawing/2014/main" id="{B9F30520-E969-4C8F-9C53-9F8CDB5EA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26" y="4848226"/>
            <a:ext cx="14970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x0037b00B</a:t>
            </a:r>
            <a:endParaRPr lang="zh-CN" altLang="en-US" sz="200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74825" name="Rectangle 9">
            <a:extLst>
              <a:ext uri="{FF2B5EF4-FFF2-40B4-BE49-F238E27FC236}">
                <a16:creationId xmlns:a16="http://schemas.microsoft.com/office/drawing/2014/main" id="{C730E672-02A8-42C1-AB93-372E3567F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8763" y="2043113"/>
            <a:ext cx="3667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a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674826" name="Freeform 10">
            <a:extLst>
              <a:ext uri="{FF2B5EF4-FFF2-40B4-BE49-F238E27FC236}">
                <a16:creationId xmlns:a16="http://schemas.microsoft.com/office/drawing/2014/main" id="{5C41F689-0285-4188-AB4B-48A937A99B0F}"/>
              </a:ext>
            </a:extLst>
          </p:cNvPr>
          <p:cNvSpPr>
            <a:spLocks/>
          </p:cNvSpPr>
          <p:nvPr/>
        </p:nvSpPr>
        <p:spPr bwMode="auto">
          <a:xfrm>
            <a:off x="3940176" y="5821363"/>
            <a:ext cx="1922463" cy="565150"/>
          </a:xfrm>
          <a:custGeom>
            <a:avLst/>
            <a:gdLst/>
            <a:ahLst/>
            <a:cxnLst>
              <a:cxn ang="0">
                <a:pos x="0" y="163"/>
              </a:cxn>
              <a:cxn ang="0">
                <a:pos x="500" y="41"/>
              </a:cxn>
              <a:cxn ang="0">
                <a:pos x="1089" y="408"/>
              </a:cxn>
              <a:cxn ang="0">
                <a:pos x="1211" y="330"/>
              </a:cxn>
            </a:cxnLst>
            <a:rect l="0" t="0" r="r" b="b"/>
            <a:pathLst>
              <a:path w="1211" h="456">
                <a:moveTo>
                  <a:pt x="0" y="163"/>
                </a:moveTo>
                <a:cubicBezTo>
                  <a:pt x="159" y="81"/>
                  <a:pt x="318" y="0"/>
                  <a:pt x="500" y="41"/>
                </a:cubicBezTo>
                <a:cubicBezTo>
                  <a:pt x="682" y="82"/>
                  <a:pt x="970" y="360"/>
                  <a:pt x="1089" y="408"/>
                </a:cubicBezTo>
                <a:cubicBezTo>
                  <a:pt x="1208" y="456"/>
                  <a:pt x="1191" y="345"/>
                  <a:pt x="1211" y="33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8379" name="Group 11">
            <a:extLst>
              <a:ext uri="{FF2B5EF4-FFF2-40B4-BE49-F238E27FC236}">
                <a16:creationId xmlns:a16="http://schemas.microsoft.com/office/drawing/2014/main" id="{CD993658-35D3-4FA8-9269-1A62938712CC}"/>
              </a:ext>
            </a:extLst>
          </p:cNvPr>
          <p:cNvGrpSpPr>
            <a:grpSpLocks/>
          </p:cNvGrpSpPr>
          <p:nvPr/>
        </p:nvGrpSpPr>
        <p:grpSpPr bwMode="auto">
          <a:xfrm>
            <a:off x="3927476" y="2090738"/>
            <a:ext cx="1935163" cy="4578350"/>
            <a:chOff x="1944" y="1218"/>
            <a:chExt cx="1219" cy="2884"/>
          </a:xfrm>
        </p:grpSpPr>
        <p:sp>
          <p:nvSpPr>
            <p:cNvPr id="674828" name="Freeform 12">
              <a:extLst>
                <a:ext uri="{FF2B5EF4-FFF2-40B4-BE49-F238E27FC236}">
                  <a16:creationId xmlns:a16="http://schemas.microsoft.com/office/drawing/2014/main" id="{005EB15D-68AA-443D-9CCE-879CF0747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4" y="3430"/>
              <a:ext cx="1215" cy="67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12" y="0"/>
                </a:cxn>
                <a:cxn ang="0">
                  <a:pos x="1212" y="624"/>
                </a:cxn>
                <a:cxn ang="0">
                  <a:pos x="1140" y="672"/>
                </a:cxn>
                <a:cxn ang="0">
                  <a:pos x="720" y="468"/>
                </a:cxn>
                <a:cxn ang="0">
                  <a:pos x="540" y="384"/>
                </a:cxn>
                <a:cxn ang="0">
                  <a:pos x="360" y="372"/>
                </a:cxn>
                <a:cxn ang="0">
                  <a:pos x="216" y="408"/>
                </a:cxn>
                <a:cxn ang="0">
                  <a:pos x="0" y="468"/>
                </a:cxn>
                <a:cxn ang="0">
                  <a:pos x="12" y="0"/>
                </a:cxn>
              </a:cxnLst>
              <a:rect l="0" t="0" r="r" b="b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424" name="Rectangle 13">
              <a:extLst>
                <a:ext uri="{FF2B5EF4-FFF2-40B4-BE49-F238E27FC236}">
                  <a16:creationId xmlns:a16="http://schemas.microsoft.com/office/drawing/2014/main" id="{D92BCEC3-3756-4806-8310-745F86CAA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1218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kumimoji="1" lang="zh-CN" altLang="en-US" sz="2000">
                <a:ea typeface="宋体" panose="02010600030101010101" pitchFamily="2" charset="-122"/>
              </a:endParaRPr>
            </a:p>
          </p:txBody>
        </p:sp>
      </p:grpSp>
      <p:sp>
        <p:nvSpPr>
          <p:cNvPr id="674830" name="Line 14">
            <a:extLst>
              <a:ext uri="{FF2B5EF4-FFF2-40B4-BE49-F238E27FC236}">
                <a16:creationId xmlns:a16="http://schemas.microsoft.com/office/drawing/2014/main" id="{0B9DD7C8-2785-4268-AAA3-2D4FB0FA7E6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9226" y="2455863"/>
            <a:ext cx="19224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4831" name="Line 15">
            <a:extLst>
              <a:ext uri="{FF2B5EF4-FFF2-40B4-BE49-F238E27FC236}">
                <a16:creationId xmlns:a16="http://schemas.microsoft.com/office/drawing/2014/main" id="{5D6EE780-2D14-42AD-A1DB-37D2BAC61B2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9226" y="3232150"/>
            <a:ext cx="19224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4832" name="Line 16">
            <a:extLst>
              <a:ext uri="{FF2B5EF4-FFF2-40B4-BE49-F238E27FC236}">
                <a16:creationId xmlns:a16="http://schemas.microsoft.com/office/drawing/2014/main" id="{71511AB4-EFEB-40A1-8C6F-DA2381E4D0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0176" y="4046538"/>
            <a:ext cx="19224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4833" name="Line 17">
            <a:extLst>
              <a:ext uri="{FF2B5EF4-FFF2-40B4-BE49-F238E27FC236}">
                <a16:creationId xmlns:a16="http://schemas.microsoft.com/office/drawing/2014/main" id="{595D12AE-B615-4109-B368-FF9FBC5C3B7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9226" y="4906963"/>
            <a:ext cx="19224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4834" name="Line 18">
            <a:extLst>
              <a:ext uri="{FF2B5EF4-FFF2-40B4-BE49-F238E27FC236}">
                <a16:creationId xmlns:a16="http://schemas.microsoft.com/office/drawing/2014/main" id="{93FFDB2F-7477-4AD3-A81E-30B81FCE6E5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0175" y="5286375"/>
            <a:ext cx="0" cy="723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385" name="Text Box 19">
            <a:extLst>
              <a:ext uri="{FF2B5EF4-FFF2-40B4-BE49-F238E27FC236}">
                <a16:creationId xmlns:a16="http://schemas.microsoft.com/office/drawing/2014/main" id="{F395B2EC-336D-4C45-AA99-F0F2FED42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043" y="2089059"/>
            <a:ext cx="492443" cy="412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1" lang="en-US" altLang="zh-CN" sz="2000">
                <a:ea typeface="宋体" panose="02010600030101010101" pitchFamily="2" charset="-122"/>
              </a:rPr>
              <a:t>….</a:t>
            </a:r>
          </a:p>
        </p:txBody>
      </p:sp>
      <p:sp>
        <p:nvSpPr>
          <p:cNvPr id="58386" name="Text Box 20">
            <a:extLst>
              <a:ext uri="{FF2B5EF4-FFF2-40B4-BE49-F238E27FC236}">
                <a16:creationId xmlns:a16="http://schemas.microsoft.com/office/drawing/2014/main" id="{D88EBAA2-ABA4-4FBB-B23C-F66652F4A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305" y="5633326"/>
            <a:ext cx="492443" cy="541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1" lang="en-US" altLang="zh-CN" sz="2000">
                <a:ea typeface="宋体" panose="02010600030101010101" pitchFamily="2" charset="-122"/>
              </a:rPr>
              <a:t>…...</a:t>
            </a:r>
          </a:p>
        </p:txBody>
      </p:sp>
      <p:sp>
        <p:nvSpPr>
          <p:cNvPr id="58387" name="Text Box 21">
            <a:extLst>
              <a:ext uri="{FF2B5EF4-FFF2-40B4-BE49-F238E27FC236}">
                <a16:creationId xmlns:a16="http://schemas.microsoft.com/office/drawing/2014/main" id="{83D0BCFD-5350-4451-B0F3-7A14A7FB36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2963" y="25368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1" lang="en-US" altLang="zh-CN" b="1">
                <a:solidFill>
                  <a:srgbClr val="000066"/>
                </a:solidFill>
                <a:ea typeface="宋体" panose="02010600030101010101" pitchFamily="2" charset="-122"/>
              </a:rPr>
              <a:t>1</a:t>
            </a:r>
          </a:p>
        </p:txBody>
      </p:sp>
      <p:grpSp>
        <p:nvGrpSpPr>
          <p:cNvPr id="58388" name="Group 22">
            <a:extLst>
              <a:ext uri="{FF2B5EF4-FFF2-40B4-BE49-F238E27FC236}">
                <a16:creationId xmlns:a16="http://schemas.microsoft.com/office/drawing/2014/main" id="{6363EE62-8DE4-442E-8F9C-314EE1D592EC}"/>
              </a:ext>
            </a:extLst>
          </p:cNvPr>
          <p:cNvGrpSpPr>
            <a:grpSpLocks/>
          </p:cNvGrpSpPr>
          <p:nvPr/>
        </p:nvGrpSpPr>
        <p:grpSpPr bwMode="auto">
          <a:xfrm>
            <a:off x="3929064" y="2679701"/>
            <a:ext cx="1938337" cy="373063"/>
            <a:chOff x="1945" y="1589"/>
            <a:chExt cx="1221" cy="235"/>
          </a:xfrm>
        </p:grpSpPr>
        <p:sp>
          <p:nvSpPr>
            <p:cNvPr id="674839" name="Line 23">
              <a:extLst>
                <a:ext uri="{FF2B5EF4-FFF2-40B4-BE49-F238E27FC236}">
                  <a16:creationId xmlns:a16="http://schemas.microsoft.com/office/drawing/2014/main" id="{F48F5C9F-4EF9-46AF-8F9F-1949DEDAFC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1589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74840" name="Line 24">
              <a:extLst>
                <a:ext uri="{FF2B5EF4-FFF2-40B4-BE49-F238E27FC236}">
                  <a16:creationId xmlns:a16="http://schemas.microsoft.com/office/drawing/2014/main" id="{A2983C5A-BD4E-4912-A077-545B8F9DC8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1707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74841" name="Line 25">
              <a:extLst>
                <a:ext uri="{FF2B5EF4-FFF2-40B4-BE49-F238E27FC236}">
                  <a16:creationId xmlns:a16="http://schemas.microsoft.com/office/drawing/2014/main" id="{969A8AEF-EB2D-4487-8FFD-C0A646811B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5" y="1824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8389" name="Group 26">
            <a:extLst>
              <a:ext uri="{FF2B5EF4-FFF2-40B4-BE49-F238E27FC236}">
                <a16:creationId xmlns:a16="http://schemas.microsoft.com/office/drawing/2014/main" id="{063E4A28-5D6F-4EA2-81D1-78AE2B2F7A7F}"/>
              </a:ext>
            </a:extLst>
          </p:cNvPr>
          <p:cNvGrpSpPr>
            <a:grpSpLocks/>
          </p:cNvGrpSpPr>
          <p:nvPr/>
        </p:nvGrpSpPr>
        <p:grpSpPr bwMode="auto">
          <a:xfrm>
            <a:off x="3943350" y="3470276"/>
            <a:ext cx="1938338" cy="373063"/>
            <a:chOff x="1945" y="1589"/>
            <a:chExt cx="1221" cy="235"/>
          </a:xfrm>
        </p:grpSpPr>
        <p:sp>
          <p:nvSpPr>
            <p:cNvPr id="674843" name="Line 27">
              <a:extLst>
                <a:ext uri="{FF2B5EF4-FFF2-40B4-BE49-F238E27FC236}">
                  <a16:creationId xmlns:a16="http://schemas.microsoft.com/office/drawing/2014/main" id="{04F28B90-1968-481B-988C-67F32B2675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1589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74844" name="Line 28">
              <a:extLst>
                <a:ext uri="{FF2B5EF4-FFF2-40B4-BE49-F238E27FC236}">
                  <a16:creationId xmlns:a16="http://schemas.microsoft.com/office/drawing/2014/main" id="{47FFFA48-6757-4385-A92D-34F0164579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1707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74845" name="Line 29">
              <a:extLst>
                <a:ext uri="{FF2B5EF4-FFF2-40B4-BE49-F238E27FC236}">
                  <a16:creationId xmlns:a16="http://schemas.microsoft.com/office/drawing/2014/main" id="{3864E00B-5960-49B6-8CF7-29DBD1AA4D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5" y="1824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8390" name="Group 30">
            <a:extLst>
              <a:ext uri="{FF2B5EF4-FFF2-40B4-BE49-F238E27FC236}">
                <a16:creationId xmlns:a16="http://schemas.microsoft.com/office/drawing/2014/main" id="{39EF0B7A-10C0-450D-862D-639102C124B1}"/>
              </a:ext>
            </a:extLst>
          </p:cNvPr>
          <p:cNvGrpSpPr>
            <a:grpSpLocks/>
          </p:cNvGrpSpPr>
          <p:nvPr/>
        </p:nvGrpSpPr>
        <p:grpSpPr bwMode="auto">
          <a:xfrm>
            <a:off x="3929064" y="4306888"/>
            <a:ext cx="1938337" cy="373062"/>
            <a:chOff x="1945" y="1589"/>
            <a:chExt cx="1221" cy="235"/>
          </a:xfrm>
        </p:grpSpPr>
        <p:sp>
          <p:nvSpPr>
            <p:cNvPr id="674847" name="Line 31">
              <a:extLst>
                <a:ext uri="{FF2B5EF4-FFF2-40B4-BE49-F238E27FC236}">
                  <a16:creationId xmlns:a16="http://schemas.microsoft.com/office/drawing/2014/main" id="{6245127C-C0B7-4453-98D3-E69A335C50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1589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74848" name="Line 32">
              <a:extLst>
                <a:ext uri="{FF2B5EF4-FFF2-40B4-BE49-F238E27FC236}">
                  <a16:creationId xmlns:a16="http://schemas.microsoft.com/office/drawing/2014/main" id="{E4618075-A946-4529-80C4-7F12EF95E8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1707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74849" name="Line 33">
              <a:extLst>
                <a:ext uri="{FF2B5EF4-FFF2-40B4-BE49-F238E27FC236}">
                  <a16:creationId xmlns:a16="http://schemas.microsoft.com/office/drawing/2014/main" id="{E1B82527-9FE2-4874-8C7E-593B045137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5" y="1824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8391" name="Group 34">
            <a:extLst>
              <a:ext uri="{FF2B5EF4-FFF2-40B4-BE49-F238E27FC236}">
                <a16:creationId xmlns:a16="http://schemas.microsoft.com/office/drawing/2014/main" id="{E13978BF-B03F-4B79-B7A6-3E5F1A05088F}"/>
              </a:ext>
            </a:extLst>
          </p:cNvPr>
          <p:cNvGrpSpPr>
            <a:grpSpLocks/>
          </p:cNvGrpSpPr>
          <p:nvPr/>
        </p:nvGrpSpPr>
        <p:grpSpPr bwMode="auto">
          <a:xfrm>
            <a:off x="3930650" y="5070476"/>
            <a:ext cx="1938338" cy="373063"/>
            <a:chOff x="1945" y="1589"/>
            <a:chExt cx="1221" cy="235"/>
          </a:xfrm>
        </p:grpSpPr>
        <p:sp>
          <p:nvSpPr>
            <p:cNvPr id="674851" name="Line 35">
              <a:extLst>
                <a:ext uri="{FF2B5EF4-FFF2-40B4-BE49-F238E27FC236}">
                  <a16:creationId xmlns:a16="http://schemas.microsoft.com/office/drawing/2014/main" id="{388D675C-BB67-4284-B453-A98BB994F1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1589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74852" name="Line 36">
              <a:extLst>
                <a:ext uri="{FF2B5EF4-FFF2-40B4-BE49-F238E27FC236}">
                  <a16:creationId xmlns:a16="http://schemas.microsoft.com/office/drawing/2014/main" id="{AF0AE309-1F0E-4C28-B573-B05CB4762B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1707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74853" name="Line 37">
              <a:extLst>
                <a:ext uri="{FF2B5EF4-FFF2-40B4-BE49-F238E27FC236}">
                  <a16:creationId xmlns:a16="http://schemas.microsoft.com/office/drawing/2014/main" id="{CA166237-A7BF-43E7-B1AA-E7211111E7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5" y="1824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74854" name="Rectangle 38">
            <a:extLst>
              <a:ext uri="{FF2B5EF4-FFF2-40B4-BE49-F238E27FC236}">
                <a16:creationId xmlns:a16="http://schemas.microsoft.com/office/drawing/2014/main" id="{C68252D0-A78E-41CB-B027-E8837EA49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9964" y="1557338"/>
            <a:ext cx="20097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int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*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pa=a;</a:t>
            </a:r>
          </a:p>
        </p:txBody>
      </p:sp>
      <p:sp>
        <p:nvSpPr>
          <p:cNvPr id="674855" name="Rectangle 39">
            <a:extLst>
              <a:ext uri="{FF2B5EF4-FFF2-40B4-BE49-F238E27FC236}">
                <a16:creationId xmlns:a16="http://schemas.microsoft.com/office/drawing/2014/main" id="{056117CC-1C91-4951-9935-0FD9452BC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9964" y="1557338"/>
            <a:ext cx="2160587" cy="4318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74856" name="Rectangle 40">
            <a:extLst>
              <a:ext uri="{FF2B5EF4-FFF2-40B4-BE49-F238E27FC236}">
                <a16:creationId xmlns:a16="http://schemas.microsoft.com/office/drawing/2014/main" id="{AE037710-DF9E-4202-9DB9-2AE9C46EF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4" y="2717801"/>
            <a:ext cx="553357" cy="461665"/>
          </a:xfrm>
          <a:prstGeom prst="rect">
            <a:avLst/>
          </a:prstGeom>
          <a:solidFill>
            <a:srgbClr val="FFFF99"/>
          </a:solidFill>
          <a:ln w="38100">
            <a:solidFill>
              <a:srgbClr val="8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pa</a:t>
            </a:r>
            <a:endParaRPr lang="zh-CN" altLang="en-US" b="1">
              <a:effectLst>
                <a:outerShdw blurRad="38100" dist="38100" dir="2700000" algn="tl">
                  <a:srgbClr val="FFFFFF"/>
                </a:outerShdw>
              </a:effectLst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674857" name="Rectangle 41">
            <a:extLst>
              <a:ext uri="{FF2B5EF4-FFF2-40B4-BE49-F238E27FC236}">
                <a16:creationId xmlns:a16="http://schemas.microsoft.com/office/drawing/2014/main" id="{01C5806D-26ED-4158-8A79-51D22599D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9964" y="2289175"/>
            <a:ext cx="30956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int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*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pa=&amp;a[0];</a:t>
            </a:r>
          </a:p>
        </p:txBody>
      </p:sp>
      <p:sp>
        <p:nvSpPr>
          <p:cNvPr id="674858" name="Rectangle 42">
            <a:extLst>
              <a:ext uri="{FF2B5EF4-FFF2-40B4-BE49-F238E27FC236}">
                <a16:creationId xmlns:a16="http://schemas.microsoft.com/office/drawing/2014/main" id="{6C4DC227-E22A-4610-A58B-BE73DA0E3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9964" y="2317750"/>
            <a:ext cx="2663825" cy="4318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74859" name="Line 43">
            <a:extLst>
              <a:ext uri="{FF2B5EF4-FFF2-40B4-BE49-F238E27FC236}">
                <a16:creationId xmlns:a16="http://schemas.microsoft.com/office/drawing/2014/main" id="{8A23562D-828C-4C09-8657-0450FCD2F6F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6188" y="2997200"/>
            <a:ext cx="122555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triangle" w="med" len="lg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398" name="Text Box 44">
            <a:extLst>
              <a:ext uri="{FF2B5EF4-FFF2-40B4-BE49-F238E27FC236}">
                <a16:creationId xmlns:a16="http://schemas.microsoft.com/office/drawing/2014/main" id="{2F453399-D90B-476E-92BE-082315C46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3321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1" lang="en-US" altLang="zh-CN" b="1">
                <a:solidFill>
                  <a:srgbClr val="000066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58399" name="Text Box 45">
            <a:extLst>
              <a:ext uri="{FF2B5EF4-FFF2-40B4-BE49-F238E27FC236}">
                <a16:creationId xmlns:a16="http://schemas.microsoft.com/office/drawing/2014/main" id="{7AD0696A-1997-4895-859B-86A716DF7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075" y="41608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1" lang="en-US" altLang="zh-CN" b="1">
                <a:solidFill>
                  <a:srgbClr val="000066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58400" name="Text Box 46">
            <a:extLst>
              <a:ext uri="{FF2B5EF4-FFF2-40B4-BE49-F238E27FC236}">
                <a16:creationId xmlns:a16="http://schemas.microsoft.com/office/drawing/2014/main" id="{4E800D99-9A01-41E2-BCA8-07202251F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075" y="492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1" lang="en-US" altLang="zh-CN" b="1">
                <a:solidFill>
                  <a:srgbClr val="000066"/>
                </a:solidFill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674863" name="Rectangle 47">
            <a:extLst>
              <a:ext uri="{FF2B5EF4-FFF2-40B4-BE49-F238E27FC236}">
                <a16:creationId xmlns:a16="http://schemas.microsoft.com/office/drawing/2014/main" id="{9EEDCBA1-B346-4343-B7DF-9BBF05C6E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713" y="3411538"/>
            <a:ext cx="914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a[1]</a:t>
            </a: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674864" name="Rectangle 48">
            <a:extLst>
              <a:ext uri="{FF2B5EF4-FFF2-40B4-BE49-F238E27FC236}">
                <a16:creationId xmlns:a16="http://schemas.microsoft.com/office/drawing/2014/main" id="{D1E45BCA-CA17-4C91-A7B4-2EA200976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713" y="4203700"/>
            <a:ext cx="914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a[2]</a:t>
            </a: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674865" name="Rectangle 49">
            <a:extLst>
              <a:ext uri="{FF2B5EF4-FFF2-40B4-BE49-F238E27FC236}">
                <a16:creationId xmlns:a16="http://schemas.microsoft.com/office/drawing/2014/main" id="{47CDCEC6-1278-4FCD-99EA-E3A6E0EFB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713" y="5019675"/>
            <a:ext cx="914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a[3]</a:t>
            </a: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674866" name="Rectangle 50">
            <a:extLst>
              <a:ext uri="{FF2B5EF4-FFF2-40B4-BE49-F238E27FC236}">
                <a16:creationId xmlns:a16="http://schemas.microsoft.com/office/drawing/2014/main" id="{B09FDD71-FB14-4FB9-8460-108BFAC51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164" y="3500438"/>
            <a:ext cx="3563937" cy="2303462"/>
          </a:xfrm>
          <a:prstGeom prst="rect">
            <a:avLst/>
          </a:prstGeom>
          <a:solidFill>
            <a:srgbClr val="FFFF99"/>
          </a:solidFill>
          <a:ln w="2857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楷体_GB2312" pitchFamily="49" charset="-122"/>
              </a:rPr>
              <a:t>数组元素的等价引用形式</a:t>
            </a:r>
          </a:p>
          <a:p>
            <a:pPr lvl="1"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楷体_GB2312" pitchFamily="49" charset="-122"/>
              </a:rPr>
              <a:t>a[i]</a:t>
            </a:r>
          </a:p>
          <a:p>
            <a:pPr lvl="1"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楷体_GB2312" pitchFamily="49" charset="-122"/>
              </a:rPr>
              <a:t>*(a+i)</a:t>
            </a:r>
          </a:p>
          <a:p>
            <a:pPr lvl="1"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楷体_GB2312" pitchFamily="49" charset="-122"/>
              </a:rPr>
              <a:t>pa[i]</a:t>
            </a:r>
          </a:p>
          <a:p>
            <a:pPr lvl="1"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楷体_GB2312" pitchFamily="49" charset="-122"/>
              </a:rPr>
              <a:t>*(pa+i)</a:t>
            </a:r>
            <a:endParaRPr lang="zh-CN" altLang="en-US" b="1">
              <a:effectLst>
                <a:outerShdw blurRad="38100" dist="38100" dir="2700000" algn="tl">
                  <a:srgbClr val="FFFFFF"/>
                </a:outerShdw>
              </a:effectLst>
              <a:latin typeface="Courier New" pitchFamily="49" charset="0"/>
              <a:ea typeface="楷体_GB2312" pitchFamily="49" charset="-122"/>
            </a:endParaRPr>
          </a:p>
        </p:txBody>
      </p:sp>
      <p:sp>
        <p:nvSpPr>
          <p:cNvPr id="674867" name="Rectangle 51">
            <a:extLst>
              <a:ext uri="{FF2B5EF4-FFF2-40B4-BE49-F238E27FC236}">
                <a16:creationId xmlns:a16="http://schemas.microsoft.com/office/drawing/2014/main" id="{A8457437-A26E-43A1-8FA9-770A6DC49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3644900"/>
            <a:ext cx="7318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a+1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674868" name="Rectangle 52">
            <a:extLst>
              <a:ext uri="{FF2B5EF4-FFF2-40B4-BE49-F238E27FC236}">
                <a16:creationId xmlns:a16="http://schemas.microsoft.com/office/drawing/2014/main" id="{0481D058-5CFD-4432-876E-1F272FDDD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339" y="3644900"/>
            <a:ext cx="12795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*(a+1)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674869" name="Rectangle 53">
            <a:extLst>
              <a:ext uri="{FF2B5EF4-FFF2-40B4-BE49-F238E27FC236}">
                <a16:creationId xmlns:a16="http://schemas.microsoft.com/office/drawing/2014/main" id="{0B07C5A4-C4F4-47E6-B6EE-EB0A310EE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3" y="2852738"/>
            <a:ext cx="10969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pa[0]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674870" name="Rectangle 54">
            <a:extLst>
              <a:ext uri="{FF2B5EF4-FFF2-40B4-BE49-F238E27FC236}">
                <a16:creationId xmlns:a16="http://schemas.microsoft.com/office/drawing/2014/main" id="{2E2CF37F-B4A1-4E12-94B6-774BCB066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75" y="4541838"/>
            <a:ext cx="14620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*(pa+2)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674871" name="Rectangle 55">
            <a:extLst>
              <a:ext uri="{FF2B5EF4-FFF2-40B4-BE49-F238E27FC236}">
                <a16:creationId xmlns:a16="http://schemas.microsoft.com/office/drawing/2014/main" id="{32603BB3-A420-4AE1-A2E7-46CF65324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013" y="4537075"/>
            <a:ext cx="914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pa+2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674872" name="Rectangle 56">
            <a:extLst>
              <a:ext uri="{FF2B5EF4-FFF2-40B4-BE49-F238E27FC236}">
                <a16:creationId xmlns:a16="http://schemas.microsoft.com/office/drawing/2014/main" id="{615B59FB-B15C-4024-A850-54C3052C7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4" y="5203825"/>
            <a:ext cx="73183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*pa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4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4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7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4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74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74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74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74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74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74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74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7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295  E" pathEditMode="relative" rAng="0" ptsTypes="">
                                      <p:cBhvr>
                                        <p:cTn id="39" dur="2000" fill="hold"/>
                                        <p:tgtEl>
                                          <p:spTgt spid="6748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295  E" pathEditMode="relative" rAng="0" ptsTypes="">
                                      <p:cBhvr>
                                        <p:cTn id="41" dur="2000" fill="hold"/>
                                        <p:tgtEl>
                                          <p:spTgt spid="674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748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748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7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74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74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74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4856" grpId="0" animBg="1"/>
      <p:bldP spid="674866" grpId="0" animBg="1"/>
      <p:bldP spid="674867" grpId="0"/>
      <p:bldP spid="674868" grpId="0"/>
      <p:bldP spid="674869" grpId="0"/>
      <p:bldP spid="674870" grpId="0"/>
      <p:bldP spid="674871" grpId="0"/>
      <p:bldP spid="67487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>
            <a:extLst>
              <a:ext uri="{FF2B5EF4-FFF2-40B4-BE49-F238E27FC236}">
                <a16:creationId xmlns:a16="http://schemas.microsoft.com/office/drawing/2014/main" id="{5F2ADC85-CD67-49ED-8E3B-8E7131CA77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751" y="549275"/>
            <a:ext cx="8355013" cy="11430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ea typeface="楷体_GB2312" pitchFamily="49" charset="-122"/>
              </a:rPr>
              <a:t> </a:t>
            </a:r>
            <a:r>
              <a:rPr lang="zh-CN" altLang="en-US" sz="4000"/>
              <a:t>变量 </a:t>
            </a:r>
            <a:r>
              <a:rPr lang="en-US" altLang="zh-CN" sz="4000"/>
              <a:t>(</a:t>
            </a:r>
            <a:r>
              <a:rPr lang="en-US" altLang="zh-CN" sz="2800"/>
              <a:t>Variables)</a:t>
            </a:r>
            <a:r>
              <a:rPr lang="zh-CN" altLang="en-US" sz="4000"/>
              <a:t>与变量的地址 </a:t>
            </a:r>
            <a:r>
              <a:rPr lang="en-US" altLang="zh-CN" sz="4000"/>
              <a:t>(</a:t>
            </a:r>
            <a:r>
              <a:rPr lang="en-US" altLang="zh-CN" sz="2800"/>
              <a:t>Address)</a:t>
            </a:r>
          </a:p>
        </p:txBody>
      </p:sp>
      <p:grpSp>
        <p:nvGrpSpPr>
          <p:cNvPr id="2" name="Group 49">
            <a:extLst>
              <a:ext uri="{FF2B5EF4-FFF2-40B4-BE49-F238E27FC236}">
                <a16:creationId xmlns:a16="http://schemas.microsoft.com/office/drawing/2014/main" id="{4C237EE6-B3D7-49DF-A42B-ECB1395361C2}"/>
              </a:ext>
            </a:extLst>
          </p:cNvPr>
          <p:cNvGrpSpPr>
            <a:grpSpLocks/>
          </p:cNvGrpSpPr>
          <p:nvPr/>
        </p:nvGrpSpPr>
        <p:grpSpPr bwMode="auto">
          <a:xfrm>
            <a:off x="2279651" y="2779713"/>
            <a:ext cx="1666875" cy="1079500"/>
            <a:chOff x="748" y="1480"/>
            <a:chExt cx="1050" cy="680"/>
          </a:xfrm>
        </p:grpSpPr>
        <p:sp>
          <p:nvSpPr>
            <p:cNvPr id="616465" name="Line 17">
              <a:extLst>
                <a:ext uri="{FF2B5EF4-FFF2-40B4-BE49-F238E27FC236}">
                  <a16:creationId xmlns:a16="http://schemas.microsoft.com/office/drawing/2014/main" id="{A0390036-468D-46A5-9828-87BDBCE466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6" y="1768"/>
              <a:ext cx="229" cy="392"/>
            </a:xfrm>
            <a:prstGeom prst="line">
              <a:avLst/>
            </a:prstGeom>
            <a:noFill/>
            <a:ln w="57150" cmpd="thinThick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72" name="Rectangle 18">
              <a:extLst>
                <a:ext uri="{FF2B5EF4-FFF2-40B4-BE49-F238E27FC236}">
                  <a16:creationId xmlns:a16="http://schemas.microsoft.com/office/drawing/2014/main" id="{EDECE949-B720-47CA-A375-77A4433FA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1480"/>
              <a:ext cx="1050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kumimoji="1" lang="zh-CN" altLang="en-US" b="1">
                  <a:solidFill>
                    <a:srgbClr val="000066"/>
                  </a:solidFill>
                  <a:ea typeface="楷体_GB2312" pitchFamily="49" charset="-122"/>
                </a:rPr>
                <a:t>变量的地址</a:t>
              </a:r>
            </a:p>
          </p:txBody>
        </p:sp>
      </p:grpSp>
      <p:grpSp>
        <p:nvGrpSpPr>
          <p:cNvPr id="3" name="Group 48">
            <a:extLst>
              <a:ext uri="{FF2B5EF4-FFF2-40B4-BE49-F238E27FC236}">
                <a16:creationId xmlns:a16="http://schemas.microsoft.com/office/drawing/2014/main" id="{5D04FB10-639B-43F9-BFE0-3FCE36FD39C3}"/>
              </a:ext>
            </a:extLst>
          </p:cNvPr>
          <p:cNvGrpSpPr>
            <a:grpSpLocks/>
          </p:cNvGrpSpPr>
          <p:nvPr/>
        </p:nvGrpSpPr>
        <p:grpSpPr bwMode="auto">
          <a:xfrm>
            <a:off x="6959600" y="3906838"/>
            <a:ext cx="2736850" cy="601662"/>
            <a:chOff x="3379" y="2387"/>
            <a:chExt cx="1724" cy="379"/>
          </a:xfrm>
        </p:grpSpPr>
        <p:sp>
          <p:nvSpPr>
            <p:cNvPr id="10269" name="Rectangle 20">
              <a:extLst>
                <a:ext uri="{FF2B5EF4-FFF2-40B4-BE49-F238E27FC236}">
                  <a16:creationId xmlns:a16="http://schemas.microsoft.com/office/drawing/2014/main" id="{8F72F302-DCDD-4C63-8B73-749D6EABE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2478"/>
              <a:ext cx="908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kumimoji="1" lang="zh-CN" altLang="en-US" b="1">
                  <a:solidFill>
                    <a:srgbClr val="000066"/>
                  </a:solidFill>
                  <a:ea typeface="楷体_GB2312" pitchFamily="49" charset="-122"/>
                </a:rPr>
                <a:t>变量名</a:t>
              </a:r>
            </a:p>
          </p:txBody>
        </p:sp>
        <p:sp>
          <p:nvSpPr>
            <p:cNvPr id="616469" name="Freeform 21">
              <a:extLst>
                <a:ext uri="{FF2B5EF4-FFF2-40B4-BE49-F238E27FC236}">
                  <a16:creationId xmlns:a16="http://schemas.microsoft.com/office/drawing/2014/main" id="{0749B2C8-6681-4653-B7FC-ECC2CFF5B41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379" y="2387"/>
              <a:ext cx="816" cy="181"/>
            </a:xfrm>
            <a:custGeom>
              <a:avLst/>
              <a:gdLst/>
              <a:ahLst/>
              <a:cxnLst>
                <a:cxn ang="0">
                  <a:pos x="381" y="0"/>
                </a:cxn>
                <a:cxn ang="0">
                  <a:pos x="0" y="328"/>
                </a:cxn>
              </a:cxnLst>
              <a:rect l="0" t="0" r="r" b="b"/>
              <a:pathLst>
                <a:path w="381" h="328">
                  <a:moveTo>
                    <a:pt x="381" y="0"/>
                  </a:moveTo>
                  <a:lnTo>
                    <a:pt x="0" y="328"/>
                  </a:lnTo>
                </a:path>
              </a:pathLst>
            </a:custGeom>
            <a:noFill/>
            <a:ln w="57150" cmpd="thinThick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16475" name="Rectangle 27">
            <a:extLst>
              <a:ext uri="{FF2B5EF4-FFF2-40B4-BE49-F238E27FC236}">
                <a16:creationId xmlns:a16="http://schemas.microsoft.com/office/drawing/2014/main" id="{DA51D1A2-D5C9-46F9-8E7E-9AEAE756C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75" y="3571875"/>
            <a:ext cx="3887788" cy="2952750"/>
          </a:xfrm>
          <a:prstGeom prst="rect">
            <a:avLst/>
          </a:prstGeom>
          <a:noFill/>
          <a:ln w="28575">
            <a:solidFill>
              <a:srgbClr val="8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grpSp>
        <p:nvGrpSpPr>
          <p:cNvPr id="4" name="Group 52">
            <a:extLst>
              <a:ext uri="{FF2B5EF4-FFF2-40B4-BE49-F238E27FC236}">
                <a16:creationId xmlns:a16="http://schemas.microsoft.com/office/drawing/2014/main" id="{170B883D-7471-42B2-A08A-9F8022BEF735}"/>
              </a:ext>
            </a:extLst>
          </p:cNvPr>
          <p:cNvGrpSpPr>
            <a:grpSpLocks/>
          </p:cNvGrpSpPr>
          <p:nvPr/>
        </p:nvGrpSpPr>
        <p:grpSpPr bwMode="auto">
          <a:xfrm>
            <a:off x="5159375" y="1628775"/>
            <a:ext cx="5437188" cy="2160588"/>
            <a:chOff x="2290" y="1026"/>
            <a:chExt cx="3425" cy="1361"/>
          </a:xfrm>
        </p:grpSpPr>
        <p:sp>
          <p:nvSpPr>
            <p:cNvPr id="10267" name="Rectangle 29">
              <a:extLst>
                <a:ext uri="{FF2B5EF4-FFF2-40B4-BE49-F238E27FC236}">
                  <a16:creationId xmlns:a16="http://schemas.microsoft.com/office/drawing/2014/main" id="{66A7BC64-3D5E-488C-86F8-503DFE4C2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1026"/>
              <a:ext cx="3425" cy="973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rgbClr val="000066"/>
                  </a:solidFill>
                  <a:ea typeface="楷体_GB2312" pitchFamily="49" charset="-122"/>
                </a:rPr>
                <a:t>内存：计算机内的存储部件</a:t>
              </a:r>
            </a:p>
            <a:p>
              <a:pPr algn="ctr" eaLnBrk="1" hangingPunct="1"/>
              <a:r>
                <a:rPr lang="zh-CN" altLang="en-US" b="1">
                  <a:solidFill>
                    <a:srgbClr val="000066"/>
                  </a:solidFill>
                  <a:ea typeface="楷体_GB2312" pitchFamily="49" charset="-122"/>
                </a:rPr>
                <a:t>所有指令和数据都保存在内存里</a:t>
              </a:r>
            </a:p>
            <a:p>
              <a:pPr algn="ctr" eaLnBrk="1" hangingPunct="1"/>
              <a:r>
                <a:rPr lang="zh-CN" altLang="en-US" b="1">
                  <a:solidFill>
                    <a:srgbClr val="000066"/>
                  </a:solidFill>
                  <a:ea typeface="楷体_GB2312" pitchFamily="49" charset="-122"/>
                </a:rPr>
                <a:t>速度快，可随机访问，但掉电即失</a:t>
              </a:r>
            </a:p>
            <a:p>
              <a:pPr algn="ctr" eaLnBrk="1" hangingPunct="1"/>
              <a:r>
                <a:rPr kumimoji="1" lang="zh-CN" altLang="zh-CN" b="1">
                  <a:solidFill>
                    <a:srgbClr val="000066"/>
                  </a:solidFill>
                  <a:ea typeface="楷体_GB2312" pitchFamily="49" charset="-122"/>
                </a:rPr>
                <a:t>编译或函数调用时为变量分配内存单元</a:t>
              </a:r>
              <a:endParaRPr kumimoji="1" lang="zh-CN" altLang="en-US" b="1">
                <a:solidFill>
                  <a:srgbClr val="000066"/>
                </a:solidFill>
                <a:ea typeface="楷体_GB2312" pitchFamily="49" charset="-122"/>
              </a:endParaRPr>
            </a:p>
          </p:txBody>
        </p:sp>
        <p:sp>
          <p:nvSpPr>
            <p:cNvPr id="616478" name="Freeform 30">
              <a:extLst>
                <a:ext uri="{FF2B5EF4-FFF2-40B4-BE49-F238E27FC236}">
                  <a16:creationId xmlns:a16="http://schemas.microsoft.com/office/drawing/2014/main" id="{9B480B32-BFC1-42C3-95A0-1E2AD536F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" y="2015"/>
              <a:ext cx="245" cy="372"/>
            </a:xfrm>
            <a:custGeom>
              <a:avLst/>
              <a:gdLst/>
              <a:ahLst/>
              <a:cxnLst>
                <a:cxn ang="0">
                  <a:pos x="381" y="0"/>
                </a:cxn>
                <a:cxn ang="0">
                  <a:pos x="0" y="328"/>
                </a:cxn>
              </a:cxnLst>
              <a:rect l="0" t="0" r="r" b="b"/>
              <a:pathLst>
                <a:path w="381" h="328">
                  <a:moveTo>
                    <a:pt x="381" y="0"/>
                  </a:moveTo>
                  <a:lnTo>
                    <a:pt x="0" y="328"/>
                  </a:lnTo>
                </a:path>
              </a:pathLst>
            </a:custGeom>
            <a:noFill/>
            <a:ln w="38100" cmpd="sng">
              <a:solidFill>
                <a:srgbClr val="8000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16480" name="Rectangle 32">
            <a:extLst>
              <a:ext uri="{FF2B5EF4-FFF2-40B4-BE49-F238E27FC236}">
                <a16:creationId xmlns:a16="http://schemas.microsoft.com/office/drawing/2014/main" id="{4D894D39-BBA7-4C8E-90FF-6F3D67410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3068638"/>
            <a:ext cx="12541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int  a=0;</a:t>
            </a:r>
            <a:endParaRPr lang="zh-CN" altLang="en-US" b="1" i="1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16481" name="Rectangle 33">
            <a:extLst>
              <a:ext uri="{FF2B5EF4-FFF2-40B4-BE49-F238E27FC236}">
                <a16:creationId xmlns:a16="http://schemas.microsoft.com/office/drawing/2014/main" id="{A1A5909B-CB43-4EA4-B6CA-21A8A3A8D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3" y="3716338"/>
            <a:ext cx="17256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x0037b000</a:t>
            </a: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grpSp>
        <p:nvGrpSpPr>
          <p:cNvPr id="10249" name="Group 46">
            <a:extLst>
              <a:ext uri="{FF2B5EF4-FFF2-40B4-BE49-F238E27FC236}">
                <a16:creationId xmlns:a16="http://schemas.microsoft.com/office/drawing/2014/main" id="{6DF9B37D-DD3A-43FA-9806-A7F2800627EA}"/>
              </a:ext>
            </a:extLst>
          </p:cNvPr>
          <p:cNvGrpSpPr>
            <a:grpSpLocks/>
          </p:cNvGrpSpPr>
          <p:nvPr/>
        </p:nvGrpSpPr>
        <p:grpSpPr bwMode="auto">
          <a:xfrm>
            <a:off x="4162425" y="3756025"/>
            <a:ext cx="3733800" cy="2552700"/>
            <a:chOff x="930" y="2049"/>
            <a:chExt cx="2352" cy="1608"/>
          </a:xfrm>
        </p:grpSpPr>
        <p:sp>
          <p:nvSpPr>
            <p:cNvPr id="10256" name="Rectangle 35">
              <a:extLst>
                <a:ext uri="{FF2B5EF4-FFF2-40B4-BE49-F238E27FC236}">
                  <a16:creationId xmlns:a16="http://schemas.microsoft.com/office/drawing/2014/main" id="{407685EC-4B35-4BE4-91F0-8D1343484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049"/>
              <a:ext cx="13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kumimoji="1" lang="en-US" altLang="zh-CN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0257" name="Rectangle 36">
              <a:extLst>
                <a:ext uri="{FF2B5EF4-FFF2-40B4-BE49-F238E27FC236}">
                  <a16:creationId xmlns:a16="http://schemas.microsoft.com/office/drawing/2014/main" id="{D6F1EC7D-CEBB-4AC4-A813-F9E51FA8E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" y="2192"/>
              <a:ext cx="13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kumimoji="1" lang="en-US" altLang="zh-CN">
                  <a:ea typeface="宋体" panose="02010600030101010101" pitchFamily="2" charset="-122"/>
                </a:rPr>
                <a:t>0</a:t>
              </a:r>
              <a:endParaRPr kumimoji="1"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0258" name="Rectangle 37">
              <a:extLst>
                <a:ext uri="{FF2B5EF4-FFF2-40B4-BE49-F238E27FC236}">
                  <a16:creationId xmlns:a16="http://schemas.microsoft.com/office/drawing/2014/main" id="{BF5C5A79-C97F-4AB8-A3A1-F168FB953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" y="2328"/>
              <a:ext cx="13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kumimoji="1" lang="en-US" altLang="zh-CN">
                  <a:ea typeface="宋体" panose="02010600030101010101" pitchFamily="2" charset="-122"/>
                </a:rPr>
                <a:t>0</a:t>
              </a:r>
              <a:endParaRPr kumimoji="1"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0259" name="Rectangle 38">
              <a:extLst>
                <a:ext uri="{FF2B5EF4-FFF2-40B4-BE49-F238E27FC236}">
                  <a16:creationId xmlns:a16="http://schemas.microsoft.com/office/drawing/2014/main" id="{13EDE6A4-8279-4F24-8B64-5458B9485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8" y="2464"/>
              <a:ext cx="13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kumimoji="1" lang="en-US" altLang="zh-CN">
                  <a:ea typeface="宋体" panose="02010600030101010101" pitchFamily="2" charset="-122"/>
                </a:rPr>
                <a:t>0</a:t>
              </a:r>
              <a:endParaRPr kumimoji="1"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0260" name="Rectangle 39">
              <a:extLst>
                <a:ext uri="{FF2B5EF4-FFF2-40B4-BE49-F238E27FC236}">
                  <a16:creationId xmlns:a16="http://schemas.microsoft.com/office/drawing/2014/main" id="{48502F1F-C804-4B99-8894-C47C10447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" y="2600"/>
              <a:ext cx="13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kumimoji="1" lang="en-US" altLang="zh-CN">
                  <a:ea typeface="宋体" panose="02010600030101010101" pitchFamily="2" charset="-122"/>
                </a:rPr>
                <a:t>Contents</a:t>
              </a:r>
              <a:endParaRPr kumimoji="1"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0261" name="Rectangle 40">
              <a:extLst>
                <a:ext uri="{FF2B5EF4-FFF2-40B4-BE49-F238E27FC236}">
                  <a16:creationId xmlns:a16="http://schemas.microsoft.com/office/drawing/2014/main" id="{6C6A6126-89C6-4ED8-89B3-31C200A21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" y="2736"/>
              <a:ext cx="13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kumimoji="1" lang="en-US" altLang="zh-CN">
                  <a:ea typeface="宋体" panose="02010600030101010101" pitchFamily="2" charset="-122"/>
                </a:rPr>
                <a:t>Contents</a:t>
              </a:r>
              <a:endParaRPr kumimoji="1"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0262" name="Rectangle 41">
              <a:extLst>
                <a:ext uri="{FF2B5EF4-FFF2-40B4-BE49-F238E27FC236}">
                  <a16:creationId xmlns:a16="http://schemas.microsoft.com/office/drawing/2014/main" id="{1A52B485-1614-43B9-89B8-E421BF585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6" y="2873"/>
              <a:ext cx="13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kumimoji="1" lang="en-US" altLang="zh-CN">
                  <a:ea typeface="宋体" panose="02010600030101010101" pitchFamily="2" charset="-122"/>
                </a:rPr>
                <a:t>Contents</a:t>
              </a:r>
              <a:endParaRPr kumimoji="1"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0263" name="Rectangle 42">
              <a:extLst>
                <a:ext uri="{FF2B5EF4-FFF2-40B4-BE49-F238E27FC236}">
                  <a16:creationId xmlns:a16="http://schemas.microsoft.com/office/drawing/2014/main" id="{1C241528-4809-4351-87CB-124D32729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2" y="3009"/>
              <a:ext cx="13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kumimoji="1" lang="en-US" altLang="zh-CN">
                  <a:ea typeface="宋体" panose="02010600030101010101" pitchFamily="2" charset="-122"/>
                </a:rPr>
                <a:t>Contents</a:t>
              </a:r>
              <a:endParaRPr kumimoji="1"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0264" name="Rectangle 43">
              <a:extLst>
                <a:ext uri="{FF2B5EF4-FFF2-40B4-BE49-F238E27FC236}">
                  <a16:creationId xmlns:a16="http://schemas.microsoft.com/office/drawing/2014/main" id="{08183A9C-0659-4571-B5E3-42A02C29C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8" y="3145"/>
              <a:ext cx="13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kumimoji="1" lang="en-US" altLang="zh-CN">
                  <a:ea typeface="宋体" panose="02010600030101010101" pitchFamily="2" charset="-122"/>
                </a:rPr>
                <a:t>Contents</a:t>
              </a:r>
              <a:endParaRPr kumimoji="1"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0265" name="Rectangle 44">
              <a:extLst>
                <a:ext uri="{FF2B5EF4-FFF2-40B4-BE49-F238E27FC236}">
                  <a16:creationId xmlns:a16="http://schemas.microsoft.com/office/drawing/2014/main" id="{1D971FFE-6D42-473B-840A-077B77389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4" y="3281"/>
              <a:ext cx="13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kumimoji="1" lang="en-US" altLang="zh-CN">
                  <a:ea typeface="宋体" panose="02010600030101010101" pitchFamily="2" charset="-122"/>
                </a:rPr>
                <a:t>Contents</a:t>
              </a:r>
              <a:endParaRPr kumimoji="1"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0266" name="Rectangle 45">
              <a:extLst>
                <a:ext uri="{FF2B5EF4-FFF2-40B4-BE49-F238E27FC236}">
                  <a16:creationId xmlns:a16="http://schemas.microsoft.com/office/drawing/2014/main" id="{4B3554C9-0CA3-4668-A827-D0725C644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0" y="3417"/>
              <a:ext cx="13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kumimoji="1" lang="en-US" altLang="zh-CN">
                  <a:ea typeface="宋体" panose="02010600030101010101" pitchFamily="2" charset="-122"/>
                </a:rPr>
                <a:t>Contents</a:t>
              </a:r>
            </a:p>
          </p:txBody>
        </p:sp>
      </p:grpSp>
      <p:grpSp>
        <p:nvGrpSpPr>
          <p:cNvPr id="6" name="Group 23">
            <a:extLst>
              <a:ext uri="{FF2B5EF4-FFF2-40B4-BE49-F238E27FC236}">
                <a16:creationId xmlns:a16="http://schemas.microsoft.com/office/drawing/2014/main" id="{E1FDC932-231A-4BDE-BF0D-026F35B45167}"/>
              </a:ext>
            </a:extLst>
          </p:cNvPr>
          <p:cNvGrpSpPr>
            <a:grpSpLocks/>
          </p:cNvGrpSpPr>
          <p:nvPr/>
        </p:nvGrpSpPr>
        <p:grpSpPr bwMode="auto">
          <a:xfrm>
            <a:off x="1919288" y="4003675"/>
            <a:ext cx="2379662" cy="838200"/>
            <a:chOff x="1440" y="3264"/>
            <a:chExt cx="1680" cy="528"/>
          </a:xfrm>
        </p:grpSpPr>
        <p:sp>
          <p:nvSpPr>
            <p:cNvPr id="616472" name="Line 24">
              <a:extLst>
                <a:ext uri="{FF2B5EF4-FFF2-40B4-BE49-F238E27FC236}">
                  <a16:creationId xmlns:a16="http://schemas.microsoft.com/office/drawing/2014/main" id="{C7133046-2230-4B66-BBFD-52A9C43D66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8" y="3264"/>
              <a:ext cx="672" cy="240"/>
            </a:xfrm>
            <a:prstGeom prst="line">
              <a:avLst/>
            </a:prstGeom>
            <a:noFill/>
            <a:ln w="57150" cmpd="thinThick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55" name="Rectangle 25">
              <a:extLst>
                <a:ext uri="{FF2B5EF4-FFF2-40B4-BE49-F238E27FC236}">
                  <a16:creationId xmlns:a16="http://schemas.microsoft.com/office/drawing/2014/main" id="{C4EC24F4-C118-48FB-9B7C-846D52DC9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504"/>
              <a:ext cx="1104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kumimoji="1" lang="zh-CN" altLang="en-US" b="1">
                  <a:solidFill>
                    <a:srgbClr val="000066"/>
                  </a:solidFill>
                  <a:ea typeface="楷体_GB2312" pitchFamily="49" charset="-122"/>
                </a:rPr>
                <a:t>变量的值</a:t>
              </a:r>
            </a:p>
          </p:txBody>
        </p:sp>
      </p:grpSp>
      <p:sp>
        <p:nvSpPr>
          <p:cNvPr id="616495" name="Rectangle 47">
            <a:extLst>
              <a:ext uri="{FF2B5EF4-FFF2-40B4-BE49-F238E27FC236}">
                <a16:creationId xmlns:a16="http://schemas.microsoft.com/office/drawing/2014/main" id="{0F2197B8-F549-4617-93E0-21AF8FA7C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3050" y="36195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endParaRPr lang="zh-CN" altLang="en-US" b="1" i="1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10252" name="Rectangle 50">
            <a:extLst>
              <a:ext uri="{FF2B5EF4-FFF2-40B4-BE49-F238E27FC236}">
                <a16:creationId xmlns:a16="http://schemas.microsoft.com/office/drawing/2014/main" id="{B566CF43-51D0-4ACE-9B0C-F8F5B1350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75" y="614203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1800">
                <a:ea typeface="华文楷体" panose="02010600040101010101" pitchFamily="2" charset="-122"/>
              </a:rPr>
              <a:t>某存储区域</a:t>
            </a:r>
          </a:p>
        </p:txBody>
      </p:sp>
      <p:sp>
        <p:nvSpPr>
          <p:cNvPr id="616501" name="AutoShape 53">
            <a:extLst>
              <a:ext uri="{FF2B5EF4-FFF2-40B4-BE49-F238E27FC236}">
                <a16:creationId xmlns:a16="http://schemas.microsoft.com/office/drawing/2014/main" id="{F06DFB2D-878A-4002-8BE6-1E28B0ADE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8889" y="5014913"/>
            <a:ext cx="4031727" cy="1264980"/>
          </a:xfrm>
          <a:prstGeom prst="cloudCallout">
            <a:avLst>
              <a:gd name="adj1" fmla="val -67144"/>
              <a:gd name="adj2" fmla="val -90338"/>
            </a:avLst>
          </a:prstGeom>
          <a:solidFill>
            <a:srgbClr val="FFFF99"/>
          </a:solidFill>
          <a:ln w="9525">
            <a:solidFill>
              <a:srgbClr val="800000"/>
            </a:solidFill>
            <a:round/>
            <a:headEnd type="none" w="lg" len="lg"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kumimoji="1" lang="zh-CN" altLang="en-US" b="1">
                <a:solidFill>
                  <a:srgbClr val="880000"/>
                </a:solidFill>
                <a:ea typeface="楷体_GB2312" pitchFamily="49" charset="-122"/>
              </a:rPr>
              <a:t>变量</a:t>
            </a:r>
            <a:r>
              <a:rPr kumimoji="1" lang="zh-CN" altLang="en-US" b="1">
                <a:ea typeface="楷体_GB2312" pitchFamily="49" charset="-122"/>
              </a:rPr>
              <a:t>是对程序中数据存储空间的抽象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6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6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6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6165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475" grpId="0" animBg="1"/>
      <p:bldP spid="616475" grpId="1" animBg="1"/>
      <p:bldP spid="616501" grpId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>
            <a:extLst>
              <a:ext uri="{FF2B5EF4-FFF2-40B4-BE49-F238E27FC236}">
                <a16:creationId xmlns:a16="http://schemas.microsoft.com/office/drawing/2014/main" id="{E3620C98-09D3-4970-84EF-CEC2651283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指针与数组</a:t>
            </a:r>
            <a:endParaRPr lang="en-US" altLang="zh-CN"/>
          </a:p>
        </p:txBody>
      </p:sp>
      <p:sp>
        <p:nvSpPr>
          <p:cNvPr id="675843" name="Rectangle 3">
            <a:extLst>
              <a:ext uri="{FF2B5EF4-FFF2-40B4-BE49-F238E27FC236}">
                <a16:creationId xmlns:a16="http://schemas.microsoft.com/office/drawing/2014/main" id="{33852FE3-ECF3-46B1-B016-AE8CE3AE8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8138" y="1484313"/>
            <a:ext cx="3835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int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 a[4]={1,2,3,4};</a:t>
            </a:r>
          </a:p>
        </p:txBody>
      </p:sp>
      <p:sp>
        <p:nvSpPr>
          <p:cNvPr id="675844" name="Rectangle 4">
            <a:extLst>
              <a:ext uri="{FF2B5EF4-FFF2-40B4-BE49-F238E27FC236}">
                <a16:creationId xmlns:a16="http://schemas.microsoft.com/office/drawing/2014/main" id="{2587FAF6-C821-4934-9BC9-03588B437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339" y="2390776"/>
            <a:ext cx="146843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  <a:r>
              <a:rPr lang="en-US" altLang="zh-CN" sz="2000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x0037b000</a:t>
            </a:r>
            <a:endParaRPr lang="zh-CN" altLang="en-US" sz="2000" b="1">
              <a:solidFill>
                <a:srgbClr val="88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75845" name="Rectangle 5">
            <a:extLst>
              <a:ext uri="{FF2B5EF4-FFF2-40B4-BE49-F238E27FC236}">
                <a16:creationId xmlns:a16="http://schemas.microsoft.com/office/drawing/2014/main" id="{F1DDC16D-1A59-4E79-B335-B0C3E6DF3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663" y="2606675"/>
            <a:ext cx="914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a[0]</a:t>
            </a: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675846" name="Rectangle 6">
            <a:extLst>
              <a:ext uri="{FF2B5EF4-FFF2-40B4-BE49-F238E27FC236}">
                <a16:creationId xmlns:a16="http://schemas.microsoft.com/office/drawing/2014/main" id="{47492BA5-2C01-4B5F-96E1-356FFA54A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25" y="3189289"/>
            <a:ext cx="1454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x0037b004</a:t>
            </a:r>
            <a:endParaRPr lang="zh-CN" altLang="en-US" sz="200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75847" name="Rectangle 7">
            <a:extLst>
              <a:ext uri="{FF2B5EF4-FFF2-40B4-BE49-F238E27FC236}">
                <a16:creationId xmlns:a16="http://schemas.microsoft.com/office/drawing/2014/main" id="{CB452D09-6F29-4F36-A8AE-113953D99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0" y="4041776"/>
            <a:ext cx="1454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x0037b008</a:t>
            </a:r>
            <a:endParaRPr lang="zh-CN" altLang="en-US" sz="200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75848" name="Rectangle 8">
            <a:extLst>
              <a:ext uri="{FF2B5EF4-FFF2-40B4-BE49-F238E27FC236}">
                <a16:creationId xmlns:a16="http://schemas.microsoft.com/office/drawing/2014/main" id="{057196F2-D41C-4884-ABA7-691BC6929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26" y="4848226"/>
            <a:ext cx="14970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x0037b00B</a:t>
            </a:r>
            <a:endParaRPr lang="zh-CN" altLang="en-US" sz="200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75849" name="Rectangle 9">
            <a:extLst>
              <a:ext uri="{FF2B5EF4-FFF2-40B4-BE49-F238E27FC236}">
                <a16:creationId xmlns:a16="http://schemas.microsoft.com/office/drawing/2014/main" id="{A02994B0-DC46-4A6E-A0A0-BC2148DBA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8763" y="2043113"/>
            <a:ext cx="3667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a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675850" name="Freeform 10">
            <a:extLst>
              <a:ext uri="{FF2B5EF4-FFF2-40B4-BE49-F238E27FC236}">
                <a16:creationId xmlns:a16="http://schemas.microsoft.com/office/drawing/2014/main" id="{5334F02C-F456-45C6-82C9-CC7F4F449020}"/>
              </a:ext>
            </a:extLst>
          </p:cNvPr>
          <p:cNvSpPr>
            <a:spLocks/>
          </p:cNvSpPr>
          <p:nvPr/>
        </p:nvSpPr>
        <p:spPr bwMode="auto">
          <a:xfrm>
            <a:off x="3940176" y="5821363"/>
            <a:ext cx="1922463" cy="565150"/>
          </a:xfrm>
          <a:custGeom>
            <a:avLst/>
            <a:gdLst/>
            <a:ahLst/>
            <a:cxnLst>
              <a:cxn ang="0">
                <a:pos x="0" y="163"/>
              </a:cxn>
              <a:cxn ang="0">
                <a:pos x="500" y="41"/>
              </a:cxn>
              <a:cxn ang="0">
                <a:pos x="1089" y="408"/>
              </a:cxn>
              <a:cxn ang="0">
                <a:pos x="1211" y="330"/>
              </a:cxn>
            </a:cxnLst>
            <a:rect l="0" t="0" r="r" b="b"/>
            <a:pathLst>
              <a:path w="1211" h="456">
                <a:moveTo>
                  <a:pt x="0" y="163"/>
                </a:moveTo>
                <a:cubicBezTo>
                  <a:pt x="159" y="81"/>
                  <a:pt x="318" y="0"/>
                  <a:pt x="500" y="41"/>
                </a:cubicBezTo>
                <a:cubicBezTo>
                  <a:pt x="682" y="82"/>
                  <a:pt x="970" y="360"/>
                  <a:pt x="1089" y="408"/>
                </a:cubicBezTo>
                <a:cubicBezTo>
                  <a:pt x="1208" y="456"/>
                  <a:pt x="1191" y="345"/>
                  <a:pt x="1211" y="33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9403" name="Group 11">
            <a:extLst>
              <a:ext uri="{FF2B5EF4-FFF2-40B4-BE49-F238E27FC236}">
                <a16:creationId xmlns:a16="http://schemas.microsoft.com/office/drawing/2014/main" id="{02E753AA-5B2B-4BD5-9315-56B248A5E612}"/>
              </a:ext>
            </a:extLst>
          </p:cNvPr>
          <p:cNvGrpSpPr>
            <a:grpSpLocks/>
          </p:cNvGrpSpPr>
          <p:nvPr/>
        </p:nvGrpSpPr>
        <p:grpSpPr bwMode="auto">
          <a:xfrm>
            <a:off x="3927476" y="2090738"/>
            <a:ext cx="1935163" cy="4578350"/>
            <a:chOff x="1944" y="1218"/>
            <a:chExt cx="1219" cy="2884"/>
          </a:xfrm>
        </p:grpSpPr>
        <p:sp>
          <p:nvSpPr>
            <p:cNvPr id="675852" name="Freeform 12">
              <a:extLst>
                <a:ext uri="{FF2B5EF4-FFF2-40B4-BE49-F238E27FC236}">
                  <a16:creationId xmlns:a16="http://schemas.microsoft.com/office/drawing/2014/main" id="{0E5F1505-1F23-4D1D-B4D2-66BF86909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4" y="3430"/>
              <a:ext cx="1215" cy="67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12" y="0"/>
                </a:cxn>
                <a:cxn ang="0">
                  <a:pos x="1212" y="624"/>
                </a:cxn>
                <a:cxn ang="0">
                  <a:pos x="1140" y="672"/>
                </a:cxn>
                <a:cxn ang="0">
                  <a:pos x="720" y="468"/>
                </a:cxn>
                <a:cxn ang="0">
                  <a:pos x="540" y="384"/>
                </a:cxn>
                <a:cxn ang="0">
                  <a:pos x="360" y="372"/>
                </a:cxn>
                <a:cxn ang="0">
                  <a:pos x="216" y="408"/>
                </a:cxn>
                <a:cxn ang="0">
                  <a:pos x="0" y="468"/>
                </a:cxn>
                <a:cxn ang="0">
                  <a:pos x="12" y="0"/>
                </a:cxn>
              </a:cxnLst>
              <a:rect l="0" t="0" r="r" b="b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9445" name="Rectangle 13">
              <a:extLst>
                <a:ext uri="{FF2B5EF4-FFF2-40B4-BE49-F238E27FC236}">
                  <a16:creationId xmlns:a16="http://schemas.microsoft.com/office/drawing/2014/main" id="{54120665-EC8D-41EC-83C9-704B58FDA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1218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kumimoji="1" lang="zh-CN" altLang="en-US" sz="2000">
                <a:ea typeface="宋体" panose="02010600030101010101" pitchFamily="2" charset="-122"/>
              </a:endParaRPr>
            </a:p>
          </p:txBody>
        </p:sp>
      </p:grpSp>
      <p:sp>
        <p:nvSpPr>
          <p:cNvPr id="675854" name="Line 14">
            <a:extLst>
              <a:ext uri="{FF2B5EF4-FFF2-40B4-BE49-F238E27FC236}">
                <a16:creationId xmlns:a16="http://schemas.microsoft.com/office/drawing/2014/main" id="{1038796E-173F-4382-8431-30BA792327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9226" y="2455863"/>
            <a:ext cx="19224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5855" name="Line 15">
            <a:extLst>
              <a:ext uri="{FF2B5EF4-FFF2-40B4-BE49-F238E27FC236}">
                <a16:creationId xmlns:a16="http://schemas.microsoft.com/office/drawing/2014/main" id="{E1B227BE-9B9D-4119-9439-7CD942C5368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9226" y="3232150"/>
            <a:ext cx="19224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5856" name="Line 16">
            <a:extLst>
              <a:ext uri="{FF2B5EF4-FFF2-40B4-BE49-F238E27FC236}">
                <a16:creationId xmlns:a16="http://schemas.microsoft.com/office/drawing/2014/main" id="{A75E07F9-4DDD-40D8-AAE0-6E43A8AACDB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0176" y="4046538"/>
            <a:ext cx="19224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5857" name="Line 17">
            <a:extLst>
              <a:ext uri="{FF2B5EF4-FFF2-40B4-BE49-F238E27FC236}">
                <a16:creationId xmlns:a16="http://schemas.microsoft.com/office/drawing/2014/main" id="{3327744F-732C-4D3C-B069-EDB552960F9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9226" y="4906963"/>
            <a:ext cx="19224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5858" name="Line 18">
            <a:extLst>
              <a:ext uri="{FF2B5EF4-FFF2-40B4-BE49-F238E27FC236}">
                <a16:creationId xmlns:a16="http://schemas.microsoft.com/office/drawing/2014/main" id="{1C4060CC-D9D1-471F-B741-B196F5B3AC8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0175" y="5286375"/>
            <a:ext cx="0" cy="723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409" name="Text Box 19">
            <a:extLst>
              <a:ext uri="{FF2B5EF4-FFF2-40B4-BE49-F238E27FC236}">
                <a16:creationId xmlns:a16="http://schemas.microsoft.com/office/drawing/2014/main" id="{AB6E7D40-169B-4D23-9D21-61B8F0AFC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043" y="2089059"/>
            <a:ext cx="492443" cy="412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1" lang="en-US" altLang="zh-CN" sz="2000">
                <a:ea typeface="宋体" panose="02010600030101010101" pitchFamily="2" charset="-122"/>
              </a:rPr>
              <a:t>….</a:t>
            </a:r>
          </a:p>
        </p:txBody>
      </p:sp>
      <p:sp>
        <p:nvSpPr>
          <p:cNvPr id="59410" name="Text Box 20">
            <a:extLst>
              <a:ext uri="{FF2B5EF4-FFF2-40B4-BE49-F238E27FC236}">
                <a16:creationId xmlns:a16="http://schemas.microsoft.com/office/drawing/2014/main" id="{5AD4E9AF-C562-4F0A-BD45-F2B8856EA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305" y="5633326"/>
            <a:ext cx="492443" cy="541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1" lang="en-US" altLang="zh-CN" sz="2000">
                <a:ea typeface="宋体" panose="02010600030101010101" pitchFamily="2" charset="-122"/>
              </a:rPr>
              <a:t>…...</a:t>
            </a:r>
          </a:p>
        </p:txBody>
      </p:sp>
      <p:sp>
        <p:nvSpPr>
          <p:cNvPr id="59411" name="Text Box 21">
            <a:extLst>
              <a:ext uri="{FF2B5EF4-FFF2-40B4-BE49-F238E27FC236}">
                <a16:creationId xmlns:a16="http://schemas.microsoft.com/office/drawing/2014/main" id="{74B452BF-57D4-4C83-8025-1441BA3E0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2963" y="25368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1" lang="en-US" altLang="zh-CN" b="1">
                <a:solidFill>
                  <a:srgbClr val="000066"/>
                </a:solidFill>
                <a:ea typeface="宋体" panose="02010600030101010101" pitchFamily="2" charset="-122"/>
              </a:rPr>
              <a:t>1</a:t>
            </a:r>
          </a:p>
        </p:txBody>
      </p:sp>
      <p:grpSp>
        <p:nvGrpSpPr>
          <p:cNvPr id="59412" name="Group 22">
            <a:extLst>
              <a:ext uri="{FF2B5EF4-FFF2-40B4-BE49-F238E27FC236}">
                <a16:creationId xmlns:a16="http://schemas.microsoft.com/office/drawing/2014/main" id="{3BEC30DD-D0F6-42BF-B825-231471AC4E51}"/>
              </a:ext>
            </a:extLst>
          </p:cNvPr>
          <p:cNvGrpSpPr>
            <a:grpSpLocks/>
          </p:cNvGrpSpPr>
          <p:nvPr/>
        </p:nvGrpSpPr>
        <p:grpSpPr bwMode="auto">
          <a:xfrm>
            <a:off x="3929064" y="2679701"/>
            <a:ext cx="1938337" cy="373063"/>
            <a:chOff x="1945" y="1589"/>
            <a:chExt cx="1221" cy="235"/>
          </a:xfrm>
        </p:grpSpPr>
        <p:sp>
          <p:nvSpPr>
            <p:cNvPr id="675863" name="Line 23">
              <a:extLst>
                <a:ext uri="{FF2B5EF4-FFF2-40B4-BE49-F238E27FC236}">
                  <a16:creationId xmlns:a16="http://schemas.microsoft.com/office/drawing/2014/main" id="{D4178F28-D357-49E0-A5F9-B17EECD44E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1589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75864" name="Line 24">
              <a:extLst>
                <a:ext uri="{FF2B5EF4-FFF2-40B4-BE49-F238E27FC236}">
                  <a16:creationId xmlns:a16="http://schemas.microsoft.com/office/drawing/2014/main" id="{E43AC371-90CE-4F17-AFE2-A77BFD7AA4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1707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75865" name="Line 25">
              <a:extLst>
                <a:ext uri="{FF2B5EF4-FFF2-40B4-BE49-F238E27FC236}">
                  <a16:creationId xmlns:a16="http://schemas.microsoft.com/office/drawing/2014/main" id="{25E979EF-6E2D-40ED-9387-B1E16C507E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5" y="1824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9413" name="Group 26">
            <a:extLst>
              <a:ext uri="{FF2B5EF4-FFF2-40B4-BE49-F238E27FC236}">
                <a16:creationId xmlns:a16="http://schemas.microsoft.com/office/drawing/2014/main" id="{D48C664A-8361-4AA8-88C3-501B12427046}"/>
              </a:ext>
            </a:extLst>
          </p:cNvPr>
          <p:cNvGrpSpPr>
            <a:grpSpLocks/>
          </p:cNvGrpSpPr>
          <p:nvPr/>
        </p:nvGrpSpPr>
        <p:grpSpPr bwMode="auto">
          <a:xfrm>
            <a:off x="3943350" y="3470276"/>
            <a:ext cx="1938338" cy="373063"/>
            <a:chOff x="1945" y="1589"/>
            <a:chExt cx="1221" cy="235"/>
          </a:xfrm>
        </p:grpSpPr>
        <p:sp>
          <p:nvSpPr>
            <p:cNvPr id="675867" name="Line 27">
              <a:extLst>
                <a:ext uri="{FF2B5EF4-FFF2-40B4-BE49-F238E27FC236}">
                  <a16:creationId xmlns:a16="http://schemas.microsoft.com/office/drawing/2014/main" id="{DE6BA93F-D633-491E-BDA4-8B1463484E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1589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75868" name="Line 28">
              <a:extLst>
                <a:ext uri="{FF2B5EF4-FFF2-40B4-BE49-F238E27FC236}">
                  <a16:creationId xmlns:a16="http://schemas.microsoft.com/office/drawing/2014/main" id="{1008ED2C-12DB-4514-AF1E-19A6394BE4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1707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75869" name="Line 29">
              <a:extLst>
                <a:ext uri="{FF2B5EF4-FFF2-40B4-BE49-F238E27FC236}">
                  <a16:creationId xmlns:a16="http://schemas.microsoft.com/office/drawing/2014/main" id="{E3200F20-5028-4287-8624-DF7D327B9C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5" y="1824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9414" name="Group 30">
            <a:extLst>
              <a:ext uri="{FF2B5EF4-FFF2-40B4-BE49-F238E27FC236}">
                <a16:creationId xmlns:a16="http://schemas.microsoft.com/office/drawing/2014/main" id="{F47B8E5A-D033-44AA-A3B8-0776314EB77B}"/>
              </a:ext>
            </a:extLst>
          </p:cNvPr>
          <p:cNvGrpSpPr>
            <a:grpSpLocks/>
          </p:cNvGrpSpPr>
          <p:nvPr/>
        </p:nvGrpSpPr>
        <p:grpSpPr bwMode="auto">
          <a:xfrm>
            <a:off x="3929064" y="4306888"/>
            <a:ext cx="1938337" cy="373062"/>
            <a:chOff x="1945" y="1589"/>
            <a:chExt cx="1221" cy="235"/>
          </a:xfrm>
        </p:grpSpPr>
        <p:sp>
          <p:nvSpPr>
            <p:cNvPr id="675871" name="Line 31">
              <a:extLst>
                <a:ext uri="{FF2B5EF4-FFF2-40B4-BE49-F238E27FC236}">
                  <a16:creationId xmlns:a16="http://schemas.microsoft.com/office/drawing/2014/main" id="{BD6188B4-D7C1-4935-8658-241DE564C1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1589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75872" name="Line 32">
              <a:extLst>
                <a:ext uri="{FF2B5EF4-FFF2-40B4-BE49-F238E27FC236}">
                  <a16:creationId xmlns:a16="http://schemas.microsoft.com/office/drawing/2014/main" id="{2F62ED7A-7648-4B3B-8B25-73FD38B41A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1707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75873" name="Line 33">
              <a:extLst>
                <a:ext uri="{FF2B5EF4-FFF2-40B4-BE49-F238E27FC236}">
                  <a16:creationId xmlns:a16="http://schemas.microsoft.com/office/drawing/2014/main" id="{97F33B24-045B-46C6-8CD0-397998654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5" y="1824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9415" name="Group 34">
            <a:extLst>
              <a:ext uri="{FF2B5EF4-FFF2-40B4-BE49-F238E27FC236}">
                <a16:creationId xmlns:a16="http://schemas.microsoft.com/office/drawing/2014/main" id="{6D5E0C39-D82F-4C67-9B7D-AB8576538232}"/>
              </a:ext>
            </a:extLst>
          </p:cNvPr>
          <p:cNvGrpSpPr>
            <a:grpSpLocks/>
          </p:cNvGrpSpPr>
          <p:nvPr/>
        </p:nvGrpSpPr>
        <p:grpSpPr bwMode="auto">
          <a:xfrm>
            <a:off x="3930650" y="5070476"/>
            <a:ext cx="1938338" cy="373063"/>
            <a:chOff x="1945" y="1589"/>
            <a:chExt cx="1221" cy="235"/>
          </a:xfrm>
        </p:grpSpPr>
        <p:sp>
          <p:nvSpPr>
            <p:cNvPr id="675875" name="Line 35">
              <a:extLst>
                <a:ext uri="{FF2B5EF4-FFF2-40B4-BE49-F238E27FC236}">
                  <a16:creationId xmlns:a16="http://schemas.microsoft.com/office/drawing/2014/main" id="{495DED21-D72A-47FB-9AE2-210F0C4D57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1589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75876" name="Line 36">
              <a:extLst>
                <a:ext uri="{FF2B5EF4-FFF2-40B4-BE49-F238E27FC236}">
                  <a16:creationId xmlns:a16="http://schemas.microsoft.com/office/drawing/2014/main" id="{AD15671E-8112-44CF-AFE1-CB0E27612D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1707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75877" name="Line 37">
              <a:extLst>
                <a:ext uri="{FF2B5EF4-FFF2-40B4-BE49-F238E27FC236}">
                  <a16:creationId xmlns:a16="http://schemas.microsoft.com/office/drawing/2014/main" id="{207F466E-2FFE-4E70-8EA1-019AC2836A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5" y="1824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75878" name="Rectangle 38">
            <a:extLst>
              <a:ext uri="{FF2B5EF4-FFF2-40B4-BE49-F238E27FC236}">
                <a16:creationId xmlns:a16="http://schemas.microsoft.com/office/drawing/2014/main" id="{3C127585-2760-4C8F-8629-6BB4F2AA9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738" y="2717801"/>
            <a:ext cx="369012" cy="461665"/>
          </a:xfrm>
          <a:prstGeom prst="rect">
            <a:avLst/>
          </a:prstGeom>
          <a:solidFill>
            <a:srgbClr val="FFFF99"/>
          </a:solidFill>
          <a:ln w="38100">
            <a:solidFill>
              <a:srgbClr val="8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p</a:t>
            </a:r>
            <a:endParaRPr lang="zh-CN" altLang="en-US" b="1">
              <a:effectLst>
                <a:outerShdw blurRad="38100" dist="38100" dir="2700000" algn="tl">
                  <a:srgbClr val="FFFFFF"/>
                </a:outerShdw>
              </a:effectLst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675879" name="Line 39">
            <a:extLst>
              <a:ext uri="{FF2B5EF4-FFF2-40B4-BE49-F238E27FC236}">
                <a16:creationId xmlns:a16="http://schemas.microsoft.com/office/drawing/2014/main" id="{9D3715C4-8AEE-4460-9796-5538F80830D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6188" y="2997200"/>
            <a:ext cx="122555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triangle" w="med" len="lg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418" name="Text Box 40">
            <a:extLst>
              <a:ext uri="{FF2B5EF4-FFF2-40B4-BE49-F238E27FC236}">
                <a16:creationId xmlns:a16="http://schemas.microsoft.com/office/drawing/2014/main" id="{C434FBAD-A919-439B-A28A-B041F8F05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3321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1" lang="en-US" altLang="zh-CN" b="1">
                <a:solidFill>
                  <a:srgbClr val="000066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59419" name="Text Box 41">
            <a:extLst>
              <a:ext uri="{FF2B5EF4-FFF2-40B4-BE49-F238E27FC236}">
                <a16:creationId xmlns:a16="http://schemas.microsoft.com/office/drawing/2014/main" id="{C0F0246E-BB0E-45A2-8FE8-51E4BA551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075" y="41608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1" lang="en-US" altLang="zh-CN" b="1">
                <a:solidFill>
                  <a:srgbClr val="000066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59420" name="Text Box 42">
            <a:extLst>
              <a:ext uri="{FF2B5EF4-FFF2-40B4-BE49-F238E27FC236}">
                <a16:creationId xmlns:a16="http://schemas.microsoft.com/office/drawing/2014/main" id="{1C1C9589-EC11-42D9-B57D-FAA0E9246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075" y="492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1" lang="en-US" altLang="zh-CN" b="1">
                <a:solidFill>
                  <a:srgbClr val="000066"/>
                </a:solidFill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675883" name="Rectangle 43">
            <a:extLst>
              <a:ext uri="{FF2B5EF4-FFF2-40B4-BE49-F238E27FC236}">
                <a16:creationId xmlns:a16="http://schemas.microsoft.com/office/drawing/2014/main" id="{C92074C9-85CB-493F-9EBD-534387C8D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713" y="3411538"/>
            <a:ext cx="914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a[1]</a:t>
            </a: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675884" name="Rectangle 44">
            <a:extLst>
              <a:ext uri="{FF2B5EF4-FFF2-40B4-BE49-F238E27FC236}">
                <a16:creationId xmlns:a16="http://schemas.microsoft.com/office/drawing/2014/main" id="{740A25EF-E783-43F0-81A9-4547DA519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713" y="4203700"/>
            <a:ext cx="914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a[2]</a:t>
            </a: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675885" name="Rectangle 45">
            <a:extLst>
              <a:ext uri="{FF2B5EF4-FFF2-40B4-BE49-F238E27FC236}">
                <a16:creationId xmlns:a16="http://schemas.microsoft.com/office/drawing/2014/main" id="{55EF4F6E-4D45-4E79-80D6-313062399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713" y="5019675"/>
            <a:ext cx="914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a[3]</a:t>
            </a: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675886" name="Rectangle 46">
            <a:extLst>
              <a:ext uri="{FF2B5EF4-FFF2-40B4-BE49-F238E27FC236}">
                <a16:creationId xmlns:a16="http://schemas.microsoft.com/office/drawing/2014/main" id="{45905AC2-2F8D-4953-8C9E-E93A8C646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164" y="1412876"/>
            <a:ext cx="3563937" cy="2303463"/>
          </a:xfrm>
          <a:prstGeom prst="rect">
            <a:avLst/>
          </a:prstGeom>
          <a:solidFill>
            <a:srgbClr val="FFFF99"/>
          </a:solidFill>
          <a:ln w="2857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for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pitchFamily="2" charset="-122"/>
              </a:rPr>
              <a:t> (i=0; i&lt;4; i++)</a:t>
            </a:r>
          </a:p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pitchFamily="2" charset="-122"/>
              </a:rPr>
              <a:t>        scanf("%d", &amp;a[i]);</a:t>
            </a:r>
          </a:p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pitchFamily="2" charset="-122"/>
              </a:rPr>
              <a:t>    </a:t>
            </a:r>
          </a:p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for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pitchFamily="2" charset="-122"/>
              </a:rPr>
              <a:t> (i=0; i&lt;4; i++)</a:t>
            </a:r>
          </a:p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pitchFamily="2" charset="-122"/>
              </a:rPr>
              <a:t>        printf("%d ", a[i]);</a:t>
            </a:r>
            <a:endParaRPr lang="zh-CN" altLang="en-US" b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  <a:ea typeface="宋体" pitchFamily="2" charset="-122"/>
            </a:endParaRPr>
          </a:p>
        </p:txBody>
      </p:sp>
      <p:sp>
        <p:nvSpPr>
          <p:cNvPr id="675887" name="Rectangle 47">
            <a:extLst>
              <a:ext uri="{FF2B5EF4-FFF2-40B4-BE49-F238E27FC236}">
                <a16:creationId xmlns:a16="http://schemas.microsoft.com/office/drawing/2014/main" id="{F488574B-0B8A-4700-893B-1091BCFDA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164" y="4149726"/>
            <a:ext cx="3563937" cy="2303463"/>
          </a:xfrm>
          <a:prstGeom prst="rect">
            <a:avLst/>
          </a:prstGeom>
          <a:solidFill>
            <a:srgbClr val="FFFF99"/>
          </a:solidFill>
          <a:ln w="2857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for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pitchFamily="2" charset="-122"/>
              </a:rPr>
              <a:t> (p=a; p&lt;(a+4); p++)</a:t>
            </a:r>
          </a:p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pitchFamily="2" charset="-122"/>
              </a:rPr>
              <a:t>        scanf("%d", p);</a:t>
            </a:r>
          </a:p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pitchFamily="2" charset="-122"/>
              </a:rPr>
              <a:t>    </a:t>
            </a:r>
          </a:p>
          <a:p>
            <a:pPr algn="ctr">
              <a:defRPr/>
            </a:pP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for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pitchFamily="2" charset="-122"/>
              </a:rPr>
              <a:t> (p=a; p&lt;(a+4); p++)</a:t>
            </a:r>
          </a:p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pitchFamily="2" charset="-122"/>
              </a:rPr>
              <a:t>        printf("%d ", *p);</a:t>
            </a:r>
            <a:endParaRPr lang="zh-CN" altLang="en-US" b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  <a:ea typeface="宋体" pitchFamily="2" charset="-122"/>
            </a:endParaRPr>
          </a:p>
        </p:txBody>
      </p:sp>
      <p:sp>
        <p:nvSpPr>
          <p:cNvPr id="675888" name="Oval 48">
            <a:extLst>
              <a:ext uri="{FF2B5EF4-FFF2-40B4-BE49-F238E27FC236}">
                <a16:creationId xmlns:a16="http://schemas.microsoft.com/office/drawing/2014/main" id="{3B119F27-00C2-4853-AE48-4893FF9C6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6275" y="4365625"/>
            <a:ext cx="719138" cy="4318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75889" name="Rectangle 49">
            <a:extLst>
              <a:ext uri="{FF2B5EF4-FFF2-40B4-BE49-F238E27FC236}">
                <a16:creationId xmlns:a16="http://schemas.microsoft.com/office/drawing/2014/main" id="{16DB4BA2-0D66-4DFB-9FFE-281DDC708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8664" y="3616325"/>
            <a:ext cx="5492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*p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675890" name="Oval 50">
            <a:extLst>
              <a:ext uri="{FF2B5EF4-FFF2-40B4-BE49-F238E27FC236}">
                <a16:creationId xmlns:a16="http://schemas.microsoft.com/office/drawing/2014/main" id="{9FB806E4-2082-4A07-8C7A-D825F5D5A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5819776"/>
            <a:ext cx="2879725" cy="474663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75891" name="Rectangle 51">
            <a:extLst>
              <a:ext uri="{FF2B5EF4-FFF2-40B4-BE49-F238E27FC236}">
                <a16:creationId xmlns:a16="http://schemas.microsoft.com/office/drawing/2014/main" id="{0C3B5CC7-E2A4-4933-9766-AE875629B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8664" y="2838450"/>
            <a:ext cx="5492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*p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675892" name="Oval 52">
            <a:extLst>
              <a:ext uri="{FF2B5EF4-FFF2-40B4-BE49-F238E27FC236}">
                <a16:creationId xmlns:a16="http://schemas.microsoft.com/office/drawing/2014/main" id="{265BBDD1-0C85-4484-99FA-078C6F66F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7450" y="4365625"/>
            <a:ext cx="719138" cy="4318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75893" name="Rectangle 53">
            <a:extLst>
              <a:ext uri="{FF2B5EF4-FFF2-40B4-BE49-F238E27FC236}">
                <a16:creationId xmlns:a16="http://schemas.microsoft.com/office/drawing/2014/main" id="{908819A9-1684-4E5D-B559-6A43E397F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5708650"/>
            <a:ext cx="7318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a+4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5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5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75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758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758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75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75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75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7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75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75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75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75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75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75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7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758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758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7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758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758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75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48555E-6 L -0.00139 0.12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6758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5988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79191E-6 L 0.00156 0.11538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6758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5757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75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75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7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758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758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75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75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75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48555E-6 L -0.00139 0.41364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6758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20671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79191E-6 L 0.00156 0.40902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6758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204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8" grpId="0" animBg="1"/>
      <p:bldP spid="675878" grpId="1" animBg="1"/>
      <p:bldP spid="675878" grpId="2" animBg="1"/>
      <p:bldP spid="675886" grpId="0" animBg="1"/>
      <p:bldP spid="675887" grpId="0" animBg="1"/>
      <p:bldP spid="675888" grpId="0" animBg="1"/>
      <p:bldP spid="675889" grpId="0"/>
      <p:bldP spid="675890" grpId="0" animBg="1"/>
      <p:bldP spid="675890" grpId="1" animBg="1"/>
      <p:bldP spid="675891" grpId="0"/>
      <p:bldP spid="675891" grpId="1"/>
      <p:bldP spid="675892" grpId="0" animBg="1"/>
      <p:bldP spid="67589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>
            <a:extLst>
              <a:ext uri="{FF2B5EF4-FFF2-40B4-BE49-F238E27FC236}">
                <a16:creationId xmlns:a16="http://schemas.microsoft.com/office/drawing/2014/main" id="{DB04DA39-656A-4F6A-B234-3C8F38AA4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例</a:t>
            </a:r>
            <a:r>
              <a:rPr lang="en-US" altLang="zh-CN"/>
              <a:t>7.7 </a:t>
            </a:r>
            <a:r>
              <a:rPr lang="zh-CN" altLang="en-US"/>
              <a:t>：插入排序 </a:t>
            </a:r>
          </a:p>
        </p:txBody>
      </p:sp>
      <p:sp>
        <p:nvSpPr>
          <p:cNvPr id="676867" name="Rectangle 3">
            <a:extLst>
              <a:ext uri="{FF2B5EF4-FFF2-40B4-BE49-F238E27FC236}">
                <a16:creationId xmlns:a16="http://schemas.microsoft.com/office/drawing/2014/main" id="{0FD1B15F-59B4-46DD-ADF7-9EED019542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484314"/>
            <a:ext cx="7921625" cy="2016125"/>
          </a:xfrm>
        </p:spPr>
        <p:txBody>
          <a:bodyPr/>
          <a:lstStyle/>
          <a:p>
            <a:pPr eaLnBrk="1">
              <a:lnSpc>
                <a:spcPct val="110000"/>
              </a:lnSpc>
              <a:defRPr/>
            </a:pPr>
            <a:r>
              <a:rPr lang="zh-CN" altLang="en-US">
                <a:ea typeface="宋体" pitchFamily="2" charset="-122"/>
              </a:rPr>
              <a:t>算法的关键是：</a:t>
            </a:r>
          </a:p>
          <a:p>
            <a:pPr lvl="1" eaLnBrk="1">
              <a:lnSpc>
                <a:spcPct val="110000"/>
              </a:lnSpc>
              <a:defRPr/>
            </a:pPr>
            <a:r>
              <a:rPr lang="zh-CN" altLang="en-US">
                <a:ea typeface="宋体" pitchFamily="2" charset="-122"/>
              </a:rPr>
              <a:t>找到待插入的位置</a:t>
            </a:r>
          </a:p>
          <a:p>
            <a:pPr lvl="1" eaLnBrk="1">
              <a:lnSpc>
                <a:spcPct val="110000"/>
              </a:lnSpc>
              <a:defRPr/>
            </a:pPr>
            <a:r>
              <a:rPr lang="zh-CN" altLang="en-US">
                <a:ea typeface="宋体" pitchFamily="2" charset="-122"/>
              </a:rPr>
              <a:t>依次移动插入位置及其后的所有元素</a:t>
            </a:r>
          </a:p>
          <a:p>
            <a:pPr lvl="1" eaLnBrk="1">
              <a:lnSpc>
                <a:spcPct val="110000"/>
              </a:lnSpc>
              <a:defRPr/>
            </a:pPr>
            <a:r>
              <a:rPr lang="zh-CN" altLang="en-US">
                <a:ea typeface="宋体" pitchFamily="2" charset="-122"/>
              </a:rPr>
              <a:t>腾出这一位置放入待插入的元素 </a:t>
            </a:r>
          </a:p>
        </p:txBody>
      </p:sp>
      <p:grpSp>
        <p:nvGrpSpPr>
          <p:cNvPr id="60420" name="Group 4">
            <a:extLst>
              <a:ext uri="{FF2B5EF4-FFF2-40B4-BE49-F238E27FC236}">
                <a16:creationId xmlns:a16="http://schemas.microsoft.com/office/drawing/2014/main" id="{AE51D199-3489-4E5F-9EF1-26B570E16874}"/>
              </a:ext>
            </a:extLst>
          </p:cNvPr>
          <p:cNvGrpSpPr>
            <a:grpSpLocks/>
          </p:cNvGrpSpPr>
          <p:nvPr/>
        </p:nvGrpSpPr>
        <p:grpSpPr bwMode="auto">
          <a:xfrm>
            <a:off x="3973513" y="4149726"/>
            <a:ext cx="4786312" cy="569913"/>
            <a:chOff x="3960" y="8382"/>
            <a:chExt cx="3600" cy="468"/>
          </a:xfrm>
        </p:grpSpPr>
        <p:sp>
          <p:nvSpPr>
            <p:cNvPr id="676869" name="Text Box 5">
              <a:extLst>
                <a:ext uri="{FF2B5EF4-FFF2-40B4-BE49-F238E27FC236}">
                  <a16:creationId xmlns:a16="http://schemas.microsoft.com/office/drawing/2014/main" id="{0EAE1A97-8E07-454A-B82A-FFB8947035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0" y="8382"/>
              <a:ext cx="90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lang="en-US" altLang="zh-CN">
                  <a:ea typeface="宋体" pitchFamily="2" charset="-122"/>
                </a:rPr>
                <a:t>a[0]</a:t>
              </a: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676870" name="Text Box 6">
              <a:extLst>
                <a:ext uri="{FF2B5EF4-FFF2-40B4-BE49-F238E27FC236}">
                  <a16:creationId xmlns:a16="http://schemas.microsoft.com/office/drawing/2014/main" id="{106C41EC-EACE-4ED1-8A65-FFEF65F2C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0" y="8382"/>
              <a:ext cx="90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lang="en-US" altLang="zh-CN">
                  <a:ea typeface="宋体" pitchFamily="2" charset="-122"/>
                </a:rPr>
                <a:t> a[1]</a:t>
              </a: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676871" name="Text Box 7">
              <a:extLst>
                <a:ext uri="{FF2B5EF4-FFF2-40B4-BE49-F238E27FC236}">
                  <a16:creationId xmlns:a16="http://schemas.microsoft.com/office/drawing/2014/main" id="{4D99367C-2E2B-4678-98CB-929E108751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1" y="8382"/>
              <a:ext cx="899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lang="en-US" altLang="zh-CN">
                  <a:ea typeface="宋体" pitchFamily="2" charset="-122"/>
                </a:rPr>
                <a:t>  a[2]</a:t>
              </a: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676872" name="Text Box 8">
              <a:extLst>
                <a:ext uri="{FF2B5EF4-FFF2-40B4-BE49-F238E27FC236}">
                  <a16:creationId xmlns:a16="http://schemas.microsoft.com/office/drawing/2014/main" id="{8AA613D7-61E6-4725-BD5B-874CA8AC0F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0" y="8382"/>
              <a:ext cx="90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lang="en-US" altLang="zh-CN">
                  <a:ea typeface="宋体" pitchFamily="2" charset="-122"/>
                </a:rPr>
                <a:t>   a[3]</a:t>
              </a: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676873" name="Text Box 9">
              <a:extLst>
                <a:ext uri="{FF2B5EF4-FFF2-40B4-BE49-F238E27FC236}">
                  <a16:creationId xmlns:a16="http://schemas.microsoft.com/office/drawing/2014/main" id="{2C3330B8-1C5D-4677-A950-086AF70348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0" y="8382"/>
              <a:ext cx="90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lang="en-US" altLang="zh-CN">
                  <a:ea typeface="宋体" pitchFamily="2" charset="-122"/>
                </a:rPr>
                <a:t>   a[4]</a:t>
              </a: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676874" name="Text Box 10">
              <a:extLst>
                <a:ext uri="{FF2B5EF4-FFF2-40B4-BE49-F238E27FC236}">
                  <a16:creationId xmlns:a16="http://schemas.microsoft.com/office/drawing/2014/main" id="{1C7CDD97-F300-4D36-830A-CB00DF397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0" y="8382"/>
              <a:ext cx="90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lang="en-US" altLang="zh-CN">
                  <a:ea typeface="宋体" pitchFamily="2" charset="-122"/>
                </a:rPr>
                <a:t>    a[5]</a:t>
              </a: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60421" name="Text Box 11">
            <a:extLst>
              <a:ext uri="{FF2B5EF4-FFF2-40B4-BE49-F238E27FC236}">
                <a16:creationId xmlns:a16="http://schemas.microsoft.com/office/drawing/2014/main" id="{F4245009-9E09-4F9C-9EFB-F544C8A1D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8575" y="4581526"/>
            <a:ext cx="127635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zh-CN" altLang="en-US" b="1">
                <a:ea typeface="楷体_GB2312" pitchFamily="49" charset="-122"/>
              </a:rPr>
              <a:t>待插入元素</a:t>
            </a:r>
            <a:r>
              <a:rPr lang="en-US" altLang="zh-CN" i="1">
                <a:ea typeface="宋体" panose="02010600030101010101" pitchFamily="2" charset="-122"/>
              </a:rPr>
              <a:t>x</a:t>
            </a:r>
            <a:r>
              <a:rPr lang="en-US" altLang="zh-CN">
                <a:ea typeface="宋体" panose="02010600030101010101" pitchFamily="2" charset="-122"/>
              </a:rPr>
              <a:t>=4</a:t>
            </a: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60422" name="Group 12">
            <a:extLst>
              <a:ext uri="{FF2B5EF4-FFF2-40B4-BE49-F238E27FC236}">
                <a16:creationId xmlns:a16="http://schemas.microsoft.com/office/drawing/2014/main" id="{EB58E80E-D70C-49DC-8832-33E23E2D9351}"/>
              </a:ext>
            </a:extLst>
          </p:cNvPr>
          <p:cNvGrpSpPr>
            <a:grpSpLocks/>
          </p:cNvGrpSpPr>
          <p:nvPr/>
        </p:nvGrpSpPr>
        <p:grpSpPr bwMode="auto">
          <a:xfrm>
            <a:off x="3902075" y="4649788"/>
            <a:ext cx="795338" cy="646112"/>
            <a:chOff x="799" y="1163"/>
            <a:chExt cx="501" cy="407"/>
          </a:xfrm>
        </p:grpSpPr>
        <p:sp>
          <p:nvSpPr>
            <p:cNvPr id="676877" name="Rectangle 13">
              <a:extLst>
                <a:ext uri="{FF2B5EF4-FFF2-40B4-BE49-F238E27FC236}">
                  <a16:creationId xmlns:a16="http://schemas.microsoft.com/office/drawing/2014/main" id="{CC71C9BD-BD09-4F43-95A8-917EE706D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1163"/>
              <a:ext cx="493" cy="40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676878" name="Text Box 14">
              <a:extLst>
                <a:ext uri="{FF2B5EF4-FFF2-40B4-BE49-F238E27FC236}">
                  <a16:creationId xmlns:a16="http://schemas.microsoft.com/office/drawing/2014/main" id="{F847D043-5404-444C-8B2C-805E2B1C8C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" y="1207"/>
              <a:ext cx="493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 1</a:t>
              </a:r>
            </a:p>
          </p:txBody>
        </p:sp>
      </p:grpSp>
      <p:grpSp>
        <p:nvGrpSpPr>
          <p:cNvPr id="60423" name="Group 15">
            <a:extLst>
              <a:ext uri="{FF2B5EF4-FFF2-40B4-BE49-F238E27FC236}">
                <a16:creationId xmlns:a16="http://schemas.microsoft.com/office/drawing/2014/main" id="{F7F00F1B-94B4-492E-80C6-CD564E50E35A}"/>
              </a:ext>
            </a:extLst>
          </p:cNvPr>
          <p:cNvGrpSpPr>
            <a:grpSpLocks/>
          </p:cNvGrpSpPr>
          <p:nvPr/>
        </p:nvGrpSpPr>
        <p:grpSpPr bwMode="auto">
          <a:xfrm>
            <a:off x="4684714" y="4648201"/>
            <a:ext cx="795337" cy="646113"/>
            <a:chOff x="799" y="1163"/>
            <a:chExt cx="501" cy="407"/>
          </a:xfrm>
        </p:grpSpPr>
        <p:sp>
          <p:nvSpPr>
            <p:cNvPr id="676880" name="Rectangle 16">
              <a:extLst>
                <a:ext uri="{FF2B5EF4-FFF2-40B4-BE49-F238E27FC236}">
                  <a16:creationId xmlns:a16="http://schemas.microsoft.com/office/drawing/2014/main" id="{312B1E12-B0FB-4362-86E8-F67E4B12B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1163"/>
              <a:ext cx="493" cy="40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676881" name="Text Box 17">
              <a:extLst>
                <a:ext uri="{FF2B5EF4-FFF2-40B4-BE49-F238E27FC236}">
                  <a16:creationId xmlns:a16="http://schemas.microsoft.com/office/drawing/2014/main" id="{10043F88-B809-4A59-B7EC-AE21208E26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" y="1207"/>
              <a:ext cx="493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3</a:t>
              </a:r>
            </a:p>
          </p:txBody>
        </p:sp>
      </p:grpSp>
      <p:grpSp>
        <p:nvGrpSpPr>
          <p:cNvPr id="60424" name="Group 18">
            <a:extLst>
              <a:ext uri="{FF2B5EF4-FFF2-40B4-BE49-F238E27FC236}">
                <a16:creationId xmlns:a16="http://schemas.microsoft.com/office/drawing/2014/main" id="{CC8AA6B3-29E4-48CB-A048-03016C47BEB3}"/>
              </a:ext>
            </a:extLst>
          </p:cNvPr>
          <p:cNvGrpSpPr>
            <a:grpSpLocks/>
          </p:cNvGrpSpPr>
          <p:nvPr/>
        </p:nvGrpSpPr>
        <p:grpSpPr bwMode="auto">
          <a:xfrm>
            <a:off x="5472114" y="4649788"/>
            <a:ext cx="795337" cy="646112"/>
            <a:chOff x="799" y="1163"/>
            <a:chExt cx="501" cy="407"/>
          </a:xfrm>
        </p:grpSpPr>
        <p:sp>
          <p:nvSpPr>
            <p:cNvPr id="676883" name="Rectangle 19">
              <a:extLst>
                <a:ext uri="{FF2B5EF4-FFF2-40B4-BE49-F238E27FC236}">
                  <a16:creationId xmlns:a16="http://schemas.microsoft.com/office/drawing/2014/main" id="{08DDBC26-5C00-4E91-A16B-44E42C5E7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1163"/>
              <a:ext cx="493" cy="40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676884" name="Text Box 20">
              <a:extLst>
                <a:ext uri="{FF2B5EF4-FFF2-40B4-BE49-F238E27FC236}">
                  <a16:creationId xmlns:a16="http://schemas.microsoft.com/office/drawing/2014/main" id="{2D6437E6-6F87-454B-A114-B7DB0FE948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" y="1207"/>
              <a:ext cx="493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5</a:t>
              </a:r>
            </a:p>
          </p:txBody>
        </p:sp>
      </p:grpSp>
      <p:grpSp>
        <p:nvGrpSpPr>
          <p:cNvPr id="60425" name="Group 21">
            <a:extLst>
              <a:ext uri="{FF2B5EF4-FFF2-40B4-BE49-F238E27FC236}">
                <a16:creationId xmlns:a16="http://schemas.microsoft.com/office/drawing/2014/main" id="{0897C57B-4575-477B-8A93-07B1E36AC220}"/>
              </a:ext>
            </a:extLst>
          </p:cNvPr>
          <p:cNvGrpSpPr>
            <a:grpSpLocks/>
          </p:cNvGrpSpPr>
          <p:nvPr/>
        </p:nvGrpSpPr>
        <p:grpSpPr bwMode="auto">
          <a:xfrm>
            <a:off x="6254750" y="4649788"/>
            <a:ext cx="795338" cy="646112"/>
            <a:chOff x="799" y="1163"/>
            <a:chExt cx="501" cy="407"/>
          </a:xfrm>
        </p:grpSpPr>
        <p:sp>
          <p:nvSpPr>
            <p:cNvPr id="676886" name="Rectangle 22">
              <a:extLst>
                <a:ext uri="{FF2B5EF4-FFF2-40B4-BE49-F238E27FC236}">
                  <a16:creationId xmlns:a16="http://schemas.microsoft.com/office/drawing/2014/main" id="{B808F3E9-1E60-494B-9896-499F5DD52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1163"/>
              <a:ext cx="493" cy="40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676887" name="Text Box 23">
              <a:extLst>
                <a:ext uri="{FF2B5EF4-FFF2-40B4-BE49-F238E27FC236}">
                  <a16:creationId xmlns:a16="http://schemas.microsoft.com/office/drawing/2014/main" id="{ABD9D6FC-EF31-44DC-988F-A85754F941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" y="1207"/>
              <a:ext cx="493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 7</a:t>
              </a:r>
            </a:p>
          </p:txBody>
        </p:sp>
      </p:grpSp>
      <p:grpSp>
        <p:nvGrpSpPr>
          <p:cNvPr id="60426" name="Group 24">
            <a:extLst>
              <a:ext uri="{FF2B5EF4-FFF2-40B4-BE49-F238E27FC236}">
                <a16:creationId xmlns:a16="http://schemas.microsoft.com/office/drawing/2014/main" id="{AE6D0344-A93E-4AF5-9E1D-1A1140AC6F0C}"/>
              </a:ext>
            </a:extLst>
          </p:cNvPr>
          <p:cNvGrpSpPr>
            <a:grpSpLocks/>
          </p:cNvGrpSpPr>
          <p:nvPr/>
        </p:nvGrpSpPr>
        <p:grpSpPr bwMode="auto">
          <a:xfrm>
            <a:off x="7027864" y="4649788"/>
            <a:ext cx="795337" cy="646112"/>
            <a:chOff x="799" y="1163"/>
            <a:chExt cx="501" cy="407"/>
          </a:xfrm>
        </p:grpSpPr>
        <p:sp>
          <p:nvSpPr>
            <p:cNvPr id="676889" name="Rectangle 25">
              <a:extLst>
                <a:ext uri="{FF2B5EF4-FFF2-40B4-BE49-F238E27FC236}">
                  <a16:creationId xmlns:a16="http://schemas.microsoft.com/office/drawing/2014/main" id="{6ABEB62B-FA14-473D-9F18-173FAC880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1163"/>
              <a:ext cx="493" cy="40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676890" name="Text Box 26">
              <a:extLst>
                <a:ext uri="{FF2B5EF4-FFF2-40B4-BE49-F238E27FC236}">
                  <a16:creationId xmlns:a16="http://schemas.microsoft.com/office/drawing/2014/main" id="{F010D608-3EC6-4DC1-B076-B55A5FD90D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" y="1207"/>
              <a:ext cx="493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9</a:t>
              </a:r>
            </a:p>
          </p:txBody>
        </p:sp>
      </p:grpSp>
      <p:grpSp>
        <p:nvGrpSpPr>
          <p:cNvPr id="60427" name="Group 27">
            <a:extLst>
              <a:ext uri="{FF2B5EF4-FFF2-40B4-BE49-F238E27FC236}">
                <a16:creationId xmlns:a16="http://schemas.microsoft.com/office/drawing/2014/main" id="{CF9A90E6-E8F3-4EDF-A2D2-F603EE29E44B}"/>
              </a:ext>
            </a:extLst>
          </p:cNvPr>
          <p:cNvGrpSpPr>
            <a:grpSpLocks/>
          </p:cNvGrpSpPr>
          <p:nvPr/>
        </p:nvGrpSpPr>
        <p:grpSpPr bwMode="auto">
          <a:xfrm>
            <a:off x="7810500" y="4648201"/>
            <a:ext cx="795338" cy="646113"/>
            <a:chOff x="799" y="1163"/>
            <a:chExt cx="501" cy="407"/>
          </a:xfrm>
        </p:grpSpPr>
        <p:sp>
          <p:nvSpPr>
            <p:cNvPr id="676892" name="Rectangle 28">
              <a:extLst>
                <a:ext uri="{FF2B5EF4-FFF2-40B4-BE49-F238E27FC236}">
                  <a16:creationId xmlns:a16="http://schemas.microsoft.com/office/drawing/2014/main" id="{D741FE44-8C92-4183-8E50-5C8525E68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1163"/>
              <a:ext cx="493" cy="40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676893" name="Text Box 29">
              <a:extLst>
                <a:ext uri="{FF2B5EF4-FFF2-40B4-BE49-F238E27FC236}">
                  <a16:creationId xmlns:a16="http://schemas.microsoft.com/office/drawing/2014/main" id="{FEC30FA3-3143-46EE-8FE9-E5138588AD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" y="1207"/>
              <a:ext cx="493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 </a:t>
              </a:r>
            </a:p>
          </p:txBody>
        </p:sp>
      </p:grpSp>
      <p:sp>
        <p:nvSpPr>
          <p:cNvPr id="676894" name="Text Box 30">
            <a:extLst>
              <a:ext uri="{FF2B5EF4-FFF2-40B4-BE49-F238E27FC236}">
                <a16:creationId xmlns:a16="http://schemas.microsoft.com/office/drawing/2014/main" id="{D51C9CCA-AB96-489D-87E5-65EE0EAED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3025" y="4764088"/>
            <a:ext cx="503238" cy="3603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70000"/>
              </a:lnSpc>
              <a:defRPr/>
            </a:pPr>
            <a:r>
              <a:rPr lang="en-US" altLang="zh-CN" sz="280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5</a:t>
            </a:r>
          </a:p>
        </p:txBody>
      </p:sp>
      <p:sp>
        <p:nvSpPr>
          <p:cNvPr id="676895" name="AutoShape 31">
            <a:extLst>
              <a:ext uri="{FF2B5EF4-FFF2-40B4-BE49-F238E27FC236}">
                <a16:creationId xmlns:a16="http://schemas.microsoft.com/office/drawing/2014/main" id="{85AA2932-4E5F-4FD5-ACB6-E9D8FF49C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7976" y="5368926"/>
            <a:ext cx="358775" cy="360363"/>
          </a:xfrm>
          <a:prstGeom prst="upArrow">
            <a:avLst>
              <a:gd name="adj1" fmla="val 50000"/>
              <a:gd name="adj2" fmla="val 25111"/>
            </a:avLst>
          </a:prstGeom>
          <a:solidFill>
            <a:srgbClr val="FFCC99"/>
          </a:solidFill>
          <a:ln w="12700">
            <a:solidFill>
              <a:srgbClr val="8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676896" name="AutoShape 32">
            <a:extLst>
              <a:ext uri="{FF2B5EF4-FFF2-40B4-BE49-F238E27FC236}">
                <a16:creationId xmlns:a16="http://schemas.microsoft.com/office/drawing/2014/main" id="{E097B063-439A-4F7B-AEED-E0F2F6E0A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1726" y="5368926"/>
            <a:ext cx="358775" cy="360363"/>
          </a:xfrm>
          <a:prstGeom prst="upArrow">
            <a:avLst>
              <a:gd name="adj1" fmla="val 50000"/>
              <a:gd name="adj2" fmla="val 25111"/>
            </a:avLst>
          </a:prstGeom>
          <a:solidFill>
            <a:srgbClr val="FFCC99"/>
          </a:solidFill>
          <a:ln w="12700">
            <a:solidFill>
              <a:srgbClr val="8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676897" name="AutoShape 33">
            <a:extLst>
              <a:ext uri="{FF2B5EF4-FFF2-40B4-BE49-F238E27FC236}">
                <a16:creationId xmlns:a16="http://schemas.microsoft.com/office/drawing/2014/main" id="{F8A375E9-F369-4C04-B8FD-496DCBF0C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2301" y="5368926"/>
            <a:ext cx="358775" cy="360363"/>
          </a:xfrm>
          <a:prstGeom prst="upArrow">
            <a:avLst>
              <a:gd name="adj1" fmla="val 50000"/>
              <a:gd name="adj2" fmla="val 25111"/>
            </a:avLst>
          </a:prstGeom>
          <a:solidFill>
            <a:srgbClr val="FFCC99"/>
          </a:solidFill>
          <a:ln w="12700">
            <a:solidFill>
              <a:srgbClr val="8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676898" name="AutoShape 34">
            <a:extLst>
              <a:ext uri="{FF2B5EF4-FFF2-40B4-BE49-F238E27FC236}">
                <a16:creationId xmlns:a16="http://schemas.microsoft.com/office/drawing/2014/main" id="{A701A2E6-147B-464C-8E05-715AE2857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8200" y="5368925"/>
            <a:ext cx="863600" cy="287338"/>
          </a:xfrm>
          <a:prstGeom prst="curvedUpArrow">
            <a:avLst>
              <a:gd name="adj1" fmla="val 60110"/>
              <a:gd name="adj2" fmla="val 120221"/>
              <a:gd name="adj3" fmla="val 33333"/>
            </a:avLst>
          </a:prstGeom>
          <a:solidFill>
            <a:srgbClr val="FFCC99"/>
          </a:solidFill>
          <a:ln w="12700">
            <a:solidFill>
              <a:srgbClr val="8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676899" name="Text Box 35">
            <a:extLst>
              <a:ext uri="{FF2B5EF4-FFF2-40B4-BE49-F238E27FC236}">
                <a16:creationId xmlns:a16="http://schemas.microsoft.com/office/drawing/2014/main" id="{1E47D098-48C9-4E75-B522-E9996E05F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0" y="4778376"/>
            <a:ext cx="503238" cy="3603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70000"/>
              </a:lnSpc>
              <a:defRPr/>
            </a:pP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 </a:t>
            </a:r>
            <a:r>
              <a:rPr lang="en-US" altLang="zh-CN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7</a:t>
            </a:r>
          </a:p>
        </p:txBody>
      </p:sp>
      <p:sp>
        <p:nvSpPr>
          <p:cNvPr id="676900" name="AutoShape 36">
            <a:extLst>
              <a:ext uri="{FF2B5EF4-FFF2-40B4-BE49-F238E27FC236}">
                <a16:creationId xmlns:a16="http://schemas.microsoft.com/office/drawing/2014/main" id="{B1ABC7D5-9D3F-4E64-9659-497CE85CF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8925" y="5383214"/>
            <a:ext cx="863600" cy="287337"/>
          </a:xfrm>
          <a:prstGeom prst="curvedUpArrow">
            <a:avLst>
              <a:gd name="adj1" fmla="val 60111"/>
              <a:gd name="adj2" fmla="val 120221"/>
              <a:gd name="adj3" fmla="val 33333"/>
            </a:avLst>
          </a:prstGeom>
          <a:solidFill>
            <a:srgbClr val="FFCC99"/>
          </a:solidFill>
          <a:ln w="12700">
            <a:solidFill>
              <a:srgbClr val="8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676901" name="Text Box 37">
            <a:extLst>
              <a:ext uri="{FF2B5EF4-FFF2-40B4-BE49-F238E27FC236}">
                <a16:creationId xmlns:a16="http://schemas.microsoft.com/office/drawing/2014/main" id="{7AB78279-5403-4B6D-B8F9-0EB1F61A8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5914" y="4764088"/>
            <a:ext cx="503237" cy="3603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70000"/>
              </a:lnSpc>
              <a:defRPr/>
            </a:pPr>
            <a:r>
              <a:rPr lang="en-US" altLang="zh-CN" sz="280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9</a:t>
            </a:r>
          </a:p>
        </p:txBody>
      </p:sp>
      <p:sp>
        <p:nvSpPr>
          <p:cNvPr id="676902" name="AutoShape 38">
            <a:extLst>
              <a:ext uri="{FF2B5EF4-FFF2-40B4-BE49-F238E27FC236}">
                <a16:creationId xmlns:a16="http://schemas.microsoft.com/office/drawing/2014/main" id="{66E54122-ABEC-410B-8623-1458469B1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1088" y="5368925"/>
            <a:ext cx="863600" cy="287338"/>
          </a:xfrm>
          <a:prstGeom prst="curvedUpArrow">
            <a:avLst>
              <a:gd name="adj1" fmla="val 60110"/>
              <a:gd name="adj2" fmla="val 120221"/>
              <a:gd name="adj3" fmla="val 33333"/>
            </a:avLst>
          </a:prstGeom>
          <a:solidFill>
            <a:srgbClr val="FFCC99"/>
          </a:solidFill>
          <a:ln w="12700">
            <a:solidFill>
              <a:srgbClr val="8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676903" name="Text Box 39">
            <a:extLst>
              <a:ext uri="{FF2B5EF4-FFF2-40B4-BE49-F238E27FC236}">
                <a16:creationId xmlns:a16="http://schemas.microsoft.com/office/drawing/2014/main" id="{91C379E0-5EA2-483F-B237-F5B687E536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0864" y="4778376"/>
            <a:ext cx="503237" cy="3603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70000"/>
              </a:lnSpc>
              <a:defRPr/>
            </a:pPr>
            <a:r>
              <a:rPr lang="en-US" altLang="zh-CN" sz="2800">
                <a:solidFill>
                  <a:srgbClr val="009900"/>
                </a:solidFill>
                <a:ea typeface="宋体" pitchFamily="2" charset="-122"/>
              </a:rPr>
              <a:t> </a:t>
            </a:r>
            <a:r>
              <a:rPr lang="en-US" altLang="zh-CN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4</a:t>
            </a:r>
          </a:p>
        </p:txBody>
      </p:sp>
      <p:sp>
        <p:nvSpPr>
          <p:cNvPr id="676904" name="Text Box 40">
            <a:extLst>
              <a:ext uri="{FF2B5EF4-FFF2-40B4-BE49-F238E27FC236}">
                <a16:creationId xmlns:a16="http://schemas.microsoft.com/office/drawing/2014/main" id="{56CD9748-3FD5-431F-8D3E-6D3A2001A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2864" y="5888038"/>
            <a:ext cx="1565275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zh-CN" altLang="en-US" b="1">
                <a:ea typeface="楷体_GB2312" pitchFamily="49" charset="-122"/>
              </a:rPr>
              <a:t>插入元素</a:t>
            </a:r>
          </a:p>
          <a:p>
            <a:pPr algn="ctr"/>
            <a:r>
              <a:rPr lang="en-US" altLang="zh-CN" i="1">
                <a:ea typeface="宋体" panose="02010600030101010101" pitchFamily="2" charset="-122"/>
              </a:rPr>
              <a:t>x</a:t>
            </a:r>
            <a:r>
              <a:rPr lang="en-US" altLang="zh-CN">
                <a:ea typeface="宋体" panose="02010600030101010101" pitchFamily="2" charset="-122"/>
              </a:rPr>
              <a:t>=4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6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7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7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7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769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769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7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7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76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76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7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76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76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76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76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769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769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7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7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76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76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7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94" grpId="0" animBg="1"/>
      <p:bldP spid="676895" grpId="0" animBg="1"/>
      <p:bldP spid="676895" grpId="1" animBg="1"/>
      <p:bldP spid="676896" grpId="0" animBg="1"/>
      <p:bldP spid="676896" grpId="1" animBg="1"/>
      <p:bldP spid="676897" grpId="0" animBg="1"/>
      <p:bldP spid="676897" grpId="1" animBg="1"/>
      <p:bldP spid="676898" grpId="0" animBg="1"/>
      <p:bldP spid="676898" grpId="1" animBg="1"/>
      <p:bldP spid="676899" grpId="0" animBg="1"/>
      <p:bldP spid="676900" grpId="0" animBg="1"/>
      <p:bldP spid="676900" grpId="1" animBg="1"/>
      <p:bldP spid="676901" grpId="0" animBg="1"/>
      <p:bldP spid="676902" grpId="0" animBg="1"/>
      <p:bldP spid="676902" grpId="1" animBg="1"/>
      <p:bldP spid="676903" grpId="0" animBg="1"/>
      <p:bldP spid="67690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>
            <a:extLst>
              <a:ext uri="{FF2B5EF4-FFF2-40B4-BE49-F238E27FC236}">
                <a16:creationId xmlns:a16="http://schemas.microsoft.com/office/drawing/2014/main" id="{5B019B31-95A3-4F46-8B61-C6F45FE527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例</a:t>
            </a:r>
            <a:r>
              <a:rPr lang="en-US" altLang="zh-CN"/>
              <a:t>7.7 </a:t>
            </a:r>
            <a:r>
              <a:rPr lang="zh-CN" altLang="en-US"/>
              <a:t>：插入排序 </a:t>
            </a:r>
          </a:p>
        </p:txBody>
      </p:sp>
      <p:grpSp>
        <p:nvGrpSpPr>
          <p:cNvPr id="61443" name="Group 3">
            <a:extLst>
              <a:ext uri="{FF2B5EF4-FFF2-40B4-BE49-F238E27FC236}">
                <a16:creationId xmlns:a16="http://schemas.microsoft.com/office/drawing/2014/main" id="{2437CC70-DA7B-493B-944A-474D737BEB0E}"/>
              </a:ext>
            </a:extLst>
          </p:cNvPr>
          <p:cNvGrpSpPr>
            <a:grpSpLocks/>
          </p:cNvGrpSpPr>
          <p:nvPr/>
        </p:nvGrpSpPr>
        <p:grpSpPr bwMode="auto">
          <a:xfrm>
            <a:off x="3973513" y="4149726"/>
            <a:ext cx="4786312" cy="569913"/>
            <a:chOff x="3960" y="8382"/>
            <a:chExt cx="3600" cy="468"/>
          </a:xfrm>
        </p:grpSpPr>
        <p:sp>
          <p:nvSpPr>
            <p:cNvPr id="677892" name="Text Box 4">
              <a:extLst>
                <a:ext uri="{FF2B5EF4-FFF2-40B4-BE49-F238E27FC236}">
                  <a16:creationId xmlns:a16="http://schemas.microsoft.com/office/drawing/2014/main" id="{E671D5D5-6307-4391-928F-A71B84D7E9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0" y="8382"/>
              <a:ext cx="90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lang="en-US" altLang="zh-CN">
                  <a:ea typeface="宋体" pitchFamily="2" charset="-122"/>
                </a:rPr>
                <a:t>a[0]</a:t>
              </a: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677893" name="Text Box 5">
              <a:extLst>
                <a:ext uri="{FF2B5EF4-FFF2-40B4-BE49-F238E27FC236}">
                  <a16:creationId xmlns:a16="http://schemas.microsoft.com/office/drawing/2014/main" id="{409E4672-655E-4386-88F5-54381A0694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0" y="8382"/>
              <a:ext cx="90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lang="en-US" altLang="zh-CN">
                  <a:ea typeface="宋体" pitchFamily="2" charset="-122"/>
                </a:rPr>
                <a:t> a[1]</a:t>
              </a: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677894" name="Text Box 6">
              <a:extLst>
                <a:ext uri="{FF2B5EF4-FFF2-40B4-BE49-F238E27FC236}">
                  <a16:creationId xmlns:a16="http://schemas.microsoft.com/office/drawing/2014/main" id="{7CEFF932-8622-42AE-A51C-1E30378C24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1" y="8382"/>
              <a:ext cx="899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lang="en-US" altLang="zh-CN">
                  <a:ea typeface="宋体" pitchFamily="2" charset="-122"/>
                </a:rPr>
                <a:t>  a[2]</a:t>
              </a: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677895" name="Text Box 7">
              <a:extLst>
                <a:ext uri="{FF2B5EF4-FFF2-40B4-BE49-F238E27FC236}">
                  <a16:creationId xmlns:a16="http://schemas.microsoft.com/office/drawing/2014/main" id="{381CB5FE-F86D-4630-8EF8-572D77D06F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0" y="8382"/>
              <a:ext cx="90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lang="en-US" altLang="zh-CN">
                  <a:ea typeface="宋体" pitchFamily="2" charset="-122"/>
                </a:rPr>
                <a:t>   a[3]</a:t>
              </a: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677896" name="Text Box 8">
              <a:extLst>
                <a:ext uri="{FF2B5EF4-FFF2-40B4-BE49-F238E27FC236}">
                  <a16:creationId xmlns:a16="http://schemas.microsoft.com/office/drawing/2014/main" id="{7AFAFA98-A61A-4CA4-A8AD-48A674459A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0" y="8382"/>
              <a:ext cx="90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lang="en-US" altLang="zh-CN">
                  <a:ea typeface="宋体" pitchFamily="2" charset="-122"/>
                </a:rPr>
                <a:t>   a[4]</a:t>
              </a: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677897" name="Text Box 9">
              <a:extLst>
                <a:ext uri="{FF2B5EF4-FFF2-40B4-BE49-F238E27FC236}">
                  <a16:creationId xmlns:a16="http://schemas.microsoft.com/office/drawing/2014/main" id="{507F1908-FDDD-4F97-A9C9-075A63C419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0" y="8382"/>
              <a:ext cx="90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lang="en-US" altLang="zh-CN">
                  <a:ea typeface="宋体" pitchFamily="2" charset="-122"/>
                </a:rPr>
                <a:t>    a[5]</a:t>
              </a: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61444" name="Text Box 10">
            <a:extLst>
              <a:ext uri="{FF2B5EF4-FFF2-40B4-BE49-F238E27FC236}">
                <a16:creationId xmlns:a16="http://schemas.microsoft.com/office/drawing/2014/main" id="{A4E77FFA-2C69-483F-8843-61E42C79F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1" y="4581526"/>
            <a:ext cx="1781175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zh-CN" altLang="en-US" b="1">
                <a:ea typeface="楷体_GB2312" pitchFamily="49" charset="-122"/>
              </a:rPr>
              <a:t>待插入元素</a:t>
            </a:r>
            <a:r>
              <a:rPr lang="en-US" altLang="zh-CN" b="1">
                <a:solidFill>
                  <a:srgbClr val="88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x=4</a:t>
            </a:r>
            <a:endParaRPr lang="zh-CN" altLang="en-US" b="1">
              <a:solidFill>
                <a:srgbClr val="88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grpSp>
        <p:nvGrpSpPr>
          <p:cNvPr id="61445" name="Group 11">
            <a:extLst>
              <a:ext uri="{FF2B5EF4-FFF2-40B4-BE49-F238E27FC236}">
                <a16:creationId xmlns:a16="http://schemas.microsoft.com/office/drawing/2014/main" id="{F7A6120F-8DE5-4EDC-94EA-83AFBE567D7F}"/>
              </a:ext>
            </a:extLst>
          </p:cNvPr>
          <p:cNvGrpSpPr>
            <a:grpSpLocks/>
          </p:cNvGrpSpPr>
          <p:nvPr/>
        </p:nvGrpSpPr>
        <p:grpSpPr bwMode="auto">
          <a:xfrm>
            <a:off x="3902075" y="4649788"/>
            <a:ext cx="795338" cy="646112"/>
            <a:chOff x="799" y="1163"/>
            <a:chExt cx="501" cy="407"/>
          </a:xfrm>
        </p:grpSpPr>
        <p:sp>
          <p:nvSpPr>
            <p:cNvPr id="677900" name="Rectangle 12">
              <a:extLst>
                <a:ext uri="{FF2B5EF4-FFF2-40B4-BE49-F238E27FC236}">
                  <a16:creationId xmlns:a16="http://schemas.microsoft.com/office/drawing/2014/main" id="{D2E6D791-488F-4775-BD44-8DAA1C521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1163"/>
              <a:ext cx="493" cy="40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677901" name="Text Box 13">
              <a:extLst>
                <a:ext uri="{FF2B5EF4-FFF2-40B4-BE49-F238E27FC236}">
                  <a16:creationId xmlns:a16="http://schemas.microsoft.com/office/drawing/2014/main" id="{8C04751D-0F4B-4A9C-BBFB-D111DEBAC8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" y="1207"/>
              <a:ext cx="493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 1</a:t>
              </a:r>
            </a:p>
          </p:txBody>
        </p:sp>
      </p:grpSp>
      <p:grpSp>
        <p:nvGrpSpPr>
          <p:cNvPr id="61446" name="Group 14">
            <a:extLst>
              <a:ext uri="{FF2B5EF4-FFF2-40B4-BE49-F238E27FC236}">
                <a16:creationId xmlns:a16="http://schemas.microsoft.com/office/drawing/2014/main" id="{45E10B57-40AD-417C-8B50-474F386995C1}"/>
              </a:ext>
            </a:extLst>
          </p:cNvPr>
          <p:cNvGrpSpPr>
            <a:grpSpLocks/>
          </p:cNvGrpSpPr>
          <p:nvPr/>
        </p:nvGrpSpPr>
        <p:grpSpPr bwMode="auto">
          <a:xfrm>
            <a:off x="4684714" y="4648201"/>
            <a:ext cx="795337" cy="646113"/>
            <a:chOff x="799" y="1163"/>
            <a:chExt cx="501" cy="407"/>
          </a:xfrm>
        </p:grpSpPr>
        <p:sp>
          <p:nvSpPr>
            <p:cNvPr id="677903" name="Rectangle 15">
              <a:extLst>
                <a:ext uri="{FF2B5EF4-FFF2-40B4-BE49-F238E27FC236}">
                  <a16:creationId xmlns:a16="http://schemas.microsoft.com/office/drawing/2014/main" id="{14B2859C-1C3B-4881-9E0C-48A16CC72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1163"/>
              <a:ext cx="493" cy="40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677904" name="Text Box 16">
              <a:extLst>
                <a:ext uri="{FF2B5EF4-FFF2-40B4-BE49-F238E27FC236}">
                  <a16:creationId xmlns:a16="http://schemas.microsoft.com/office/drawing/2014/main" id="{CE57A73B-B031-4920-91D0-60A8BCB31A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" y="1207"/>
              <a:ext cx="493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3</a:t>
              </a:r>
            </a:p>
          </p:txBody>
        </p:sp>
      </p:grpSp>
      <p:grpSp>
        <p:nvGrpSpPr>
          <p:cNvPr id="61447" name="Group 17">
            <a:extLst>
              <a:ext uri="{FF2B5EF4-FFF2-40B4-BE49-F238E27FC236}">
                <a16:creationId xmlns:a16="http://schemas.microsoft.com/office/drawing/2014/main" id="{E1F812D3-B2FA-4B1B-B1DC-BF450B943DAE}"/>
              </a:ext>
            </a:extLst>
          </p:cNvPr>
          <p:cNvGrpSpPr>
            <a:grpSpLocks/>
          </p:cNvGrpSpPr>
          <p:nvPr/>
        </p:nvGrpSpPr>
        <p:grpSpPr bwMode="auto">
          <a:xfrm>
            <a:off x="5472114" y="4649788"/>
            <a:ext cx="795337" cy="646112"/>
            <a:chOff x="799" y="1163"/>
            <a:chExt cx="501" cy="407"/>
          </a:xfrm>
        </p:grpSpPr>
        <p:sp>
          <p:nvSpPr>
            <p:cNvPr id="677906" name="Rectangle 18">
              <a:extLst>
                <a:ext uri="{FF2B5EF4-FFF2-40B4-BE49-F238E27FC236}">
                  <a16:creationId xmlns:a16="http://schemas.microsoft.com/office/drawing/2014/main" id="{D05B8899-BD66-43D8-A0F9-E9B17E6E4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1163"/>
              <a:ext cx="493" cy="40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677907" name="Text Box 19">
              <a:extLst>
                <a:ext uri="{FF2B5EF4-FFF2-40B4-BE49-F238E27FC236}">
                  <a16:creationId xmlns:a16="http://schemas.microsoft.com/office/drawing/2014/main" id="{B728145A-F1AE-433F-AD9E-FCBA6F0A32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" y="1207"/>
              <a:ext cx="493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5</a:t>
              </a:r>
            </a:p>
          </p:txBody>
        </p:sp>
      </p:grpSp>
      <p:grpSp>
        <p:nvGrpSpPr>
          <p:cNvPr id="61448" name="Group 20">
            <a:extLst>
              <a:ext uri="{FF2B5EF4-FFF2-40B4-BE49-F238E27FC236}">
                <a16:creationId xmlns:a16="http://schemas.microsoft.com/office/drawing/2014/main" id="{BF431DDC-A36C-485E-8D39-29EF9B457E48}"/>
              </a:ext>
            </a:extLst>
          </p:cNvPr>
          <p:cNvGrpSpPr>
            <a:grpSpLocks/>
          </p:cNvGrpSpPr>
          <p:nvPr/>
        </p:nvGrpSpPr>
        <p:grpSpPr bwMode="auto">
          <a:xfrm>
            <a:off x="6254750" y="4649788"/>
            <a:ext cx="795338" cy="646112"/>
            <a:chOff x="799" y="1163"/>
            <a:chExt cx="501" cy="407"/>
          </a:xfrm>
        </p:grpSpPr>
        <p:sp>
          <p:nvSpPr>
            <p:cNvPr id="677909" name="Rectangle 21">
              <a:extLst>
                <a:ext uri="{FF2B5EF4-FFF2-40B4-BE49-F238E27FC236}">
                  <a16:creationId xmlns:a16="http://schemas.microsoft.com/office/drawing/2014/main" id="{98394F6E-D80C-4637-AC85-A6DF7A2ED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1163"/>
              <a:ext cx="493" cy="40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677910" name="Text Box 22">
              <a:extLst>
                <a:ext uri="{FF2B5EF4-FFF2-40B4-BE49-F238E27FC236}">
                  <a16:creationId xmlns:a16="http://schemas.microsoft.com/office/drawing/2014/main" id="{E3A79134-2E09-4900-A1E0-8EBDA83162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" y="1207"/>
              <a:ext cx="493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 7</a:t>
              </a:r>
            </a:p>
          </p:txBody>
        </p:sp>
      </p:grpSp>
      <p:grpSp>
        <p:nvGrpSpPr>
          <p:cNvPr id="61449" name="Group 23">
            <a:extLst>
              <a:ext uri="{FF2B5EF4-FFF2-40B4-BE49-F238E27FC236}">
                <a16:creationId xmlns:a16="http://schemas.microsoft.com/office/drawing/2014/main" id="{970BD9C5-08BF-4DC5-87EA-0E1DADFAE2E1}"/>
              </a:ext>
            </a:extLst>
          </p:cNvPr>
          <p:cNvGrpSpPr>
            <a:grpSpLocks/>
          </p:cNvGrpSpPr>
          <p:nvPr/>
        </p:nvGrpSpPr>
        <p:grpSpPr bwMode="auto">
          <a:xfrm>
            <a:off x="7027864" y="4649788"/>
            <a:ext cx="795337" cy="646112"/>
            <a:chOff x="799" y="1163"/>
            <a:chExt cx="501" cy="407"/>
          </a:xfrm>
        </p:grpSpPr>
        <p:sp>
          <p:nvSpPr>
            <p:cNvPr id="677912" name="Rectangle 24">
              <a:extLst>
                <a:ext uri="{FF2B5EF4-FFF2-40B4-BE49-F238E27FC236}">
                  <a16:creationId xmlns:a16="http://schemas.microsoft.com/office/drawing/2014/main" id="{9919FD21-CD5C-40DA-93E3-D4FA0EE41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1163"/>
              <a:ext cx="493" cy="40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677913" name="Text Box 25">
              <a:extLst>
                <a:ext uri="{FF2B5EF4-FFF2-40B4-BE49-F238E27FC236}">
                  <a16:creationId xmlns:a16="http://schemas.microsoft.com/office/drawing/2014/main" id="{64A7443E-F7B8-43B1-866B-4EE3A61737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" y="1207"/>
              <a:ext cx="493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9</a:t>
              </a:r>
            </a:p>
          </p:txBody>
        </p:sp>
      </p:grpSp>
      <p:grpSp>
        <p:nvGrpSpPr>
          <p:cNvPr id="61450" name="Group 26">
            <a:extLst>
              <a:ext uri="{FF2B5EF4-FFF2-40B4-BE49-F238E27FC236}">
                <a16:creationId xmlns:a16="http://schemas.microsoft.com/office/drawing/2014/main" id="{3ECEBBB9-8839-4180-9981-90A6485A1366}"/>
              </a:ext>
            </a:extLst>
          </p:cNvPr>
          <p:cNvGrpSpPr>
            <a:grpSpLocks/>
          </p:cNvGrpSpPr>
          <p:nvPr/>
        </p:nvGrpSpPr>
        <p:grpSpPr bwMode="auto">
          <a:xfrm>
            <a:off x="7810500" y="4648201"/>
            <a:ext cx="795338" cy="646113"/>
            <a:chOff x="799" y="1163"/>
            <a:chExt cx="501" cy="407"/>
          </a:xfrm>
        </p:grpSpPr>
        <p:sp>
          <p:nvSpPr>
            <p:cNvPr id="677915" name="Rectangle 27">
              <a:extLst>
                <a:ext uri="{FF2B5EF4-FFF2-40B4-BE49-F238E27FC236}">
                  <a16:creationId xmlns:a16="http://schemas.microsoft.com/office/drawing/2014/main" id="{48F50A88-9269-4626-9360-00E00EDC9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1163"/>
              <a:ext cx="493" cy="40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677916" name="Text Box 28">
              <a:extLst>
                <a:ext uri="{FF2B5EF4-FFF2-40B4-BE49-F238E27FC236}">
                  <a16:creationId xmlns:a16="http://schemas.microsoft.com/office/drawing/2014/main" id="{7D042D74-0D9F-4E97-9261-E5F09D650A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" y="1207"/>
              <a:ext cx="493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 </a:t>
              </a:r>
            </a:p>
          </p:txBody>
        </p:sp>
      </p:grpSp>
      <p:sp>
        <p:nvSpPr>
          <p:cNvPr id="677917" name="AutoShape 29">
            <a:extLst>
              <a:ext uri="{FF2B5EF4-FFF2-40B4-BE49-F238E27FC236}">
                <a16:creationId xmlns:a16="http://schemas.microsoft.com/office/drawing/2014/main" id="{B6AE25CD-A0FD-469A-9342-298562981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7976" y="5368926"/>
            <a:ext cx="358775" cy="360363"/>
          </a:xfrm>
          <a:prstGeom prst="upArrow">
            <a:avLst>
              <a:gd name="adj1" fmla="val 50000"/>
              <a:gd name="adj2" fmla="val 25111"/>
            </a:avLst>
          </a:prstGeom>
          <a:solidFill>
            <a:srgbClr val="FFCC99"/>
          </a:solidFill>
          <a:ln w="12700">
            <a:solidFill>
              <a:srgbClr val="8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677918" name="AutoShape 30">
            <a:extLst>
              <a:ext uri="{FF2B5EF4-FFF2-40B4-BE49-F238E27FC236}">
                <a16:creationId xmlns:a16="http://schemas.microsoft.com/office/drawing/2014/main" id="{191FB672-1701-4A09-8008-16FCDDC57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1726" y="5368926"/>
            <a:ext cx="358775" cy="360363"/>
          </a:xfrm>
          <a:prstGeom prst="upArrow">
            <a:avLst>
              <a:gd name="adj1" fmla="val 50000"/>
              <a:gd name="adj2" fmla="val 25111"/>
            </a:avLst>
          </a:prstGeom>
          <a:solidFill>
            <a:srgbClr val="FFCC99"/>
          </a:solidFill>
          <a:ln w="12700">
            <a:solidFill>
              <a:srgbClr val="8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677919" name="AutoShape 31">
            <a:extLst>
              <a:ext uri="{FF2B5EF4-FFF2-40B4-BE49-F238E27FC236}">
                <a16:creationId xmlns:a16="http://schemas.microsoft.com/office/drawing/2014/main" id="{ED95F891-9377-43DA-8C6A-F259426BC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2301" y="5368926"/>
            <a:ext cx="358775" cy="360363"/>
          </a:xfrm>
          <a:prstGeom prst="upArrow">
            <a:avLst>
              <a:gd name="adj1" fmla="val 50000"/>
              <a:gd name="adj2" fmla="val 25111"/>
            </a:avLst>
          </a:prstGeom>
          <a:solidFill>
            <a:srgbClr val="FFCC99"/>
          </a:solidFill>
          <a:ln w="12700">
            <a:solidFill>
              <a:srgbClr val="8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677920" name="Rectangle 32">
            <a:extLst>
              <a:ext uri="{FF2B5EF4-FFF2-40B4-BE49-F238E27FC236}">
                <a16:creationId xmlns:a16="http://schemas.microsoft.com/office/drawing/2014/main" id="{4BFCAE3F-AF49-46E7-833D-D6A0C10CD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51089" y="1628776"/>
            <a:ext cx="7127875" cy="1584325"/>
          </a:xfrm>
        </p:spPr>
        <p:txBody>
          <a:bodyPr/>
          <a:lstStyle/>
          <a:p>
            <a:pPr eaLnBrk="1">
              <a:lnSpc>
                <a:spcPct val="110000"/>
              </a:lnSpc>
              <a:buFont typeface="Monotype Sorts" charset="2"/>
              <a:buNone/>
              <a:defRPr/>
            </a:pPr>
            <a:r>
              <a:rPr lang="fr-FR" altLang="zh-CN" sz="1800">
                <a:latin typeface="Courier New" pitchFamily="49" charset="0"/>
                <a:ea typeface="宋体" pitchFamily="2" charset="-122"/>
              </a:rPr>
              <a:t>	</a:t>
            </a:r>
            <a:r>
              <a:rPr lang="fr-FR" altLang="zh-CN" sz="24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for</a:t>
            </a:r>
            <a:r>
              <a:rPr lang="fr-FR" altLang="zh-CN" sz="2400">
                <a:latin typeface="Courier New" pitchFamily="49" charset="0"/>
                <a:ea typeface="宋体" pitchFamily="2" charset="-122"/>
              </a:rPr>
              <a:t> (i=0; (i&lt;n) &amp;&amp; (x&gt;a[i]); i++ ) </a:t>
            </a:r>
          </a:p>
          <a:p>
            <a:pPr eaLnBrk="1">
              <a:lnSpc>
                <a:spcPct val="110000"/>
              </a:lnSpc>
              <a:buFont typeface="Monotype Sorts" charset="2"/>
              <a:buNone/>
              <a:defRPr/>
            </a:pPr>
            <a:r>
              <a:rPr lang="fr-FR" altLang="zh-CN" sz="2400">
                <a:latin typeface="Courier New" pitchFamily="49" charset="0"/>
                <a:ea typeface="宋体" pitchFamily="2" charset="-122"/>
              </a:rPr>
              <a:t>	{</a:t>
            </a:r>
          </a:p>
          <a:p>
            <a:pPr eaLnBrk="1">
              <a:lnSpc>
                <a:spcPct val="110000"/>
              </a:lnSpc>
              <a:buFont typeface="Monotype Sorts" charset="2"/>
              <a:buNone/>
              <a:defRPr/>
            </a:pPr>
            <a:r>
              <a:rPr lang="fr-FR" altLang="zh-CN" sz="2400">
                <a:latin typeface="Courier New" pitchFamily="49" charset="0"/>
                <a:ea typeface="宋体" pitchFamily="2" charset="-122"/>
              </a:rPr>
              <a:t>	} </a:t>
            </a:r>
            <a:r>
              <a:rPr lang="fr-FR" altLang="zh-CN" sz="24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/*</a:t>
            </a:r>
            <a:r>
              <a:rPr lang="zh-CN" altLang="en-US" sz="2400">
                <a:solidFill>
                  <a:schemeClr val="accent2"/>
                </a:solidFill>
                <a:ea typeface="宋体" pitchFamily="2" charset="-122"/>
              </a:rPr>
              <a:t>找到待插入的位置*</a:t>
            </a:r>
            <a:r>
              <a:rPr lang="en-US" altLang="zh-CN" sz="2400">
                <a:solidFill>
                  <a:schemeClr val="accent2"/>
                </a:solidFill>
                <a:ea typeface="宋体" pitchFamily="2" charset="-122"/>
              </a:rPr>
              <a:t>/</a:t>
            </a:r>
            <a:r>
              <a:rPr lang="fr-FR" altLang="zh-CN" sz="2400">
                <a:latin typeface="Courier New" pitchFamily="49" charset="0"/>
                <a:ea typeface="宋体" pitchFamily="2" charset="-122"/>
              </a:rPr>
              <a:t>	</a:t>
            </a:r>
            <a:endParaRPr lang="zh-CN" altLang="en-US" sz="2400"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677921" name="Rectangle 33">
            <a:extLst>
              <a:ext uri="{FF2B5EF4-FFF2-40B4-BE49-F238E27FC236}">
                <a16:creationId xmlns:a16="http://schemas.microsoft.com/office/drawing/2014/main" id="{06D12463-A231-4FBF-872A-5BA4DED00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6401" y="1657351"/>
            <a:ext cx="733425" cy="46166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677922" name="Rectangle 34">
            <a:extLst>
              <a:ext uri="{FF2B5EF4-FFF2-40B4-BE49-F238E27FC236}">
                <a16:creationId xmlns:a16="http://schemas.microsoft.com/office/drawing/2014/main" id="{85A996A5-0FA9-4529-8461-96D78C5FE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1913" y="1638301"/>
            <a:ext cx="1166812" cy="46166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677923" name="Rectangle 35">
            <a:extLst>
              <a:ext uri="{FF2B5EF4-FFF2-40B4-BE49-F238E27FC236}">
                <a16:creationId xmlns:a16="http://schemas.microsoft.com/office/drawing/2014/main" id="{0842DDF8-9A49-4C64-AA82-E18CF4867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076" y="1643064"/>
            <a:ext cx="733425" cy="46166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677924" name="Rectangle 36">
            <a:extLst>
              <a:ext uri="{FF2B5EF4-FFF2-40B4-BE49-F238E27FC236}">
                <a16:creationId xmlns:a16="http://schemas.microsoft.com/office/drawing/2014/main" id="{C4908A1F-B8AB-4F3A-805F-EF4813D30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5949951"/>
            <a:ext cx="3563937" cy="646113"/>
          </a:xfrm>
          <a:prstGeom prst="rect">
            <a:avLst/>
          </a:prstGeom>
          <a:solidFill>
            <a:srgbClr val="FFFF99"/>
          </a:solidFill>
          <a:ln w="285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ea typeface="楷体_GB2312" pitchFamily="49" charset="-122"/>
              </a:rPr>
              <a:t>找到了待插入的位置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79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79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7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77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779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779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7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779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779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7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77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77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77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7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77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77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7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917" grpId="0" animBg="1"/>
      <p:bldP spid="677917" grpId="1" animBg="1"/>
      <p:bldP spid="677918" grpId="0" animBg="1"/>
      <p:bldP spid="677918" grpId="1" animBg="1"/>
      <p:bldP spid="677919" grpId="0" animBg="1"/>
      <p:bldP spid="677921" grpId="0" animBg="1"/>
      <p:bldP spid="677921" grpId="1" animBg="1"/>
      <p:bldP spid="677921" grpId="2" animBg="1"/>
      <p:bldP spid="677923" grpId="0" animBg="1"/>
      <p:bldP spid="677923" grpId="1" animBg="1"/>
      <p:bldP spid="67792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>
            <a:extLst>
              <a:ext uri="{FF2B5EF4-FFF2-40B4-BE49-F238E27FC236}">
                <a16:creationId xmlns:a16="http://schemas.microsoft.com/office/drawing/2014/main" id="{9BC8B3C2-E34C-4DCB-B7D3-58851C75AD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例</a:t>
            </a:r>
            <a:r>
              <a:rPr lang="en-US" altLang="zh-CN"/>
              <a:t>7.7 </a:t>
            </a:r>
            <a:r>
              <a:rPr lang="zh-CN" altLang="en-US"/>
              <a:t>：插入排序 </a:t>
            </a:r>
          </a:p>
        </p:txBody>
      </p:sp>
      <p:sp>
        <p:nvSpPr>
          <p:cNvPr id="678915" name="Rectangle 3">
            <a:extLst>
              <a:ext uri="{FF2B5EF4-FFF2-40B4-BE49-F238E27FC236}">
                <a16:creationId xmlns:a16="http://schemas.microsoft.com/office/drawing/2014/main" id="{07DAA263-D11C-4130-8B94-1C3C3D9E88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6776" y="1628775"/>
            <a:ext cx="7127875" cy="2376488"/>
          </a:xfrm>
        </p:spPr>
        <p:txBody>
          <a:bodyPr/>
          <a:lstStyle/>
          <a:p>
            <a:pPr eaLnBrk="1">
              <a:lnSpc>
                <a:spcPct val="110000"/>
              </a:lnSpc>
              <a:buFont typeface="Monotype Sorts" charset="2"/>
              <a:buNone/>
              <a:defRPr/>
            </a:pPr>
            <a:r>
              <a:rPr lang="fr-FR" altLang="zh-CN" sz="1800">
                <a:latin typeface="Courier New" pitchFamily="49" charset="0"/>
                <a:ea typeface="宋体" pitchFamily="2" charset="-122"/>
              </a:rPr>
              <a:t>	</a:t>
            </a:r>
            <a:r>
              <a:rPr lang="fr-FR" altLang="zh-CN" sz="2400">
                <a:latin typeface="Courier New" pitchFamily="49" charset="0"/>
                <a:ea typeface="宋体" pitchFamily="2" charset="-122"/>
              </a:rPr>
              <a:t>pos = i;                       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400">
                <a:latin typeface="Courier New" pitchFamily="49" charset="0"/>
                <a:ea typeface="宋体" pitchFamily="2" charset="-122"/>
              </a:rPr>
              <a:t>	</a:t>
            </a:r>
            <a:r>
              <a:rPr lang="fr-FR" altLang="zh-CN" sz="24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for</a:t>
            </a:r>
            <a:r>
              <a:rPr lang="fr-FR" altLang="zh-CN" sz="2400">
                <a:latin typeface="Courier New" pitchFamily="49" charset="0"/>
                <a:ea typeface="宋体" pitchFamily="2" charset="-122"/>
              </a:rPr>
              <a:t> (i = n-1; i &gt;= pos; i--)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400">
                <a:latin typeface="Courier New" pitchFamily="49" charset="0"/>
                <a:ea typeface="宋体" pitchFamily="2" charset="-122"/>
              </a:rPr>
              <a:t>	{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400">
                <a:latin typeface="Courier New" pitchFamily="49" charset="0"/>
                <a:ea typeface="宋体" pitchFamily="2" charset="-122"/>
              </a:rPr>
              <a:t>   	  a[i+1] = a[i];     </a:t>
            </a:r>
            <a:r>
              <a:rPr lang="fr-FR" altLang="zh-CN" sz="24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/*</a:t>
            </a:r>
            <a:r>
              <a:rPr lang="zh-CN" altLang="fr-FR" sz="24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向后移动*</a:t>
            </a:r>
            <a:r>
              <a:rPr lang="fr-FR" altLang="zh-CN" sz="24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/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400">
                <a:latin typeface="Courier New" pitchFamily="49" charset="0"/>
                <a:ea typeface="宋体" pitchFamily="2" charset="-122"/>
              </a:rPr>
              <a:t>	}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400">
                <a:latin typeface="Courier New" pitchFamily="49" charset="0"/>
                <a:ea typeface="宋体" pitchFamily="2" charset="-122"/>
              </a:rPr>
              <a:t>	a[pos] = x; </a:t>
            </a:r>
            <a:r>
              <a:rPr lang="fr-FR" altLang="zh-CN" sz="24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/*</a:t>
            </a:r>
            <a:r>
              <a:rPr lang="zh-CN" altLang="fr-FR" sz="24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插入元素</a:t>
            </a:r>
            <a:r>
              <a:rPr lang="fr-FR" altLang="zh-CN" sz="24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x</a:t>
            </a:r>
            <a:r>
              <a:rPr lang="zh-CN" altLang="fr-FR" sz="24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到位置</a:t>
            </a:r>
            <a:r>
              <a:rPr lang="fr-FR" altLang="zh-CN" sz="24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pos*/</a:t>
            </a:r>
          </a:p>
        </p:txBody>
      </p:sp>
      <p:sp>
        <p:nvSpPr>
          <p:cNvPr id="678916" name="Rectangle 4">
            <a:extLst>
              <a:ext uri="{FF2B5EF4-FFF2-40B4-BE49-F238E27FC236}">
                <a16:creationId xmlns:a16="http://schemas.microsoft.com/office/drawing/2014/main" id="{04B1F0BC-D231-46AC-AFCA-4E9718026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89" y="1666876"/>
            <a:ext cx="1512887" cy="46166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678917" name="Rectangle 5">
            <a:extLst>
              <a:ext uri="{FF2B5EF4-FFF2-40B4-BE49-F238E27FC236}">
                <a16:creationId xmlns:a16="http://schemas.microsoft.com/office/drawing/2014/main" id="{9A067AD1-FC3F-4CC6-A847-2FD838506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150" y="1989139"/>
            <a:ext cx="1512888" cy="46166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678918" name="Rectangle 6">
            <a:extLst>
              <a:ext uri="{FF2B5EF4-FFF2-40B4-BE49-F238E27FC236}">
                <a16:creationId xmlns:a16="http://schemas.microsoft.com/office/drawing/2014/main" id="{E1F3F5C6-65B3-4C4A-AA19-545F04121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4" y="2717801"/>
            <a:ext cx="2592387" cy="46166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ea typeface="宋体" pitchFamily="2" charset="-122"/>
            </a:endParaRPr>
          </a:p>
        </p:txBody>
      </p:sp>
      <p:grpSp>
        <p:nvGrpSpPr>
          <p:cNvPr id="62471" name="Group 7">
            <a:extLst>
              <a:ext uri="{FF2B5EF4-FFF2-40B4-BE49-F238E27FC236}">
                <a16:creationId xmlns:a16="http://schemas.microsoft.com/office/drawing/2014/main" id="{967D38A6-AABB-4A4A-82AB-01364A9692C6}"/>
              </a:ext>
            </a:extLst>
          </p:cNvPr>
          <p:cNvGrpSpPr>
            <a:grpSpLocks/>
          </p:cNvGrpSpPr>
          <p:nvPr/>
        </p:nvGrpSpPr>
        <p:grpSpPr bwMode="auto">
          <a:xfrm>
            <a:off x="4189413" y="4365626"/>
            <a:ext cx="4786312" cy="569913"/>
            <a:chOff x="3960" y="8382"/>
            <a:chExt cx="3600" cy="468"/>
          </a:xfrm>
        </p:grpSpPr>
        <p:sp>
          <p:nvSpPr>
            <p:cNvPr id="678920" name="Text Box 8">
              <a:extLst>
                <a:ext uri="{FF2B5EF4-FFF2-40B4-BE49-F238E27FC236}">
                  <a16:creationId xmlns:a16="http://schemas.microsoft.com/office/drawing/2014/main" id="{D5676C7A-446E-45AA-8BFD-9C3B5988CD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0" y="8382"/>
              <a:ext cx="90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lang="en-US" altLang="zh-CN">
                  <a:ea typeface="宋体" pitchFamily="2" charset="-122"/>
                </a:rPr>
                <a:t>a[0]</a:t>
              </a: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678921" name="Text Box 9">
              <a:extLst>
                <a:ext uri="{FF2B5EF4-FFF2-40B4-BE49-F238E27FC236}">
                  <a16:creationId xmlns:a16="http://schemas.microsoft.com/office/drawing/2014/main" id="{4EEBD4AD-C42A-46CC-B4DB-A6D328D7C9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0" y="8382"/>
              <a:ext cx="90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lang="en-US" altLang="zh-CN">
                  <a:ea typeface="宋体" pitchFamily="2" charset="-122"/>
                </a:rPr>
                <a:t> a[1]</a:t>
              </a: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678922" name="Text Box 10">
              <a:extLst>
                <a:ext uri="{FF2B5EF4-FFF2-40B4-BE49-F238E27FC236}">
                  <a16:creationId xmlns:a16="http://schemas.microsoft.com/office/drawing/2014/main" id="{9AB03044-5B3D-4B24-A91F-36E42B5DDF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1" y="8382"/>
              <a:ext cx="899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lang="en-US" altLang="zh-CN">
                  <a:ea typeface="宋体" pitchFamily="2" charset="-122"/>
                </a:rPr>
                <a:t>  a[2]</a:t>
              </a: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678923" name="Text Box 11">
              <a:extLst>
                <a:ext uri="{FF2B5EF4-FFF2-40B4-BE49-F238E27FC236}">
                  <a16:creationId xmlns:a16="http://schemas.microsoft.com/office/drawing/2014/main" id="{6274529F-BAA3-44DD-8361-101F8B8FDF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0" y="8382"/>
              <a:ext cx="90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lang="en-US" altLang="zh-CN">
                  <a:ea typeface="宋体" pitchFamily="2" charset="-122"/>
                </a:rPr>
                <a:t>   a[3]</a:t>
              </a: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678924" name="Text Box 12">
              <a:extLst>
                <a:ext uri="{FF2B5EF4-FFF2-40B4-BE49-F238E27FC236}">
                  <a16:creationId xmlns:a16="http://schemas.microsoft.com/office/drawing/2014/main" id="{11452813-FAE0-48E4-92A0-5E07ECE84D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0" y="8382"/>
              <a:ext cx="90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lang="en-US" altLang="zh-CN">
                  <a:ea typeface="宋体" pitchFamily="2" charset="-122"/>
                </a:rPr>
                <a:t>   a[4]</a:t>
              </a: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678925" name="Text Box 13">
              <a:extLst>
                <a:ext uri="{FF2B5EF4-FFF2-40B4-BE49-F238E27FC236}">
                  <a16:creationId xmlns:a16="http://schemas.microsoft.com/office/drawing/2014/main" id="{5E6ED5C4-0499-40B2-8D21-C0EBC03844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0" y="8382"/>
              <a:ext cx="90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lang="en-US" altLang="zh-CN">
                  <a:ea typeface="宋体" pitchFamily="2" charset="-122"/>
                </a:rPr>
                <a:t>    a[5]</a:t>
              </a: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endParaRPr>
            </a:p>
          </p:txBody>
        </p:sp>
      </p:grpSp>
      <p:grpSp>
        <p:nvGrpSpPr>
          <p:cNvPr id="62472" name="Group 14">
            <a:extLst>
              <a:ext uri="{FF2B5EF4-FFF2-40B4-BE49-F238E27FC236}">
                <a16:creationId xmlns:a16="http://schemas.microsoft.com/office/drawing/2014/main" id="{44B97FB8-83D5-40E0-A020-A2A477AD993A}"/>
              </a:ext>
            </a:extLst>
          </p:cNvPr>
          <p:cNvGrpSpPr>
            <a:grpSpLocks/>
          </p:cNvGrpSpPr>
          <p:nvPr/>
        </p:nvGrpSpPr>
        <p:grpSpPr bwMode="auto">
          <a:xfrm>
            <a:off x="4117975" y="4865688"/>
            <a:ext cx="795338" cy="646112"/>
            <a:chOff x="799" y="1163"/>
            <a:chExt cx="501" cy="407"/>
          </a:xfrm>
        </p:grpSpPr>
        <p:sp>
          <p:nvSpPr>
            <p:cNvPr id="678927" name="Rectangle 15">
              <a:extLst>
                <a:ext uri="{FF2B5EF4-FFF2-40B4-BE49-F238E27FC236}">
                  <a16:creationId xmlns:a16="http://schemas.microsoft.com/office/drawing/2014/main" id="{F7F3C796-7566-42D0-A3A9-AEB5F563D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1163"/>
              <a:ext cx="493" cy="40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678928" name="Text Box 16">
              <a:extLst>
                <a:ext uri="{FF2B5EF4-FFF2-40B4-BE49-F238E27FC236}">
                  <a16:creationId xmlns:a16="http://schemas.microsoft.com/office/drawing/2014/main" id="{A8B5E6AF-9C6F-452B-92D4-F7B14390C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" y="1207"/>
              <a:ext cx="493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 1</a:t>
              </a:r>
            </a:p>
          </p:txBody>
        </p:sp>
      </p:grpSp>
      <p:grpSp>
        <p:nvGrpSpPr>
          <p:cNvPr id="62473" name="Group 17">
            <a:extLst>
              <a:ext uri="{FF2B5EF4-FFF2-40B4-BE49-F238E27FC236}">
                <a16:creationId xmlns:a16="http://schemas.microsoft.com/office/drawing/2014/main" id="{0B673AC8-628A-4003-9E81-BB6F89FF04AE}"/>
              </a:ext>
            </a:extLst>
          </p:cNvPr>
          <p:cNvGrpSpPr>
            <a:grpSpLocks/>
          </p:cNvGrpSpPr>
          <p:nvPr/>
        </p:nvGrpSpPr>
        <p:grpSpPr bwMode="auto">
          <a:xfrm>
            <a:off x="4900614" y="4864101"/>
            <a:ext cx="795337" cy="646113"/>
            <a:chOff x="799" y="1163"/>
            <a:chExt cx="501" cy="407"/>
          </a:xfrm>
        </p:grpSpPr>
        <p:sp>
          <p:nvSpPr>
            <p:cNvPr id="678930" name="Rectangle 18">
              <a:extLst>
                <a:ext uri="{FF2B5EF4-FFF2-40B4-BE49-F238E27FC236}">
                  <a16:creationId xmlns:a16="http://schemas.microsoft.com/office/drawing/2014/main" id="{A614ED8B-4D54-4D8B-8328-95022B9B6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1163"/>
              <a:ext cx="493" cy="40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678931" name="Text Box 19">
              <a:extLst>
                <a:ext uri="{FF2B5EF4-FFF2-40B4-BE49-F238E27FC236}">
                  <a16:creationId xmlns:a16="http://schemas.microsoft.com/office/drawing/2014/main" id="{65E45BD4-6FE7-47E1-BDCE-79653AD21C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" y="1207"/>
              <a:ext cx="493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3</a:t>
              </a:r>
            </a:p>
          </p:txBody>
        </p:sp>
      </p:grpSp>
      <p:grpSp>
        <p:nvGrpSpPr>
          <p:cNvPr id="62474" name="Group 20">
            <a:extLst>
              <a:ext uri="{FF2B5EF4-FFF2-40B4-BE49-F238E27FC236}">
                <a16:creationId xmlns:a16="http://schemas.microsoft.com/office/drawing/2014/main" id="{3BFF200A-B69D-425C-BFA2-D9766074414B}"/>
              </a:ext>
            </a:extLst>
          </p:cNvPr>
          <p:cNvGrpSpPr>
            <a:grpSpLocks/>
          </p:cNvGrpSpPr>
          <p:nvPr/>
        </p:nvGrpSpPr>
        <p:grpSpPr bwMode="auto">
          <a:xfrm>
            <a:off x="5688014" y="4865688"/>
            <a:ext cx="795337" cy="646112"/>
            <a:chOff x="799" y="1163"/>
            <a:chExt cx="501" cy="407"/>
          </a:xfrm>
        </p:grpSpPr>
        <p:sp>
          <p:nvSpPr>
            <p:cNvPr id="678933" name="Rectangle 21">
              <a:extLst>
                <a:ext uri="{FF2B5EF4-FFF2-40B4-BE49-F238E27FC236}">
                  <a16:creationId xmlns:a16="http://schemas.microsoft.com/office/drawing/2014/main" id="{96E964BE-AFAC-4486-8A9C-79C1D0707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1163"/>
              <a:ext cx="493" cy="40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678934" name="Text Box 22">
              <a:extLst>
                <a:ext uri="{FF2B5EF4-FFF2-40B4-BE49-F238E27FC236}">
                  <a16:creationId xmlns:a16="http://schemas.microsoft.com/office/drawing/2014/main" id="{149779DF-91D5-4DB2-8EF5-DC1E1E5F35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" y="1207"/>
              <a:ext cx="493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5</a:t>
              </a:r>
            </a:p>
          </p:txBody>
        </p:sp>
      </p:grpSp>
      <p:grpSp>
        <p:nvGrpSpPr>
          <p:cNvPr id="62475" name="Group 23">
            <a:extLst>
              <a:ext uri="{FF2B5EF4-FFF2-40B4-BE49-F238E27FC236}">
                <a16:creationId xmlns:a16="http://schemas.microsoft.com/office/drawing/2014/main" id="{83E1BA1A-EEE1-4AD7-A79E-E7DF29088639}"/>
              </a:ext>
            </a:extLst>
          </p:cNvPr>
          <p:cNvGrpSpPr>
            <a:grpSpLocks/>
          </p:cNvGrpSpPr>
          <p:nvPr/>
        </p:nvGrpSpPr>
        <p:grpSpPr bwMode="auto">
          <a:xfrm>
            <a:off x="6470650" y="4865688"/>
            <a:ext cx="795338" cy="646112"/>
            <a:chOff x="799" y="1163"/>
            <a:chExt cx="501" cy="407"/>
          </a:xfrm>
        </p:grpSpPr>
        <p:sp>
          <p:nvSpPr>
            <p:cNvPr id="678936" name="Rectangle 24">
              <a:extLst>
                <a:ext uri="{FF2B5EF4-FFF2-40B4-BE49-F238E27FC236}">
                  <a16:creationId xmlns:a16="http://schemas.microsoft.com/office/drawing/2014/main" id="{180CC277-380C-4ABA-BC33-6069F2884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1163"/>
              <a:ext cx="493" cy="40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678937" name="Text Box 25">
              <a:extLst>
                <a:ext uri="{FF2B5EF4-FFF2-40B4-BE49-F238E27FC236}">
                  <a16:creationId xmlns:a16="http://schemas.microsoft.com/office/drawing/2014/main" id="{978051F7-B938-4853-8DB2-1E69ECA69E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" y="1207"/>
              <a:ext cx="493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 7</a:t>
              </a:r>
            </a:p>
          </p:txBody>
        </p:sp>
      </p:grpSp>
      <p:grpSp>
        <p:nvGrpSpPr>
          <p:cNvPr id="62476" name="Group 26">
            <a:extLst>
              <a:ext uri="{FF2B5EF4-FFF2-40B4-BE49-F238E27FC236}">
                <a16:creationId xmlns:a16="http://schemas.microsoft.com/office/drawing/2014/main" id="{6EBD1335-768F-4D2F-A9C1-0320D12B463C}"/>
              </a:ext>
            </a:extLst>
          </p:cNvPr>
          <p:cNvGrpSpPr>
            <a:grpSpLocks/>
          </p:cNvGrpSpPr>
          <p:nvPr/>
        </p:nvGrpSpPr>
        <p:grpSpPr bwMode="auto">
          <a:xfrm>
            <a:off x="7243764" y="4865688"/>
            <a:ext cx="795337" cy="646112"/>
            <a:chOff x="799" y="1163"/>
            <a:chExt cx="501" cy="407"/>
          </a:xfrm>
        </p:grpSpPr>
        <p:sp>
          <p:nvSpPr>
            <p:cNvPr id="678939" name="Rectangle 27">
              <a:extLst>
                <a:ext uri="{FF2B5EF4-FFF2-40B4-BE49-F238E27FC236}">
                  <a16:creationId xmlns:a16="http://schemas.microsoft.com/office/drawing/2014/main" id="{CB4B1539-0857-4929-83E2-1930EC7DD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1163"/>
              <a:ext cx="493" cy="40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678940" name="Text Box 28">
              <a:extLst>
                <a:ext uri="{FF2B5EF4-FFF2-40B4-BE49-F238E27FC236}">
                  <a16:creationId xmlns:a16="http://schemas.microsoft.com/office/drawing/2014/main" id="{263E14B7-5037-4E4A-ADF3-FFADC761AA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" y="1207"/>
              <a:ext cx="493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9</a:t>
              </a:r>
            </a:p>
          </p:txBody>
        </p:sp>
      </p:grpSp>
      <p:grpSp>
        <p:nvGrpSpPr>
          <p:cNvPr id="62477" name="Group 29">
            <a:extLst>
              <a:ext uri="{FF2B5EF4-FFF2-40B4-BE49-F238E27FC236}">
                <a16:creationId xmlns:a16="http://schemas.microsoft.com/office/drawing/2014/main" id="{24231FA3-4A68-46B8-95B0-7F0C97030EE0}"/>
              </a:ext>
            </a:extLst>
          </p:cNvPr>
          <p:cNvGrpSpPr>
            <a:grpSpLocks/>
          </p:cNvGrpSpPr>
          <p:nvPr/>
        </p:nvGrpSpPr>
        <p:grpSpPr bwMode="auto">
          <a:xfrm>
            <a:off x="8026400" y="4864101"/>
            <a:ext cx="795338" cy="646113"/>
            <a:chOff x="799" y="1163"/>
            <a:chExt cx="501" cy="407"/>
          </a:xfrm>
        </p:grpSpPr>
        <p:sp>
          <p:nvSpPr>
            <p:cNvPr id="678942" name="Rectangle 30">
              <a:extLst>
                <a:ext uri="{FF2B5EF4-FFF2-40B4-BE49-F238E27FC236}">
                  <a16:creationId xmlns:a16="http://schemas.microsoft.com/office/drawing/2014/main" id="{37718C39-F40F-482A-A915-315CF2B1C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1163"/>
              <a:ext cx="493" cy="40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678943" name="Text Box 31">
              <a:extLst>
                <a:ext uri="{FF2B5EF4-FFF2-40B4-BE49-F238E27FC236}">
                  <a16:creationId xmlns:a16="http://schemas.microsoft.com/office/drawing/2014/main" id="{56F9FEA8-14A5-4D8B-9738-3619BAF7CF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" y="1207"/>
              <a:ext cx="493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 </a:t>
              </a:r>
            </a:p>
          </p:txBody>
        </p:sp>
      </p:grpSp>
      <p:sp>
        <p:nvSpPr>
          <p:cNvPr id="678944" name="Text Box 32">
            <a:extLst>
              <a:ext uri="{FF2B5EF4-FFF2-40B4-BE49-F238E27FC236}">
                <a16:creationId xmlns:a16="http://schemas.microsoft.com/office/drawing/2014/main" id="{48819D39-D464-46DA-80C8-8F0F6D7B9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8925" y="4979988"/>
            <a:ext cx="503238" cy="3603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70000"/>
              </a:lnSpc>
              <a:defRPr/>
            </a:pPr>
            <a:r>
              <a:rPr lang="en-US" altLang="zh-CN" sz="280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5</a:t>
            </a:r>
          </a:p>
        </p:txBody>
      </p:sp>
      <p:sp>
        <p:nvSpPr>
          <p:cNvPr id="678945" name="AutoShape 33">
            <a:extLst>
              <a:ext uri="{FF2B5EF4-FFF2-40B4-BE49-F238E27FC236}">
                <a16:creationId xmlns:a16="http://schemas.microsoft.com/office/drawing/2014/main" id="{388EF88E-657E-492C-983F-2C59E600F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8201" y="5584826"/>
            <a:ext cx="358775" cy="360363"/>
          </a:xfrm>
          <a:prstGeom prst="upArrow">
            <a:avLst>
              <a:gd name="adj1" fmla="val 50000"/>
              <a:gd name="adj2" fmla="val 25111"/>
            </a:avLst>
          </a:prstGeom>
          <a:solidFill>
            <a:srgbClr val="FFCC99"/>
          </a:solidFill>
          <a:ln w="12700">
            <a:solidFill>
              <a:srgbClr val="8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678946" name="AutoShape 34">
            <a:extLst>
              <a:ext uri="{FF2B5EF4-FFF2-40B4-BE49-F238E27FC236}">
                <a16:creationId xmlns:a16="http://schemas.microsoft.com/office/drawing/2014/main" id="{D593A64A-EB73-447C-8318-3D6B72AC6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4100" y="5584825"/>
            <a:ext cx="863600" cy="287338"/>
          </a:xfrm>
          <a:prstGeom prst="curvedUpArrow">
            <a:avLst>
              <a:gd name="adj1" fmla="val 60110"/>
              <a:gd name="adj2" fmla="val 120221"/>
              <a:gd name="adj3" fmla="val 33333"/>
            </a:avLst>
          </a:prstGeom>
          <a:solidFill>
            <a:srgbClr val="FFCC99"/>
          </a:solidFill>
          <a:ln w="12700">
            <a:solidFill>
              <a:srgbClr val="8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678947" name="Text Box 35">
            <a:extLst>
              <a:ext uri="{FF2B5EF4-FFF2-40B4-BE49-F238E27FC236}">
                <a16:creationId xmlns:a16="http://schemas.microsoft.com/office/drawing/2014/main" id="{DA1926ED-9EC8-414A-842C-E99E0B8A1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9650" y="4994276"/>
            <a:ext cx="503238" cy="3603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70000"/>
              </a:lnSpc>
              <a:defRPr/>
            </a:pP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 </a:t>
            </a:r>
            <a:r>
              <a:rPr lang="en-US" altLang="zh-CN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7</a:t>
            </a:r>
          </a:p>
        </p:txBody>
      </p:sp>
      <p:sp>
        <p:nvSpPr>
          <p:cNvPr id="678948" name="AutoShape 36">
            <a:extLst>
              <a:ext uri="{FF2B5EF4-FFF2-40B4-BE49-F238E27FC236}">
                <a16:creationId xmlns:a16="http://schemas.microsoft.com/office/drawing/2014/main" id="{79D1E52E-B5E9-4EBC-8F95-63087F134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4825" y="5599114"/>
            <a:ext cx="863600" cy="287337"/>
          </a:xfrm>
          <a:prstGeom prst="curvedUpArrow">
            <a:avLst>
              <a:gd name="adj1" fmla="val 60111"/>
              <a:gd name="adj2" fmla="val 120221"/>
              <a:gd name="adj3" fmla="val 33333"/>
            </a:avLst>
          </a:prstGeom>
          <a:solidFill>
            <a:srgbClr val="FFCC99"/>
          </a:solidFill>
          <a:ln w="12700">
            <a:solidFill>
              <a:srgbClr val="8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678949" name="Text Box 37">
            <a:extLst>
              <a:ext uri="{FF2B5EF4-FFF2-40B4-BE49-F238E27FC236}">
                <a16:creationId xmlns:a16="http://schemas.microsoft.com/office/drawing/2014/main" id="{79561ABB-3FAF-4B0E-9D34-AAD50C463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1814" y="4979988"/>
            <a:ext cx="503237" cy="3603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70000"/>
              </a:lnSpc>
              <a:defRPr/>
            </a:pPr>
            <a:r>
              <a:rPr lang="en-US" altLang="zh-CN" sz="280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9</a:t>
            </a:r>
          </a:p>
        </p:txBody>
      </p:sp>
      <p:sp>
        <p:nvSpPr>
          <p:cNvPr id="678950" name="AutoShape 38">
            <a:extLst>
              <a:ext uri="{FF2B5EF4-FFF2-40B4-BE49-F238E27FC236}">
                <a16:creationId xmlns:a16="http://schemas.microsoft.com/office/drawing/2014/main" id="{25C6D291-9E10-4901-8BE7-7422F3AB1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6988" y="5584825"/>
            <a:ext cx="863600" cy="287338"/>
          </a:xfrm>
          <a:prstGeom prst="curvedUpArrow">
            <a:avLst>
              <a:gd name="adj1" fmla="val 60110"/>
              <a:gd name="adj2" fmla="val 120221"/>
              <a:gd name="adj3" fmla="val 33333"/>
            </a:avLst>
          </a:prstGeom>
          <a:solidFill>
            <a:srgbClr val="FFCC99"/>
          </a:solidFill>
          <a:ln w="12700">
            <a:solidFill>
              <a:srgbClr val="8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678951" name="Text Box 39">
            <a:extLst>
              <a:ext uri="{FF2B5EF4-FFF2-40B4-BE49-F238E27FC236}">
                <a16:creationId xmlns:a16="http://schemas.microsoft.com/office/drawing/2014/main" id="{371CFA15-18D1-4A85-9330-5318AE746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4" y="4994276"/>
            <a:ext cx="503237" cy="3603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70000"/>
              </a:lnSpc>
              <a:defRPr/>
            </a:pPr>
            <a:r>
              <a:rPr lang="en-US" altLang="zh-CN" sz="2800">
                <a:solidFill>
                  <a:srgbClr val="009900"/>
                </a:solidFill>
                <a:ea typeface="宋体" pitchFamily="2" charset="-122"/>
              </a:rPr>
              <a:t> </a:t>
            </a:r>
            <a:r>
              <a:rPr lang="en-US" altLang="zh-CN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4</a:t>
            </a:r>
          </a:p>
        </p:txBody>
      </p:sp>
      <p:sp>
        <p:nvSpPr>
          <p:cNvPr id="678952" name="Text Box 40">
            <a:extLst>
              <a:ext uri="{FF2B5EF4-FFF2-40B4-BE49-F238E27FC236}">
                <a16:creationId xmlns:a16="http://schemas.microsoft.com/office/drawing/2014/main" id="{9ABF573C-A518-4C4C-81ED-EF68968E8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8764" y="5888038"/>
            <a:ext cx="1565275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zh-CN" altLang="en-US" b="1">
                <a:ea typeface="楷体_GB2312" pitchFamily="49" charset="-122"/>
              </a:rPr>
              <a:t>插入元素</a:t>
            </a:r>
          </a:p>
          <a:p>
            <a:pPr algn="ctr"/>
            <a:r>
              <a:rPr lang="en-US" altLang="zh-CN" b="1">
                <a:solidFill>
                  <a:srgbClr val="88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x=4</a:t>
            </a:r>
            <a:endParaRPr lang="zh-CN" altLang="en-US" b="1">
              <a:solidFill>
                <a:srgbClr val="88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78953" name="Rectangle 41">
            <a:extLst>
              <a:ext uri="{FF2B5EF4-FFF2-40B4-BE49-F238E27FC236}">
                <a16:creationId xmlns:a16="http://schemas.microsoft.com/office/drawing/2014/main" id="{551F83CB-275B-4970-B3CE-00FF440A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6575" y="1989139"/>
            <a:ext cx="865188" cy="46166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678954" name="Rectangle 42">
            <a:extLst>
              <a:ext uri="{FF2B5EF4-FFF2-40B4-BE49-F238E27FC236}">
                <a16:creationId xmlns:a16="http://schemas.microsoft.com/office/drawing/2014/main" id="{5979C68A-5558-4974-BAD6-3B9124DD5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1" y="3438526"/>
            <a:ext cx="2232025" cy="46166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62489" name="Text Box 43">
            <a:extLst>
              <a:ext uri="{FF2B5EF4-FFF2-40B4-BE49-F238E27FC236}">
                <a16:creationId xmlns:a16="http://schemas.microsoft.com/office/drawing/2014/main" id="{F8C5C0E5-79A2-40E8-8DF9-88BE16F1A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8701" y="4806951"/>
            <a:ext cx="1781175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zh-CN" altLang="en-US" b="1">
                <a:ea typeface="楷体_GB2312" pitchFamily="49" charset="-122"/>
              </a:rPr>
              <a:t>待插入元素</a:t>
            </a:r>
            <a:r>
              <a:rPr lang="en-US" altLang="zh-CN" b="1">
                <a:solidFill>
                  <a:srgbClr val="88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x=4</a:t>
            </a:r>
            <a:endParaRPr lang="zh-CN" altLang="en-US" b="1">
              <a:solidFill>
                <a:srgbClr val="88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89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89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7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78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789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789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7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789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789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7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78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789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789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78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789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789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78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789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789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7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78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789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789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78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789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789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78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789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789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7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78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789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789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78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789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78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78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789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789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78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678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78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78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7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16" grpId="0" animBg="1"/>
      <p:bldP spid="678916" grpId="1" animBg="1"/>
      <p:bldP spid="678917" grpId="0" animBg="1"/>
      <p:bldP spid="678917" grpId="1" animBg="1"/>
      <p:bldP spid="678918" grpId="0" animBg="1"/>
      <p:bldP spid="678918" grpId="1" animBg="1"/>
      <p:bldP spid="678918" grpId="2" animBg="1"/>
      <p:bldP spid="678918" grpId="3" animBg="1"/>
      <p:bldP spid="678944" grpId="0" animBg="1"/>
      <p:bldP spid="678945" grpId="0" animBg="1"/>
      <p:bldP spid="678945" grpId="1" animBg="1"/>
      <p:bldP spid="678946" grpId="0" animBg="1"/>
      <p:bldP spid="678946" grpId="1" animBg="1"/>
      <p:bldP spid="678947" grpId="0" animBg="1"/>
      <p:bldP spid="678948" grpId="0" animBg="1"/>
      <p:bldP spid="678948" grpId="1" animBg="1"/>
      <p:bldP spid="678949" grpId="0" animBg="1"/>
      <p:bldP spid="678950" grpId="0" animBg="1"/>
      <p:bldP spid="678950" grpId="1" animBg="1"/>
      <p:bldP spid="678951" grpId="0" animBg="1"/>
      <p:bldP spid="678952" grpId="0"/>
      <p:bldP spid="678953" grpId="0" animBg="1"/>
      <p:bldP spid="678953" grpId="1" animBg="1"/>
      <p:bldP spid="678953" grpId="2" animBg="1"/>
      <p:bldP spid="67895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Rectangle 2">
            <a:extLst>
              <a:ext uri="{FF2B5EF4-FFF2-40B4-BE49-F238E27FC236}">
                <a16:creationId xmlns:a16="http://schemas.microsoft.com/office/drawing/2014/main" id="{E937C2AD-D649-4AE0-A6D0-872B74CB04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例</a:t>
            </a:r>
            <a:r>
              <a:rPr lang="en-US" altLang="zh-CN"/>
              <a:t>7.7 </a:t>
            </a:r>
            <a:r>
              <a:rPr lang="zh-CN" altLang="en-US"/>
              <a:t>：插入排序</a:t>
            </a:r>
          </a:p>
        </p:txBody>
      </p:sp>
      <p:sp>
        <p:nvSpPr>
          <p:cNvPr id="679939" name="Rectangle 3">
            <a:extLst>
              <a:ext uri="{FF2B5EF4-FFF2-40B4-BE49-F238E27FC236}">
                <a16:creationId xmlns:a16="http://schemas.microsoft.com/office/drawing/2014/main" id="{6A9C6449-BC70-4467-94AC-2DCE1B9431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3" y="1341439"/>
            <a:ext cx="8424862" cy="5373687"/>
          </a:xfrm>
        </p:spPr>
        <p:txBody>
          <a:bodyPr/>
          <a:lstStyle/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4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void</a:t>
            </a:r>
            <a:r>
              <a:rPr lang="fr-FR" altLang="zh-CN" sz="2400">
                <a:latin typeface="Courier New" pitchFamily="49" charset="0"/>
                <a:ea typeface="宋体" pitchFamily="2" charset="-122"/>
              </a:rPr>
              <a:t>  Inseart(</a:t>
            </a:r>
            <a:r>
              <a:rPr lang="fr-FR" altLang="zh-CN" sz="24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lang="fr-FR" altLang="zh-CN" sz="2400">
                <a:latin typeface="Courier New" pitchFamily="49" charset="0"/>
                <a:ea typeface="宋体" pitchFamily="2" charset="-122"/>
              </a:rPr>
              <a:t> a[], </a:t>
            </a:r>
            <a:r>
              <a:rPr lang="fr-FR" altLang="zh-CN" sz="24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lang="fr-FR" altLang="zh-CN" sz="2400">
                <a:latin typeface="Courier New" pitchFamily="49" charset="0"/>
                <a:ea typeface="宋体" pitchFamily="2" charset="-122"/>
              </a:rPr>
              <a:t> n, </a:t>
            </a:r>
            <a:r>
              <a:rPr lang="fr-FR" altLang="zh-CN" sz="24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lang="fr-FR" altLang="zh-CN" sz="2400">
                <a:latin typeface="Courier New" pitchFamily="49" charset="0"/>
                <a:ea typeface="宋体" pitchFamily="2" charset="-122"/>
              </a:rPr>
              <a:t> x)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400">
                <a:latin typeface="Courier New" pitchFamily="49" charset="0"/>
                <a:ea typeface="宋体" pitchFamily="2" charset="-122"/>
              </a:rPr>
              <a:t>{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400">
                <a:latin typeface="Courier New" pitchFamily="49" charset="0"/>
                <a:ea typeface="宋体" pitchFamily="2" charset="-122"/>
              </a:rPr>
              <a:t>	</a:t>
            </a:r>
            <a:r>
              <a:rPr lang="fr-FR" altLang="zh-CN" sz="24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lang="fr-FR" altLang="zh-CN" sz="2400">
                <a:latin typeface="Courier New" pitchFamily="49" charset="0"/>
                <a:ea typeface="宋体" pitchFamily="2" charset="-122"/>
              </a:rPr>
              <a:t>  i, pos;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400">
                <a:latin typeface="Courier New" pitchFamily="49" charset="0"/>
                <a:ea typeface="宋体" pitchFamily="2" charset="-122"/>
              </a:rPr>
              <a:t>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400">
                <a:latin typeface="Courier New" pitchFamily="49" charset="0"/>
                <a:ea typeface="宋体" pitchFamily="2" charset="-122"/>
              </a:rPr>
              <a:t>	</a:t>
            </a:r>
            <a:r>
              <a:rPr lang="fr-FR" altLang="zh-CN" sz="24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for</a:t>
            </a:r>
            <a:r>
              <a:rPr lang="fr-FR" altLang="zh-CN" sz="2400">
                <a:latin typeface="Courier New" pitchFamily="49" charset="0"/>
                <a:ea typeface="宋体" pitchFamily="2" charset="-122"/>
              </a:rPr>
              <a:t> (i=0; (i&lt;n) &amp;&amp; (x&gt;a[i]); i++)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400">
                <a:latin typeface="Courier New" pitchFamily="49" charset="0"/>
                <a:ea typeface="宋体" pitchFamily="2" charset="-122"/>
              </a:rPr>
              <a:t>	{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400">
                <a:latin typeface="Courier New" pitchFamily="49" charset="0"/>
                <a:ea typeface="宋体" pitchFamily="2" charset="-122"/>
              </a:rPr>
              <a:t>	} </a:t>
            </a:r>
            <a:r>
              <a:rPr lang="fr-FR" altLang="zh-CN" sz="24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/*</a:t>
            </a:r>
            <a:r>
              <a:rPr lang="zh-CN" altLang="en-US" sz="24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找到待插入的位置*</a:t>
            </a:r>
            <a:r>
              <a:rPr lang="en-US" altLang="zh-CN" sz="24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/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endParaRPr lang="fr-FR" altLang="zh-CN" sz="2400">
              <a:solidFill>
                <a:schemeClr val="accent2"/>
              </a:solidFill>
              <a:latin typeface="Courier New" pitchFamily="49" charset="0"/>
              <a:ea typeface="宋体" pitchFamily="2" charset="-122"/>
            </a:endParaRP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400">
                <a:latin typeface="Courier New" pitchFamily="49" charset="0"/>
                <a:ea typeface="宋体" pitchFamily="2" charset="-122"/>
              </a:rPr>
              <a:t>	pos = i;                       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400">
                <a:latin typeface="Courier New" pitchFamily="49" charset="0"/>
                <a:ea typeface="宋体" pitchFamily="2" charset="-122"/>
              </a:rPr>
              <a:t>	</a:t>
            </a:r>
            <a:r>
              <a:rPr lang="fr-FR" altLang="zh-CN" sz="24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for</a:t>
            </a:r>
            <a:r>
              <a:rPr lang="fr-FR" altLang="zh-CN" sz="2400">
                <a:latin typeface="Courier New" pitchFamily="49" charset="0"/>
                <a:ea typeface="宋体" pitchFamily="2" charset="-122"/>
              </a:rPr>
              <a:t> (i = n-1; i &gt;= pos; i--)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400">
                <a:latin typeface="Courier New" pitchFamily="49" charset="0"/>
                <a:ea typeface="宋体" pitchFamily="2" charset="-122"/>
              </a:rPr>
              <a:t>	{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400">
                <a:latin typeface="Courier New" pitchFamily="49" charset="0"/>
                <a:ea typeface="宋体" pitchFamily="2" charset="-122"/>
              </a:rPr>
              <a:t>   	  a[i+1] = a[i];     </a:t>
            </a:r>
            <a:r>
              <a:rPr lang="fr-FR" altLang="zh-CN" sz="24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/*</a:t>
            </a:r>
            <a:r>
              <a:rPr lang="zh-CN" altLang="fr-FR" sz="24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向后移动*</a:t>
            </a:r>
            <a:r>
              <a:rPr lang="fr-FR" altLang="zh-CN" sz="24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/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400">
                <a:latin typeface="Courier New" pitchFamily="49" charset="0"/>
                <a:ea typeface="宋体" pitchFamily="2" charset="-122"/>
              </a:rPr>
              <a:t>	}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400">
                <a:latin typeface="Courier New" pitchFamily="49" charset="0"/>
                <a:ea typeface="宋体" pitchFamily="2" charset="-122"/>
              </a:rPr>
              <a:t>	a[pos] = x; </a:t>
            </a:r>
            <a:r>
              <a:rPr lang="fr-FR" altLang="zh-CN" sz="24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/*</a:t>
            </a:r>
            <a:r>
              <a:rPr lang="zh-CN" altLang="fr-FR" sz="24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插入元素</a:t>
            </a:r>
            <a:r>
              <a:rPr lang="fr-FR" altLang="zh-CN" sz="24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x</a:t>
            </a:r>
            <a:r>
              <a:rPr lang="zh-CN" altLang="fr-FR" sz="24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到位置</a:t>
            </a:r>
            <a:r>
              <a:rPr lang="fr-FR" altLang="zh-CN" sz="24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pos*/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400">
                <a:latin typeface="Courier New" pitchFamily="49" charset="0"/>
                <a:ea typeface="宋体" pitchFamily="2" charset="-122"/>
              </a:rPr>
              <a:t>}</a:t>
            </a:r>
            <a:endParaRPr lang="zh-CN" altLang="en-US" sz="2400">
              <a:latin typeface="Courier New" pitchFamily="49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>
            <a:extLst>
              <a:ext uri="{FF2B5EF4-FFF2-40B4-BE49-F238E27FC236}">
                <a16:creationId xmlns:a16="http://schemas.microsoft.com/office/drawing/2014/main" id="{4C3FAF79-C473-4CD4-B01D-BC0760C43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4005264"/>
            <a:ext cx="4895850" cy="2376487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691203" name="Rectangle 3">
            <a:extLst>
              <a:ext uri="{FF2B5EF4-FFF2-40B4-BE49-F238E27FC236}">
                <a16:creationId xmlns:a16="http://schemas.microsoft.com/office/drawing/2014/main" id="{91DB9815-5A28-449E-997F-CE4D4E581F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5038" y="788989"/>
            <a:ext cx="7797800" cy="839787"/>
          </a:xfrm>
        </p:spPr>
        <p:txBody>
          <a:bodyPr/>
          <a:lstStyle/>
          <a:p>
            <a:pPr>
              <a:defRPr/>
            </a:pPr>
            <a:r>
              <a:rPr lang="zh-CN" altLang="en-US" sz="4000"/>
              <a:t>例</a:t>
            </a:r>
            <a:r>
              <a:rPr lang="en-US" altLang="zh-CN" sz="4000"/>
              <a:t>7.3</a:t>
            </a:r>
            <a:r>
              <a:rPr lang="zh-CN" altLang="en-US" sz="4000"/>
              <a:t>：在</a:t>
            </a:r>
            <a:r>
              <a:rPr lang="zh-CN" altLang="en-US" sz="4000">
                <a:solidFill>
                  <a:srgbClr val="FF3300"/>
                </a:solidFill>
              </a:rPr>
              <a:t>一个班级</a:t>
            </a:r>
            <a:r>
              <a:rPr lang="zh-CN" altLang="en-US" sz="4000"/>
              <a:t>中找出最高分及其学号  </a:t>
            </a:r>
          </a:p>
        </p:txBody>
      </p:sp>
      <p:sp>
        <p:nvSpPr>
          <p:cNvPr id="691204" name="Rectangle 4">
            <a:extLst>
              <a:ext uri="{FF2B5EF4-FFF2-40B4-BE49-F238E27FC236}">
                <a16:creationId xmlns:a16="http://schemas.microsoft.com/office/drawing/2014/main" id="{AA0F9E73-08CE-4C11-80CF-0D3EA3F795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9" y="1989138"/>
            <a:ext cx="8569325" cy="4679950"/>
          </a:xfrm>
        </p:spPr>
        <p:txBody>
          <a:bodyPr/>
          <a:lstStyle/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latin typeface="Courier New" pitchFamily="49" charset="0"/>
                <a:ea typeface="宋体" pitchFamily="2" charset="-122"/>
              </a:rPr>
              <a:t>void  FindMax(</a:t>
            </a:r>
            <a:r>
              <a:rPr lang="fr-FR" altLang="zh-CN" sz="2000">
                <a:solidFill>
                  <a:srgbClr val="0066FF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lang="fr-FR" altLang="zh-CN" sz="2000">
                <a:latin typeface="Courier New" pitchFamily="49" charset="0"/>
                <a:ea typeface="宋体" pitchFamily="2" charset="-122"/>
              </a:rPr>
              <a:t> score[], </a:t>
            </a:r>
            <a:r>
              <a:rPr lang="fr-FR" altLang="zh-CN" sz="2000">
                <a:solidFill>
                  <a:srgbClr val="0066FF"/>
                </a:solidFill>
                <a:latin typeface="Courier New" pitchFamily="49" charset="0"/>
                <a:ea typeface="宋体" pitchFamily="2" charset="-122"/>
              </a:rPr>
              <a:t>long</a:t>
            </a:r>
            <a:r>
              <a:rPr lang="fr-FR" altLang="zh-CN" sz="2000">
                <a:latin typeface="Courier New" pitchFamily="49" charset="0"/>
                <a:ea typeface="宋体" pitchFamily="2" charset="-122"/>
              </a:rPr>
              <a:t> num[], </a:t>
            </a:r>
            <a:r>
              <a:rPr lang="fr-FR" altLang="zh-CN" sz="2000">
                <a:solidFill>
                  <a:srgbClr val="0066FF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lang="fr-FR" altLang="zh-CN" sz="2000">
                <a:latin typeface="Courier New" pitchFamily="49" charset="0"/>
                <a:ea typeface="宋体" pitchFamily="2" charset="-122"/>
              </a:rPr>
              <a:t> n,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rgbClr val="0066FF"/>
                </a:solidFill>
                <a:latin typeface="Courier New" pitchFamily="49" charset="0"/>
                <a:ea typeface="宋体" pitchFamily="2" charset="-122"/>
              </a:rPr>
              <a:t>              int</a:t>
            </a:r>
            <a:r>
              <a:rPr lang="fr-FR" altLang="zh-CN" sz="2000">
                <a:latin typeface="Courier New" pitchFamily="49" charset="0"/>
                <a:ea typeface="宋体" pitchFamily="2" charset="-122"/>
              </a:rPr>
              <a:t> pMaxScore, </a:t>
            </a:r>
            <a:r>
              <a:rPr lang="fr-FR" altLang="zh-CN" sz="2000">
                <a:solidFill>
                  <a:srgbClr val="0066FF"/>
                </a:solidFill>
                <a:latin typeface="Courier New" pitchFamily="49" charset="0"/>
                <a:ea typeface="宋体" pitchFamily="2" charset="-122"/>
              </a:rPr>
              <a:t>long</a:t>
            </a:r>
            <a:r>
              <a:rPr lang="fr-FR" altLang="zh-CN" sz="2000">
                <a:latin typeface="Courier New" pitchFamily="49" charset="0"/>
                <a:ea typeface="宋体" pitchFamily="2" charset="-122"/>
              </a:rPr>
              <a:t> pMaxNum)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latin typeface="Courier New" pitchFamily="49" charset="0"/>
                <a:ea typeface="宋体" pitchFamily="2" charset="-122"/>
              </a:rPr>
              <a:t>{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latin typeface="Courier New" pitchFamily="49" charset="0"/>
                <a:ea typeface="宋体" pitchFamily="2" charset="-122"/>
              </a:rPr>
              <a:t>	</a:t>
            </a:r>
            <a:r>
              <a:rPr lang="fr-FR" altLang="zh-CN" sz="2000">
                <a:solidFill>
                  <a:srgbClr val="0066FF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lang="fr-FR" altLang="zh-CN" sz="2000">
                <a:latin typeface="Courier New" pitchFamily="49" charset="0"/>
                <a:ea typeface="宋体" pitchFamily="2" charset="-122"/>
              </a:rPr>
              <a:t>    i;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endParaRPr lang="fr-FR" altLang="zh-CN" sz="2000">
              <a:latin typeface="Courier New" pitchFamily="49" charset="0"/>
              <a:ea typeface="宋体" pitchFamily="2" charset="-122"/>
            </a:endParaRP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latin typeface="Courier New" pitchFamily="49" charset="0"/>
                <a:ea typeface="宋体" pitchFamily="2" charset="-122"/>
              </a:rPr>
              <a:t>	pMaxScore = score[0];            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latin typeface="Courier New" pitchFamily="49" charset="0"/>
                <a:ea typeface="宋体" pitchFamily="2" charset="-122"/>
              </a:rPr>
              <a:t>	pMaxNum = num[0];              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latin typeface="Courier New" pitchFamily="49" charset="0"/>
                <a:ea typeface="宋体" pitchFamily="2" charset="-122"/>
              </a:rPr>
              <a:t>	</a:t>
            </a:r>
            <a:r>
              <a:rPr lang="fr-FR" altLang="zh-CN" sz="2000">
                <a:solidFill>
                  <a:srgbClr val="0066FF"/>
                </a:solidFill>
                <a:latin typeface="Courier New" pitchFamily="49" charset="0"/>
                <a:ea typeface="宋体" pitchFamily="2" charset="-122"/>
              </a:rPr>
              <a:t>for</a:t>
            </a:r>
            <a:r>
              <a:rPr lang="fr-FR" altLang="zh-CN" sz="2000">
                <a:latin typeface="Courier New" pitchFamily="49" charset="0"/>
                <a:ea typeface="宋体" pitchFamily="2" charset="-122"/>
              </a:rPr>
              <a:t> (i=1; i&lt;n; i++)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latin typeface="Courier New" pitchFamily="49" charset="0"/>
                <a:ea typeface="宋体" pitchFamily="2" charset="-122"/>
              </a:rPr>
              <a:t>	{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latin typeface="Courier New" pitchFamily="49" charset="0"/>
                <a:ea typeface="宋体" pitchFamily="2" charset="-122"/>
              </a:rPr>
              <a:t>    	</a:t>
            </a:r>
            <a:r>
              <a:rPr lang="fr-FR" altLang="zh-CN" sz="2000">
                <a:solidFill>
                  <a:srgbClr val="0066FF"/>
                </a:solidFill>
                <a:latin typeface="Courier New" pitchFamily="49" charset="0"/>
                <a:ea typeface="宋体" pitchFamily="2" charset="-122"/>
              </a:rPr>
              <a:t>if</a:t>
            </a:r>
            <a:r>
              <a:rPr lang="fr-FR" altLang="zh-CN" sz="2000">
                <a:latin typeface="Courier New" pitchFamily="49" charset="0"/>
                <a:ea typeface="宋体" pitchFamily="2" charset="-122"/>
              </a:rPr>
              <a:t> (score[i] &gt; pMaxScore)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latin typeface="Courier New" pitchFamily="49" charset="0"/>
                <a:ea typeface="宋体" pitchFamily="2" charset="-122"/>
              </a:rPr>
              <a:t>    	{ 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latin typeface="Courier New" pitchFamily="49" charset="0"/>
                <a:ea typeface="宋体" pitchFamily="2" charset="-122"/>
              </a:rPr>
              <a:t>        	pMaxScore = score[i];  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latin typeface="Courier New" pitchFamily="49" charset="0"/>
                <a:ea typeface="宋体" pitchFamily="2" charset="-122"/>
              </a:rPr>
              <a:t>        	pMaxNum = num[i];       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latin typeface="Courier New" pitchFamily="49" charset="0"/>
                <a:ea typeface="宋体" pitchFamily="2" charset="-122"/>
              </a:rPr>
              <a:t>    	}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latin typeface="Courier New" pitchFamily="49" charset="0"/>
                <a:ea typeface="宋体" pitchFamily="2" charset="-122"/>
              </a:rPr>
              <a:t>	}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latin typeface="Courier New" pitchFamily="49" charset="0"/>
                <a:ea typeface="宋体" pitchFamily="2" charset="-122"/>
              </a:rPr>
              <a:t>}</a:t>
            </a:r>
            <a:endParaRPr lang="zh-CN" altLang="en-US" sz="2000"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691205" name="AutoShape 5">
            <a:extLst>
              <a:ext uri="{FF2B5EF4-FFF2-40B4-BE49-F238E27FC236}">
                <a16:creationId xmlns:a16="http://schemas.microsoft.com/office/drawing/2014/main" id="{00BC98F9-29F8-407F-AB0F-A1212A9A4747}"/>
              </a:ext>
            </a:extLst>
          </p:cNvPr>
          <p:cNvSpPr>
            <a:spLocks/>
          </p:cNvSpPr>
          <p:nvPr/>
        </p:nvSpPr>
        <p:spPr bwMode="auto">
          <a:xfrm>
            <a:off x="6888164" y="3675063"/>
            <a:ext cx="3455987" cy="609600"/>
          </a:xfrm>
          <a:prstGeom prst="borderCallout3">
            <a:avLst>
              <a:gd name="adj1" fmla="val 18750"/>
              <a:gd name="adj2" fmla="val 102204"/>
              <a:gd name="adj3" fmla="val 18750"/>
              <a:gd name="adj4" fmla="val 102801"/>
              <a:gd name="adj5" fmla="val -72657"/>
              <a:gd name="adj6" fmla="val 102801"/>
              <a:gd name="adj7" fmla="val -164324"/>
              <a:gd name="adj8" fmla="val -16722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ea typeface="楷体_GB2312" pitchFamily="49" charset="-122"/>
              </a:rPr>
              <a:t>能返回这两个值吗？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9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20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Rectangle 2">
            <a:extLst>
              <a:ext uri="{FF2B5EF4-FFF2-40B4-BE49-F238E27FC236}">
                <a16:creationId xmlns:a16="http://schemas.microsoft.com/office/drawing/2014/main" id="{49884C64-A500-4542-A98E-CF88C6914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4005264"/>
            <a:ext cx="4895850" cy="2376487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692227" name="Rectangle 3">
            <a:extLst>
              <a:ext uri="{FF2B5EF4-FFF2-40B4-BE49-F238E27FC236}">
                <a16:creationId xmlns:a16="http://schemas.microsoft.com/office/drawing/2014/main" id="{BA5A8FC9-3D56-45A7-9761-BDADA3F6AE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5038" y="788989"/>
            <a:ext cx="7797800" cy="839787"/>
          </a:xfrm>
        </p:spPr>
        <p:txBody>
          <a:bodyPr/>
          <a:lstStyle/>
          <a:p>
            <a:pPr>
              <a:defRPr/>
            </a:pPr>
            <a:r>
              <a:rPr lang="zh-CN" altLang="en-US" sz="4000"/>
              <a:t>例</a:t>
            </a:r>
            <a:r>
              <a:rPr lang="en-US" altLang="zh-CN" sz="4000"/>
              <a:t>7.3</a:t>
            </a:r>
            <a:r>
              <a:rPr lang="zh-CN" altLang="en-US" sz="4000"/>
              <a:t>：在</a:t>
            </a:r>
            <a:r>
              <a:rPr lang="zh-CN" altLang="en-US" sz="4000">
                <a:solidFill>
                  <a:srgbClr val="FF3300"/>
                </a:solidFill>
              </a:rPr>
              <a:t>一个班级</a:t>
            </a:r>
            <a:r>
              <a:rPr lang="zh-CN" altLang="en-US" sz="4000"/>
              <a:t>中找出最高分及其学号  </a:t>
            </a:r>
          </a:p>
        </p:txBody>
      </p:sp>
      <p:sp>
        <p:nvSpPr>
          <p:cNvPr id="692228" name="Rectangle 4">
            <a:extLst>
              <a:ext uri="{FF2B5EF4-FFF2-40B4-BE49-F238E27FC236}">
                <a16:creationId xmlns:a16="http://schemas.microsoft.com/office/drawing/2014/main" id="{3508CAD3-E352-4979-8A95-47DE2FE70F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9" y="1989138"/>
            <a:ext cx="8569325" cy="4679950"/>
          </a:xfrm>
        </p:spPr>
        <p:txBody>
          <a:bodyPr/>
          <a:lstStyle/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latin typeface="Courier New" pitchFamily="49" charset="0"/>
                <a:ea typeface="宋体" pitchFamily="2" charset="-122"/>
              </a:rPr>
              <a:t>void  FindMax(</a:t>
            </a:r>
            <a:r>
              <a:rPr lang="fr-FR" altLang="zh-CN" sz="2000">
                <a:solidFill>
                  <a:srgbClr val="0066FF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lang="fr-FR" altLang="zh-CN" sz="2000">
                <a:latin typeface="Courier New" pitchFamily="49" charset="0"/>
                <a:ea typeface="宋体" pitchFamily="2" charset="-122"/>
              </a:rPr>
              <a:t> score[], </a:t>
            </a:r>
            <a:r>
              <a:rPr lang="fr-FR" altLang="zh-CN" sz="2000">
                <a:solidFill>
                  <a:srgbClr val="0066FF"/>
                </a:solidFill>
                <a:latin typeface="Courier New" pitchFamily="49" charset="0"/>
                <a:ea typeface="宋体" pitchFamily="2" charset="-122"/>
              </a:rPr>
              <a:t>long</a:t>
            </a:r>
            <a:r>
              <a:rPr lang="fr-FR" altLang="zh-CN" sz="2000">
                <a:latin typeface="Courier New" pitchFamily="49" charset="0"/>
                <a:ea typeface="宋体" pitchFamily="2" charset="-122"/>
              </a:rPr>
              <a:t> num[], </a:t>
            </a:r>
            <a:r>
              <a:rPr lang="fr-FR" altLang="zh-CN" sz="2000">
                <a:solidFill>
                  <a:srgbClr val="0066FF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lang="fr-FR" altLang="zh-CN" sz="2000">
                <a:latin typeface="Courier New" pitchFamily="49" charset="0"/>
                <a:ea typeface="宋体" pitchFamily="2" charset="-122"/>
              </a:rPr>
              <a:t> n,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rgbClr val="0066FF"/>
                </a:solidFill>
                <a:latin typeface="Courier New" pitchFamily="49" charset="0"/>
                <a:ea typeface="宋体" pitchFamily="2" charset="-122"/>
              </a:rPr>
              <a:t>              int</a:t>
            </a:r>
            <a:r>
              <a:rPr lang="fr-FR" altLang="zh-CN" sz="2000">
                <a:latin typeface="Courier New" pitchFamily="49" charset="0"/>
                <a:ea typeface="宋体" pitchFamily="2" charset="-122"/>
              </a:rPr>
              <a:t> </a:t>
            </a:r>
            <a:r>
              <a:rPr lang="fr-FR" altLang="zh-CN" sz="2000">
                <a:solidFill>
                  <a:srgbClr val="FF3300"/>
                </a:solidFill>
                <a:latin typeface="Courier New" pitchFamily="49" charset="0"/>
                <a:ea typeface="宋体" pitchFamily="2" charset="-122"/>
              </a:rPr>
              <a:t>*pMaxScore</a:t>
            </a:r>
            <a:r>
              <a:rPr lang="fr-FR" altLang="zh-CN" sz="2000">
                <a:latin typeface="Courier New" pitchFamily="49" charset="0"/>
                <a:ea typeface="宋体" pitchFamily="2" charset="-122"/>
              </a:rPr>
              <a:t>, </a:t>
            </a:r>
            <a:r>
              <a:rPr lang="fr-FR" altLang="zh-CN" sz="2000">
                <a:solidFill>
                  <a:srgbClr val="0066FF"/>
                </a:solidFill>
                <a:latin typeface="Courier New" pitchFamily="49" charset="0"/>
                <a:ea typeface="宋体" pitchFamily="2" charset="-122"/>
              </a:rPr>
              <a:t>long</a:t>
            </a:r>
            <a:r>
              <a:rPr lang="fr-FR" altLang="zh-CN" sz="2000">
                <a:latin typeface="Courier New" pitchFamily="49" charset="0"/>
                <a:ea typeface="宋体" pitchFamily="2" charset="-122"/>
              </a:rPr>
              <a:t> </a:t>
            </a:r>
            <a:r>
              <a:rPr lang="fr-FR" altLang="zh-CN" sz="2000">
                <a:solidFill>
                  <a:srgbClr val="FF3300"/>
                </a:solidFill>
                <a:latin typeface="Courier New" pitchFamily="49" charset="0"/>
                <a:ea typeface="宋体" pitchFamily="2" charset="-122"/>
              </a:rPr>
              <a:t>*pMaxNum</a:t>
            </a:r>
            <a:r>
              <a:rPr lang="fr-FR" altLang="zh-CN" sz="2000">
                <a:latin typeface="Courier New" pitchFamily="49" charset="0"/>
                <a:ea typeface="宋体" pitchFamily="2" charset="-122"/>
              </a:rPr>
              <a:t>)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latin typeface="Courier New" pitchFamily="49" charset="0"/>
                <a:ea typeface="宋体" pitchFamily="2" charset="-122"/>
              </a:rPr>
              <a:t>{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latin typeface="Courier New" pitchFamily="49" charset="0"/>
                <a:ea typeface="宋体" pitchFamily="2" charset="-122"/>
              </a:rPr>
              <a:t>	</a:t>
            </a:r>
            <a:r>
              <a:rPr lang="fr-FR" altLang="zh-CN" sz="2000">
                <a:solidFill>
                  <a:srgbClr val="0066FF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lang="fr-FR" altLang="zh-CN" sz="2000">
                <a:latin typeface="Courier New" pitchFamily="49" charset="0"/>
                <a:ea typeface="宋体" pitchFamily="2" charset="-122"/>
              </a:rPr>
              <a:t>    i;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endParaRPr lang="fr-FR" altLang="zh-CN" sz="2000">
              <a:latin typeface="Courier New" pitchFamily="49" charset="0"/>
              <a:ea typeface="宋体" pitchFamily="2" charset="-122"/>
            </a:endParaRP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latin typeface="Courier New" pitchFamily="49" charset="0"/>
                <a:ea typeface="宋体" pitchFamily="2" charset="-122"/>
              </a:rPr>
              <a:t>	</a:t>
            </a:r>
            <a:r>
              <a:rPr lang="fr-FR" altLang="zh-CN" sz="2000">
                <a:solidFill>
                  <a:srgbClr val="FF3300"/>
                </a:solidFill>
                <a:latin typeface="Courier New" pitchFamily="49" charset="0"/>
                <a:ea typeface="宋体" pitchFamily="2" charset="-122"/>
              </a:rPr>
              <a:t>*pMaxScore</a:t>
            </a:r>
            <a:r>
              <a:rPr lang="fr-FR" altLang="zh-CN" sz="2000">
                <a:latin typeface="Courier New" pitchFamily="49" charset="0"/>
                <a:ea typeface="宋体" pitchFamily="2" charset="-122"/>
              </a:rPr>
              <a:t> = score[0];            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latin typeface="Courier New" pitchFamily="49" charset="0"/>
                <a:ea typeface="宋体" pitchFamily="2" charset="-122"/>
              </a:rPr>
              <a:t>	</a:t>
            </a:r>
            <a:r>
              <a:rPr lang="fr-FR" altLang="zh-CN" sz="2000">
                <a:solidFill>
                  <a:srgbClr val="FF3300"/>
                </a:solidFill>
                <a:latin typeface="Courier New" pitchFamily="49" charset="0"/>
                <a:ea typeface="宋体" pitchFamily="2" charset="-122"/>
              </a:rPr>
              <a:t>*pMaxNum</a:t>
            </a:r>
            <a:r>
              <a:rPr lang="fr-FR" altLang="zh-CN" sz="2000">
                <a:latin typeface="Courier New" pitchFamily="49" charset="0"/>
                <a:ea typeface="宋体" pitchFamily="2" charset="-122"/>
              </a:rPr>
              <a:t> = num[0];              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latin typeface="Courier New" pitchFamily="49" charset="0"/>
                <a:ea typeface="宋体" pitchFamily="2" charset="-122"/>
              </a:rPr>
              <a:t>	</a:t>
            </a:r>
            <a:r>
              <a:rPr lang="fr-FR" altLang="zh-CN" sz="2000">
                <a:solidFill>
                  <a:srgbClr val="0066FF"/>
                </a:solidFill>
                <a:latin typeface="Courier New" pitchFamily="49" charset="0"/>
                <a:ea typeface="宋体" pitchFamily="2" charset="-122"/>
              </a:rPr>
              <a:t>for</a:t>
            </a:r>
            <a:r>
              <a:rPr lang="fr-FR" altLang="zh-CN" sz="2000">
                <a:latin typeface="Courier New" pitchFamily="49" charset="0"/>
                <a:ea typeface="宋体" pitchFamily="2" charset="-122"/>
              </a:rPr>
              <a:t> (i=1; i&lt;n; i++)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latin typeface="Courier New" pitchFamily="49" charset="0"/>
                <a:ea typeface="宋体" pitchFamily="2" charset="-122"/>
              </a:rPr>
              <a:t>	{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latin typeface="Courier New" pitchFamily="49" charset="0"/>
                <a:ea typeface="宋体" pitchFamily="2" charset="-122"/>
              </a:rPr>
              <a:t>    	</a:t>
            </a:r>
            <a:r>
              <a:rPr lang="fr-FR" altLang="zh-CN" sz="2000">
                <a:solidFill>
                  <a:srgbClr val="0066FF"/>
                </a:solidFill>
                <a:latin typeface="Courier New" pitchFamily="49" charset="0"/>
                <a:ea typeface="宋体" pitchFamily="2" charset="-122"/>
              </a:rPr>
              <a:t>if</a:t>
            </a:r>
            <a:r>
              <a:rPr lang="fr-FR" altLang="zh-CN" sz="2000">
                <a:latin typeface="Courier New" pitchFamily="49" charset="0"/>
                <a:ea typeface="宋体" pitchFamily="2" charset="-122"/>
              </a:rPr>
              <a:t> (score[i] &gt; </a:t>
            </a:r>
            <a:r>
              <a:rPr lang="fr-FR" altLang="zh-CN" sz="2000">
                <a:solidFill>
                  <a:srgbClr val="FF3300"/>
                </a:solidFill>
                <a:latin typeface="Courier New" pitchFamily="49" charset="0"/>
                <a:ea typeface="宋体" pitchFamily="2" charset="-122"/>
              </a:rPr>
              <a:t>*pMaxScore</a:t>
            </a:r>
            <a:r>
              <a:rPr lang="fr-FR" altLang="zh-CN" sz="2000">
                <a:latin typeface="Courier New" pitchFamily="49" charset="0"/>
                <a:ea typeface="宋体" pitchFamily="2" charset="-122"/>
              </a:rPr>
              <a:t>)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latin typeface="Courier New" pitchFamily="49" charset="0"/>
                <a:ea typeface="宋体" pitchFamily="2" charset="-122"/>
              </a:rPr>
              <a:t>    	{ 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latin typeface="Courier New" pitchFamily="49" charset="0"/>
                <a:ea typeface="宋体" pitchFamily="2" charset="-122"/>
              </a:rPr>
              <a:t>        	</a:t>
            </a:r>
            <a:r>
              <a:rPr lang="fr-FR" altLang="zh-CN" sz="2000">
                <a:solidFill>
                  <a:srgbClr val="FF3300"/>
                </a:solidFill>
                <a:latin typeface="Courier New" pitchFamily="49" charset="0"/>
                <a:ea typeface="宋体" pitchFamily="2" charset="-122"/>
              </a:rPr>
              <a:t>*pMaxScore</a:t>
            </a:r>
            <a:r>
              <a:rPr lang="fr-FR" altLang="zh-CN" sz="2000">
                <a:latin typeface="Courier New" pitchFamily="49" charset="0"/>
                <a:ea typeface="宋体" pitchFamily="2" charset="-122"/>
              </a:rPr>
              <a:t> = score[i];  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latin typeface="Courier New" pitchFamily="49" charset="0"/>
                <a:ea typeface="宋体" pitchFamily="2" charset="-122"/>
              </a:rPr>
              <a:t>        	</a:t>
            </a:r>
            <a:r>
              <a:rPr lang="fr-FR" altLang="zh-CN" sz="2000">
                <a:solidFill>
                  <a:srgbClr val="FF3300"/>
                </a:solidFill>
                <a:latin typeface="Courier New" pitchFamily="49" charset="0"/>
                <a:ea typeface="宋体" pitchFamily="2" charset="-122"/>
              </a:rPr>
              <a:t>*pMaxNum</a:t>
            </a:r>
            <a:r>
              <a:rPr lang="fr-FR" altLang="zh-CN" sz="2000">
                <a:latin typeface="Courier New" pitchFamily="49" charset="0"/>
                <a:ea typeface="宋体" pitchFamily="2" charset="-122"/>
              </a:rPr>
              <a:t> = num[i];       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latin typeface="Courier New" pitchFamily="49" charset="0"/>
                <a:ea typeface="宋体" pitchFamily="2" charset="-122"/>
              </a:rPr>
              <a:t>    	}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latin typeface="Courier New" pitchFamily="49" charset="0"/>
                <a:ea typeface="宋体" pitchFamily="2" charset="-122"/>
              </a:rPr>
              <a:t>	}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latin typeface="Courier New" pitchFamily="49" charset="0"/>
                <a:ea typeface="宋体" pitchFamily="2" charset="-122"/>
              </a:rPr>
              <a:t>}</a:t>
            </a:r>
            <a:endParaRPr lang="zh-CN" altLang="en-US" sz="2000"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692229" name="AutoShape 5">
            <a:extLst>
              <a:ext uri="{FF2B5EF4-FFF2-40B4-BE49-F238E27FC236}">
                <a16:creationId xmlns:a16="http://schemas.microsoft.com/office/drawing/2014/main" id="{23225881-2DAB-4CB5-87E4-D8B6BC1BB2C3}"/>
              </a:ext>
            </a:extLst>
          </p:cNvPr>
          <p:cNvSpPr>
            <a:spLocks/>
          </p:cNvSpPr>
          <p:nvPr/>
        </p:nvSpPr>
        <p:spPr bwMode="auto">
          <a:xfrm>
            <a:off x="7175500" y="3675064"/>
            <a:ext cx="3168650" cy="1049337"/>
          </a:xfrm>
          <a:prstGeom prst="borderCallout3">
            <a:avLst>
              <a:gd name="adj1" fmla="val 10894"/>
              <a:gd name="adj2" fmla="val 102403"/>
              <a:gd name="adj3" fmla="val 10894"/>
              <a:gd name="adj4" fmla="val 103056"/>
              <a:gd name="adj5" fmla="val -42208"/>
              <a:gd name="adj6" fmla="val 103056"/>
              <a:gd name="adj7" fmla="val -95463"/>
              <a:gd name="adj8" fmla="val -27306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ea typeface="楷体_GB2312" pitchFamily="49" charset="-122"/>
              </a:rPr>
              <a:t>指针参数指定了存放这两个值的地址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9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>
            <a:extLst>
              <a:ext uri="{FF2B5EF4-FFF2-40B4-BE49-F238E27FC236}">
                <a16:creationId xmlns:a16="http://schemas.microsoft.com/office/drawing/2014/main" id="{59DAAEE8-F76D-4A52-9B8A-B4010EE4196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指针和数组做函数参数</a:t>
            </a:r>
            <a:endParaRPr lang="en-US" altLang="zh-CN"/>
          </a:p>
        </p:txBody>
      </p:sp>
      <p:sp>
        <p:nvSpPr>
          <p:cNvPr id="226307" name="Rectangle 3">
            <a:extLst>
              <a:ext uri="{FF2B5EF4-FFF2-40B4-BE49-F238E27FC236}">
                <a16:creationId xmlns:a16="http://schemas.microsoft.com/office/drawing/2014/main" id="{56A3780B-8627-4E7E-810F-882757AF00E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>
              <a:lnSpc>
                <a:spcPct val="105000"/>
              </a:lnSpc>
              <a:defRPr/>
            </a:pPr>
            <a:r>
              <a:rPr lang="zh-CN" altLang="en-US">
                <a:latin typeface="Courier New" pitchFamily="49" charset="0"/>
                <a:ea typeface="楷体_GB2312" pitchFamily="49" charset="-122"/>
              </a:rPr>
              <a:t>通过指针或数组参数，使调用者获得修改后的数据</a:t>
            </a:r>
          </a:p>
          <a:p>
            <a:pPr eaLnBrk="1">
              <a:lnSpc>
                <a:spcPct val="105000"/>
              </a:lnSpc>
              <a:defRPr/>
            </a:pPr>
            <a:r>
              <a:rPr lang="zh-CN" altLang="en-US">
                <a:latin typeface="Courier New" pitchFamily="49" charset="0"/>
                <a:ea typeface="楷体_GB2312" pitchFamily="49" charset="-122"/>
              </a:rPr>
              <a:t>通过一个参数把大量的数据送到函数内</a:t>
            </a:r>
          </a:p>
          <a:p>
            <a:pPr lvl="1" eaLnBrk="1">
              <a:lnSpc>
                <a:spcPct val="105000"/>
              </a:lnSpc>
              <a:defRPr/>
            </a:pPr>
            <a:r>
              <a:rPr lang="zh-CN" altLang="en-US">
                <a:latin typeface="Courier New" pitchFamily="49" charset="0"/>
                <a:ea typeface="楷体_GB2312" pitchFamily="49" charset="-122"/>
              </a:rPr>
              <a:t>如果只向内传送数据，就把参数定义为</a:t>
            </a:r>
            <a:r>
              <a:rPr lang="en-US" altLang="zh-CN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const</a:t>
            </a:r>
            <a:r>
              <a:rPr lang="zh-CN" altLang="en-US">
                <a:latin typeface="Courier New" pitchFamily="49" charset="0"/>
                <a:ea typeface="楷体_GB2312" pitchFamily="49" charset="-122"/>
              </a:rPr>
              <a:t>，防止意外修改数据，也让函数的功能更明确</a:t>
            </a:r>
            <a:endParaRPr lang="zh-CN" altLang="en-US">
              <a:solidFill>
                <a:schemeClr val="accent2"/>
              </a:solidFill>
              <a:latin typeface="Courier New" pitchFamily="49" charset="0"/>
              <a:ea typeface="楷体_GB2312" pitchFamily="49" charset="-122"/>
            </a:endParaRPr>
          </a:p>
          <a:p>
            <a:pPr eaLnBrk="1">
              <a:lnSpc>
                <a:spcPct val="75000"/>
              </a:lnSpc>
              <a:defRPr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void</a:t>
            </a:r>
            <a:r>
              <a:rPr lang="en-US" altLang="zh-CN" sz="24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PrintArray(</a:t>
            </a:r>
            <a:r>
              <a:rPr lang="en-US" altLang="zh-CN" sz="2400">
                <a:solidFill>
                  <a:srgbClr val="FF3300"/>
                </a:solidFill>
                <a:latin typeface="Courier New" pitchFamily="49" charset="0"/>
                <a:ea typeface="宋体" pitchFamily="2" charset="-122"/>
              </a:rPr>
              <a:t>const</a:t>
            </a:r>
            <a:r>
              <a:rPr lang="en-US" altLang="zh-CN" sz="24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int *</a:t>
            </a:r>
            <a:r>
              <a:rPr lang="en-US" altLang="zh-CN" sz="24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p, 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lang="en-US" altLang="zh-CN" sz="24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n)</a:t>
            </a:r>
            <a:br>
              <a:rPr lang="en-US" altLang="zh-CN" sz="24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</a:br>
            <a:r>
              <a:rPr lang="en-US" altLang="zh-CN" sz="24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{</a:t>
            </a:r>
            <a:br>
              <a:rPr lang="en-US" altLang="zh-CN" sz="24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</a:br>
            <a:r>
              <a:rPr lang="en-US" altLang="zh-CN" sz="24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	......</a:t>
            </a:r>
            <a:br>
              <a:rPr lang="en-US" altLang="zh-CN" sz="24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</a:br>
            <a:r>
              <a:rPr lang="en-US" altLang="zh-CN" sz="24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}</a:t>
            </a:r>
          </a:p>
          <a:p>
            <a:pPr eaLnBrk="1">
              <a:lnSpc>
                <a:spcPct val="75000"/>
              </a:lnSpc>
              <a:defRPr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void</a:t>
            </a:r>
            <a:r>
              <a:rPr lang="en-US" altLang="zh-CN" sz="24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PrintArray(</a:t>
            </a:r>
            <a:r>
              <a:rPr lang="en-US" altLang="zh-CN" sz="2400">
                <a:solidFill>
                  <a:srgbClr val="FF3300"/>
                </a:solidFill>
                <a:latin typeface="Courier New" pitchFamily="49" charset="0"/>
                <a:ea typeface="宋体" pitchFamily="2" charset="-122"/>
              </a:rPr>
              <a:t>const</a:t>
            </a:r>
            <a:r>
              <a:rPr lang="en-US" altLang="zh-CN" sz="24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lang="en-US" altLang="zh-CN" sz="24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a[], 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lang="en-US" altLang="zh-CN" sz="24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n)</a:t>
            </a:r>
            <a:br>
              <a:rPr lang="en-US" altLang="zh-CN" sz="24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</a:br>
            <a:r>
              <a:rPr lang="en-US" altLang="zh-CN" sz="24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{</a:t>
            </a:r>
            <a:br>
              <a:rPr lang="en-US" altLang="zh-CN" sz="24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</a:br>
            <a:r>
              <a:rPr lang="en-US" altLang="zh-CN" sz="24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	......</a:t>
            </a:r>
            <a:br>
              <a:rPr lang="en-US" altLang="zh-CN" sz="24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</a:br>
            <a:r>
              <a:rPr lang="en-US" altLang="zh-CN" sz="24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>
            <a:extLst>
              <a:ext uri="{FF2B5EF4-FFF2-40B4-BE49-F238E27FC236}">
                <a16:creationId xmlns:a16="http://schemas.microsoft.com/office/drawing/2014/main" id="{E8B54E00-DEEC-468C-AEC0-614FB17405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000"/>
              <a:t>指针、数组以及其它的类型混合</a:t>
            </a:r>
            <a:endParaRPr lang="en-US" altLang="zh-CN" sz="4000"/>
          </a:p>
        </p:txBody>
      </p:sp>
      <p:sp>
        <p:nvSpPr>
          <p:cNvPr id="697347" name="Rectangle 3">
            <a:extLst>
              <a:ext uri="{FF2B5EF4-FFF2-40B4-BE49-F238E27FC236}">
                <a16:creationId xmlns:a16="http://schemas.microsoft.com/office/drawing/2014/main" id="{28206566-015D-4134-9F97-B5F6F3996B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4" y="1484314"/>
            <a:ext cx="8207375" cy="5113337"/>
          </a:xfrm>
        </p:spPr>
        <p:txBody>
          <a:bodyPr/>
          <a:lstStyle/>
          <a:p>
            <a:pPr eaLnBrk="1">
              <a:lnSpc>
                <a:spcPct val="115000"/>
              </a:lnSpc>
              <a:defRPr/>
            </a:pPr>
            <a:r>
              <a:rPr lang="zh-CN" altLang="en-US">
                <a:ea typeface="楷体_GB2312" pitchFamily="49" charset="-122"/>
              </a:rPr>
              <a:t>基本数据类型</a:t>
            </a:r>
          </a:p>
          <a:p>
            <a:pPr lvl="1" eaLnBrk="1">
              <a:lnSpc>
                <a:spcPct val="115000"/>
              </a:lnSpc>
              <a:defRPr/>
            </a:pPr>
            <a:r>
              <a:rPr lang="en-US" altLang="zh-CN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lang="zh-CN" altLang="en-US">
                <a:ea typeface="宋体" pitchFamily="2" charset="-122"/>
              </a:rPr>
              <a:t>、</a:t>
            </a:r>
            <a:r>
              <a:rPr lang="en-US" altLang="zh-CN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long</a:t>
            </a:r>
            <a:r>
              <a:rPr lang="zh-CN" altLang="en-US">
                <a:ea typeface="宋体" pitchFamily="2" charset="-122"/>
              </a:rPr>
              <a:t>、</a:t>
            </a:r>
            <a:r>
              <a:rPr lang="en-US" altLang="zh-CN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char</a:t>
            </a:r>
            <a:r>
              <a:rPr lang="zh-CN" altLang="en-US">
                <a:ea typeface="宋体" pitchFamily="2" charset="-122"/>
              </a:rPr>
              <a:t>、</a:t>
            </a:r>
            <a:r>
              <a:rPr lang="en-US" altLang="zh-CN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short</a:t>
            </a:r>
            <a:r>
              <a:rPr lang="zh-CN" altLang="en-US">
                <a:ea typeface="宋体" pitchFamily="2" charset="-122"/>
              </a:rPr>
              <a:t>、</a:t>
            </a:r>
            <a:r>
              <a:rPr lang="en-US" altLang="zh-CN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float</a:t>
            </a:r>
            <a:r>
              <a:rPr lang="zh-CN" altLang="en-US">
                <a:ea typeface="宋体" pitchFamily="2" charset="-122"/>
              </a:rPr>
              <a:t>、</a:t>
            </a:r>
            <a:r>
              <a:rPr lang="en-US" altLang="zh-CN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double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……</a:t>
            </a:r>
          </a:p>
          <a:p>
            <a:pPr eaLnBrk="1">
              <a:lnSpc>
                <a:spcPct val="115000"/>
              </a:lnSpc>
              <a:defRPr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数组是一种数据类型</a:t>
            </a:r>
          </a:p>
          <a:p>
            <a:pPr lvl="1" eaLnBrk="1">
              <a:lnSpc>
                <a:spcPct val="115000"/>
              </a:lnSpc>
              <a:defRPr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是从其它类型派生的类型</a:t>
            </a:r>
          </a:p>
          <a:p>
            <a:pPr lvl="2" eaLnBrk="1">
              <a:lnSpc>
                <a:spcPct val="115000"/>
              </a:lnSpc>
              <a:defRPr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每个元素都有一个类型</a:t>
            </a:r>
          </a:p>
          <a:p>
            <a:pPr eaLnBrk="1">
              <a:lnSpc>
                <a:spcPct val="115000"/>
              </a:lnSpc>
              <a:defRPr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指针是一种数据类型</a:t>
            </a:r>
          </a:p>
          <a:p>
            <a:pPr lvl="1" eaLnBrk="1">
              <a:lnSpc>
                <a:spcPct val="115000"/>
              </a:lnSpc>
              <a:defRPr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是从其它类型派生的类型</a:t>
            </a:r>
          </a:p>
          <a:p>
            <a:pPr lvl="2" eaLnBrk="1">
              <a:lnSpc>
                <a:spcPct val="115000"/>
              </a:lnSpc>
              <a:defRPr/>
            </a:pPr>
            <a:r>
              <a:rPr lang="en-US" altLang="zh-CN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XX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类型的指针</a:t>
            </a:r>
            <a:endParaRPr lang="en-US" altLang="zh-CN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>
              <a:lnSpc>
                <a:spcPct val="115000"/>
              </a:lnSpc>
              <a:defRPr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任何类型都可以做指针或者数组的</a:t>
            </a:r>
            <a:r>
              <a:rPr lang="zh-CN" altLang="en-US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基类型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9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9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9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9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9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9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9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9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347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>
            <a:extLst>
              <a:ext uri="{FF2B5EF4-FFF2-40B4-BE49-F238E27FC236}">
                <a16:creationId xmlns:a16="http://schemas.microsoft.com/office/drawing/2014/main" id="{CED43BFD-C463-462D-A5D7-C6DBCF1A85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指针数组</a:t>
            </a:r>
          </a:p>
        </p:txBody>
      </p:sp>
      <p:sp>
        <p:nvSpPr>
          <p:cNvPr id="699395" name="Rectangle 3">
            <a:extLst>
              <a:ext uri="{FF2B5EF4-FFF2-40B4-BE49-F238E27FC236}">
                <a16:creationId xmlns:a16="http://schemas.microsoft.com/office/drawing/2014/main" id="{5F816BCD-7A57-46AE-AB3F-4E2A790064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20875" y="1484314"/>
            <a:ext cx="8496300" cy="4611687"/>
          </a:xfrm>
        </p:spPr>
        <p:txBody>
          <a:bodyPr/>
          <a:lstStyle/>
          <a:p>
            <a:pPr marL="342900" indent="-342900" eaLnBrk="1">
              <a:lnSpc>
                <a:spcPct val="115000"/>
              </a:lnSpc>
              <a:defRPr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用指针作数组的基类型</a:t>
            </a:r>
            <a:r>
              <a:rPr lang="en-US" altLang="zh-CN">
                <a:latin typeface="Arial"/>
                <a:ea typeface="楷体_GB2312" pitchFamily="49" charset="-122"/>
              </a:rPr>
              <a:t>——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？</a:t>
            </a:r>
          </a:p>
          <a:p>
            <a:pPr marL="342900" indent="-342900" eaLnBrk="1">
              <a:lnSpc>
                <a:spcPct val="115000"/>
              </a:lnSpc>
              <a:defRPr/>
            </a:pPr>
            <a:r>
              <a:rPr lang="zh-CN" altLang="en-US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指针数组</a:t>
            </a:r>
          </a:p>
          <a:p>
            <a:pPr marL="742950" lvl="1" eaLnBrk="1">
              <a:lnSpc>
                <a:spcPct val="115000"/>
              </a:lnSpc>
              <a:defRPr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元素均为指针类型数据的数组</a:t>
            </a:r>
          </a:p>
          <a:p>
            <a:pPr marL="342900" indent="-342900" eaLnBrk="1">
              <a:lnSpc>
                <a:spcPct val="115000"/>
              </a:lnSpc>
              <a:defRPr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定义形式为： </a:t>
            </a:r>
          </a:p>
          <a:p>
            <a:pPr marL="342900" indent="-342900" algn="ctr" eaLnBrk="1">
              <a:lnSpc>
                <a:spcPct val="115000"/>
              </a:lnSpc>
              <a:buNone/>
              <a:defRPr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数据类型  *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数组名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[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数组长度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];</a:t>
            </a:r>
          </a:p>
          <a:p>
            <a:pPr marL="342900" indent="-342900" eaLnBrk="1">
              <a:lnSpc>
                <a:spcPct val="115000"/>
              </a:lnSpc>
              <a:defRPr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例如</a:t>
            </a:r>
          </a:p>
          <a:p>
            <a:pPr marL="342900" indent="-342900" algn="ctr" eaLnBrk="1">
              <a:lnSpc>
                <a:spcPct val="115000"/>
              </a:lnSpc>
              <a:buNone/>
              <a:defRPr/>
            </a:pPr>
            <a:r>
              <a:rPr lang="en-US" altLang="zh-CN">
                <a:latin typeface="Courier New" pitchFamily="49" charset="0"/>
                <a:ea typeface="宋体" pitchFamily="2" charset="-122"/>
              </a:rPr>
              <a:t>  </a:t>
            </a:r>
            <a:r>
              <a:rPr lang="en-US" altLang="zh-CN">
                <a:solidFill>
                  <a:srgbClr val="FF3300"/>
                </a:solidFill>
                <a:latin typeface="Courier New" pitchFamily="49" charset="0"/>
                <a:ea typeface="宋体" pitchFamily="2" charset="-122"/>
              </a:rPr>
              <a:t>char *</a:t>
            </a:r>
            <a:r>
              <a:rPr lang="en-US" altLang="zh-CN">
                <a:latin typeface="Courier New" pitchFamily="49" charset="0"/>
                <a:ea typeface="宋体" pitchFamily="2" charset="-122"/>
              </a:rPr>
              <a:t>ptr[5];</a:t>
            </a:r>
            <a:r>
              <a:rPr lang="zh-CN" altLang="en-US">
                <a:latin typeface="Courier New" pitchFamily="49" charset="0"/>
                <a:ea typeface="宋体" pitchFamily="2" charset="-122"/>
              </a:rPr>
              <a:t> </a:t>
            </a:r>
          </a:p>
        </p:txBody>
      </p:sp>
      <p:sp>
        <p:nvSpPr>
          <p:cNvPr id="699398" name="Line 6">
            <a:extLst>
              <a:ext uri="{FF2B5EF4-FFF2-40B4-BE49-F238E27FC236}">
                <a16:creationId xmlns:a16="http://schemas.microsoft.com/office/drawing/2014/main" id="{713163BB-E4AF-4325-BAF1-FB22D66D57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4150" y="5791200"/>
            <a:ext cx="869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9399" name="Line 7">
            <a:extLst>
              <a:ext uri="{FF2B5EF4-FFF2-40B4-BE49-F238E27FC236}">
                <a16:creationId xmlns:a16="http://schemas.microsoft.com/office/drawing/2014/main" id="{1EFFF319-0235-4124-94D8-E90FFF88086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6564" y="5791200"/>
            <a:ext cx="8715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9400" name="Line 8">
            <a:extLst>
              <a:ext uri="{FF2B5EF4-FFF2-40B4-BE49-F238E27FC236}">
                <a16:creationId xmlns:a16="http://schemas.microsoft.com/office/drawing/2014/main" id="{8B5854BA-E522-4261-A4CF-D42305DD819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3075" y="5791200"/>
            <a:ext cx="869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9401" name="Text Box 9">
            <a:extLst>
              <a:ext uri="{FF2B5EF4-FFF2-40B4-BE49-F238E27FC236}">
                <a16:creationId xmlns:a16="http://schemas.microsoft.com/office/drawing/2014/main" id="{69841295-64B7-4079-B69B-8F9BFCB80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0" y="5581650"/>
            <a:ext cx="86995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ptr</a:t>
            </a:r>
            <a:endParaRPr lang="en-US" altLang="zh-CN" sz="2000" b="1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99402" name="Text Box 10">
            <a:extLst>
              <a:ext uri="{FF2B5EF4-FFF2-40B4-BE49-F238E27FC236}">
                <a16:creationId xmlns:a16="http://schemas.microsoft.com/office/drawing/2014/main" id="{0CA2FC98-DD5A-49A1-8D4B-1FAACA04E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7588" y="5573714"/>
            <a:ext cx="869950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[5]</a:t>
            </a:r>
            <a:endParaRPr lang="en-US" altLang="zh-CN" sz="2000" b="1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99403" name="Text Box 11">
            <a:extLst>
              <a:ext uri="{FF2B5EF4-FFF2-40B4-BE49-F238E27FC236}">
                <a16:creationId xmlns:a16="http://schemas.microsoft.com/office/drawing/2014/main" id="{61EF0CA1-DD48-4AC8-A2EB-C300835BA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5075" y="5573714"/>
            <a:ext cx="869950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*</a:t>
            </a:r>
            <a:endParaRPr lang="zh-CN" altLang="en-US" sz="2000" b="1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99404" name="Text Box 12">
            <a:extLst>
              <a:ext uri="{FF2B5EF4-FFF2-40B4-BE49-F238E27FC236}">
                <a16:creationId xmlns:a16="http://schemas.microsoft.com/office/drawing/2014/main" id="{91FD56E3-CD13-44C1-8B70-8EDAE60AE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2538" y="5581650"/>
            <a:ext cx="86995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char</a:t>
            </a:r>
            <a:endParaRPr lang="en-US" altLang="zh-CN" sz="2000" b="1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9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9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9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9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9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69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9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6" dur="500"/>
                                        <p:tgtEl>
                                          <p:spTgt spid="69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9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4" dur="500"/>
                                        <p:tgtEl>
                                          <p:spTgt spid="69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9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500"/>
                                        <p:tgtEl>
                                          <p:spTgt spid="69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395" grpId="0" build="p"/>
      <p:bldP spid="699401" grpId="0"/>
      <p:bldP spid="699402" grpId="0"/>
      <p:bldP spid="699403" grpId="0"/>
      <p:bldP spid="69940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>
            <a:extLst>
              <a:ext uri="{FF2B5EF4-FFF2-40B4-BE49-F238E27FC236}">
                <a16:creationId xmlns:a16="http://schemas.microsoft.com/office/drawing/2014/main" id="{6248CD52-76B1-43CE-88A7-7690500772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751" y="549275"/>
            <a:ext cx="8355013" cy="11430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ea typeface="楷体_GB2312" pitchFamily="49" charset="-122"/>
              </a:rPr>
              <a:t> </a:t>
            </a:r>
            <a:r>
              <a:rPr lang="zh-CN" altLang="en-US" sz="4000"/>
              <a:t>变量 </a:t>
            </a:r>
            <a:r>
              <a:rPr lang="en-US" altLang="zh-CN" sz="4000"/>
              <a:t>(</a:t>
            </a:r>
            <a:r>
              <a:rPr lang="en-US" altLang="zh-CN" sz="2800"/>
              <a:t>Variables)</a:t>
            </a:r>
            <a:r>
              <a:rPr lang="zh-CN" altLang="en-US" sz="4000"/>
              <a:t>与变量的地址 </a:t>
            </a:r>
            <a:r>
              <a:rPr lang="en-US" altLang="zh-CN" sz="4000"/>
              <a:t>(</a:t>
            </a:r>
            <a:r>
              <a:rPr lang="en-US" altLang="zh-CN" sz="2800"/>
              <a:t>Address)</a:t>
            </a:r>
          </a:p>
        </p:txBody>
      </p:sp>
      <p:grpSp>
        <p:nvGrpSpPr>
          <p:cNvPr id="11267" name="Group 3">
            <a:extLst>
              <a:ext uri="{FF2B5EF4-FFF2-40B4-BE49-F238E27FC236}">
                <a16:creationId xmlns:a16="http://schemas.microsoft.com/office/drawing/2014/main" id="{2E47547B-4474-4641-A1CF-EFEE9A1C2FD6}"/>
              </a:ext>
            </a:extLst>
          </p:cNvPr>
          <p:cNvGrpSpPr>
            <a:grpSpLocks/>
          </p:cNvGrpSpPr>
          <p:nvPr/>
        </p:nvGrpSpPr>
        <p:grpSpPr bwMode="auto">
          <a:xfrm>
            <a:off x="2279651" y="2779713"/>
            <a:ext cx="1666875" cy="1079500"/>
            <a:chOff x="748" y="1480"/>
            <a:chExt cx="1050" cy="680"/>
          </a:xfrm>
        </p:grpSpPr>
        <p:sp>
          <p:nvSpPr>
            <p:cNvPr id="618500" name="Line 4">
              <a:extLst>
                <a:ext uri="{FF2B5EF4-FFF2-40B4-BE49-F238E27FC236}">
                  <a16:creationId xmlns:a16="http://schemas.microsoft.com/office/drawing/2014/main" id="{882604EB-519E-4B1D-9E24-9064B1037D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6" y="1768"/>
              <a:ext cx="229" cy="392"/>
            </a:xfrm>
            <a:prstGeom prst="line">
              <a:avLst/>
            </a:prstGeom>
            <a:noFill/>
            <a:ln w="57150" cmpd="thinThick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97" name="Rectangle 5">
              <a:extLst>
                <a:ext uri="{FF2B5EF4-FFF2-40B4-BE49-F238E27FC236}">
                  <a16:creationId xmlns:a16="http://schemas.microsoft.com/office/drawing/2014/main" id="{7289508C-A3FC-4E28-BA9A-6B59FABBC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1480"/>
              <a:ext cx="1050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kumimoji="1" lang="zh-CN" altLang="en-US" b="1">
                  <a:solidFill>
                    <a:srgbClr val="000066"/>
                  </a:solidFill>
                  <a:ea typeface="楷体_GB2312" pitchFamily="49" charset="-122"/>
                </a:rPr>
                <a:t>变量的地址</a:t>
              </a:r>
            </a:p>
          </p:txBody>
        </p:sp>
      </p:grpSp>
      <p:grpSp>
        <p:nvGrpSpPr>
          <p:cNvPr id="3" name="Group 32">
            <a:extLst>
              <a:ext uri="{FF2B5EF4-FFF2-40B4-BE49-F238E27FC236}">
                <a16:creationId xmlns:a16="http://schemas.microsoft.com/office/drawing/2014/main" id="{B90DFC87-BBAD-46AC-83B6-89F58AF1DA4E}"/>
              </a:ext>
            </a:extLst>
          </p:cNvPr>
          <p:cNvGrpSpPr>
            <a:grpSpLocks/>
          </p:cNvGrpSpPr>
          <p:nvPr/>
        </p:nvGrpSpPr>
        <p:grpSpPr bwMode="auto">
          <a:xfrm>
            <a:off x="3762375" y="1628776"/>
            <a:ext cx="6840538" cy="1871663"/>
            <a:chOff x="1383" y="1026"/>
            <a:chExt cx="4309" cy="1179"/>
          </a:xfrm>
        </p:grpSpPr>
        <p:sp>
          <p:nvSpPr>
            <p:cNvPr id="11294" name="Rectangle 11">
              <a:extLst>
                <a:ext uri="{FF2B5EF4-FFF2-40B4-BE49-F238E27FC236}">
                  <a16:creationId xmlns:a16="http://schemas.microsoft.com/office/drawing/2014/main" id="{B3FAE19B-FCB2-41AC-967C-B4E874396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1026"/>
              <a:ext cx="4173" cy="717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000066"/>
                  </a:solidFill>
                  <a:ea typeface="楷体_GB2312" pitchFamily="49" charset="-122"/>
                </a:rPr>
                <a:t>内存中的每个字节都有唯一的一个编号（地址）</a:t>
              </a:r>
            </a:p>
            <a:p>
              <a:pPr algn="ctr"/>
              <a:r>
                <a:rPr lang="zh-CN" altLang="en-US" b="1">
                  <a:solidFill>
                    <a:srgbClr val="000066"/>
                  </a:solidFill>
                  <a:ea typeface="楷体_GB2312" pitchFamily="49" charset="-122"/>
                </a:rPr>
                <a:t>地址是一个无符号整数，其字长一般与主机相同</a:t>
              </a:r>
            </a:p>
            <a:p>
              <a:pPr algn="ctr"/>
              <a:r>
                <a:rPr lang="zh-CN" altLang="en-US" b="1">
                  <a:solidFill>
                    <a:srgbClr val="000066"/>
                  </a:solidFill>
                  <a:ea typeface="楷体_GB2312" pitchFamily="49" charset="-122"/>
                </a:rPr>
                <a:t>地址按字节编号，按类型分配空间</a:t>
              </a:r>
            </a:p>
          </p:txBody>
        </p:sp>
        <p:sp>
          <p:nvSpPr>
            <p:cNvPr id="618508" name="Freeform 12">
              <a:extLst>
                <a:ext uri="{FF2B5EF4-FFF2-40B4-BE49-F238E27FC236}">
                  <a16:creationId xmlns:a16="http://schemas.microsoft.com/office/drawing/2014/main" id="{6F7746C8-205A-4775-A637-9D658C19F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" y="1764"/>
              <a:ext cx="415" cy="441"/>
            </a:xfrm>
            <a:custGeom>
              <a:avLst/>
              <a:gdLst/>
              <a:ahLst/>
              <a:cxnLst>
                <a:cxn ang="0">
                  <a:pos x="381" y="0"/>
                </a:cxn>
                <a:cxn ang="0">
                  <a:pos x="0" y="328"/>
                </a:cxn>
              </a:cxnLst>
              <a:rect l="0" t="0" r="r" b="b"/>
              <a:pathLst>
                <a:path w="381" h="328">
                  <a:moveTo>
                    <a:pt x="381" y="0"/>
                  </a:moveTo>
                  <a:lnTo>
                    <a:pt x="0" y="328"/>
                  </a:lnTo>
                </a:path>
              </a:pathLst>
            </a:custGeom>
            <a:noFill/>
            <a:ln w="38100" cmpd="sng">
              <a:solidFill>
                <a:srgbClr val="8000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18509" name="Rectangle 13">
            <a:extLst>
              <a:ext uri="{FF2B5EF4-FFF2-40B4-BE49-F238E27FC236}">
                <a16:creationId xmlns:a16="http://schemas.microsoft.com/office/drawing/2014/main" id="{19A15820-152F-4F16-B7E3-95BA5ECCD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3068638"/>
            <a:ext cx="12541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int  a=0;</a:t>
            </a:r>
            <a:endParaRPr lang="zh-CN" altLang="en-US" b="1" i="1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18510" name="Rectangle 14">
            <a:extLst>
              <a:ext uri="{FF2B5EF4-FFF2-40B4-BE49-F238E27FC236}">
                <a16:creationId xmlns:a16="http://schemas.microsoft.com/office/drawing/2014/main" id="{62CE1731-40E9-4F18-AD37-41D52B394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3" y="3716338"/>
            <a:ext cx="17256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x0037b000</a:t>
            </a: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grpSp>
        <p:nvGrpSpPr>
          <p:cNvPr id="11271" name="Group 15">
            <a:extLst>
              <a:ext uri="{FF2B5EF4-FFF2-40B4-BE49-F238E27FC236}">
                <a16:creationId xmlns:a16="http://schemas.microsoft.com/office/drawing/2014/main" id="{EA488919-2157-41F3-A803-3739531EDC95}"/>
              </a:ext>
            </a:extLst>
          </p:cNvPr>
          <p:cNvGrpSpPr>
            <a:grpSpLocks/>
          </p:cNvGrpSpPr>
          <p:nvPr/>
        </p:nvGrpSpPr>
        <p:grpSpPr bwMode="auto">
          <a:xfrm>
            <a:off x="4162425" y="3756025"/>
            <a:ext cx="3733800" cy="2552700"/>
            <a:chOff x="930" y="2049"/>
            <a:chExt cx="2352" cy="1608"/>
          </a:xfrm>
        </p:grpSpPr>
        <p:sp>
          <p:nvSpPr>
            <p:cNvPr id="11283" name="Rectangle 16">
              <a:extLst>
                <a:ext uri="{FF2B5EF4-FFF2-40B4-BE49-F238E27FC236}">
                  <a16:creationId xmlns:a16="http://schemas.microsoft.com/office/drawing/2014/main" id="{9D386509-D3DE-4124-8030-AE1C78522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049"/>
              <a:ext cx="13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kumimoji="1" lang="en-US" altLang="zh-CN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1284" name="Rectangle 17">
              <a:extLst>
                <a:ext uri="{FF2B5EF4-FFF2-40B4-BE49-F238E27FC236}">
                  <a16:creationId xmlns:a16="http://schemas.microsoft.com/office/drawing/2014/main" id="{12A7F332-398E-4A0D-9335-ABB09CAAE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" y="2192"/>
              <a:ext cx="13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kumimoji="1" lang="en-US" altLang="zh-CN">
                  <a:ea typeface="宋体" panose="02010600030101010101" pitchFamily="2" charset="-122"/>
                </a:rPr>
                <a:t>0</a:t>
              </a:r>
              <a:endParaRPr kumimoji="1"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285" name="Rectangle 18">
              <a:extLst>
                <a:ext uri="{FF2B5EF4-FFF2-40B4-BE49-F238E27FC236}">
                  <a16:creationId xmlns:a16="http://schemas.microsoft.com/office/drawing/2014/main" id="{B53B7F34-FF72-4A5E-8F1B-16DCB7C54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" y="2328"/>
              <a:ext cx="13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kumimoji="1" lang="en-US" altLang="zh-CN">
                  <a:ea typeface="宋体" panose="02010600030101010101" pitchFamily="2" charset="-122"/>
                </a:rPr>
                <a:t>0</a:t>
              </a:r>
              <a:endParaRPr kumimoji="1"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286" name="Rectangle 19">
              <a:extLst>
                <a:ext uri="{FF2B5EF4-FFF2-40B4-BE49-F238E27FC236}">
                  <a16:creationId xmlns:a16="http://schemas.microsoft.com/office/drawing/2014/main" id="{33D688D6-3E25-4825-9728-7A2104CE2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8" y="2464"/>
              <a:ext cx="13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kumimoji="1" lang="en-US" altLang="zh-CN">
                  <a:ea typeface="宋体" panose="02010600030101010101" pitchFamily="2" charset="-122"/>
                </a:rPr>
                <a:t>0</a:t>
              </a:r>
              <a:endParaRPr kumimoji="1"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287" name="Rectangle 20">
              <a:extLst>
                <a:ext uri="{FF2B5EF4-FFF2-40B4-BE49-F238E27FC236}">
                  <a16:creationId xmlns:a16="http://schemas.microsoft.com/office/drawing/2014/main" id="{5846481C-8B71-4747-9DC5-2B256BAFD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" y="2600"/>
              <a:ext cx="13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kumimoji="1" lang="en-US" altLang="zh-CN">
                  <a:ea typeface="宋体" panose="02010600030101010101" pitchFamily="2" charset="-122"/>
                </a:rPr>
                <a:t>Contents</a:t>
              </a:r>
              <a:endParaRPr kumimoji="1"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288" name="Rectangle 21">
              <a:extLst>
                <a:ext uri="{FF2B5EF4-FFF2-40B4-BE49-F238E27FC236}">
                  <a16:creationId xmlns:a16="http://schemas.microsoft.com/office/drawing/2014/main" id="{FCE86DE1-38DC-4F45-A1D8-9656CF688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" y="2736"/>
              <a:ext cx="13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kumimoji="1" lang="en-US" altLang="zh-CN">
                  <a:ea typeface="宋体" panose="02010600030101010101" pitchFamily="2" charset="-122"/>
                </a:rPr>
                <a:t>Contents</a:t>
              </a:r>
              <a:endParaRPr kumimoji="1"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289" name="Rectangle 22">
              <a:extLst>
                <a:ext uri="{FF2B5EF4-FFF2-40B4-BE49-F238E27FC236}">
                  <a16:creationId xmlns:a16="http://schemas.microsoft.com/office/drawing/2014/main" id="{EB99EDAC-F1DE-499D-A6A2-69227C739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6" y="2873"/>
              <a:ext cx="13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kumimoji="1" lang="en-US" altLang="zh-CN">
                  <a:ea typeface="宋体" panose="02010600030101010101" pitchFamily="2" charset="-122"/>
                </a:rPr>
                <a:t>Contents</a:t>
              </a:r>
              <a:endParaRPr kumimoji="1"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290" name="Rectangle 23">
              <a:extLst>
                <a:ext uri="{FF2B5EF4-FFF2-40B4-BE49-F238E27FC236}">
                  <a16:creationId xmlns:a16="http://schemas.microsoft.com/office/drawing/2014/main" id="{044CB21F-B949-4FE8-8420-0146D062F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2" y="3009"/>
              <a:ext cx="13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kumimoji="1" lang="en-US" altLang="zh-CN">
                  <a:ea typeface="宋体" panose="02010600030101010101" pitchFamily="2" charset="-122"/>
                </a:rPr>
                <a:t>Contents</a:t>
              </a:r>
              <a:endParaRPr kumimoji="1"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291" name="Rectangle 24">
              <a:extLst>
                <a:ext uri="{FF2B5EF4-FFF2-40B4-BE49-F238E27FC236}">
                  <a16:creationId xmlns:a16="http://schemas.microsoft.com/office/drawing/2014/main" id="{D8D41B6C-E2E2-42F4-BDA3-FDB33A0F8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8" y="3145"/>
              <a:ext cx="13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kumimoji="1" lang="en-US" altLang="zh-CN">
                  <a:ea typeface="宋体" panose="02010600030101010101" pitchFamily="2" charset="-122"/>
                </a:rPr>
                <a:t>Contents</a:t>
              </a:r>
              <a:endParaRPr kumimoji="1"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292" name="Rectangle 25">
              <a:extLst>
                <a:ext uri="{FF2B5EF4-FFF2-40B4-BE49-F238E27FC236}">
                  <a16:creationId xmlns:a16="http://schemas.microsoft.com/office/drawing/2014/main" id="{68558D78-0135-4A2B-9458-A6D71A413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4" y="3281"/>
              <a:ext cx="13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kumimoji="1" lang="en-US" altLang="zh-CN">
                  <a:ea typeface="宋体" panose="02010600030101010101" pitchFamily="2" charset="-122"/>
                </a:rPr>
                <a:t>Contents</a:t>
              </a:r>
              <a:endParaRPr kumimoji="1"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293" name="Rectangle 26">
              <a:extLst>
                <a:ext uri="{FF2B5EF4-FFF2-40B4-BE49-F238E27FC236}">
                  <a16:creationId xmlns:a16="http://schemas.microsoft.com/office/drawing/2014/main" id="{CCF23C5A-D5D1-46A8-B26B-D83BAA8D5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0" y="3417"/>
              <a:ext cx="13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kumimoji="1" lang="en-US" altLang="zh-CN">
                  <a:ea typeface="宋体" panose="02010600030101010101" pitchFamily="2" charset="-122"/>
                </a:rPr>
                <a:t>Contents</a:t>
              </a:r>
            </a:p>
          </p:txBody>
        </p:sp>
      </p:grpSp>
      <p:sp>
        <p:nvSpPr>
          <p:cNvPr id="618526" name="Rectangle 30">
            <a:extLst>
              <a:ext uri="{FF2B5EF4-FFF2-40B4-BE49-F238E27FC236}">
                <a16:creationId xmlns:a16="http://schemas.microsoft.com/office/drawing/2014/main" id="{D4B814E2-A3A9-455E-8BC9-584616C5C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3050" y="36195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endParaRPr lang="zh-CN" altLang="en-US" b="1" i="1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11273" name="Rectangle 31">
            <a:extLst>
              <a:ext uri="{FF2B5EF4-FFF2-40B4-BE49-F238E27FC236}">
                <a16:creationId xmlns:a16="http://schemas.microsoft.com/office/drawing/2014/main" id="{B7E30933-28EE-4000-B388-2A7AF42F2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75" y="614203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1800">
                <a:ea typeface="华文楷体" panose="02010600040101010101" pitchFamily="2" charset="-122"/>
              </a:rPr>
              <a:t>某存储区域</a:t>
            </a:r>
          </a:p>
        </p:txBody>
      </p:sp>
      <p:sp>
        <p:nvSpPr>
          <p:cNvPr id="618529" name="Rectangle 33">
            <a:extLst>
              <a:ext uri="{FF2B5EF4-FFF2-40B4-BE49-F238E27FC236}">
                <a16:creationId xmlns:a16="http://schemas.microsoft.com/office/drawing/2014/main" id="{1A07B0B3-0DDA-4CD7-AD2D-BA5B7445C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9688" y="3992563"/>
            <a:ext cx="17256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x0037b001</a:t>
            </a: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18530" name="Rectangle 34">
            <a:extLst>
              <a:ext uri="{FF2B5EF4-FFF2-40B4-BE49-F238E27FC236}">
                <a16:creationId xmlns:a16="http://schemas.microsoft.com/office/drawing/2014/main" id="{F1791D07-98B7-4131-B774-3FEB1C93C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7963" y="4259263"/>
            <a:ext cx="17256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x0037b002</a:t>
            </a: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18531" name="Rectangle 35">
            <a:extLst>
              <a:ext uri="{FF2B5EF4-FFF2-40B4-BE49-F238E27FC236}">
                <a16:creationId xmlns:a16="http://schemas.microsoft.com/office/drawing/2014/main" id="{69292FCB-25F9-4FE5-8BAA-D7016F64D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951" y="4484688"/>
            <a:ext cx="17256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x0037b003</a:t>
            </a: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18532" name="Rectangle 36">
            <a:extLst>
              <a:ext uri="{FF2B5EF4-FFF2-40B4-BE49-F238E27FC236}">
                <a16:creationId xmlns:a16="http://schemas.microsoft.com/office/drawing/2014/main" id="{3CAE2F41-DA95-4663-B637-0C9B7069C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0" y="3692525"/>
            <a:ext cx="5730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&amp;a</a:t>
            </a:r>
            <a:endParaRPr lang="zh-CN" altLang="en-US" b="1" i="1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grpSp>
        <p:nvGrpSpPr>
          <p:cNvPr id="5" name="Group 40">
            <a:extLst>
              <a:ext uri="{FF2B5EF4-FFF2-40B4-BE49-F238E27FC236}">
                <a16:creationId xmlns:a16="http://schemas.microsoft.com/office/drawing/2014/main" id="{FAE7870D-D9BB-4F10-90A5-2AE4CC23A01F}"/>
              </a:ext>
            </a:extLst>
          </p:cNvPr>
          <p:cNvGrpSpPr>
            <a:grpSpLocks/>
          </p:cNvGrpSpPr>
          <p:nvPr/>
        </p:nvGrpSpPr>
        <p:grpSpPr bwMode="auto">
          <a:xfrm>
            <a:off x="2135189" y="4437063"/>
            <a:ext cx="2808287" cy="1655762"/>
            <a:chOff x="385" y="2795"/>
            <a:chExt cx="1769" cy="1043"/>
          </a:xfrm>
        </p:grpSpPr>
        <p:sp>
          <p:nvSpPr>
            <p:cNvPr id="618534" name="Line 38">
              <a:extLst>
                <a:ext uri="{FF2B5EF4-FFF2-40B4-BE49-F238E27FC236}">
                  <a16:creationId xmlns:a16="http://schemas.microsoft.com/office/drawing/2014/main" id="{98E7CBA5-66C4-45A1-A972-497D0F033F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6" y="2795"/>
              <a:ext cx="317" cy="726"/>
            </a:xfrm>
            <a:prstGeom prst="line">
              <a:avLst/>
            </a:prstGeom>
            <a:noFill/>
            <a:ln w="57150" cmpd="thinThick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82" name="Rectangle 39">
              <a:extLst>
                <a:ext uri="{FF2B5EF4-FFF2-40B4-BE49-F238E27FC236}">
                  <a16:creationId xmlns:a16="http://schemas.microsoft.com/office/drawing/2014/main" id="{870DFEA0-2646-4CD1-BEEB-E70FD8049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3521"/>
              <a:ext cx="1769" cy="317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zh-CN" b="1" i="1">
                  <a:ea typeface="宋体" panose="02010600030101010101" pitchFamily="2" charset="-122"/>
                </a:rPr>
                <a:t>the Address Operator</a:t>
              </a:r>
              <a:endParaRPr lang="zh-CN" altLang="en-US" b="1" i="1">
                <a:ea typeface="宋体" panose="02010600030101010101" pitchFamily="2" charset="-122"/>
              </a:endParaRPr>
            </a:p>
          </p:txBody>
        </p:sp>
      </p:grpSp>
      <p:sp>
        <p:nvSpPr>
          <p:cNvPr id="618537" name="Rectangle 41">
            <a:extLst>
              <a:ext uri="{FF2B5EF4-FFF2-40B4-BE49-F238E27FC236}">
                <a16:creationId xmlns:a16="http://schemas.microsoft.com/office/drawing/2014/main" id="{E11F1188-B490-4B3E-8514-5CE0E03E9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0239" y="3763963"/>
            <a:ext cx="287337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18538" name="Rectangle 42">
            <a:extLst>
              <a:ext uri="{FF2B5EF4-FFF2-40B4-BE49-F238E27FC236}">
                <a16:creationId xmlns:a16="http://schemas.microsoft.com/office/drawing/2014/main" id="{04C62FA7-BA95-4BA9-8529-F1D969531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1" y="3760788"/>
            <a:ext cx="1584325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8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8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8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18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8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8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185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185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8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532" grpId="0"/>
      <p:bldP spid="618537" grpId="0" animBg="1"/>
      <p:bldP spid="61853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>
            <a:extLst>
              <a:ext uri="{FF2B5EF4-FFF2-40B4-BE49-F238E27FC236}">
                <a16:creationId xmlns:a16="http://schemas.microsoft.com/office/drawing/2014/main" id="{3397655B-3ABC-49D5-B52D-91208D6C19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例</a:t>
            </a:r>
            <a:r>
              <a:rPr lang="en-US" altLang="zh-CN"/>
              <a:t>7.10 </a:t>
            </a:r>
            <a:endParaRPr lang="zh-CN" altLang="en-US"/>
          </a:p>
        </p:txBody>
      </p:sp>
      <p:sp>
        <p:nvSpPr>
          <p:cNvPr id="700419" name="Rectangle 3">
            <a:extLst>
              <a:ext uri="{FF2B5EF4-FFF2-40B4-BE49-F238E27FC236}">
                <a16:creationId xmlns:a16="http://schemas.microsoft.com/office/drawing/2014/main" id="{F505A7E8-622C-4F19-96B5-2813C22D06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31951" y="1484313"/>
            <a:ext cx="8785225" cy="5040312"/>
          </a:xfrm>
        </p:spPr>
        <p:txBody>
          <a:bodyPr/>
          <a:lstStyle/>
          <a:p>
            <a:pPr marL="342900" indent="-342900" algn="just" eaLnBrk="1">
              <a:lnSpc>
                <a:spcPct val="85000"/>
              </a:lnSpc>
              <a:buNone/>
              <a:defRPr/>
            </a:pPr>
            <a:r>
              <a:rPr lang="en-US" altLang="zh-CN" sz="2000">
                <a:latin typeface="Courier New" pitchFamily="49" charset="0"/>
                <a:ea typeface="宋体" pitchFamily="2" charset="-122"/>
              </a:rPr>
              <a:t>main()</a:t>
            </a:r>
          </a:p>
          <a:p>
            <a:pPr marL="342900" indent="-342900" algn="just" eaLnBrk="1">
              <a:lnSpc>
                <a:spcPct val="85000"/>
              </a:lnSpc>
              <a:buNone/>
              <a:defRPr/>
            </a:pPr>
            <a:r>
              <a:rPr lang="en-US" altLang="zh-CN" sz="2000">
                <a:latin typeface="Courier New" pitchFamily="49" charset="0"/>
                <a:ea typeface="宋体" pitchFamily="2" charset="-122"/>
              </a:rPr>
              <a:t>{</a:t>
            </a:r>
          </a:p>
          <a:p>
            <a:pPr marL="342900" indent="-342900" algn="just" eaLnBrk="1">
              <a:lnSpc>
                <a:spcPct val="85000"/>
              </a:lnSpc>
              <a:buNone/>
              <a:defRPr/>
            </a:pPr>
            <a:r>
              <a:rPr lang="en-US" altLang="zh-CN" sz="2000">
                <a:latin typeface="Courier New" pitchFamily="49" charset="0"/>
                <a:ea typeface="宋体" pitchFamily="2" charset="-122"/>
              </a:rPr>
              <a:t>    </a:t>
            </a:r>
            <a:r>
              <a:rPr lang="en-US" altLang="zh-CN" sz="20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lang="en-US" altLang="zh-CN" sz="2000">
                <a:latin typeface="Courier New" pitchFamily="49" charset="0"/>
                <a:ea typeface="宋体" pitchFamily="2" charset="-122"/>
              </a:rPr>
              <a:t> i;</a:t>
            </a:r>
          </a:p>
          <a:p>
            <a:pPr marL="342900" indent="-342900" algn="just" eaLnBrk="1">
              <a:lnSpc>
                <a:spcPct val="85000"/>
              </a:lnSpc>
              <a:buNone/>
              <a:defRPr/>
            </a:pPr>
            <a:r>
              <a:rPr lang="en-US" altLang="zh-CN" sz="2000">
                <a:latin typeface="Courier New" pitchFamily="49" charset="0"/>
                <a:ea typeface="宋体" pitchFamily="2" charset="-122"/>
              </a:rPr>
              <a:t>    </a:t>
            </a:r>
            <a:r>
              <a:rPr lang="en-US" altLang="zh-CN" sz="20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char</a:t>
            </a:r>
            <a:r>
              <a:rPr lang="en-US" altLang="zh-CN" sz="2000"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2000">
                <a:solidFill>
                  <a:schemeClr val="hlink"/>
                </a:solidFill>
                <a:latin typeface="Courier New" pitchFamily="49" charset="0"/>
                <a:ea typeface="宋体" pitchFamily="2" charset="-122"/>
              </a:rPr>
              <a:t>str[][10]</a:t>
            </a:r>
            <a:r>
              <a:rPr lang="en-US" altLang="zh-CN" sz="2000">
                <a:latin typeface="Courier New" pitchFamily="49" charset="0"/>
                <a:ea typeface="宋体" pitchFamily="2" charset="-122"/>
              </a:rPr>
              <a:t> = {"Pascal","Basic","Fortran",</a:t>
            </a:r>
          </a:p>
          <a:p>
            <a:pPr marL="342900" indent="-342900" algn="just" eaLnBrk="1">
              <a:lnSpc>
                <a:spcPct val="85000"/>
              </a:lnSpc>
              <a:buNone/>
              <a:defRPr/>
            </a:pPr>
            <a:r>
              <a:rPr lang="en-US" altLang="zh-CN" sz="2000">
                <a:latin typeface="Courier New" pitchFamily="49" charset="0"/>
                <a:ea typeface="宋体" pitchFamily="2" charset="-122"/>
              </a:rPr>
              <a:t>                      "Java","Visual C"};</a:t>
            </a:r>
          </a:p>
          <a:p>
            <a:pPr marL="342900" indent="-342900" algn="just" eaLnBrk="1">
              <a:lnSpc>
                <a:spcPct val="85000"/>
              </a:lnSpc>
              <a:buNone/>
              <a:defRPr/>
            </a:pPr>
            <a:endParaRPr lang="en-US" altLang="zh-CN" sz="2000">
              <a:latin typeface="Courier New" pitchFamily="49" charset="0"/>
              <a:ea typeface="宋体" pitchFamily="2" charset="-122"/>
            </a:endParaRPr>
          </a:p>
          <a:p>
            <a:pPr marL="342900" indent="-342900" algn="just" eaLnBrk="1">
              <a:lnSpc>
                <a:spcPct val="85000"/>
              </a:lnSpc>
              <a:buNone/>
              <a:defRPr/>
            </a:pPr>
            <a:endParaRPr lang="en-US" altLang="zh-CN" sz="2000">
              <a:latin typeface="Courier New" pitchFamily="49" charset="0"/>
              <a:ea typeface="宋体" pitchFamily="2" charset="-122"/>
            </a:endParaRPr>
          </a:p>
          <a:p>
            <a:pPr marL="342900" indent="-342900" algn="just" eaLnBrk="1">
              <a:lnSpc>
                <a:spcPct val="85000"/>
              </a:lnSpc>
              <a:buNone/>
              <a:defRPr/>
            </a:pPr>
            <a:r>
              <a:rPr lang="en-US" altLang="zh-CN" sz="2000">
                <a:latin typeface="Courier New" pitchFamily="49" charset="0"/>
                <a:ea typeface="宋体" pitchFamily="2" charset="-122"/>
              </a:rPr>
              <a:t>	   </a:t>
            </a:r>
          </a:p>
          <a:p>
            <a:pPr marL="342900" indent="-342900" algn="just" eaLnBrk="1">
              <a:lnSpc>
                <a:spcPct val="85000"/>
              </a:lnSpc>
              <a:buNone/>
              <a:defRPr/>
            </a:pPr>
            <a:r>
              <a:rPr lang="en-US" altLang="zh-CN" sz="2000">
                <a:latin typeface="Courier New" pitchFamily="49" charset="0"/>
                <a:ea typeface="宋体" pitchFamily="2" charset="-122"/>
              </a:rPr>
              <a:t>    </a:t>
            </a:r>
            <a:r>
              <a:rPr lang="en-US" altLang="zh-CN" sz="20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for</a:t>
            </a:r>
            <a:r>
              <a:rPr lang="en-US" altLang="zh-CN" sz="2000">
                <a:latin typeface="Courier New" pitchFamily="49" charset="0"/>
                <a:ea typeface="宋体" pitchFamily="2" charset="-122"/>
              </a:rPr>
              <a:t> (i=0; i&lt;5; i++)</a:t>
            </a:r>
          </a:p>
          <a:p>
            <a:pPr marL="342900" indent="-342900" algn="just" eaLnBrk="1">
              <a:lnSpc>
                <a:spcPct val="85000"/>
              </a:lnSpc>
              <a:buNone/>
              <a:defRPr/>
            </a:pPr>
            <a:r>
              <a:rPr lang="en-US" altLang="zh-CN" sz="2000">
                <a:latin typeface="Courier New" pitchFamily="49" charset="0"/>
                <a:ea typeface="宋体" pitchFamily="2" charset="-122"/>
              </a:rPr>
              <a:t>    {</a:t>
            </a:r>
          </a:p>
          <a:p>
            <a:pPr marL="342900" indent="-342900" algn="just" eaLnBrk="1">
              <a:lnSpc>
                <a:spcPct val="85000"/>
              </a:lnSpc>
              <a:buNone/>
              <a:defRPr/>
            </a:pPr>
            <a:r>
              <a:rPr lang="en-US" altLang="zh-CN" sz="2000">
                <a:latin typeface="Courier New" pitchFamily="49" charset="0"/>
                <a:ea typeface="宋体" pitchFamily="2" charset="-122"/>
              </a:rPr>
              <a:t>        printf("%s\n", </a:t>
            </a:r>
            <a:r>
              <a:rPr lang="en-US" altLang="zh-CN" sz="2000">
                <a:solidFill>
                  <a:schemeClr val="hlink"/>
                </a:solidFill>
                <a:latin typeface="Courier New" pitchFamily="49" charset="0"/>
                <a:ea typeface="宋体" pitchFamily="2" charset="-122"/>
              </a:rPr>
              <a:t>str[i]</a:t>
            </a:r>
            <a:r>
              <a:rPr lang="en-US" altLang="zh-CN" sz="2000">
                <a:latin typeface="Courier New" pitchFamily="49" charset="0"/>
                <a:ea typeface="宋体" pitchFamily="2" charset="-122"/>
              </a:rPr>
              <a:t>);</a:t>
            </a:r>
          </a:p>
          <a:p>
            <a:pPr marL="342900" indent="-342900" algn="just" eaLnBrk="1">
              <a:lnSpc>
                <a:spcPct val="85000"/>
              </a:lnSpc>
              <a:buNone/>
              <a:defRPr/>
            </a:pPr>
            <a:r>
              <a:rPr lang="en-US" altLang="zh-CN" sz="2000">
                <a:latin typeface="Courier New" pitchFamily="49" charset="0"/>
                <a:ea typeface="宋体" pitchFamily="2" charset="-122"/>
              </a:rPr>
              <a:t>        </a:t>
            </a:r>
          </a:p>
          <a:p>
            <a:pPr marL="342900" indent="-342900" algn="just" eaLnBrk="1">
              <a:lnSpc>
                <a:spcPct val="85000"/>
              </a:lnSpc>
              <a:buNone/>
              <a:defRPr/>
            </a:pPr>
            <a:r>
              <a:rPr lang="en-US" altLang="zh-CN" sz="2000">
                <a:latin typeface="Courier New" pitchFamily="49" charset="0"/>
                <a:ea typeface="宋体" pitchFamily="2" charset="-122"/>
              </a:rPr>
              <a:t>    }</a:t>
            </a:r>
          </a:p>
          <a:p>
            <a:pPr marL="342900" indent="-342900" algn="just" eaLnBrk="1">
              <a:lnSpc>
                <a:spcPct val="85000"/>
              </a:lnSpc>
              <a:buNone/>
              <a:defRPr/>
            </a:pPr>
            <a:r>
              <a:rPr lang="en-US" altLang="zh-CN" sz="2000">
                <a:latin typeface="Courier New" pitchFamily="49" charset="0"/>
                <a:ea typeface="宋体" pitchFamily="2" charset="-122"/>
              </a:rPr>
              <a:t>} </a:t>
            </a:r>
          </a:p>
        </p:txBody>
      </p:sp>
      <p:sp>
        <p:nvSpPr>
          <p:cNvPr id="90116" name="Rectangle 4">
            <a:extLst>
              <a:ext uri="{FF2B5EF4-FFF2-40B4-BE49-F238E27FC236}">
                <a16:creationId xmlns:a16="http://schemas.microsoft.com/office/drawing/2014/main" id="{36E95371-281E-45C7-90E4-2BA05BF97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3675" y="3838575"/>
            <a:ext cx="731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str</a:t>
            </a:r>
          </a:p>
        </p:txBody>
      </p:sp>
      <p:sp>
        <p:nvSpPr>
          <p:cNvPr id="700421" name="Line 5">
            <a:extLst>
              <a:ext uri="{FF2B5EF4-FFF2-40B4-BE49-F238E27FC236}">
                <a16:creationId xmlns:a16="http://schemas.microsoft.com/office/drawing/2014/main" id="{E8B3E31D-1550-4B13-856B-A1E71A924EE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6625" y="4092575"/>
            <a:ext cx="654050" cy="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90118" name="Group 6">
            <a:extLst>
              <a:ext uri="{FF2B5EF4-FFF2-40B4-BE49-F238E27FC236}">
                <a16:creationId xmlns:a16="http://schemas.microsoft.com/office/drawing/2014/main" id="{6992BA98-8536-4A70-8D06-E0C3F2F7D843}"/>
              </a:ext>
            </a:extLst>
          </p:cNvPr>
          <p:cNvGrpSpPr>
            <a:grpSpLocks/>
          </p:cNvGrpSpPr>
          <p:nvPr/>
        </p:nvGrpSpPr>
        <p:grpSpPr bwMode="auto">
          <a:xfrm>
            <a:off x="6670675" y="3357563"/>
            <a:ext cx="3817938" cy="2736850"/>
            <a:chOff x="3242" y="2115"/>
            <a:chExt cx="2405" cy="1724"/>
          </a:xfrm>
        </p:grpSpPr>
        <p:sp>
          <p:nvSpPr>
            <p:cNvPr id="700423" name="Rectangle 7">
              <a:extLst>
                <a:ext uri="{FF2B5EF4-FFF2-40B4-BE49-F238E27FC236}">
                  <a16:creationId xmlns:a16="http://schemas.microsoft.com/office/drawing/2014/main" id="{3A5ED015-5270-416C-A465-122F3143B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2" y="2432"/>
              <a:ext cx="960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b="1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  <a:ea typeface="宋体" pitchFamily="2" charset="-122"/>
                </a:rPr>
                <a:t>str[0]</a:t>
              </a:r>
            </a:p>
          </p:txBody>
        </p:sp>
        <p:sp>
          <p:nvSpPr>
            <p:cNvPr id="90122" name="Rectangle 8">
              <a:extLst>
                <a:ext uri="{FF2B5EF4-FFF2-40B4-BE49-F238E27FC236}">
                  <a16:creationId xmlns:a16="http://schemas.microsoft.com/office/drawing/2014/main" id="{6581CB43-8461-4DB1-9800-00039292E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8" y="2460"/>
              <a:ext cx="868" cy="27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chemeClr val="accent2"/>
                  </a:solidFill>
                  <a:ea typeface="宋体" panose="02010600030101010101" pitchFamily="2" charset="-122"/>
                </a:rPr>
                <a:t>Pascal</a:t>
              </a:r>
            </a:p>
          </p:txBody>
        </p:sp>
        <p:sp>
          <p:nvSpPr>
            <p:cNvPr id="700425" name="Rectangle 9">
              <a:extLst>
                <a:ext uri="{FF2B5EF4-FFF2-40B4-BE49-F238E27FC236}">
                  <a16:creationId xmlns:a16="http://schemas.microsoft.com/office/drawing/2014/main" id="{348FD67D-6B3E-4748-8657-F22F9EB89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2" y="2716"/>
              <a:ext cx="960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b="1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  <a:ea typeface="宋体" pitchFamily="2" charset="-122"/>
                </a:rPr>
                <a:t>str</a:t>
              </a:r>
              <a:r>
                <a:rPr kumimoji="1" lang="en-US" altLang="zh-CN" sz="2000" b="1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  <a:ea typeface="宋体" pitchFamily="2" charset="-122"/>
                </a:rPr>
                <a:t>[1]</a:t>
              </a:r>
            </a:p>
          </p:txBody>
        </p:sp>
        <p:sp>
          <p:nvSpPr>
            <p:cNvPr id="700426" name="Rectangle 10">
              <a:extLst>
                <a:ext uri="{FF2B5EF4-FFF2-40B4-BE49-F238E27FC236}">
                  <a16:creationId xmlns:a16="http://schemas.microsoft.com/office/drawing/2014/main" id="{F3FE2293-E38D-43ED-8333-2DE0DA3F0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2" y="3022"/>
              <a:ext cx="960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b="1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  <a:ea typeface="宋体" pitchFamily="2" charset="-122"/>
                </a:rPr>
                <a:t>str</a:t>
              </a:r>
              <a:r>
                <a:rPr kumimoji="1" lang="en-US" altLang="zh-CN" sz="2000" b="1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  <a:ea typeface="宋体" pitchFamily="2" charset="-122"/>
                </a:rPr>
                <a:t>[2]</a:t>
              </a:r>
            </a:p>
          </p:txBody>
        </p:sp>
        <p:sp>
          <p:nvSpPr>
            <p:cNvPr id="700427" name="Rectangle 11">
              <a:extLst>
                <a:ext uri="{FF2B5EF4-FFF2-40B4-BE49-F238E27FC236}">
                  <a16:creationId xmlns:a16="http://schemas.microsoft.com/office/drawing/2014/main" id="{85718838-532E-49D6-91AA-BDF3BE4B9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2" y="3314"/>
              <a:ext cx="960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b="1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  <a:ea typeface="宋体" pitchFamily="2" charset="-122"/>
                </a:rPr>
                <a:t>str</a:t>
              </a:r>
              <a:r>
                <a:rPr kumimoji="1" lang="en-US" altLang="zh-CN" sz="2000" b="1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  <a:ea typeface="宋体" pitchFamily="2" charset="-122"/>
                </a:rPr>
                <a:t>[3]</a:t>
              </a:r>
            </a:p>
          </p:txBody>
        </p:sp>
        <p:sp>
          <p:nvSpPr>
            <p:cNvPr id="90126" name="Rectangle 12">
              <a:extLst>
                <a:ext uri="{FF2B5EF4-FFF2-40B4-BE49-F238E27FC236}">
                  <a16:creationId xmlns:a16="http://schemas.microsoft.com/office/drawing/2014/main" id="{98C80642-E4BD-49F8-A853-898E94551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8" y="2732"/>
              <a:ext cx="868" cy="27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kumimoji="1" lang="en-US" altLang="zh-CN" b="1" i="1">
                  <a:solidFill>
                    <a:srgbClr val="000099"/>
                  </a:solidFill>
                  <a:ea typeface="宋体" panose="02010600030101010101" pitchFamily="2" charset="-122"/>
                </a:rPr>
                <a:t>Basic</a:t>
              </a:r>
            </a:p>
          </p:txBody>
        </p:sp>
        <p:sp>
          <p:nvSpPr>
            <p:cNvPr id="90127" name="Rectangle 13">
              <a:extLst>
                <a:ext uri="{FF2B5EF4-FFF2-40B4-BE49-F238E27FC236}">
                  <a16:creationId xmlns:a16="http://schemas.microsoft.com/office/drawing/2014/main" id="{99C910D9-98F0-46BC-B626-9BFA9B7D4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8" y="3004"/>
              <a:ext cx="869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chemeClr val="accent2"/>
                  </a:solidFill>
                  <a:ea typeface="宋体" panose="02010600030101010101" pitchFamily="2" charset="-122"/>
                </a:rPr>
                <a:t>Fortran</a:t>
              </a:r>
            </a:p>
          </p:txBody>
        </p:sp>
        <p:sp>
          <p:nvSpPr>
            <p:cNvPr id="90128" name="Rectangle 14">
              <a:extLst>
                <a:ext uri="{FF2B5EF4-FFF2-40B4-BE49-F238E27FC236}">
                  <a16:creationId xmlns:a16="http://schemas.microsoft.com/office/drawing/2014/main" id="{58591329-1D98-4816-AEB2-8CB17581B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8" y="3231"/>
              <a:ext cx="869" cy="27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chemeClr val="accent2"/>
                  </a:solidFill>
                  <a:ea typeface="宋体" panose="02010600030101010101" pitchFamily="2" charset="-122"/>
                </a:rPr>
                <a:t>Java</a:t>
              </a:r>
            </a:p>
          </p:txBody>
        </p:sp>
        <p:sp>
          <p:nvSpPr>
            <p:cNvPr id="700431" name="Line 15">
              <a:extLst>
                <a:ext uri="{FF2B5EF4-FFF2-40B4-BE49-F238E27FC236}">
                  <a16:creationId xmlns:a16="http://schemas.microsoft.com/office/drawing/2014/main" id="{B25A3D65-D454-454E-843E-A94A285BC4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4" y="2543"/>
              <a:ext cx="576" cy="0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00432" name="Line 16">
              <a:extLst>
                <a:ext uri="{FF2B5EF4-FFF2-40B4-BE49-F238E27FC236}">
                  <a16:creationId xmlns:a16="http://schemas.microsoft.com/office/drawing/2014/main" id="{5F2BF2A4-26B0-4D66-8681-91B668FD5C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4" y="2831"/>
              <a:ext cx="576" cy="0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00433" name="Line 17">
              <a:extLst>
                <a:ext uri="{FF2B5EF4-FFF2-40B4-BE49-F238E27FC236}">
                  <a16:creationId xmlns:a16="http://schemas.microsoft.com/office/drawing/2014/main" id="{A6F7A851-9D46-49C3-9A7B-52F061CC3A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2" y="3133"/>
              <a:ext cx="576" cy="0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00434" name="Line 18">
              <a:extLst>
                <a:ext uri="{FF2B5EF4-FFF2-40B4-BE49-F238E27FC236}">
                  <a16:creationId xmlns:a16="http://schemas.microsoft.com/office/drawing/2014/main" id="{F018E598-FE8C-4970-8351-2D50D358AE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2" y="3420"/>
              <a:ext cx="576" cy="0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0133" name="Text Box 19">
              <a:extLst>
                <a:ext uri="{FF2B5EF4-FFF2-40B4-BE49-F238E27FC236}">
                  <a16:creationId xmlns:a16="http://schemas.microsoft.com/office/drawing/2014/main" id="{31A08077-3033-40B4-A628-4DD343C3A8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8" y="2156"/>
              <a:ext cx="8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kumimoji="1" lang="zh-CN" altLang="zh-CN" b="1">
                  <a:ea typeface="宋体" panose="02010600030101010101" pitchFamily="2" charset="-122"/>
                </a:rPr>
                <a:t>二维数组</a:t>
              </a:r>
              <a:endParaRPr kumimoji="1" lang="zh-CN" altLang="en-US" b="1">
                <a:ea typeface="宋体" panose="02010600030101010101" pitchFamily="2" charset="-122"/>
              </a:endParaRPr>
            </a:p>
          </p:txBody>
        </p:sp>
        <p:sp>
          <p:nvSpPr>
            <p:cNvPr id="90134" name="Text Box 20">
              <a:extLst>
                <a:ext uri="{FF2B5EF4-FFF2-40B4-BE49-F238E27FC236}">
                  <a16:creationId xmlns:a16="http://schemas.microsoft.com/office/drawing/2014/main" id="{B2B1B002-C2CE-45D7-89CF-52DBDCA884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5" y="2115"/>
              <a:ext cx="6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kumimoji="1" lang="zh-CN" altLang="en-US" b="1">
                  <a:ea typeface="宋体" panose="02010600030101010101" pitchFamily="2" charset="-122"/>
                </a:rPr>
                <a:t>字符串</a:t>
              </a:r>
            </a:p>
          </p:txBody>
        </p:sp>
        <p:sp>
          <p:nvSpPr>
            <p:cNvPr id="90135" name="Rectangle 21">
              <a:extLst>
                <a:ext uri="{FF2B5EF4-FFF2-40B4-BE49-F238E27FC236}">
                  <a16:creationId xmlns:a16="http://schemas.microsoft.com/office/drawing/2014/main" id="{53D8BC52-502E-48EA-802E-193E75E61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8" y="3503"/>
              <a:ext cx="869" cy="28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chemeClr val="accent2"/>
                  </a:solidFill>
                  <a:ea typeface="宋体" panose="02010600030101010101" pitchFamily="2" charset="-122"/>
                </a:rPr>
                <a:t>Visual C</a:t>
              </a:r>
            </a:p>
          </p:txBody>
        </p:sp>
        <p:sp>
          <p:nvSpPr>
            <p:cNvPr id="700438" name="Rectangle 22">
              <a:extLst>
                <a:ext uri="{FF2B5EF4-FFF2-40B4-BE49-F238E27FC236}">
                  <a16:creationId xmlns:a16="http://schemas.microsoft.com/office/drawing/2014/main" id="{E6ECCB3D-3112-416C-BEF4-A99866F9B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3612"/>
              <a:ext cx="95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b="1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  <a:ea typeface="宋体" pitchFamily="2" charset="-122"/>
                </a:rPr>
                <a:t>str</a:t>
              </a:r>
              <a:r>
                <a:rPr kumimoji="1" lang="en-US" altLang="zh-CN" sz="2000" b="1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  <a:ea typeface="宋体" pitchFamily="2" charset="-122"/>
                </a:rPr>
                <a:t>[4]</a:t>
              </a:r>
            </a:p>
          </p:txBody>
        </p:sp>
        <p:sp>
          <p:nvSpPr>
            <p:cNvPr id="700439" name="Line 23">
              <a:extLst>
                <a:ext uri="{FF2B5EF4-FFF2-40B4-BE49-F238E27FC236}">
                  <a16:creationId xmlns:a16="http://schemas.microsoft.com/office/drawing/2014/main" id="{523919E1-07D3-4163-933D-DA58E7AB37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6" y="3713"/>
              <a:ext cx="576" cy="0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00440" name="Rectangle 24">
            <a:extLst>
              <a:ext uri="{FF2B5EF4-FFF2-40B4-BE49-F238E27FC236}">
                <a16:creationId xmlns:a16="http://schemas.microsoft.com/office/drawing/2014/main" id="{AF895552-D6BF-4C31-9E6D-F390CE243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3" y="2347914"/>
            <a:ext cx="792162" cy="433387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700441" name="Rectangle 25">
            <a:extLst>
              <a:ext uri="{FF2B5EF4-FFF2-40B4-BE49-F238E27FC236}">
                <a16:creationId xmlns:a16="http://schemas.microsoft.com/office/drawing/2014/main" id="{6BA0BC4B-866D-4ADC-BDC8-F7E399249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376" y="4638675"/>
            <a:ext cx="1008063" cy="433388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0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0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00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004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004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0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0440" grpId="0" animBg="1"/>
      <p:bldP spid="70044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>
            <a:extLst>
              <a:ext uri="{FF2B5EF4-FFF2-40B4-BE49-F238E27FC236}">
                <a16:creationId xmlns:a16="http://schemas.microsoft.com/office/drawing/2014/main" id="{41CCD1FF-7782-46E2-A413-4AED59262B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例</a:t>
            </a:r>
            <a:r>
              <a:rPr lang="en-US" altLang="zh-CN"/>
              <a:t>7.10 </a:t>
            </a:r>
            <a:endParaRPr lang="zh-CN" altLang="en-US"/>
          </a:p>
        </p:txBody>
      </p:sp>
      <p:sp>
        <p:nvSpPr>
          <p:cNvPr id="701443" name="Rectangle 3">
            <a:extLst>
              <a:ext uri="{FF2B5EF4-FFF2-40B4-BE49-F238E27FC236}">
                <a16:creationId xmlns:a16="http://schemas.microsoft.com/office/drawing/2014/main" id="{81B99014-64E1-4987-8BD6-E4622B3463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31950" y="1484313"/>
            <a:ext cx="7416800" cy="5040312"/>
          </a:xfrm>
        </p:spPr>
        <p:txBody>
          <a:bodyPr/>
          <a:lstStyle/>
          <a:p>
            <a:pPr marL="342900" indent="-342900" algn="just" eaLnBrk="1">
              <a:buNone/>
              <a:defRPr/>
            </a:pPr>
            <a:r>
              <a:rPr lang="en-US" altLang="zh-CN" sz="2000">
                <a:latin typeface="Courier New" pitchFamily="49" charset="0"/>
                <a:ea typeface="宋体" pitchFamily="2" charset="-122"/>
              </a:rPr>
              <a:t>main()</a:t>
            </a:r>
          </a:p>
          <a:p>
            <a:pPr marL="342900" indent="-342900" algn="just" eaLnBrk="1">
              <a:buNone/>
              <a:defRPr/>
            </a:pPr>
            <a:r>
              <a:rPr lang="en-US" altLang="zh-CN" sz="2000">
                <a:latin typeface="Courier New" pitchFamily="49" charset="0"/>
                <a:ea typeface="宋体" pitchFamily="2" charset="-122"/>
              </a:rPr>
              <a:t>{</a:t>
            </a:r>
          </a:p>
          <a:p>
            <a:pPr marL="342900" indent="-342900" algn="just" eaLnBrk="1">
              <a:buNone/>
              <a:defRPr/>
            </a:pPr>
            <a:r>
              <a:rPr lang="en-US" altLang="zh-CN" sz="2000">
                <a:latin typeface="Courier New" pitchFamily="49" charset="0"/>
                <a:ea typeface="宋体" pitchFamily="2" charset="-122"/>
              </a:rPr>
              <a:t>    </a:t>
            </a:r>
            <a:r>
              <a:rPr lang="en-US" altLang="zh-CN" sz="20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lang="en-US" altLang="zh-CN" sz="2000">
                <a:latin typeface="Courier New" pitchFamily="49" charset="0"/>
                <a:ea typeface="宋体" pitchFamily="2" charset="-122"/>
              </a:rPr>
              <a:t> i;</a:t>
            </a:r>
          </a:p>
          <a:p>
            <a:pPr marL="342900" indent="-342900" algn="just" eaLnBrk="1">
              <a:buNone/>
              <a:defRPr/>
            </a:pPr>
            <a:r>
              <a:rPr lang="en-US" altLang="zh-CN" sz="2000">
                <a:latin typeface="Courier New" pitchFamily="49" charset="0"/>
                <a:ea typeface="宋体" pitchFamily="2" charset="-122"/>
              </a:rPr>
              <a:t>    </a:t>
            </a:r>
            <a:r>
              <a:rPr lang="en-US" altLang="zh-CN" sz="20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char</a:t>
            </a:r>
            <a:r>
              <a:rPr lang="en-US" altLang="zh-CN" sz="2000"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2000">
                <a:solidFill>
                  <a:schemeClr val="hlink"/>
                </a:solidFill>
                <a:latin typeface="Courier New" pitchFamily="49" charset="0"/>
                <a:ea typeface="宋体" pitchFamily="2" charset="-122"/>
              </a:rPr>
              <a:t>*ptr[]</a:t>
            </a:r>
            <a:r>
              <a:rPr lang="en-US" altLang="zh-CN" sz="2000">
                <a:latin typeface="Courier New" pitchFamily="49" charset="0"/>
                <a:ea typeface="宋体" pitchFamily="2" charset="-122"/>
              </a:rPr>
              <a:t> = {"Pascal","Basic","Fortran",</a:t>
            </a:r>
          </a:p>
          <a:p>
            <a:pPr marL="342900" indent="-342900" algn="just" eaLnBrk="1">
              <a:buNone/>
              <a:defRPr/>
            </a:pPr>
            <a:r>
              <a:rPr lang="en-US" altLang="zh-CN" sz="2000">
                <a:latin typeface="Courier New" pitchFamily="49" charset="0"/>
                <a:ea typeface="宋体" pitchFamily="2" charset="-122"/>
              </a:rPr>
              <a:t>                   "Java","Visual C"};</a:t>
            </a:r>
          </a:p>
          <a:p>
            <a:pPr marL="342900" indent="-342900" algn="just" eaLnBrk="1">
              <a:buNone/>
              <a:defRPr/>
            </a:pPr>
            <a:endParaRPr lang="en-US" altLang="zh-CN" sz="2000">
              <a:latin typeface="Courier New" pitchFamily="49" charset="0"/>
              <a:ea typeface="宋体" pitchFamily="2" charset="-122"/>
            </a:endParaRPr>
          </a:p>
          <a:p>
            <a:pPr marL="342900" indent="-342900" algn="just" eaLnBrk="1">
              <a:buNone/>
              <a:defRPr/>
            </a:pPr>
            <a:endParaRPr lang="en-US" altLang="zh-CN" sz="2000">
              <a:latin typeface="Courier New" pitchFamily="49" charset="0"/>
              <a:ea typeface="宋体" pitchFamily="2" charset="-122"/>
            </a:endParaRPr>
          </a:p>
          <a:p>
            <a:pPr marL="342900" indent="-342900" algn="just" eaLnBrk="1">
              <a:buNone/>
              <a:defRPr/>
            </a:pPr>
            <a:r>
              <a:rPr lang="en-US" altLang="zh-CN" sz="2000">
                <a:latin typeface="Courier New" pitchFamily="49" charset="0"/>
                <a:ea typeface="宋体" pitchFamily="2" charset="-122"/>
              </a:rPr>
              <a:t>	   </a:t>
            </a:r>
          </a:p>
          <a:p>
            <a:pPr marL="342900" indent="-342900" algn="just" eaLnBrk="1">
              <a:buNone/>
              <a:defRPr/>
            </a:pPr>
            <a:r>
              <a:rPr lang="en-US" altLang="zh-CN" sz="2000">
                <a:latin typeface="Courier New" pitchFamily="49" charset="0"/>
                <a:ea typeface="宋体" pitchFamily="2" charset="-122"/>
              </a:rPr>
              <a:t>    </a:t>
            </a:r>
            <a:r>
              <a:rPr lang="en-US" altLang="zh-CN" sz="20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for</a:t>
            </a:r>
            <a:r>
              <a:rPr lang="en-US" altLang="zh-CN" sz="2000">
                <a:latin typeface="Courier New" pitchFamily="49" charset="0"/>
                <a:ea typeface="宋体" pitchFamily="2" charset="-122"/>
              </a:rPr>
              <a:t> (i=0; i&lt;5; i++)</a:t>
            </a:r>
          </a:p>
          <a:p>
            <a:pPr marL="342900" indent="-342900" algn="just" eaLnBrk="1">
              <a:buNone/>
              <a:defRPr/>
            </a:pPr>
            <a:r>
              <a:rPr lang="en-US" altLang="zh-CN" sz="2000">
                <a:latin typeface="Courier New" pitchFamily="49" charset="0"/>
                <a:ea typeface="宋体" pitchFamily="2" charset="-122"/>
              </a:rPr>
              <a:t>    {</a:t>
            </a:r>
          </a:p>
          <a:p>
            <a:pPr marL="342900" indent="-342900" algn="just" eaLnBrk="1">
              <a:buNone/>
              <a:defRPr/>
            </a:pPr>
            <a:r>
              <a:rPr lang="en-US" altLang="zh-CN" sz="2000">
                <a:latin typeface="Courier New" pitchFamily="49" charset="0"/>
                <a:ea typeface="宋体" pitchFamily="2" charset="-122"/>
              </a:rPr>
              <a:t>        printf("%s\n", </a:t>
            </a:r>
            <a:r>
              <a:rPr lang="en-US" altLang="zh-CN" sz="2000">
                <a:solidFill>
                  <a:schemeClr val="hlink"/>
                </a:solidFill>
                <a:latin typeface="Courier New" pitchFamily="49" charset="0"/>
                <a:ea typeface="宋体" pitchFamily="2" charset="-122"/>
              </a:rPr>
              <a:t>ptr[i]</a:t>
            </a:r>
            <a:r>
              <a:rPr lang="en-US" altLang="zh-CN" sz="2000">
                <a:latin typeface="Courier New" pitchFamily="49" charset="0"/>
                <a:ea typeface="宋体" pitchFamily="2" charset="-122"/>
              </a:rPr>
              <a:t>);</a:t>
            </a:r>
          </a:p>
          <a:p>
            <a:pPr marL="342900" indent="-342900" algn="just" eaLnBrk="1">
              <a:buNone/>
              <a:defRPr/>
            </a:pPr>
            <a:r>
              <a:rPr lang="en-US" altLang="zh-CN" sz="2000">
                <a:latin typeface="Courier New" pitchFamily="49" charset="0"/>
                <a:ea typeface="宋体" pitchFamily="2" charset="-122"/>
              </a:rPr>
              <a:t>        </a:t>
            </a:r>
          </a:p>
          <a:p>
            <a:pPr marL="342900" indent="-342900" algn="just" eaLnBrk="1">
              <a:buNone/>
              <a:defRPr/>
            </a:pPr>
            <a:r>
              <a:rPr lang="en-US" altLang="zh-CN" sz="2000">
                <a:latin typeface="Courier New" pitchFamily="49" charset="0"/>
                <a:ea typeface="宋体" pitchFamily="2" charset="-122"/>
              </a:rPr>
              <a:t>    }</a:t>
            </a:r>
          </a:p>
          <a:p>
            <a:pPr marL="342900" indent="-342900" algn="just" eaLnBrk="1">
              <a:buNone/>
              <a:defRPr/>
            </a:pPr>
            <a:r>
              <a:rPr lang="en-US" altLang="zh-CN" sz="2000">
                <a:latin typeface="Courier New" pitchFamily="49" charset="0"/>
                <a:ea typeface="宋体" pitchFamily="2" charset="-122"/>
              </a:rPr>
              <a:t>} </a:t>
            </a:r>
          </a:p>
        </p:txBody>
      </p:sp>
      <p:grpSp>
        <p:nvGrpSpPr>
          <p:cNvPr id="91140" name="Group 4">
            <a:extLst>
              <a:ext uri="{FF2B5EF4-FFF2-40B4-BE49-F238E27FC236}">
                <a16:creationId xmlns:a16="http://schemas.microsoft.com/office/drawing/2014/main" id="{16CB8180-504E-4CF3-9CFB-49386924A789}"/>
              </a:ext>
            </a:extLst>
          </p:cNvPr>
          <p:cNvGrpSpPr>
            <a:grpSpLocks/>
          </p:cNvGrpSpPr>
          <p:nvPr/>
        </p:nvGrpSpPr>
        <p:grpSpPr bwMode="auto">
          <a:xfrm>
            <a:off x="5273675" y="3357563"/>
            <a:ext cx="5359400" cy="2736850"/>
            <a:chOff x="2271" y="2024"/>
            <a:chExt cx="3376" cy="1724"/>
          </a:xfrm>
        </p:grpSpPr>
        <p:sp>
          <p:nvSpPr>
            <p:cNvPr id="701445" name="Rectangle 5">
              <a:extLst>
                <a:ext uri="{FF2B5EF4-FFF2-40B4-BE49-F238E27FC236}">
                  <a16:creationId xmlns:a16="http://schemas.microsoft.com/office/drawing/2014/main" id="{071467BC-CE10-478B-9939-F1EF4C030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1" y="2341"/>
              <a:ext cx="960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b="1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  <a:ea typeface="宋体" pitchFamily="2" charset="-122"/>
                </a:rPr>
                <a:t>ptr[0]</a:t>
              </a:r>
            </a:p>
          </p:txBody>
        </p:sp>
        <p:sp>
          <p:nvSpPr>
            <p:cNvPr id="91144" name="Rectangle 6">
              <a:extLst>
                <a:ext uri="{FF2B5EF4-FFF2-40B4-BE49-F238E27FC236}">
                  <a16:creationId xmlns:a16="http://schemas.microsoft.com/office/drawing/2014/main" id="{70451020-0107-4F60-9655-6FAFFC632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7" y="2341"/>
              <a:ext cx="688" cy="19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chemeClr val="accent2"/>
                  </a:solidFill>
                  <a:ea typeface="宋体" panose="02010600030101010101" pitchFamily="2" charset="-122"/>
                </a:rPr>
                <a:t>Pascal</a:t>
              </a:r>
            </a:p>
          </p:txBody>
        </p:sp>
        <p:sp>
          <p:nvSpPr>
            <p:cNvPr id="701447" name="Rectangle 7">
              <a:extLst>
                <a:ext uri="{FF2B5EF4-FFF2-40B4-BE49-F238E27FC236}">
                  <a16:creationId xmlns:a16="http://schemas.microsoft.com/office/drawing/2014/main" id="{25018B1C-90BE-4F1D-83BA-1C764ADAC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1" y="2625"/>
              <a:ext cx="960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b="1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  <a:ea typeface="宋体" pitchFamily="2" charset="-122"/>
                </a:rPr>
                <a:t>ptr</a:t>
              </a:r>
              <a:r>
                <a:rPr kumimoji="1" lang="en-US" altLang="zh-CN" sz="2000" b="1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  <a:ea typeface="宋体" pitchFamily="2" charset="-122"/>
                </a:rPr>
                <a:t>[1]</a:t>
              </a:r>
            </a:p>
          </p:txBody>
        </p:sp>
        <p:sp>
          <p:nvSpPr>
            <p:cNvPr id="701448" name="Rectangle 8">
              <a:extLst>
                <a:ext uri="{FF2B5EF4-FFF2-40B4-BE49-F238E27FC236}">
                  <a16:creationId xmlns:a16="http://schemas.microsoft.com/office/drawing/2014/main" id="{8C44D654-30D9-4D20-8748-DB35F79A1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1" y="2931"/>
              <a:ext cx="960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b="1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  <a:ea typeface="宋体" pitchFamily="2" charset="-122"/>
                </a:rPr>
                <a:t>ptr</a:t>
              </a:r>
              <a:r>
                <a:rPr kumimoji="1" lang="en-US" altLang="zh-CN" sz="2000" b="1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  <a:ea typeface="宋体" pitchFamily="2" charset="-122"/>
                </a:rPr>
                <a:t>[2]</a:t>
              </a:r>
            </a:p>
          </p:txBody>
        </p:sp>
        <p:sp>
          <p:nvSpPr>
            <p:cNvPr id="701449" name="Rectangle 9">
              <a:extLst>
                <a:ext uri="{FF2B5EF4-FFF2-40B4-BE49-F238E27FC236}">
                  <a16:creationId xmlns:a16="http://schemas.microsoft.com/office/drawing/2014/main" id="{10FCAF65-9C65-4A97-8ADE-5D9C584FF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1" y="3223"/>
              <a:ext cx="960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b="1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  <a:ea typeface="宋体" pitchFamily="2" charset="-122"/>
                </a:rPr>
                <a:t>ptr</a:t>
              </a:r>
              <a:r>
                <a:rPr kumimoji="1" lang="en-US" altLang="zh-CN" sz="2000" b="1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  <a:ea typeface="宋体" pitchFamily="2" charset="-122"/>
                </a:rPr>
                <a:t>[3]</a:t>
              </a:r>
            </a:p>
          </p:txBody>
        </p:sp>
        <p:sp>
          <p:nvSpPr>
            <p:cNvPr id="91148" name="Rectangle 10">
              <a:extLst>
                <a:ext uri="{FF2B5EF4-FFF2-40B4-BE49-F238E27FC236}">
                  <a16:creationId xmlns:a16="http://schemas.microsoft.com/office/drawing/2014/main" id="{2FA85EA1-D877-4AB0-A917-735802315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7" y="2659"/>
              <a:ext cx="552" cy="195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kumimoji="1" lang="en-US" altLang="zh-CN" b="1" i="1">
                  <a:solidFill>
                    <a:srgbClr val="000099"/>
                  </a:solidFill>
                  <a:ea typeface="宋体" panose="02010600030101010101" pitchFamily="2" charset="-122"/>
                </a:rPr>
                <a:t>Basic</a:t>
              </a:r>
            </a:p>
          </p:txBody>
        </p:sp>
        <p:sp>
          <p:nvSpPr>
            <p:cNvPr id="91149" name="Rectangle 11">
              <a:extLst>
                <a:ext uri="{FF2B5EF4-FFF2-40B4-BE49-F238E27FC236}">
                  <a16:creationId xmlns:a16="http://schemas.microsoft.com/office/drawing/2014/main" id="{2C681DD7-ECDA-475C-BB5F-1AAB233B9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7" y="2931"/>
              <a:ext cx="778" cy="19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chemeClr val="accent2"/>
                  </a:solidFill>
                  <a:ea typeface="宋体" panose="02010600030101010101" pitchFamily="2" charset="-122"/>
                </a:rPr>
                <a:t>Fortran</a:t>
              </a:r>
            </a:p>
          </p:txBody>
        </p:sp>
        <p:sp>
          <p:nvSpPr>
            <p:cNvPr id="91150" name="Rectangle 12">
              <a:extLst>
                <a:ext uri="{FF2B5EF4-FFF2-40B4-BE49-F238E27FC236}">
                  <a16:creationId xmlns:a16="http://schemas.microsoft.com/office/drawing/2014/main" id="{44FC7E7E-63F3-4085-BB5E-BDBFFEE4C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7" y="3223"/>
              <a:ext cx="506" cy="195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chemeClr val="accent2"/>
                  </a:solidFill>
                  <a:ea typeface="宋体" panose="02010600030101010101" pitchFamily="2" charset="-122"/>
                </a:rPr>
                <a:t>Java</a:t>
              </a:r>
            </a:p>
          </p:txBody>
        </p:sp>
        <p:sp>
          <p:nvSpPr>
            <p:cNvPr id="701453" name="Line 13">
              <a:extLst>
                <a:ext uri="{FF2B5EF4-FFF2-40B4-BE49-F238E27FC236}">
                  <a16:creationId xmlns:a16="http://schemas.microsoft.com/office/drawing/2014/main" id="{16D89E6C-6DDA-44A6-9CE8-9D12C595EB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3" y="2452"/>
              <a:ext cx="576" cy="0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01454" name="Line 14">
              <a:extLst>
                <a:ext uri="{FF2B5EF4-FFF2-40B4-BE49-F238E27FC236}">
                  <a16:creationId xmlns:a16="http://schemas.microsoft.com/office/drawing/2014/main" id="{5DA1ECA8-4A22-48B4-AB36-FF714D29ED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3" y="2740"/>
              <a:ext cx="576" cy="0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01455" name="Line 15">
              <a:extLst>
                <a:ext uri="{FF2B5EF4-FFF2-40B4-BE49-F238E27FC236}">
                  <a16:creationId xmlns:a16="http://schemas.microsoft.com/office/drawing/2014/main" id="{8203D70E-A7FE-4BB9-A575-CC365FC321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1" y="3042"/>
              <a:ext cx="576" cy="0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01456" name="Line 16">
              <a:extLst>
                <a:ext uri="{FF2B5EF4-FFF2-40B4-BE49-F238E27FC236}">
                  <a16:creationId xmlns:a16="http://schemas.microsoft.com/office/drawing/2014/main" id="{0AEC147E-1BBB-4582-B05B-F1CF0471A3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1" y="3329"/>
              <a:ext cx="576" cy="0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1155" name="Text Box 17">
              <a:extLst>
                <a:ext uri="{FF2B5EF4-FFF2-40B4-BE49-F238E27FC236}">
                  <a16:creationId xmlns:a16="http://schemas.microsoft.com/office/drawing/2014/main" id="{262B6882-7545-4054-96C6-2C079DFEBF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5" y="2065"/>
              <a:ext cx="1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kumimoji="1" lang="zh-CN" altLang="en-US" b="1">
                  <a:latin typeface="Courier New" panose="02070309020205020404" pitchFamily="49" charset="0"/>
                  <a:ea typeface="宋体" panose="02010600030101010101" pitchFamily="2" charset="-122"/>
                </a:rPr>
                <a:t>p</a:t>
              </a:r>
              <a:r>
                <a:rPr kumimoji="1" lang="en-US" altLang="zh-CN" b="1">
                  <a:latin typeface="Courier New" panose="02070309020205020404" pitchFamily="49" charset="0"/>
                  <a:ea typeface="宋体" panose="02010600030101010101" pitchFamily="2" charset="-122"/>
                </a:rPr>
                <a:t>tr</a:t>
              </a:r>
              <a:r>
                <a:rPr kumimoji="1" lang="zh-CN" altLang="zh-CN" b="1">
                  <a:ea typeface="宋体" panose="02010600030101010101" pitchFamily="2" charset="-122"/>
                </a:rPr>
                <a:t>指针数组</a:t>
              </a:r>
              <a:endParaRPr kumimoji="1" lang="zh-CN" altLang="en-US" b="1">
                <a:ea typeface="宋体" panose="02010600030101010101" pitchFamily="2" charset="-122"/>
              </a:endParaRPr>
            </a:p>
          </p:txBody>
        </p:sp>
        <p:sp>
          <p:nvSpPr>
            <p:cNvPr id="91156" name="Text Box 18">
              <a:extLst>
                <a:ext uri="{FF2B5EF4-FFF2-40B4-BE49-F238E27FC236}">
                  <a16:creationId xmlns:a16="http://schemas.microsoft.com/office/drawing/2014/main" id="{350B05F7-4456-4065-97C1-6F2918805A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4" y="2024"/>
              <a:ext cx="6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kumimoji="1" lang="zh-CN" altLang="en-US" b="1">
                  <a:ea typeface="宋体" panose="02010600030101010101" pitchFamily="2" charset="-122"/>
                </a:rPr>
                <a:t>字符串</a:t>
              </a:r>
            </a:p>
          </p:txBody>
        </p:sp>
        <p:sp>
          <p:nvSpPr>
            <p:cNvPr id="91157" name="Rectangle 19">
              <a:extLst>
                <a:ext uri="{FF2B5EF4-FFF2-40B4-BE49-F238E27FC236}">
                  <a16:creationId xmlns:a16="http://schemas.microsoft.com/office/drawing/2014/main" id="{59F55E5C-7E22-4591-9477-A6267C8B0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2327"/>
              <a:ext cx="4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chemeClr val="accent2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ptr</a:t>
              </a:r>
            </a:p>
          </p:txBody>
        </p:sp>
        <p:sp>
          <p:nvSpPr>
            <p:cNvPr id="701460" name="Line 20">
              <a:extLst>
                <a:ext uri="{FF2B5EF4-FFF2-40B4-BE49-F238E27FC236}">
                  <a16:creationId xmlns:a16="http://schemas.microsoft.com/office/drawing/2014/main" id="{78B45BED-2588-4012-8EDE-9BCE881281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9" y="2487"/>
              <a:ext cx="412" cy="0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1159" name="Rectangle 21">
              <a:extLst>
                <a:ext uri="{FF2B5EF4-FFF2-40B4-BE49-F238E27FC236}">
                  <a16:creationId xmlns:a16="http://schemas.microsoft.com/office/drawing/2014/main" id="{EAB34746-3E22-4FAD-B5D4-64F939330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7" y="3520"/>
              <a:ext cx="960" cy="19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chemeClr val="accent2"/>
                  </a:solidFill>
                  <a:ea typeface="宋体" panose="02010600030101010101" pitchFamily="2" charset="-122"/>
                </a:rPr>
                <a:t>Visual C</a:t>
              </a:r>
            </a:p>
          </p:txBody>
        </p:sp>
        <p:sp>
          <p:nvSpPr>
            <p:cNvPr id="701462" name="Rectangle 22">
              <a:extLst>
                <a:ext uri="{FF2B5EF4-FFF2-40B4-BE49-F238E27FC236}">
                  <a16:creationId xmlns:a16="http://schemas.microsoft.com/office/drawing/2014/main" id="{845767AD-95BB-473E-ACD9-ACC05CE57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3521"/>
              <a:ext cx="95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b="1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  <a:ea typeface="宋体" pitchFamily="2" charset="-122"/>
                </a:rPr>
                <a:t>ptr</a:t>
              </a:r>
              <a:r>
                <a:rPr kumimoji="1" lang="en-US" altLang="zh-CN" sz="2000" b="1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  <a:ea typeface="宋体" pitchFamily="2" charset="-122"/>
                </a:rPr>
                <a:t>[4]</a:t>
              </a:r>
            </a:p>
          </p:txBody>
        </p:sp>
        <p:sp>
          <p:nvSpPr>
            <p:cNvPr id="701463" name="Line 23">
              <a:extLst>
                <a:ext uri="{FF2B5EF4-FFF2-40B4-BE49-F238E27FC236}">
                  <a16:creationId xmlns:a16="http://schemas.microsoft.com/office/drawing/2014/main" id="{F7FAB0A4-E734-45B8-B4FE-3BA65300E4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5" y="3622"/>
              <a:ext cx="576" cy="0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01464" name="Rectangle 24">
            <a:extLst>
              <a:ext uri="{FF2B5EF4-FFF2-40B4-BE49-F238E27FC236}">
                <a16:creationId xmlns:a16="http://schemas.microsoft.com/office/drawing/2014/main" id="{7510AA8E-4A60-4966-B3D6-3CB06B695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376" y="4940300"/>
            <a:ext cx="1008063" cy="433388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701465" name="Rectangle 25">
            <a:extLst>
              <a:ext uri="{FF2B5EF4-FFF2-40B4-BE49-F238E27FC236}">
                <a16:creationId xmlns:a16="http://schemas.microsoft.com/office/drawing/2014/main" id="{AD24E379-1365-432F-970C-394F3D412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2520950"/>
            <a:ext cx="1871662" cy="433388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1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1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0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01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01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0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64" grpId="0" animBg="1"/>
      <p:bldP spid="70146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>
            <a:extLst>
              <a:ext uri="{FF2B5EF4-FFF2-40B4-BE49-F238E27FC236}">
                <a16:creationId xmlns:a16="http://schemas.microsoft.com/office/drawing/2014/main" id="{E1D98634-4A59-431C-932E-C5DAF2B22B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95439" y="188914"/>
            <a:ext cx="8893175" cy="839787"/>
          </a:xfrm>
        </p:spPr>
        <p:txBody>
          <a:bodyPr/>
          <a:lstStyle/>
          <a:p>
            <a:pPr>
              <a:defRPr/>
            </a:pPr>
            <a:r>
              <a:rPr lang="zh-CN" altLang="en-US" sz="3200"/>
              <a:t>例</a:t>
            </a:r>
            <a:r>
              <a:rPr lang="en-US" altLang="zh-CN" sz="3200"/>
              <a:t>7.10:</a:t>
            </a:r>
            <a:r>
              <a:rPr lang="zh-CN" altLang="en-US" sz="3200">
                <a:latin typeface="宋体" pitchFamily="2" charset="-122"/>
              </a:rPr>
              <a:t>字符串按字典顺序排序</a:t>
            </a:r>
            <a:r>
              <a:rPr lang="en-US" altLang="zh-CN" sz="3200"/>
              <a:t>—</a:t>
            </a:r>
            <a:r>
              <a:rPr lang="zh-CN" altLang="en-US" sz="3200">
                <a:latin typeface="黑体" pitchFamily="2" charset="-122"/>
              </a:rPr>
              <a:t>二维数组编程</a:t>
            </a:r>
            <a:endParaRPr lang="en-US" altLang="zh-CN" sz="3200">
              <a:latin typeface="黑体" pitchFamily="2" charset="-122"/>
            </a:endParaRPr>
          </a:p>
        </p:txBody>
      </p:sp>
      <p:sp>
        <p:nvSpPr>
          <p:cNvPr id="702467" name="Rectangle 3">
            <a:extLst>
              <a:ext uri="{FF2B5EF4-FFF2-40B4-BE49-F238E27FC236}">
                <a16:creationId xmlns:a16="http://schemas.microsoft.com/office/drawing/2014/main" id="{17F798C9-FAFB-4EE6-B78E-27CC6829B1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8" y="1196976"/>
            <a:ext cx="6985000" cy="5229225"/>
          </a:xfrm>
        </p:spPr>
        <p:txBody>
          <a:bodyPr/>
          <a:lstStyle/>
          <a:p>
            <a:pPr marL="342900" indent="-342900" eaLnBrk="1">
              <a:buNone/>
              <a:defRPr/>
            </a:pPr>
            <a:r>
              <a:rPr lang="fr-FR" altLang="zh-CN" sz="18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char</a:t>
            </a:r>
            <a:r>
              <a:rPr lang="fr-FR" altLang="zh-CN" sz="1800">
                <a:latin typeface="Courier New" pitchFamily="49" charset="0"/>
                <a:ea typeface="宋体" pitchFamily="2" charset="-122"/>
              </a:rPr>
              <a:t>  </a:t>
            </a:r>
            <a:r>
              <a:rPr lang="fr-FR" altLang="zh-CN" sz="1800">
                <a:solidFill>
                  <a:srgbClr val="FF3300"/>
                </a:solidFill>
                <a:latin typeface="Courier New" pitchFamily="49" charset="0"/>
                <a:ea typeface="宋体" pitchFamily="2" charset="-122"/>
              </a:rPr>
              <a:t>str[N][10] = {"Pascal","Basic","Fortran",</a:t>
            </a:r>
          </a:p>
          <a:p>
            <a:pPr marL="342900" indent="-342900" eaLnBrk="1">
              <a:buNone/>
              <a:defRPr/>
            </a:pPr>
            <a:r>
              <a:rPr lang="fr-FR" altLang="zh-CN" sz="1800">
                <a:solidFill>
                  <a:srgbClr val="FF3300"/>
                </a:solidFill>
                <a:latin typeface="Courier New" pitchFamily="49" charset="0"/>
                <a:ea typeface="宋体" pitchFamily="2" charset="-122"/>
              </a:rPr>
              <a:t>                    "Java","Visual C"}; </a:t>
            </a:r>
          </a:p>
          <a:p>
            <a:pPr marL="342900" indent="-342900" eaLnBrk="1">
              <a:buNone/>
              <a:defRPr/>
            </a:pPr>
            <a:endParaRPr lang="fr-FR" altLang="zh-CN" sz="1800">
              <a:solidFill>
                <a:srgbClr val="FF3300"/>
              </a:solidFill>
              <a:latin typeface="Courier New" pitchFamily="49" charset="0"/>
              <a:ea typeface="宋体" pitchFamily="2" charset="-122"/>
            </a:endParaRPr>
          </a:p>
          <a:p>
            <a:pPr marL="342900" indent="-342900" eaLnBrk="1">
              <a:buNone/>
              <a:defRPr/>
            </a:pPr>
            <a:endParaRPr lang="fr-FR" altLang="zh-CN" sz="1800">
              <a:solidFill>
                <a:schemeClr val="accent2"/>
              </a:solidFill>
              <a:latin typeface="Courier New" pitchFamily="49" charset="0"/>
              <a:ea typeface="宋体" pitchFamily="2" charset="-122"/>
            </a:endParaRPr>
          </a:p>
          <a:p>
            <a:pPr marL="342900" indent="-342900" eaLnBrk="1">
              <a:buNone/>
              <a:defRPr/>
            </a:pPr>
            <a:endParaRPr lang="fr-FR" altLang="zh-CN" sz="1800">
              <a:solidFill>
                <a:schemeClr val="accent2"/>
              </a:solidFill>
              <a:latin typeface="Courier New" pitchFamily="49" charset="0"/>
              <a:ea typeface="宋体" pitchFamily="2" charset="-122"/>
            </a:endParaRPr>
          </a:p>
          <a:p>
            <a:pPr marL="342900" indent="-342900" eaLnBrk="1">
              <a:buNone/>
              <a:defRPr/>
            </a:pPr>
            <a:r>
              <a:rPr lang="fr-FR" altLang="zh-CN" sz="18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for</a:t>
            </a:r>
            <a:r>
              <a:rPr lang="fr-FR" altLang="zh-CN" sz="1800">
                <a:latin typeface="Courier New" pitchFamily="49" charset="0"/>
                <a:ea typeface="宋体" pitchFamily="2" charset="-122"/>
              </a:rPr>
              <a:t> (i=0; i&lt;N-1; i++) 	</a:t>
            </a:r>
          </a:p>
          <a:p>
            <a:pPr marL="342900" indent="-342900" eaLnBrk="1">
              <a:buNone/>
              <a:defRPr/>
            </a:pPr>
            <a:r>
              <a:rPr lang="fr-FR" altLang="zh-CN" sz="1800">
                <a:latin typeface="Courier New" pitchFamily="49" charset="0"/>
                <a:ea typeface="宋体" pitchFamily="2" charset="-122"/>
              </a:rPr>
              <a:t>{</a:t>
            </a:r>
          </a:p>
          <a:p>
            <a:pPr marL="342900" indent="-342900" eaLnBrk="1">
              <a:buNone/>
              <a:defRPr/>
            </a:pPr>
            <a:r>
              <a:rPr lang="fr-FR" altLang="zh-CN" sz="1800">
                <a:latin typeface="Courier New" pitchFamily="49" charset="0"/>
                <a:ea typeface="宋体" pitchFamily="2" charset="-122"/>
              </a:rPr>
              <a:t>	</a:t>
            </a:r>
            <a:r>
              <a:rPr lang="fr-FR" altLang="zh-CN" sz="18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for</a:t>
            </a:r>
            <a:r>
              <a:rPr lang="fr-FR" altLang="zh-CN" sz="1800">
                <a:latin typeface="Courier New" pitchFamily="49" charset="0"/>
                <a:ea typeface="宋体" pitchFamily="2" charset="-122"/>
              </a:rPr>
              <a:t> (j = i+1; j&lt;N; j++)</a:t>
            </a:r>
          </a:p>
          <a:p>
            <a:pPr marL="342900" indent="-342900" eaLnBrk="1">
              <a:buNone/>
              <a:defRPr/>
            </a:pPr>
            <a:r>
              <a:rPr lang="fr-FR" altLang="zh-CN" sz="1800">
                <a:latin typeface="Courier New" pitchFamily="49" charset="0"/>
                <a:ea typeface="宋体" pitchFamily="2" charset="-122"/>
              </a:rPr>
              <a:t>	{</a:t>
            </a:r>
          </a:p>
          <a:p>
            <a:pPr marL="342900" indent="-342900" eaLnBrk="1">
              <a:buNone/>
              <a:defRPr/>
            </a:pPr>
            <a:r>
              <a:rPr lang="fr-FR" altLang="zh-CN" sz="1800">
                <a:latin typeface="Courier New" pitchFamily="49" charset="0"/>
                <a:ea typeface="宋体" pitchFamily="2" charset="-122"/>
              </a:rPr>
              <a:t>	  </a:t>
            </a:r>
            <a:r>
              <a:rPr lang="fr-FR" altLang="zh-CN" sz="18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if</a:t>
            </a:r>
            <a:r>
              <a:rPr lang="fr-FR" altLang="zh-CN" sz="1800">
                <a:latin typeface="Courier New" pitchFamily="49" charset="0"/>
                <a:ea typeface="宋体" pitchFamily="2" charset="-122"/>
              </a:rPr>
              <a:t> (</a:t>
            </a:r>
            <a:r>
              <a:rPr lang="fr-FR" altLang="zh-CN" sz="1800">
                <a:solidFill>
                  <a:srgbClr val="FF3300"/>
                </a:solidFill>
                <a:latin typeface="Courier New" pitchFamily="49" charset="0"/>
                <a:ea typeface="宋体" pitchFamily="2" charset="-122"/>
              </a:rPr>
              <a:t>strcmp(str[j], str[i]) &lt; 0</a:t>
            </a:r>
            <a:r>
              <a:rPr lang="fr-FR" altLang="zh-CN" sz="1800">
                <a:latin typeface="Courier New" pitchFamily="49" charset="0"/>
                <a:ea typeface="宋体" pitchFamily="2" charset="-122"/>
              </a:rPr>
              <a:t>)     </a:t>
            </a:r>
          </a:p>
          <a:p>
            <a:pPr marL="342900" indent="-342900" eaLnBrk="1">
              <a:buNone/>
              <a:defRPr/>
            </a:pPr>
            <a:r>
              <a:rPr lang="fr-FR" altLang="zh-CN" sz="1800">
                <a:latin typeface="Courier New" pitchFamily="49" charset="0"/>
                <a:ea typeface="宋体" pitchFamily="2" charset="-122"/>
              </a:rPr>
              <a:t>  	  { </a:t>
            </a:r>
          </a:p>
          <a:p>
            <a:pPr marL="342900" indent="-342900" eaLnBrk="1">
              <a:buNone/>
              <a:defRPr/>
            </a:pPr>
            <a:r>
              <a:rPr lang="fr-FR" altLang="zh-CN" sz="1800">
                <a:latin typeface="Courier New" pitchFamily="49" charset="0"/>
                <a:ea typeface="宋体" pitchFamily="2" charset="-122"/>
              </a:rPr>
              <a:t>    	</a:t>
            </a:r>
            <a:r>
              <a:rPr lang="fr-FR" altLang="zh-CN" sz="1800">
                <a:solidFill>
                  <a:srgbClr val="FF3300"/>
                </a:solidFill>
                <a:latin typeface="Courier New" pitchFamily="49" charset="0"/>
                <a:ea typeface="宋体" pitchFamily="2" charset="-122"/>
              </a:rPr>
              <a:t>strcpy(temp,str[i]);        </a:t>
            </a:r>
          </a:p>
          <a:p>
            <a:pPr marL="342900" indent="-342900" eaLnBrk="1">
              <a:buNone/>
              <a:defRPr/>
            </a:pPr>
            <a:r>
              <a:rPr lang="fr-FR" altLang="zh-CN" sz="1800">
                <a:solidFill>
                  <a:srgbClr val="FF3300"/>
                </a:solidFill>
                <a:latin typeface="Courier New" pitchFamily="49" charset="0"/>
                <a:ea typeface="宋体" pitchFamily="2" charset="-122"/>
              </a:rPr>
              <a:t>      	strcpy(str[i],str[j]);</a:t>
            </a:r>
          </a:p>
          <a:p>
            <a:pPr marL="342900" indent="-342900" eaLnBrk="1">
              <a:buNone/>
              <a:defRPr/>
            </a:pPr>
            <a:r>
              <a:rPr lang="fr-FR" altLang="zh-CN" sz="1800">
                <a:solidFill>
                  <a:srgbClr val="FF3300"/>
                </a:solidFill>
                <a:latin typeface="Courier New" pitchFamily="49" charset="0"/>
                <a:ea typeface="宋体" pitchFamily="2" charset="-122"/>
              </a:rPr>
              <a:t>      	strcpy(str[j],temp);</a:t>
            </a:r>
          </a:p>
          <a:p>
            <a:pPr marL="342900" indent="-342900" eaLnBrk="1">
              <a:buNone/>
              <a:defRPr/>
            </a:pPr>
            <a:r>
              <a:rPr lang="fr-FR" altLang="zh-CN" sz="1800">
                <a:latin typeface="Courier New" pitchFamily="49" charset="0"/>
                <a:ea typeface="宋体" pitchFamily="2" charset="-122"/>
              </a:rPr>
              <a:t>  	  } </a:t>
            </a:r>
          </a:p>
          <a:p>
            <a:pPr marL="342900" indent="-342900" eaLnBrk="1">
              <a:buNone/>
              <a:defRPr/>
            </a:pPr>
            <a:r>
              <a:rPr lang="fr-FR" altLang="zh-CN" sz="1800">
                <a:latin typeface="Courier New" pitchFamily="49" charset="0"/>
                <a:ea typeface="宋体" pitchFamily="2" charset="-122"/>
              </a:rPr>
              <a:t>	}</a:t>
            </a:r>
          </a:p>
          <a:p>
            <a:pPr marL="342900" indent="-342900" eaLnBrk="1">
              <a:buNone/>
              <a:defRPr/>
            </a:pPr>
            <a:r>
              <a:rPr lang="fr-FR" altLang="zh-CN" sz="1800">
                <a:latin typeface="Courier New" pitchFamily="49" charset="0"/>
                <a:ea typeface="宋体" pitchFamily="2" charset="-122"/>
              </a:rPr>
              <a:t>}</a:t>
            </a:r>
          </a:p>
        </p:txBody>
      </p:sp>
      <p:grpSp>
        <p:nvGrpSpPr>
          <p:cNvPr id="92164" name="Group 4">
            <a:extLst>
              <a:ext uri="{FF2B5EF4-FFF2-40B4-BE49-F238E27FC236}">
                <a16:creationId xmlns:a16="http://schemas.microsoft.com/office/drawing/2014/main" id="{1F3BCC7F-D898-412A-9380-F0AFF72935C1}"/>
              </a:ext>
            </a:extLst>
          </p:cNvPr>
          <p:cNvGrpSpPr>
            <a:grpSpLocks/>
          </p:cNvGrpSpPr>
          <p:nvPr/>
        </p:nvGrpSpPr>
        <p:grpSpPr bwMode="auto">
          <a:xfrm>
            <a:off x="5160963" y="1609725"/>
            <a:ext cx="5472112" cy="2395538"/>
            <a:chOff x="632" y="833"/>
            <a:chExt cx="4354" cy="1645"/>
          </a:xfrm>
        </p:grpSpPr>
        <p:grpSp>
          <p:nvGrpSpPr>
            <p:cNvPr id="92178" name="Group 5">
              <a:extLst>
                <a:ext uri="{FF2B5EF4-FFF2-40B4-BE49-F238E27FC236}">
                  <a16:creationId xmlns:a16="http://schemas.microsoft.com/office/drawing/2014/main" id="{0ACFC0CC-4015-42B1-954F-F022AB38C1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" y="833"/>
              <a:ext cx="4354" cy="1645"/>
              <a:chOff x="632" y="833"/>
              <a:chExt cx="4354" cy="1645"/>
            </a:xfrm>
          </p:grpSpPr>
          <p:graphicFrame>
            <p:nvGraphicFramePr>
              <p:cNvPr id="92184" name="Object 6">
                <a:extLst>
                  <a:ext uri="{FF2B5EF4-FFF2-40B4-BE49-F238E27FC236}">
                    <a16:creationId xmlns:a16="http://schemas.microsoft.com/office/drawing/2014/main" id="{F2F912F6-142A-40FC-BEEA-EA140618154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32" y="833"/>
              <a:ext cx="4354" cy="16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210" name="图片" r:id="rId3" imgW="4000500" imgH="1382268" progId="Word.Picture.8">
                      <p:embed/>
                    </p:oleObj>
                  </mc:Choice>
                  <mc:Fallback>
                    <p:oleObj name="图片" r:id="rId3" imgW="4000500" imgH="1382268" progId="Word.Picture.8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2" y="833"/>
                            <a:ext cx="4354" cy="16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02471" name="Rectangle 7">
                <a:extLst>
                  <a:ext uri="{FF2B5EF4-FFF2-40B4-BE49-F238E27FC236}">
                    <a16:creationId xmlns:a16="http://schemas.microsoft.com/office/drawing/2014/main" id="{FB3E2163-B05A-4FCD-8E7F-766D59189A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1" y="1116"/>
                <a:ext cx="317" cy="13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02472" name="Rectangle 8">
                <a:extLst>
                  <a:ext uri="{FF2B5EF4-FFF2-40B4-BE49-F238E27FC236}">
                    <a16:creationId xmlns:a16="http://schemas.microsoft.com/office/drawing/2014/main" id="{CAFA8125-78DE-47F6-BEEA-C27B76F403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8" y="1358"/>
                <a:ext cx="318" cy="13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02473" name="Rectangle 9">
                <a:extLst>
                  <a:ext uri="{FF2B5EF4-FFF2-40B4-BE49-F238E27FC236}">
                    <a16:creationId xmlns:a16="http://schemas.microsoft.com/office/drawing/2014/main" id="{823970C1-E7AB-4A7A-9781-ED697AE512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1" y="1595"/>
                <a:ext cx="317" cy="13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02474" name="Rectangle 10">
                <a:extLst>
                  <a:ext uri="{FF2B5EF4-FFF2-40B4-BE49-F238E27FC236}">
                    <a16:creationId xmlns:a16="http://schemas.microsoft.com/office/drawing/2014/main" id="{7DE4281F-D4F8-4799-B75B-93CE2E25E0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1" y="1842"/>
                <a:ext cx="317" cy="13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02475" name="Rectangle 11">
                <a:extLst>
                  <a:ext uri="{FF2B5EF4-FFF2-40B4-BE49-F238E27FC236}">
                    <a16:creationId xmlns:a16="http://schemas.microsoft.com/office/drawing/2014/main" id="{E705F71C-A018-4985-830A-EA762BDE91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1" y="2068"/>
                <a:ext cx="317" cy="13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</p:grpSp>
        <p:sp>
          <p:nvSpPr>
            <p:cNvPr id="702476" name="Text Box 12">
              <a:extLst>
                <a:ext uri="{FF2B5EF4-FFF2-40B4-BE49-F238E27FC236}">
                  <a16:creationId xmlns:a16="http://schemas.microsoft.com/office/drawing/2014/main" id="{5A3026BD-4F5A-427F-81BD-3AD484AD45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3" y="1046"/>
              <a:ext cx="453" cy="2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str</a:t>
              </a:r>
            </a:p>
          </p:txBody>
        </p:sp>
        <p:sp>
          <p:nvSpPr>
            <p:cNvPr id="702477" name="Text Box 13">
              <a:extLst>
                <a:ext uri="{FF2B5EF4-FFF2-40B4-BE49-F238E27FC236}">
                  <a16:creationId xmlns:a16="http://schemas.microsoft.com/office/drawing/2014/main" id="{286E3613-16FA-4295-8E3C-A100733EBF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3" y="1282"/>
              <a:ext cx="453" cy="27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str</a:t>
              </a:r>
            </a:p>
          </p:txBody>
        </p:sp>
        <p:sp>
          <p:nvSpPr>
            <p:cNvPr id="702478" name="Text Box 14">
              <a:extLst>
                <a:ext uri="{FF2B5EF4-FFF2-40B4-BE49-F238E27FC236}">
                  <a16:creationId xmlns:a16="http://schemas.microsoft.com/office/drawing/2014/main" id="{4A2B4E13-9D8C-408C-ABCC-B156F18C3F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8" y="1519"/>
              <a:ext cx="453" cy="2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str</a:t>
              </a:r>
            </a:p>
          </p:txBody>
        </p:sp>
        <p:sp>
          <p:nvSpPr>
            <p:cNvPr id="702479" name="Text Box 15">
              <a:extLst>
                <a:ext uri="{FF2B5EF4-FFF2-40B4-BE49-F238E27FC236}">
                  <a16:creationId xmlns:a16="http://schemas.microsoft.com/office/drawing/2014/main" id="{B9C56A20-B82C-4FE4-BBAA-CF58DC857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8" y="1736"/>
              <a:ext cx="453" cy="2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str</a:t>
              </a:r>
            </a:p>
          </p:txBody>
        </p:sp>
        <p:sp>
          <p:nvSpPr>
            <p:cNvPr id="702480" name="Text Box 16">
              <a:extLst>
                <a:ext uri="{FF2B5EF4-FFF2-40B4-BE49-F238E27FC236}">
                  <a16:creationId xmlns:a16="http://schemas.microsoft.com/office/drawing/2014/main" id="{8DED552A-B611-4CAC-A8FC-97AEBA87A4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8" y="1983"/>
              <a:ext cx="453" cy="27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str</a:t>
              </a:r>
            </a:p>
          </p:txBody>
        </p:sp>
      </p:grpSp>
      <p:grpSp>
        <p:nvGrpSpPr>
          <p:cNvPr id="92165" name="Group 17">
            <a:extLst>
              <a:ext uri="{FF2B5EF4-FFF2-40B4-BE49-F238E27FC236}">
                <a16:creationId xmlns:a16="http://schemas.microsoft.com/office/drawing/2014/main" id="{4E6F29EB-BABB-481A-B857-932DBF0AFEB2}"/>
              </a:ext>
            </a:extLst>
          </p:cNvPr>
          <p:cNvGrpSpPr>
            <a:grpSpLocks/>
          </p:cNvGrpSpPr>
          <p:nvPr/>
        </p:nvGrpSpPr>
        <p:grpSpPr bwMode="auto">
          <a:xfrm>
            <a:off x="5210175" y="4437064"/>
            <a:ext cx="5422900" cy="2090737"/>
            <a:chOff x="657" y="2432"/>
            <a:chExt cx="4369" cy="1680"/>
          </a:xfrm>
        </p:grpSpPr>
        <p:grpSp>
          <p:nvGrpSpPr>
            <p:cNvPr id="92166" name="Group 18">
              <a:extLst>
                <a:ext uri="{FF2B5EF4-FFF2-40B4-BE49-F238E27FC236}">
                  <a16:creationId xmlns:a16="http://schemas.microsoft.com/office/drawing/2014/main" id="{F83E9E9C-1B92-4BA6-9420-D08B78B32B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7" y="2432"/>
              <a:ext cx="4369" cy="1680"/>
              <a:chOff x="657" y="2432"/>
              <a:chExt cx="4369" cy="1680"/>
            </a:xfrm>
          </p:grpSpPr>
          <p:graphicFrame>
            <p:nvGraphicFramePr>
              <p:cNvPr id="92172" name="Object 19">
                <a:extLst>
                  <a:ext uri="{FF2B5EF4-FFF2-40B4-BE49-F238E27FC236}">
                    <a16:creationId xmlns:a16="http://schemas.microsoft.com/office/drawing/2014/main" id="{74F25AD1-E16C-4FC6-A672-28D86889418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57" y="2432"/>
              <a:ext cx="4369" cy="16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211" name="图片" r:id="rId5" imgW="4000500" imgH="1382268" progId="Word.Picture.8">
                      <p:embed/>
                    </p:oleObj>
                  </mc:Choice>
                  <mc:Fallback>
                    <p:oleObj name="图片" r:id="rId5" imgW="4000500" imgH="1382268" progId="Word.Picture.8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7" y="2432"/>
                            <a:ext cx="4369" cy="16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02484" name="Rectangle 20">
                <a:extLst>
                  <a:ext uri="{FF2B5EF4-FFF2-40B4-BE49-F238E27FC236}">
                    <a16:creationId xmlns:a16="http://schemas.microsoft.com/office/drawing/2014/main" id="{CC609610-3F1B-4F63-B69A-5925BA15A4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8" y="2729"/>
                <a:ext cx="317" cy="13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02485" name="Rectangle 21">
                <a:extLst>
                  <a:ext uri="{FF2B5EF4-FFF2-40B4-BE49-F238E27FC236}">
                    <a16:creationId xmlns:a16="http://schemas.microsoft.com/office/drawing/2014/main" id="{73C874A9-B752-4C50-81EE-8603946A7D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8" y="2975"/>
                <a:ext cx="317" cy="13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02486" name="Rectangle 22">
                <a:extLst>
                  <a:ext uri="{FF2B5EF4-FFF2-40B4-BE49-F238E27FC236}">
                    <a16:creationId xmlns:a16="http://schemas.microsoft.com/office/drawing/2014/main" id="{7F1B838A-79E9-46EF-9526-4CEF2CF216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8" y="3229"/>
                <a:ext cx="317" cy="13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02487" name="Rectangle 23">
                <a:extLst>
                  <a:ext uri="{FF2B5EF4-FFF2-40B4-BE49-F238E27FC236}">
                    <a16:creationId xmlns:a16="http://schemas.microsoft.com/office/drawing/2014/main" id="{5026A033-91EC-4C5F-9B5B-E22A8723C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2" y="3450"/>
                <a:ext cx="318" cy="13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02488" name="Rectangle 24">
                <a:extLst>
                  <a:ext uri="{FF2B5EF4-FFF2-40B4-BE49-F238E27FC236}">
                    <a16:creationId xmlns:a16="http://schemas.microsoft.com/office/drawing/2014/main" id="{734F0D3E-5839-46B8-87AC-D82D709694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2" y="3692"/>
                <a:ext cx="318" cy="13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</p:grpSp>
        <p:sp>
          <p:nvSpPr>
            <p:cNvPr id="702489" name="Text Box 25">
              <a:extLst>
                <a:ext uri="{FF2B5EF4-FFF2-40B4-BE49-F238E27FC236}">
                  <a16:creationId xmlns:a16="http://schemas.microsoft.com/office/drawing/2014/main" id="{1CA82F4B-9489-43A6-9207-378C391518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7" y="2634"/>
              <a:ext cx="454" cy="31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str</a:t>
              </a:r>
            </a:p>
          </p:txBody>
        </p:sp>
        <p:sp>
          <p:nvSpPr>
            <p:cNvPr id="702490" name="Text Box 26">
              <a:extLst>
                <a:ext uri="{FF2B5EF4-FFF2-40B4-BE49-F238E27FC236}">
                  <a16:creationId xmlns:a16="http://schemas.microsoft.com/office/drawing/2014/main" id="{DB4CBEEC-90D8-4B3A-AFE2-86CC876BC0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7" y="2880"/>
              <a:ext cx="454" cy="31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str</a:t>
              </a:r>
            </a:p>
          </p:txBody>
        </p:sp>
        <p:sp>
          <p:nvSpPr>
            <p:cNvPr id="702491" name="Text Box 27">
              <a:extLst>
                <a:ext uri="{FF2B5EF4-FFF2-40B4-BE49-F238E27FC236}">
                  <a16:creationId xmlns:a16="http://schemas.microsoft.com/office/drawing/2014/main" id="{9E2F943D-0ED8-40A1-8952-C7511A9AF9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7" y="3132"/>
              <a:ext cx="454" cy="31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str</a:t>
              </a:r>
            </a:p>
          </p:txBody>
        </p:sp>
        <p:sp>
          <p:nvSpPr>
            <p:cNvPr id="702492" name="Text Box 28">
              <a:extLst>
                <a:ext uri="{FF2B5EF4-FFF2-40B4-BE49-F238E27FC236}">
                  <a16:creationId xmlns:a16="http://schemas.microsoft.com/office/drawing/2014/main" id="{509AEBF7-3E05-4382-9D17-739CEC7F38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7" y="3359"/>
              <a:ext cx="454" cy="31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str</a:t>
              </a:r>
            </a:p>
          </p:txBody>
        </p:sp>
        <p:sp>
          <p:nvSpPr>
            <p:cNvPr id="702493" name="Text Box 29">
              <a:extLst>
                <a:ext uri="{FF2B5EF4-FFF2-40B4-BE49-F238E27FC236}">
                  <a16:creationId xmlns:a16="http://schemas.microsoft.com/office/drawing/2014/main" id="{78DCEA6F-190E-40F9-A2DE-50A0912009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7" y="3606"/>
              <a:ext cx="454" cy="31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str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0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0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702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702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702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702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702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702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>
            <a:extLst>
              <a:ext uri="{FF2B5EF4-FFF2-40B4-BE49-F238E27FC236}">
                <a16:creationId xmlns:a16="http://schemas.microsoft.com/office/drawing/2014/main" id="{5A483166-0FDC-4247-8E4D-399BA24362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03389" y="188914"/>
            <a:ext cx="8569325" cy="839787"/>
          </a:xfrm>
        </p:spPr>
        <p:txBody>
          <a:bodyPr/>
          <a:lstStyle/>
          <a:p>
            <a:pPr>
              <a:defRPr/>
            </a:pPr>
            <a:r>
              <a:rPr lang="zh-CN" altLang="en-US" sz="3200"/>
              <a:t>例</a:t>
            </a:r>
            <a:r>
              <a:rPr lang="en-US" altLang="zh-CN" sz="3200"/>
              <a:t>7.10:</a:t>
            </a:r>
            <a:r>
              <a:rPr lang="zh-CN" altLang="en-US" sz="3200">
                <a:latin typeface="宋体" pitchFamily="2" charset="-122"/>
              </a:rPr>
              <a:t>字符串按字典顺序排序</a:t>
            </a:r>
            <a:r>
              <a:rPr lang="en-US" altLang="zh-CN" sz="3200"/>
              <a:t>—</a:t>
            </a:r>
            <a:r>
              <a:rPr lang="zh-CN" altLang="en-US" sz="3200">
                <a:latin typeface="宋体" pitchFamily="2" charset="-122"/>
              </a:rPr>
              <a:t>指针数组编程</a:t>
            </a:r>
            <a:endParaRPr lang="en-US" altLang="zh-CN" sz="3200">
              <a:latin typeface="宋体" pitchFamily="2" charset="-122"/>
            </a:endParaRPr>
          </a:p>
        </p:txBody>
      </p:sp>
      <p:sp>
        <p:nvSpPr>
          <p:cNvPr id="703491" name="Rectangle 3">
            <a:extLst>
              <a:ext uri="{FF2B5EF4-FFF2-40B4-BE49-F238E27FC236}">
                <a16:creationId xmlns:a16="http://schemas.microsoft.com/office/drawing/2014/main" id="{8DE0D841-9CEF-43B1-8A48-E03575C164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8" y="1125539"/>
            <a:ext cx="7200900" cy="5399087"/>
          </a:xfrm>
        </p:spPr>
        <p:txBody>
          <a:bodyPr/>
          <a:lstStyle/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char</a:t>
            </a:r>
            <a:r>
              <a:rPr lang="fr-FR" altLang="zh-CN" sz="1800">
                <a:latin typeface="Courier New" pitchFamily="49" charset="0"/>
                <a:ea typeface="宋体" pitchFamily="2" charset="-122"/>
              </a:rPr>
              <a:t>  </a:t>
            </a:r>
            <a:r>
              <a:rPr lang="fr-FR" altLang="zh-CN" sz="1800">
                <a:solidFill>
                  <a:srgbClr val="FF3300"/>
                </a:solidFill>
                <a:latin typeface="Courier New" pitchFamily="49" charset="0"/>
                <a:ea typeface="宋体" pitchFamily="2" charset="-122"/>
              </a:rPr>
              <a:t>*ptr[N] = {"Pascal","Basic","Fortran",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>
                <a:solidFill>
                  <a:srgbClr val="FF3300"/>
                </a:solidFill>
                <a:latin typeface="Courier New" pitchFamily="49" charset="0"/>
                <a:ea typeface="宋体" pitchFamily="2" charset="-122"/>
              </a:rPr>
              <a:t>                 "Java",</a:t>
            </a:r>
            <a:r>
              <a:rPr lang="en-US" altLang="zh-CN" sz="1800">
                <a:solidFill>
                  <a:srgbClr val="FF3300"/>
                </a:solidFill>
                <a:latin typeface="Courier New" pitchFamily="49" charset="0"/>
                <a:ea typeface="宋体" pitchFamily="2" charset="-122"/>
              </a:rPr>
              <a:t>"Visual C"};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endParaRPr lang="fr-FR" altLang="zh-CN" sz="1800">
              <a:solidFill>
                <a:srgbClr val="FF3300"/>
              </a:solidFill>
              <a:latin typeface="Courier New" pitchFamily="49" charset="0"/>
              <a:ea typeface="宋体" pitchFamily="2" charset="-122"/>
            </a:endParaRP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endParaRPr lang="fr-FR" altLang="zh-CN" sz="1800">
              <a:solidFill>
                <a:schemeClr val="accent2"/>
              </a:solidFill>
              <a:latin typeface="Courier New" pitchFamily="49" charset="0"/>
              <a:ea typeface="宋体" pitchFamily="2" charset="-122"/>
            </a:endParaRP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endParaRPr lang="fr-FR" altLang="zh-CN" sz="1800">
              <a:solidFill>
                <a:schemeClr val="accent2"/>
              </a:solidFill>
              <a:latin typeface="Courier New" pitchFamily="49" charset="0"/>
              <a:ea typeface="宋体" pitchFamily="2" charset="-122"/>
            </a:endParaRP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endParaRPr lang="fr-FR" altLang="zh-CN" sz="1800">
              <a:solidFill>
                <a:schemeClr val="accent2"/>
              </a:solidFill>
              <a:latin typeface="Courier New" pitchFamily="49" charset="0"/>
              <a:ea typeface="宋体" pitchFamily="2" charset="-122"/>
            </a:endParaRP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for</a:t>
            </a:r>
            <a:r>
              <a:rPr lang="fr-FR" altLang="zh-CN" sz="1800">
                <a:latin typeface="Courier New" pitchFamily="49" charset="0"/>
                <a:ea typeface="宋体" pitchFamily="2" charset="-122"/>
              </a:rPr>
              <a:t> (i=0; i&lt;N-1; i++)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>
                <a:latin typeface="Courier New" pitchFamily="49" charset="0"/>
                <a:ea typeface="宋体" pitchFamily="2" charset="-122"/>
              </a:rPr>
              <a:t>{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>
                <a:latin typeface="Courier New" pitchFamily="49" charset="0"/>
                <a:ea typeface="宋体" pitchFamily="2" charset="-122"/>
              </a:rPr>
              <a:t>  </a:t>
            </a:r>
            <a:r>
              <a:rPr lang="fr-FR" altLang="zh-CN" sz="18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for</a:t>
            </a:r>
            <a:r>
              <a:rPr lang="fr-FR" altLang="zh-CN" sz="1800">
                <a:latin typeface="Courier New" pitchFamily="49" charset="0"/>
                <a:ea typeface="宋体" pitchFamily="2" charset="-122"/>
              </a:rPr>
              <a:t> (j = i+1; j&lt;N; j++)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>
                <a:latin typeface="Courier New" pitchFamily="49" charset="0"/>
                <a:ea typeface="宋体" pitchFamily="2" charset="-122"/>
              </a:rPr>
              <a:t>  {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>
                <a:latin typeface="Courier New" pitchFamily="49" charset="0"/>
                <a:ea typeface="宋体" pitchFamily="2" charset="-122"/>
              </a:rPr>
              <a:t>	  </a:t>
            </a:r>
            <a:r>
              <a:rPr lang="fr-FR" altLang="zh-CN" sz="18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if</a:t>
            </a:r>
            <a:r>
              <a:rPr lang="fr-FR" altLang="zh-CN" sz="1800">
                <a:latin typeface="Courier New" pitchFamily="49" charset="0"/>
                <a:ea typeface="宋体" pitchFamily="2" charset="-122"/>
              </a:rPr>
              <a:t> (</a:t>
            </a:r>
            <a:r>
              <a:rPr lang="fr-FR" altLang="zh-CN" sz="1800">
                <a:solidFill>
                  <a:srgbClr val="FF3300"/>
                </a:solidFill>
                <a:latin typeface="Courier New" pitchFamily="49" charset="0"/>
                <a:ea typeface="宋体" pitchFamily="2" charset="-122"/>
              </a:rPr>
              <a:t>strcmp(ptr[j], ptr[i]) &lt; 0</a:t>
            </a:r>
            <a:r>
              <a:rPr lang="fr-FR" altLang="zh-CN" sz="1800">
                <a:latin typeface="Courier New" pitchFamily="49" charset="0"/>
                <a:ea typeface="宋体" pitchFamily="2" charset="-122"/>
              </a:rPr>
              <a:t>)     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>
                <a:latin typeface="Courier New" pitchFamily="49" charset="0"/>
                <a:ea typeface="宋体" pitchFamily="2" charset="-122"/>
              </a:rPr>
              <a:t>     {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>
                <a:latin typeface="Courier New" pitchFamily="49" charset="0"/>
                <a:ea typeface="宋体" pitchFamily="2" charset="-122"/>
              </a:rPr>
              <a:t>        </a:t>
            </a:r>
            <a:r>
              <a:rPr lang="fr-FR" altLang="zh-CN" sz="1800">
                <a:solidFill>
                  <a:srgbClr val="FF3300"/>
                </a:solidFill>
                <a:latin typeface="Courier New" pitchFamily="49" charset="0"/>
                <a:ea typeface="宋体" pitchFamily="2" charset="-122"/>
              </a:rPr>
              <a:t>temp = ptr[i];             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>
                <a:solidFill>
                  <a:srgbClr val="FF3300"/>
                </a:solidFill>
                <a:latin typeface="Courier New" pitchFamily="49" charset="0"/>
                <a:ea typeface="宋体" pitchFamily="2" charset="-122"/>
              </a:rPr>
              <a:t>     	 ptr[i] = ptr[j];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>
                <a:solidFill>
                  <a:srgbClr val="FF3300"/>
                </a:solidFill>
                <a:latin typeface="Courier New" pitchFamily="49" charset="0"/>
                <a:ea typeface="宋体" pitchFamily="2" charset="-122"/>
              </a:rPr>
              <a:t>     	 ptr[j] = temp;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>
                <a:latin typeface="Courier New" pitchFamily="49" charset="0"/>
                <a:ea typeface="宋体" pitchFamily="2" charset="-122"/>
              </a:rPr>
              <a:t>     } 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>
                <a:latin typeface="Courier New" pitchFamily="49" charset="0"/>
                <a:ea typeface="宋体" pitchFamily="2" charset="-122"/>
              </a:rPr>
              <a:t>	}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en-US" altLang="zh-CN" sz="1800">
                <a:latin typeface="Courier New" pitchFamily="49" charset="0"/>
                <a:ea typeface="宋体" pitchFamily="2" charset="-122"/>
              </a:rPr>
              <a:t>}  </a:t>
            </a:r>
            <a:endParaRPr lang="zh-CN" altLang="en-US" sz="1800">
              <a:latin typeface="Courier New" pitchFamily="49" charset="0"/>
              <a:ea typeface="宋体" pitchFamily="2" charset="-122"/>
            </a:endParaRPr>
          </a:p>
        </p:txBody>
      </p:sp>
      <p:grpSp>
        <p:nvGrpSpPr>
          <p:cNvPr id="93188" name="Group 4">
            <a:extLst>
              <a:ext uri="{FF2B5EF4-FFF2-40B4-BE49-F238E27FC236}">
                <a16:creationId xmlns:a16="http://schemas.microsoft.com/office/drawing/2014/main" id="{3989DD27-F230-44AD-AB0B-D093CA499C46}"/>
              </a:ext>
            </a:extLst>
          </p:cNvPr>
          <p:cNvGrpSpPr>
            <a:grpSpLocks/>
          </p:cNvGrpSpPr>
          <p:nvPr/>
        </p:nvGrpSpPr>
        <p:grpSpPr bwMode="auto">
          <a:xfrm>
            <a:off x="6959601" y="1773239"/>
            <a:ext cx="3889375" cy="2014537"/>
            <a:chOff x="2376" y="-2074"/>
            <a:chExt cx="3291" cy="2268"/>
          </a:xfrm>
        </p:grpSpPr>
        <p:sp>
          <p:nvSpPr>
            <p:cNvPr id="703493" name="Text Box 5">
              <a:extLst>
                <a:ext uri="{FF2B5EF4-FFF2-40B4-BE49-F238E27FC236}">
                  <a16:creationId xmlns:a16="http://schemas.microsoft.com/office/drawing/2014/main" id="{48B5A5A5-EF0B-4035-AECF-870BB2CF67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6" y="-2074"/>
              <a:ext cx="2880" cy="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zh-CN" altLang="en-US" sz="1600" b="1">
                  <a:ea typeface="宋体" pitchFamily="2" charset="-122"/>
                </a:rPr>
                <a:t> 指针数组</a:t>
              </a:r>
              <a:r>
                <a:rPr lang="en-US" altLang="zh-CN" sz="1600" b="1">
                  <a:ea typeface="宋体" pitchFamily="2" charset="-122"/>
                </a:rPr>
                <a:t>ptr                </a:t>
              </a:r>
              <a:r>
                <a:rPr lang="zh-CN" altLang="en-US" sz="1600" b="1">
                  <a:ea typeface="宋体" pitchFamily="2" charset="-122"/>
                </a:rPr>
                <a:t>字符串排序前</a:t>
              </a:r>
              <a:endParaRPr lang="zh-CN" altLang="en-US" sz="1600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endParaRPr>
            </a:p>
          </p:txBody>
        </p:sp>
        <p:grpSp>
          <p:nvGrpSpPr>
            <p:cNvPr id="93215" name="Group 6">
              <a:extLst>
                <a:ext uri="{FF2B5EF4-FFF2-40B4-BE49-F238E27FC236}">
                  <a16:creationId xmlns:a16="http://schemas.microsoft.com/office/drawing/2014/main" id="{D252B11F-E387-423E-B81F-F02283F39B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0" y="-1852"/>
              <a:ext cx="3147" cy="2046"/>
              <a:chOff x="2520" y="-1852"/>
              <a:chExt cx="3147" cy="2046"/>
            </a:xfrm>
          </p:grpSpPr>
          <p:grpSp>
            <p:nvGrpSpPr>
              <p:cNvPr id="93216" name="Group 7">
                <a:extLst>
                  <a:ext uri="{FF2B5EF4-FFF2-40B4-BE49-F238E27FC236}">
                    <a16:creationId xmlns:a16="http://schemas.microsoft.com/office/drawing/2014/main" id="{316857FF-51FA-45CE-9AFB-BDC8D8D66E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20" y="-1774"/>
                <a:ext cx="3147" cy="1872"/>
                <a:chOff x="3564" y="-1774"/>
                <a:chExt cx="3147" cy="1872"/>
              </a:xfrm>
            </p:grpSpPr>
            <p:sp>
              <p:nvSpPr>
                <p:cNvPr id="703496" name="Text Box 8">
                  <a:extLst>
                    <a:ext uri="{FF2B5EF4-FFF2-40B4-BE49-F238E27FC236}">
                      <a16:creationId xmlns:a16="http://schemas.microsoft.com/office/drawing/2014/main" id="{6D523E06-F004-4350-80AC-29711F61EC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60" y="-1774"/>
                  <a:ext cx="1155" cy="4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>
                    <a:defRPr/>
                  </a:pPr>
                  <a:r>
                    <a:rPr lang="en-US" altLang="zh-CN" sz="2000">
                      <a:ea typeface="宋体" pitchFamily="2" charset="-122"/>
                    </a:rPr>
                    <a:t>Pascal\0</a:t>
                  </a:r>
                  <a:endParaRPr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703497" name="Text Box 9">
                  <a:extLst>
                    <a:ext uri="{FF2B5EF4-FFF2-40B4-BE49-F238E27FC236}">
                      <a16:creationId xmlns:a16="http://schemas.microsoft.com/office/drawing/2014/main" id="{163ED9EC-839A-4386-9631-F5ABFEF2E54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60" y="-1425"/>
                  <a:ext cx="1050" cy="4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>
                    <a:defRPr/>
                  </a:pPr>
                  <a:r>
                    <a:rPr lang="en-US" altLang="zh-CN" sz="2000">
                      <a:ea typeface="宋体" pitchFamily="2" charset="-122"/>
                    </a:rPr>
                    <a:t>Basic\0</a:t>
                  </a:r>
                </a:p>
                <a:p>
                  <a:pPr>
                    <a:defRPr/>
                  </a:pPr>
                  <a:endParaRPr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703498" name="Text Box 10">
                  <a:extLst>
                    <a:ext uri="{FF2B5EF4-FFF2-40B4-BE49-F238E27FC236}">
                      <a16:creationId xmlns:a16="http://schemas.microsoft.com/office/drawing/2014/main" id="{E65E0F3F-E296-4B8B-A8B1-07727232E2C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35" y="-1053"/>
                  <a:ext cx="1260" cy="4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>
                    <a:defRPr/>
                  </a:pPr>
                  <a:r>
                    <a:rPr lang="en-US" altLang="zh-CN" sz="2000">
                      <a:ea typeface="宋体" pitchFamily="2" charset="-122"/>
                    </a:rPr>
                    <a:t>Fortran\0</a:t>
                  </a:r>
                  <a:endParaRPr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703499" name="Text Box 11">
                  <a:extLst>
                    <a:ext uri="{FF2B5EF4-FFF2-40B4-BE49-F238E27FC236}">
                      <a16:creationId xmlns:a16="http://schemas.microsoft.com/office/drawing/2014/main" id="{6BA52813-559F-43E1-8AA8-42696B4E153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35" y="-707"/>
                  <a:ext cx="841" cy="4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>
                    <a:defRPr/>
                  </a:pPr>
                  <a:r>
                    <a:rPr lang="en-US" altLang="zh-CN" sz="2000">
                      <a:ea typeface="宋体" pitchFamily="2" charset="-122"/>
                    </a:rPr>
                    <a:t>Java\0</a:t>
                  </a:r>
                  <a:endParaRPr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703500" name="Text Box 12">
                  <a:extLst>
                    <a:ext uri="{FF2B5EF4-FFF2-40B4-BE49-F238E27FC236}">
                      <a16:creationId xmlns:a16="http://schemas.microsoft.com/office/drawing/2014/main" id="{54D50177-2302-46A2-BDF3-EC254DAD870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35" y="-371"/>
                  <a:ext cx="1576" cy="4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>
                    <a:defRPr/>
                  </a:pPr>
                  <a:r>
                    <a:rPr lang="en-US" altLang="zh-CN" sz="2000">
                      <a:ea typeface="宋体" pitchFamily="2" charset="-122"/>
                    </a:rPr>
                    <a:t>Visual  C\0</a:t>
                  </a:r>
                  <a:endParaRPr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endParaRPr>
                </a:p>
              </p:txBody>
            </p:sp>
            <p:grpSp>
              <p:nvGrpSpPr>
                <p:cNvPr id="93223" name="Group 13">
                  <a:extLst>
                    <a:ext uri="{FF2B5EF4-FFF2-40B4-BE49-F238E27FC236}">
                      <a16:creationId xmlns:a16="http://schemas.microsoft.com/office/drawing/2014/main" id="{284644AA-9F1C-4DB4-AA45-AE2C6C59EB9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275" y="-1520"/>
                  <a:ext cx="921" cy="1393"/>
                  <a:chOff x="3915" y="3793"/>
                  <a:chExt cx="921" cy="1309"/>
                </a:xfrm>
              </p:grpSpPr>
              <p:sp>
                <p:nvSpPr>
                  <p:cNvPr id="703502" name="Line 14">
                    <a:extLst>
                      <a:ext uri="{FF2B5EF4-FFF2-40B4-BE49-F238E27FC236}">
                        <a16:creationId xmlns:a16="http://schemas.microsoft.com/office/drawing/2014/main" id="{42339692-06F9-43AC-A697-3362D373AD8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936" y="3793"/>
                    <a:ext cx="900" cy="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sm" len="med"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703503" name="Line 15">
                    <a:extLst>
                      <a:ext uri="{FF2B5EF4-FFF2-40B4-BE49-F238E27FC236}">
                        <a16:creationId xmlns:a16="http://schemas.microsoft.com/office/drawing/2014/main" id="{DF5240A9-E258-4853-941F-35ED29566A2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924" y="4129"/>
                    <a:ext cx="900" cy="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sm" len="med"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703504" name="Line 16">
                    <a:extLst>
                      <a:ext uri="{FF2B5EF4-FFF2-40B4-BE49-F238E27FC236}">
                        <a16:creationId xmlns:a16="http://schemas.microsoft.com/office/drawing/2014/main" id="{A99584FE-CD67-4280-963D-2AED10BB157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936" y="4777"/>
                    <a:ext cx="90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sm" len="med"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703505" name="Line 17">
                    <a:extLst>
                      <a:ext uri="{FF2B5EF4-FFF2-40B4-BE49-F238E27FC236}">
                        <a16:creationId xmlns:a16="http://schemas.microsoft.com/office/drawing/2014/main" id="{3A4E531B-1C86-4093-AC7D-EA21B6B2556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913" y="5100"/>
                    <a:ext cx="901" cy="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sm" len="med"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703506" name="Line 18">
                    <a:extLst>
                      <a:ext uri="{FF2B5EF4-FFF2-40B4-BE49-F238E27FC236}">
                        <a16:creationId xmlns:a16="http://schemas.microsoft.com/office/drawing/2014/main" id="{ED27D6B7-BC74-4C60-B159-5B4715BE707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936" y="4465"/>
                    <a:ext cx="900" cy="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sm" len="med"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93224" name="Group 19">
                  <a:extLst>
                    <a:ext uri="{FF2B5EF4-FFF2-40B4-BE49-F238E27FC236}">
                      <a16:creationId xmlns:a16="http://schemas.microsoft.com/office/drawing/2014/main" id="{1EA42C84-9DD9-4BD3-9CBC-7DEFF68E473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64" y="-1699"/>
                  <a:ext cx="720" cy="1738"/>
                  <a:chOff x="4140" y="3625"/>
                  <a:chExt cx="720" cy="1633"/>
                </a:xfrm>
              </p:grpSpPr>
              <p:sp>
                <p:nvSpPr>
                  <p:cNvPr id="703508" name="Rectangle 20">
                    <a:extLst>
                      <a:ext uri="{FF2B5EF4-FFF2-40B4-BE49-F238E27FC236}">
                        <a16:creationId xmlns:a16="http://schemas.microsoft.com/office/drawing/2014/main" id="{1151A139-7DBA-4FBE-B17D-7F211113166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3625"/>
                    <a:ext cx="720" cy="1631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ea typeface="宋体" pitchFamily="2" charset="-122"/>
                    </a:endParaRPr>
                  </a:p>
                </p:txBody>
              </p:sp>
              <p:sp>
                <p:nvSpPr>
                  <p:cNvPr id="703509" name="Line 21">
                    <a:extLst>
                      <a:ext uri="{FF2B5EF4-FFF2-40B4-BE49-F238E27FC236}">
                        <a16:creationId xmlns:a16="http://schemas.microsoft.com/office/drawing/2014/main" id="{DE334CAD-92C7-4896-A590-7484A5BA569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40" y="392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703510" name="Line 22">
                    <a:extLst>
                      <a:ext uri="{FF2B5EF4-FFF2-40B4-BE49-F238E27FC236}">
                        <a16:creationId xmlns:a16="http://schemas.microsoft.com/office/drawing/2014/main" id="{7CFED0F8-E19E-4F24-8BB3-351E44D7B04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40" y="4272"/>
                    <a:ext cx="720" cy="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703511" name="Line 23">
                    <a:extLst>
                      <a:ext uri="{FF2B5EF4-FFF2-40B4-BE49-F238E27FC236}">
                        <a16:creationId xmlns:a16="http://schemas.microsoft.com/office/drawing/2014/main" id="{26063A6D-2422-49D4-8EFB-F2A6F45776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40" y="4596"/>
                    <a:ext cx="720" cy="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703512" name="Line 24">
                    <a:extLst>
                      <a:ext uri="{FF2B5EF4-FFF2-40B4-BE49-F238E27FC236}">
                        <a16:creationId xmlns:a16="http://schemas.microsoft.com/office/drawing/2014/main" id="{18688B32-B7BB-4017-A755-A977AE1FD9E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40" y="4920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703513" name="Rectangle 25">
                  <a:extLst>
                    <a:ext uri="{FF2B5EF4-FFF2-40B4-BE49-F238E27FC236}">
                      <a16:creationId xmlns:a16="http://schemas.microsoft.com/office/drawing/2014/main" id="{0805136D-D688-4B9E-A4A5-80C49622AE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08" y="-1690"/>
                  <a:ext cx="900" cy="311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703514" name="Rectangle 26">
                  <a:extLst>
                    <a:ext uri="{FF2B5EF4-FFF2-40B4-BE49-F238E27FC236}">
                      <a16:creationId xmlns:a16="http://schemas.microsoft.com/office/drawing/2014/main" id="{E5157970-B72F-49A7-8FC9-637C1F609E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08" y="-1341"/>
                  <a:ext cx="732" cy="311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703515" name="Rectangle 27">
                  <a:extLst>
                    <a:ext uri="{FF2B5EF4-FFF2-40B4-BE49-F238E27FC236}">
                      <a16:creationId xmlns:a16="http://schemas.microsoft.com/office/drawing/2014/main" id="{9A1EBC16-1D3D-4919-994D-594BC0AE79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08" y="-982"/>
                  <a:ext cx="1092" cy="311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703516" name="Rectangle 28">
                  <a:extLst>
                    <a:ext uri="{FF2B5EF4-FFF2-40B4-BE49-F238E27FC236}">
                      <a16:creationId xmlns:a16="http://schemas.microsoft.com/office/drawing/2014/main" id="{595C77BC-071F-4C53-94C2-50299C9AEE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08" y="-623"/>
                  <a:ext cx="552" cy="313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703517" name="Rectangle 29">
                  <a:extLst>
                    <a:ext uri="{FF2B5EF4-FFF2-40B4-BE49-F238E27FC236}">
                      <a16:creationId xmlns:a16="http://schemas.microsoft.com/office/drawing/2014/main" id="{EC823DD8-291C-405A-88DE-B7C3A950A1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96" y="-274"/>
                  <a:ext cx="1284" cy="311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endParaRPr>
                </a:p>
              </p:txBody>
            </p:sp>
          </p:grpSp>
          <p:sp>
            <p:nvSpPr>
              <p:cNvPr id="703518" name="Text Box 30">
                <a:extLst>
                  <a:ext uri="{FF2B5EF4-FFF2-40B4-BE49-F238E27FC236}">
                    <a16:creationId xmlns:a16="http://schemas.microsoft.com/office/drawing/2014/main" id="{258AFBEB-45BA-4FA6-8140-CC1623A451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2" y="-1852"/>
                <a:ext cx="720" cy="20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tIns="90000" bIns="82800"/>
              <a:lstStyle/>
              <a:p>
                <a:pPr algn="just">
                  <a:lnSpc>
                    <a:spcPct val="125000"/>
                  </a:lnSpc>
                  <a:defRPr/>
                </a:pPr>
                <a:r>
                  <a:rPr lang="en-US" altLang="zh-CN" sz="1600" b="1">
                    <a:ea typeface="宋体" pitchFamily="2" charset="-122"/>
                  </a:rPr>
                  <a:t>ptr[0]</a:t>
                </a:r>
              </a:p>
              <a:p>
                <a:pPr algn="just">
                  <a:lnSpc>
                    <a:spcPct val="125000"/>
                  </a:lnSpc>
                  <a:defRPr/>
                </a:pPr>
                <a:r>
                  <a:rPr lang="en-US" altLang="zh-CN" sz="1600" b="1">
                    <a:ea typeface="宋体" pitchFamily="2" charset="-122"/>
                  </a:rPr>
                  <a:t>ptr[1]</a:t>
                </a:r>
              </a:p>
              <a:p>
                <a:pPr algn="just">
                  <a:lnSpc>
                    <a:spcPct val="125000"/>
                  </a:lnSpc>
                  <a:defRPr/>
                </a:pPr>
                <a:r>
                  <a:rPr lang="en-US" altLang="zh-CN" sz="1600" b="1">
                    <a:ea typeface="宋体" pitchFamily="2" charset="-122"/>
                  </a:rPr>
                  <a:t>ptr[2]</a:t>
                </a:r>
              </a:p>
              <a:p>
                <a:pPr algn="just">
                  <a:lnSpc>
                    <a:spcPct val="125000"/>
                  </a:lnSpc>
                  <a:defRPr/>
                </a:pPr>
                <a:r>
                  <a:rPr lang="en-US" altLang="zh-CN" sz="1600" b="1">
                    <a:ea typeface="宋体" pitchFamily="2" charset="-122"/>
                  </a:rPr>
                  <a:t>ptr[3]</a:t>
                </a:r>
              </a:p>
              <a:p>
                <a:pPr algn="just">
                  <a:lnSpc>
                    <a:spcPct val="125000"/>
                  </a:lnSpc>
                  <a:defRPr/>
                </a:pPr>
                <a:r>
                  <a:rPr lang="en-US" altLang="zh-CN" sz="1600" b="1">
                    <a:ea typeface="宋体" pitchFamily="2" charset="-122"/>
                  </a:rPr>
                  <a:t>ptr[4]</a:t>
                </a:r>
                <a:endPara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</p:grpSp>
      </p:grpSp>
      <p:grpSp>
        <p:nvGrpSpPr>
          <p:cNvPr id="93189" name="Group 31">
            <a:extLst>
              <a:ext uri="{FF2B5EF4-FFF2-40B4-BE49-F238E27FC236}">
                <a16:creationId xmlns:a16="http://schemas.microsoft.com/office/drawing/2014/main" id="{65AB4ABB-7637-497B-97D2-DF2F9EC68C28}"/>
              </a:ext>
            </a:extLst>
          </p:cNvPr>
          <p:cNvGrpSpPr>
            <a:grpSpLocks/>
          </p:cNvGrpSpPr>
          <p:nvPr/>
        </p:nvGrpSpPr>
        <p:grpSpPr bwMode="auto">
          <a:xfrm>
            <a:off x="7004051" y="4292600"/>
            <a:ext cx="3844925" cy="2152650"/>
            <a:chOff x="6420" y="-2062"/>
            <a:chExt cx="3204" cy="2244"/>
          </a:xfrm>
        </p:grpSpPr>
        <p:sp>
          <p:nvSpPr>
            <p:cNvPr id="703520" name="Text Box 32">
              <a:extLst>
                <a:ext uri="{FF2B5EF4-FFF2-40B4-BE49-F238E27FC236}">
                  <a16:creationId xmlns:a16="http://schemas.microsoft.com/office/drawing/2014/main" id="{E69194A3-866A-4EF5-A31E-49F139E66F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0" y="-2062"/>
              <a:ext cx="2904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zh-CN" altLang="en-US" sz="1600" b="1">
                  <a:ea typeface="宋体" pitchFamily="2" charset="-122"/>
                </a:rPr>
                <a:t> 指针数组</a:t>
              </a:r>
              <a:r>
                <a:rPr lang="en-US" altLang="zh-CN" sz="1600" b="1">
                  <a:ea typeface="宋体" pitchFamily="2" charset="-122"/>
                </a:rPr>
                <a:t>ptr               </a:t>
              </a:r>
              <a:r>
                <a:rPr lang="zh-CN" altLang="en-US" sz="1600" b="1">
                  <a:ea typeface="宋体" pitchFamily="2" charset="-122"/>
                </a:rPr>
                <a:t>字符串排序后</a:t>
              </a:r>
              <a:endParaRPr lang="zh-CN" altLang="en-US" sz="1600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endParaRPr>
            </a:p>
          </p:txBody>
        </p:sp>
        <p:grpSp>
          <p:nvGrpSpPr>
            <p:cNvPr id="93191" name="Group 33">
              <a:extLst>
                <a:ext uri="{FF2B5EF4-FFF2-40B4-BE49-F238E27FC236}">
                  <a16:creationId xmlns:a16="http://schemas.microsoft.com/office/drawing/2014/main" id="{14F41BED-CDCA-4504-A608-50144AFAE2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73" y="-1864"/>
              <a:ext cx="3051" cy="2046"/>
              <a:chOff x="6573" y="-1864"/>
              <a:chExt cx="3051" cy="2046"/>
            </a:xfrm>
          </p:grpSpPr>
          <p:sp>
            <p:nvSpPr>
              <p:cNvPr id="703522" name="Text Box 34">
                <a:extLst>
                  <a:ext uri="{FF2B5EF4-FFF2-40B4-BE49-F238E27FC236}">
                    <a16:creationId xmlns:a16="http://schemas.microsoft.com/office/drawing/2014/main" id="{22F8E9B9-ADB2-49D1-82EC-0ABB438CF3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97" y="-1774"/>
                <a:ext cx="1155" cy="4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>
                  <a:defRPr/>
                </a:pPr>
                <a:r>
                  <a:rPr lang="en-US" altLang="zh-CN" sz="2000">
                    <a:ea typeface="宋体" pitchFamily="2" charset="-122"/>
                  </a:rPr>
                  <a:t>Pascal\0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03523" name="Text Box 35">
                <a:extLst>
                  <a:ext uri="{FF2B5EF4-FFF2-40B4-BE49-F238E27FC236}">
                    <a16:creationId xmlns:a16="http://schemas.microsoft.com/office/drawing/2014/main" id="{07850FCC-46D6-49B3-8B1B-1EA79808D5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74" y="-1425"/>
                <a:ext cx="1049" cy="4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>
                  <a:defRPr/>
                </a:pPr>
                <a:r>
                  <a:rPr lang="en-US" altLang="zh-CN" sz="2000">
                    <a:ea typeface="宋体" pitchFamily="2" charset="-122"/>
                  </a:rPr>
                  <a:t>Basic\0</a:t>
                </a:r>
              </a:p>
              <a:p>
                <a:pPr>
                  <a:defRPr/>
                </a:pP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03524" name="Text Box 36">
                <a:extLst>
                  <a:ext uri="{FF2B5EF4-FFF2-40B4-BE49-F238E27FC236}">
                    <a16:creationId xmlns:a16="http://schemas.microsoft.com/office/drawing/2014/main" id="{CA0DE7A9-87D8-4070-B951-2A1904AC19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50" y="-1054"/>
                <a:ext cx="1259" cy="4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>
                  <a:defRPr/>
                </a:pPr>
                <a:r>
                  <a:rPr lang="en-US" altLang="zh-CN" sz="2000">
                    <a:ea typeface="宋体" pitchFamily="2" charset="-122"/>
                  </a:rPr>
                  <a:t>Fortran\0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03525" name="Text Box 37">
                <a:extLst>
                  <a:ext uri="{FF2B5EF4-FFF2-40B4-BE49-F238E27FC236}">
                    <a16:creationId xmlns:a16="http://schemas.microsoft.com/office/drawing/2014/main" id="{394B9503-D3A2-4E7A-B4A1-017E7DFA43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50" y="-705"/>
                <a:ext cx="839" cy="4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>
                  <a:defRPr/>
                </a:pPr>
                <a:r>
                  <a:rPr lang="en-US" altLang="zh-CN" sz="2000">
                    <a:ea typeface="宋体" pitchFamily="2" charset="-122"/>
                  </a:rPr>
                  <a:t>Java\0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03526" name="Text Box 38">
                <a:extLst>
                  <a:ext uri="{FF2B5EF4-FFF2-40B4-BE49-F238E27FC236}">
                    <a16:creationId xmlns:a16="http://schemas.microsoft.com/office/drawing/2014/main" id="{FEEAB2B7-C02D-430F-8A66-C9F766B50A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50" y="-369"/>
                <a:ext cx="1574" cy="4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>
                  <a:defRPr/>
                </a:pPr>
                <a:r>
                  <a:rPr lang="en-US" altLang="zh-CN" sz="2000">
                    <a:ea typeface="宋体" pitchFamily="2" charset="-122"/>
                  </a:rPr>
                  <a:t>Visual  C\0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03527" name="Line 39">
                <a:extLst>
                  <a:ext uri="{FF2B5EF4-FFF2-40B4-BE49-F238E27FC236}">
                    <a16:creationId xmlns:a16="http://schemas.microsoft.com/office/drawing/2014/main" id="{57747D2B-456C-4852-9D81-BFC13C0FF2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05" y="-1519"/>
                <a:ext cx="795" cy="30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03528" name="Line 40">
                <a:extLst>
                  <a:ext uri="{FF2B5EF4-FFF2-40B4-BE49-F238E27FC236}">
                    <a16:creationId xmlns:a16="http://schemas.microsoft.com/office/drawing/2014/main" id="{93750D90-648E-48CA-95B5-393451FE73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305" y="-1521"/>
                <a:ext cx="795" cy="10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03529" name="Line 41">
                <a:extLst>
                  <a:ext uri="{FF2B5EF4-FFF2-40B4-BE49-F238E27FC236}">
                    <a16:creationId xmlns:a16="http://schemas.microsoft.com/office/drawing/2014/main" id="{E0707508-CD61-41D9-A88D-609AC73B31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84" y="-141"/>
                <a:ext cx="816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93200" name="Group 42">
                <a:extLst>
                  <a:ext uri="{FF2B5EF4-FFF2-40B4-BE49-F238E27FC236}">
                    <a16:creationId xmlns:a16="http://schemas.microsoft.com/office/drawing/2014/main" id="{3C5B051B-F9E8-4031-B9FC-2F4A80E03C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73" y="-1699"/>
                <a:ext cx="720" cy="1738"/>
                <a:chOff x="4140" y="3625"/>
                <a:chExt cx="720" cy="1633"/>
              </a:xfrm>
            </p:grpSpPr>
            <p:sp>
              <p:nvSpPr>
                <p:cNvPr id="703531" name="Rectangle 43">
                  <a:extLst>
                    <a:ext uri="{FF2B5EF4-FFF2-40B4-BE49-F238E27FC236}">
                      <a16:creationId xmlns:a16="http://schemas.microsoft.com/office/drawing/2014/main" id="{F999A922-9103-491F-B3B6-8FDCEE6855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3629"/>
                  <a:ext cx="720" cy="163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703532" name="Line 44">
                  <a:extLst>
                    <a:ext uri="{FF2B5EF4-FFF2-40B4-BE49-F238E27FC236}">
                      <a16:creationId xmlns:a16="http://schemas.microsoft.com/office/drawing/2014/main" id="{965326D7-3A26-4FA1-AB34-59F53812D2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40" y="3929"/>
                  <a:ext cx="720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03533" name="Line 45">
                  <a:extLst>
                    <a:ext uri="{FF2B5EF4-FFF2-40B4-BE49-F238E27FC236}">
                      <a16:creationId xmlns:a16="http://schemas.microsoft.com/office/drawing/2014/main" id="{617FB0E3-46FD-4B9A-B42E-ED275B13EC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40" y="4274"/>
                  <a:ext cx="720" cy="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03534" name="Line 46">
                  <a:extLst>
                    <a:ext uri="{FF2B5EF4-FFF2-40B4-BE49-F238E27FC236}">
                      <a16:creationId xmlns:a16="http://schemas.microsoft.com/office/drawing/2014/main" id="{91DCC92C-D836-4797-960B-0DF34C2DA7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40" y="4596"/>
                  <a:ext cx="720" cy="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03535" name="Line 47">
                  <a:extLst>
                    <a:ext uri="{FF2B5EF4-FFF2-40B4-BE49-F238E27FC236}">
                      <a16:creationId xmlns:a16="http://schemas.microsoft.com/office/drawing/2014/main" id="{A5EB60E7-400E-47A2-B22B-203C344BBF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40" y="4921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03536" name="Rectangle 48">
                <a:extLst>
                  <a:ext uri="{FF2B5EF4-FFF2-40B4-BE49-F238E27FC236}">
                    <a16:creationId xmlns:a16="http://schemas.microsoft.com/office/drawing/2014/main" id="{B7147133-7563-4D1F-A1ED-117877417C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21" y="-1690"/>
                <a:ext cx="900" cy="31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03537" name="Rectangle 49">
                <a:extLst>
                  <a:ext uri="{FF2B5EF4-FFF2-40B4-BE49-F238E27FC236}">
                    <a16:creationId xmlns:a16="http://schemas.microsoft.com/office/drawing/2014/main" id="{DDE012BD-A21C-4EF7-99CA-2613BD564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21" y="-1342"/>
                <a:ext cx="732" cy="31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03538" name="Rectangle 50">
                <a:extLst>
                  <a:ext uri="{FF2B5EF4-FFF2-40B4-BE49-F238E27FC236}">
                    <a16:creationId xmlns:a16="http://schemas.microsoft.com/office/drawing/2014/main" id="{CC29E9CE-C354-4B5C-9350-68BFE0E47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21" y="-981"/>
                <a:ext cx="1091" cy="311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03539" name="Rectangle 51">
                <a:extLst>
                  <a:ext uri="{FF2B5EF4-FFF2-40B4-BE49-F238E27FC236}">
                    <a16:creationId xmlns:a16="http://schemas.microsoft.com/office/drawing/2014/main" id="{54FDBD83-A14A-4DF5-BBEE-288DAA6E8D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21" y="-622"/>
                <a:ext cx="552" cy="31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03540" name="Rectangle 52">
                <a:extLst>
                  <a:ext uri="{FF2B5EF4-FFF2-40B4-BE49-F238E27FC236}">
                    <a16:creationId xmlns:a16="http://schemas.microsoft.com/office/drawing/2014/main" id="{85C20F01-CD88-4FCA-B7AE-156A4CB976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09" y="-273"/>
                <a:ext cx="1283" cy="311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03541" name="Text Box 53">
                <a:extLst>
                  <a:ext uri="{FF2B5EF4-FFF2-40B4-BE49-F238E27FC236}">
                    <a16:creationId xmlns:a16="http://schemas.microsoft.com/office/drawing/2014/main" id="{C119CE27-B097-4439-B8BD-208999A799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37" y="-1862"/>
                <a:ext cx="721" cy="20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tIns="90000" bIns="82800"/>
              <a:lstStyle/>
              <a:p>
                <a:pPr algn="just">
                  <a:lnSpc>
                    <a:spcPct val="125000"/>
                  </a:lnSpc>
                  <a:defRPr/>
                </a:pPr>
                <a:r>
                  <a:rPr lang="en-US" altLang="zh-CN" sz="1800" b="1">
                    <a:ea typeface="宋体" pitchFamily="2" charset="-122"/>
                  </a:rPr>
                  <a:t>ptr[0]</a:t>
                </a:r>
              </a:p>
              <a:p>
                <a:pPr algn="just">
                  <a:lnSpc>
                    <a:spcPct val="125000"/>
                  </a:lnSpc>
                  <a:defRPr/>
                </a:pPr>
                <a:r>
                  <a:rPr lang="en-US" altLang="zh-CN" sz="1800" b="1">
                    <a:ea typeface="宋体" pitchFamily="2" charset="-122"/>
                  </a:rPr>
                  <a:t>ptr[1]</a:t>
                </a:r>
              </a:p>
              <a:p>
                <a:pPr algn="just">
                  <a:lnSpc>
                    <a:spcPct val="125000"/>
                  </a:lnSpc>
                  <a:defRPr/>
                </a:pPr>
                <a:r>
                  <a:rPr lang="en-US" altLang="zh-CN" sz="1800" b="1">
                    <a:ea typeface="宋体" pitchFamily="2" charset="-122"/>
                  </a:rPr>
                  <a:t>ptr[2]</a:t>
                </a:r>
              </a:p>
              <a:p>
                <a:pPr algn="just">
                  <a:lnSpc>
                    <a:spcPct val="125000"/>
                  </a:lnSpc>
                  <a:defRPr/>
                </a:pPr>
                <a:r>
                  <a:rPr lang="en-US" altLang="zh-CN" sz="1800" b="1">
                    <a:ea typeface="宋体" pitchFamily="2" charset="-122"/>
                  </a:rPr>
                  <a:t>ptr[3]</a:t>
                </a:r>
              </a:p>
              <a:p>
                <a:pPr algn="just">
                  <a:lnSpc>
                    <a:spcPct val="125000"/>
                  </a:lnSpc>
                  <a:defRPr/>
                </a:pPr>
                <a:r>
                  <a:rPr lang="en-US" altLang="zh-CN" sz="1800" b="1">
                    <a:ea typeface="宋体" pitchFamily="2" charset="-122"/>
                  </a:rPr>
                  <a:t>ptr[4]</a:t>
                </a:r>
                <a:endPara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03542" name="Line 54">
                <a:extLst>
                  <a:ext uri="{FF2B5EF4-FFF2-40B4-BE49-F238E27FC236}">
                    <a16:creationId xmlns:a16="http://schemas.microsoft.com/office/drawing/2014/main" id="{6B9EDA02-0CE1-4277-AEB7-B8D5E9934E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05" y="-1172"/>
                <a:ext cx="795" cy="30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03543" name="Line 55">
                <a:extLst>
                  <a:ext uri="{FF2B5EF4-FFF2-40B4-BE49-F238E27FC236}">
                    <a16:creationId xmlns:a16="http://schemas.microsoft.com/office/drawing/2014/main" id="{9AF7497F-0685-417B-8BEB-05B9E6003E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96" y="-814"/>
                <a:ext cx="795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0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0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7034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7034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7034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7034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7034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7034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>
            <a:extLst>
              <a:ext uri="{FF2B5EF4-FFF2-40B4-BE49-F238E27FC236}">
                <a16:creationId xmlns:a16="http://schemas.microsoft.com/office/drawing/2014/main" id="{50D2EDFB-2080-4198-95B8-C5A2293715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0"/>
              <a:t>返回指针值的函数</a:t>
            </a:r>
            <a:r>
              <a:rPr lang="zh-CN" altLang="en-US"/>
              <a:t> </a:t>
            </a:r>
          </a:p>
        </p:txBody>
      </p:sp>
      <p:sp>
        <p:nvSpPr>
          <p:cNvPr id="358403" name="Rectangle 3">
            <a:extLst>
              <a:ext uri="{FF2B5EF4-FFF2-40B4-BE49-F238E27FC236}">
                <a16:creationId xmlns:a16="http://schemas.microsoft.com/office/drawing/2014/main" id="{CCBBDEA4-0E8F-41D3-93F6-BC7C4C0364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zh-CN" altLang="en-US">
                <a:ea typeface="宋体" pitchFamily="2" charset="-122"/>
              </a:rPr>
              <a:t>数据类型 * 函数名</a:t>
            </a:r>
            <a:r>
              <a:rPr lang="en-US" altLang="zh-CN">
                <a:ea typeface="宋体" pitchFamily="2" charset="-122"/>
              </a:rPr>
              <a:t>(</a:t>
            </a:r>
            <a:r>
              <a:rPr lang="zh-CN" altLang="en-US">
                <a:ea typeface="宋体" pitchFamily="2" charset="-122"/>
              </a:rPr>
              <a:t>参数表</a:t>
            </a:r>
            <a:r>
              <a:rPr lang="en-US" altLang="zh-CN">
                <a:ea typeface="宋体" pitchFamily="2" charset="-122"/>
              </a:rPr>
              <a:t>)</a:t>
            </a:r>
          </a:p>
          <a:p>
            <a:pPr>
              <a:buFont typeface="Monotype Sorts" charset="2"/>
              <a:buNone/>
              <a:defRPr/>
            </a:pPr>
            <a:r>
              <a:rPr lang="en-US" altLang="zh-CN">
                <a:ea typeface="宋体" pitchFamily="2" charset="-122"/>
              </a:rPr>
              <a:t>{</a:t>
            </a:r>
          </a:p>
          <a:p>
            <a:pPr>
              <a:buFont typeface="Monotype Sorts" charset="2"/>
              <a:buNone/>
              <a:defRPr/>
            </a:pPr>
            <a:r>
              <a:rPr lang="en-US" altLang="zh-CN">
                <a:ea typeface="宋体" pitchFamily="2" charset="-122"/>
              </a:rPr>
              <a:t>     ……</a:t>
            </a:r>
          </a:p>
          <a:p>
            <a:pPr>
              <a:buFont typeface="Monotype Sorts" charset="2"/>
              <a:buNone/>
              <a:defRPr/>
            </a:pPr>
            <a:r>
              <a:rPr lang="en-US" altLang="zh-CN">
                <a:ea typeface="宋体" pitchFamily="2" charset="-122"/>
              </a:rPr>
              <a:t>} </a:t>
            </a:r>
          </a:p>
          <a:p>
            <a:pPr>
              <a:buFont typeface="Monotype Sorts" charset="2"/>
              <a:buNone/>
              <a:defRPr/>
            </a:pPr>
            <a:r>
              <a:rPr lang="zh-CN" altLang="en-US">
                <a:ea typeface="宋体" pitchFamily="2" charset="-122"/>
              </a:rPr>
              <a:t>     编一个函数连接两个字符串，然后返回连接后字符串的首地址</a:t>
            </a:r>
          </a:p>
        </p:txBody>
      </p:sp>
      <p:pic>
        <p:nvPicPr>
          <p:cNvPr id="94212" name="Picture 4" descr="tu9">
            <a:extLst>
              <a:ext uri="{FF2B5EF4-FFF2-40B4-BE49-F238E27FC236}">
                <a16:creationId xmlns:a16="http://schemas.microsoft.com/office/drawing/2014/main" id="{08B08637-4FB3-4635-807B-93C2A1143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0" y="5186364"/>
            <a:ext cx="6985000" cy="162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05" name="Rectangle 5">
            <a:extLst>
              <a:ext uri="{FF2B5EF4-FFF2-40B4-BE49-F238E27FC236}">
                <a16:creationId xmlns:a16="http://schemas.microsoft.com/office/drawing/2014/main" id="{DA9976FF-C99D-4D87-87CD-97148F6EC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235475"/>
            <a:ext cx="184731" cy="461665"/>
          </a:xfrm>
          <a:prstGeom prst="rect">
            <a:avLst/>
          </a:prstGeom>
          <a:gradFill rotWithShape="0">
            <a:gsLst>
              <a:gs pos="0">
                <a:srgbClr val="808080">
                  <a:gamma/>
                  <a:tint val="14118"/>
                  <a:invGamma/>
                </a:srgbClr>
              </a:gs>
              <a:gs pos="100000">
                <a:srgbClr val="808080"/>
              </a:gs>
            </a:gsLst>
            <a:path path="shape">
              <a:fillToRect l="50000" t="50000" r="50000" b="50000"/>
            </a:path>
          </a:gradFill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>
            <a:extLst>
              <a:ext uri="{FF2B5EF4-FFF2-40B4-BE49-F238E27FC236}">
                <a16:creationId xmlns:a16="http://schemas.microsoft.com/office/drawing/2014/main" id="{9C581CD6-6F9E-4BC2-8215-E7670EA708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0"/>
              <a:t>返回指针值的函数</a:t>
            </a:r>
          </a:p>
        </p:txBody>
      </p:sp>
      <p:sp>
        <p:nvSpPr>
          <p:cNvPr id="359427" name="Rectangle 3">
            <a:extLst>
              <a:ext uri="{FF2B5EF4-FFF2-40B4-BE49-F238E27FC236}">
                <a16:creationId xmlns:a16="http://schemas.microsoft.com/office/drawing/2014/main" id="{FC7F13DA-6263-44F9-B284-6D36EB53F3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4" y="1341438"/>
            <a:ext cx="7989887" cy="5256212"/>
          </a:xfrm>
        </p:spPr>
        <p:txBody>
          <a:bodyPr/>
          <a:lstStyle/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2000">
                <a:latin typeface="Courier New" pitchFamily="49" charset="0"/>
                <a:ea typeface="宋体" pitchFamily="2" charset="-122"/>
              </a:rPr>
              <a:t>char *MyStrcat(char *dstStr, char *srcStr)</a:t>
            </a: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2000">
                <a:latin typeface="Courier New" pitchFamily="49" charset="0"/>
                <a:ea typeface="宋体" pitchFamily="2" charset="-122"/>
              </a:rPr>
              <a:t>{</a:t>
            </a: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2000">
                <a:latin typeface="Courier New" pitchFamily="49" charset="0"/>
                <a:ea typeface="宋体" pitchFamily="2" charset="-122"/>
              </a:rPr>
              <a:t>		char *pStr = dstStr;   </a:t>
            </a: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2000">
                <a:latin typeface="Courier New" pitchFamily="49" charset="0"/>
                <a:ea typeface="宋体" pitchFamily="2" charset="-122"/>
              </a:rPr>
              <a:t>		</a:t>
            </a: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2000">
                <a:latin typeface="Courier New" pitchFamily="49" charset="0"/>
                <a:ea typeface="宋体" pitchFamily="2" charset="-122"/>
              </a:rPr>
              <a:t>		while (*dstStr != '\0')</a:t>
            </a: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2000">
                <a:latin typeface="Courier New" pitchFamily="49" charset="0"/>
                <a:ea typeface="宋体" pitchFamily="2" charset="-122"/>
              </a:rPr>
              <a:t>		{</a:t>
            </a: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2000">
                <a:latin typeface="Courier New" pitchFamily="49" charset="0"/>
                <a:ea typeface="宋体" pitchFamily="2" charset="-122"/>
              </a:rPr>
              <a:t>		    dstStr++;</a:t>
            </a: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2000">
                <a:latin typeface="Courier New" pitchFamily="49" charset="0"/>
                <a:ea typeface="宋体" pitchFamily="2" charset="-122"/>
              </a:rPr>
              <a:t>		}  </a:t>
            </a: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2000">
                <a:latin typeface="Courier New" pitchFamily="49" charset="0"/>
                <a:ea typeface="宋体" pitchFamily="2" charset="-122"/>
              </a:rPr>
              <a:t>		</a:t>
            </a: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2000">
                <a:latin typeface="Courier New" pitchFamily="49" charset="0"/>
                <a:ea typeface="宋体" pitchFamily="2" charset="-122"/>
              </a:rPr>
              <a:t>		for(; *srcStr!='\0'; dstStr++, srcStr++)</a:t>
            </a: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2000">
                <a:latin typeface="Courier New" pitchFamily="49" charset="0"/>
                <a:ea typeface="宋体" pitchFamily="2" charset="-122"/>
              </a:rPr>
              <a:t>		{</a:t>
            </a: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2000">
                <a:latin typeface="Courier New" pitchFamily="49" charset="0"/>
                <a:ea typeface="宋体" pitchFamily="2" charset="-122"/>
              </a:rPr>
              <a:t>		    *dstStr = *srcStr;</a:t>
            </a: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2000">
                <a:latin typeface="Courier New" pitchFamily="49" charset="0"/>
                <a:ea typeface="宋体" pitchFamily="2" charset="-122"/>
              </a:rPr>
              <a:t>		}</a:t>
            </a: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2000">
                <a:latin typeface="Courier New" pitchFamily="49" charset="0"/>
                <a:ea typeface="宋体" pitchFamily="2" charset="-122"/>
              </a:rPr>
              <a:t>		*dstStr = '\0';</a:t>
            </a: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2000">
                <a:latin typeface="Courier New" pitchFamily="49" charset="0"/>
                <a:ea typeface="宋体" pitchFamily="2" charset="-122"/>
              </a:rPr>
              <a:t>		return pStr;    </a:t>
            </a: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2000">
                <a:latin typeface="Courier New" pitchFamily="49" charset="0"/>
                <a:ea typeface="宋体" pitchFamily="2" charset="-122"/>
              </a:rPr>
              <a:t>}</a:t>
            </a:r>
            <a:endParaRPr lang="zh-CN" altLang="en-US" sz="2000">
              <a:latin typeface="Courier New" pitchFamily="49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>
            <a:extLst>
              <a:ext uri="{FF2B5EF4-FFF2-40B4-BE49-F238E27FC236}">
                <a16:creationId xmlns:a16="http://schemas.microsoft.com/office/drawing/2014/main" id="{ED821052-AA8E-4239-AE2B-373C6861C0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0"/>
              <a:t>返回指针值的函数</a:t>
            </a:r>
          </a:p>
        </p:txBody>
      </p:sp>
      <p:sp>
        <p:nvSpPr>
          <p:cNvPr id="360451" name="Rectangle 3">
            <a:extLst>
              <a:ext uri="{FF2B5EF4-FFF2-40B4-BE49-F238E27FC236}">
                <a16:creationId xmlns:a16="http://schemas.microsoft.com/office/drawing/2014/main" id="{6F1D143F-C063-46F9-A787-122A22F3B6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8" y="1484313"/>
            <a:ext cx="7772400" cy="5040312"/>
          </a:xfrm>
        </p:spPr>
        <p:txBody>
          <a:bodyPr/>
          <a:lstStyle/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en-US" altLang="zh-CN" sz="2000">
                <a:latin typeface="Courier New" pitchFamily="49" charset="0"/>
                <a:ea typeface="宋体" pitchFamily="2" charset="-122"/>
              </a:rPr>
              <a:t>#include&lt;stdio.h&gt;</a:t>
            </a: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endParaRPr lang="en-US" altLang="zh-CN" sz="2000"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en-US" altLang="zh-CN" sz="2000">
                <a:latin typeface="Courier New" pitchFamily="49" charset="0"/>
                <a:ea typeface="宋体" pitchFamily="2" charset="-122"/>
              </a:rPr>
              <a:t>#define ARR_SIZE 80</a:t>
            </a: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endParaRPr lang="en-US" altLang="zh-CN" sz="2000"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en-US" altLang="zh-CN" sz="2000">
                <a:latin typeface="Courier New" pitchFamily="49" charset="0"/>
                <a:ea typeface="宋体" pitchFamily="2" charset="-122"/>
              </a:rPr>
              <a:t>char *MyStrcat(char *dstStr, char *srcStr); </a:t>
            </a: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endParaRPr lang="en-US" altLang="zh-CN" sz="2000"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en-US" altLang="zh-CN" sz="2000">
                <a:latin typeface="Courier New" pitchFamily="49" charset="0"/>
                <a:ea typeface="宋体" pitchFamily="2" charset="-122"/>
              </a:rPr>
              <a:t>main()</a:t>
            </a: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en-US" altLang="zh-CN" sz="2000">
                <a:latin typeface="Courier New" pitchFamily="49" charset="0"/>
                <a:ea typeface="宋体" pitchFamily="2" charset="-122"/>
              </a:rPr>
              <a:t>{</a:t>
            </a: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en-US" altLang="zh-CN" sz="2000">
                <a:latin typeface="Courier New" pitchFamily="49" charset="0"/>
                <a:ea typeface="宋体" pitchFamily="2" charset="-122"/>
              </a:rPr>
              <a:t>		char first[ARR_SIZE] = "Hello ";  </a:t>
            </a: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en-US" altLang="zh-CN" sz="2000">
                <a:latin typeface="Courier New" pitchFamily="49" charset="0"/>
                <a:ea typeface="宋体" pitchFamily="2" charset="-122"/>
              </a:rPr>
              <a:t>		char second[ARR_SIZE] = "world";</a:t>
            </a: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en-US" altLang="zh-CN" sz="2000">
                <a:latin typeface="Courier New" pitchFamily="49" charset="0"/>
                <a:ea typeface="宋体" pitchFamily="2" charset="-122"/>
              </a:rPr>
              <a:t>		char *result = NULL;</a:t>
            </a: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en-US" altLang="zh-CN" sz="2000">
                <a:latin typeface="Courier New" pitchFamily="49" charset="0"/>
                <a:ea typeface="宋体" pitchFamily="2" charset="-122"/>
              </a:rPr>
              <a:t>          </a:t>
            </a: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en-US" altLang="zh-CN" sz="2000">
                <a:latin typeface="Courier New" pitchFamily="49" charset="0"/>
                <a:ea typeface="宋体" pitchFamily="2" charset="-122"/>
              </a:rPr>
              <a:t>		result = MyStrcat(first, second);</a:t>
            </a: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endParaRPr lang="en-US" altLang="zh-CN" sz="2000"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en-US" altLang="zh-CN" sz="2000">
                <a:latin typeface="Courier New" pitchFamily="49" charset="0"/>
                <a:ea typeface="宋体" pitchFamily="2" charset="-122"/>
              </a:rPr>
              <a:t>		printf("\nThe result is : %s\n", result);</a:t>
            </a: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en-US" altLang="zh-CN" sz="2000">
                <a:latin typeface="Courier New" pitchFamily="49" charset="0"/>
                <a:ea typeface="宋体" pitchFamily="2" charset="-122"/>
              </a:rPr>
              <a:t>}</a:t>
            </a:r>
            <a:endParaRPr lang="zh-CN" altLang="en-US" sz="2000"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96260" name="AutoShape 4">
            <a:extLst>
              <a:ext uri="{FF2B5EF4-FFF2-40B4-BE49-F238E27FC236}">
                <a16:creationId xmlns:a16="http://schemas.microsoft.com/office/drawing/2014/main" id="{5CF047C7-DA9E-491B-85B9-74B659AE2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1876" y="2565401"/>
            <a:ext cx="2016125" cy="1223963"/>
          </a:xfrm>
          <a:prstGeom prst="cloudCallout">
            <a:avLst>
              <a:gd name="adj1" fmla="val -74250"/>
              <a:gd name="adj2" fmla="val 6024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1800" b="1">
                <a:ea typeface="宋体" panose="02010600030101010101" pitchFamily="2" charset="-122"/>
              </a:rPr>
              <a:t>这个字符数组应该保证足够大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8" name="Rectangle 2">
            <a:extLst>
              <a:ext uri="{FF2B5EF4-FFF2-40B4-BE49-F238E27FC236}">
                <a16:creationId xmlns:a16="http://schemas.microsoft.com/office/drawing/2014/main" id="{58FD9B95-49AC-423F-B8C1-E32CABFD51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动态分配内存</a:t>
            </a:r>
            <a:endParaRPr lang="en-US" altLang="zh-CN"/>
          </a:p>
        </p:txBody>
      </p:sp>
      <p:sp>
        <p:nvSpPr>
          <p:cNvPr id="710659" name="Rectangle 3">
            <a:extLst>
              <a:ext uri="{FF2B5EF4-FFF2-40B4-BE49-F238E27FC236}">
                <a16:creationId xmlns:a16="http://schemas.microsoft.com/office/drawing/2014/main" id="{8613EDC7-E0C5-4CBB-8372-93D4AE368A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4" y="1484314"/>
            <a:ext cx="8207375" cy="720725"/>
          </a:xfrm>
        </p:spPr>
        <p:txBody>
          <a:bodyPr/>
          <a:lstStyle/>
          <a:p>
            <a:pPr eaLnBrk="1">
              <a:defRPr/>
            </a:pPr>
            <a:r>
              <a:rPr lang="en-US" altLang="zh-CN">
                <a:ea typeface="宋体" pitchFamily="2" charset="-122"/>
              </a:rPr>
              <a:t>Two primary methods of allocating memory:</a:t>
            </a:r>
            <a:endParaRPr lang="en-US" altLang="zh-CN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710660" name="Rectangle 4">
            <a:extLst>
              <a:ext uri="{FF2B5EF4-FFF2-40B4-BE49-F238E27FC236}">
                <a16:creationId xmlns:a16="http://schemas.microsoft.com/office/drawing/2014/main" id="{D18030DE-A8E7-4D63-803A-919BE414E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2205038"/>
            <a:ext cx="7632700" cy="646112"/>
          </a:xfrm>
          <a:prstGeom prst="rect">
            <a:avLst/>
          </a:prstGeom>
          <a:solidFill>
            <a:srgbClr val="FFFF99"/>
          </a:solidFill>
          <a:ln w="2857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void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* malloc(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unsigned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int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size);</a:t>
            </a:r>
          </a:p>
        </p:txBody>
      </p:sp>
      <p:sp>
        <p:nvSpPr>
          <p:cNvPr id="710661" name="Rectangle 5">
            <a:extLst>
              <a:ext uri="{FF2B5EF4-FFF2-40B4-BE49-F238E27FC236}">
                <a16:creationId xmlns:a16="http://schemas.microsoft.com/office/drawing/2014/main" id="{3866996B-CBD3-4B77-95C3-226188D68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3070226"/>
            <a:ext cx="7632700" cy="1006475"/>
          </a:xfrm>
          <a:prstGeom prst="rect">
            <a:avLst/>
          </a:prstGeom>
          <a:solidFill>
            <a:srgbClr val="FFFF99"/>
          </a:solidFill>
          <a:ln w="2857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void</a:t>
            </a:r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* calloc(</a:t>
            </a: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unsigned int</a:t>
            </a:r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num, </a:t>
            </a:r>
          </a:p>
          <a:p>
            <a:pPr algn="ctr">
              <a:defRPr/>
            </a:pP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             unsigned</a:t>
            </a:r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int</a:t>
            </a:r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size);</a:t>
            </a:r>
          </a:p>
        </p:txBody>
      </p:sp>
      <p:sp>
        <p:nvSpPr>
          <p:cNvPr id="710662" name="Rectangle 6">
            <a:extLst>
              <a:ext uri="{FF2B5EF4-FFF2-40B4-BE49-F238E27FC236}">
                <a16:creationId xmlns:a16="http://schemas.microsoft.com/office/drawing/2014/main" id="{5566E751-2955-4A45-B740-6FCF8EBFD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795963"/>
            <a:ext cx="4572000" cy="946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#</a:t>
            </a: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include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&lt;stdlib.h&gt;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</a:t>
            </a:r>
          </a:p>
          <a:p>
            <a:pPr>
              <a:defRPr/>
            </a:pP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#</a:t>
            </a: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include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&lt;alloc.h&gt;</a:t>
            </a:r>
            <a:endParaRPr lang="zh-CN" altLang="en-US" sz="28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710663" name="Rectangle 7">
            <a:extLst>
              <a:ext uri="{FF2B5EF4-FFF2-40B4-BE49-F238E27FC236}">
                <a16:creationId xmlns:a16="http://schemas.microsoft.com/office/drawing/2014/main" id="{EB5D29C5-BE6F-4E72-A50E-E8D7ADCC0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8" y="4292601"/>
            <a:ext cx="8064500" cy="1368425"/>
          </a:xfrm>
          <a:prstGeom prst="rect">
            <a:avLst/>
          </a:prstGeom>
          <a:solidFill>
            <a:srgbClr val="FFCC99"/>
          </a:solidFill>
          <a:ln w="285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ea typeface="楷体_GB2312" pitchFamily="49" charset="-122"/>
              </a:rPr>
              <a:t>系统找到一块未占用的内存，将其标记为已占用，</a:t>
            </a:r>
          </a:p>
          <a:p>
            <a:pPr algn="ctr"/>
            <a:r>
              <a:rPr lang="zh-CN" altLang="en-US" sz="2800" b="1">
                <a:solidFill>
                  <a:srgbClr val="000066"/>
                </a:solidFill>
                <a:ea typeface="楷体_GB2312" pitchFamily="49" charset="-122"/>
              </a:rPr>
              <a:t>然后把地址返回，并标记此程序占用此块内存，</a:t>
            </a:r>
          </a:p>
          <a:p>
            <a:pPr algn="ctr"/>
            <a:r>
              <a:rPr lang="zh-CN" altLang="en-US" sz="2800" b="1">
                <a:solidFill>
                  <a:srgbClr val="000066"/>
                </a:solidFill>
                <a:ea typeface="楷体_GB2312" pitchFamily="49" charset="-122"/>
              </a:rPr>
              <a:t>其它程序不能再用它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0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0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10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0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10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10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1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10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10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1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660" grpId="0" animBg="1"/>
      <p:bldP spid="710661" grpId="0" animBg="1"/>
      <p:bldP spid="710662" grpId="0"/>
      <p:bldP spid="710663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>
            <a:extLst>
              <a:ext uri="{FF2B5EF4-FFF2-40B4-BE49-F238E27FC236}">
                <a16:creationId xmlns:a16="http://schemas.microsoft.com/office/drawing/2014/main" id="{47CEE118-DB43-4510-ABF9-EC16CEB084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动态分配内存</a:t>
            </a:r>
            <a:endParaRPr lang="en-US" altLang="zh-CN"/>
          </a:p>
        </p:txBody>
      </p:sp>
      <p:sp>
        <p:nvSpPr>
          <p:cNvPr id="711683" name="Rectangle 3">
            <a:extLst>
              <a:ext uri="{FF2B5EF4-FFF2-40B4-BE49-F238E27FC236}">
                <a16:creationId xmlns:a16="http://schemas.microsoft.com/office/drawing/2014/main" id="{2E38FADD-7127-4553-89B8-3C12E052F3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4" y="1484314"/>
            <a:ext cx="8207375" cy="720725"/>
          </a:xfrm>
        </p:spPr>
        <p:txBody>
          <a:bodyPr/>
          <a:lstStyle/>
          <a:p>
            <a:pPr eaLnBrk="1">
              <a:defRPr/>
            </a:pPr>
            <a:r>
              <a:rPr lang="en-US" altLang="zh-CN">
                <a:ea typeface="宋体" pitchFamily="2" charset="-122"/>
              </a:rPr>
              <a:t>Two primary methods of allocating memory:</a:t>
            </a:r>
            <a:endParaRPr lang="en-US" altLang="zh-CN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711684" name="Rectangle 4">
            <a:extLst>
              <a:ext uri="{FF2B5EF4-FFF2-40B4-BE49-F238E27FC236}">
                <a16:creationId xmlns:a16="http://schemas.microsoft.com/office/drawing/2014/main" id="{091A88AA-D917-47F6-929A-6A84C6A66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2492376"/>
            <a:ext cx="7632700" cy="646113"/>
          </a:xfrm>
          <a:prstGeom prst="rect">
            <a:avLst/>
          </a:prstGeom>
          <a:solidFill>
            <a:srgbClr val="FFFF99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void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* malloc(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unsigned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int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size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);</a:t>
            </a:r>
          </a:p>
        </p:txBody>
      </p:sp>
      <p:sp>
        <p:nvSpPr>
          <p:cNvPr id="711685" name="Rectangle 5">
            <a:extLst>
              <a:ext uri="{FF2B5EF4-FFF2-40B4-BE49-F238E27FC236}">
                <a16:creationId xmlns:a16="http://schemas.microsoft.com/office/drawing/2014/main" id="{46A64551-FD9B-46C4-8F5D-81B5EDC3D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3719513"/>
            <a:ext cx="7632700" cy="1797050"/>
          </a:xfrm>
          <a:prstGeom prst="rect">
            <a:avLst/>
          </a:prstGeom>
          <a:solidFill>
            <a:srgbClr val="FFCC99"/>
          </a:solidFill>
          <a:ln w="2857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vl="1" algn="ctr">
              <a:lnSpc>
                <a:spcPct val="110000"/>
              </a:lnSpc>
              <a:defRPr/>
            </a:pPr>
            <a:r>
              <a:rPr lang="zh-CN" altLang="en-US" sz="2800" b="1">
                <a:solidFill>
                  <a:srgbClr val="000066"/>
                </a:solidFill>
                <a:latin typeface="Courier New" pitchFamily="49" charset="0"/>
                <a:ea typeface="楷体_GB2312" pitchFamily="49" charset="-122"/>
              </a:rPr>
              <a:t>向系统申请大小为</a:t>
            </a:r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楷体_GB2312" pitchFamily="49" charset="-122"/>
              </a:rPr>
              <a:t>size</a:t>
            </a:r>
            <a:r>
              <a:rPr lang="zh-CN" altLang="en-US" sz="2800" b="1">
                <a:solidFill>
                  <a:srgbClr val="000066"/>
                </a:solidFill>
                <a:latin typeface="Courier New" pitchFamily="49" charset="0"/>
                <a:ea typeface="楷体_GB2312" pitchFamily="49" charset="-122"/>
              </a:rPr>
              <a:t>的内存块</a:t>
            </a:r>
          </a:p>
          <a:p>
            <a:pPr lvl="1" algn="ctr">
              <a:lnSpc>
                <a:spcPct val="110000"/>
              </a:lnSpc>
              <a:defRPr/>
            </a:pPr>
            <a:r>
              <a:rPr lang="zh-CN" altLang="en-US" sz="2800" b="1">
                <a:solidFill>
                  <a:srgbClr val="000066"/>
                </a:solidFill>
                <a:latin typeface="Courier New" pitchFamily="49" charset="0"/>
                <a:ea typeface="楷体_GB2312" pitchFamily="49" charset="-122"/>
              </a:rPr>
              <a:t>把首地址返回</a:t>
            </a:r>
          </a:p>
          <a:p>
            <a:pPr lvl="1" algn="ctr">
              <a:lnSpc>
                <a:spcPct val="110000"/>
              </a:lnSpc>
              <a:defRPr/>
            </a:pPr>
            <a:r>
              <a:rPr lang="zh-CN" altLang="en-US" sz="2800" b="1">
                <a:solidFill>
                  <a:srgbClr val="000066"/>
                </a:solidFill>
                <a:latin typeface="Courier New" pitchFamily="49" charset="0"/>
                <a:ea typeface="楷体_GB2312" pitchFamily="49" charset="-122"/>
              </a:rPr>
              <a:t>如果申请不成功，返回</a:t>
            </a:r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楷体_GB2312" pitchFamily="49" charset="-122"/>
              </a:rPr>
              <a:t>NULL</a:t>
            </a:r>
            <a:endParaRPr lang="zh-CN" altLang="en-US" sz="28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1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1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>
            <a:extLst>
              <a:ext uri="{FF2B5EF4-FFF2-40B4-BE49-F238E27FC236}">
                <a16:creationId xmlns:a16="http://schemas.microsoft.com/office/drawing/2014/main" id="{0B269C8B-511F-4EAA-9FA7-2D7F03009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2493964"/>
            <a:ext cx="7632700" cy="1222375"/>
          </a:xfrm>
          <a:prstGeom prst="rect">
            <a:avLst/>
          </a:prstGeom>
          <a:solidFill>
            <a:srgbClr val="FFFF99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void</a:t>
            </a:r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* calloc(</a:t>
            </a: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unsigned int</a:t>
            </a:r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num</a:t>
            </a:r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, </a:t>
            </a:r>
          </a:p>
          <a:p>
            <a:pPr algn="ctr">
              <a:defRPr/>
            </a:pP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             unsigned</a:t>
            </a:r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int</a:t>
            </a:r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size</a:t>
            </a:r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);</a:t>
            </a:r>
          </a:p>
        </p:txBody>
      </p:sp>
      <p:sp>
        <p:nvSpPr>
          <p:cNvPr id="712707" name="Rectangle 3">
            <a:extLst>
              <a:ext uri="{FF2B5EF4-FFF2-40B4-BE49-F238E27FC236}">
                <a16:creationId xmlns:a16="http://schemas.microsoft.com/office/drawing/2014/main" id="{FB73247E-6E7C-4100-9E14-2B925881D5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动态分配内存</a:t>
            </a:r>
            <a:endParaRPr lang="en-US" altLang="zh-CN"/>
          </a:p>
        </p:txBody>
      </p:sp>
      <p:sp>
        <p:nvSpPr>
          <p:cNvPr id="712708" name="Rectangle 4">
            <a:extLst>
              <a:ext uri="{FF2B5EF4-FFF2-40B4-BE49-F238E27FC236}">
                <a16:creationId xmlns:a16="http://schemas.microsoft.com/office/drawing/2014/main" id="{698A9CDC-C31E-429B-9172-1F851F3D56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4" y="1484314"/>
            <a:ext cx="8207375" cy="720725"/>
          </a:xfrm>
        </p:spPr>
        <p:txBody>
          <a:bodyPr/>
          <a:lstStyle/>
          <a:p>
            <a:pPr eaLnBrk="1">
              <a:defRPr/>
            </a:pPr>
            <a:r>
              <a:rPr lang="en-US" altLang="zh-CN">
                <a:ea typeface="宋体" pitchFamily="2" charset="-122"/>
              </a:rPr>
              <a:t>Two primary methods of allocating memory:</a:t>
            </a:r>
            <a:endParaRPr lang="en-US" altLang="zh-CN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712709" name="Rectangle 5">
            <a:extLst>
              <a:ext uri="{FF2B5EF4-FFF2-40B4-BE49-F238E27FC236}">
                <a16:creationId xmlns:a16="http://schemas.microsoft.com/office/drawing/2014/main" id="{7F068F60-1405-4816-90CF-6039F5718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4078288"/>
            <a:ext cx="7561263" cy="1871662"/>
          </a:xfrm>
          <a:prstGeom prst="rect">
            <a:avLst/>
          </a:prstGeom>
          <a:solidFill>
            <a:srgbClr val="FFCC99"/>
          </a:solidFill>
          <a:ln w="2857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vl="1" algn="ctr">
              <a:lnSpc>
                <a:spcPct val="110000"/>
              </a:lnSpc>
              <a:defRPr/>
            </a:pPr>
            <a:r>
              <a:rPr lang="zh-CN" altLang="en-US" sz="2800" b="1">
                <a:solidFill>
                  <a:srgbClr val="000066"/>
                </a:solidFill>
                <a:latin typeface="Courier New" pitchFamily="49" charset="0"/>
                <a:ea typeface="楷体_GB2312" pitchFamily="49" charset="-122"/>
              </a:rPr>
              <a:t>向系统申请</a:t>
            </a:r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楷体_GB2312" pitchFamily="49" charset="-122"/>
              </a:rPr>
              <a:t>num</a:t>
            </a:r>
            <a:r>
              <a:rPr lang="zh-CN" altLang="en-US" sz="2800" b="1">
                <a:solidFill>
                  <a:srgbClr val="000066"/>
                </a:solidFill>
                <a:latin typeface="Courier New" pitchFamily="49" charset="0"/>
                <a:ea typeface="楷体_GB2312" pitchFamily="49" charset="-122"/>
              </a:rPr>
              <a:t>个</a:t>
            </a:r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楷体_GB2312" pitchFamily="49" charset="-122"/>
              </a:rPr>
              <a:t>size</a:t>
            </a:r>
            <a:r>
              <a:rPr lang="zh-CN" altLang="en-US" sz="2800" b="1">
                <a:solidFill>
                  <a:srgbClr val="000066"/>
                </a:solidFill>
                <a:latin typeface="Courier New" pitchFamily="49" charset="0"/>
                <a:ea typeface="楷体_GB2312" pitchFamily="49" charset="-122"/>
              </a:rPr>
              <a:t>大小的内存块</a:t>
            </a:r>
          </a:p>
          <a:p>
            <a:pPr lvl="1" algn="ctr">
              <a:lnSpc>
                <a:spcPct val="110000"/>
              </a:lnSpc>
              <a:defRPr/>
            </a:pPr>
            <a:r>
              <a:rPr lang="zh-CN" altLang="en-US" sz="2800" b="1">
                <a:solidFill>
                  <a:srgbClr val="000066"/>
                </a:solidFill>
                <a:latin typeface="Courier New" pitchFamily="49" charset="0"/>
                <a:ea typeface="楷体_GB2312" pitchFamily="49" charset="-122"/>
              </a:rPr>
              <a:t>把首地址返回</a:t>
            </a:r>
          </a:p>
          <a:p>
            <a:pPr lvl="1" algn="ctr">
              <a:lnSpc>
                <a:spcPct val="110000"/>
              </a:lnSpc>
              <a:defRPr/>
            </a:pPr>
            <a:r>
              <a:rPr lang="zh-CN" altLang="en-US" sz="2800" b="1">
                <a:solidFill>
                  <a:srgbClr val="000066"/>
                </a:solidFill>
                <a:latin typeface="Courier New" pitchFamily="49" charset="0"/>
                <a:ea typeface="楷体_GB2312" pitchFamily="49" charset="-122"/>
              </a:rPr>
              <a:t>如果申请不成功，返回</a:t>
            </a:r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楷体_GB2312" pitchFamily="49" charset="-122"/>
              </a:rPr>
              <a:t>NULL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27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27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70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>
            <a:extLst>
              <a:ext uri="{FF2B5EF4-FFF2-40B4-BE49-F238E27FC236}">
                <a16:creationId xmlns:a16="http://schemas.microsoft.com/office/drawing/2014/main" id="{B98E72CD-F5F2-4E66-9E91-9B5734B58D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a typeface="楷体_GB2312" pitchFamily="49" charset="-122"/>
              </a:rPr>
              <a:t> </a:t>
            </a:r>
            <a:r>
              <a:rPr lang="zh-CN" altLang="en-US" sz="4000"/>
              <a:t>变量 </a:t>
            </a:r>
            <a:r>
              <a:rPr lang="en-US" altLang="zh-CN" sz="4000"/>
              <a:t>(</a:t>
            </a:r>
            <a:r>
              <a:rPr lang="en-US" altLang="zh-CN" sz="2800"/>
              <a:t>Variables)</a:t>
            </a:r>
            <a:r>
              <a:rPr lang="zh-CN" altLang="en-US" sz="4000"/>
              <a:t>与变量的地址 </a:t>
            </a:r>
            <a:r>
              <a:rPr lang="en-US" altLang="zh-CN" sz="4000"/>
              <a:t>(</a:t>
            </a:r>
            <a:r>
              <a:rPr lang="en-US" altLang="zh-CN" sz="2800"/>
              <a:t>Address)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17F51F9D-3B9D-4C25-9797-F62A18C53607}"/>
              </a:ext>
            </a:extLst>
          </p:cNvPr>
          <p:cNvGrpSpPr>
            <a:grpSpLocks/>
          </p:cNvGrpSpPr>
          <p:nvPr/>
        </p:nvGrpSpPr>
        <p:grpSpPr bwMode="auto">
          <a:xfrm>
            <a:off x="5880100" y="2708276"/>
            <a:ext cx="4319588" cy="1008063"/>
            <a:chOff x="1383" y="1026"/>
            <a:chExt cx="4309" cy="1179"/>
          </a:xfrm>
        </p:grpSpPr>
        <p:sp>
          <p:nvSpPr>
            <p:cNvPr id="12320" name="Rectangle 8">
              <a:extLst>
                <a:ext uri="{FF2B5EF4-FFF2-40B4-BE49-F238E27FC236}">
                  <a16:creationId xmlns:a16="http://schemas.microsoft.com/office/drawing/2014/main" id="{CCD1C83F-C71A-4736-8F1F-64674B2DB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1026"/>
              <a:ext cx="4173" cy="717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2800" b="1">
                  <a:solidFill>
                    <a:srgbClr val="000066"/>
                  </a:solidFill>
                  <a:ea typeface="楷体_GB2312" pitchFamily="49" charset="-122"/>
                </a:rPr>
                <a:t>如何读写内存中的数据？</a:t>
              </a:r>
            </a:p>
          </p:txBody>
        </p:sp>
        <p:sp>
          <p:nvSpPr>
            <p:cNvPr id="619529" name="Freeform 9">
              <a:extLst>
                <a:ext uri="{FF2B5EF4-FFF2-40B4-BE49-F238E27FC236}">
                  <a16:creationId xmlns:a16="http://schemas.microsoft.com/office/drawing/2014/main" id="{D03D3ACF-3A84-4044-8D59-B38A9951E4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" y="1763"/>
              <a:ext cx="415" cy="442"/>
            </a:xfrm>
            <a:custGeom>
              <a:avLst/>
              <a:gdLst/>
              <a:ahLst/>
              <a:cxnLst>
                <a:cxn ang="0">
                  <a:pos x="381" y="0"/>
                </a:cxn>
                <a:cxn ang="0">
                  <a:pos x="0" y="328"/>
                </a:cxn>
              </a:cxnLst>
              <a:rect l="0" t="0" r="r" b="b"/>
              <a:pathLst>
                <a:path w="381" h="328">
                  <a:moveTo>
                    <a:pt x="381" y="0"/>
                  </a:moveTo>
                  <a:lnTo>
                    <a:pt x="0" y="328"/>
                  </a:lnTo>
                </a:path>
              </a:pathLst>
            </a:custGeom>
            <a:noFill/>
            <a:ln w="38100" cmpd="sng">
              <a:solidFill>
                <a:srgbClr val="8000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19530" name="Rectangle 10">
            <a:extLst>
              <a:ext uri="{FF2B5EF4-FFF2-40B4-BE49-F238E27FC236}">
                <a16:creationId xmlns:a16="http://schemas.microsoft.com/office/drawing/2014/main" id="{3A8D5587-9FE5-4704-AD13-754D713C5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3068638"/>
            <a:ext cx="12541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int  a=0;</a:t>
            </a:r>
            <a:endParaRPr lang="zh-CN" altLang="en-US" b="1" i="1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19531" name="Rectangle 11">
            <a:extLst>
              <a:ext uri="{FF2B5EF4-FFF2-40B4-BE49-F238E27FC236}">
                <a16:creationId xmlns:a16="http://schemas.microsoft.com/office/drawing/2014/main" id="{62048C09-987D-4B68-A25C-1F1BC1793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3" y="3716338"/>
            <a:ext cx="17256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x0037b000</a:t>
            </a: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grpSp>
        <p:nvGrpSpPr>
          <p:cNvPr id="12294" name="Group 12">
            <a:extLst>
              <a:ext uri="{FF2B5EF4-FFF2-40B4-BE49-F238E27FC236}">
                <a16:creationId xmlns:a16="http://schemas.microsoft.com/office/drawing/2014/main" id="{37FBCB12-434E-442A-8ECB-B08F1B2F8AD2}"/>
              </a:ext>
            </a:extLst>
          </p:cNvPr>
          <p:cNvGrpSpPr>
            <a:grpSpLocks/>
          </p:cNvGrpSpPr>
          <p:nvPr/>
        </p:nvGrpSpPr>
        <p:grpSpPr bwMode="auto">
          <a:xfrm>
            <a:off x="4162425" y="3756025"/>
            <a:ext cx="3733800" cy="2552700"/>
            <a:chOff x="930" y="2049"/>
            <a:chExt cx="2352" cy="1608"/>
          </a:xfrm>
        </p:grpSpPr>
        <p:sp>
          <p:nvSpPr>
            <p:cNvPr id="12309" name="Rectangle 13">
              <a:extLst>
                <a:ext uri="{FF2B5EF4-FFF2-40B4-BE49-F238E27FC236}">
                  <a16:creationId xmlns:a16="http://schemas.microsoft.com/office/drawing/2014/main" id="{9F3F7C02-2CF5-44DF-95F7-036022F7A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049"/>
              <a:ext cx="13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kumimoji="1" lang="en-US" altLang="zh-CN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2310" name="Rectangle 14">
              <a:extLst>
                <a:ext uri="{FF2B5EF4-FFF2-40B4-BE49-F238E27FC236}">
                  <a16:creationId xmlns:a16="http://schemas.microsoft.com/office/drawing/2014/main" id="{E66085DD-B941-4DD5-8B63-C294E19B7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" y="2192"/>
              <a:ext cx="13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kumimoji="1" lang="en-US" altLang="zh-CN">
                  <a:ea typeface="宋体" panose="02010600030101010101" pitchFamily="2" charset="-122"/>
                </a:rPr>
                <a:t>0</a:t>
              </a:r>
              <a:endParaRPr kumimoji="1"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2311" name="Rectangle 15">
              <a:extLst>
                <a:ext uri="{FF2B5EF4-FFF2-40B4-BE49-F238E27FC236}">
                  <a16:creationId xmlns:a16="http://schemas.microsoft.com/office/drawing/2014/main" id="{D27BD9FA-8602-4025-8447-7E5B23B17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" y="2328"/>
              <a:ext cx="13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kumimoji="1" lang="en-US" altLang="zh-CN">
                  <a:ea typeface="宋体" panose="02010600030101010101" pitchFamily="2" charset="-122"/>
                </a:rPr>
                <a:t>0</a:t>
              </a:r>
              <a:endParaRPr kumimoji="1"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2312" name="Rectangle 16">
              <a:extLst>
                <a:ext uri="{FF2B5EF4-FFF2-40B4-BE49-F238E27FC236}">
                  <a16:creationId xmlns:a16="http://schemas.microsoft.com/office/drawing/2014/main" id="{1E50C166-26F1-4B0E-9458-B7AC3E2DD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8" y="2464"/>
              <a:ext cx="13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kumimoji="1" lang="en-US" altLang="zh-CN">
                  <a:ea typeface="宋体" panose="02010600030101010101" pitchFamily="2" charset="-122"/>
                </a:rPr>
                <a:t>0</a:t>
              </a:r>
              <a:endParaRPr kumimoji="1"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2313" name="Rectangle 17">
              <a:extLst>
                <a:ext uri="{FF2B5EF4-FFF2-40B4-BE49-F238E27FC236}">
                  <a16:creationId xmlns:a16="http://schemas.microsoft.com/office/drawing/2014/main" id="{AD0C7081-469A-471E-AF99-E268E5633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" y="2600"/>
              <a:ext cx="13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kumimoji="1" lang="en-US" altLang="zh-CN">
                  <a:ea typeface="宋体" panose="02010600030101010101" pitchFamily="2" charset="-122"/>
                </a:rPr>
                <a:t>Contents</a:t>
              </a:r>
              <a:endParaRPr kumimoji="1"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2314" name="Rectangle 18">
              <a:extLst>
                <a:ext uri="{FF2B5EF4-FFF2-40B4-BE49-F238E27FC236}">
                  <a16:creationId xmlns:a16="http://schemas.microsoft.com/office/drawing/2014/main" id="{F57ABD3B-3E45-498E-ABCA-EE6B186A2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" y="2736"/>
              <a:ext cx="13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kumimoji="1" lang="en-US" altLang="zh-CN">
                  <a:ea typeface="宋体" panose="02010600030101010101" pitchFamily="2" charset="-122"/>
                </a:rPr>
                <a:t>Contents</a:t>
              </a:r>
              <a:endParaRPr kumimoji="1"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2315" name="Rectangle 19">
              <a:extLst>
                <a:ext uri="{FF2B5EF4-FFF2-40B4-BE49-F238E27FC236}">
                  <a16:creationId xmlns:a16="http://schemas.microsoft.com/office/drawing/2014/main" id="{17D0E015-5168-44DA-A3F2-F09DB1198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6" y="2873"/>
              <a:ext cx="13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kumimoji="1" lang="en-US" altLang="zh-CN">
                  <a:ea typeface="宋体" panose="02010600030101010101" pitchFamily="2" charset="-122"/>
                </a:rPr>
                <a:t>Contents</a:t>
              </a:r>
              <a:endParaRPr kumimoji="1"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2316" name="Rectangle 20">
              <a:extLst>
                <a:ext uri="{FF2B5EF4-FFF2-40B4-BE49-F238E27FC236}">
                  <a16:creationId xmlns:a16="http://schemas.microsoft.com/office/drawing/2014/main" id="{D70CFF9B-A190-40FF-B63D-D8419D84E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2" y="3009"/>
              <a:ext cx="13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kumimoji="1" lang="en-US" altLang="zh-CN">
                  <a:ea typeface="宋体" panose="02010600030101010101" pitchFamily="2" charset="-122"/>
                </a:rPr>
                <a:t>Contents</a:t>
              </a:r>
              <a:endParaRPr kumimoji="1"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2317" name="Rectangle 21">
              <a:extLst>
                <a:ext uri="{FF2B5EF4-FFF2-40B4-BE49-F238E27FC236}">
                  <a16:creationId xmlns:a16="http://schemas.microsoft.com/office/drawing/2014/main" id="{0EDB481F-092A-4011-BD01-1C2631B30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8" y="3145"/>
              <a:ext cx="13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kumimoji="1" lang="en-US" altLang="zh-CN">
                  <a:ea typeface="宋体" panose="02010600030101010101" pitchFamily="2" charset="-122"/>
                </a:rPr>
                <a:t>Contents</a:t>
              </a:r>
              <a:endParaRPr kumimoji="1"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2318" name="Rectangle 22">
              <a:extLst>
                <a:ext uri="{FF2B5EF4-FFF2-40B4-BE49-F238E27FC236}">
                  <a16:creationId xmlns:a16="http://schemas.microsoft.com/office/drawing/2014/main" id="{E11DB786-9AA3-49EB-9538-0849E3ED4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4" y="3281"/>
              <a:ext cx="13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kumimoji="1" lang="en-US" altLang="zh-CN">
                  <a:ea typeface="宋体" panose="02010600030101010101" pitchFamily="2" charset="-122"/>
                </a:rPr>
                <a:t>Contents</a:t>
              </a:r>
              <a:endParaRPr kumimoji="1"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2319" name="Rectangle 23">
              <a:extLst>
                <a:ext uri="{FF2B5EF4-FFF2-40B4-BE49-F238E27FC236}">
                  <a16:creationId xmlns:a16="http://schemas.microsoft.com/office/drawing/2014/main" id="{97904F93-719D-4559-8247-3319CBF88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0" y="3417"/>
              <a:ext cx="13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kumimoji="1" lang="en-US" altLang="zh-CN">
                  <a:ea typeface="宋体" panose="02010600030101010101" pitchFamily="2" charset="-122"/>
                </a:rPr>
                <a:t>Contents</a:t>
              </a:r>
            </a:p>
          </p:txBody>
        </p:sp>
      </p:grpSp>
      <p:sp>
        <p:nvSpPr>
          <p:cNvPr id="619544" name="Rectangle 24">
            <a:extLst>
              <a:ext uri="{FF2B5EF4-FFF2-40B4-BE49-F238E27FC236}">
                <a16:creationId xmlns:a16="http://schemas.microsoft.com/office/drawing/2014/main" id="{217177E3-448C-4212-8A76-2BFD21A8F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3050" y="36195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endParaRPr lang="zh-CN" altLang="en-US" b="1" i="1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12296" name="Rectangle 25">
            <a:extLst>
              <a:ext uri="{FF2B5EF4-FFF2-40B4-BE49-F238E27FC236}">
                <a16:creationId xmlns:a16="http://schemas.microsoft.com/office/drawing/2014/main" id="{4D190563-B56E-4D8E-9ECB-2F6DFC3E6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75" y="614203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1800">
                <a:ea typeface="华文楷体" panose="02010600040101010101" pitchFamily="2" charset="-122"/>
              </a:rPr>
              <a:t>某存储区域</a:t>
            </a:r>
          </a:p>
        </p:txBody>
      </p:sp>
      <p:sp>
        <p:nvSpPr>
          <p:cNvPr id="619546" name="Rectangle 26">
            <a:extLst>
              <a:ext uri="{FF2B5EF4-FFF2-40B4-BE49-F238E27FC236}">
                <a16:creationId xmlns:a16="http://schemas.microsoft.com/office/drawing/2014/main" id="{6F2F6B29-7428-49BD-B724-33AE4507B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9688" y="3992563"/>
            <a:ext cx="17256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x0037b001</a:t>
            </a: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19547" name="Rectangle 27">
            <a:extLst>
              <a:ext uri="{FF2B5EF4-FFF2-40B4-BE49-F238E27FC236}">
                <a16:creationId xmlns:a16="http://schemas.microsoft.com/office/drawing/2014/main" id="{3B73ADCC-9131-4C97-AEA9-195F2B058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7963" y="4259263"/>
            <a:ext cx="17256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x0037b002</a:t>
            </a: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19548" name="Rectangle 28">
            <a:extLst>
              <a:ext uri="{FF2B5EF4-FFF2-40B4-BE49-F238E27FC236}">
                <a16:creationId xmlns:a16="http://schemas.microsoft.com/office/drawing/2014/main" id="{5F23332A-0D7D-41B4-83FB-CBF81DDF9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951" y="4484688"/>
            <a:ext cx="17256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x0037b003</a:t>
            </a: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pic>
        <p:nvPicPr>
          <p:cNvPr id="12300" name="Picture 29" descr="J0234687">
            <a:extLst>
              <a:ext uri="{FF2B5EF4-FFF2-40B4-BE49-F238E27FC236}">
                <a16:creationId xmlns:a16="http://schemas.microsoft.com/office/drawing/2014/main" id="{CE81059E-C7E8-447B-83F4-A056202CC148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43926" y="5300664"/>
            <a:ext cx="1655763" cy="97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7">
            <a:extLst>
              <a:ext uri="{FF2B5EF4-FFF2-40B4-BE49-F238E27FC236}">
                <a16:creationId xmlns:a16="http://schemas.microsoft.com/office/drawing/2014/main" id="{62525D64-4094-4EE7-90C7-B3E5C48A234C}"/>
              </a:ext>
            </a:extLst>
          </p:cNvPr>
          <p:cNvGrpSpPr>
            <a:grpSpLocks/>
          </p:cNvGrpSpPr>
          <p:nvPr/>
        </p:nvGrpSpPr>
        <p:grpSpPr bwMode="auto">
          <a:xfrm>
            <a:off x="2063750" y="1725614"/>
            <a:ext cx="5761038" cy="1990725"/>
            <a:chOff x="340" y="1087"/>
            <a:chExt cx="3629" cy="1254"/>
          </a:xfrm>
        </p:grpSpPr>
        <p:sp>
          <p:nvSpPr>
            <p:cNvPr id="12307" name="Rectangle 32">
              <a:extLst>
                <a:ext uri="{FF2B5EF4-FFF2-40B4-BE49-F238E27FC236}">
                  <a16:creationId xmlns:a16="http://schemas.microsoft.com/office/drawing/2014/main" id="{CF3B9BCC-2C2B-4BEA-9BAC-A34C5D2DD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1087"/>
              <a:ext cx="3629" cy="522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000066"/>
                  </a:solidFill>
                  <a:ea typeface="楷体_GB2312" pitchFamily="49" charset="-122"/>
                </a:rPr>
                <a:t>只要指明要访问的变量的内存单元地址</a:t>
              </a:r>
            </a:p>
            <a:p>
              <a:pPr algn="ctr"/>
              <a:r>
                <a:rPr lang="zh-CN" altLang="en-US" b="1">
                  <a:solidFill>
                    <a:srgbClr val="000066"/>
                  </a:solidFill>
                  <a:ea typeface="楷体_GB2312" pitchFamily="49" charset="-122"/>
                </a:rPr>
                <a:t>就可以立即访问到变量所在的存储单元</a:t>
              </a:r>
            </a:p>
          </p:txBody>
        </p:sp>
        <p:sp>
          <p:nvSpPr>
            <p:cNvPr id="619553" name="Freeform 33">
              <a:extLst>
                <a:ext uri="{FF2B5EF4-FFF2-40B4-BE49-F238E27FC236}">
                  <a16:creationId xmlns:a16="http://schemas.microsoft.com/office/drawing/2014/main" id="{38245622-50FE-40C1-A963-304AD98B305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0" y="1616"/>
              <a:ext cx="1" cy="725"/>
            </a:xfrm>
            <a:custGeom>
              <a:avLst/>
              <a:gdLst/>
              <a:ahLst/>
              <a:cxnLst>
                <a:cxn ang="0">
                  <a:pos x="381" y="0"/>
                </a:cxn>
                <a:cxn ang="0">
                  <a:pos x="0" y="328"/>
                </a:cxn>
              </a:cxnLst>
              <a:rect l="0" t="0" r="r" b="b"/>
              <a:pathLst>
                <a:path w="381" h="328">
                  <a:moveTo>
                    <a:pt x="381" y="0"/>
                  </a:moveTo>
                  <a:lnTo>
                    <a:pt x="0" y="328"/>
                  </a:lnTo>
                </a:path>
              </a:pathLst>
            </a:custGeom>
            <a:noFill/>
            <a:ln w="38100" cmpd="sng">
              <a:solidFill>
                <a:srgbClr val="8000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19555" name="Rectangle 35">
            <a:extLst>
              <a:ext uri="{FF2B5EF4-FFF2-40B4-BE49-F238E27FC236}">
                <a16:creationId xmlns:a16="http://schemas.microsoft.com/office/drawing/2014/main" id="{B0041B38-D1FE-4AC2-9273-1D83D993C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0" y="3692525"/>
            <a:ext cx="5730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&amp;a</a:t>
            </a:r>
            <a:endParaRPr lang="zh-CN" altLang="en-US" b="1" i="1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19556" name="Rectangle 36">
            <a:extLst>
              <a:ext uri="{FF2B5EF4-FFF2-40B4-BE49-F238E27FC236}">
                <a16:creationId xmlns:a16="http://schemas.microsoft.com/office/drawing/2014/main" id="{F84853C7-AC0F-47F7-BC45-AF991A348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0239" y="3763963"/>
            <a:ext cx="523875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grpSp>
        <p:nvGrpSpPr>
          <p:cNvPr id="5" name="Group 41">
            <a:extLst>
              <a:ext uri="{FF2B5EF4-FFF2-40B4-BE49-F238E27FC236}">
                <a16:creationId xmlns:a16="http://schemas.microsoft.com/office/drawing/2014/main" id="{2CA4F786-D692-478F-9F26-72897902407B}"/>
              </a:ext>
            </a:extLst>
          </p:cNvPr>
          <p:cNvGrpSpPr>
            <a:grpSpLocks/>
          </p:cNvGrpSpPr>
          <p:nvPr/>
        </p:nvGrpSpPr>
        <p:grpSpPr bwMode="auto">
          <a:xfrm>
            <a:off x="1568451" y="4652964"/>
            <a:ext cx="3590925" cy="1462087"/>
            <a:chOff x="28" y="2931"/>
            <a:chExt cx="2262" cy="921"/>
          </a:xfrm>
        </p:grpSpPr>
        <p:sp>
          <p:nvSpPr>
            <p:cNvPr id="12305" name="Rectangle 39">
              <a:extLst>
                <a:ext uri="{FF2B5EF4-FFF2-40B4-BE49-F238E27FC236}">
                  <a16:creationId xmlns:a16="http://schemas.microsoft.com/office/drawing/2014/main" id="{A752A42C-8AD0-4813-8E59-B4DC7BA38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" y="3521"/>
              <a:ext cx="2262" cy="331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rgbClr val="000066"/>
                  </a:solidFill>
                  <a:latin typeface="Courier New" panose="02070309020205020404" pitchFamily="49" charset="0"/>
                  <a:ea typeface="楷体_GB2312" pitchFamily="49" charset="-122"/>
                </a:rPr>
                <a:t>scanf("%d", &amp;a);</a:t>
              </a:r>
            </a:p>
          </p:txBody>
        </p:sp>
        <p:sp>
          <p:nvSpPr>
            <p:cNvPr id="619560" name="Freeform 40">
              <a:extLst>
                <a:ext uri="{FF2B5EF4-FFF2-40B4-BE49-F238E27FC236}">
                  <a16:creationId xmlns:a16="http://schemas.microsoft.com/office/drawing/2014/main" id="{FE617758-24F8-48F5-9A75-1E084EE1C052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21" y="2931"/>
              <a:ext cx="1361" cy="590"/>
            </a:xfrm>
            <a:custGeom>
              <a:avLst/>
              <a:gdLst/>
              <a:ahLst/>
              <a:cxnLst>
                <a:cxn ang="0">
                  <a:pos x="381" y="0"/>
                </a:cxn>
                <a:cxn ang="0">
                  <a:pos x="0" y="328"/>
                </a:cxn>
              </a:cxnLst>
              <a:rect l="0" t="0" r="r" b="b"/>
              <a:pathLst>
                <a:path w="381" h="328">
                  <a:moveTo>
                    <a:pt x="381" y="0"/>
                  </a:moveTo>
                  <a:lnTo>
                    <a:pt x="0" y="328"/>
                  </a:lnTo>
                </a:path>
              </a:pathLst>
            </a:custGeom>
            <a:noFill/>
            <a:ln w="38100" cmpd="sng">
              <a:solidFill>
                <a:srgbClr val="8000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9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9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9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5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>
            <a:extLst>
              <a:ext uri="{FF2B5EF4-FFF2-40B4-BE49-F238E27FC236}">
                <a16:creationId xmlns:a16="http://schemas.microsoft.com/office/drawing/2014/main" id="{5ACD733F-B8F6-4BD3-996B-94D6AE6D24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>
                <a:ea typeface="宋体" pitchFamily="2" charset="-122"/>
              </a:rPr>
              <a:t>Generic Pointers and </a:t>
            </a:r>
            <a:r>
              <a:rPr lang="en-US" altLang="zh-CN">
                <a:latin typeface="Courier New" pitchFamily="49" charset="0"/>
                <a:ea typeface="宋体" pitchFamily="2" charset="-122"/>
              </a:rPr>
              <a:t>NULL</a:t>
            </a:r>
          </a:p>
        </p:txBody>
      </p:sp>
      <p:sp>
        <p:nvSpPr>
          <p:cNvPr id="713731" name="Rectangle 3">
            <a:extLst>
              <a:ext uri="{FF2B5EF4-FFF2-40B4-BE49-F238E27FC236}">
                <a16:creationId xmlns:a16="http://schemas.microsoft.com/office/drawing/2014/main" id="{6ACF8DF9-112A-4C73-A8B6-7A88A7177F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63751" y="1341439"/>
            <a:ext cx="8278813" cy="2663825"/>
          </a:xfrm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>
              <a:defRPr/>
            </a:pPr>
            <a:r>
              <a:rPr lang="en-US" altLang="zh-CN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void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*</a:t>
            </a:r>
            <a:r>
              <a:rPr lang="zh-CN" altLang="en-US">
                <a:ea typeface="楷体_GB2312" pitchFamily="49" charset="-122"/>
              </a:rPr>
              <a:t>类型的指针可以指向任意类型的变量</a:t>
            </a:r>
            <a:endParaRPr lang="en-US" altLang="zh-CN">
              <a:ea typeface="楷体_GB2312" pitchFamily="49" charset="-122"/>
            </a:endParaRPr>
          </a:p>
          <a:p>
            <a:pPr lvl="1" eaLnBrk="1">
              <a:defRPr/>
            </a:pPr>
            <a:r>
              <a:rPr lang="en-US" altLang="zh-CN">
                <a:ea typeface="宋体" pitchFamily="2" charset="-122"/>
              </a:rPr>
              <a:t>a reference to "any" kind of object </a:t>
            </a:r>
          </a:p>
          <a:p>
            <a:pPr lvl="1" eaLnBrk="1">
              <a:defRPr/>
            </a:pPr>
            <a:r>
              <a:rPr lang="en-US" altLang="zh-CN">
                <a:ea typeface="宋体" pitchFamily="2" charset="-122"/>
              </a:rPr>
              <a:t>use a variable of type </a:t>
            </a:r>
            <a:r>
              <a:rPr lang="en-US" altLang="zh-CN">
                <a:solidFill>
                  <a:srgbClr val="0033CC"/>
                </a:solidFill>
                <a:latin typeface="Courier New" pitchFamily="49" charset="0"/>
                <a:ea typeface="宋体" pitchFamily="2" charset="-122"/>
              </a:rPr>
              <a:t>void*</a:t>
            </a:r>
            <a:br>
              <a:rPr lang="en-US" altLang="zh-CN">
                <a:solidFill>
                  <a:srgbClr val="0033CC"/>
                </a:solidFill>
                <a:latin typeface="Courier New" pitchFamily="49" charset="0"/>
                <a:ea typeface="宋体" pitchFamily="2" charset="-122"/>
              </a:rPr>
            </a:br>
            <a:r>
              <a:rPr lang="en-US" altLang="zh-CN" b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          </a:t>
            </a:r>
            <a:r>
              <a:rPr lang="en-US" altLang="zh-CN" sz="2800">
                <a:solidFill>
                  <a:srgbClr val="0033CC"/>
                </a:solidFill>
                <a:latin typeface="Courier New" pitchFamily="49" charset="0"/>
                <a:ea typeface="宋体" pitchFamily="2" charset="-122"/>
              </a:rPr>
              <a:t>void *p;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 </a:t>
            </a:r>
          </a:p>
          <a:p>
            <a:pPr lvl="1" eaLnBrk="1">
              <a:defRPr/>
            </a:pPr>
            <a:r>
              <a:rPr lang="en-US" altLang="zh-CN">
                <a:ea typeface="宋体" pitchFamily="2" charset="-122"/>
              </a:rPr>
              <a:t>defines a </a:t>
            </a:r>
            <a:r>
              <a:rPr lang="en-US" altLang="zh-CN" i="1">
                <a:ea typeface="宋体" pitchFamily="2" charset="-122"/>
              </a:rPr>
              <a:t>generic, </a:t>
            </a:r>
            <a:r>
              <a:rPr lang="en-US" altLang="zh-CN">
                <a:ea typeface="宋体" pitchFamily="2" charset="-122"/>
              </a:rPr>
              <a:t>or </a:t>
            </a:r>
            <a:r>
              <a:rPr lang="en-US" altLang="zh-CN" i="1">
                <a:ea typeface="宋体" pitchFamily="2" charset="-122"/>
              </a:rPr>
              <a:t>typeless</a:t>
            </a:r>
            <a:r>
              <a:rPr lang="en-US" altLang="zh-CN">
                <a:ea typeface="宋体" pitchFamily="2" charset="-122"/>
              </a:rPr>
              <a:t> pointer </a:t>
            </a:r>
            <a:r>
              <a:rPr lang="en-US" altLang="zh-CN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p</a:t>
            </a:r>
            <a:r>
              <a:rPr lang="en-US" altLang="zh-CN">
                <a:ea typeface="宋体" pitchFamily="2" charset="-122"/>
              </a:rPr>
              <a:t>. </a:t>
            </a:r>
          </a:p>
          <a:p>
            <a:pPr eaLnBrk="1">
              <a:defRPr/>
            </a:pPr>
            <a:r>
              <a:rPr lang="en-US" altLang="zh-CN">
                <a:ea typeface="宋体" pitchFamily="2" charset="-122"/>
              </a:rPr>
              <a:t>Often casted to </a:t>
            </a:r>
            <a:r>
              <a:rPr lang="en-US" altLang="zh-CN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(Type*)p</a:t>
            </a:r>
          </a:p>
        </p:txBody>
      </p:sp>
      <p:sp>
        <p:nvSpPr>
          <p:cNvPr id="713732" name="Rectangle 4">
            <a:extLst>
              <a:ext uri="{FF2B5EF4-FFF2-40B4-BE49-F238E27FC236}">
                <a16:creationId xmlns:a16="http://schemas.microsoft.com/office/drawing/2014/main" id="{7B5F553F-A761-43B1-BFBD-055DD84CF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013" y="4149726"/>
            <a:ext cx="7005444" cy="461665"/>
          </a:xfrm>
          <a:prstGeom prst="rect">
            <a:avLst/>
          </a:prstGeom>
          <a:solidFill>
            <a:srgbClr val="FFFF99"/>
          </a:solidFill>
          <a:ln w="38100">
            <a:solidFill>
              <a:srgbClr val="800000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fr-FR" altLang="zh-CN" b="1">
                <a:latin typeface="Courier New" panose="02070309020205020404" pitchFamily="49" charset="0"/>
                <a:ea typeface="宋体" panose="02010600030101010101" pitchFamily="2" charset="-122"/>
              </a:rPr>
              <a:t>p = (</a:t>
            </a:r>
            <a:r>
              <a:rPr lang="fr-FR" altLang="zh-CN" b="1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 *</a:t>
            </a:r>
            <a:r>
              <a:rPr lang="fr-FR" altLang="zh-CN" b="1">
                <a:latin typeface="Courier New" panose="02070309020205020404" pitchFamily="49" charset="0"/>
                <a:ea typeface="宋体" panose="02010600030101010101" pitchFamily="2" charset="-122"/>
              </a:rPr>
              <a:t>) malloc(n * </a:t>
            </a:r>
            <a:r>
              <a:rPr lang="fr-FR" altLang="zh-CN" b="1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sizeof</a:t>
            </a:r>
            <a:r>
              <a:rPr lang="fr-FR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(int));</a:t>
            </a:r>
            <a:endParaRPr lang="zh-CN" altLang="en-US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13733" name="Rectangle 5">
            <a:extLst>
              <a:ext uri="{FF2B5EF4-FFF2-40B4-BE49-F238E27FC236}">
                <a16:creationId xmlns:a16="http://schemas.microsoft.com/office/drawing/2014/main" id="{A3C53A73-8707-44B0-9FCF-F99ED2A1C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5725" y="4797425"/>
            <a:ext cx="6985000" cy="1955800"/>
          </a:xfrm>
          <a:prstGeom prst="rect">
            <a:avLst/>
          </a:prstGeom>
          <a:solidFill>
            <a:srgbClr val="FFFF99"/>
          </a:solidFill>
          <a:ln w="38100">
            <a:solidFill>
              <a:srgbClr val="8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fr-FR" altLang="zh-CN" b="1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fr-FR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(p == </a:t>
            </a:r>
            <a:r>
              <a:rPr lang="fr-FR" altLang="zh-CN" b="1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NULL</a:t>
            </a:r>
            <a:r>
              <a:rPr lang="fr-FR" altLang="zh-CN" b="1">
                <a:latin typeface="Courier New" panose="02070309020205020404" pitchFamily="49" charset="0"/>
                <a:ea typeface="宋体" panose="02010600030101010101" pitchFamily="2" charset="-122"/>
              </a:rPr>
              <a:t>) </a:t>
            </a:r>
          </a:p>
          <a:p>
            <a:r>
              <a:rPr lang="fr-FR" altLang="zh-CN" b="1"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</a:p>
          <a:p>
            <a:r>
              <a:rPr lang="fr-FR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 	printf("No enough memory!\n");</a:t>
            </a:r>
          </a:p>
          <a:p>
            <a:r>
              <a:rPr lang="fr-FR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 	exit(0); </a:t>
            </a:r>
          </a:p>
          <a:p>
            <a:r>
              <a:rPr lang="fr-FR" altLang="zh-CN" b="1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zh-CN" altLang="en-US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137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37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137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137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1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32" grpId="0" animBg="1"/>
      <p:bldP spid="713733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Rectangle 2">
            <a:extLst>
              <a:ext uri="{FF2B5EF4-FFF2-40B4-BE49-F238E27FC236}">
                <a16:creationId xmlns:a16="http://schemas.microsoft.com/office/drawing/2014/main" id="{AA882A5E-A910-4434-BC38-EE8D79D0A8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5039" y="573089"/>
            <a:ext cx="8283575" cy="839787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宋体" pitchFamily="2" charset="-122"/>
              </a:rPr>
              <a:t>Generic Pointers and </a:t>
            </a:r>
            <a:r>
              <a:rPr lang="en-US" altLang="zh-CN">
                <a:latin typeface="Courier New" pitchFamily="49" charset="0"/>
                <a:ea typeface="宋体" pitchFamily="2" charset="-122"/>
              </a:rPr>
              <a:t>NULL</a:t>
            </a:r>
          </a:p>
        </p:txBody>
      </p:sp>
      <p:sp>
        <p:nvSpPr>
          <p:cNvPr id="714755" name="Rectangle 3">
            <a:extLst>
              <a:ext uri="{FF2B5EF4-FFF2-40B4-BE49-F238E27FC236}">
                <a16:creationId xmlns:a16="http://schemas.microsoft.com/office/drawing/2014/main" id="{9806A19D-768A-42F4-8580-4F1AEB227E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82776" y="1484314"/>
            <a:ext cx="8677275" cy="5113337"/>
          </a:xfrm>
        </p:spPr>
        <p:txBody>
          <a:bodyPr/>
          <a:lstStyle/>
          <a:p>
            <a:pPr eaLnBrk="1">
              <a:lnSpc>
                <a:spcPct val="120000"/>
              </a:lnSpc>
              <a:defRPr/>
            </a:pPr>
            <a:r>
              <a:rPr kumimoji="1" lang="zh-CN" altLang="en-US">
                <a:solidFill>
                  <a:srgbClr val="000066"/>
                </a:solidFill>
                <a:latin typeface="Courier New" pitchFamily="49" charset="0"/>
                <a:ea typeface="楷体_GB2312" pitchFamily="49" charset="-122"/>
              </a:rPr>
              <a:t>指针不能与非指针类型变量进行比较</a:t>
            </a:r>
          </a:p>
          <a:p>
            <a:pPr eaLnBrk="1">
              <a:lnSpc>
                <a:spcPct val="120000"/>
              </a:lnSpc>
              <a:defRPr/>
            </a:pPr>
            <a:r>
              <a:rPr kumimoji="1" lang="zh-CN" altLang="en-US">
                <a:solidFill>
                  <a:srgbClr val="000066"/>
                </a:solidFill>
                <a:latin typeface="Courier New" pitchFamily="49" charset="0"/>
                <a:ea typeface="楷体_GB2312" pitchFamily="49" charset="-122"/>
              </a:rPr>
              <a:t>但可与</a:t>
            </a:r>
            <a:r>
              <a:rPr kumimoji="1" lang="en-US" altLang="zh-CN">
                <a:solidFill>
                  <a:schemeClr val="accent2"/>
                </a:solidFill>
                <a:latin typeface="Courier New" pitchFamily="49" charset="0"/>
                <a:ea typeface="楷体_GB2312" pitchFamily="49" charset="-122"/>
              </a:rPr>
              <a:t>NULL</a:t>
            </a:r>
            <a:r>
              <a:rPr kumimoji="1" lang="en-US" altLang="zh-CN">
                <a:solidFill>
                  <a:srgbClr val="000066"/>
                </a:solidFill>
                <a:latin typeface="Courier New" pitchFamily="49" charset="0"/>
                <a:ea typeface="楷体_GB2312" pitchFamily="49" charset="-122"/>
              </a:rPr>
              <a:t>(</a:t>
            </a:r>
            <a:r>
              <a:rPr kumimoji="1" lang="zh-CN" altLang="en-US">
                <a:solidFill>
                  <a:srgbClr val="000066"/>
                </a:solidFill>
                <a:latin typeface="Courier New" pitchFamily="49" charset="0"/>
                <a:ea typeface="楷体_GB2312" pitchFamily="49" charset="-122"/>
              </a:rPr>
              <a:t>即</a:t>
            </a:r>
            <a:r>
              <a:rPr kumimoji="1" lang="en-US" altLang="zh-CN">
                <a:solidFill>
                  <a:srgbClr val="000066"/>
                </a:solidFill>
                <a:latin typeface="Courier New" pitchFamily="49" charset="0"/>
                <a:ea typeface="楷体_GB2312" pitchFamily="49" charset="-122"/>
              </a:rPr>
              <a:t>0</a:t>
            </a:r>
            <a:r>
              <a:rPr kumimoji="1" lang="zh-CN" altLang="en-US">
                <a:solidFill>
                  <a:srgbClr val="000066"/>
                </a:solidFill>
                <a:latin typeface="Courier New" pitchFamily="49" charset="0"/>
                <a:ea typeface="楷体_GB2312" pitchFamily="49" charset="-122"/>
              </a:rPr>
              <a:t>值</a:t>
            </a:r>
            <a:r>
              <a:rPr kumimoji="1" lang="en-US" altLang="zh-CN">
                <a:solidFill>
                  <a:srgbClr val="000066"/>
                </a:solidFill>
                <a:latin typeface="Courier New" pitchFamily="49" charset="0"/>
                <a:ea typeface="楷体_GB2312" pitchFamily="49" charset="-122"/>
              </a:rPr>
              <a:t>)</a:t>
            </a:r>
            <a:r>
              <a:rPr kumimoji="1" lang="zh-CN" altLang="en-US">
                <a:solidFill>
                  <a:srgbClr val="000066"/>
                </a:solidFill>
                <a:latin typeface="Courier New" pitchFamily="49" charset="0"/>
                <a:ea typeface="楷体_GB2312" pitchFamily="49" charset="-122"/>
              </a:rPr>
              <a:t>进行等或不等的关系运算</a:t>
            </a:r>
            <a:endParaRPr kumimoji="1" lang="en-US" altLang="zh-CN">
              <a:solidFill>
                <a:srgbClr val="000066"/>
              </a:solidFill>
              <a:latin typeface="Courier New" pitchFamily="49" charset="0"/>
              <a:ea typeface="楷体_GB2312" pitchFamily="49" charset="-122"/>
            </a:endParaRPr>
          </a:p>
          <a:p>
            <a:pPr lvl="1" eaLnBrk="1">
              <a:lnSpc>
                <a:spcPct val="120000"/>
              </a:lnSpc>
              <a:defRPr/>
            </a:pPr>
            <a:r>
              <a:rPr kumimoji="1" lang="zh-CN" altLang="en-US">
                <a:solidFill>
                  <a:schemeClr val="hlink"/>
                </a:solidFill>
                <a:latin typeface="Courier New" pitchFamily="49" charset="0"/>
                <a:ea typeface="楷体_GB2312" pitchFamily="49" charset="-122"/>
              </a:rPr>
              <a:t>判断</a:t>
            </a:r>
            <a:r>
              <a:rPr kumimoji="1" lang="en-US" altLang="zh-CN">
                <a:solidFill>
                  <a:schemeClr val="hlink"/>
                </a:solidFill>
                <a:latin typeface="Courier New" pitchFamily="49" charset="0"/>
                <a:ea typeface="楷体_GB2312" pitchFamily="49" charset="-122"/>
              </a:rPr>
              <a:t>p</a:t>
            </a:r>
            <a:r>
              <a:rPr kumimoji="1" lang="zh-CN" altLang="en-US">
                <a:solidFill>
                  <a:schemeClr val="hlink"/>
                </a:solidFill>
                <a:latin typeface="Courier New" pitchFamily="49" charset="0"/>
                <a:ea typeface="楷体_GB2312" pitchFamily="49" charset="-122"/>
              </a:rPr>
              <a:t>是否为空指针</a:t>
            </a:r>
          </a:p>
          <a:p>
            <a:pPr lvl="1" eaLnBrk="1">
              <a:lnSpc>
                <a:spcPct val="120000"/>
              </a:lnSpc>
              <a:defRPr/>
            </a:pPr>
            <a:r>
              <a:rPr lang="en-US" altLang="zh-CN">
                <a:solidFill>
                  <a:schemeClr val="accent2"/>
                </a:solidFill>
                <a:latin typeface="Courier New" pitchFamily="49" charset="0"/>
                <a:ea typeface="楷体_GB2312" pitchFamily="49" charset="-122"/>
              </a:rPr>
              <a:t>NULL</a:t>
            </a:r>
            <a:r>
              <a:rPr lang="zh-CN" altLang="en-US">
                <a:latin typeface="Courier New" pitchFamily="49" charset="0"/>
                <a:ea typeface="楷体_GB2312" pitchFamily="49" charset="-122"/>
              </a:rPr>
              <a:t>表示空指针，即无效指针</a:t>
            </a:r>
          </a:p>
          <a:p>
            <a:pPr lvl="1" eaLnBrk="1" hangingPunct="1">
              <a:defRPr/>
            </a:pPr>
            <a:r>
              <a:rPr lang="zh-CN" altLang="en-US">
                <a:latin typeface="Courier New" pitchFamily="49" charset="0"/>
                <a:ea typeface="楷体_GB2312" pitchFamily="49" charset="-122"/>
              </a:rPr>
              <a:t>但它只是逻辑上无效，并不是真正地无效</a:t>
            </a:r>
            <a:endParaRPr kumimoji="1" lang="zh-CN" altLang="en-US">
              <a:solidFill>
                <a:schemeClr val="hlink"/>
              </a:solidFill>
              <a:latin typeface="Courier New" pitchFamily="49" charset="0"/>
              <a:ea typeface="楷体_GB2312" pitchFamily="49" charset="-122"/>
            </a:endParaRPr>
          </a:p>
          <a:p>
            <a:pPr eaLnBrk="1">
              <a:defRPr/>
            </a:pPr>
            <a:r>
              <a:rPr lang="en-US" altLang="zh-CN">
                <a:solidFill>
                  <a:srgbClr val="0033CC"/>
                </a:solidFill>
                <a:latin typeface="Courier New" pitchFamily="49" charset="0"/>
                <a:ea typeface="楷体_GB2312" pitchFamily="49" charset="-122"/>
              </a:rPr>
              <a:t>NULL</a:t>
            </a:r>
            <a:r>
              <a:rPr lang="en-US" altLang="zh-CN">
                <a:latin typeface="Courier New" pitchFamily="49" charset="0"/>
                <a:ea typeface="楷体_GB2312" pitchFamily="49" charset="-122"/>
              </a:rPr>
              <a:t> </a:t>
            </a:r>
            <a:r>
              <a:rPr lang="en-US" altLang="zh-CN" b="0">
                <a:ea typeface="楷体_GB2312" pitchFamily="49" charset="-122"/>
              </a:rPr>
              <a:t>value can be assigned to any pointer, no matter what its type.</a:t>
            </a:r>
          </a:p>
          <a:p>
            <a:pPr eaLnBrk="1" hangingPunct="1">
              <a:defRPr/>
            </a:pPr>
            <a:r>
              <a:rPr lang="zh-CN" altLang="en-US">
                <a:solidFill>
                  <a:srgbClr val="000066"/>
                </a:solidFill>
                <a:latin typeface="Courier New" pitchFamily="49" charset="0"/>
                <a:ea typeface="楷体_GB2312" pitchFamily="49" charset="-122"/>
              </a:rPr>
              <a:t>指针在初始化时一般为</a:t>
            </a:r>
            <a:endParaRPr lang="en-US" altLang="zh-CN">
              <a:solidFill>
                <a:srgbClr val="000066"/>
              </a:solidFill>
              <a:latin typeface="Courier New" pitchFamily="49" charset="0"/>
              <a:ea typeface="楷体_GB2312" pitchFamily="49" charset="-122"/>
            </a:endParaRPr>
          </a:p>
          <a:p>
            <a:pPr eaLnBrk="1" hangingPunct="1">
              <a:buFont typeface="Monotype Sorts" charset="2"/>
              <a:buNone/>
              <a:defRPr/>
            </a:pPr>
            <a:r>
              <a:rPr lang="en-US" altLang="zh-CN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</a:rPr>
              <a:t>         </a:t>
            </a:r>
            <a:endParaRPr lang="en-US" altLang="zh-CN">
              <a:solidFill>
                <a:srgbClr val="000000"/>
              </a:solidFill>
              <a:latin typeface="Courier New" pitchFamily="49" charset="0"/>
              <a:ea typeface="楷体_GB2312" pitchFamily="49" charset="-122"/>
            </a:endParaRPr>
          </a:p>
        </p:txBody>
      </p:sp>
      <p:sp>
        <p:nvSpPr>
          <p:cNvPr id="714756" name="Rectangle 4">
            <a:extLst>
              <a:ext uri="{FF2B5EF4-FFF2-40B4-BE49-F238E27FC236}">
                <a16:creationId xmlns:a16="http://schemas.microsoft.com/office/drawing/2014/main" id="{67A318EF-E5E4-42A5-AF2D-67785E809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151" y="5805488"/>
            <a:ext cx="5400675" cy="646112"/>
          </a:xfrm>
          <a:prstGeom prst="rect">
            <a:avLst/>
          </a:prstGeom>
          <a:solidFill>
            <a:srgbClr val="FFFF99"/>
          </a:solidFill>
          <a:ln w="2857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int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*p = </a:t>
            </a: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NULL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1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1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1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1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147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147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755" grpId="0" build="p"/>
      <p:bldP spid="71475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>
            <a:extLst>
              <a:ext uri="{FF2B5EF4-FFF2-40B4-BE49-F238E27FC236}">
                <a16:creationId xmlns:a16="http://schemas.microsoft.com/office/drawing/2014/main" id="{BDC3A80B-0C37-4556-B0D9-64F6BFA575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动态分配内存</a:t>
            </a:r>
            <a:endParaRPr lang="en-US" altLang="zh-CN"/>
          </a:p>
        </p:txBody>
      </p:sp>
      <p:sp>
        <p:nvSpPr>
          <p:cNvPr id="715779" name="Rectangle 3">
            <a:extLst>
              <a:ext uri="{FF2B5EF4-FFF2-40B4-BE49-F238E27FC236}">
                <a16:creationId xmlns:a16="http://schemas.microsoft.com/office/drawing/2014/main" id="{F05EF332-9AFB-4020-8702-94563BBC12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9" y="1339850"/>
            <a:ext cx="8569325" cy="1584325"/>
          </a:xfrm>
        </p:spPr>
        <p:txBody>
          <a:bodyPr/>
          <a:lstStyle/>
          <a:p>
            <a:pPr eaLnBrk="1">
              <a:lnSpc>
                <a:spcPct val="110000"/>
              </a:lnSpc>
              <a:defRPr/>
            </a:pPr>
            <a:r>
              <a:rPr lang="zh-CN" altLang="en-US" b="0" dirty="0">
                <a:ea typeface="宋体" pitchFamily="2" charset="-122"/>
              </a:rPr>
              <a:t>动态分配的内存使用后必须释放。</a:t>
            </a:r>
            <a:endParaRPr lang="en-US" altLang="zh-CN" b="0" dirty="0">
              <a:ea typeface="宋体" pitchFamily="2" charset="-122"/>
            </a:endParaRPr>
          </a:p>
          <a:p>
            <a:pPr eaLnBrk="1">
              <a:lnSpc>
                <a:spcPct val="110000"/>
              </a:lnSpc>
              <a:defRPr/>
            </a:pPr>
            <a:r>
              <a:rPr lang="zh-CN" altLang="en-US" b="0" dirty="0">
                <a:ea typeface="宋体" pitchFamily="2" charset="-122"/>
              </a:rPr>
              <a:t>释放内存的一般用法：</a:t>
            </a:r>
          </a:p>
        </p:txBody>
      </p:sp>
      <p:sp>
        <p:nvSpPr>
          <p:cNvPr id="715780" name="Rectangle 4">
            <a:extLst>
              <a:ext uri="{FF2B5EF4-FFF2-40B4-BE49-F238E27FC236}">
                <a16:creationId xmlns:a16="http://schemas.microsoft.com/office/drawing/2014/main" id="{5294897E-F4D5-4E60-A1B3-77A2483AE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151" y="2996952"/>
            <a:ext cx="5400675" cy="646112"/>
          </a:xfrm>
          <a:prstGeom prst="rect">
            <a:avLst/>
          </a:prstGeom>
          <a:solidFill>
            <a:srgbClr val="FFFF99"/>
          </a:solidFill>
          <a:ln w="2857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void</a:t>
            </a: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* 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free(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void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* p);</a:t>
            </a:r>
          </a:p>
        </p:txBody>
      </p:sp>
      <p:sp>
        <p:nvSpPr>
          <p:cNvPr id="715781" name="Rectangle 5">
            <a:extLst>
              <a:ext uri="{FF2B5EF4-FFF2-40B4-BE49-F238E27FC236}">
                <a16:creationId xmlns:a16="http://schemas.microsoft.com/office/drawing/2014/main" id="{1157847E-ED2C-417F-89B2-292C850E1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4724401"/>
            <a:ext cx="8496300" cy="1584325"/>
          </a:xfrm>
          <a:prstGeom prst="rect">
            <a:avLst/>
          </a:prstGeom>
          <a:solidFill>
            <a:srgbClr val="FFCC99"/>
          </a:solidFill>
          <a:ln w="285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ctr"/>
            <a:r>
              <a:rPr lang="zh-CN" altLang="en-US" sz="2800" b="1">
                <a:solidFill>
                  <a:srgbClr val="000066"/>
                </a:solidFill>
                <a:latin typeface="Courier New" panose="02070309020205020404" pitchFamily="49" charset="0"/>
                <a:ea typeface="楷体_GB2312" pitchFamily="49" charset="-122"/>
              </a:rPr>
              <a:t>释放由</a:t>
            </a:r>
            <a:r>
              <a:rPr lang="en-US" altLang="zh-CN" sz="2800" b="1">
                <a:solidFill>
                  <a:srgbClr val="000066"/>
                </a:solidFill>
                <a:latin typeface="Courier New" panose="02070309020205020404" pitchFamily="49" charset="0"/>
                <a:ea typeface="楷体_GB2312" pitchFamily="49" charset="-122"/>
              </a:rPr>
              <a:t>malloc()</a:t>
            </a:r>
            <a:r>
              <a:rPr lang="zh-CN" altLang="en-US" sz="2800" b="1">
                <a:solidFill>
                  <a:srgbClr val="000066"/>
                </a:solidFill>
                <a:latin typeface="Courier New" panose="02070309020205020404" pitchFamily="49" charset="0"/>
                <a:ea typeface="楷体_GB2312" pitchFamily="49" charset="-122"/>
              </a:rPr>
              <a:t>和</a:t>
            </a:r>
            <a:r>
              <a:rPr lang="en-US" altLang="zh-CN" sz="2800" b="1">
                <a:solidFill>
                  <a:srgbClr val="000066"/>
                </a:solidFill>
                <a:latin typeface="Courier New" panose="02070309020205020404" pitchFamily="49" charset="0"/>
                <a:ea typeface="楷体_GB2312" pitchFamily="49" charset="-122"/>
              </a:rPr>
              <a:t>calloc()</a:t>
            </a:r>
            <a:r>
              <a:rPr lang="zh-CN" altLang="en-US" sz="2800" b="1">
                <a:solidFill>
                  <a:srgbClr val="000066"/>
                </a:solidFill>
                <a:latin typeface="Courier New" panose="02070309020205020404" pitchFamily="49" charset="0"/>
                <a:ea typeface="楷体_GB2312" pitchFamily="49" charset="-122"/>
              </a:rPr>
              <a:t>申请的内存块</a:t>
            </a:r>
          </a:p>
          <a:p>
            <a:pPr lvl="1" algn="ctr"/>
            <a:r>
              <a:rPr lang="en-US" altLang="zh-CN" sz="2800" b="1">
                <a:solidFill>
                  <a:srgbClr val="000066"/>
                </a:solidFill>
                <a:latin typeface="Courier New" panose="02070309020205020404" pitchFamily="49" charset="0"/>
                <a:ea typeface="楷体_GB2312" pitchFamily="49" charset="-122"/>
              </a:rPr>
              <a:t>p</a:t>
            </a:r>
            <a:r>
              <a:rPr lang="zh-CN" altLang="en-US" sz="2800" b="1">
                <a:solidFill>
                  <a:srgbClr val="000066"/>
                </a:solidFill>
                <a:latin typeface="Courier New" panose="02070309020205020404" pitchFamily="49" charset="0"/>
                <a:ea typeface="楷体_GB2312" pitchFamily="49" charset="-122"/>
              </a:rPr>
              <a:t>是指向此块内存的指针</a:t>
            </a:r>
          </a:p>
          <a:p>
            <a:pPr lvl="1" algn="ctr"/>
            <a:r>
              <a:rPr lang="en-US" altLang="zh-CN" sz="2800" b="1">
                <a:solidFill>
                  <a:srgbClr val="000066"/>
                </a:solidFill>
                <a:latin typeface="Courier New" panose="02070309020205020404" pitchFamily="49" charset="0"/>
                <a:ea typeface="楷体_GB2312" pitchFamily="49" charset="-122"/>
              </a:rPr>
              <a:t>free</a:t>
            </a:r>
            <a:r>
              <a:rPr lang="zh-CN" altLang="en-US" sz="2800" b="1">
                <a:solidFill>
                  <a:srgbClr val="000066"/>
                </a:solidFill>
                <a:latin typeface="Courier New" panose="02070309020205020404" pitchFamily="49" charset="0"/>
                <a:ea typeface="楷体_GB2312" pitchFamily="49" charset="-122"/>
              </a:rPr>
              <a:t>时系统标记此块内存为未占用，可被重新分配</a:t>
            </a:r>
            <a:endParaRPr lang="en-US" altLang="zh-CN" sz="2800" b="1">
              <a:solidFill>
                <a:srgbClr val="000066"/>
              </a:solidFill>
              <a:latin typeface="Courier New" panose="02070309020205020404" pitchFamily="49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5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15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57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57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1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79" grpId="0" build="p"/>
      <p:bldP spid="715780" grpId="0" animBg="1"/>
      <p:bldP spid="715781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>
            <a:extLst>
              <a:ext uri="{FF2B5EF4-FFF2-40B4-BE49-F238E27FC236}">
                <a16:creationId xmlns:a16="http://schemas.microsoft.com/office/drawing/2014/main" id="{B229ECAD-2004-425C-8B2B-9E840D670C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55440" y="1771651"/>
            <a:ext cx="9071223" cy="4752975"/>
          </a:xfrm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>
              <a:lnSpc>
                <a:spcPct val="105000"/>
              </a:lnSpc>
              <a:defRPr/>
            </a:pPr>
            <a:r>
              <a:rPr lang="zh-CN" altLang="en-US" b="0" dirty="0">
                <a:ea typeface="宋体" pitchFamily="2" charset="-122"/>
              </a:rPr>
              <a:t>有两个指针</a:t>
            </a:r>
            <a:r>
              <a:rPr lang="en-US" altLang="zh-CN" b="0" dirty="0">
                <a:ea typeface="宋体" pitchFamily="2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p</a:t>
            </a:r>
            <a:r>
              <a:rPr lang="en-US" altLang="zh-CN" b="0" dirty="0">
                <a:ea typeface="宋体" pitchFamily="2" charset="-122"/>
              </a:rPr>
              <a:t> </a:t>
            </a:r>
            <a:r>
              <a:rPr lang="zh-CN" altLang="en-US" b="0" dirty="0">
                <a:ea typeface="宋体" pitchFamily="2" charset="-122"/>
              </a:rPr>
              <a:t>和</a:t>
            </a:r>
            <a:r>
              <a:rPr lang="en-US" altLang="zh-CN" b="0" dirty="0">
                <a:ea typeface="宋体" pitchFamily="2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q</a:t>
            </a:r>
            <a:r>
              <a:rPr lang="en-US" altLang="zh-CN" b="0" dirty="0">
                <a:ea typeface="宋体" pitchFamily="2" charset="-122"/>
              </a:rPr>
              <a:t>,</a:t>
            </a:r>
          </a:p>
          <a:p>
            <a:pPr eaLnBrk="1">
              <a:lnSpc>
                <a:spcPct val="105000"/>
              </a:lnSpc>
              <a:defRPr/>
            </a:pPr>
            <a:r>
              <a:rPr lang="zh-CN" altLang="en-US" b="0" dirty="0">
                <a:ea typeface="宋体" pitchFamily="2" charset="-122"/>
              </a:rPr>
              <a:t>赋值语句</a:t>
            </a:r>
            <a:r>
              <a:rPr lang="en-US" altLang="zh-CN" b="0" dirty="0">
                <a:ea typeface="宋体" pitchFamily="2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p = q</a:t>
            </a:r>
            <a:r>
              <a:rPr lang="en-US" altLang="zh-CN" b="0" dirty="0">
                <a:ea typeface="宋体" pitchFamily="2" charset="-122"/>
              </a:rPr>
              <a:t> </a:t>
            </a:r>
            <a:r>
              <a:rPr lang="zh-CN" altLang="en-US" b="0" dirty="0">
                <a:solidFill>
                  <a:srgbClr val="FF3300"/>
                </a:solidFill>
                <a:ea typeface="宋体" pitchFamily="2" charset="-122"/>
              </a:rPr>
              <a:t>不会</a:t>
            </a:r>
            <a:r>
              <a:rPr lang="en-US" altLang="zh-CN" b="0" dirty="0">
                <a:ea typeface="宋体" pitchFamily="2" charset="-122"/>
              </a:rPr>
              <a:t> </a:t>
            </a:r>
            <a:r>
              <a:rPr lang="zh-CN" altLang="en-US" b="0" dirty="0">
                <a:ea typeface="宋体" pitchFamily="2" charset="-122"/>
              </a:rPr>
              <a:t>将</a:t>
            </a:r>
            <a:r>
              <a:rPr lang="en-US" altLang="zh-CN" b="0" dirty="0">
                <a:ea typeface="宋体" pitchFamily="2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q</a:t>
            </a:r>
            <a:r>
              <a:rPr lang="en-US" altLang="zh-CN" b="0" dirty="0">
                <a:ea typeface="宋体" pitchFamily="2" charset="-122"/>
              </a:rPr>
              <a:t> </a:t>
            </a:r>
            <a:r>
              <a:rPr lang="zh-CN" altLang="en-US" b="0" dirty="0">
                <a:ea typeface="宋体" pitchFamily="2" charset="-122"/>
              </a:rPr>
              <a:t>指向的存储空间复制到</a:t>
            </a:r>
            <a:r>
              <a:rPr lang="en-US" altLang="zh-CN" b="0" dirty="0">
                <a:ea typeface="宋体" pitchFamily="2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p</a:t>
            </a:r>
            <a:r>
              <a:rPr lang="zh-CN" altLang="en-US" b="0" dirty="0">
                <a:ea typeface="宋体" pitchFamily="2" charset="-122"/>
              </a:rPr>
              <a:t>的存储空间中去</a:t>
            </a:r>
            <a:endParaRPr lang="en-US" altLang="zh-CN" dirty="0">
              <a:ea typeface="宋体" pitchFamily="2" charset="-122"/>
            </a:endParaRPr>
          </a:p>
          <a:p>
            <a:pPr eaLnBrk="1">
              <a:lnSpc>
                <a:spcPct val="105000"/>
              </a:lnSpc>
              <a:defRPr/>
            </a:pPr>
            <a:endParaRPr lang="en-US" altLang="zh-CN" b="0" dirty="0">
              <a:ea typeface="宋体" pitchFamily="2" charset="-122"/>
            </a:endParaRPr>
          </a:p>
          <a:p>
            <a:pPr eaLnBrk="1">
              <a:lnSpc>
                <a:spcPct val="105000"/>
              </a:lnSpc>
              <a:defRPr/>
            </a:pPr>
            <a:r>
              <a:rPr lang="zh-CN" altLang="en-US" b="0" dirty="0">
                <a:ea typeface="宋体" pitchFamily="2" charset="-122"/>
              </a:rPr>
              <a:t>记住</a:t>
            </a:r>
            <a:r>
              <a:rPr lang="en-US" altLang="zh-CN" b="0" dirty="0">
                <a:ea typeface="宋体" pitchFamily="2" charset="-122"/>
              </a:rPr>
              <a:t> </a:t>
            </a:r>
          </a:p>
          <a:p>
            <a:pPr eaLnBrk="1">
              <a:lnSpc>
                <a:spcPct val="105000"/>
              </a:lnSpc>
              <a:defRPr/>
            </a:pPr>
            <a:r>
              <a:rPr lang="zh-CN" altLang="en-US" b="0" dirty="0">
                <a:ea typeface="宋体" pitchFamily="2" charset="-122"/>
              </a:rPr>
              <a:t>在执行</a:t>
            </a:r>
            <a:r>
              <a:rPr lang="en-US" altLang="zh-CN" b="0" dirty="0">
                <a:ea typeface="宋体" pitchFamily="2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p = q;</a:t>
            </a:r>
            <a:r>
              <a:rPr lang="en-US" altLang="zh-CN" b="0" dirty="0">
                <a:ea typeface="宋体" pitchFamily="2" charset="-122"/>
              </a:rPr>
              <a:t> </a:t>
            </a:r>
            <a:r>
              <a:rPr lang="zh-CN" altLang="en-US" b="0" dirty="0">
                <a:ea typeface="宋体" pitchFamily="2" charset="-122"/>
              </a:rPr>
              <a:t>之后</a:t>
            </a:r>
            <a:r>
              <a:rPr lang="en-US" altLang="zh-CN" b="0" dirty="0">
                <a:ea typeface="宋体" pitchFamily="2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p</a:t>
            </a:r>
            <a:r>
              <a:rPr lang="en-US" altLang="zh-CN" b="0" dirty="0">
                <a:ea typeface="宋体" pitchFamily="2" charset="-122"/>
              </a:rPr>
              <a:t> </a:t>
            </a:r>
            <a:r>
              <a:rPr lang="zh-CN" altLang="en-US" b="0" dirty="0">
                <a:ea typeface="宋体" pitchFamily="2" charset="-122"/>
              </a:rPr>
              <a:t>和</a:t>
            </a:r>
            <a:r>
              <a:rPr lang="en-US" altLang="zh-CN" b="0" dirty="0">
                <a:ea typeface="宋体" pitchFamily="2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q</a:t>
            </a:r>
            <a:r>
              <a:rPr lang="en-US" altLang="zh-CN" b="0" dirty="0">
                <a:ea typeface="宋体" pitchFamily="2" charset="-122"/>
              </a:rPr>
              <a:t> </a:t>
            </a:r>
            <a:r>
              <a:rPr lang="zh-CN" altLang="en-US" b="0" dirty="0">
                <a:ea typeface="宋体" pitchFamily="2" charset="-122"/>
              </a:rPr>
              <a:t>指向同一块存储空间</a:t>
            </a:r>
            <a:r>
              <a:rPr lang="en-US" altLang="zh-CN" b="0" dirty="0">
                <a:ea typeface="宋体" pitchFamily="2" charset="-122"/>
              </a:rPr>
              <a:t>; </a:t>
            </a:r>
          </a:p>
          <a:p>
            <a:pPr eaLnBrk="1">
              <a:lnSpc>
                <a:spcPct val="105000"/>
              </a:lnSpc>
              <a:defRPr/>
            </a:pPr>
            <a:r>
              <a:rPr lang="zh-CN" altLang="en-US" b="0" dirty="0">
                <a:ea typeface="宋体" pitchFamily="2" charset="-122"/>
              </a:rPr>
              <a:t>如果你调用</a:t>
            </a:r>
            <a:r>
              <a:rPr lang="en-US" altLang="zh-CN" b="0" dirty="0">
                <a:ea typeface="宋体" pitchFamily="2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free(p)</a:t>
            </a:r>
            <a:r>
              <a:rPr lang="en-US" altLang="zh-CN" b="0" dirty="0">
                <a:ea typeface="宋体" pitchFamily="2" charset="-122"/>
              </a:rPr>
              <a:t> </a:t>
            </a:r>
            <a:r>
              <a:rPr lang="zh-CN" altLang="en-US" b="0" dirty="0">
                <a:ea typeface="宋体" pitchFamily="2" charset="-122"/>
              </a:rPr>
              <a:t>释放</a:t>
            </a:r>
            <a:r>
              <a:rPr lang="en-US" altLang="zh-CN" b="0" dirty="0">
                <a:ea typeface="宋体" pitchFamily="2" charset="-122"/>
              </a:rPr>
              <a:t>p</a:t>
            </a:r>
            <a:r>
              <a:rPr lang="zh-CN" altLang="en-US" b="0" dirty="0">
                <a:ea typeface="宋体" pitchFamily="2" charset="-122"/>
              </a:rPr>
              <a:t>指向的存储空间实际上</a:t>
            </a:r>
            <a:r>
              <a:rPr lang="en-US" altLang="zh-CN" b="0" dirty="0">
                <a:ea typeface="宋体" pitchFamily="2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q</a:t>
            </a:r>
            <a:r>
              <a:rPr lang="en-US" altLang="zh-CN" b="0" dirty="0">
                <a:ea typeface="宋体" pitchFamily="2" charset="-122"/>
              </a:rPr>
              <a:t> </a:t>
            </a:r>
            <a:r>
              <a:rPr lang="zh-CN" altLang="en-US" b="0" dirty="0">
                <a:ea typeface="宋体" pitchFamily="2" charset="-122"/>
              </a:rPr>
              <a:t>的存储空间也被释放了</a:t>
            </a:r>
            <a:r>
              <a:rPr lang="en-US" altLang="zh-CN" b="0" dirty="0">
                <a:ea typeface="宋体" pitchFamily="2" charset="-122"/>
              </a:rPr>
              <a:t>, </a:t>
            </a:r>
            <a:r>
              <a:rPr lang="zh-CN" altLang="en-US" b="0" dirty="0">
                <a:ea typeface="宋体" pitchFamily="2" charset="-122"/>
              </a:rPr>
              <a:t>这是时候你不能再调用</a:t>
            </a:r>
            <a:r>
              <a:rPr lang="en-US" altLang="zh-CN" b="0" dirty="0">
                <a:ea typeface="宋体" pitchFamily="2" charset="-122"/>
              </a:rPr>
              <a:t> </a:t>
            </a:r>
            <a:r>
              <a:rPr lang="en-US" altLang="zh-CN" dirty="0">
                <a:solidFill>
                  <a:srgbClr val="CC3300"/>
                </a:solidFill>
                <a:latin typeface="Courier New" pitchFamily="49" charset="0"/>
                <a:ea typeface="宋体" pitchFamily="2" charset="-122"/>
              </a:rPr>
              <a:t>free(q)</a:t>
            </a:r>
          </a:p>
        </p:txBody>
      </p:sp>
      <p:graphicFrame>
        <p:nvGraphicFramePr>
          <p:cNvPr id="118787" name="Object 3">
            <a:extLst>
              <a:ext uri="{FF2B5EF4-FFF2-40B4-BE49-F238E27FC236}">
                <a16:creationId xmlns:a16="http://schemas.microsoft.com/office/drawing/2014/main" id="{309DD7FC-5691-4158-800B-B0F56406D007}"/>
              </a:ext>
            </a:extLst>
          </p:cNvPr>
          <p:cNvGraphicFramePr>
            <a:graphicFrameLocks/>
          </p:cNvGraphicFramePr>
          <p:nvPr/>
        </p:nvGraphicFramePr>
        <p:xfrm>
          <a:off x="9748838" y="781051"/>
          <a:ext cx="766762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1" name="Clip" r:id="rId3" imgW="2193938" imgH="3658765" progId="MS_ClipArt_Gallery.2">
                  <p:embed/>
                </p:oleObj>
              </mc:Choice>
              <mc:Fallback>
                <p:oleObj name="Clip" r:id="rId3" imgW="2193938" imgH="3658765" progId="MS_ClipArt_Gallery.2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8838" y="781051"/>
                        <a:ext cx="766762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8788" name="Picture 4">
            <a:extLst>
              <a:ext uri="{FF2B5EF4-FFF2-40B4-BE49-F238E27FC236}">
                <a16:creationId xmlns:a16="http://schemas.microsoft.com/office/drawing/2014/main" id="{30330089-AC91-4DA3-BC47-870DCA368799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749301"/>
            <a:ext cx="2713038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68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>
            <a:extLst>
              <a:ext uri="{FF2B5EF4-FFF2-40B4-BE49-F238E27FC236}">
                <a16:creationId xmlns:a16="http://schemas.microsoft.com/office/drawing/2014/main" id="{05F52FDD-FFA2-4852-9452-65DDD0299A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16725" y="260350"/>
            <a:ext cx="3600450" cy="839788"/>
          </a:xfrm>
        </p:spPr>
        <p:txBody>
          <a:bodyPr/>
          <a:lstStyle/>
          <a:p>
            <a:pPr algn="r">
              <a:defRPr/>
            </a:pPr>
            <a:r>
              <a:rPr lang="zh-CN" altLang="en-US" sz="4000">
                <a:ea typeface="宋体" pitchFamily="2" charset="-122"/>
              </a:rPr>
              <a:t>例</a:t>
            </a:r>
            <a:r>
              <a:rPr lang="en-US" altLang="zh-CN" sz="4000">
                <a:ea typeface="宋体" pitchFamily="2" charset="-122"/>
              </a:rPr>
              <a:t>7.13</a:t>
            </a:r>
            <a:r>
              <a:rPr lang="zh-CN" altLang="en-US" sz="4000">
                <a:ea typeface="宋体" pitchFamily="2" charset="-122"/>
              </a:rPr>
              <a:t>：</a:t>
            </a:r>
            <a:br>
              <a:rPr lang="zh-CN" altLang="en-US" sz="4000">
                <a:ea typeface="宋体" pitchFamily="2" charset="-122"/>
              </a:rPr>
            </a:br>
            <a:r>
              <a:rPr lang="zh-CN" altLang="en-US" sz="4000"/>
              <a:t>一维动态数组</a:t>
            </a:r>
          </a:p>
        </p:txBody>
      </p:sp>
      <p:graphicFrame>
        <p:nvGraphicFramePr>
          <p:cNvPr id="119811" name="Object 3">
            <a:extLst>
              <a:ext uri="{FF2B5EF4-FFF2-40B4-BE49-F238E27FC236}">
                <a16:creationId xmlns:a16="http://schemas.microsoft.com/office/drawing/2014/main" id="{88034E5F-0515-45A5-A3ED-410F2F105049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524001" y="188914"/>
          <a:ext cx="4962525" cy="666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42" name="位图图像" r:id="rId3" imgW="3296110" imgH="4428571" progId="Paint.Picture">
                  <p:embed/>
                </p:oleObj>
              </mc:Choice>
              <mc:Fallback>
                <p:oleObj name="位图图像" r:id="rId3" imgW="3296110" imgH="4428571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1" y="188914"/>
                        <a:ext cx="4962525" cy="666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28" name="Rectangle 4">
            <a:extLst>
              <a:ext uri="{FF2B5EF4-FFF2-40B4-BE49-F238E27FC236}">
                <a16:creationId xmlns:a16="http://schemas.microsoft.com/office/drawing/2014/main" id="{8F59DE03-9610-40D0-AA2C-222D33738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0" y="4005263"/>
            <a:ext cx="4248150" cy="1287462"/>
          </a:xfrm>
          <a:prstGeom prst="rect">
            <a:avLst/>
          </a:prstGeom>
          <a:solidFill>
            <a:srgbClr val="FFFF99"/>
          </a:solidFill>
          <a:ln w="38100">
            <a:solidFill>
              <a:srgbClr val="8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fr-FR" altLang="zh-CN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p+i</a:t>
            </a:r>
            <a:r>
              <a:rPr lang="zh-CN" altLang="fr-FR" b="1">
                <a:solidFill>
                  <a:srgbClr val="000066"/>
                </a:solidFill>
                <a:latin typeface="Courier New" pitchFamily="49" charset="0"/>
                <a:ea typeface="楷体_GB2312" pitchFamily="49" charset="-122"/>
              </a:rPr>
              <a:t>等价于</a:t>
            </a:r>
            <a:r>
              <a:rPr lang="fr-FR" altLang="zh-CN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&amp;p[i]</a:t>
            </a:r>
          </a:p>
          <a:p>
            <a:pPr algn="ctr">
              <a:defRPr/>
            </a:pPr>
            <a:r>
              <a:rPr lang="zh-CN" altLang="fr-FR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*</a:t>
            </a:r>
            <a:r>
              <a:rPr lang="fr-FR" altLang="zh-CN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(p+i)</a:t>
            </a:r>
            <a:r>
              <a:rPr lang="zh-CN" altLang="fr-FR" b="1">
                <a:solidFill>
                  <a:srgbClr val="000066"/>
                </a:solidFill>
                <a:latin typeface="Courier New" pitchFamily="49" charset="0"/>
                <a:ea typeface="楷体_GB2312" pitchFamily="49" charset="-122"/>
              </a:rPr>
              <a:t>等价于</a:t>
            </a:r>
            <a:r>
              <a:rPr lang="fr-FR" altLang="zh-CN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p[i]</a:t>
            </a:r>
          </a:p>
          <a:p>
            <a:pPr algn="ctr">
              <a:defRPr/>
            </a:pPr>
            <a:r>
              <a:rPr lang="zh-CN" altLang="fr-FR" sz="2800" b="1">
                <a:solidFill>
                  <a:srgbClr val="000066"/>
                </a:solidFill>
                <a:ea typeface="楷体_GB2312" pitchFamily="49" charset="-122"/>
              </a:rPr>
              <a:t>像使用一维数组一样使用</a:t>
            </a:r>
            <a:endParaRPr lang="zh-CN" altLang="en-US" sz="2800" b="1">
              <a:solidFill>
                <a:srgbClr val="000066"/>
              </a:solidFill>
              <a:ea typeface="楷体_GB2312" pitchFamily="49" charset="-122"/>
            </a:endParaRP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E2E82E9E-981A-4C9A-B8CF-5CF726E77FC5}"/>
              </a:ext>
            </a:extLst>
          </p:cNvPr>
          <p:cNvGrpSpPr>
            <a:grpSpLocks/>
          </p:cNvGrpSpPr>
          <p:nvPr/>
        </p:nvGrpSpPr>
        <p:grpSpPr bwMode="auto">
          <a:xfrm>
            <a:off x="6777038" y="1247776"/>
            <a:ext cx="3422650" cy="1101725"/>
            <a:chOff x="3219" y="786"/>
            <a:chExt cx="2156" cy="694"/>
          </a:xfrm>
        </p:grpSpPr>
        <p:grpSp>
          <p:nvGrpSpPr>
            <p:cNvPr id="119821" name="Group 6">
              <a:extLst>
                <a:ext uri="{FF2B5EF4-FFF2-40B4-BE49-F238E27FC236}">
                  <a16:creationId xmlns:a16="http://schemas.microsoft.com/office/drawing/2014/main" id="{CB6BCA16-B5BD-444F-9BF5-B37A7A94F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7" y="1208"/>
              <a:ext cx="1588" cy="272"/>
              <a:chOff x="3560" y="981"/>
              <a:chExt cx="1588" cy="272"/>
            </a:xfrm>
          </p:grpSpPr>
          <p:sp>
            <p:nvSpPr>
              <p:cNvPr id="717831" name="Rectangle 7">
                <a:extLst>
                  <a:ext uri="{FF2B5EF4-FFF2-40B4-BE49-F238E27FC236}">
                    <a16:creationId xmlns:a16="http://schemas.microsoft.com/office/drawing/2014/main" id="{B6E216B9-30CD-44DB-899D-55408AAFA8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0" y="981"/>
                <a:ext cx="318" cy="27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17832" name="Rectangle 8">
                <a:extLst>
                  <a:ext uri="{FF2B5EF4-FFF2-40B4-BE49-F238E27FC236}">
                    <a16:creationId xmlns:a16="http://schemas.microsoft.com/office/drawing/2014/main" id="{0CB95467-23EA-47DA-884A-D91EE4B197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8" y="981"/>
                <a:ext cx="318" cy="27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17833" name="Rectangle 9">
                <a:extLst>
                  <a:ext uri="{FF2B5EF4-FFF2-40B4-BE49-F238E27FC236}">
                    <a16:creationId xmlns:a16="http://schemas.microsoft.com/office/drawing/2014/main" id="{475E0085-B681-493D-923F-31B9F7851B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981"/>
                <a:ext cx="318" cy="27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17834" name="Rectangle 10">
                <a:extLst>
                  <a:ext uri="{FF2B5EF4-FFF2-40B4-BE49-F238E27FC236}">
                    <a16:creationId xmlns:a16="http://schemas.microsoft.com/office/drawing/2014/main" id="{3E11116F-07C3-4576-A3F3-36061AD705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3" y="981"/>
                <a:ext cx="318" cy="27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17835" name="Rectangle 11">
                <a:extLst>
                  <a:ext uri="{FF2B5EF4-FFF2-40B4-BE49-F238E27FC236}">
                    <a16:creationId xmlns:a16="http://schemas.microsoft.com/office/drawing/2014/main" id="{85823B57-EBC4-473B-B845-C1D482678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0" y="981"/>
                <a:ext cx="318" cy="27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</p:grpSp>
        <p:sp>
          <p:nvSpPr>
            <p:cNvPr id="717836" name="Line 12">
              <a:extLst>
                <a:ext uri="{FF2B5EF4-FFF2-40B4-BE49-F238E27FC236}">
                  <a16:creationId xmlns:a16="http://schemas.microsoft.com/office/drawing/2014/main" id="{955348BF-82AF-46E0-B745-53677CC641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7" y="1344"/>
              <a:ext cx="340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7837" name="Text Box 13">
              <a:extLst>
                <a:ext uri="{FF2B5EF4-FFF2-40B4-BE49-F238E27FC236}">
                  <a16:creationId xmlns:a16="http://schemas.microsoft.com/office/drawing/2014/main" id="{1C79DBDB-682B-4AD2-9F9A-20E2804009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9" y="1192"/>
              <a:ext cx="27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ea typeface="宋体" panose="02010600030101010101" pitchFamily="2" charset="-122"/>
                </a:rPr>
                <a:t>p</a:t>
              </a:r>
            </a:p>
          </p:txBody>
        </p:sp>
        <p:sp>
          <p:nvSpPr>
            <p:cNvPr id="717838" name="AutoShape 14">
              <a:extLst>
                <a:ext uri="{FF2B5EF4-FFF2-40B4-BE49-F238E27FC236}">
                  <a16:creationId xmlns:a16="http://schemas.microsoft.com/office/drawing/2014/main" id="{F9AFFF77-5CBB-4122-B48D-32D1E29429C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4505" y="452"/>
              <a:ext cx="136" cy="1316"/>
            </a:xfrm>
            <a:prstGeom prst="rightBrace">
              <a:avLst>
                <a:gd name="adj1" fmla="val 80637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717839" name="Text Box 15">
              <a:extLst>
                <a:ext uri="{FF2B5EF4-FFF2-40B4-BE49-F238E27FC236}">
                  <a16:creationId xmlns:a16="http://schemas.microsoft.com/office/drawing/2014/main" id="{CF09630F-4320-4A83-9F10-350DF7E283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2" y="786"/>
              <a:ext cx="27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ea typeface="宋体" panose="02010600030101010101" pitchFamily="2" charset="-122"/>
                </a:rPr>
                <a:t>n</a:t>
              </a:r>
            </a:p>
          </p:txBody>
        </p:sp>
      </p:grpSp>
      <p:sp>
        <p:nvSpPr>
          <p:cNvPr id="717840" name="Rectangle 16">
            <a:extLst>
              <a:ext uri="{FF2B5EF4-FFF2-40B4-BE49-F238E27FC236}">
                <a16:creationId xmlns:a16="http://schemas.microsoft.com/office/drawing/2014/main" id="{B17A2738-72AA-4757-BB86-57467B2AB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4" y="1989139"/>
            <a:ext cx="4403725" cy="11398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717841" name="Rectangle 17">
            <a:extLst>
              <a:ext uri="{FF2B5EF4-FFF2-40B4-BE49-F238E27FC236}">
                <a16:creationId xmlns:a16="http://schemas.microsoft.com/office/drawing/2014/main" id="{87EE0510-018F-492C-934C-D336B373C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151" y="2636839"/>
            <a:ext cx="3877985" cy="461665"/>
          </a:xfrm>
          <a:prstGeom prst="rect">
            <a:avLst/>
          </a:prstGeom>
          <a:solidFill>
            <a:srgbClr val="FFFF99"/>
          </a:solidFill>
          <a:ln w="38100">
            <a:solidFill>
              <a:srgbClr val="800000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b="1">
                <a:solidFill>
                  <a:srgbClr val="000066"/>
                </a:solidFill>
                <a:ea typeface="楷体_GB2312" pitchFamily="49" charset="-122"/>
              </a:rPr>
              <a:t>确保指针使用前是非空指针</a:t>
            </a:r>
          </a:p>
        </p:txBody>
      </p:sp>
      <p:sp>
        <p:nvSpPr>
          <p:cNvPr id="717842" name="Rectangle 18">
            <a:extLst>
              <a:ext uri="{FF2B5EF4-FFF2-40B4-BE49-F238E27FC236}">
                <a16:creationId xmlns:a16="http://schemas.microsoft.com/office/drawing/2014/main" id="{6BF0F1D8-386C-42AB-AF6C-C18891199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4" y="1700214"/>
            <a:ext cx="4403725" cy="2889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717843" name="Rectangle 19">
            <a:extLst>
              <a:ext uri="{FF2B5EF4-FFF2-40B4-BE49-F238E27FC236}">
                <a16:creationId xmlns:a16="http://schemas.microsoft.com/office/drawing/2014/main" id="{AE950E3F-F6A8-4CE6-9F79-2078345F8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1476" y="3990976"/>
            <a:ext cx="792163" cy="3587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717844" name="Rectangle 20">
            <a:extLst>
              <a:ext uri="{FF2B5EF4-FFF2-40B4-BE49-F238E27FC236}">
                <a16:creationId xmlns:a16="http://schemas.microsoft.com/office/drawing/2014/main" id="{E49A8A65-E107-47F6-99FB-B6EB58A5F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913" y="5359401"/>
            <a:ext cx="1008062" cy="3587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717845" name="Rectangle 21">
            <a:extLst>
              <a:ext uri="{FF2B5EF4-FFF2-40B4-BE49-F238E27FC236}">
                <a16:creationId xmlns:a16="http://schemas.microsoft.com/office/drawing/2014/main" id="{87964195-2399-414D-A201-F7B46F021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6365876"/>
            <a:ext cx="1079500" cy="2889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717846" name="Rectangle 22">
            <a:extLst>
              <a:ext uri="{FF2B5EF4-FFF2-40B4-BE49-F238E27FC236}">
                <a16:creationId xmlns:a16="http://schemas.microsoft.com/office/drawing/2014/main" id="{78BEE0A6-D9BC-48A3-80F5-9844EA68E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4951" y="5978526"/>
            <a:ext cx="3954929" cy="461665"/>
          </a:xfrm>
          <a:prstGeom prst="rect">
            <a:avLst/>
          </a:prstGeom>
          <a:solidFill>
            <a:srgbClr val="FFFF99"/>
          </a:solidFill>
          <a:ln w="38100">
            <a:solidFill>
              <a:srgbClr val="8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000066"/>
                </a:solidFill>
                <a:ea typeface="楷体_GB2312" pitchFamily="49" charset="-122"/>
              </a:rPr>
              <a:t>释放向系统申请的存储空间</a:t>
            </a: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7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7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7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7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178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178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17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17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17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17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17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17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17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17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17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1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17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17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17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178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178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17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28" grpId="0" animBg="1"/>
      <p:bldP spid="717840" grpId="0" animBg="1"/>
      <p:bldP spid="717840" grpId="1" animBg="1"/>
      <p:bldP spid="717841" grpId="0" animBg="1"/>
      <p:bldP spid="717842" grpId="0" animBg="1"/>
      <p:bldP spid="717842" grpId="1" animBg="1"/>
      <p:bldP spid="717843" grpId="0" animBg="1"/>
      <p:bldP spid="717844" grpId="0" animBg="1"/>
      <p:bldP spid="717845" grpId="0" animBg="1"/>
      <p:bldP spid="71784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2">
            <a:extLst>
              <a:ext uri="{FF2B5EF4-FFF2-40B4-BE49-F238E27FC236}">
                <a16:creationId xmlns:a16="http://schemas.microsoft.com/office/drawing/2014/main" id="{40EB126F-2E17-400E-9F0D-DDDD6CF7E6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这一章我们学习了 </a:t>
            </a:r>
          </a:p>
        </p:txBody>
      </p:sp>
      <p:sp>
        <p:nvSpPr>
          <p:cNvPr id="741379" name="Rectangle 3">
            <a:extLst>
              <a:ext uri="{FF2B5EF4-FFF2-40B4-BE49-F238E27FC236}">
                <a16:creationId xmlns:a16="http://schemas.microsoft.com/office/drawing/2014/main" id="{7C0C5C74-F5A7-45EE-BFE5-084F69EDA1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9" y="1484314"/>
            <a:ext cx="8497887" cy="4968875"/>
          </a:xfrm>
        </p:spPr>
        <p:txBody>
          <a:bodyPr/>
          <a:lstStyle/>
          <a:p>
            <a:pPr eaLnBrk="1">
              <a:lnSpc>
                <a:spcPct val="105000"/>
              </a:lnSpc>
              <a:defRPr/>
            </a:pPr>
            <a:r>
              <a:rPr lang="zh-CN" altLang="en-US" sz="3200" dirty="0">
                <a:ea typeface="楷体_GB2312" pitchFamily="49" charset="-122"/>
              </a:rPr>
              <a:t>指针的概念</a:t>
            </a:r>
          </a:p>
          <a:p>
            <a:pPr lvl="1" eaLnBrk="1">
              <a:lnSpc>
                <a:spcPct val="105000"/>
              </a:lnSpc>
              <a:defRPr/>
            </a:pPr>
            <a:r>
              <a:rPr lang="zh-CN" altLang="en-US" sz="2800" dirty="0">
                <a:ea typeface="楷体_GB2312" pitchFamily="49" charset="-122"/>
              </a:rPr>
              <a:t>指针是一种特殊的数据类型</a:t>
            </a:r>
          </a:p>
          <a:p>
            <a:pPr eaLnBrk="1">
              <a:lnSpc>
                <a:spcPct val="105000"/>
              </a:lnSpc>
              <a:defRPr/>
            </a:pPr>
            <a:r>
              <a:rPr lang="zh-CN" altLang="en-US" sz="3200" dirty="0">
                <a:ea typeface="楷体_GB2312" pitchFamily="49" charset="-122"/>
              </a:rPr>
              <a:t>指针与数组之间的关系</a:t>
            </a:r>
          </a:p>
          <a:p>
            <a:pPr eaLnBrk="1">
              <a:lnSpc>
                <a:spcPct val="105000"/>
              </a:lnSpc>
              <a:defRPr/>
            </a:pPr>
            <a:r>
              <a:rPr lang="zh-CN" altLang="en-US" sz="3200" dirty="0">
                <a:ea typeface="楷体_GB2312" pitchFamily="49" charset="-122"/>
              </a:rPr>
              <a:t>指针的应用</a:t>
            </a:r>
          </a:p>
          <a:p>
            <a:pPr lvl="1" eaLnBrk="1">
              <a:lnSpc>
                <a:spcPct val="105000"/>
              </a:lnSpc>
              <a:defRPr/>
            </a:pPr>
            <a:r>
              <a:rPr lang="zh-CN" altLang="en-US" sz="2800" dirty="0">
                <a:ea typeface="楷体_GB2312" pitchFamily="49" charset="-122"/>
              </a:rPr>
              <a:t>做函数参数，传地址调用</a:t>
            </a:r>
          </a:p>
          <a:p>
            <a:pPr lvl="1" eaLnBrk="1">
              <a:lnSpc>
                <a:spcPct val="105000"/>
              </a:lnSpc>
              <a:defRPr/>
            </a:pPr>
            <a:r>
              <a:rPr lang="zh-CN" altLang="en-US" sz="2800" dirty="0">
                <a:ea typeface="楷体_GB2312" pitchFamily="49" charset="-122"/>
              </a:rPr>
              <a:t>动态分配内存，实现动态数组</a:t>
            </a:r>
          </a:p>
          <a:p>
            <a:pPr lvl="1" eaLnBrk="1">
              <a:lnSpc>
                <a:spcPct val="105000"/>
              </a:lnSpc>
              <a:defRPr/>
            </a:pPr>
            <a:r>
              <a:rPr lang="zh-CN" altLang="en-US" sz="2800" dirty="0">
                <a:ea typeface="楷体_GB2312" pitchFamily="49" charset="-122"/>
              </a:rPr>
              <a:t>常见的指针应用中容易出现的错误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4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4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4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4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4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4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1379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>
            <a:extLst>
              <a:ext uri="{FF2B5EF4-FFF2-40B4-BE49-F238E27FC236}">
                <a16:creationId xmlns:a16="http://schemas.microsoft.com/office/drawing/2014/main" id="{B8EA64D5-F655-425D-A4AB-565EDD81F13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/>
              <a:t>使用原则</a:t>
            </a:r>
            <a:endParaRPr lang="en-US" altLang="zh-CN"/>
          </a:p>
        </p:txBody>
      </p:sp>
      <p:sp>
        <p:nvSpPr>
          <p:cNvPr id="742403" name="Rectangle 3">
            <a:extLst>
              <a:ext uri="{FF2B5EF4-FFF2-40B4-BE49-F238E27FC236}">
                <a16:creationId xmlns:a16="http://schemas.microsoft.com/office/drawing/2014/main" id="{6D06291B-1FFB-430D-BDA7-66582271656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09801" y="1223964"/>
            <a:ext cx="8207375" cy="5589587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>
              <a:lnSpc>
                <a:spcPct val="90000"/>
              </a:lnSpc>
              <a:defRPr/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数组</a:t>
            </a:r>
          </a:p>
          <a:p>
            <a:pPr lvl="1" eaLnBrk="1">
              <a:lnSpc>
                <a:spcPct val="90000"/>
              </a:lnSpc>
              <a:defRPr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永远清楚每个数组有多大</a:t>
            </a:r>
            <a:endParaRPr lang="en-US" altLang="zh-CN" sz="2800">
              <a:latin typeface="楷体_GB2312" pitchFamily="49" charset="-122"/>
              <a:ea typeface="楷体_GB2312" pitchFamily="49" charset="-122"/>
            </a:endParaRPr>
          </a:p>
          <a:p>
            <a:pPr lvl="1" eaLnBrk="1">
              <a:lnSpc>
                <a:spcPct val="90000"/>
              </a:lnSpc>
              <a:defRPr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永远让下标不会越界</a:t>
            </a:r>
          </a:p>
          <a:p>
            <a:pPr eaLnBrk="1">
              <a:lnSpc>
                <a:spcPct val="90000"/>
              </a:lnSpc>
              <a:defRPr/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字符数组</a:t>
            </a:r>
          </a:p>
          <a:p>
            <a:pPr lvl="1" eaLnBrk="1">
              <a:lnSpc>
                <a:spcPct val="90000"/>
              </a:lnSpc>
              <a:defRPr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永远留意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'\0'</a:t>
            </a:r>
          </a:p>
          <a:p>
            <a:pPr eaLnBrk="1">
              <a:lnSpc>
                <a:spcPct val="90000"/>
              </a:lnSpc>
              <a:defRPr/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指针</a:t>
            </a:r>
          </a:p>
          <a:p>
            <a:pPr lvl="1" eaLnBrk="1">
              <a:lnSpc>
                <a:spcPct val="90000"/>
              </a:lnSpc>
              <a:defRPr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永远清楚每个指针指向了哪里</a:t>
            </a:r>
          </a:p>
          <a:p>
            <a:pPr lvl="1" eaLnBrk="1">
              <a:lnSpc>
                <a:spcPct val="90000"/>
              </a:lnSpc>
              <a:defRPr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永远清楚指针指向的位置中的内容是什么</a:t>
            </a:r>
          </a:p>
          <a:p>
            <a:pPr eaLnBrk="1">
              <a:lnSpc>
                <a:spcPct val="90000"/>
              </a:lnSpc>
              <a:defRPr/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总纲</a:t>
            </a:r>
            <a:endParaRPr lang="en-US" altLang="zh-CN" sz="3200">
              <a:latin typeface="楷体_GB2312" pitchFamily="49" charset="-122"/>
              <a:ea typeface="楷体_GB2312" pitchFamily="49" charset="-122"/>
            </a:endParaRPr>
          </a:p>
          <a:p>
            <a:pPr lvl="1" eaLnBrk="1">
              <a:lnSpc>
                <a:spcPct val="90000"/>
              </a:lnSpc>
              <a:defRPr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永远清楚你正在操作哪块内存</a:t>
            </a:r>
          </a:p>
          <a:p>
            <a:pPr lvl="1" eaLnBrk="1">
              <a:lnSpc>
                <a:spcPct val="90000"/>
              </a:lnSpc>
              <a:defRPr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永远清楚这种操作是否合理、合法</a:t>
            </a:r>
            <a:endParaRPr lang="en-US" altLang="zh-CN" sz="28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4388" name="灯片编号占位符 3">
            <a:extLst>
              <a:ext uri="{FF2B5EF4-FFF2-40B4-BE49-F238E27FC236}">
                <a16:creationId xmlns:a16="http://schemas.microsoft.com/office/drawing/2014/main" id="{E0ABDB82-368A-4A5A-B877-7CFB1C730808}"/>
              </a:ext>
            </a:extLst>
          </p:cNvPr>
          <p:cNvSpPr txBox="1">
            <a:spLocks noGrp="1"/>
          </p:cNvSpPr>
          <p:nvPr/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6456E878-0AC0-4ED8-85A8-CE8BB7E126A7}" type="slidenum">
              <a:rPr lang="zh-CN" altLang="en-US" sz="1200">
                <a:solidFill>
                  <a:srgbClr val="898989"/>
                </a:solidFill>
                <a:ea typeface="宋体" panose="02010600030101010101" pitchFamily="2" charset="-122"/>
              </a:rPr>
              <a:pPr algn="r" eaLnBrk="1" hangingPunct="1"/>
              <a:t>76</a:t>
            </a:fld>
            <a:endParaRPr lang="zh-CN" altLang="en-US" sz="1200">
              <a:solidFill>
                <a:srgbClr val="898989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>
            <a:extLst>
              <a:ext uri="{FF2B5EF4-FFF2-40B4-BE49-F238E27FC236}">
                <a16:creationId xmlns:a16="http://schemas.microsoft.com/office/drawing/2014/main" id="{6C26B224-EBE0-42C7-B92F-CE24471534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a typeface="楷体_GB2312" pitchFamily="49" charset="-122"/>
              </a:rPr>
              <a:t> </a:t>
            </a:r>
            <a:r>
              <a:rPr lang="zh-CN" altLang="en-US" sz="4000"/>
              <a:t>变量 </a:t>
            </a:r>
            <a:r>
              <a:rPr lang="en-US" altLang="zh-CN" sz="4000"/>
              <a:t>(</a:t>
            </a:r>
            <a:r>
              <a:rPr lang="en-US" altLang="zh-CN" sz="2800"/>
              <a:t>Variables)</a:t>
            </a:r>
            <a:r>
              <a:rPr lang="zh-CN" altLang="en-US" sz="4000"/>
              <a:t>与变量的地址 </a:t>
            </a:r>
            <a:r>
              <a:rPr lang="en-US" altLang="zh-CN" sz="4000"/>
              <a:t>(</a:t>
            </a:r>
            <a:r>
              <a:rPr lang="en-US" altLang="zh-CN" sz="2800"/>
              <a:t>Address)</a:t>
            </a:r>
          </a:p>
        </p:txBody>
      </p:sp>
      <p:grpSp>
        <p:nvGrpSpPr>
          <p:cNvPr id="13315" name="Group 3">
            <a:extLst>
              <a:ext uri="{FF2B5EF4-FFF2-40B4-BE49-F238E27FC236}">
                <a16:creationId xmlns:a16="http://schemas.microsoft.com/office/drawing/2014/main" id="{8D63CD24-55E1-41AD-B84B-930AB9CFE0D3}"/>
              </a:ext>
            </a:extLst>
          </p:cNvPr>
          <p:cNvGrpSpPr>
            <a:grpSpLocks/>
          </p:cNvGrpSpPr>
          <p:nvPr/>
        </p:nvGrpSpPr>
        <p:grpSpPr bwMode="auto">
          <a:xfrm>
            <a:off x="5880100" y="2708276"/>
            <a:ext cx="4319588" cy="1008063"/>
            <a:chOff x="1383" y="1026"/>
            <a:chExt cx="4309" cy="1179"/>
          </a:xfrm>
        </p:grpSpPr>
        <p:sp>
          <p:nvSpPr>
            <p:cNvPr id="13344" name="Rectangle 4">
              <a:extLst>
                <a:ext uri="{FF2B5EF4-FFF2-40B4-BE49-F238E27FC236}">
                  <a16:creationId xmlns:a16="http://schemas.microsoft.com/office/drawing/2014/main" id="{824A2008-467B-42F6-905F-B83688B63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1026"/>
              <a:ext cx="4173" cy="717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2800" b="1">
                  <a:solidFill>
                    <a:srgbClr val="000066"/>
                  </a:solidFill>
                  <a:ea typeface="楷体_GB2312" pitchFamily="49" charset="-122"/>
                </a:rPr>
                <a:t>如何读写内存中的数据？</a:t>
              </a:r>
            </a:p>
          </p:txBody>
        </p:sp>
        <p:sp>
          <p:nvSpPr>
            <p:cNvPr id="622597" name="Freeform 5">
              <a:extLst>
                <a:ext uri="{FF2B5EF4-FFF2-40B4-BE49-F238E27FC236}">
                  <a16:creationId xmlns:a16="http://schemas.microsoft.com/office/drawing/2014/main" id="{2CE2132D-8E3C-49F6-B6A6-D2E771A5D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" y="1763"/>
              <a:ext cx="415" cy="442"/>
            </a:xfrm>
            <a:custGeom>
              <a:avLst/>
              <a:gdLst/>
              <a:ahLst/>
              <a:cxnLst>
                <a:cxn ang="0">
                  <a:pos x="381" y="0"/>
                </a:cxn>
                <a:cxn ang="0">
                  <a:pos x="0" y="328"/>
                </a:cxn>
              </a:cxnLst>
              <a:rect l="0" t="0" r="r" b="b"/>
              <a:pathLst>
                <a:path w="381" h="328">
                  <a:moveTo>
                    <a:pt x="381" y="0"/>
                  </a:moveTo>
                  <a:lnTo>
                    <a:pt x="0" y="328"/>
                  </a:lnTo>
                </a:path>
              </a:pathLst>
            </a:custGeom>
            <a:noFill/>
            <a:ln w="38100" cmpd="sng">
              <a:solidFill>
                <a:srgbClr val="8000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22598" name="Rectangle 6">
            <a:extLst>
              <a:ext uri="{FF2B5EF4-FFF2-40B4-BE49-F238E27FC236}">
                <a16:creationId xmlns:a16="http://schemas.microsoft.com/office/drawing/2014/main" id="{648B11BD-D2B5-43CA-AE5F-8740F7968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3068638"/>
            <a:ext cx="12541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int  a=0;</a:t>
            </a:r>
            <a:endParaRPr lang="zh-CN" altLang="en-US" b="1" i="1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22599" name="Rectangle 7">
            <a:extLst>
              <a:ext uri="{FF2B5EF4-FFF2-40B4-BE49-F238E27FC236}">
                <a16:creationId xmlns:a16="http://schemas.microsoft.com/office/drawing/2014/main" id="{F625E1C1-3B9D-48EF-B614-90E9C847E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3" y="3716338"/>
            <a:ext cx="17256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x0037b000</a:t>
            </a: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grpSp>
        <p:nvGrpSpPr>
          <p:cNvPr id="13318" name="Group 8">
            <a:extLst>
              <a:ext uri="{FF2B5EF4-FFF2-40B4-BE49-F238E27FC236}">
                <a16:creationId xmlns:a16="http://schemas.microsoft.com/office/drawing/2014/main" id="{D882E0A6-513A-4C24-B243-4A18165215AD}"/>
              </a:ext>
            </a:extLst>
          </p:cNvPr>
          <p:cNvGrpSpPr>
            <a:grpSpLocks/>
          </p:cNvGrpSpPr>
          <p:nvPr/>
        </p:nvGrpSpPr>
        <p:grpSpPr bwMode="auto">
          <a:xfrm>
            <a:off x="4162425" y="3756025"/>
            <a:ext cx="3733800" cy="2552700"/>
            <a:chOff x="930" y="2049"/>
            <a:chExt cx="2352" cy="1608"/>
          </a:xfrm>
        </p:grpSpPr>
        <p:sp>
          <p:nvSpPr>
            <p:cNvPr id="13333" name="Rectangle 9">
              <a:extLst>
                <a:ext uri="{FF2B5EF4-FFF2-40B4-BE49-F238E27FC236}">
                  <a16:creationId xmlns:a16="http://schemas.microsoft.com/office/drawing/2014/main" id="{71C1BD88-6D48-4284-8D3B-37DDB77FE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049"/>
              <a:ext cx="13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kumimoji="1" lang="en-US" altLang="zh-CN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3334" name="Rectangle 10">
              <a:extLst>
                <a:ext uri="{FF2B5EF4-FFF2-40B4-BE49-F238E27FC236}">
                  <a16:creationId xmlns:a16="http://schemas.microsoft.com/office/drawing/2014/main" id="{62365E8D-03DA-4B4C-A59E-FEE2FEB59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" y="2192"/>
              <a:ext cx="13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kumimoji="1" lang="en-US" altLang="zh-CN">
                  <a:ea typeface="宋体" panose="02010600030101010101" pitchFamily="2" charset="-122"/>
                </a:rPr>
                <a:t>0</a:t>
              </a:r>
              <a:endParaRPr kumimoji="1"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3335" name="Rectangle 11">
              <a:extLst>
                <a:ext uri="{FF2B5EF4-FFF2-40B4-BE49-F238E27FC236}">
                  <a16:creationId xmlns:a16="http://schemas.microsoft.com/office/drawing/2014/main" id="{F7B5CAB0-6652-4C7A-ACCD-A47B4EED0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" y="2328"/>
              <a:ext cx="13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kumimoji="1" lang="en-US" altLang="zh-CN">
                  <a:ea typeface="宋体" panose="02010600030101010101" pitchFamily="2" charset="-122"/>
                </a:rPr>
                <a:t>0</a:t>
              </a:r>
              <a:endParaRPr kumimoji="1"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3336" name="Rectangle 12">
              <a:extLst>
                <a:ext uri="{FF2B5EF4-FFF2-40B4-BE49-F238E27FC236}">
                  <a16:creationId xmlns:a16="http://schemas.microsoft.com/office/drawing/2014/main" id="{9B552BD9-7E99-4E58-B6AE-56B088257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8" y="2464"/>
              <a:ext cx="13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kumimoji="1" lang="en-US" altLang="zh-CN">
                  <a:ea typeface="宋体" panose="02010600030101010101" pitchFamily="2" charset="-122"/>
                </a:rPr>
                <a:t>0</a:t>
              </a:r>
              <a:endParaRPr kumimoji="1"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3337" name="Rectangle 13">
              <a:extLst>
                <a:ext uri="{FF2B5EF4-FFF2-40B4-BE49-F238E27FC236}">
                  <a16:creationId xmlns:a16="http://schemas.microsoft.com/office/drawing/2014/main" id="{A92133F5-E336-47AA-87D5-3C6893EA5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" y="2600"/>
              <a:ext cx="13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kumimoji="1" lang="en-US" altLang="zh-CN">
                  <a:ea typeface="宋体" panose="02010600030101010101" pitchFamily="2" charset="-122"/>
                </a:rPr>
                <a:t>Contents</a:t>
              </a:r>
              <a:endParaRPr kumimoji="1"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3338" name="Rectangle 14">
              <a:extLst>
                <a:ext uri="{FF2B5EF4-FFF2-40B4-BE49-F238E27FC236}">
                  <a16:creationId xmlns:a16="http://schemas.microsoft.com/office/drawing/2014/main" id="{063D96FA-21A2-478D-A0C2-03D4C6321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" y="2736"/>
              <a:ext cx="13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kumimoji="1" lang="en-US" altLang="zh-CN">
                  <a:ea typeface="宋体" panose="02010600030101010101" pitchFamily="2" charset="-122"/>
                </a:rPr>
                <a:t>Contents</a:t>
              </a:r>
              <a:endParaRPr kumimoji="1"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3339" name="Rectangle 15">
              <a:extLst>
                <a:ext uri="{FF2B5EF4-FFF2-40B4-BE49-F238E27FC236}">
                  <a16:creationId xmlns:a16="http://schemas.microsoft.com/office/drawing/2014/main" id="{8D319953-03AA-411B-9342-614A70A87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6" y="2873"/>
              <a:ext cx="13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kumimoji="1" lang="en-US" altLang="zh-CN">
                  <a:ea typeface="宋体" panose="02010600030101010101" pitchFamily="2" charset="-122"/>
                </a:rPr>
                <a:t>Contents</a:t>
              </a:r>
              <a:endParaRPr kumimoji="1"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3340" name="Rectangle 16">
              <a:extLst>
                <a:ext uri="{FF2B5EF4-FFF2-40B4-BE49-F238E27FC236}">
                  <a16:creationId xmlns:a16="http://schemas.microsoft.com/office/drawing/2014/main" id="{7207CD2A-070C-43E6-92F6-F5416FF13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2" y="3009"/>
              <a:ext cx="13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kumimoji="1" lang="en-US" altLang="zh-CN">
                  <a:ea typeface="宋体" panose="02010600030101010101" pitchFamily="2" charset="-122"/>
                </a:rPr>
                <a:t>Contents</a:t>
              </a:r>
              <a:endParaRPr kumimoji="1"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3341" name="Rectangle 17">
              <a:extLst>
                <a:ext uri="{FF2B5EF4-FFF2-40B4-BE49-F238E27FC236}">
                  <a16:creationId xmlns:a16="http://schemas.microsoft.com/office/drawing/2014/main" id="{8A1F7A92-225C-4AA0-A30D-97A44DA9A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8" y="3145"/>
              <a:ext cx="13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kumimoji="1" lang="en-US" altLang="zh-CN">
                  <a:ea typeface="宋体" panose="02010600030101010101" pitchFamily="2" charset="-122"/>
                </a:rPr>
                <a:t>Contents</a:t>
              </a:r>
              <a:endParaRPr kumimoji="1"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3342" name="Rectangle 18">
              <a:extLst>
                <a:ext uri="{FF2B5EF4-FFF2-40B4-BE49-F238E27FC236}">
                  <a16:creationId xmlns:a16="http://schemas.microsoft.com/office/drawing/2014/main" id="{0175F1D8-A043-48F8-BCBB-822F54023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4" y="3281"/>
              <a:ext cx="13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kumimoji="1" lang="en-US" altLang="zh-CN">
                  <a:ea typeface="宋体" panose="02010600030101010101" pitchFamily="2" charset="-122"/>
                </a:rPr>
                <a:t>Contents</a:t>
              </a:r>
              <a:endParaRPr kumimoji="1"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3343" name="Rectangle 19">
              <a:extLst>
                <a:ext uri="{FF2B5EF4-FFF2-40B4-BE49-F238E27FC236}">
                  <a16:creationId xmlns:a16="http://schemas.microsoft.com/office/drawing/2014/main" id="{C11D3DCA-8A44-4DEC-BA92-0D229E341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0" y="3417"/>
              <a:ext cx="13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kumimoji="1" lang="en-US" altLang="zh-CN">
                  <a:ea typeface="宋体" panose="02010600030101010101" pitchFamily="2" charset="-122"/>
                </a:rPr>
                <a:t>Contents</a:t>
              </a:r>
            </a:p>
          </p:txBody>
        </p:sp>
      </p:grpSp>
      <p:sp>
        <p:nvSpPr>
          <p:cNvPr id="622612" name="Rectangle 20">
            <a:extLst>
              <a:ext uri="{FF2B5EF4-FFF2-40B4-BE49-F238E27FC236}">
                <a16:creationId xmlns:a16="http://schemas.microsoft.com/office/drawing/2014/main" id="{074D6E9F-7050-489E-8A81-D73A65A2C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3050" y="36195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endParaRPr lang="zh-CN" altLang="en-US" b="1" i="1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13320" name="Rectangle 21">
            <a:extLst>
              <a:ext uri="{FF2B5EF4-FFF2-40B4-BE49-F238E27FC236}">
                <a16:creationId xmlns:a16="http://schemas.microsoft.com/office/drawing/2014/main" id="{25D3C254-F7F8-4775-B2C8-922764B1A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75" y="614203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1800">
                <a:ea typeface="华文楷体" panose="02010600040101010101" pitchFamily="2" charset="-122"/>
              </a:rPr>
              <a:t>某存储区域</a:t>
            </a:r>
          </a:p>
        </p:txBody>
      </p:sp>
      <p:sp>
        <p:nvSpPr>
          <p:cNvPr id="622614" name="Rectangle 22">
            <a:extLst>
              <a:ext uri="{FF2B5EF4-FFF2-40B4-BE49-F238E27FC236}">
                <a16:creationId xmlns:a16="http://schemas.microsoft.com/office/drawing/2014/main" id="{BBA83F7C-823E-4005-8F69-3687F76AF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9688" y="3992563"/>
            <a:ext cx="17256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x0037b001</a:t>
            </a: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22615" name="Rectangle 23">
            <a:extLst>
              <a:ext uri="{FF2B5EF4-FFF2-40B4-BE49-F238E27FC236}">
                <a16:creationId xmlns:a16="http://schemas.microsoft.com/office/drawing/2014/main" id="{B3AA7ED1-F53F-42E6-AB06-14D675EC8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7963" y="4259263"/>
            <a:ext cx="17256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x0037b002</a:t>
            </a: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22616" name="Rectangle 24">
            <a:extLst>
              <a:ext uri="{FF2B5EF4-FFF2-40B4-BE49-F238E27FC236}">
                <a16:creationId xmlns:a16="http://schemas.microsoft.com/office/drawing/2014/main" id="{380CBBDD-ECF1-4711-9D9B-F98EA131F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951" y="4484688"/>
            <a:ext cx="17256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x0037b003</a:t>
            </a: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grpSp>
        <p:nvGrpSpPr>
          <p:cNvPr id="4" name="Group 36">
            <a:extLst>
              <a:ext uri="{FF2B5EF4-FFF2-40B4-BE49-F238E27FC236}">
                <a16:creationId xmlns:a16="http://schemas.microsoft.com/office/drawing/2014/main" id="{2E07235B-261A-4FFE-B459-734FE6F2985A}"/>
              </a:ext>
            </a:extLst>
          </p:cNvPr>
          <p:cNvGrpSpPr>
            <a:grpSpLocks/>
          </p:cNvGrpSpPr>
          <p:nvPr/>
        </p:nvGrpSpPr>
        <p:grpSpPr bwMode="auto">
          <a:xfrm>
            <a:off x="2063750" y="1725614"/>
            <a:ext cx="5761038" cy="1990725"/>
            <a:chOff x="340" y="1087"/>
            <a:chExt cx="3629" cy="1254"/>
          </a:xfrm>
        </p:grpSpPr>
        <p:sp>
          <p:nvSpPr>
            <p:cNvPr id="13331" name="Rectangle 27">
              <a:extLst>
                <a:ext uri="{FF2B5EF4-FFF2-40B4-BE49-F238E27FC236}">
                  <a16:creationId xmlns:a16="http://schemas.microsoft.com/office/drawing/2014/main" id="{463CD209-8B2E-40F1-A4B4-03997C349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1087"/>
              <a:ext cx="3629" cy="522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2800" b="1">
                  <a:solidFill>
                    <a:srgbClr val="000066"/>
                  </a:solidFill>
                  <a:ea typeface="楷体_GB2312" pitchFamily="49" charset="-122"/>
                </a:rPr>
                <a:t>直接访问：按变量地址存取变量值</a:t>
              </a:r>
            </a:p>
          </p:txBody>
        </p:sp>
        <p:sp>
          <p:nvSpPr>
            <p:cNvPr id="622620" name="Freeform 28">
              <a:extLst>
                <a:ext uri="{FF2B5EF4-FFF2-40B4-BE49-F238E27FC236}">
                  <a16:creationId xmlns:a16="http://schemas.microsoft.com/office/drawing/2014/main" id="{96FAAA4D-858F-4C61-93A2-76A0DBE136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0" y="1616"/>
              <a:ext cx="1" cy="725"/>
            </a:xfrm>
            <a:custGeom>
              <a:avLst/>
              <a:gdLst/>
              <a:ahLst/>
              <a:cxnLst>
                <a:cxn ang="0">
                  <a:pos x="381" y="0"/>
                </a:cxn>
                <a:cxn ang="0">
                  <a:pos x="0" y="328"/>
                </a:cxn>
              </a:cxnLst>
              <a:rect l="0" t="0" r="r" b="b"/>
              <a:pathLst>
                <a:path w="381" h="328">
                  <a:moveTo>
                    <a:pt x="381" y="0"/>
                  </a:moveTo>
                  <a:lnTo>
                    <a:pt x="0" y="328"/>
                  </a:lnTo>
                </a:path>
              </a:pathLst>
            </a:custGeom>
            <a:noFill/>
            <a:ln w="38100" cmpd="sng">
              <a:solidFill>
                <a:srgbClr val="8000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22621" name="Rectangle 29">
            <a:extLst>
              <a:ext uri="{FF2B5EF4-FFF2-40B4-BE49-F238E27FC236}">
                <a16:creationId xmlns:a16="http://schemas.microsoft.com/office/drawing/2014/main" id="{C5106205-976F-4768-937C-245032333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0" y="3692525"/>
            <a:ext cx="5730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&amp;a</a:t>
            </a:r>
            <a:endParaRPr lang="zh-CN" altLang="en-US" b="1" i="1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pic>
        <p:nvPicPr>
          <p:cNvPr id="13326" name="Picture 31" descr="J0234687">
            <a:extLst>
              <a:ext uri="{FF2B5EF4-FFF2-40B4-BE49-F238E27FC236}">
                <a16:creationId xmlns:a16="http://schemas.microsoft.com/office/drawing/2014/main" id="{A35065AE-BFCF-4996-B15B-F2399C944DB9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43926" y="5300664"/>
            <a:ext cx="1655763" cy="97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327" name="Group 32">
            <a:extLst>
              <a:ext uri="{FF2B5EF4-FFF2-40B4-BE49-F238E27FC236}">
                <a16:creationId xmlns:a16="http://schemas.microsoft.com/office/drawing/2014/main" id="{ABA33A38-173A-484C-80B7-AC4C1BC0AC55}"/>
              </a:ext>
            </a:extLst>
          </p:cNvPr>
          <p:cNvGrpSpPr>
            <a:grpSpLocks/>
          </p:cNvGrpSpPr>
          <p:nvPr/>
        </p:nvGrpSpPr>
        <p:grpSpPr bwMode="auto">
          <a:xfrm>
            <a:off x="1568451" y="4652964"/>
            <a:ext cx="3590925" cy="1462087"/>
            <a:chOff x="28" y="2931"/>
            <a:chExt cx="2262" cy="921"/>
          </a:xfrm>
        </p:grpSpPr>
        <p:sp>
          <p:nvSpPr>
            <p:cNvPr id="13329" name="Rectangle 33">
              <a:extLst>
                <a:ext uri="{FF2B5EF4-FFF2-40B4-BE49-F238E27FC236}">
                  <a16:creationId xmlns:a16="http://schemas.microsoft.com/office/drawing/2014/main" id="{55841848-510B-4397-86D5-EF8FEAD05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" y="3521"/>
              <a:ext cx="2262" cy="331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rgbClr val="000066"/>
                  </a:solidFill>
                  <a:latin typeface="Courier New" panose="02070309020205020404" pitchFamily="49" charset="0"/>
                  <a:ea typeface="楷体_GB2312" pitchFamily="49" charset="-122"/>
                </a:rPr>
                <a:t>scanf("%d", &amp;a);</a:t>
              </a:r>
            </a:p>
          </p:txBody>
        </p:sp>
        <p:sp>
          <p:nvSpPr>
            <p:cNvPr id="622626" name="Freeform 34">
              <a:extLst>
                <a:ext uri="{FF2B5EF4-FFF2-40B4-BE49-F238E27FC236}">
                  <a16:creationId xmlns:a16="http://schemas.microsoft.com/office/drawing/2014/main" id="{67B3AB67-9089-4D42-9A9C-C60F9E06056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21" y="2931"/>
              <a:ext cx="1361" cy="590"/>
            </a:xfrm>
            <a:custGeom>
              <a:avLst/>
              <a:gdLst/>
              <a:ahLst/>
              <a:cxnLst>
                <a:cxn ang="0">
                  <a:pos x="381" y="0"/>
                </a:cxn>
                <a:cxn ang="0">
                  <a:pos x="0" y="328"/>
                </a:cxn>
              </a:cxnLst>
              <a:rect l="0" t="0" r="r" b="b"/>
              <a:pathLst>
                <a:path w="381" h="328">
                  <a:moveTo>
                    <a:pt x="381" y="0"/>
                  </a:moveTo>
                  <a:lnTo>
                    <a:pt x="0" y="328"/>
                  </a:lnTo>
                </a:path>
              </a:pathLst>
            </a:custGeom>
            <a:noFill/>
            <a:ln w="38100" cmpd="sng">
              <a:solidFill>
                <a:srgbClr val="8000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22627" name="Rectangle 35">
            <a:extLst>
              <a:ext uri="{FF2B5EF4-FFF2-40B4-BE49-F238E27FC236}">
                <a16:creationId xmlns:a16="http://schemas.microsoft.com/office/drawing/2014/main" id="{65936AC7-0D76-4060-B119-BEF1ECD2E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0239" y="3763963"/>
            <a:ext cx="523875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>
            <a:extLst>
              <a:ext uri="{FF2B5EF4-FFF2-40B4-BE49-F238E27FC236}">
                <a16:creationId xmlns:a16="http://schemas.microsoft.com/office/drawing/2014/main" id="{BA8D2450-0D8B-4297-B693-8E9C6806EF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a typeface="楷体_GB2312" pitchFamily="49" charset="-122"/>
              </a:rPr>
              <a:t> </a:t>
            </a:r>
            <a:r>
              <a:rPr lang="zh-CN" altLang="en-US" sz="4000"/>
              <a:t>变量 </a:t>
            </a:r>
            <a:r>
              <a:rPr lang="en-US" altLang="zh-CN" sz="4000"/>
              <a:t>(</a:t>
            </a:r>
            <a:r>
              <a:rPr lang="en-US" altLang="zh-CN" sz="2800"/>
              <a:t>Variables)</a:t>
            </a:r>
            <a:r>
              <a:rPr lang="zh-CN" altLang="en-US" sz="4000"/>
              <a:t>与变量的地址 </a:t>
            </a:r>
            <a:r>
              <a:rPr lang="en-US" altLang="zh-CN" sz="4000"/>
              <a:t>(</a:t>
            </a:r>
            <a:r>
              <a:rPr lang="en-US" altLang="zh-CN" sz="2800"/>
              <a:t>Address)</a:t>
            </a:r>
          </a:p>
        </p:txBody>
      </p:sp>
      <p:grpSp>
        <p:nvGrpSpPr>
          <p:cNvPr id="14339" name="Group 3">
            <a:extLst>
              <a:ext uri="{FF2B5EF4-FFF2-40B4-BE49-F238E27FC236}">
                <a16:creationId xmlns:a16="http://schemas.microsoft.com/office/drawing/2014/main" id="{0AE7E25C-77CE-4417-B686-BD8A92D7964B}"/>
              </a:ext>
            </a:extLst>
          </p:cNvPr>
          <p:cNvGrpSpPr>
            <a:grpSpLocks/>
          </p:cNvGrpSpPr>
          <p:nvPr/>
        </p:nvGrpSpPr>
        <p:grpSpPr bwMode="auto">
          <a:xfrm>
            <a:off x="5880100" y="2708276"/>
            <a:ext cx="4319588" cy="1008063"/>
            <a:chOff x="1383" y="1026"/>
            <a:chExt cx="4309" cy="1179"/>
          </a:xfrm>
        </p:grpSpPr>
        <p:sp>
          <p:nvSpPr>
            <p:cNvPr id="14366" name="Rectangle 4">
              <a:extLst>
                <a:ext uri="{FF2B5EF4-FFF2-40B4-BE49-F238E27FC236}">
                  <a16:creationId xmlns:a16="http://schemas.microsoft.com/office/drawing/2014/main" id="{CE6EA819-43AA-4EB9-8D2F-D14CA647B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1026"/>
              <a:ext cx="4173" cy="717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2800" b="1">
                  <a:solidFill>
                    <a:srgbClr val="000066"/>
                  </a:solidFill>
                  <a:ea typeface="楷体_GB2312" pitchFamily="49" charset="-122"/>
                </a:rPr>
                <a:t>如何读写内存中的数据？</a:t>
              </a:r>
            </a:p>
          </p:txBody>
        </p:sp>
        <p:sp>
          <p:nvSpPr>
            <p:cNvPr id="623621" name="Freeform 5">
              <a:extLst>
                <a:ext uri="{FF2B5EF4-FFF2-40B4-BE49-F238E27FC236}">
                  <a16:creationId xmlns:a16="http://schemas.microsoft.com/office/drawing/2014/main" id="{BFF98D01-4D4D-469F-9997-CA70AEA5E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" y="1763"/>
              <a:ext cx="415" cy="442"/>
            </a:xfrm>
            <a:custGeom>
              <a:avLst/>
              <a:gdLst/>
              <a:ahLst/>
              <a:cxnLst>
                <a:cxn ang="0">
                  <a:pos x="381" y="0"/>
                </a:cxn>
                <a:cxn ang="0">
                  <a:pos x="0" y="328"/>
                </a:cxn>
              </a:cxnLst>
              <a:rect l="0" t="0" r="r" b="b"/>
              <a:pathLst>
                <a:path w="381" h="328">
                  <a:moveTo>
                    <a:pt x="381" y="0"/>
                  </a:moveTo>
                  <a:lnTo>
                    <a:pt x="0" y="328"/>
                  </a:lnTo>
                </a:path>
              </a:pathLst>
            </a:custGeom>
            <a:noFill/>
            <a:ln w="38100" cmpd="sng">
              <a:solidFill>
                <a:srgbClr val="8000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23622" name="Rectangle 6">
            <a:extLst>
              <a:ext uri="{FF2B5EF4-FFF2-40B4-BE49-F238E27FC236}">
                <a16:creationId xmlns:a16="http://schemas.microsoft.com/office/drawing/2014/main" id="{0DE89438-6DE3-4D29-BC13-B2E47B473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3068638"/>
            <a:ext cx="12541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int  a=0;</a:t>
            </a:r>
            <a:endParaRPr lang="zh-CN" altLang="en-US" b="1" i="1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23623" name="Rectangle 7">
            <a:extLst>
              <a:ext uri="{FF2B5EF4-FFF2-40B4-BE49-F238E27FC236}">
                <a16:creationId xmlns:a16="http://schemas.microsoft.com/office/drawing/2014/main" id="{2B85614E-A81D-48CC-AC19-8CBE8C6D8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3" y="3716338"/>
            <a:ext cx="17256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x0037b000</a:t>
            </a: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grpSp>
        <p:nvGrpSpPr>
          <p:cNvPr id="14342" name="Group 8">
            <a:extLst>
              <a:ext uri="{FF2B5EF4-FFF2-40B4-BE49-F238E27FC236}">
                <a16:creationId xmlns:a16="http://schemas.microsoft.com/office/drawing/2014/main" id="{117E422A-23B0-40E3-BD09-0C52BDE7F385}"/>
              </a:ext>
            </a:extLst>
          </p:cNvPr>
          <p:cNvGrpSpPr>
            <a:grpSpLocks/>
          </p:cNvGrpSpPr>
          <p:nvPr/>
        </p:nvGrpSpPr>
        <p:grpSpPr bwMode="auto">
          <a:xfrm>
            <a:off x="4162425" y="3756025"/>
            <a:ext cx="3733800" cy="2552700"/>
            <a:chOff x="930" y="2049"/>
            <a:chExt cx="2352" cy="1608"/>
          </a:xfrm>
        </p:grpSpPr>
        <p:sp>
          <p:nvSpPr>
            <p:cNvPr id="14355" name="Rectangle 9">
              <a:extLst>
                <a:ext uri="{FF2B5EF4-FFF2-40B4-BE49-F238E27FC236}">
                  <a16:creationId xmlns:a16="http://schemas.microsoft.com/office/drawing/2014/main" id="{A381776D-C9D8-4FA6-B9C8-1F456B1AE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049"/>
              <a:ext cx="13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kumimoji="1" lang="en-US" altLang="zh-CN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4356" name="Rectangle 10">
              <a:extLst>
                <a:ext uri="{FF2B5EF4-FFF2-40B4-BE49-F238E27FC236}">
                  <a16:creationId xmlns:a16="http://schemas.microsoft.com/office/drawing/2014/main" id="{1588003D-66BE-4879-975B-F7BD03E43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" y="2192"/>
              <a:ext cx="13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kumimoji="1" lang="en-US" altLang="zh-CN">
                  <a:ea typeface="宋体" panose="02010600030101010101" pitchFamily="2" charset="-122"/>
                </a:rPr>
                <a:t>0</a:t>
              </a:r>
              <a:endParaRPr kumimoji="1"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4357" name="Rectangle 11">
              <a:extLst>
                <a:ext uri="{FF2B5EF4-FFF2-40B4-BE49-F238E27FC236}">
                  <a16:creationId xmlns:a16="http://schemas.microsoft.com/office/drawing/2014/main" id="{C2CA54DC-FCFD-4C27-BA41-B21070E97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" y="2328"/>
              <a:ext cx="13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kumimoji="1" lang="en-US" altLang="zh-CN">
                  <a:ea typeface="宋体" panose="02010600030101010101" pitchFamily="2" charset="-122"/>
                </a:rPr>
                <a:t>0</a:t>
              </a:r>
              <a:endParaRPr kumimoji="1"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4358" name="Rectangle 12">
              <a:extLst>
                <a:ext uri="{FF2B5EF4-FFF2-40B4-BE49-F238E27FC236}">
                  <a16:creationId xmlns:a16="http://schemas.microsoft.com/office/drawing/2014/main" id="{863A477C-B50A-44BF-A857-AD0D9113E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8" y="2464"/>
              <a:ext cx="13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kumimoji="1" lang="en-US" altLang="zh-CN">
                  <a:ea typeface="宋体" panose="02010600030101010101" pitchFamily="2" charset="-122"/>
                </a:rPr>
                <a:t>0</a:t>
              </a:r>
              <a:endParaRPr kumimoji="1"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4359" name="Rectangle 13">
              <a:extLst>
                <a:ext uri="{FF2B5EF4-FFF2-40B4-BE49-F238E27FC236}">
                  <a16:creationId xmlns:a16="http://schemas.microsoft.com/office/drawing/2014/main" id="{2FDBD5DA-C142-44C0-8D13-6421F29E4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" y="2600"/>
              <a:ext cx="13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kumimoji="1" lang="en-US" altLang="zh-CN">
                  <a:ea typeface="宋体" panose="02010600030101010101" pitchFamily="2" charset="-122"/>
                </a:rPr>
                <a:t>Contents</a:t>
              </a:r>
              <a:endParaRPr kumimoji="1"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4360" name="Rectangle 14">
              <a:extLst>
                <a:ext uri="{FF2B5EF4-FFF2-40B4-BE49-F238E27FC236}">
                  <a16:creationId xmlns:a16="http://schemas.microsoft.com/office/drawing/2014/main" id="{D14CACF9-8B7B-4C1B-A12A-4C6CB107A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" y="2736"/>
              <a:ext cx="13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kumimoji="1" lang="en-US" altLang="zh-CN">
                  <a:ea typeface="宋体" panose="02010600030101010101" pitchFamily="2" charset="-122"/>
                </a:rPr>
                <a:t>Contents</a:t>
              </a:r>
              <a:endParaRPr kumimoji="1"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4361" name="Rectangle 15">
              <a:extLst>
                <a:ext uri="{FF2B5EF4-FFF2-40B4-BE49-F238E27FC236}">
                  <a16:creationId xmlns:a16="http://schemas.microsoft.com/office/drawing/2014/main" id="{F321543C-C643-4096-9B64-5FBF1D106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6" y="2873"/>
              <a:ext cx="13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kumimoji="1" lang="en-US" altLang="zh-CN">
                  <a:ea typeface="宋体" panose="02010600030101010101" pitchFamily="2" charset="-122"/>
                </a:rPr>
                <a:t>Contents</a:t>
              </a:r>
              <a:endParaRPr kumimoji="1"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4362" name="Rectangle 16">
              <a:extLst>
                <a:ext uri="{FF2B5EF4-FFF2-40B4-BE49-F238E27FC236}">
                  <a16:creationId xmlns:a16="http://schemas.microsoft.com/office/drawing/2014/main" id="{3800D44C-642E-4FB5-815D-BD31B92A4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2" y="3009"/>
              <a:ext cx="13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kumimoji="1" lang="en-US" altLang="zh-CN">
                  <a:ea typeface="宋体" panose="02010600030101010101" pitchFamily="2" charset="-122"/>
                </a:rPr>
                <a:t>Contents</a:t>
              </a:r>
              <a:endParaRPr kumimoji="1"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4363" name="Rectangle 17">
              <a:extLst>
                <a:ext uri="{FF2B5EF4-FFF2-40B4-BE49-F238E27FC236}">
                  <a16:creationId xmlns:a16="http://schemas.microsoft.com/office/drawing/2014/main" id="{B0724DA3-77B3-4A7D-A956-53CC9BE39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8" y="3145"/>
              <a:ext cx="13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kumimoji="1" lang="en-US" altLang="zh-CN">
                  <a:ea typeface="宋体" panose="02010600030101010101" pitchFamily="2" charset="-122"/>
                </a:rPr>
                <a:t>Contents</a:t>
              </a:r>
              <a:endParaRPr kumimoji="1"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4364" name="Rectangle 18">
              <a:extLst>
                <a:ext uri="{FF2B5EF4-FFF2-40B4-BE49-F238E27FC236}">
                  <a16:creationId xmlns:a16="http://schemas.microsoft.com/office/drawing/2014/main" id="{3ADC96BE-3A6E-4344-9AD5-7DB4E205B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4" y="3281"/>
              <a:ext cx="13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kumimoji="1" lang="en-US" altLang="zh-CN">
                  <a:ea typeface="宋体" panose="02010600030101010101" pitchFamily="2" charset="-122"/>
                </a:rPr>
                <a:t>Contents</a:t>
              </a:r>
              <a:endParaRPr kumimoji="1"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4365" name="Rectangle 19">
              <a:extLst>
                <a:ext uri="{FF2B5EF4-FFF2-40B4-BE49-F238E27FC236}">
                  <a16:creationId xmlns:a16="http://schemas.microsoft.com/office/drawing/2014/main" id="{21C626DF-451E-4920-91ED-7BC2CA922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0" y="3417"/>
              <a:ext cx="13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rgbClr val="880000"/>
                  </a:solidFill>
                  <a:ea typeface="宋体" panose="02010600030101010101" pitchFamily="2" charset="-122"/>
                </a:rPr>
                <a:t>0</a:t>
              </a:r>
              <a:r>
                <a:rPr lang="en-US" altLang="zh-CN" b="1">
                  <a:solidFill>
                    <a:srgbClr val="880000"/>
                  </a:solidFill>
                  <a:ea typeface="宋体" panose="02010600030101010101" pitchFamily="2" charset="-122"/>
                </a:rPr>
                <a:t>x0037b000</a:t>
              </a:r>
            </a:p>
          </p:txBody>
        </p:sp>
      </p:grpSp>
      <p:sp>
        <p:nvSpPr>
          <p:cNvPr id="623636" name="Rectangle 20">
            <a:extLst>
              <a:ext uri="{FF2B5EF4-FFF2-40B4-BE49-F238E27FC236}">
                <a16:creationId xmlns:a16="http://schemas.microsoft.com/office/drawing/2014/main" id="{7DD6499C-05B1-4E09-82D9-69C194E67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3050" y="36195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endParaRPr lang="zh-CN" altLang="en-US" b="1" i="1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14344" name="Rectangle 21">
            <a:extLst>
              <a:ext uri="{FF2B5EF4-FFF2-40B4-BE49-F238E27FC236}">
                <a16:creationId xmlns:a16="http://schemas.microsoft.com/office/drawing/2014/main" id="{65FE4A2E-00D0-43B2-B83D-AE5445DC1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75" y="614203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1800">
                <a:ea typeface="华文楷体" panose="02010600040101010101" pitchFamily="2" charset="-122"/>
              </a:rPr>
              <a:t>某存储区域</a:t>
            </a:r>
          </a:p>
        </p:txBody>
      </p:sp>
      <p:sp>
        <p:nvSpPr>
          <p:cNvPr id="623638" name="Rectangle 22">
            <a:extLst>
              <a:ext uri="{FF2B5EF4-FFF2-40B4-BE49-F238E27FC236}">
                <a16:creationId xmlns:a16="http://schemas.microsoft.com/office/drawing/2014/main" id="{7A425846-EC40-435B-990A-F163097C3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9688" y="3992563"/>
            <a:ext cx="17256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x0037b001</a:t>
            </a: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23639" name="Rectangle 23">
            <a:extLst>
              <a:ext uri="{FF2B5EF4-FFF2-40B4-BE49-F238E27FC236}">
                <a16:creationId xmlns:a16="http://schemas.microsoft.com/office/drawing/2014/main" id="{5FC12156-C472-4625-9297-E91CAF3E6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7963" y="4259263"/>
            <a:ext cx="17256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x0037b002</a:t>
            </a: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23640" name="Rectangle 24">
            <a:extLst>
              <a:ext uri="{FF2B5EF4-FFF2-40B4-BE49-F238E27FC236}">
                <a16:creationId xmlns:a16="http://schemas.microsoft.com/office/drawing/2014/main" id="{895A7EA6-6597-49B3-88A9-456C5B234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951" y="4484688"/>
            <a:ext cx="17256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x0037b003</a:t>
            </a: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23642" name="Rectangle 26">
            <a:extLst>
              <a:ext uri="{FF2B5EF4-FFF2-40B4-BE49-F238E27FC236}">
                <a16:creationId xmlns:a16="http://schemas.microsoft.com/office/drawing/2014/main" id="{66AAF546-01F7-4DCE-AFF3-1EFB10BBB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1700214"/>
            <a:ext cx="7848600" cy="839787"/>
          </a:xfrm>
          <a:prstGeom prst="rect">
            <a:avLst/>
          </a:prstGeom>
          <a:solidFill>
            <a:srgbClr val="FFCC99"/>
          </a:solidFill>
          <a:ln w="285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ea typeface="楷体_GB2312" pitchFamily="49" charset="-122"/>
              </a:rPr>
              <a:t>间接访问：通过存放变量地址的变量去访问变量</a:t>
            </a:r>
          </a:p>
        </p:txBody>
      </p:sp>
      <p:sp>
        <p:nvSpPr>
          <p:cNvPr id="623644" name="Rectangle 28">
            <a:extLst>
              <a:ext uri="{FF2B5EF4-FFF2-40B4-BE49-F238E27FC236}">
                <a16:creationId xmlns:a16="http://schemas.microsoft.com/office/drawing/2014/main" id="{6F3C7278-5C69-4CBE-A5FE-3EA9FBE44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0" y="3692525"/>
            <a:ext cx="5730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&amp;a</a:t>
            </a:r>
            <a:endParaRPr lang="zh-CN" altLang="en-US" b="1" i="1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pic>
        <p:nvPicPr>
          <p:cNvPr id="14350" name="Picture 29" descr="J0234687">
            <a:extLst>
              <a:ext uri="{FF2B5EF4-FFF2-40B4-BE49-F238E27FC236}">
                <a16:creationId xmlns:a16="http://schemas.microsoft.com/office/drawing/2014/main" id="{B91829BC-E36F-4EA1-811D-228067A651B7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43926" y="5300664"/>
            <a:ext cx="1655763" cy="97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3">
            <a:extLst>
              <a:ext uri="{FF2B5EF4-FFF2-40B4-BE49-F238E27FC236}">
                <a16:creationId xmlns:a16="http://schemas.microsoft.com/office/drawing/2014/main" id="{E94C5ED5-742C-4E64-9AC6-4AD20D8A7AFA}"/>
              </a:ext>
            </a:extLst>
          </p:cNvPr>
          <p:cNvGrpSpPr>
            <a:grpSpLocks/>
          </p:cNvGrpSpPr>
          <p:nvPr/>
        </p:nvGrpSpPr>
        <p:grpSpPr bwMode="auto">
          <a:xfrm>
            <a:off x="7104064" y="3860801"/>
            <a:ext cx="1296987" cy="2232025"/>
            <a:chOff x="3515" y="2432"/>
            <a:chExt cx="817" cy="1406"/>
          </a:xfrm>
        </p:grpSpPr>
        <p:sp>
          <p:nvSpPr>
            <p:cNvPr id="623646" name="Line 30">
              <a:extLst>
                <a:ext uri="{FF2B5EF4-FFF2-40B4-BE49-F238E27FC236}">
                  <a16:creationId xmlns:a16="http://schemas.microsoft.com/office/drawing/2014/main" id="{03526789-1FCA-4D23-96EC-DCC42E1251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4" y="3838"/>
              <a:ext cx="318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3647" name="Line 31">
              <a:extLst>
                <a:ext uri="{FF2B5EF4-FFF2-40B4-BE49-F238E27FC236}">
                  <a16:creationId xmlns:a16="http://schemas.microsoft.com/office/drawing/2014/main" id="{1E012EE0-C20E-4033-8316-55FF21BE83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2" y="2432"/>
              <a:ext cx="0" cy="140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3648" name="Line 32">
              <a:extLst>
                <a:ext uri="{FF2B5EF4-FFF2-40B4-BE49-F238E27FC236}">
                  <a16:creationId xmlns:a16="http://schemas.microsoft.com/office/drawing/2014/main" id="{50CE8D6A-62CE-49E7-A8CE-BCA9CB4D8A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15" y="2432"/>
              <a:ext cx="817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23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23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23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3642" grpId="0" animBg="1"/>
    </p:bldLst>
  </p:timing>
</p:sld>
</file>

<file path=ppt/theme/theme1.xml><?xml version="1.0" encoding="utf-8"?>
<a:theme xmlns:a="http://schemas.openxmlformats.org/drawingml/2006/main" name="bluedb">
  <a:themeElements>
    <a:clrScheme name="bluedb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bluedb">
      <a:majorFont>
        <a:latin typeface="Times New Roman"/>
        <a:ea typeface="黑体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lnDef>
  </a:objectDefaults>
  <a:extraClrSchemeLst>
    <a:extraClrScheme>
      <a:clrScheme name="blued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d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d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d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d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d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d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bluedb</Template>
  <TotalTime>25240</TotalTime>
  <Words>5250</Words>
  <Application>Microsoft Office PowerPoint</Application>
  <PresentationFormat>宽屏</PresentationFormat>
  <Paragraphs>1424</Paragraphs>
  <Slides>76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76</vt:i4>
      </vt:variant>
    </vt:vector>
  </HeadingPairs>
  <TitlesOfParts>
    <vt:vector size="93" baseType="lpstr">
      <vt:lpstr>Academy Engraved LET</vt:lpstr>
      <vt:lpstr>Courier</vt:lpstr>
      <vt:lpstr>Monotype Sorts</vt:lpstr>
      <vt:lpstr>黑体</vt:lpstr>
      <vt:lpstr>楷体_GB2312</vt:lpstr>
      <vt:lpstr>隶书</vt:lpstr>
      <vt:lpstr>宋体</vt:lpstr>
      <vt:lpstr>Arial</vt:lpstr>
      <vt:lpstr>Arial Narrow</vt:lpstr>
      <vt:lpstr>Courier New</vt:lpstr>
      <vt:lpstr>Times</vt:lpstr>
      <vt:lpstr>Times New Roman</vt:lpstr>
      <vt:lpstr>bluedb</vt:lpstr>
      <vt:lpstr>Clip</vt:lpstr>
      <vt:lpstr>Image</vt:lpstr>
      <vt:lpstr>图片</vt:lpstr>
      <vt:lpstr>位图图像</vt:lpstr>
      <vt:lpstr>第7章 指针</vt:lpstr>
      <vt:lpstr>内容提要</vt:lpstr>
      <vt:lpstr>为什么引入指针的概念</vt:lpstr>
      <vt:lpstr>为什么引入指针的概念 </vt:lpstr>
      <vt:lpstr> 变量 (Variables)与变量的地址 (Address)</vt:lpstr>
      <vt:lpstr> 变量 (Variables)与变量的地址 (Address)</vt:lpstr>
      <vt:lpstr> 变量 (Variables)与变量的地址 (Address)</vt:lpstr>
      <vt:lpstr> 变量 (Variables)与变量的地址 (Address)</vt:lpstr>
      <vt:lpstr> 变量 (Variables)与变量的地址 (Address)</vt:lpstr>
      <vt:lpstr>指针（Pointer）的概念</vt:lpstr>
      <vt:lpstr>指针的定义</vt:lpstr>
      <vt:lpstr>指针的定义</vt:lpstr>
      <vt:lpstr>错误的指针定义</vt:lpstr>
      <vt:lpstr>指针的赋值</vt:lpstr>
      <vt:lpstr>指针的赋值</vt:lpstr>
      <vt:lpstr>指针的赋值</vt:lpstr>
      <vt:lpstr>PowerPoint 演示文稿</vt:lpstr>
      <vt:lpstr>指针操作符和地址操作符</vt:lpstr>
      <vt:lpstr>指针操作符和地址操作符</vt:lpstr>
      <vt:lpstr>指针操作符和地址操作符</vt:lpstr>
      <vt:lpstr>指针的使用</vt:lpstr>
      <vt:lpstr>指针的使用</vt:lpstr>
      <vt:lpstr>PowerPoint 演示文稿</vt:lpstr>
      <vt:lpstr>指针的使用</vt:lpstr>
      <vt:lpstr>pointer manipulation ——算术运算</vt:lpstr>
      <vt:lpstr>pointer manipulation ——算术运算</vt:lpstr>
      <vt:lpstr>pointer manipulation ——算术运算</vt:lpstr>
      <vt:lpstr>Pointers and Errors</vt:lpstr>
      <vt:lpstr>pointer manipulation ——关系运算</vt:lpstr>
      <vt:lpstr>pointer manipulation——赋值运算</vt:lpstr>
      <vt:lpstr>Pointers and Functions—指针与函数</vt:lpstr>
      <vt:lpstr>Pass by Reference</vt:lpstr>
      <vt:lpstr>Pass by Reference</vt:lpstr>
      <vt:lpstr>例7.1~7.2：编写函数实现两数的互换</vt:lpstr>
      <vt:lpstr>PowerPoint 演示文稿</vt:lpstr>
      <vt:lpstr>PowerPoint 演示文稿</vt:lpstr>
      <vt:lpstr>PowerPoint 演示文稿</vt:lpstr>
      <vt:lpstr>PowerPoint 演示文稿</vt:lpstr>
      <vt:lpstr>指针变量与其它类型变量的对比</vt:lpstr>
      <vt:lpstr>字符数组与字符指针</vt:lpstr>
      <vt:lpstr>字符数组与字符指针</vt:lpstr>
      <vt:lpstr>字符数组与字符指针</vt:lpstr>
      <vt:lpstr>例7.5 ：字符串拷贝——用字符数组编程</vt:lpstr>
      <vt:lpstr>例7.5 ：字符串拷贝——用字符指针编程</vt:lpstr>
      <vt:lpstr>例7.5 ：字符串拷贝——用字符指针编程</vt:lpstr>
      <vt:lpstr>A const qualifier qualify pointers 使用const修饰指针变量 </vt:lpstr>
      <vt:lpstr>例7.6 ：计算实际字符个数 </vt:lpstr>
      <vt:lpstr>指针与数组</vt:lpstr>
      <vt:lpstr>指针与数组</vt:lpstr>
      <vt:lpstr>指针与数组</vt:lpstr>
      <vt:lpstr>例7.7 ：插入排序 </vt:lpstr>
      <vt:lpstr>例7.7 ：插入排序 </vt:lpstr>
      <vt:lpstr>例7.7 ：插入排序 </vt:lpstr>
      <vt:lpstr>例7.7 ：插入排序</vt:lpstr>
      <vt:lpstr>例7.3：在一个班级中找出最高分及其学号  </vt:lpstr>
      <vt:lpstr>例7.3：在一个班级中找出最高分及其学号  </vt:lpstr>
      <vt:lpstr>指针和数组做函数参数</vt:lpstr>
      <vt:lpstr>指针、数组以及其它的类型混合</vt:lpstr>
      <vt:lpstr>指针数组</vt:lpstr>
      <vt:lpstr>例7.10 </vt:lpstr>
      <vt:lpstr>例7.10 </vt:lpstr>
      <vt:lpstr>例7.10:字符串按字典顺序排序—二维数组编程</vt:lpstr>
      <vt:lpstr>例7.10:字符串按字典顺序排序—指针数组编程</vt:lpstr>
      <vt:lpstr>返回指针值的函数 </vt:lpstr>
      <vt:lpstr>返回指针值的函数</vt:lpstr>
      <vt:lpstr>返回指针值的函数</vt:lpstr>
      <vt:lpstr>动态分配内存</vt:lpstr>
      <vt:lpstr>动态分配内存</vt:lpstr>
      <vt:lpstr>动态分配内存</vt:lpstr>
      <vt:lpstr>Generic Pointers and NULL</vt:lpstr>
      <vt:lpstr>Generic Pointers and NULL</vt:lpstr>
      <vt:lpstr>动态分配内存</vt:lpstr>
      <vt:lpstr>PowerPoint 演示文稿</vt:lpstr>
      <vt:lpstr>例7.13： 一维动态数组</vt:lpstr>
      <vt:lpstr>这一章我们学习了 </vt:lpstr>
      <vt:lpstr>使用原则</vt:lpstr>
    </vt:vector>
  </TitlesOfParts>
  <Company>HIT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Sunner Sun</dc:creator>
  <cp:lastModifiedBy>xiaoqiang wu</cp:lastModifiedBy>
  <cp:revision>630</cp:revision>
  <dcterms:created xsi:type="dcterms:W3CDTF">2003-08-29T03:23:54Z</dcterms:created>
  <dcterms:modified xsi:type="dcterms:W3CDTF">2018-12-06T17:00:53Z</dcterms:modified>
</cp:coreProperties>
</file>